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48"/>
      </p:cViewPr>
      <p:guideLst>
        <p:guide orient="horz" pos="2160"/>
        <p:guide pos="3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ka Chládková" userId="9f49c026-a6eb-4b3d-ba10-3a8957cc3af8" providerId="ADAL" clId="{F2BE58A0-F69F-41DE-BA91-E39828E6BC42}"/>
    <pc:docChg chg="undo custSel addSld delSld modSld">
      <pc:chgData name="Lenka Chládková" userId="9f49c026-a6eb-4b3d-ba10-3a8957cc3af8" providerId="ADAL" clId="{F2BE58A0-F69F-41DE-BA91-E39828E6BC42}" dt="2023-09-06T10:48:22.626" v="153" actId="20577"/>
      <pc:docMkLst>
        <pc:docMk/>
      </pc:docMkLst>
      <pc:sldChg chg="addSp delSp modSp add del mod">
        <pc:chgData name="Lenka Chládková" userId="9f49c026-a6eb-4b3d-ba10-3a8957cc3af8" providerId="ADAL" clId="{F2BE58A0-F69F-41DE-BA91-E39828E6BC42}" dt="2023-09-06T10:43:42.291" v="137" actId="1076"/>
        <pc:sldMkLst>
          <pc:docMk/>
          <pc:sldMk cId="2018261360" sldId="263"/>
        </pc:sldMkLst>
        <pc:spChg chg="mod">
          <ac:chgData name="Lenka Chládková" userId="9f49c026-a6eb-4b3d-ba10-3a8957cc3af8" providerId="ADAL" clId="{F2BE58A0-F69F-41DE-BA91-E39828E6BC42}" dt="2023-09-06T10:42:40.778" v="132" actId="20577"/>
          <ac:spMkLst>
            <pc:docMk/>
            <pc:sldMk cId="2018261360" sldId="263"/>
            <ac:spMk id="2" creationId="{00000000-0000-0000-0000-000000000000}"/>
          </ac:spMkLst>
        </pc:spChg>
        <pc:spChg chg="mod">
          <ac:chgData name="Lenka Chládková" userId="9f49c026-a6eb-4b3d-ba10-3a8957cc3af8" providerId="ADAL" clId="{F2BE58A0-F69F-41DE-BA91-E39828E6BC42}" dt="2023-09-06T10:43:42.291" v="137" actId="1076"/>
          <ac:spMkLst>
            <pc:docMk/>
            <pc:sldMk cId="2018261360" sldId="263"/>
            <ac:spMk id="4" creationId="{00000000-0000-0000-0000-000000000000}"/>
          </ac:spMkLst>
        </pc:spChg>
        <pc:picChg chg="del mod">
          <ac:chgData name="Lenka Chládková" userId="9f49c026-a6eb-4b3d-ba10-3a8957cc3af8" providerId="ADAL" clId="{F2BE58A0-F69F-41DE-BA91-E39828E6BC42}" dt="2023-09-06T09:57:29.019" v="4" actId="478"/>
          <ac:picMkLst>
            <pc:docMk/>
            <pc:sldMk cId="2018261360" sldId="263"/>
            <ac:picMk id="3" creationId="{00000000-0000-0000-0000-000000000000}"/>
          </ac:picMkLst>
        </pc:picChg>
        <pc:picChg chg="add mod ord">
          <ac:chgData name="Lenka Chládková" userId="9f49c026-a6eb-4b3d-ba10-3a8957cc3af8" providerId="ADAL" clId="{F2BE58A0-F69F-41DE-BA91-E39828E6BC42}" dt="2023-09-06T10:43:34.424" v="135" actId="167"/>
          <ac:picMkLst>
            <pc:docMk/>
            <pc:sldMk cId="2018261360" sldId="263"/>
            <ac:picMk id="6" creationId="{2A3C85C4-7B52-1560-D23B-8C98733AA8DC}"/>
          </ac:picMkLst>
        </pc:picChg>
      </pc:sldChg>
      <pc:sldChg chg="modSp mod">
        <pc:chgData name="Lenka Chládková" userId="9f49c026-a6eb-4b3d-ba10-3a8957cc3af8" providerId="ADAL" clId="{F2BE58A0-F69F-41DE-BA91-E39828E6BC42}" dt="2023-09-06T10:48:22.626" v="153" actId="20577"/>
        <pc:sldMkLst>
          <pc:docMk/>
          <pc:sldMk cId="1904247803" sldId="268"/>
        </pc:sldMkLst>
        <pc:spChg chg="mod">
          <ac:chgData name="Lenka Chládková" userId="9f49c026-a6eb-4b3d-ba10-3a8957cc3af8" providerId="ADAL" clId="{F2BE58A0-F69F-41DE-BA91-E39828E6BC42}" dt="2023-09-06T10:48:22.626" v="153" actId="20577"/>
          <ac:spMkLst>
            <pc:docMk/>
            <pc:sldMk cId="1904247803" sldId="268"/>
            <ac:spMk id="2" creationId="{0DBBCE86-ACB9-DB4F-FABC-3972DAA73C84}"/>
          </ac:spMkLst>
        </pc:spChg>
      </pc:sldChg>
      <pc:sldChg chg="new del">
        <pc:chgData name="Lenka Chládková" userId="9f49c026-a6eb-4b3d-ba10-3a8957cc3af8" providerId="ADAL" clId="{F2BE58A0-F69F-41DE-BA91-E39828E6BC42}" dt="2023-09-06T10:47:56.943" v="149" actId="680"/>
        <pc:sldMkLst>
          <pc:docMk/>
          <pc:sldMk cId="2302700692"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57367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180874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302066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212004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4279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BCF504-47AA-4197-AC73-63899769887D}" type="datetimeFigureOut">
              <a:rPr lang="cs-CZ" smtClean="0"/>
              <a:t>06.09.2023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1950721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BCF504-47AA-4197-AC73-63899769887D}" type="datetimeFigureOut">
              <a:rPr lang="cs-CZ" smtClean="0"/>
              <a:t>06.09.2023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2072668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BCF504-47AA-4197-AC73-63899769887D}" type="datetimeFigureOut">
              <a:rPr lang="cs-CZ" smtClean="0"/>
              <a:t>06.09.2023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2124876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BCF504-47AA-4197-AC73-63899769887D}" type="datetimeFigureOut">
              <a:rPr lang="cs-CZ" smtClean="0"/>
              <a:t>06.09.2023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3971868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BCF504-47AA-4197-AC73-63899769887D}" type="datetimeFigureOut">
              <a:rPr lang="cs-CZ" smtClean="0"/>
              <a:t>06.09.2023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887228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BCF504-47AA-4197-AC73-63899769887D}" type="datetimeFigureOut">
              <a:rPr lang="cs-CZ" smtClean="0"/>
              <a:t>06.09.2023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AA77198-6741-4073-B181-76CA028D1016}" type="slidenum">
              <a:rPr lang="cs-CZ" smtClean="0"/>
              <a:t>‹#›</a:t>
            </a:fld>
            <a:endParaRPr lang="cs-CZ"/>
          </a:p>
        </p:txBody>
      </p:sp>
    </p:spTree>
    <p:extLst>
      <p:ext uri="{BB962C8B-B14F-4D97-AF65-F5344CB8AC3E}">
        <p14:creationId xmlns:p14="http://schemas.microsoft.com/office/powerpoint/2010/main" val="3946186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CF504-47AA-4197-AC73-63899769887D}" type="datetimeFigureOut">
              <a:rPr lang="cs-CZ" smtClean="0"/>
              <a:t>06.09.2023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A77198-6741-4073-B181-76CA028D1016}" type="slidenum">
              <a:rPr lang="cs-CZ" smtClean="0"/>
              <a:t>‹#›</a:t>
            </a:fld>
            <a:endParaRPr lang="cs-CZ"/>
          </a:p>
        </p:txBody>
      </p:sp>
    </p:spTree>
    <p:extLst>
      <p:ext uri="{BB962C8B-B14F-4D97-AF65-F5344CB8AC3E}">
        <p14:creationId xmlns:p14="http://schemas.microsoft.com/office/powerpoint/2010/main" val="1758536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inet.muni.cz/app/fk/smlouv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291389" y="2399879"/>
            <a:ext cx="9841831" cy="1526700"/>
          </a:xfrm>
          <a:prstGeom prst="rect">
            <a:avLst/>
          </a:prstGeom>
        </p:spPr>
        <p:txBody>
          <a:bodyPr wrap="square">
            <a:spAutoFit/>
          </a:bodyPr>
          <a:lstStyle/>
          <a:p>
            <a:pPr algn="ctr">
              <a:lnSpc>
                <a:spcPct val="107000"/>
              </a:lnSpc>
              <a:spcBef>
                <a:spcPts val="200"/>
              </a:spcBef>
              <a:spcAft>
                <a:spcPts val="0"/>
              </a:spcAft>
            </a:pPr>
            <a:r>
              <a:rPr lang="cs-CZ" sz="2800" b="1" dirty="0">
                <a:solidFill>
                  <a:srgbClr val="2E74B5"/>
                </a:solidFill>
                <a:ea typeface="Times New Roman" panose="02020603050405020304" pitchFamily="18" charset="0"/>
                <a:cs typeface="Times New Roman" panose="02020603050405020304" pitchFamily="18" charset="0"/>
              </a:rPr>
              <a:t>ELEKTRONICKÉ PRŮVODNÍ LISTY KE SMLOUVÁM (INET)</a:t>
            </a:r>
          </a:p>
          <a:p>
            <a:pPr algn="ctr">
              <a:lnSpc>
                <a:spcPct val="107000"/>
              </a:lnSpc>
              <a:spcBef>
                <a:spcPts val="200"/>
              </a:spcBef>
              <a:spcAft>
                <a:spcPts val="0"/>
              </a:spcAft>
            </a:pPr>
            <a:endParaRPr lang="cs-CZ" sz="2800" b="1" dirty="0">
              <a:solidFill>
                <a:srgbClr val="2E74B5"/>
              </a:solidFill>
              <a:ea typeface="Times New Roman" panose="02020603050405020304" pitchFamily="18" charset="0"/>
              <a:cs typeface="Times New Roman" panose="02020603050405020304" pitchFamily="18" charset="0"/>
            </a:endParaRPr>
          </a:p>
          <a:p>
            <a:pPr algn="ctr">
              <a:lnSpc>
                <a:spcPct val="107000"/>
              </a:lnSpc>
              <a:spcBef>
                <a:spcPts val="200"/>
              </a:spcBef>
              <a:spcAft>
                <a:spcPts val="0"/>
              </a:spcAft>
            </a:pPr>
            <a:r>
              <a:rPr lang="cs-CZ" sz="2800" b="1" dirty="0">
                <a:solidFill>
                  <a:srgbClr val="2E74B5"/>
                </a:solidFill>
                <a:ea typeface="Times New Roman" panose="02020603050405020304" pitchFamily="18" charset="0"/>
                <a:cs typeface="Times New Roman" panose="02020603050405020304" pitchFamily="18" charset="0"/>
              </a:rPr>
              <a:t>Manuál</a:t>
            </a:r>
          </a:p>
        </p:txBody>
      </p:sp>
    </p:spTree>
    <p:extLst>
      <p:ext uri="{BB962C8B-B14F-4D97-AF65-F5344CB8AC3E}">
        <p14:creationId xmlns:p14="http://schemas.microsoft.com/office/powerpoint/2010/main" val="419215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2670D500-263D-26C8-8CFC-E8B8DCB1B5C2}"/>
              </a:ext>
            </a:extLst>
          </p:cNvPr>
          <p:cNvPicPr>
            <a:picLocks noChangeAspect="1"/>
          </p:cNvPicPr>
          <p:nvPr/>
        </p:nvPicPr>
        <p:blipFill>
          <a:blip r:embed="rId2"/>
          <a:stretch>
            <a:fillRect/>
          </a:stretch>
        </p:blipFill>
        <p:spPr>
          <a:xfrm>
            <a:off x="757990" y="553606"/>
            <a:ext cx="9452811" cy="4924935"/>
          </a:xfrm>
          <a:prstGeom prst="rect">
            <a:avLst/>
          </a:prstGeom>
          <a:ln>
            <a:solidFill>
              <a:schemeClr val="accent1"/>
            </a:solidFill>
          </a:ln>
        </p:spPr>
      </p:pic>
    </p:spTree>
    <p:extLst>
      <p:ext uri="{BB962C8B-B14F-4D97-AF65-F5344CB8AC3E}">
        <p14:creationId xmlns:p14="http://schemas.microsoft.com/office/powerpoint/2010/main" val="134622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BCE86-ACB9-DB4F-FABC-3972DAA73C84}"/>
              </a:ext>
            </a:extLst>
          </p:cNvPr>
          <p:cNvSpPr>
            <a:spLocks noGrp="1"/>
          </p:cNvSpPr>
          <p:nvPr>
            <p:ph type="title"/>
          </p:nvPr>
        </p:nvSpPr>
        <p:spPr>
          <a:xfrm>
            <a:off x="838200" y="365125"/>
            <a:ext cx="9990221" cy="2041191"/>
          </a:xfrm>
        </p:spPr>
        <p:txBody>
          <a:bodyPr>
            <a:normAutofit/>
          </a:bodyPr>
          <a:lstStyle/>
          <a:p>
            <a:r>
              <a:rPr lang="cs-CZ" sz="1200" b="0" i="0" dirty="0">
                <a:solidFill>
                  <a:srgbClr val="000000"/>
                </a:solidFill>
                <a:effectLst/>
                <a:latin typeface="Verdana" panose="020B0604030504040204" pitchFamily="34" charset="0"/>
              </a:rPr>
              <a:t>Zadavatel doplňující údaje na konci schvalovacího procesu má nově k dispozici možnost "</a:t>
            </a:r>
            <a:r>
              <a:rPr lang="cs-CZ" sz="1200" b="1" i="0" dirty="0">
                <a:solidFill>
                  <a:srgbClr val="000000"/>
                </a:solidFill>
                <a:effectLst/>
                <a:latin typeface="Verdana" panose="020B0604030504040204" pitchFamily="34" charset="0"/>
              </a:rPr>
              <a:t>dočasného odložení" </a:t>
            </a:r>
            <a:r>
              <a:rPr lang="cs-CZ" sz="1200" b="0" i="0" dirty="0">
                <a:solidFill>
                  <a:srgbClr val="000000"/>
                </a:solidFill>
                <a:effectLst/>
                <a:latin typeface="Verdana" panose="020B0604030504040204" pitchFamily="34" charset="0"/>
              </a:rPr>
              <a:t>dalšího zpracování návrhu smlouvy. Tuto funkcionalitu lze využít např. při čekání na podepsání smlouvy </a:t>
            </a:r>
            <a:r>
              <a:rPr lang="cs-CZ" sz="1200" b="0" i="0">
                <a:solidFill>
                  <a:srgbClr val="000000"/>
                </a:solidFill>
                <a:effectLst/>
                <a:latin typeface="Verdana" panose="020B0604030504040204" pitchFamily="34" charset="0"/>
              </a:rPr>
              <a:t>protistranou.</a:t>
            </a:r>
            <a:br>
              <a:rPr lang="cs-CZ" sz="1200" b="0" i="0">
                <a:solidFill>
                  <a:srgbClr val="000000"/>
                </a:solidFill>
                <a:effectLst/>
                <a:latin typeface="Verdana" panose="020B0604030504040204" pitchFamily="34" charset="0"/>
              </a:rPr>
            </a:br>
            <a:br>
              <a:rPr lang="cs-CZ" sz="1200" b="0" i="0">
                <a:solidFill>
                  <a:srgbClr val="000000"/>
                </a:solidFill>
                <a:effectLst/>
                <a:latin typeface="Verdana" panose="020B0604030504040204" pitchFamily="34" charset="0"/>
              </a:rPr>
            </a:br>
            <a:br>
              <a:rPr lang="cs-CZ" sz="1200" b="0" i="0">
                <a:solidFill>
                  <a:srgbClr val="000000"/>
                </a:solidFill>
                <a:effectLst/>
                <a:latin typeface="Verdana" panose="020B0604030504040204" pitchFamily="34" charset="0"/>
              </a:rPr>
            </a:br>
            <a:br>
              <a:rPr lang="cs-CZ" sz="1200" b="0" i="0" dirty="0">
                <a:solidFill>
                  <a:srgbClr val="000000"/>
                </a:solidFill>
                <a:effectLst/>
                <a:latin typeface="Verdana" panose="020B0604030504040204" pitchFamily="34" charset="0"/>
              </a:rPr>
            </a:br>
            <a:br>
              <a:rPr lang="cs-CZ" sz="800" b="0" i="0" dirty="0">
                <a:solidFill>
                  <a:srgbClr val="000000"/>
                </a:solidFill>
                <a:effectLst/>
                <a:latin typeface="Verdana" panose="020B0604030504040204" pitchFamily="34" charset="0"/>
              </a:rPr>
            </a:br>
            <a:br>
              <a:rPr lang="cs-CZ" sz="800" b="0" i="0" dirty="0">
                <a:solidFill>
                  <a:srgbClr val="000000"/>
                </a:solidFill>
                <a:effectLst/>
                <a:latin typeface="Verdana" panose="020B0604030504040204" pitchFamily="34" charset="0"/>
              </a:rPr>
            </a:br>
            <a:r>
              <a:rPr lang="cs-CZ" sz="1600" b="1" dirty="0">
                <a:solidFill>
                  <a:srgbClr val="FF0000"/>
                </a:solidFill>
              </a:rPr>
              <a:t>Po nahrání podepsané smlouvy a vyplnění data podpisu uložte a předejte na ekonomické oddělení k proplacení.</a:t>
            </a:r>
          </a:p>
        </p:txBody>
      </p:sp>
    </p:spTree>
    <p:extLst>
      <p:ext uri="{BB962C8B-B14F-4D97-AF65-F5344CB8AC3E}">
        <p14:creationId xmlns:p14="http://schemas.microsoft.com/office/powerpoint/2010/main" val="190424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Zástupný obsah 9">
            <a:extLst>
              <a:ext uri="{FF2B5EF4-FFF2-40B4-BE49-F238E27FC236}">
                <a16:creationId xmlns:a16="http://schemas.microsoft.com/office/drawing/2014/main" id="{2646771D-FC99-4AFE-AB62-3249315588E8}"/>
              </a:ext>
            </a:extLst>
          </p:cNvPr>
          <p:cNvPicPr>
            <a:picLocks noGrp="1" noChangeAspect="1"/>
          </p:cNvPicPr>
          <p:nvPr>
            <p:ph idx="1"/>
          </p:nvPr>
        </p:nvPicPr>
        <p:blipFill>
          <a:blip r:embed="rId2"/>
          <a:stretch>
            <a:fillRect/>
          </a:stretch>
        </p:blipFill>
        <p:spPr>
          <a:xfrm>
            <a:off x="593725" y="2337716"/>
            <a:ext cx="10515600" cy="3222672"/>
          </a:xfrm>
        </p:spPr>
      </p:pic>
      <p:sp>
        <p:nvSpPr>
          <p:cNvPr id="2" name="Nadpis 1"/>
          <p:cNvSpPr>
            <a:spLocks noGrp="1"/>
          </p:cNvSpPr>
          <p:nvPr>
            <p:ph type="title"/>
          </p:nvPr>
        </p:nvSpPr>
        <p:spPr>
          <a:xfrm>
            <a:off x="593725" y="377533"/>
            <a:ext cx="10515600" cy="717717"/>
          </a:xfrm>
        </p:spPr>
        <p:txBody>
          <a:bodyPr>
            <a:noAutofit/>
          </a:bodyPr>
          <a:lstStyle/>
          <a:p>
            <a:pPr algn="ctr">
              <a:lnSpc>
                <a:spcPct val="107000"/>
              </a:lnSpc>
              <a:spcAft>
                <a:spcPts val="8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Elektronické průvodní listy se zakládají, editují a schvalují v aplikaci „</a:t>
            </a:r>
            <a:r>
              <a:rPr lang="cs-CZ" sz="1600" b="1" dirty="0">
                <a:effectLst/>
                <a:latin typeface="Calibri" panose="020F0502020204030204" pitchFamily="34" charset="0"/>
                <a:ea typeface="Calibri" panose="020F0502020204030204" pitchFamily="34" charset="0"/>
                <a:cs typeface="Times New Roman" panose="02020603050405020304" pitchFamily="18" charset="0"/>
              </a:rPr>
              <a:t>Schvalování návrhů smluv</a:t>
            </a:r>
            <a:r>
              <a:rPr lang="cs-CZ" sz="1600" dirty="0">
                <a:effectLst/>
                <a:latin typeface="Calibri" panose="020F0502020204030204" pitchFamily="34" charset="0"/>
                <a:ea typeface="Calibri" panose="020F0502020204030204" pitchFamily="34" charset="0"/>
                <a:cs typeface="Times New Roman" panose="02020603050405020304" pitchFamily="18" charset="0"/>
              </a:rPr>
              <a:t>“ v systému INET zde: </a:t>
            </a:r>
            <a:r>
              <a:rPr lang="cs-CZ" sz="16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https://inet.muni.cz/app/fk/smlouvy</a:t>
            </a:r>
            <a:endParaRPr lang="cs-CZ" sz="1600" dirty="0"/>
          </a:p>
        </p:txBody>
      </p:sp>
      <p:sp>
        <p:nvSpPr>
          <p:cNvPr id="5" name="Ovál 4"/>
          <p:cNvSpPr/>
          <p:nvPr/>
        </p:nvSpPr>
        <p:spPr>
          <a:xfrm>
            <a:off x="1732547" y="5113007"/>
            <a:ext cx="1122947"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593725" y="1650165"/>
            <a:ext cx="10515600" cy="369332"/>
          </a:xfrm>
          <a:prstGeom prst="rect">
            <a:avLst/>
          </a:prstGeom>
          <a:noFill/>
        </p:spPr>
        <p:txBody>
          <a:bodyPr wrap="square" rtlCol="0">
            <a:spAutoFit/>
          </a:bodyPr>
          <a:lstStyle/>
          <a:p>
            <a:pPr algn="ctr"/>
            <a:r>
              <a:rPr lang="cs-CZ"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Vytvoření nové průvodky</a:t>
            </a:r>
            <a:endParaRPr lang="cs-CZ" dirty="0">
              <a:solidFill>
                <a:srgbClr val="FF0000"/>
              </a:solidFill>
            </a:endParaRPr>
          </a:p>
        </p:txBody>
      </p:sp>
      <p:sp>
        <p:nvSpPr>
          <p:cNvPr id="7" name="TextovéPole 6"/>
          <p:cNvSpPr txBox="1"/>
          <p:nvPr/>
        </p:nvSpPr>
        <p:spPr>
          <a:xfrm>
            <a:off x="593725" y="5736851"/>
            <a:ext cx="11125033" cy="276999"/>
          </a:xfrm>
          <a:prstGeom prst="rect">
            <a:avLst/>
          </a:prstGeom>
          <a:noFill/>
        </p:spPr>
        <p:txBody>
          <a:bodyPr wrap="square" rtlCol="0">
            <a:spAutoFit/>
          </a:bodyPr>
          <a:lstStyle/>
          <a:p>
            <a:r>
              <a:rPr lang="cs-CZ" sz="1200" i="1" dirty="0"/>
              <a:t>Po zmáčknutí   </a:t>
            </a:r>
            <a:r>
              <a:rPr lang="cs-CZ" sz="1200" b="1" i="1" dirty="0"/>
              <a:t>+Vložit návrh </a:t>
            </a:r>
            <a:r>
              <a:rPr lang="cs-CZ" sz="1200" i="1" dirty="0"/>
              <a:t>se Vám otevře formulář elektronické průvodky (Návrh smlouvy):</a:t>
            </a:r>
          </a:p>
        </p:txBody>
      </p:sp>
    </p:spTree>
    <p:extLst>
      <p:ext uri="{BB962C8B-B14F-4D97-AF65-F5344CB8AC3E}">
        <p14:creationId xmlns:p14="http://schemas.microsoft.com/office/powerpoint/2010/main" val="3245239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D1173A00-AD9D-A5EB-1E9E-944B81B885A0}"/>
              </a:ext>
            </a:extLst>
          </p:cNvPr>
          <p:cNvPicPr>
            <a:picLocks noChangeAspect="1"/>
          </p:cNvPicPr>
          <p:nvPr/>
        </p:nvPicPr>
        <p:blipFill>
          <a:blip r:embed="rId2"/>
          <a:stretch>
            <a:fillRect/>
          </a:stretch>
        </p:blipFill>
        <p:spPr>
          <a:xfrm>
            <a:off x="277004" y="272715"/>
            <a:ext cx="7431228" cy="6128083"/>
          </a:xfrm>
          <a:prstGeom prst="rect">
            <a:avLst/>
          </a:prstGeom>
        </p:spPr>
      </p:pic>
      <p:sp>
        <p:nvSpPr>
          <p:cNvPr id="2" name="Nadpis 1"/>
          <p:cNvSpPr>
            <a:spLocks noGrp="1"/>
          </p:cNvSpPr>
          <p:nvPr>
            <p:ph type="title"/>
          </p:nvPr>
        </p:nvSpPr>
        <p:spPr>
          <a:xfrm>
            <a:off x="7708232" y="168443"/>
            <a:ext cx="4363074" cy="6609345"/>
          </a:xfrm>
        </p:spPr>
        <p:txBody>
          <a:bodyPr>
            <a:normAutofit fontScale="90000"/>
          </a:bodyPr>
          <a:lstStyle/>
          <a:p>
            <a:br>
              <a:rPr lang="cs-CZ" sz="1000" b="1" dirty="0">
                <a:solidFill>
                  <a:schemeClr val="accent2">
                    <a:lumMod val="75000"/>
                  </a:schemeClr>
                </a:solidFill>
              </a:rPr>
            </a:br>
            <a:br>
              <a:rPr lang="cs-CZ" sz="1000" b="1" dirty="0">
                <a:solidFill>
                  <a:schemeClr val="accent2">
                    <a:lumMod val="75000"/>
                  </a:schemeClr>
                </a:solidFill>
              </a:rPr>
            </a:br>
            <a:br>
              <a:rPr lang="cs-CZ" sz="1000" b="1" dirty="0">
                <a:solidFill>
                  <a:schemeClr val="accent2">
                    <a:lumMod val="75000"/>
                  </a:schemeClr>
                </a:solidFill>
              </a:rPr>
            </a:br>
            <a:r>
              <a:rPr lang="cs-CZ" sz="1000" b="1" dirty="0">
                <a:solidFill>
                  <a:schemeClr val="accent2">
                    <a:lumMod val="75000"/>
                  </a:schemeClr>
                </a:solidFill>
              </a:rPr>
              <a:t>Obecné informace</a:t>
            </a:r>
            <a:br>
              <a:rPr lang="cs-CZ" sz="1000" b="1" dirty="0">
                <a:solidFill>
                  <a:schemeClr val="accent2">
                    <a:lumMod val="60000"/>
                    <a:lumOff val="40000"/>
                  </a:schemeClr>
                </a:solidFill>
              </a:rPr>
            </a:br>
            <a:br>
              <a:rPr lang="cs-CZ" sz="1000" b="1" dirty="0"/>
            </a:br>
            <a:r>
              <a:rPr lang="cs-CZ" sz="1000" b="1" dirty="0"/>
              <a:t>Pracoviště</a:t>
            </a:r>
            <a:r>
              <a:rPr lang="cs-CZ" sz="1000" dirty="0"/>
              <a:t>: </a:t>
            </a:r>
            <a:br>
              <a:rPr lang="cs-CZ" sz="1000" dirty="0"/>
            </a:br>
            <a:r>
              <a:rPr lang="cs-CZ" sz="1000" dirty="0"/>
              <a:t>vyberte svoje pracoviště</a:t>
            </a:r>
            <a:br>
              <a:rPr lang="cs-CZ" sz="1000" dirty="0"/>
            </a:br>
            <a:br>
              <a:rPr lang="cs-CZ" sz="1000" dirty="0"/>
            </a:br>
            <a:r>
              <a:rPr lang="cs-CZ" sz="1000" b="1" dirty="0"/>
              <a:t>Druh smlouvy</a:t>
            </a:r>
            <a:r>
              <a:rPr lang="cs-CZ" sz="1000" dirty="0"/>
              <a:t>:</a:t>
            </a:r>
            <a:br>
              <a:rPr lang="cs-CZ" sz="1000" dirty="0"/>
            </a:br>
            <a:r>
              <a:rPr lang="cs-CZ" sz="1000" dirty="0"/>
              <a:t>u Vás se bude vždy jednat o </a:t>
            </a:r>
            <a:r>
              <a:rPr lang="cs-CZ" sz="1000" b="1" dirty="0">
                <a:solidFill>
                  <a:srgbClr val="FF0000"/>
                </a:solidFill>
              </a:rPr>
              <a:t>4121 – Smlouvy dle § 1746 odst. 2 OZ </a:t>
            </a:r>
            <a:br>
              <a:rPr lang="cs-CZ" sz="1000" b="1" dirty="0">
                <a:solidFill>
                  <a:srgbClr val="FF0000"/>
                </a:solidFill>
              </a:rPr>
            </a:br>
            <a:br>
              <a:rPr lang="cs-CZ" sz="1000" b="1" dirty="0">
                <a:solidFill>
                  <a:srgbClr val="FF0000"/>
                </a:solidFill>
              </a:rPr>
            </a:br>
            <a:r>
              <a:rPr lang="cs-CZ" sz="1000" b="1" dirty="0"/>
              <a:t>Číslo návrhu </a:t>
            </a:r>
            <a:r>
              <a:rPr lang="cs-CZ" sz="1000" dirty="0"/>
              <a:t>(</a:t>
            </a:r>
            <a:r>
              <a:rPr lang="cs-CZ" sz="1000" dirty="0" err="1"/>
              <a:t>předvyplňuje</a:t>
            </a:r>
            <a:r>
              <a:rPr lang="cs-CZ" sz="1000" dirty="0"/>
              <a:t> se automaticky)</a:t>
            </a:r>
            <a:br>
              <a:rPr lang="cs-CZ" sz="1000" dirty="0"/>
            </a:br>
            <a:br>
              <a:rPr lang="cs-CZ" sz="1000" dirty="0"/>
            </a:br>
            <a:r>
              <a:rPr lang="cs-CZ" sz="1000" b="1" dirty="0"/>
              <a:t>Předmět smlouvy:</a:t>
            </a:r>
            <a:br>
              <a:rPr lang="cs-CZ" sz="1000" b="1" dirty="0"/>
            </a:br>
            <a:r>
              <a:rPr lang="cs-CZ" sz="1000" dirty="0"/>
              <a:t>vypište, co je předmětem smlouvy (údaj není povinný)</a:t>
            </a:r>
            <a:br>
              <a:rPr lang="cs-CZ" sz="1000" dirty="0"/>
            </a:br>
            <a:br>
              <a:rPr lang="cs-CZ" sz="1000" dirty="0"/>
            </a:br>
            <a:r>
              <a:rPr lang="cs-CZ" sz="1000" b="1" dirty="0"/>
              <a:t>Předkladatel:</a:t>
            </a:r>
            <a:br>
              <a:rPr lang="cs-CZ" sz="1000" b="1" dirty="0"/>
            </a:br>
            <a:r>
              <a:rPr lang="cs-CZ" sz="1000" dirty="0"/>
              <a:t>ten, kdo smlouvu předkládá (zpravidla vedoucí katedry)</a:t>
            </a:r>
            <a:br>
              <a:rPr lang="cs-CZ" sz="1000" dirty="0"/>
            </a:br>
            <a:r>
              <a:rPr lang="cs-CZ" sz="1000" dirty="0"/>
              <a:t>- předkladatele vyberte tlačítkem </a:t>
            </a:r>
            <a:r>
              <a:rPr lang="cs-CZ" sz="1000" b="1" i="1" dirty="0"/>
              <a:t>Změnit</a:t>
            </a:r>
            <a:br>
              <a:rPr lang="cs-CZ" sz="1000" dirty="0"/>
            </a:br>
            <a:br>
              <a:rPr lang="cs-CZ" sz="1000" dirty="0"/>
            </a:br>
            <a:r>
              <a:rPr lang="cs-CZ" sz="1000" b="1" dirty="0"/>
              <a:t>Dodatek ke smlouvě č.:</a:t>
            </a:r>
            <a:br>
              <a:rPr lang="cs-CZ" sz="1000" b="1" dirty="0"/>
            </a:br>
            <a:r>
              <a:rPr lang="cs-CZ" sz="1000" dirty="0"/>
              <a:t>vyplňuje se jen v případě, že se jedná o dodatek ke smlouvě, která je již zaevidována, ve Vašem případě se vyplňovat nebude</a:t>
            </a:r>
            <a:br>
              <a:rPr lang="cs-CZ" sz="1000" dirty="0"/>
            </a:br>
            <a:br>
              <a:rPr lang="cs-CZ" sz="1000" dirty="0"/>
            </a:br>
            <a:r>
              <a:rPr lang="cs-CZ" sz="1000" b="1" dirty="0"/>
              <a:t>Veřejná zakázka:</a:t>
            </a:r>
            <a:br>
              <a:rPr lang="cs-CZ" sz="1000" b="1" dirty="0"/>
            </a:br>
            <a:r>
              <a:rPr lang="cs-CZ" sz="1000" dirty="0"/>
              <a:t>nevyplňujte, jelikož ve Vašem případě to není reálné</a:t>
            </a:r>
            <a:br>
              <a:rPr lang="cs-CZ" sz="1000" dirty="0"/>
            </a:br>
            <a:br>
              <a:rPr lang="cs-CZ" sz="1000" dirty="0"/>
            </a:br>
            <a:r>
              <a:rPr lang="cs-CZ" sz="1000" b="1" dirty="0"/>
              <a:t>Zpracování osobních údajů:</a:t>
            </a:r>
            <a:br>
              <a:rPr lang="cs-CZ" sz="1000" b="1" dirty="0"/>
            </a:br>
            <a:r>
              <a:rPr lang="cs-CZ" sz="800" b="0" i="0" dirty="0">
                <a:solidFill>
                  <a:srgbClr val="124968"/>
                </a:solidFill>
                <a:effectLst/>
                <a:latin typeface="Calibri Light (Nadpisy)"/>
                <a:cs typeface="Calibri Light" panose="020F0302020204030204" pitchFamily="34" charset="0"/>
              </a:rPr>
              <a:t>Je zpracování osobních údajů součástí předmětu smlouvy? Pokud do smluvního plnění spadá jakékoli nakládání s osobními údaji, tak zaškrtněte, smlouva bude automaticky předána ke kontrole pověřenkyni pro ochranu osobních údajů. V případě pochybností ji též můžete kontaktovat přímo na poverenec@muni.cz.</a:t>
            </a:r>
            <a:br>
              <a:rPr lang="cs-CZ" sz="800" b="0" i="0" dirty="0">
                <a:solidFill>
                  <a:srgbClr val="124968"/>
                </a:solidFill>
                <a:effectLst/>
                <a:latin typeface="Calibri Light (Nadpisy)"/>
                <a:cs typeface="Calibri Light" panose="020F0302020204030204" pitchFamily="34" charset="0"/>
              </a:rPr>
            </a:br>
            <a:r>
              <a:rPr lang="cs-CZ" sz="1000" dirty="0"/>
              <a:t>ve Vašem případě se vyplňovat zřejmě nebude</a:t>
            </a:r>
            <a:br>
              <a:rPr lang="cs-CZ" sz="1000" dirty="0">
                <a:latin typeface="Calibri Light (Nadpisy)"/>
                <a:cs typeface="Calibri Light" panose="020F0302020204030204" pitchFamily="34" charset="0"/>
              </a:rPr>
            </a:br>
            <a:br>
              <a:rPr lang="cs-CZ" sz="1000" dirty="0"/>
            </a:br>
            <a:r>
              <a:rPr lang="cs-CZ" sz="1000" b="1" dirty="0"/>
              <a:t>Poznámka:</a:t>
            </a:r>
            <a:br>
              <a:rPr lang="cs-CZ" sz="1000" b="1" dirty="0"/>
            </a:br>
            <a:r>
              <a:rPr lang="cs-CZ" sz="1000" dirty="0"/>
              <a:t>podrobnější popis předmětu smlouvy</a:t>
            </a:r>
            <a:br>
              <a:rPr lang="cs-CZ" sz="1000" dirty="0"/>
            </a:br>
            <a:br>
              <a:rPr lang="cs-CZ" sz="1000" dirty="0"/>
            </a:br>
            <a:r>
              <a:rPr lang="cs-CZ" sz="1000" b="1" dirty="0"/>
              <a:t>Smlouva se podepisuje na RMU:</a:t>
            </a:r>
            <a:br>
              <a:rPr lang="cs-CZ" sz="1000" b="1" dirty="0"/>
            </a:br>
            <a:r>
              <a:rPr lang="cs-CZ" sz="1000" dirty="0"/>
              <a:t>nevyplňujte, jelikož ve Vašem případě to není reálné</a:t>
            </a:r>
            <a:br>
              <a:rPr lang="cs-CZ" sz="1000" dirty="0"/>
            </a:br>
            <a:br>
              <a:rPr lang="cs-CZ" sz="1000" dirty="0"/>
            </a:br>
            <a:br>
              <a:rPr lang="cs-CZ" sz="1000" dirty="0"/>
            </a:br>
            <a:br>
              <a:rPr lang="cs-CZ" sz="1000" dirty="0"/>
            </a:br>
            <a:r>
              <a:rPr lang="cs-CZ" sz="1000" b="1" dirty="0">
                <a:solidFill>
                  <a:schemeClr val="accent2">
                    <a:lumMod val="75000"/>
                  </a:schemeClr>
                </a:solidFill>
              </a:rPr>
              <a:t>Protistrana</a:t>
            </a:r>
            <a:br>
              <a:rPr lang="cs-CZ" sz="1000" b="1" dirty="0">
                <a:solidFill>
                  <a:schemeClr val="accent2">
                    <a:lumMod val="75000"/>
                  </a:schemeClr>
                </a:solidFill>
              </a:rPr>
            </a:br>
            <a:br>
              <a:rPr lang="cs-CZ" sz="1000" dirty="0"/>
            </a:br>
            <a:r>
              <a:rPr lang="cs-CZ" sz="1000" b="1" dirty="0"/>
              <a:t>Organizace:</a:t>
            </a:r>
            <a:br>
              <a:rPr lang="cs-CZ" sz="1000" b="1" dirty="0"/>
            </a:br>
            <a:r>
              <a:rPr lang="cs-CZ" sz="1000" i="1" dirty="0"/>
              <a:t>(též také fyzická osoba podnikající nebo soukromá osoba)</a:t>
            </a:r>
            <a:br>
              <a:rPr lang="cs-CZ" sz="1000" i="1" dirty="0"/>
            </a:br>
            <a:r>
              <a:rPr lang="cs-CZ" sz="1000" dirty="0"/>
              <a:t>přes tlačítko Přidat vyberete z adresáře, který je propojen s adresářem v </a:t>
            </a:r>
            <a:r>
              <a:rPr lang="cs-CZ" sz="1000" dirty="0" err="1"/>
              <a:t>Magionu</a:t>
            </a:r>
            <a:r>
              <a:rPr lang="cs-CZ" sz="1000" dirty="0"/>
              <a:t>. Pokud tuto fyzickou osobu nebo firmu nenaleznete, obraťte se na ekonomické odd. o přidání do adresáře.</a:t>
            </a:r>
            <a:br>
              <a:rPr lang="cs-CZ" sz="1000" b="1" dirty="0"/>
            </a:br>
            <a:br>
              <a:rPr lang="cs-CZ" sz="1000" b="1" dirty="0"/>
            </a:br>
            <a:r>
              <a:rPr lang="cs-CZ" sz="1000" b="1" dirty="0"/>
              <a:t>Osoba:</a:t>
            </a:r>
            <a:br>
              <a:rPr lang="cs-CZ" sz="1000" b="1" dirty="0"/>
            </a:br>
            <a:r>
              <a:rPr lang="cs-CZ" sz="1000" dirty="0"/>
              <a:t>vyplňuje se pouze v případě zaměstnance nebo studenta, což ve Vašem případě nebude</a:t>
            </a:r>
            <a:br>
              <a:rPr lang="cs-CZ" sz="1000" dirty="0"/>
            </a:br>
            <a:br>
              <a:rPr lang="cs-CZ" sz="1000" dirty="0"/>
            </a:br>
            <a:br>
              <a:rPr lang="cs-CZ" sz="1000" dirty="0"/>
            </a:br>
            <a:br>
              <a:rPr lang="cs-CZ" sz="1000" dirty="0"/>
            </a:br>
            <a:br>
              <a:rPr lang="cs-CZ" sz="1000" dirty="0"/>
            </a:br>
            <a:br>
              <a:rPr lang="cs-CZ" sz="1000" dirty="0"/>
            </a:br>
            <a:br>
              <a:rPr lang="cs-CZ" sz="1000" dirty="0"/>
            </a:br>
            <a:endParaRPr lang="cs-CZ" sz="1000" dirty="0">
              <a:solidFill>
                <a:srgbClr val="FF0000"/>
              </a:solidFill>
            </a:endParaRPr>
          </a:p>
        </p:txBody>
      </p:sp>
      <p:sp>
        <p:nvSpPr>
          <p:cNvPr id="5" name="Ovál 4"/>
          <p:cNvSpPr/>
          <p:nvPr/>
        </p:nvSpPr>
        <p:spPr>
          <a:xfrm>
            <a:off x="1441038" y="1275346"/>
            <a:ext cx="2770015" cy="2727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3256547" y="2428719"/>
            <a:ext cx="545432" cy="2245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3687391" y="5258489"/>
            <a:ext cx="753979" cy="2967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441038" y="1574303"/>
            <a:ext cx="2088225" cy="2727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0913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Obrázek 17">
            <a:extLst>
              <a:ext uri="{FF2B5EF4-FFF2-40B4-BE49-F238E27FC236}">
                <a16:creationId xmlns:a16="http://schemas.microsoft.com/office/drawing/2014/main" id="{837E7EDB-D166-488B-13B0-5D9895907C9B}"/>
              </a:ext>
            </a:extLst>
          </p:cNvPr>
          <p:cNvPicPr>
            <a:picLocks noChangeAspect="1"/>
          </p:cNvPicPr>
          <p:nvPr/>
        </p:nvPicPr>
        <p:blipFill>
          <a:blip r:embed="rId2"/>
          <a:stretch>
            <a:fillRect/>
          </a:stretch>
        </p:blipFill>
        <p:spPr>
          <a:xfrm>
            <a:off x="128335" y="264695"/>
            <a:ext cx="7935067" cy="6432883"/>
          </a:xfrm>
          <a:prstGeom prst="rect">
            <a:avLst/>
          </a:prstGeom>
        </p:spPr>
      </p:pic>
      <p:sp>
        <p:nvSpPr>
          <p:cNvPr id="2" name="Nadpis 1"/>
          <p:cNvSpPr>
            <a:spLocks noGrp="1"/>
          </p:cNvSpPr>
          <p:nvPr>
            <p:ph type="title"/>
          </p:nvPr>
        </p:nvSpPr>
        <p:spPr>
          <a:xfrm>
            <a:off x="8590548" y="441158"/>
            <a:ext cx="3473116" cy="5911515"/>
          </a:xfrm>
        </p:spPr>
        <p:txBody>
          <a:bodyPr>
            <a:noAutofit/>
          </a:bodyPr>
          <a:lstStyle/>
          <a:p>
            <a:r>
              <a:rPr lang="cs-CZ" sz="900" b="1" dirty="0">
                <a:solidFill>
                  <a:schemeClr val="accent2">
                    <a:lumMod val="75000"/>
                  </a:schemeClr>
                </a:solidFill>
              </a:rPr>
              <a:t>Účinnost smlouvy</a:t>
            </a:r>
            <a:br>
              <a:rPr lang="cs-CZ" sz="900" b="1" dirty="0">
                <a:solidFill>
                  <a:schemeClr val="accent2">
                    <a:lumMod val="75000"/>
                  </a:schemeClr>
                </a:solidFill>
              </a:rPr>
            </a:br>
            <a:br>
              <a:rPr lang="cs-CZ" sz="900" dirty="0"/>
            </a:br>
            <a:r>
              <a:rPr lang="cs-CZ" sz="900" b="1" dirty="0"/>
              <a:t>Obnovení</a:t>
            </a:r>
            <a:r>
              <a:rPr lang="cs-CZ" sz="900" dirty="0"/>
              <a:t>:</a:t>
            </a:r>
            <a:br>
              <a:rPr lang="cs-CZ" sz="900" dirty="0"/>
            </a:br>
            <a:r>
              <a:rPr lang="cs-CZ" sz="900" dirty="0"/>
              <a:t>ve Vašem případě půjde téměř vždy o smlouvu jednorázovou</a:t>
            </a:r>
            <a:br>
              <a:rPr lang="cs-CZ" sz="900" dirty="0"/>
            </a:br>
            <a:br>
              <a:rPr lang="cs-CZ" sz="900" dirty="0"/>
            </a:br>
            <a:r>
              <a:rPr lang="cs-CZ" sz="900" b="1" dirty="0"/>
              <a:t>Účinnost od:</a:t>
            </a:r>
            <a:br>
              <a:rPr lang="cs-CZ" sz="900" b="1" dirty="0"/>
            </a:br>
            <a:r>
              <a:rPr lang="cs-CZ" sz="900" dirty="0"/>
              <a:t>ve Vašem případě uvedete konkrétní datum nebo podpisem smlouvy (</a:t>
            </a:r>
            <a:r>
              <a:rPr lang="cs-CZ" sz="900" dirty="0">
                <a:solidFill>
                  <a:srgbClr val="FF0000"/>
                </a:solidFill>
              </a:rPr>
              <a:t>zveřejněním v registru smluv pouze u smluv nad 50 000 Kč bez DPH - </a:t>
            </a:r>
            <a:br>
              <a:rPr lang="cs-CZ" sz="900" dirty="0"/>
            </a:br>
            <a:r>
              <a:rPr lang="cs-CZ" sz="900" dirty="0">
                <a:solidFill>
                  <a:srgbClr val="FF0000"/>
                </a:solidFill>
              </a:rPr>
              <a:t>v tomto případě ihned kontaktujte ekonomické odd. Lenku Chládkovou)</a:t>
            </a:r>
            <a:br>
              <a:rPr lang="cs-CZ" sz="900" dirty="0">
                <a:solidFill>
                  <a:srgbClr val="FF0000"/>
                </a:solidFill>
              </a:rPr>
            </a:br>
            <a:br>
              <a:rPr lang="cs-CZ" sz="900" dirty="0">
                <a:solidFill>
                  <a:srgbClr val="FF0000"/>
                </a:solidFill>
              </a:rPr>
            </a:br>
            <a:r>
              <a:rPr lang="cs-CZ" sz="900" b="1" dirty="0"/>
              <a:t>Účinnost do:</a:t>
            </a:r>
            <a:br>
              <a:rPr lang="cs-CZ" sz="900" b="1" dirty="0"/>
            </a:br>
            <a:r>
              <a:rPr lang="cs-CZ" sz="900" dirty="0"/>
              <a:t>ve Vašem případě uvedete konkrétní datum nebo zvolte období od začátku účinnosti smlouvy</a:t>
            </a:r>
            <a:br>
              <a:rPr lang="cs-CZ" sz="900" dirty="0"/>
            </a:br>
            <a:br>
              <a:rPr lang="cs-CZ" sz="900" b="1" dirty="0">
                <a:solidFill>
                  <a:srgbClr val="FF0000"/>
                </a:solidFill>
              </a:rPr>
            </a:br>
            <a:r>
              <a:rPr lang="cs-CZ" sz="900" b="1" dirty="0" err="1"/>
              <a:t>Avizo</a:t>
            </a:r>
            <a:r>
              <a:rPr lang="cs-CZ" sz="900" b="1" dirty="0"/>
              <a:t>:</a:t>
            </a:r>
            <a:br>
              <a:rPr lang="cs-CZ" sz="900" b="1" dirty="0"/>
            </a:br>
            <a:r>
              <a:rPr lang="cs-CZ" sz="900" dirty="0"/>
              <a:t>ve Vašem případě uvedete většinou </a:t>
            </a:r>
            <a:r>
              <a:rPr lang="cs-CZ" sz="900" i="1" dirty="0"/>
              <a:t>Neupozorňovat</a:t>
            </a:r>
            <a:br>
              <a:rPr lang="cs-CZ" sz="900" dirty="0"/>
            </a:br>
            <a:br>
              <a:rPr lang="cs-CZ" sz="900" dirty="0"/>
            </a:br>
            <a:r>
              <a:rPr lang="cs-CZ" sz="900" b="1" dirty="0">
                <a:solidFill>
                  <a:schemeClr val="accent2">
                    <a:lumMod val="75000"/>
                  </a:schemeClr>
                </a:solidFill>
              </a:rPr>
              <a:t>Financování smlouvy</a:t>
            </a:r>
            <a:br>
              <a:rPr lang="cs-CZ" sz="900" b="1" dirty="0">
                <a:solidFill>
                  <a:schemeClr val="accent2">
                    <a:lumMod val="75000"/>
                  </a:schemeClr>
                </a:solidFill>
              </a:rPr>
            </a:br>
            <a:br>
              <a:rPr lang="cs-CZ" sz="900" b="1" dirty="0">
                <a:solidFill>
                  <a:schemeClr val="accent2">
                    <a:lumMod val="75000"/>
                  </a:schemeClr>
                </a:solidFill>
              </a:rPr>
            </a:br>
            <a:r>
              <a:rPr lang="cs-CZ" sz="900" b="1" dirty="0"/>
              <a:t>Smlouva má finanční plnění</a:t>
            </a:r>
            <a:r>
              <a:rPr lang="cs-CZ" sz="900" dirty="0"/>
              <a:t>:</a:t>
            </a:r>
            <a:br>
              <a:rPr lang="cs-CZ" sz="900" dirty="0"/>
            </a:br>
            <a:r>
              <a:rPr lang="cs-CZ" sz="900" dirty="0"/>
              <a:t>zaškrtněte </a:t>
            </a:r>
            <a:r>
              <a:rPr lang="cs-CZ" sz="900" i="1" dirty="0"/>
              <a:t>Smlouva má finanční plnění </a:t>
            </a:r>
            <a:br>
              <a:rPr lang="cs-CZ" sz="900" i="1" dirty="0"/>
            </a:br>
            <a:br>
              <a:rPr lang="cs-CZ" sz="900" i="1" dirty="0"/>
            </a:br>
            <a:r>
              <a:rPr lang="cs-CZ" sz="900" b="1" dirty="0"/>
              <a:t>Typ:</a:t>
            </a:r>
            <a:br>
              <a:rPr lang="cs-CZ" sz="900" b="1" dirty="0"/>
            </a:br>
            <a:r>
              <a:rPr lang="cs-CZ" sz="900" dirty="0"/>
              <a:t>ve Vašem případě uvedete většinou </a:t>
            </a:r>
            <a:r>
              <a:rPr lang="cs-CZ" sz="900" i="1" dirty="0"/>
              <a:t>S dodavatelem </a:t>
            </a:r>
            <a:r>
              <a:rPr lang="cs-CZ" sz="900" dirty="0"/>
              <a:t>(tzn, že platíme protistraně)</a:t>
            </a:r>
            <a:br>
              <a:rPr lang="cs-CZ" sz="900" i="1" dirty="0"/>
            </a:br>
            <a:br>
              <a:rPr lang="cs-CZ" sz="900" i="1" dirty="0"/>
            </a:br>
            <a:r>
              <a:rPr lang="cs-CZ" sz="900" b="1" dirty="0"/>
              <a:t>Cena celkem bez DPH:</a:t>
            </a:r>
            <a:br>
              <a:rPr lang="cs-CZ" sz="900" b="1" dirty="0"/>
            </a:br>
            <a:r>
              <a:rPr lang="cs-CZ" sz="900" b="1" dirty="0"/>
              <a:t>Cena celkem s DPH:</a:t>
            </a:r>
            <a:br>
              <a:rPr lang="cs-CZ" sz="900" b="1" dirty="0"/>
            </a:br>
            <a:r>
              <a:rPr lang="cs-CZ" sz="900" b="1" dirty="0"/>
              <a:t>Cena celkem v cizí měně bez DPH:</a:t>
            </a:r>
            <a:br>
              <a:rPr lang="cs-CZ" sz="900" b="1" dirty="0"/>
            </a:br>
            <a:r>
              <a:rPr lang="cs-CZ" sz="900" dirty="0"/>
              <a:t>vyplňte dle smlouvy (celková cena)</a:t>
            </a:r>
            <a:br>
              <a:rPr lang="cs-CZ" sz="900" dirty="0"/>
            </a:br>
            <a:br>
              <a:rPr lang="cs-CZ" sz="900" dirty="0"/>
            </a:br>
            <a:r>
              <a:rPr lang="cs-CZ" sz="900" b="1" dirty="0"/>
              <a:t>Hospodářské středisko:</a:t>
            </a:r>
            <a:br>
              <a:rPr lang="cs-CZ" sz="900" b="1" dirty="0"/>
            </a:br>
            <a:r>
              <a:rPr lang="cs-CZ" sz="900" dirty="0"/>
              <a:t>vyberte</a:t>
            </a:r>
            <a:r>
              <a:rPr lang="cs-CZ" sz="900" b="1" dirty="0"/>
              <a:t> </a:t>
            </a:r>
            <a:r>
              <a:rPr lang="cs-CZ" sz="900" dirty="0"/>
              <a:t>410000 – Pedagogická fakulta</a:t>
            </a:r>
            <a:br>
              <a:rPr lang="cs-CZ" sz="900" dirty="0"/>
            </a:br>
            <a:br>
              <a:rPr lang="cs-CZ" sz="900" dirty="0"/>
            </a:br>
            <a:r>
              <a:rPr lang="cs-CZ" sz="900" b="1" dirty="0"/>
              <a:t>Zakázka:</a:t>
            </a:r>
            <a:br>
              <a:rPr lang="cs-CZ" sz="900" dirty="0"/>
            </a:br>
            <a:r>
              <a:rPr lang="cs-CZ" sz="900" dirty="0"/>
              <a:t>vyplníte zakázku, ze které se bude smlouva financovat a zmáčknete </a:t>
            </a:r>
            <a:r>
              <a:rPr lang="cs-CZ" sz="900" i="1" dirty="0"/>
              <a:t>Dohled dle čísla </a:t>
            </a:r>
            <a:r>
              <a:rPr lang="cs-CZ" sz="900" dirty="0"/>
              <a:t>a potvrdíte</a:t>
            </a:r>
            <a:br>
              <a:rPr lang="cs-CZ" sz="900" dirty="0"/>
            </a:br>
            <a:br>
              <a:rPr lang="cs-CZ" sz="900" dirty="0"/>
            </a:br>
            <a:r>
              <a:rPr lang="cs-CZ" sz="900" b="1" dirty="0"/>
              <a:t>Pracoviště, </a:t>
            </a:r>
            <a:r>
              <a:rPr lang="cs-CZ" sz="900" b="1" dirty="0" err="1"/>
              <a:t>Podzakázka</a:t>
            </a:r>
            <a:r>
              <a:rPr lang="cs-CZ" sz="900" b="1" dirty="0"/>
              <a:t>, Činnost, Fakultní účet:</a:t>
            </a:r>
            <a:br>
              <a:rPr lang="cs-CZ" sz="900" b="1" dirty="0"/>
            </a:br>
            <a:r>
              <a:rPr lang="cs-CZ" sz="900" dirty="0"/>
              <a:t>vyberte z nabídky</a:t>
            </a:r>
            <a:br>
              <a:rPr lang="cs-CZ" sz="900" dirty="0"/>
            </a:br>
            <a:br>
              <a:rPr lang="cs-CZ" sz="900" dirty="0"/>
            </a:br>
            <a:r>
              <a:rPr lang="cs-CZ" sz="900" b="1" dirty="0"/>
              <a:t>Poznámka:</a:t>
            </a:r>
            <a:br>
              <a:rPr lang="cs-CZ" sz="900" dirty="0"/>
            </a:br>
            <a:r>
              <a:rPr lang="cs-CZ" sz="900" dirty="0"/>
              <a:t>dle Vašeho uvážení</a:t>
            </a:r>
            <a:br>
              <a:rPr lang="cs-CZ" sz="900" dirty="0"/>
            </a:br>
            <a:br>
              <a:rPr lang="cs-CZ" sz="900" dirty="0"/>
            </a:br>
            <a:r>
              <a:rPr lang="cs-CZ" sz="900" b="1" dirty="0"/>
              <a:t>+ Přidat zdroj financování</a:t>
            </a:r>
            <a:br>
              <a:rPr lang="cs-CZ" sz="900" dirty="0"/>
            </a:br>
            <a:r>
              <a:rPr lang="cs-CZ" sz="900" dirty="0"/>
              <a:t>jen v případě, že vyplývá ze smlouvy více zdrojů financování (zakázek …)</a:t>
            </a:r>
            <a:br>
              <a:rPr lang="cs-CZ" sz="900" dirty="0"/>
            </a:br>
            <a:endParaRPr lang="cs-CZ" sz="900" dirty="0"/>
          </a:p>
        </p:txBody>
      </p:sp>
      <p:sp>
        <p:nvSpPr>
          <p:cNvPr id="4" name="Ovál 3"/>
          <p:cNvSpPr/>
          <p:nvPr/>
        </p:nvSpPr>
        <p:spPr>
          <a:xfrm>
            <a:off x="1796716" y="609122"/>
            <a:ext cx="1810752" cy="23994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99176" y="1980683"/>
            <a:ext cx="1905000" cy="3368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796716" y="3773175"/>
            <a:ext cx="2695074"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96716" y="907163"/>
            <a:ext cx="1810752" cy="2245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9176" y="6198951"/>
            <a:ext cx="1733861"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a:extLst>
              <a:ext uri="{FF2B5EF4-FFF2-40B4-BE49-F238E27FC236}">
                <a16:creationId xmlns:a16="http://schemas.microsoft.com/office/drawing/2014/main" id="{E00A0C20-AAE1-0128-B040-42ADC3A08C2F}"/>
              </a:ext>
            </a:extLst>
          </p:cNvPr>
          <p:cNvPicPr>
            <a:picLocks noChangeAspect="1"/>
          </p:cNvPicPr>
          <p:nvPr/>
        </p:nvPicPr>
        <p:blipFill>
          <a:blip r:embed="rId3"/>
          <a:stretch>
            <a:fillRect/>
          </a:stretch>
        </p:blipFill>
        <p:spPr>
          <a:xfrm>
            <a:off x="1796716" y="1131310"/>
            <a:ext cx="1822862" cy="237765"/>
          </a:xfrm>
          <a:prstGeom prst="rect">
            <a:avLst/>
          </a:prstGeom>
        </p:spPr>
      </p:pic>
      <p:pic>
        <p:nvPicPr>
          <p:cNvPr id="14" name="Obrázek 13">
            <a:extLst>
              <a:ext uri="{FF2B5EF4-FFF2-40B4-BE49-F238E27FC236}">
                <a16:creationId xmlns:a16="http://schemas.microsoft.com/office/drawing/2014/main" id="{EA78C864-D7B2-ADE3-5EA8-EC03D4A468A1}"/>
              </a:ext>
            </a:extLst>
          </p:cNvPr>
          <p:cNvPicPr>
            <a:picLocks noChangeAspect="1"/>
          </p:cNvPicPr>
          <p:nvPr/>
        </p:nvPicPr>
        <p:blipFill>
          <a:blip r:embed="rId3"/>
          <a:stretch>
            <a:fillRect/>
          </a:stretch>
        </p:blipFill>
        <p:spPr>
          <a:xfrm>
            <a:off x="3171286" y="4372088"/>
            <a:ext cx="1320504" cy="304800"/>
          </a:xfrm>
          <a:prstGeom prst="rect">
            <a:avLst/>
          </a:prstGeom>
        </p:spPr>
      </p:pic>
      <p:pic>
        <p:nvPicPr>
          <p:cNvPr id="15" name="Obrázek 14">
            <a:extLst>
              <a:ext uri="{FF2B5EF4-FFF2-40B4-BE49-F238E27FC236}">
                <a16:creationId xmlns:a16="http://schemas.microsoft.com/office/drawing/2014/main" id="{3544D2E4-0678-D9B2-797E-419F437040C0}"/>
              </a:ext>
            </a:extLst>
          </p:cNvPr>
          <p:cNvPicPr>
            <a:picLocks noChangeAspect="1"/>
          </p:cNvPicPr>
          <p:nvPr/>
        </p:nvPicPr>
        <p:blipFill>
          <a:blip r:embed="rId3"/>
          <a:stretch>
            <a:fillRect/>
          </a:stretch>
        </p:blipFill>
        <p:spPr>
          <a:xfrm>
            <a:off x="1796716" y="1400034"/>
            <a:ext cx="1822862" cy="237765"/>
          </a:xfrm>
          <a:prstGeom prst="rect">
            <a:avLst/>
          </a:prstGeom>
        </p:spPr>
      </p:pic>
      <p:pic>
        <p:nvPicPr>
          <p:cNvPr id="16" name="Obrázek 15">
            <a:extLst>
              <a:ext uri="{FF2B5EF4-FFF2-40B4-BE49-F238E27FC236}">
                <a16:creationId xmlns:a16="http://schemas.microsoft.com/office/drawing/2014/main" id="{230333B6-6880-AF73-09F2-BB57873B7A42}"/>
              </a:ext>
            </a:extLst>
          </p:cNvPr>
          <p:cNvPicPr>
            <a:picLocks noChangeAspect="1"/>
          </p:cNvPicPr>
          <p:nvPr/>
        </p:nvPicPr>
        <p:blipFill>
          <a:blip r:embed="rId4"/>
          <a:stretch>
            <a:fillRect/>
          </a:stretch>
        </p:blipFill>
        <p:spPr>
          <a:xfrm>
            <a:off x="2845391" y="2303747"/>
            <a:ext cx="1822862" cy="237765"/>
          </a:xfrm>
          <a:prstGeom prst="rect">
            <a:avLst/>
          </a:prstGeom>
        </p:spPr>
      </p:pic>
    </p:spTree>
    <p:extLst>
      <p:ext uri="{BB962C8B-B14F-4D97-AF65-F5344CB8AC3E}">
        <p14:creationId xmlns:p14="http://schemas.microsoft.com/office/powerpoint/2010/main" val="3690019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Obrázek 12">
            <a:extLst>
              <a:ext uri="{FF2B5EF4-FFF2-40B4-BE49-F238E27FC236}">
                <a16:creationId xmlns:a16="http://schemas.microsoft.com/office/drawing/2014/main" id="{50E4E4FE-5B56-AC81-3CC7-AE7F30511C67}"/>
              </a:ext>
            </a:extLst>
          </p:cNvPr>
          <p:cNvPicPr>
            <a:picLocks noChangeAspect="1"/>
          </p:cNvPicPr>
          <p:nvPr/>
        </p:nvPicPr>
        <p:blipFill>
          <a:blip r:embed="rId2"/>
          <a:stretch>
            <a:fillRect/>
          </a:stretch>
        </p:blipFill>
        <p:spPr>
          <a:xfrm>
            <a:off x="368967" y="3196889"/>
            <a:ext cx="7387391" cy="2355399"/>
          </a:xfrm>
          <a:prstGeom prst="rect">
            <a:avLst/>
          </a:prstGeom>
        </p:spPr>
      </p:pic>
      <p:pic>
        <p:nvPicPr>
          <p:cNvPr id="11" name="Obrázek 10">
            <a:extLst>
              <a:ext uri="{FF2B5EF4-FFF2-40B4-BE49-F238E27FC236}">
                <a16:creationId xmlns:a16="http://schemas.microsoft.com/office/drawing/2014/main" id="{072E0B1F-6FE4-68FD-B2FA-BA64D1E04746}"/>
              </a:ext>
            </a:extLst>
          </p:cNvPr>
          <p:cNvPicPr>
            <a:picLocks noChangeAspect="1"/>
          </p:cNvPicPr>
          <p:nvPr/>
        </p:nvPicPr>
        <p:blipFill>
          <a:blip r:embed="rId3"/>
          <a:stretch>
            <a:fillRect/>
          </a:stretch>
        </p:blipFill>
        <p:spPr>
          <a:xfrm>
            <a:off x="368967" y="768988"/>
            <a:ext cx="7457714" cy="2427901"/>
          </a:xfrm>
          <a:prstGeom prst="rect">
            <a:avLst/>
          </a:prstGeom>
        </p:spPr>
      </p:pic>
      <p:sp>
        <p:nvSpPr>
          <p:cNvPr id="2" name="Nadpis 1"/>
          <p:cNvSpPr>
            <a:spLocks noGrp="1"/>
          </p:cNvSpPr>
          <p:nvPr>
            <p:ph type="title"/>
          </p:nvPr>
        </p:nvSpPr>
        <p:spPr>
          <a:xfrm>
            <a:off x="8478253" y="365125"/>
            <a:ext cx="3344780" cy="6418939"/>
          </a:xfrm>
        </p:spPr>
        <p:txBody>
          <a:bodyPr>
            <a:normAutofit fontScale="90000"/>
          </a:bodyPr>
          <a:lstStyle/>
          <a:p>
            <a:r>
              <a:rPr lang="cs-CZ" sz="900" b="1" dirty="0">
                <a:solidFill>
                  <a:schemeClr val="accent2">
                    <a:lumMod val="75000"/>
                  </a:schemeClr>
                </a:solidFill>
              </a:rPr>
              <a:t>Celková hodnota smlouvy</a:t>
            </a:r>
            <a:br>
              <a:rPr lang="cs-CZ" sz="900" b="1" dirty="0">
                <a:solidFill>
                  <a:schemeClr val="accent2">
                    <a:lumMod val="75000"/>
                  </a:schemeClr>
                </a:solidFill>
              </a:rPr>
            </a:br>
            <a:br>
              <a:rPr lang="cs-CZ" sz="900" dirty="0"/>
            </a:br>
            <a:r>
              <a:rPr lang="cs-CZ" sz="900" b="1" dirty="0"/>
              <a:t>Hodnota smlouvy:</a:t>
            </a:r>
            <a:br>
              <a:rPr lang="cs-CZ" sz="900" b="1" dirty="0"/>
            </a:br>
            <a:r>
              <a:rPr lang="cs-CZ" sz="900" dirty="0"/>
              <a:t>zmáčkněte </a:t>
            </a:r>
            <a:r>
              <a:rPr lang="cs-CZ" sz="900" b="1" i="1" dirty="0"/>
              <a:t>&lt;&lt; převzít z celkové ceny </a:t>
            </a:r>
            <a:br>
              <a:rPr lang="cs-CZ" sz="900" b="1" i="1" dirty="0"/>
            </a:br>
            <a:br>
              <a:rPr lang="cs-CZ" sz="900" b="1" i="1" dirty="0"/>
            </a:br>
            <a:r>
              <a:rPr lang="cs-CZ" sz="900" b="1" dirty="0"/>
              <a:t>Hodnotu smlouvy nelze určit:</a:t>
            </a:r>
            <a:br>
              <a:rPr lang="cs-CZ" sz="900" b="1" dirty="0"/>
            </a:br>
            <a:r>
              <a:rPr lang="cs-CZ" sz="900" dirty="0"/>
              <a:t>nezaškrtávat</a:t>
            </a:r>
            <a:br>
              <a:rPr lang="cs-CZ" sz="900" dirty="0"/>
            </a:br>
            <a:br>
              <a:rPr lang="cs-CZ" sz="900" dirty="0"/>
            </a:br>
            <a:r>
              <a:rPr lang="cs-CZ" sz="900" b="1" dirty="0"/>
              <a:t>Registr smluv:</a:t>
            </a:r>
            <a:br>
              <a:rPr lang="cs-CZ" sz="900" b="1" dirty="0"/>
            </a:br>
            <a:r>
              <a:rPr lang="cs-CZ" sz="900" dirty="0"/>
              <a:t>zaškrtnout v případě smlouvy nad 50 000 Kč bez DPH </a:t>
            </a:r>
            <a:r>
              <a:rPr lang="cs-CZ" sz="900" dirty="0">
                <a:solidFill>
                  <a:srgbClr val="FF0000"/>
                </a:solidFill>
              </a:rPr>
              <a:t>(v tomto případě ihned kontaktujte ekonomické odd. Lenku Chládkovou)</a:t>
            </a:r>
            <a:br>
              <a:rPr lang="cs-CZ" sz="900" dirty="0">
                <a:solidFill>
                  <a:srgbClr val="FF0000"/>
                </a:solidFill>
              </a:rPr>
            </a:br>
            <a:br>
              <a:rPr lang="cs-CZ" sz="900" dirty="0">
                <a:solidFill>
                  <a:srgbClr val="FF0000"/>
                </a:solidFill>
              </a:rPr>
            </a:br>
            <a:br>
              <a:rPr lang="cs-CZ" sz="900" dirty="0"/>
            </a:br>
            <a:br>
              <a:rPr lang="cs-CZ" sz="900" dirty="0"/>
            </a:br>
            <a:r>
              <a:rPr lang="cs-CZ" sz="900" b="1" dirty="0">
                <a:solidFill>
                  <a:schemeClr val="accent2">
                    <a:lumMod val="75000"/>
                  </a:schemeClr>
                </a:solidFill>
              </a:rPr>
              <a:t>Smlouva a přílohy</a:t>
            </a:r>
            <a:br>
              <a:rPr lang="cs-CZ" sz="900" b="1" dirty="0">
                <a:solidFill>
                  <a:schemeClr val="accent2">
                    <a:lumMod val="75000"/>
                  </a:schemeClr>
                </a:solidFill>
              </a:rPr>
            </a:br>
            <a:br>
              <a:rPr lang="cs-CZ" sz="900" b="1" dirty="0">
                <a:solidFill>
                  <a:schemeClr val="accent2">
                    <a:lumMod val="75000"/>
                  </a:schemeClr>
                </a:solidFill>
              </a:rPr>
            </a:br>
            <a:r>
              <a:rPr lang="cs-CZ" sz="900" b="1" dirty="0"/>
              <a:t>Smlouva je podepsaná protistranou:</a:t>
            </a:r>
            <a:br>
              <a:rPr lang="cs-CZ" sz="900" b="1" dirty="0"/>
            </a:br>
            <a:r>
              <a:rPr lang="cs-CZ" sz="900" dirty="0"/>
              <a:t>vyberete jednu z nabízených možností</a:t>
            </a:r>
            <a:br>
              <a:rPr lang="cs-CZ" sz="900" b="1" dirty="0">
                <a:solidFill>
                  <a:schemeClr val="accent2">
                    <a:lumMod val="75000"/>
                  </a:schemeClr>
                </a:solidFill>
              </a:rPr>
            </a:br>
            <a:br>
              <a:rPr lang="cs-CZ" sz="900" b="1" dirty="0">
                <a:solidFill>
                  <a:schemeClr val="accent2">
                    <a:lumMod val="75000"/>
                  </a:schemeClr>
                </a:solidFill>
              </a:rPr>
            </a:br>
            <a:r>
              <a:rPr lang="cs-CZ" sz="900" b="1" dirty="0"/>
              <a:t>Soubory:</a:t>
            </a:r>
            <a:br>
              <a:rPr lang="cs-CZ" sz="900" b="1" dirty="0"/>
            </a:br>
            <a:r>
              <a:rPr lang="cs-CZ" sz="900" b="1" dirty="0"/>
              <a:t>+Přidat dokument</a:t>
            </a:r>
            <a:br>
              <a:rPr lang="cs-CZ" sz="900" b="1" dirty="0"/>
            </a:br>
            <a:br>
              <a:rPr lang="cs-CZ" sz="900" b="1" dirty="0"/>
            </a:br>
            <a:r>
              <a:rPr lang="cs-CZ" sz="900" b="1" dirty="0"/>
              <a:t>Typ</a:t>
            </a:r>
            <a:br>
              <a:rPr lang="cs-CZ" sz="900" b="1" dirty="0"/>
            </a:br>
            <a:r>
              <a:rPr lang="cs-CZ" sz="900" dirty="0"/>
              <a:t>vždy vyberte </a:t>
            </a:r>
            <a:r>
              <a:rPr lang="cs-CZ" sz="900" b="1" dirty="0">
                <a:solidFill>
                  <a:srgbClr val="FF0000"/>
                </a:solidFill>
              </a:rPr>
              <a:t>smlouva – k podpisu</a:t>
            </a:r>
            <a:r>
              <a:rPr lang="cs-CZ" sz="900" dirty="0"/>
              <a:t>, v případě přílohy ke smlouvě </a:t>
            </a:r>
            <a:r>
              <a:rPr lang="cs-CZ" sz="900" b="1" dirty="0">
                <a:solidFill>
                  <a:srgbClr val="FF0000"/>
                </a:solidFill>
              </a:rPr>
              <a:t>příloha </a:t>
            </a:r>
            <a:r>
              <a:rPr lang="cs-CZ" sz="900" dirty="0"/>
              <a:t>(nic jiného)</a:t>
            </a:r>
            <a:br>
              <a:rPr lang="cs-CZ" sz="900" dirty="0"/>
            </a:br>
            <a:br>
              <a:rPr lang="cs-CZ" sz="900" dirty="0"/>
            </a:br>
            <a:r>
              <a:rPr lang="cs-CZ" sz="900" b="1" dirty="0"/>
              <a:t>Soubor</a:t>
            </a:r>
            <a:br>
              <a:rPr lang="cs-CZ" sz="900" dirty="0"/>
            </a:br>
            <a:r>
              <a:rPr lang="cs-CZ" sz="900" dirty="0"/>
              <a:t>vložte smlouvu, která má být následně podepsána (v případě změny během procesu schvalování musí být naskenována nová verze), poté zmáčkněte </a:t>
            </a:r>
            <a:r>
              <a:rPr lang="cs-CZ" sz="900" b="1" i="1" dirty="0"/>
              <a:t>Potvrdit</a:t>
            </a:r>
            <a:br>
              <a:rPr lang="cs-CZ" sz="900" b="1" i="1" dirty="0"/>
            </a:br>
            <a:br>
              <a:rPr lang="cs-CZ" sz="900" b="1" i="1" dirty="0"/>
            </a:br>
            <a:r>
              <a:rPr lang="cs-CZ" sz="900" b="1" dirty="0"/>
              <a:t>Věc</a:t>
            </a:r>
            <a:br>
              <a:rPr lang="cs-CZ" sz="900" b="1" dirty="0"/>
            </a:br>
            <a:r>
              <a:rPr lang="cs-CZ" sz="900" dirty="0"/>
              <a:t>popis dokumentu, nejlépe nazvat jako </a:t>
            </a:r>
            <a:r>
              <a:rPr lang="cs-CZ" sz="900" i="1" dirty="0"/>
              <a:t>Smlouva k podpisu</a:t>
            </a:r>
            <a:br>
              <a:rPr lang="cs-CZ" sz="900" dirty="0"/>
            </a:br>
            <a:br>
              <a:rPr lang="cs-CZ" sz="900" dirty="0"/>
            </a:br>
            <a:br>
              <a:rPr lang="cs-CZ" sz="900" dirty="0"/>
            </a:br>
            <a:r>
              <a:rPr lang="cs-CZ" sz="900" i="1" dirty="0"/>
              <a:t>Tímto je vyplněná průvodka a dalším klikem:</a:t>
            </a:r>
            <a:br>
              <a:rPr lang="cs-CZ" sz="900" i="1" dirty="0"/>
            </a:br>
            <a:br>
              <a:rPr lang="cs-CZ" sz="900" i="1" dirty="0"/>
            </a:br>
            <a:r>
              <a:rPr lang="cs-CZ" sz="900" b="1" dirty="0"/>
              <a:t>Uložit a předat:</a:t>
            </a:r>
            <a:br>
              <a:rPr lang="cs-CZ" sz="900" b="1" dirty="0"/>
            </a:br>
            <a:r>
              <a:rPr lang="cs-CZ" sz="900" dirty="0"/>
              <a:t>předáte smlouvu do finanční kontroly ke schválení</a:t>
            </a:r>
            <a:br>
              <a:rPr lang="cs-CZ" sz="900" dirty="0"/>
            </a:br>
            <a:br>
              <a:rPr lang="cs-CZ" sz="900" b="1" dirty="0"/>
            </a:br>
            <a:r>
              <a:rPr lang="cs-CZ" sz="900" b="1" dirty="0"/>
              <a:t>Uložit:</a:t>
            </a:r>
            <a:br>
              <a:rPr lang="cs-CZ" sz="900" b="1" dirty="0"/>
            </a:br>
            <a:r>
              <a:rPr lang="cs-CZ" sz="900" dirty="0"/>
              <a:t>průvodku pouze uložíte, můžete s ní nadále pracovat (můžete kdykoliv později spustit finanční kontrolu)</a:t>
            </a:r>
            <a:br>
              <a:rPr lang="cs-CZ" sz="900" dirty="0"/>
            </a:br>
            <a:br>
              <a:rPr lang="cs-CZ" sz="900" dirty="0"/>
            </a:br>
            <a:br>
              <a:rPr lang="cs-CZ" sz="900" dirty="0"/>
            </a:br>
            <a:br>
              <a:rPr lang="cs-CZ" sz="900" dirty="0"/>
            </a:br>
            <a:br>
              <a:rPr lang="cs-CZ" sz="900" dirty="0"/>
            </a:br>
            <a:br>
              <a:rPr lang="cs-CZ" sz="900" dirty="0"/>
            </a:br>
            <a:br>
              <a:rPr lang="cs-CZ" sz="900" b="1" dirty="0"/>
            </a:br>
            <a:br>
              <a:rPr lang="cs-CZ" sz="900" dirty="0"/>
            </a:br>
            <a:br>
              <a:rPr lang="cs-CZ" sz="900" b="1" dirty="0">
                <a:solidFill>
                  <a:schemeClr val="accent2">
                    <a:lumMod val="75000"/>
                  </a:schemeClr>
                </a:solidFill>
              </a:rPr>
            </a:br>
            <a:endParaRPr lang="cs-CZ" sz="900" b="1" dirty="0">
              <a:solidFill>
                <a:schemeClr val="accent2">
                  <a:lumMod val="75000"/>
                </a:schemeClr>
              </a:solidFill>
            </a:endParaRPr>
          </a:p>
        </p:txBody>
      </p:sp>
      <p:sp>
        <p:nvSpPr>
          <p:cNvPr id="7" name="Ovál 6"/>
          <p:cNvSpPr/>
          <p:nvPr/>
        </p:nvSpPr>
        <p:spPr>
          <a:xfrm>
            <a:off x="4502682" y="1025663"/>
            <a:ext cx="1363579" cy="2967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p:nvPicPr>
        <p:blipFill>
          <a:blip r:embed="rId4"/>
          <a:stretch>
            <a:fillRect/>
          </a:stretch>
        </p:blipFill>
        <p:spPr>
          <a:xfrm>
            <a:off x="368967" y="5293894"/>
            <a:ext cx="7396614" cy="555576"/>
          </a:xfrm>
          <a:prstGeom prst="rect">
            <a:avLst/>
          </a:prstGeom>
          <a:ln>
            <a:solidFill>
              <a:srgbClr val="0070C0"/>
            </a:solidFill>
          </a:ln>
        </p:spPr>
      </p:pic>
      <p:sp>
        <p:nvSpPr>
          <p:cNvPr id="9" name="Ovál 8"/>
          <p:cNvSpPr/>
          <p:nvPr/>
        </p:nvSpPr>
        <p:spPr>
          <a:xfrm>
            <a:off x="4502682" y="4967096"/>
            <a:ext cx="879445" cy="3267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969101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2A3C85C4-7B52-1560-D23B-8C98733AA8DC}"/>
              </a:ext>
            </a:extLst>
          </p:cNvPr>
          <p:cNvPicPr>
            <a:picLocks noChangeAspect="1"/>
          </p:cNvPicPr>
          <p:nvPr/>
        </p:nvPicPr>
        <p:blipFill>
          <a:blip r:embed="rId2"/>
          <a:stretch>
            <a:fillRect/>
          </a:stretch>
        </p:blipFill>
        <p:spPr>
          <a:xfrm>
            <a:off x="545433" y="304801"/>
            <a:ext cx="4379494" cy="2747259"/>
          </a:xfrm>
          <a:prstGeom prst="rect">
            <a:avLst/>
          </a:prstGeom>
        </p:spPr>
      </p:pic>
      <p:sp>
        <p:nvSpPr>
          <p:cNvPr id="2" name="Nadpis 1"/>
          <p:cNvSpPr>
            <a:spLocks noGrp="1"/>
          </p:cNvSpPr>
          <p:nvPr>
            <p:ph type="title"/>
          </p:nvPr>
        </p:nvSpPr>
        <p:spPr>
          <a:xfrm>
            <a:off x="8454188" y="304801"/>
            <a:ext cx="3473117" cy="3124200"/>
          </a:xfrm>
        </p:spPr>
        <p:txBody>
          <a:bodyPr>
            <a:normAutofit/>
          </a:bodyPr>
          <a:lstStyle/>
          <a:p>
            <a:r>
              <a:rPr lang="cs-CZ" sz="900" dirty="0"/>
              <a:t>Pokud jste potvrdili </a:t>
            </a:r>
            <a:r>
              <a:rPr lang="cs-CZ" sz="900" b="1" dirty="0"/>
              <a:t>Uložit a předat </a:t>
            </a:r>
            <a:r>
              <a:rPr lang="cs-CZ" sz="900" dirty="0"/>
              <a:t>přejdete k možnosti zahájení finanční kontroly k dané zakázce (popř. zakázkám)</a:t>
            </a:r>
            <a:br>
              <a:rPr lang="cs-CZ" sz="900" dirty="0"/>
            </a:br>
            <a:br>
              <a:rPr lang="cs-CZ" sz="900" dirty="0"/>
            </a:br>
            <a:r>
              <a:rPr lang="cs-CZ" sz="900" dirty="0"/>
              <a:t>V případě potřeby zde můžete ještě přidat další osobu.</a:t>
            </a:r>
            <a:br>
              <a:rPr lang="cs-CZ" sz="900" dirty="0"/>
            </a:br>
            <a:br>
              <a:rPr lang="cs-CZ" sz="900" dirty="0"/>
            </a:br>
            <a:r>
              <a:rPr lang="cs-CZ" sz="900" b="1" dirty="0"/>
              <a:t>Elektronicky</a:t>
            </a:r>
            <a:r>
              <a:rPr lang="cs-CZ" sz="900" dirty="0"/>
              <a:t> </a:t>
            </a:r>
            <a:r>
              <a:rPr lang="cs-CZ" sz="900" b="1" dirty="0"/>
              <a:t>podepisující</a:t>
            </a:r>
            <a:br>
              <a:rPr lang="cs-CZ" sz="900" b="1" dirty="0"/>
            </a:br>
            <a:r>
              <a:rPr lang="cs-CZ" sz="900" dirty="0"/>
              <a:t>nechte nezaškrtnuté (ve Vašem případě se jedná zpravidla o smlouvu, která se podepisuje ručně)</a:t>
            </a:r>
            <a:br>
              <a:rPr lang="cs-CZ" sz="900" dirty="0"/>
            </a:br>
            <a:br>
              <a:rPr lang="cs-CZ" sz="900" dirty="0"/>
            </a:br>
            <a:r>
              <a:rPr lang="cs-CZ" sz="900" dirty="0"/>
              <a:t>V případě elektronického podpisu smlouvy můžete zvolit osobu, která bude elektronicky podepisovat (paní děkanka nebo paní tajemnice)</a:t>
            </a:r>
            <a:br>
              <a:rPr lang="cs-CZ" sz="900" dirty="0"/>
            </a:br>
            <a:br>
              <a:rPr lang="cs-CZ" sz="900" dirty="0"/>
            </a:br>
            <a:r>
              <a:rPr lang="cs-CZ" sz="900" b="1" dirty="0">
                <a:solidFill>
                  <a:srgbClr val="FF0000"/>
                </a:solidFill>
              </a:rPr>
              <a:t>Důležité upozornění:</a:t>
            </a:r>
            <a:br>
              <a:rPr lang="cs-CZ" sz="900" b="1" dirty="0">
                <a:solidFill>
                  <a:srgbClr val="FF0000"/>
                </a:solidFill>
              </a:rPr>
            </a:br>
            <a:r>
              <a:rPr lang="cs-CZ" sz="900" b="1" dirty="0">
                <a:solidFill>
                  <a:srgbClr val="FF0000"/>
                </a:solidFill>
              </a:rPr>
              <a:t>Smlouva musí být podepsána na obou stranách stejně, tzn. obě smluvní strany buď elektronicky nebo obě ručně (nelze kombinovat).</a:t>
            </a:r>
            <a:br>
              <a:rPr lang="cs-CZ" sz="900" b="1" dirty="0">
                <a:solidFill>
                  <a:srgbClr val="FF0000"/>
                </a:solidFill>
              </a:rPr>
            </a:br>
            <a:br>
              <a:rPr lang="cs-CZ" sz="900" b="1" dirty="0">
                <a:solidFill>
                  <a:srgbClr val="FF0000"/>
                </a:solidFill>
              </a:rPr>
            </a:br>
            <a:br>
              <a:rPr lang="cs-CZ" sz="900" b="1" dirty="0">
                <a:solidFill>
                  <a:srgbClr val="FF0000"/>
                </a:solidFill>
              </a:rPr>
            </a:br>
            <a:br>
              <a:rPr lang="cs-CZ" sz="900" b="1" dirty="0">
                <a:solidFill>
                  <a:srgbClr val="FF0000"/>
                </a:solidFill>
              </a:rPr>
            </a:br>
            <a:br>
              <a:rPr lang="cs-CZ" sz="900" b="1" dirty="0">
                <a:solidFill>
                  <a:srgbClr val="FF0000"/>
                </a:solidFill>
              </a:rPr>
            </a:br>
            <a:br>
              <a:rPr lang="cs-CZ" sz="900" b="1" dirty="0">
                <a:solidFill>
                  <a:srgbClr val="FF0000"/>
                </a:solidFill>
              </a:rPr>
            </a:br>
            <a:br>
              <a:rPr lang="cs-CZ" sz="900" b="1" i="1" dirty="0">
                <a:solidFill>
                  <a:srgbClr val="FF0000"/>
                </a:solidFill>
              </a:rPr>
            </a:br>
            <a:br>
              <a:rPr lang="cs-CZ" sz="900" dirty="0"/>
            </a:br>
            <a:r>
              <a:rPr lang="cs-CZ" sz="900" b="1" dirty="0"/>
              <a:t> </a:t>
            </a:r>
          </a:p>
        </p:txBody>
      </p:sp>
      <p:sp>
        <p:nvSpPr>
          <p:cNvPr id="4" name="Ovál 3"/>
          <p:cNvSpPr/>
          <p:nvPr/>
        </p:nvSpPr>
        <p:spPr>
          <a:xfrm>
            <a:off x="3810000" y="2759243"/>
            <a:ext cx="689811" cy="3529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01826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400390" y="365125"/>
            <a:ext cx="2623168" cy="3823698"/>
          </a:xfrm>
        </p:spPr>
        <p:txBody>
          <a:bodyPr>
            <a:normAutofit fontScale="90000"/>
          </a:bodyPr>
          <a:lstStyle/>
          <a:p>
            <a:r>
              <a:rPr lang="cs-CZ" sz="900" dirty="0"/>
              <a:t>Na stránce </a:t>
            </a:r>
            <a:r>
              <a:rPr lang="cs-CZ" sz="900" b="1" dirty="0"/>
              <a:t>Schvalování návrhů smluv </a:t>
            </a:r>
            <a:r>
              <a:rPr lang="cs-CZ" sz="900" dirty="0"/>
              <a:t>je přehled smluv, které jsou ve fázi rozpracování, v procesu či schválené.</a:t>
            </a:r>
            <a:br>
              <a:rPr lang="cs-CZ" sz="900" dirty="0"/>
            </a:br>
            <a:br>
              <a:rPr lang="cs-CZ" sz="900" dirty="0"/>
            </a:br>
            <a:br>
              <a:rPr lang="cs-CZ" sz="900" dirty="0"/>
            </a:br>
            <a:r>
              <a:rPr lang="cs-CZ" sz="900" dirty="0"/>
              <a:t>VÝZNAMY TLAČÍTEK:</a:t>
            </a:r>
            <a:br>
              <a:rPr lang="cs-CZ" sz="900" dirty="0"/>
            </a:br>
            <a:br>
              <a:rPr lang="cs-CZ" sz="900" dirty="0"/>
            </a:br>
            <a:br>
              <a:rPr lang="cs-CZ" sz="900" dirty="0"/>
            </a:br>
            <a:br>
              <a:rPr lang="cs-CZ" sz="900" dirty="0"/>
            </a:br>
            <a:br>
              <a:rPr lang="cs-CZ" sz="900" dirty="0"/>
            </a:br>
            <a:r>
              <a:rPr lang="cs-CZ" sz="900" dirty="0"/>
              <a:t>Záznam je možný editovat.</a:t>
            </a:r>
            <a:br>
              <a:rPr lang="cs-CZ" sz="900" dirty="0"/>
            </a:br>
            <a:br>
              <a:rPr lang="cs-CZ" sz="900" dirty="0"/>
            </a:br>
            <a:br>
              <a:rPr lang="cs-CZ" sz="900" dirty="0"/>
            </a:br>
            <a:br>
              <a:rPr lang="cs-CZ" sz="900" dirty="0"/>
            </a:br>
            <a:br>
              <a:rPr lang="cs-CZ" sz="900" dirty="0"/>
            </a:br>
            <a:r>
              <a:rPr lang="cs-CZ" sz="900" dirty="0"/>
              <a:t>Záznam se stornuje.</a:t>
            </a:r>
            <a:br>
              <a:rPr lang="cs-CZ" sz="900" dirty="0"/>
            </a:br>
            <a:br>
              <a:rPr lang="cs-CZ" sz="900" dirty="0"/>
            </a:br>
            <a:br>
              <a:rPr lang="cs-CZ" sz="900" dirty="0"/>
            </a:br>
            <a:br>
              <a:rPr lang="cs-CZ" sz="900" dirty="0"/>
            </a:br>
            <a:br>
              <a:rPr lang="cs-CZ" sz="900" dirty="0"/>
            </a:br>
            <a:br>
              <a:rPr lang="cs-CZ" sz="900" dirty="0"/>
            </a:br>
            <a:r>
              <a:rPr lang="cs-CZ" sz="900" dirty="0"/>
              <a:t>Záznam se zkopíruje (je to jako v </a:t>
            </a:r>
            <a:r>
              <a:rPr lang="cs-CZ" sz="900" dirty="0" err="1"/>
              <a:t>Magionu</a:t>
            </a:r>
            <a:r>
              <a:rPr lang="cs-CZ" sz="900" dirty="0"/>
              <a:t> v objednávkách funkce </a:t>
            </a:r>
            <a:r>
              <a:rPr lang="cs-CZ" sz="900" b="1" dirty="0"/>
              <a:t>Nový jako</a:t>
            </a:r>
            <a:r>
              <a:rPr lang="cs-CZ" sz="900" dirty="0"/>
              <a:t>), tzn. můžete při podobných smlouvách urychlit vyhotovení nové průvodky pouze s aktualizací dat). </a:t>
            </a:r>
            <a:br>
              <a:rPr lang="cs-CZ" sz="900" dirty="0"/>
            </a:br>
            <a:br>
              <a:rPr lang="cs-CZ" sz="900" dirty="0"/>
            </a:br>
            <a:br>
              <a:rPr lang="cs-CZ" sz="900" dirty="0"/>
            </a:br>
            <a:br>
              <a:rPr lang="cs-CZ" sz="900" dirty="0"/>
            </a:br>
            <a:br>
              <a:rPr lang="cs-CZ" sz="900" dirty="0"/>
            </a:br>
            <a:br>
              <a:rPr lang="cs-CZ" sz="900" dirty="0"/>
            </a:br>
            <a:br>
              <a:rPr lang="cs-CZ" sz="900" dirty="0"/>
            </a:br>
            <a:br>
              <a:rPr lang="cs-CZ" sz="900" dirty="0"/>
            </a:br>
            <a:br>
              <a:rPr lang="cs-CZ" sz="900" dirty="0"/>
            </a:br>
            <a:endParaRPr lang="cs-CZ" sz="900" dirty="0"/>
          </a:p>
        </p:txBody>
      </p:sp>
      <p:pic>
        <p:nvPicPr>
          <p:cNvPr id="3" name="Obrázek 2"/>
          <p:cNvPicPr>
            <a:picLocks noChangeAspect="1"/>
          </p:cNvPicPr>
          <p:nvPr/>
        </p:nvPicPr>
        <p:blipFill>
          <a:blip r:embed="rId2"/>
          <a:stretch>
            <a:fillRect/>
          </a:stretch>
        </p:blipFill>
        <p:spPr>
          <a:xfrm>
            <a:off x="684622" y="365125"/>
            <a:ext cx="8654808" cy="2193591"/>
          </a:xfrm>
          <a:prstGeom prst="rect">
            <a:avLst/>
          </a:prstGeom>
        </p:spPr>
      </p:pic>
      <p:pic>
        <p:nvPicPr>
          <p:cNvPr id="4" name="Obrázek 3"/>
          <p:cNvPicPr>
            <a:picLocks noChangeAspect="1"/>
          </p:cNvPicPr>
          <p:nvPr/>
        </p:nvPicPr>
        <p:blipFill>
          <a:blip r:embed="rId3"/>
          <a:stretch>
            <a:fillRect/>
          </a:stretch>
        </p:blipFill>
        <p:spPr>
          <a:xfrm>
            <a:off x="9498984" y="1303950"/>
            <a:ext cx="266737" cy="209579"/>
          </a:xfrm>
          <a:prstGeom prst="rect">
            <a:avLst/>
          </a:prstGeom>
        </p:spPr>
      </p:pic>
      <p:pic>
        <p:nvPicPr>
          <p:cNvPr id="6" name="Obrázek 5"/>
          <p:cNvPicPr>
            <a:picLocks noChangeAspect="1"/>
          </p:cNvPicPr>
          <p:nvPr/>
        </p:nvPicPr>
        <p:blipFill>
          <a:blip r:embed="rId4"/>
          <a:stretch>
            <a:fillRect/>
          </a:stretch>
        </p:blipFill>
        <p:spPr>
          <a:xfrm>
            <a:off x="9555961" y="1855691"/>
            <a:ext cx="171474" cy="200053"/>
          </a:xfrm>
          <a:prstGeom prst="rect">
            <a:avLst/>
          </a:prstGeom>
        </p:spPr>
      </p:pic>
      <p:pic>
        <p:nvPicPr>
          <p:cNvPr id="7" name="Obrázek 6"/>
          <p:cNvPicPr>
            <a:picLocks noChangeAspect="1"/>
          </p:cNvPicPr>
          <p:nvPr/>
        </p:nvPicPr>
        <p:blipFill>
          <a:blip r:embed="rId5"/>
          <a:stretch>
            <a:fillRect/>
          </a:stretch>
        </p:blipFill>
        <p:spPr>
          <a:xfrm>
            <a:off x="9513092" y="2460989"/>
            <a:ext cx="257211" cy="238158"/>
          </a:xfrm>
          <a:prstGeom prst="rect">
            <a:avLst/>
          </a:prstGeom>
        </p:spPr>
      </p:pic>
    </p:spTree>
    <p:extLst>
      <p:ext uri="{BB962C8B-B14F-4D97-AF65-F5344CB8AC3E}">
        <p14:creationId xmlns:p14="http://schemas.microsoft.com/office/powerpoint/2010/main" val="1867378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37F7F0A9-FB68-67C1-9081-3A7BE287DBAC}"/>
              </a:ext>
            </a:extLst>
          </p:cNvPr>
          <p:cNvPicPr>
            <a:picLocks noChangeAspect="1"/>
          </p:cNvPicPr>
          <p:nvPr/>
        </p:nvPicPr>
        <p:blipFill>
          <a:blip r:embed="rId2"/>
          <a:stretch>
            <a:fillRect/>
          </a:stretch>
        </p:blipFill>
        <p:spPr>
          <a:xfrm>
            <a:off x="259419" y="601943"/>
            <a:ext cx="11369504" cy="5952060"/>
          </a:xfrm>
          <a:prstGeom prst="rect">
            <a:avLst/>
          </a:prstGeom>
          <a:ln>
            <a:solidFill>
              <a:schemeClr val="accent1"/>
            </a:solidFill>
          </a:ln>
        </p:spPr>
      </p:pic>
      <p:sp>
        <p:nvSpPr>
          <p:cNvPr id="6" name="TextovéPole 5">
            <a:extLst>
              <a:ext uri="{FF2B5EF4-FFF2-40B4-BE49-F238E27FC236}">
                <a16:creationId xmlns:a16="http://schemas.microsoft.com/office/drawing/2014/main" id="{1590ABFE-A00A-8194-8F1A-E655144C6360}"/>
              </a:ext>
            </a:extLst>
          </p:cNvPr>
          <p:cNvSpPr txBox="1"/>
          <p:nvPr/>
        </p:nvSpPr>
        <p:spPr>
          <a:xfrm>
            <a:off x="409075" y="232611"/>
            <a:ext cx="10748210" cy="369332"/>
          </a:xfrm>
          <a:prstGeom prst="rect">
            <a:avLst/>
          </a:prstGeom>
          <a:noFill/>
        </p:spPr>
        <p:txBody>
          <a:bodyPr wrap="square" rtlCol="0">
            <a:spAutoFit/>
          </a:bodyPr>
          <a:lstStyle/>
          <a:p>
            <a:r>
              <a:rPr lang="cs-CZ" b="1" dirty="0">
                <a:solidFill>
                  <a:srgbClr val="FF0000"/>
                </a:solidFill>
              </a:rPr>
              <a:t>Nová funkce po schvalovacím procesu (Zadavatel)</a:t>
            </a:r>
          </a:p>
        </p:txBody>
      </p:sp>
    </p:spTree>
    <p:extLst>
      <p:ext uri="{BB962C8B-B14F-4D97-AF65-F5344CB8AC3E}">
        <p14:creationId xmlns:p14="http://schemas.microsoft.com/office/powerpoint/2010/main" val="328993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2D129BEA-2E90-055F-F43D-DD8305913B5E}"/>
              </a:ext>
            </a:extLst>
          </p:cNvPr>
          <p:cNvPicPr>
            <a:picLocks noChangeAspect="1"/>
          </p:cNvPicPr>
          <p:nvPr/>
        </p:nvPicPr>
        <p:blipFill>
          <a:blip r:embed="rId2"/>
          <a:stretch>
            <a:fillRect/>
          </a:stretch>
        </p:blipFill>
        <p:spPr>
          <a:xfrm>
            <a:off x="359339" y="628650"/>
            <a:ext cx="11473321" cy="5121400"/>
          </a:xfrm>
          <a:prstGeom prst="rect">
            <a:avLst/>
          </a:prstGeom>
          <a:ln>
            <a:solidFill>
              <a:schemeClr val="accent1"/>
            </a:solidFill>
          </a:ln>
        </p:spPr>
      </p:pic>
    </p:spTree>
    <p:extLst>
      <p:ext uri="{BB962C8B-B14F-4D97-AF65-F5344CB8AC3E}">
        <p14:creationId xmlns:p14="http://schemas.microsoft.com/office/powerpoint/2010/main" val="324037155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800135B86BD1D498E2B232954E04646" ma:contentTypeVersion="12" ma:contentTypeDescription="Vytvoří nový dokument" ma:contentTypeScope="" ma:versionID="d52db8ec7accee44f69603ac814e442d">
  <xsd:schema xmlns:xsd="http://www.w3.org/2001/XMLSchema" xmlns:xs="http://www.w3.org/2001/XMLSchema" xmlns:p="http://schemas.microsoft.com/office/2006/metadata/properties" xmlns:ns3="b55b1952-e9cd-4de0-b532-dee136ee42d5" xmlns:ns4="f8bd5197-ca98-470a-a354-5d86ab0c0fbf" targetNamespace="http://schemas.microsoft.com/office/2006/metadata/properties" ma:root="true" ma:fieldsID="385a427905cc492b754811c0e6ba9b19" ns3:_="" ns4:_="">
    <xsd:import namespace="b55b1952-e9cd-4de0-b532-dee136ee42d5"/>
    <xsd:import namespace="f8bd5197-ca98-470a-a354-5d86ab0c0fb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b1952-e9cd-4de0-b532-dee136ee42d5" elementFormDefault="qualified">
    <xsd:import namespace="http://schemas.microsoft.com/office/2006/documentManagement/types"/>
    <xsd:import namespace="http://schemas.microsoft.com/office/infopath/2007/PartnerControls"/>
    <xsd:element name="SharedWithUsers" ma:index="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internalName="SharedWithDetails" ma:readOnly="true">
      <xsd:simpleType>
        <xsd:restriction base="dms:Note">
          <xsd:maxLength value="255"/>
        </xsd:restriction>
      </xsd:simpleType>
    </xsd:element>
    <xsd:element name="SharingHintHash" ma:index="10" nillable="true" ma:displayName="Hodnota hash upozornění na sdílení"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8bd5197-ca98-470a-a354-5d86ab0c0fb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C5D6F5-3DAF-4F43-A2F7-847B33B19261}">
  <ds:schemaRefs>
    <ds:schemaRef ds:uri="http://schemas.microsoft.com/sharepoint/v3/contenttype/forms"/>
  </ds:schemaRefs>
</ds:datastoreItem>
</file>

<file path=customXml/itemProps2.xml><?xml version="1.0" encoding="utf-8"?>
<ds:datastoreItem xmlns:ds="http://schemas.openxmlformats.org/officeDocument/2006/customXml" ds:itemID="{2829AD9E-F8F7-4931-B7FB-B0479A78A848}">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f8bd5197-ca98-470a-a354-5d86ab0c0fbf"/>
    <ds:schemaRef ds:uri="http://purl.org/dc/terms/"/>
    <ds:schemaRef ds:uri="http://schemas.openxmlformats.org/package/2006/metadata/core-properties"/>
    <ds:schemaRef ds:uri="b55b1952-e9cd-4de0-b532-dee136ee42d5"/>
    <ds:schemaRef ds:uri="http://www.w3.org/XML/1998/namespace"/>
  </ds:schemaRefs>
</ds:datastoreItem>
</file>

<file path=customXml/itemProps3.xml><?xml version="1.0" encoding="utf-8"?>
<ds:datastoreItem xmlns:ds="http://schemas.openxmlformats.org/officeDocument/2006/customXml" ds:itemID="{F921D22A-4973-4C15-A3ED-932D76E97C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b1952-e9cd-4de0-b532-dee136ee42d5"/>
    <ds:schemaRef ds:uri="f8bd5197-ca98-470a-a354-5d86ab0c0f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612</TotalTime>
  <Words>1062</Words>
  <Application>Microsoft Office PowerPoint</Application>
  <PresentationFormat>Širokoúhlá obrazovka</PresentationFormat>
  <Paragraphs>13</Paragraphs>
  <Slides>11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vt:i4>
      </vt:variant>
    </vt:vector>
  </HeadingPairs>
  <TitlesOfParts>
    <vt:vector size="17" baseType="lpstr">
      <vt:lpstr>Arial</vt:lpstr>
      <vt:lpstr>Calibri</vt:lpstr>
      <vt:lpstr>Calibri Light</vt:lpstr>
      <vt:lpstr>Calibri Light (Nadpisy)</vt:lpstr>
      <vt:lpstr>Verdana</vt:lpstr>
      <vt:lpstr>Motiv Office</vt:lpstr>
      <vt:lpstr>Prezentace aplikace PowerPoint</vt:lpstr>
      <vt:lpstr>Elektronické průvodní listy se zakládají, editují a schvalují v aplikaci „Schvalování návrhů smluv“ v systému INET zde: https://inet.muni.cz/app/fk/smlouvy</vt:lpstr>
      <vt:lpstr>   Obecné informace  Pracoviště:  vyberte svoje pracoviště  Druh smlouvy: u Vás se bude vždy jednat o 4121 – Smlouvy dle § 1746 odst. 2 OZ   Číslo návrhu (předvyplňuje se automaticky)  Předmět smlouvy: vypište, co je předmětem smlouvy (údaj není povinný)  Předkladatel: ten, kdo smlouvu předkládá (zpravidla vedoucí katedry) - předkladatele vyberte tlačítkem Změnit  Dodatek ke smlouvě č.: vyplňuje se jen v případě, že se jedná o dodatek ke smlouvě, která je již zaevidována, ve Vašem případě se vyplňovat nebude  Veřejná zakázka: nevyplňujte, jelikož ve Vašem případě to není reálné  Zpracování osobních údajů: Je zpracování osobních údajů součástí předmětu smlouvy? Pokud do smluvního plnění spadá jakékoli nakládání s osobními údaji, tak zaškrtněte, smlouva bude automaticky předána ke kontrole pověřenkyni pro ochranu osobních údajů. V případě pochybností ji též můžete kontaktovat přímo na poverenec@muni.cz. ve Vašem případě se vyplňovat zřejmě nebude  Poznámka: podrobnější popis předmětu smlouvy  Smlouva se podepisuje na RMU: nevyplňujte, jelikož ve Vašem případě to není reálné    Protistrana  Organizace: (též také fyzická osoba podnikající nebo soukromá osoba) přes tlačítko Přidat vyberete z adresáře, který je propojen s adresářem v Magionu. Pokud tuto fyzickou osobu nebo firmu nenaleznete, obraťte se na ekonomické odd. o přidání do adresáře.  Osoba: vyplňuje se pouze v případě zaměstnance nebo studenta, což ve Vašem případě nebude       </vt:lpstr>
      <vt:lpstr>Účinnost smlouvy  Obnovení: ve Vašem případě půjde téměř vždy o smlouvu jednorázovou  Účinnost od: ve Vašem případě uvedete konkrétní datum nebo podpisem smlouvy (zveřejněním v registru smluv pouze u smluv nad 50 000 Kč bez DPH -  v tomto případě ihned kontaktujte ekonomické odd. Lenku Chládkovou)  Účinnost do: ve Vašem případě uvedete konkrétní datum nebo zvolte období od začátku účinnosti smlouvy  Avizo: ve Vašem případě uvedete většinou Neupozorňovat  Financování smlouvy  Smlouva má finanční plnění: zaškrtněte Smlouva má finanční plnění   Typ: ve Vašem případě uvedete většinou S dodavatelem (tzn, že platíme protistraně)  Cena celkem bez DPH: Cena celkem s DPH: Cena celkem v cizí měně bez DPH: vyplňte dle smlouvy (celková cena)  Hospodářské středisko: vyberte 410000 – Pedagogická fakulta  Zakázka: vyplníte zakázku, ze které se bude smlouva financovat a zmáčknete Dohled dle čísla a potvrdíte  Pracoviště, Podzakázka, Činnost, Fakultní účet: vyberte z nabídky  Poznámka: dle Vašeho uvážení  + Přidat zdroj financování jen v případě, že vyplývá ze smlouvy více zdrojů financování (zakázek …) </vt:lpstr>
      <vt:lpstr>Celková hodnota smlouvy  Hodnota smlouvy: zmáčkněte &lt;&lt; převzít z celkové ceny   Hodnotu smlouvy nelze určit: nezaškrtávat  Registr smluv: zaškrtnout v případě smlouvy nad 50 000 Kč bez DPH (v tomto případě ihned kontaktujte ekonomické odd. Lenku Chládkovou)    Smlouva a přílohy  Smlouva je podepsaná protistranou: vyberete jednu z nabízených možností  Soubory: +Přidat dokument  Typ vždy vyberte smlouva – k podpisu, v případě přílohy ke smlouvě příloha (nic jiného)  Soubor vložte smlouvu, která má být následně podepsána (v případě změny během procesu schvalování musí být naskenována nová verze), poté zmáčkněte Potvrdit  Věc popis dokumentu, nejlépe nazvat jako Smlouva k podpisu   Tímto je vyplněná průvodka a dalším klikem:  Uložit a předat: předáte smlouvu do finanční kontroly ke schválení  Uložit: průvodku pouze uložíte, můžete s ní nadále pracovat (můžete kdykoliv později spustit finanční kontrolu)         </vt:lpstr>
      <vt:lpstr>Pokud jste potvrdili Uložit a předat přejdete k možnosti zahájení finanční kontroly k dané zakázce (popř. zakázkám)  V případě potřeby zde můžete ještě přidat další osobu.  Elektronicky podepisující nechte nezaškrtnuté (ve Vašem případě se jedná zpravidla o smlouvu, která se podepisuje ručně)  V případě elektronického podpisu smlouvy můžete zvolit osobu, která bude elektronicky podepisovat (paní děkanka nebo paní tajemnice)  Důležité upozornění: Smlouva musí být podepsána na obou stranách stejně, tzn. obě smluvní strany buď elektronicky nebo obě ručně (nelze kombinovat).         </vt:lpstr>
      <vt:lpstr>Na stránce Schvalování návrhů smluv je přehled smluv, které jsou ve fázi rozpracování, v procesu či schválené.   VÝZNAMY TLAČÍTEK:     Záznam je možný editovat.     Záznam se stornuje.      Záznam se zkopíruje (je to jako v Magionu v objednávkách funkce Nový jako), tzn. můžete při podobných smlouvách urychlit vyhotovení nové průvodky pouze s aktualizací dat).          </vt:lpstr>
      <vt:lpstr>Prezentace aplikace PowerPoint</vt:lpstr>
      <vt:lpstr>Prezentace aplikace PowerPoint</vt:lpstr>
      <vt:lpstr>Prezentace aplikace PowerPoint</vt:lpstr>
      <vt:lpstr>Zadavatel doplňující údaje na konci schvalovacího procesu má nově k dispozici možnost "dočasného odložení" dalšího zpracování návrhu smlouvy. Tuto funkcionalitu lze využít např. při čekání na podepsání smlouvy protistranou.      Po nahrání podepsané smlouvy a vyplnění data podpisu uložte a předejte na ekonomické oddělení k proplacení.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Chládková</dc:creator>
  <cp:lastModifiedBy>Lenka Chládková</cp:lastModifiedBy>
  <cp:revision>42</cp:revision>
  <cp:lastPrinted>2023-08-29T11:46:11Z</cp:lastPrinted>
  <dcterms:created xsi:type="dcterms:W3CDTF">2020-03-19T10:07:23Z</dcterms:created>
  <dcterms:modified xsi:type="dcterms:W3CDTF">2023-09-06T10:48:28Z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0x0101008800135B86BD1D498E2B232954E04646</vt:lpwstr>
  </property>
</Properties>
</file>