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6" r:id="rId6"/>
    <p:sldId id="260" r:id="rId7"/>
    <p:sldId id="262" r:id="rId8"/>
    <p:sldId id="261" r:id="rId9"/>
    <p:sldId id="263" r:id="rId10"/>
    <p:sldId id="265" r:id="rId11"/>
    <p:sldId id="268" r:id="rId12"/>
    <p:sldId id="270" r:id="rId13"/>
    <p:sldId id="272" r:id="rId14"/>
    <p:sldId id="271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52B51-DF3C-4814-9542-E83AD26AD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C8441A-CFAC-4C6B-A403-90FE8A4E5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2EC0FA-9507-4B49-98D2-A2E90D31A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AC1C06-CB87-488A-82D4-19F07363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D5D90-45F8-4144-A3A7-FCAA6686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2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21EF8-F207-499C-B341-EF7861D7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6669F3-6EAB-44A1-8138-002F5C7BD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53A9EA-1566-4EE6-B767-2993AFF45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3E2CFB-8F3A-4F19-8835-CCDEEEA3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2C6A15-95A8-4341-9F01-1999B758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95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3422E5-1B82-45E8-8E57-9B9510265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ABCF95-056C-4685-A6E1-60F49D019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465A1-8237-4388-8426-37E9145F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AF38CA-57A3-41B3-A82D-62F70AFD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3B68D8-A795-4037-87F6-3CA0D652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22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BCF00-CCC7-4BEA-B058-5C2F1DD05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FBA3AD-2D3F-40F2-9B86-8D4A93030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73E1E2-C9E0-4D69-9446-4A176698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BC308E-EEE8-4E43-9A69-B9300A8C0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024B3-BDD2-4049-BC74-9DE5A34D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9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4EE5-E72F-4DBD-9F47-54C108E4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BF10EB-D2C8-4B62-BB7C-38DFFD72A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4CC8B-9236-4AF0-B2A2-3F3BF1B97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5D7F0-4513-43B0-AF91-EFAF8369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CC9A33-8EC2-40FF-8530-7B7DEF41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0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26BAB-7EEB-4C2C-96D8-C9534191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8694D2-2D27-42C2-950B-F9D504B4D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90D3B9-0E3B-48A9-996B-9D5CDC359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022D8A-6B2F-4F93-8D28-FCEA6FB1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90F64A-7974-4767-ADDF-835EC5B2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7E1420-7FB3-47DB-B063-BAB962E4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0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BE39A-5CE2-41DD-8273-53D4B7699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EFCCA9-4277-4E76-9BBA-33DC3B885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91CC0E-C277-4487-A7D1-3DADF63B6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D6322B-FA5D-419A-86AD-50ABE9A075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37D8FB-7B80-43C3-9232-780F47A14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1C547A-59F2-4EEB-923A-B322EEBB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0AEA88-88E4-4296-8B2B-A69EFE99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2B7D74-9759-4FB3-B9D9-6FD0FD073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81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5C67A-8513-4CE2-978E-E1D22CF5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B481180-1AAF-431D-B1D7-DD933E65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76D337-B216-4002-9394-DF183C574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DCFEB-D98E-43FC-9F60-69EF3C91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3A169D-09E2-40FC-AF47-3F8D8F77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6EF9C7B-BCD4-4FDC-A5A4-B2616BB9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83EEC9-0D9E-4B76-A863-954A6CA6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6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9C088-3C97-4B41-96E4-4204DB93B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8F1765-150C-44AA-9D35-72737F2D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93134C-4DCD-4BD6-945B-D1555A79D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696394-245A-4310-A5D0-17BFEAEA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441CC3-2202-4751-B313-BEC93106A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C9578F-B23D-4F80-8D7A-9DBFC35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9DA9A-C02B-4419-9F4C-220C886E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086356E-3513-4F7F-A3F7-C67C23216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237DB1F-95C0-4CF9-9916-A7154826D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592428-62FC-412A-8A6A-45AEC80D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1E8ECF-D07C-40F2-B422-3F9A8900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D79097-3B22-4531-A3B2-3FB29A6E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5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7846EF-DE89-4759-99D8-C60FFEA90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6E79F-F8F4-4F63-ADD4-DDC7623A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BB6686-A500-433A-BCF2-F0122F931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7F6E2-83AC-40BD-8A66-C418D2B0B911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B47681-E84B-4B08-A058-23F3D6E99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858002-436C-439E-8257-C62AC7083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2917-EE8F-4C9E-9C01-B311B3E69D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50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B86FA-2506-4482-B646-0783BA1394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napsat závěrečnou práci</a:t>
            </a:r>
            <a:br>
              <a:rPr lang="cs-CZ" dirty="0"/>
            </a:br>
            <a:r>
              <a:rPr lang="cs-CZ" dirty="0"/>
              <a:t>(bez dotazníku)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783BF4-B52A-4F8B-82E5-2E6DDFB605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Lucie Jarkovská, Ph.D.</a:t>
            </a:r>
          </a:p>
        </p:txBody>
      </p:sp>
    </p:spTree>
    <p:extLst>
      <p:ext uri="{BB962C8B-B14F-4D97-AF65-F5344CB8AC3E}">
        <p14:creationId xmlns:p14="http://schemas.microsoft.com/office/powerpoint/2010/main" val="116671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BB7DF-73B7-425E-8115-F70F2F3B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Prakticky orientovaná diplomka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B3D1C-F252-4880-A38F-DE11295383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Využití zkušeností z praxe</a:t>
            </a:r>
          </a:p>
          <a:p>
            <a:r>
              <a:rPr lang="cs-CZ" dirty="0"/>
              <a:t>Využití kazuistik</a:t>
            </a:r>
          </a:p>
          <a:p>
            <a:r>
              <a:rPr lang="cs-CZ" dirty="0"/>
              <a:t>Evaluace realizovaných intervencí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Možná struktura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- anamnéza</a:t>
            </a:r>
          </a:p>
          <a:p>
            <a:pPr>
              <a:buFontTx/>
              <a:buChar char="-"/>
            </a:pPr>
            <a:r>
              <a:rPr lang="cs-CZ" dirty="0"/>
              <a:t>popis metody/intervence</a:t>
            </a:r>
          </a:p>
          <a:p>
            <a:pPr>
              <a:buFontTx/>
              <a:buChar char="-"/>
            </a:pPr>
            <a:r>
              <a:rPr lang="cs-CZ" dirty="0"/>
              <a:t>evaluace realizovaného postupu</a:t>
            </a:r>
          </a:p>
          <a:p>
            <a:pPr>
              <a:buFontTx/>
              <a:buChar char="-"/>
            </a:pPr>
            <a:r>
              <a:rPr lang="cs-CZ" dirty="0"/>
              <a:t>Reflexe toho, co fungovalo, co ne a proč</a:t>
            </a:r>
          </a:p>
          <a:p>
            <a:pPr>
              <a:buFontTx/>
              <a:buChar char="-"/>
            </a:pPr>
            <a:r>
              <a:rPr lang="cs-CZ" dirty="0"/>
              <a:t>doporučení dalšího postupu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9686A3-86A1-49E3-91B3-48F48FFC2E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Praktické výstupy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Pracovní list</a:t>
            </a:r>
          </a:p>
          <a:p>
            <a:r>
              <a:rPr lang="cs-CZ" dirty="0"/>
              <a:t>Informační leták</a:t>
            </a:r>
          </a:p>
          <a:p>
            <a:r>
              <a:rPr lang="cs-CZ" dirty="0"/>
              <a:t>Pomůcka</a:t>
            </a:r>
          </a:p>
          <a:p>
            <a:r>
              <a:rPr lang="cs-CZ" dirty="0"/>
              <a:t>Metodický návod k cvičení/hře</a:t>
            </a:r>
          </a:p>
        </p:txBody>
      </p:sp>
    </p:spTree>
    <p:extLst>
      <p:ext uri="{BB962C8B-B14F-4D97-AF65-F5344CB8AC3E}">
        <p14:creationId xmlns:p14="http://schemas.microsoft.com/office/powerpoint/2010/main" val="143876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56433-19F9-45D1-B3D1-C25463AF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 (case study, kazuistika)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30B88A-83A4-416B-A6E8-7D1043B2E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studium jednoho či několika málo případů za účelem aplikace získaných poznatků při porozumění případům obdobným (</a:t>
            </a:r>
            <a:r>
              <a:rPr lang="cs-CZ" dirty="0" err="1"/>
              <a:t>Hendl</a:t>
            </a:r>
            <a:r>
              <a:rPr lang="cs-CZ" dirty="0"/>
              <a:t> 1997)</a:t>
            </a:r>
          </a:p>
          <a:p>
            <a:r>
              <a:rPr lang="cs-CZ" dirty="0"/>
              <a:t>Prozkoumání případu v kontextu a za využití různých metod (rozhovor, pozorování, studium dokumentů…)</a:t>
            </a:r>
          </a:p>
          <a:p>
            <a:r>
              <a:rPr lang="cs-CZ" dirty="0"/>
              <a:t>Úzké propojení mezi výzkumnicí a participanty/</a:t>
            </a:r>
            <a:r>
              <a:rPr lang="cs-CZ" dirty="0" err="1"/>
              <a:t>tkami</a:t>
            </a:r>
            <a:r>
              <a:rPr lang="cs-CZ" dirty="0"/>
              <a:t> výzkumu</a:t>
            </a:r>
          </a:p>
          <a:p>
            <a:r>
              <a:rPr lang="cs-CZ" dirty="0"/>
              <a:t>Konstruktivistické paradigma, pluralistická perspektiva – důraz na subjektivitu utváření významů, ke kterému však dochází v strukturním kontextu</a:t>
            </a:r>
          </a:p>
        </p:txBody>
      </p:sp>
    </p:spTree>
    <p:extLst>
      <p:ext uri="{BB962C8B-B14F-4D97-AF65-F5344CB8AC3E}">
        <p14:creationId xmlns:p14="http://schemas.microsoft.com/office/powerpoint/2010/main" val="243473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EF929-9A21-4A60-88D2-F1D149DD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70B8BB-0FB2-4E15-AF59-CD9B3C060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Explanatorní</a:t>
            </a:r>
            <a:r>
              <a:rPr lang="cs-CZ" dirty="0"/>
              <a:t> – hledáme kauzální vztahy</a:t>
            </a:r>
          </a:p>
          <a:p>
            <a:r>
              <a:rPr lang="cs-CZ" dirty="0" err="1"/>
              <a:t>Exploratorní</a:t>
            </a:r>
            <a:r>
              <a:rPr lang="cs-CZ" dirty="0"/>
              <a:t> – </a:t>
            </a:r>
            <a:r>
              <a:rPr lang="cs-CZ" dirty="0" err="1"/>
              <a:t>prouzkoumáváme</a:t>
            </a:r>
            <a:r>
              <a:rPr lang="cs-CZ" dirty="0"/>
              <a:t> fenomén (jeho podobu, hranice atp.)</a:t>
            </a:r>
          </a:p>
          <a:p>
            <a:r>
              <a:rPr lang="cs-CZ" dirty="0"/>
              <a:t>Deskriptivní – smyslem je popis sám o sobě (metody, intervence atp.)</a:t>
            </a:r>
          </a:p>
          <a:p>
            <a:r>
              <a:rPr lang="cs-CZ" dirty="0"/>
              <a:t>Instrumentální – případ je využit jako ilustrace, jeho analýza není cílem sama o sobě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0694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D7ED-5F96-4CD5-A9BD-934FEFDC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být případem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ACFC91-C962-4582-BFF3-651C80CD6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</a:t>
            </a:r>
          </a:p>
          <a:p>
            <a:r>
              <a:rPr lang="cs-CZ" dirty="0"/>
              <a:t>Skupina lidí (rodina, komunita, parta)</a:t>
            </a:r>
          </a:p>
          <a:p>
            <a:r>
              <a:rPr lang="cs-CZ" dirty="0"/>
              <a:t>Instituce (třída, škola)</a:t>
            </a:r>
          </a:p>
          <a:p>
            <a:r>
              <a:rPr lang="cs-CZ" dirty="0"/>
              <a:t>Fenomén (politické opatření, zákon…)</a:t>
            </a:r>
          </a:p>
          <a:p>
            <a:r>
              <a:rPr lang="cs-CZ" dirty="0"/>
              <a:t>Lokalita (město</a:t>
            </a:r>
            <a:r>
              <a:rPr lang="cs-CZ"/>
              <a:t>, území…)</a:t>
            </a:r>
            <a:endParaRPr lang="cs-CZ" dirty="0"/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17716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680AB-3122-42CA-8AEE-4AF9AA59E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měla práce využívající případové studie obsahovat?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6D9A39-A793-4350-B63C-4D3777F52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práce (+ výzkumná otázka) -  od začátku musí být zřejmé, proč případová studie, k čemu to bude</a:t>
            </a:r>
          </a:p>
          <a:p>
            <a:r>
              <a:rPr lang="cs-CZ" dirty="0" err="1"/>
              <a:t>Kontextualizace</a:t>
            </a:r>
            <a:r>
              <a:rPr lang="cs-CZ" dirty="0"/>
              <a:t> + konceptualizace tématu</a:t>
            </a:r>
          </a:p>
          <a:p>
            <a:r>
              <a:rPr lang="cs-CZ" dirty="0"/>
              <a:t>Metodologie – co je zvolený případ, jak a proč byl vybrán (extrémní, typický, dva pro </a:t>
            </a:r>
            <a:r>
              <a:rPr lang="cs-CZ" dirty="0" err="1"/>
              <a:t>stovnání</a:t>
            </a:r>
            <a:r>
              <a:rPr lang="cs-CZ" dirty="0"/>
              <a:t>…), jaké postupy sběru dat uplatníme (co děláme a proč, jak nám to pomůže dosáhnout cíle/odpovědět na otázku)</a:t>
            </a:r>
          </a:p>
          <a:p>
            <a:r>
              <a:rPr lang="cs-CZ" dirty="0"/>
              <a:t>Vlastní řešení – kontext případu (anamnéza), data a jejich analýza/reflexe, praktický výstup (pokud to bylo cílem)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21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74C7E-1E04-4497-AAE3-C27CFBF7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788022-3FF1-4430-ABFC-845D0B07A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Hancock, D. R., &amp; </a:t>
            </a:r>
            <a:r>
              <a:rPr lang="en-US" dirty="0" err="1"/>
              <a:t>Algozzine</a:t>
            </a:r>
            <a:r>
              <a:rPr lang="en-US" dirty="0"/>
              <a:t>, B. (2006). Doing case study research: A practical guide for beginning researchers. New York: Teachers College Press.</a:t>
            </a:r>
            <a:endParaRPr lang="cs-CZ" dirty="0"/>
          </a:p>
          <a:p>
            <a:r>
              <a:rPr lang="en-US" dirty="0"/>
              <a:t>Stake, R. E. (1995). The art of case study research. Thousand Oaks, CA: Sage.</a:t>
            </a:r>
            <a:endParaRPr lang="cs-CZ" dirty="0"/>
          </a:p>
          <a:p>
            <a:r>
              <a:rPr lang="en-US" dirty="0"/>
              <a:t>Yin, R. K. (2003). Case study research: Design and methods (3rd ed.). Thousand Oaks, CA: Sage.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23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AA058-5CEC-4DB2-8373-5F928436A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56E2CD-E231-493A-A78B-DBE89CA20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78730"/>
            <a:ext cx="5181600" cy="54982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Závěrečná práce ≠ dotazník</a:t>
            </a:r>
            <a:br>
              <a:rPr lang="cs-CZ" dirty="0"/>
            </a:br>
            <a:r>
              <a:rPr lang="cs-CZ" dirty="0" err="1"/>
              <a:t>Dotazník</a:t>
            </a:r>
            <a:r>
              <a:rPr lang="cs-CZ" dirty="0"/>
              <a:t>  ≠ výzkum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Proč studující volí dotazník?</a:t>
            </a:r>
          </a:p>
          <a:p>
            <a:pPr marL="0" indent="0">
              <a:buNone/>
            </a:pPr>
            <a:r>
              <a:rPr lang="cs-CZ" dirty="0"/>
              <a:t>Myslí si, že</a:t>
            </a:r>
          </a:p>
          <a:p>
            <a:r>
              <a:rPr lang="cs-CZ" dirty="0"/>
              <a:t>to tak být musí</a:t>
            </a:r>
          </a:p>
          <a:p>
            <a:r>
              <a:rPr lang="cs-CZ" dirty="0"/>
              <a:t>to po nich chce vedoucí</a:t>
            </a:r>
          </a:p>
          <a:p>
            <a:r>
              <a:rPr lang="cs-CZ" dirty="0"/>
              <a:t>je to důkaz píle, snahy a kvality</a:t>
            </a:r>
          </a:p>
          <a:p>
            <a:r>
              <a:rPr lang="cs-CZ" dirty="0"/>
              <a:t>nebude to jen opisování z knih, ale bude v tom vlastní přínos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id="{7366ACC7-8247-42DB-82A1-52B9387E3E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3119" y="1825626"/>
            <a:ext cx="530650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5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98AD1-45F9-4DD0-8484-D49E60D8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„Chtěla bych udělat dotazník na téma…“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1ED855-645D-4F5C-81D6-CFF0B7EF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tématu a </a:t>
            </a:r>
            <a:r>
              <a:rPr lang="cs-CZ" u="sng" dirty="0"/>
              <a:t>definice cíle </a:t>
            </a:r>
            <a:r>
              <a:rPr lang="cs-CZ" dirty="0"/>
              <a:t>předchází výběru metod</a:t>
            </a:r>
          </a:p>
          <a:p>
            <a:r>
              <a:rPr lang="cs-CZ" dirty="0"/>
              <a:t>Výběr tématu – návaznost na zájmy a možnosti studujících </a:t>
            </a:r>
            <a:br>
              <a:rPr lang="cs-CZ" dirty="0"/>
            </a:br>
            <a:r>
              <a:rPr lang="cs-CZ" dirty="0"/>
              <a:t>- čemu se věnují</a:t>
            </a:r>
            <a:br>
              <a:rPr lang="cs-CZ" dirty="0"/>
            </a:br>
            <a:r>
              <a:rPr lang="cs-CZ" dirty="0"/>
              <a:t>- co je zajímá</a:t>
            </a:r>
            <a:br>
              <a:rPr lang="cs-CZ" dirty="0"/>
            </a:br>
            <a:r>
              <a:rPr lang="cs-CZ" dirty="0"/>
              <a:t>- v jakém prostředí se pohybují (práce/praxe)</a:t>
            </a:r>
            <a:br>
              <a:rPr lang="cs-CZ" dirty="0"/>
            </a:br>
            <a:r>
              <a:rPr lang="cs-CZ" dirty="0"/>
              <a:t>- s jakými tématy a daty přichází do styku „přirozeně“</a:t>
            </a:r>
          </a:p>
          <a:p>
            <a:r>
              <a:rPr lang="cs-CZ" altLang="cs-CZ" dirty="0"/>
              <a:t>Téma zúžené tak, aby bylo možné ho obsáhnout a dávalo to smysl</a:t>
            </a:r>
          </a:p>
          <a:p>
            <a:r>
              <a:rPr lang="cs-CZ" altLang="cs-CZ" dirty="0"/>
              <a:t>Dostupná 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3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F9C7A-D853-4330-9EB1-480E301E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slouží diplomová práce?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19EDED-7184-4FDB-AA24-C487A40DE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Vypracování závěrečné (bakalářské nebo diplomové) práce je jednou z nejdůležitějších součástí studia, </a:t>
            </a:r>
            <a:r>
              <a:rPr lang="cs-CZ" u="sng" dirty="0"/>
              <a:t>jíž prokazujete schopnost samostatného myšlení a analýzy problémů</a:t>
            </a:r>
            <a:r>
              <a:rPr lang="cs-CZ" dirty="0"/>
              <a:t>.</a:t>
            </a:r>
          </a:p>
          <a:p>
            <a:pPr marL="0" indent="0" algn="r">
              <a:buNone/>
            </a:pPr>
            <a:r>
              <a:rPr lang="cs-CZ" dirty="0"/>
              <a:t>Studijní a zkušební řád MU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Studující by měli prokázat, že umí aplikovat to, co je definováno v profilu absolventa oboru.</a:t>
            </a:r>
          </a:p>
          <a:p>
            <a:r>
              <a:rPr lang="cs-CZ" dirty="0"/>
              <a:t>Skrze diplomovou práci by studující měli dále kultivovat dovednosti, které budou potřebovat při výkonu své profese (anamnéza klienta, diagnostika, návrh opatření, příprava výukových pomůcek/metodik, ověření jejich fungování)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28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AB6A4-AC27-472A-9736-79B813BF1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 absolventa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035B7-EB09-4CB5-B187-5AD3C3CCA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509990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Je schopen aplikovat znalosti z oblasti speciálně pedagogické diagnostiky, přístupy ke vzdělávání a výchově dětí a žáků se speciálními vzdělávacími potřebami (SVP) na pozici asistenta pedagoga, má osvojené teoretické poznatky o společném vzdělávání</a:t>
            </a:r>
          </a:p>
          <a:p>
            <a:r>
              <a:rPr lang="cs-CZ" dirty="0"/>
              <a:t> Ovládá práci s dětmi/žáky se speciálními vzdělávacími potřebami (SVP) na pozici asistenta pedagoga</a:t>
            </a:r>
          </a:p>
          <a:p>
            <a:r>
              <a:rPr lang="cs-CZ" dirty="0"/>
              <a:t>Je </a:t>
            </a:r>
            <a:r>
              <a:rPr lang="cs-CZ" b="1" dirty="0"/>
              <a:t>schopen metodologicky navrhnout a zpracovat případovou studii žáka se SVP, reflektovat praxi </a:t>
            </a:r>
            <a:r>
              <a:rPr lang="cs-CZ" dirty="0"/>
              <a:t>a má základní informace o kvalitativním a kvantitativním speciálně pedagogickém výzkumu.</a:t>
            </a:r>
          </a:p>
          <a:p>
            <a:r>
              <a:rPr lang="cs-CZ" b="1" dirty="0"/>
              <a:t>Dokáže kriticky uvažovat o využití pedagogických a psychologických poznatků v praxi asistenta </a:t>
            </a:r>
            <a:r>
              <a:rPr lang="cs-CZ" dirty="0"/>
              <a:t>pedagoga.</a:t>
            </a:r>
          </a:p>
          <a:p>
            <a:r>
              <a:rPr lang="cs-CZ" dirty="0"/>
              <a:t>Dokáže s porozuměním používat základní odbornou terminologii a informační zdroje pedagogické a školní psychologie </a:t>
            </a:r>
            <a:r>
              <a:rPr lang="cs-CZ" b="1" dirty="0"/>
              <a:t>při popisu, analýze, interpretaci a zhodnocení typických výukových situací</a:t>
            </a:r>
            <a:r>
              <a:rPr lang="cs-CZ" dirty="0"/>
              <a:t>.</a:t>
            </a:r>
          </a:p>
          <a:p>
            <a:r>
              <a:rPr lang="cs-CZ" b="1" dirty="0"/>
              <a:t>Na konkrétním příkladu ze svého portfolia popsat a vysvětlit individuálně specifické procesy učení</a:t>
            </a:r>
            <a:r>
              <a:rPr lang="cs-CZ" dirty="0"/>
              <a:t>. Vlastními slovy shrne na základě doporučení odborníků ze školního, školského poradenského zařízení výsledky odborného vyšetření a zásady práce</a:t>
            </a:r>
          </a:p>
          <a:p>
            <a:r>
              <a:rPr lang="cs-CZ" b="1" dirty="0"/>
              <a:t>Reflektovat zkušenosti z vlastní pedagogické praxe </a:t>
            </a:r>
            <a:r>
              <a:rPr lang="cs-CZ" dirty="0"/>
              <a:t>v profesní komunitě a cíleně využívat </a:t>
            </a:r>
            <a:r>
              <a:rPr lang="cs-CZ" b="1" dirty="0"/>
              <a:t>reflexi a sebereflexi jako nástroj profesního učení</a:t>
            </a:r>
          </a:p>
          <a:p>
            <a:r>
              <a:rPr lang="cs-CZ" dirty="0"/>
              <a:t>Vysvětlit a při své výchovně-vzdělávací činnosti reflektuje principy inkluzivního vzdělávání na úrovní kultury, politiky a praxe školy</a:t>
            </a:r>
          </a:p>
        </p:txBody>
      </p:sp>
    </p:spTree>
    <p:extLst>
      <p:ext uri="{BB962C8B-B14F-4D97-AF65-F5344CB8AC3E}">
        <p14:creationId xmlns:p14="http://schemas.microsoft.com/office/powerpoint/2010/main" val="184027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FC565-AA11-414D-A223-B96CE9BA1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70CD00-7A5E-4A23-9A30-01A8F886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Věnujte velkou pozornost definování cíle práce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 čemu to je?</a:t>
            </a:r>
          </a:p>
          <a:p>
            <a:r>
              <a:rPr lang="cs-CZ" dirty="0"/>
              <a:t>Komu to pomůže?</a:t>
            </a:r>
          </a:p>
          <a:p>
            <a:r>
              <a:rPr lang="cs-CZ" dirty="0"/>
              <a:t>Jak tím studující prokáže, že mu studium k něčemu bylo a něco díky absolutoriu umí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036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A307A-4305-4E07-ABE7-E00763A2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 (45 stran)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D78A4D-034C-4DA6-9E8B-5F7F8A207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práce (1 strana)</a:t>
            </a:r>
          </a:p>
          <a:p>
            <a:r>
              <a:rPr lang="cs-CZ" dirty="0"/>
              <a:t>Teorie (10 - 15 stran)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kontextualizace</a:t>
            </a:r>
            <a:r>
              <a:rPr lang="cs-CZ" dirty="0"/>
              <a:t>: </a:t>
            </a:r>
            <a:r>
              <a:rPr lang="cs-CZ" altLang="cs-CZ" dirty="0"/>
              <a:t>kontext tématu (</a:t>
            </a:r>
            <a:r>
              <a:rPr lang="cs-CZ" dirty="0"/>
              <a:t>historický, právní, politický)</a:t>
            </a:r>
            <a:br>
              <a:rPr lang="cs-CZ" dirty="0"/>
            </a:br>
            <a:r>
              <a:rPr lang="cs-CZ" dirty="0"/>
              <a:t>- konceptualizace: </a:t>
            </a:r>
            <a:r>
              <a:rPr lang="cs-CZ" altLang="cs-CZ" dirty="0"/>
              <a:t>jaké koncepty jsou využity, jaké je teoretické ukotvení, definice termínů ve vztahu k zkoumanému tématu – liší se v jejich pojetí u různých autorů</a:t>
            </a:r>
            <a:endParaRPr lang="cs-CZ" dirty="0"/>
          </a:p>
          <a:p>
            <a:r>
              <a:rPr lang="cs-CZ" dirty="0"/>
              <a:t>Řešení (cca 30 stran)</a:t>
            </a:r>
          </a:p>
        </p:txBody>
      </p:sp>
    </p:spTree>
    <p:extLst>
      <p:ext uri="{BB962C8B-B14F-4D97-AF65-F5344CB8AC3E}">
        <p14:creationId xmlns:p14="http://schemas.microsoft.com/office/powerpoint/2010/main" val="4242407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0FA7D-737C-4219-9811-C29F91A0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FC23C5-5A67-4A01-A6C7-A1EA25AA7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Teoretická (např. srovnání různých pojetí inkluze a jejich překlad do vzdělávacích politik)</a:t>
            </a:r>
          </a:p>
          <a:p>
            <a:r>
              <a:rPr lang="cs-CZ" dirty="0"/>
              <a:t>Praktická (navržení konkrétních cvičení, ověření v praxi, informační leták)</a:t>
            </a:r>
          </a:p>
          <a:p>
            <a:r>
              <a:rPr lang="cs-CZ" dirty="0"/>
              <a:t>Analytická/výzkumná (např. obsahová analýza mediálních debat o inkluzi, sekundární analýza dat)</a:t>
            </a:r>
          </a:p>
        </p:txBody>
      </p:sp>
    </p:spTree>
    <p:extLst>
      <p:ext uri="{BB962C8B-B14F-4D97-AF65-F5344CB8AC3E}">
        <p14:creationId xmlns:p14="http://schemas.microsoft.com/office/powerpoint/2010/main" val="359652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7DB3E-55C1-449C-ABAA-F47315C4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prací prakticky orientovaného oboru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410E3E-D132-4398-B28B-90EA4D06A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Práce na katedře porodní asistence</a:t>
            </a:r>
          </a:p>
          <a:p>
            <a:r>
              <a:rPr lang="cs-CZ" dirty="0"/>
              <a:t>Zuzana Adámková: </a:t>
            </a:r>
            <a:r>
              <a:rPr lang="cs-CZ" b="1" dirty="0"/>
              <a:t>Utajené porody. Manuál pro porodní asistentky.</a:t>
            </a:r>
          </a:p>
          <a:p>
            <a:r>
              <a:rPr lang="cs-CZ" dirty="0"/>
              <a:t>Jana Mrákotová: </a:t>
            </a:r>
            <a:r>
              <a:rPr lang="pl-PL" b="1" dirty="0"/>
              <a:t>Povědomí veřejnosti o depresích po porodu </a:t>
            </a:r>
            <a:r>
              <a:rPr lang="pl-PL" dirty="0"/>
              <a:t>(leták o poporodních depresích pro ženy po porodu/jejich rodiny)</a:t>
            </a:r>
          </a:p>
          <a:p>
            <a:r>
              <a:rPr lang="cs-CZ" dirty="0" err="1"/>
              <a:t>Kristána</a:t>
            </a:r>
            <a:r>
              <a:rPr lang="cs-CZ" dirty="0"/>
              <a:t> </a:t>
            </a:r>
            <a:r>
              <a:rPr lang="cs-CZ" dirty="0" err="1"/>
              <a:t>Grznárová</a:t>
            </a:r>
            <a:r>
              <a:rPr lang="cs-CZ" dirty="0"/>
              <a:t>: </a:t>
            </a:r>
            <a:r>
              <a:rPr lang="cs-CZ" b="1" dirty="0"/>
              <a:t>Kdo se může stát rodičem?</a:t>
            </a:r>
            <a:r>
              <a:rPr lang="cs-CZ" dirty="0"/>
              <a:t> (srovnání podmínek pro asistovanou reprodukci a adopci)</a:t>
            </a:r>
          </a:p>
          <a:p>
            <a:r>
              <a:rPr lang="cs-CZ" dirty="0"/>
              <a:t>Eva Jelenová: </a:t>
            </a:r>
            <a:r>
              <a:rPr lang="cs-CZ" b="1" dirty="0"/>
              <a:t>Péče o ženu po potratu. Komparativní studie – Česká republika a Velká Británie</a:t>
            </a:r>
          </a:p>
          <a:p>
            <a:r>
              <a:rPr lang="pl-PL" dirty="0"/>
              <a:t>Natálie Sedlická: </a:t>
            </a:r>
            <a:r>
              <a:rPr lang="pl-PL" b="1" dirty="0"/>
              <a:t>Jak se rodí? Komparativné studie českého a holandského porodnictví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471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877</Words>
  <Application>Microsoft Office PowerPoint</Application>
  <PresentationFormat>Širokoúhlá obrazovka</PresentationFormat>
  <Paragraphs>101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Jak napsat závěrečnou práci (bez dotazníku)</vt:lpstr>
      <vt:lpstr>Prezentace aplikace PowerPoint</vt:lpstr>
      <vt:lpstr>„Chtěla bych udělat dotazník na téma…“</vt:lpstr>
      <vt:lpstr>K čemu slouží diplomová práce?</vt:lpstr>
      <vt:lpstr>Profil absolventa</vt:lpstr>
      <vt:lpstr>Cíl práce</vt:lpstr>
      <vt:lpstr>Struktura práce (45 stran)</vt:lpstr>
      <vt:lpstr>Typy prací</vt:lpstr>
      <vt:lpstr>Příklady prací prakticky orientovaného oboru</vt:lpstr>
      <vt:lpstr>Prakticky orientovaná diplomka</vt:lpstr>
      <vt:lpstr>Případová studie (case study, kazuistika)</vt:lpstr>
      <vt:lpstr>Typy studií</vt:lpstr>
      <vt:lpstr>Co může být případem</vt:lpstr>
      <vt:lpstr>Co by měla práce využívající případové studie obsahovat?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napsat závěrečnou práci (bez dotazníku)</dc:title>
  <dc:creator>jarkovsk</dc:creator>
  <cp:lastModifiedBy>jarkovsk</cp:lastModifiedBy>
  <cp:revision>24</cp:revision>
  <dcterms:created xsi:type="dcterms:W3CDTF">2020-01-03T13:53:45Z</dcterms:created>
  <dcterms:modified xsi:type="dcterms:W3CDTF">2020-01-06T15:30:49Z</dcterms:modified>
</cp:coreProperties>
</file>