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Speciální pedagogika pro učitele základních a středních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Navazující magisterský, maior/ minor</a:t>
            </a:r>
          </a:p>
          <a:p>
            <a:r>
              <a:rPr lang="cs-CZ" dirty="0" smtClean="0"/>
              <a:t>Prezenční i kombinovaná forma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43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studijního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462" y="1429555"/>
            <a:ext cx="10384150" cy="54284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Program má </a:t>
            </a:r>
            <a:r>
              <a:rPr lang="cs-CZ" b="1" dirty="0" smtClean="0"/>
              <a:t>přímou návaznost </a:t>
            </a:r>
            <a:r>
              <a:rPr lang="cs-CZ" dirty="0" smtClean="0"/>
              <a:t>na Bc. </a:t>
            </a:r>
            <a:r>
              <a:rPr lang="cs-CZ" dirty="0"/>
              <a:t>s</a:t>
            </a:r>
            <a:r>
              <a:rPr lang="cs-CZ" dirty="0" smtClean="0"/>
              <a:t>tudijní program Speciální pedagogika se zaměřením na vzdělávání.</a:t>
            </a:r>
          </a:p>
          <a:p>
            <a:endParaRPr lang="cs-CZ" dirty="0" smtClean="0"/>
          </a:p>
          <a:p>
            <a:r>
              <a:rPr lang="cs-CZ" dirty="0" smtClean="0"/>
              <a:t>Na doporučení </a:t>
            </a:r>
            <a:r>
              <a:rPr lang="cs-CZ" dirty="0"/>
              <a:t>RVH </a:t>
            </a:r>
            <a:r>
              <a:rPr lang="cs-CZ" b="1" dirty="0"/>
              <a:t>vznikl sloučením </a:t>
            </a:r>
            <a:r>
              <a:rPr lang="cs-CZ" b="1" dirty="0" smtClean="0"/>
              <a:t>programů </a:t>
            </a:r>
            <a:r>
              <a:rPr lang="cs-CZ" dirty="0" smtClean="0"/>
              <a:t>Speciální </a:t>
            </a:r>
            <a:r>
              <a:rPr lang="cs-CZ" dirty="0"/>
              <a:t>pedagogika pro učitele základních škol a Speciální pedagogika pro učitele středních škol v jeden studijní </a:t>
            </a:r>
            <a:r>
              <a:rPr lang="cs-CZ" dirty="0" smtClean="0"/>
              <a:t>program.</a:t>
            </a:r>
          </a:p>
          <a:p>
            <a:endParaRPr lang="cs-CZ" dirty="0" smtClean="0"/>
          </a:p>
          <a:p>
            <a:r>
              <a:rPr lang="cs-CZ" dirty="0" smtClean="0"/>
              <a:t>programy byly sloučeny </a:t>
            </a:r>
            <a:r>
              <a:rPr lang="cs-CZ" dirty="0"/>
              <a:t>z důvodu </a:t>
            </a:r>
            <a:r>
              <a:rPr lang="cs-CZ" b="1" dirty="0"/>
              <a:t>větší univerzálnosti absolventa oboru, </a:t>
            </a:r>
            <a:r>
              <a:rPr lang="cs-CZ" dirty="0"/>
              <a:t>který bude plně kvalifikován k výkonu profese učitele ve školách hlavního vzdělávacího proudu a ve školách </a:t>
            </a:r>
            <a:r>
              <a:rPr lang="cs-CZ" dirty="0" smtClean="0"/>
              <a:t>speciálních.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Náplní budou </a:t>
            </a:r>
            <a:r>
              <a:rPr lang="cs-CZ" b="1" dirty="0" err="1"/>
              <a:t>speciálněpedagogické</a:t>
            </a:r>
            <a:r>
              <a:rPr lang="cs-CZ" b="1" dirty="0"/>
              <a:t> strategie cílené podpory </a:t>
            </a:r>
            <a:r>
              <a:rPr lang="cs-CZ" dirty="0"/>
              <a:t>učení žáků s SVP při překonávání bariér, které jim jejich postižení přináší a které ohrožují jejich školní výsledky a motivaci k učení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Studijní </a:t>
            </a:r>
            <a:r>
              <a:rPr lang="cs-CZ" dirty="0"/>
              <a:t>program </a:t>
            </a:r>
            <a:r>
              <a:rPr lang="cs-CZ" b="1" dirty="0" smtClean="0"/>
              <a:t>vnitřně </a:t>
            </a:r>
            <a:r>
              <a:rPr lang="cs-CZ" b="1" dirty="0"/>
              <a:t>zohledňuje </a:t>
            </a:r>
            <a:r>
              <a:rPr lang="cs-CZ" dirty="0"/>
              <a:t>jednotlivé druhy postižení/znevýhodnění žáků </a:t>
            </a:r>
            <a:r>
              <a:rPr lang="cs-CZ" dirty="0" smtClean="0"/>
              <a:t>se SVP.</a:t>
            </a:r>
          </a:p>
        </p:txBody>
      </p:sp>
    </p:spTree>
    <p:extLst>
      <p:ext uri="{BB962C8B-B14F-4D97-AF65-F5344CB8AC3E}">
        <p14:creationId xmlns:p14="http://schemas.microsoft.com/office/powerpoint/2010/main" val="337825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studijního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Cíl:</a:t>
            </a:r>
          </a:p>
          <a:p>
            <a:r>
              <a:rPr lang="cs-CZ" dirty="0"/>
              <a:t>připravit učitele pro výuku a </a:t>
            </a:r>
            <a:r>
              <a:rPr lang="cs-CZ" dirty="0" err="1"/>
              <a:t>speciálněpedagogickou</a:t>
            </a:r>
            <a:r>
              <a:rPr lang="cs-CZ" dirty="0"/>
              <a:t> činnost žáků se SVP na ZŠ a SŠ (hlavního i speciálního vzdělávacího proudu</a:t>
            </a:r>
            <a:r>
              <a:rPr lang="cs-CZ" dirty="0" smtClean="0"/>
              <a:t>),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připravit absolventy pro </a:t>
            </a:r>
            <a:r>
              <a:rPr lang="cs-CZ" dirty="0" err="1"/>
              <a:t>speciálněpedagogickou</a:t>
            </a:r>
            <a:r>
              <a:rPr lang="cs-CZ" dirty="0"/>
              <a:t> poradenskou a podpůrnou práci nejen se žáky s SVP, ale i s pedagogy školy, kteří žáky se SVP vyučují.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0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 </a:t>
            </a:r>
            <a:r>
              <a:rPr lang="cs-CZ" dirty="0" smtClean="0"/>
              <a:t>absolventa – výstupní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Všeobecné</a:t>
            </a:r>
            <a:r>
              <a:rPr lang="cs-CZ" dirty="0"/>
              <a:t>,</a:t>
            </a:r>
            <a:r>
              <a:rPr lang="cs-CZ" dirty="0" smtClean="0"/>
              <a:t> společný </a:t>
            </a:r>
            <a:r>
              <a:rPr lang="cs-CZ" dirty="0"/>
              <a:t>základ: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pedagogika, </a:t>
            </a:r>
          </a:p>
          <a:p>
            <a:r>
              <a:rPr lang="cs-CZ" dirty="0" smtClean="0"/>
              <a:t>psychologie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cizí jazyk, </a:t>
            </a:r>
          </a:p>
          <a:p>
            <a:r>
              <a:rPr lang="cs-CZ" dirty="0" smtClean="0"/>
              <a:t>metodologie </a:t>
            </a:r>
            <a:r>
              <a:rPr lang="cs-CZ" dirty="0" err="1"/>
              <a:t>speciálněpedagogického</a:t>
            </a:r>
            <a:r>
              <a:rPr lang="cs-CZ" dirty="0"/>
              <a:t> výzkumu 2, </a:t>
            </a:r>
            <a:endParaRPr lang="cs-CZ" dirty="0" smtClean="0"/>
          </a:p>
          <a:p>
            <a:r>
              <a:rPr lang="cs-CZ" dirty="0" smtClean="0"/>
              <a:t>internacionalizace </a:t>
            </a:r>
            <a:r>
              <a:rPr lang="cs-CZ" dirty="0"/>
              <a:t>speciální </a:t>
            </a:r>
            <a:r>
              <a:rPr lang="cs-CZ" dirty="0" smtClean="0"/>
              <a:t>pedagogiky.</a:t>
            </a:r>
          </a:p>
        </p:txBody>
      </p:sp>
    </p:spTree>
    <p:extLst>
      <p:ext uri="{BB962C8B-B14F-4D97-AF65-F5344CB8AC3E}">
        <p14:creationId xmlns:p14="http://schemas.microsoft.com/office/powerpoint/2010/main" val="347585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 absolventa – výstupní 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26524"/>
            <a:ext cx="9452534" cy="5531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Oborová část: </a:t>
            </a:r>
            <a:endParaRPr lang="cs-CZ" b="1" dirty="0" smtClean="0"/>
          </a:p>
          <a:p>
            <a:r>
              <a:rPr lang="cs-CZ" dirty="0" smtClean="0"/>
              <a:t>Podpůrná opatření u žáků se speciálními vzdělávacími potřebami,</a:t>
            </a:r>
          </a:p>
          <a:p>
            <a:r>
              <a:rPr lang="cs-CZ" dirty="0" err="1" smtClean="0"/>
              <a:t>Resilienční</a:t>
            </a:r>
            <a:r>
              <a:rPr lang="cs-CZ" dirty="0" smtClean="0"/>
              <a:t> </a:t>
            </a:r>
            <a:r>
              <a:rPr lang="cs-CZ" dirty="0"/>
              <a:t>zdroje vzdělávání, </a:t>
            </a:r>
            <a:endParaRPr lang="cs-CZ" dirty="0" smtClean="0"/>
          </a:p>
          <a:p>
            <a:r>
              <a:rPr lang="cs-CZ" dirty="0" smtClean="0"/>
              <a:t>Výuka </a:t>
            </a:r>
            <a:r>
              <a:rPr lang="cs-CZ" dirty="0"/>
              <a:t>žáků se SVP I – narušená komunikační schopnost a specifické poruchy učení, </a:t>
            </a:r>
            <a:endParaRPr lang="cs-CZ" dirty="0" smtClean="0"/>
          </a:p>
          <a:p>
            <a:r>
              <a:rPr lang="cs-CZ" dirty="0" smtClean="0"/>
              <a:t>Výuka </a:t>
            </a:r>
            <a:r>
              <a:rPr lang="cs-CZ" dirty="0"/>
              <a:t>žáků se SVP II – poruchy chování a mentální postižení, </a:t>
            </a:r>
            <a:endParaRPr lang="cs-CZ" dirty="0" smtClean="0"/>
          </a:p>
          <a:p>
            <a:r>
              <a:rPr lang="cs-CZ" dirty="0" smtClean="0"/>
              <a:t>Výuka </a:t>
            </a:r>
            <a:r>
              <a:rPr lang="cs-CZ" dirty="0"/>
              <a:t>žáků se SVP III – sluchové, zrakové a tělesné </a:t>
            </a:r>
            <a:r>
              <a:rPr lang="cs-CZ" dirty="0" smtClean="0"/>
              <a:t>postižení.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předmětech Výuka žáků se SVP I, II, III zpracovávají studenti metodiky s konkrétním </a:t>
            </a:r>
            <a:r>
              <a:rPr lang="cs-CZ" dirty="0" smtClean="0"/>
              <a:t>zadáním:</a:t>
            </a:r>
          </a:p>
          <a:p>
            <a:pPr>
              <a:buAutoNum type="alphaLcParenR"/>
            </a:pPr>
            <a:r>
              <a:rPr lang="cs-CZ" dirty="0" smtClean="0"/>
              <a:t>pro </a:t>
            </a:r>
            <a:r>
              <a:rPr lang="cs-CZ" dirty="0"/>
              <a:t>přímou práci s dítětem, </a:t>
            </a:r>
            <a:endParaRPr lang="cs-CZ" dirty="0" smtClean="0"/>
          </a:p>
          <a:p>
            <a:pPr>
              <a:buAutoNum type="alphaLcParenR"/>
            </a:pPr>
            <a:r>
              <a:rPr lang="cs-CZ" dirty="0" smtClean="0"/>
              <a:t>b</a:t>
            </a:r>
            <a:r>
              <a:rPr lang="cs-CZ" dirty="0"/>
              <a:t>) pro práci s rodiči, </a:t>
            </a:r>
            <a:endParaRPr lang="cs-CZ" dirty="0" smtClean="0"/>
          </a:p>
          <a:p>
            <a:pPr>
              <a:buAutoNum type="alphaLcParenR"/>
            </a:pPr>
            <a:r>
              <a:rPr lang="cs-CZ" dirty="0" smtClean="0"/>
              <a:t>c</a:t>
            </a:r>
            <a:r>
              <a:rPr lang="cs-CZ" dirty="0"/>
              <a:t>) pro práci s pedagogy školy. </a:t>
            </a:r>
          </a:p>
        </p:txBody>
      </p:sp>
    </p:spTree>
    <p:extLst>
      <p:ext uri="{BB962C8B-B14F-4D97-AF65-F5344CB8AC3E}">
        <p14:creationId xmlns:p14="http://schemas.microsoft.com/office/powerpoint/2010/main" val="289317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 absolventa – výstupní 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7893" y="2133600"/>
            <a:ext cx="9942490" cy="47244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Oborové didaktiky: </a:t>
            </a:r>
            <a:endParaRPr lang="cs-CZ" b="1" dirty="0" smtClean="0"/>
          </a:p>
          <a:p>
            <a:r>
              <a:rPr lang="cs-CZ" dirty="0" smtClean="0"/>
              <a:t>Inkluzivní </a:t>
            </a:r>
            <a:r>
              <a:rPr lang="cs-CZ" dirty="0"/>
              <a:t>didaktika I – funkční gramotnost, </a:t>
            </a:r>
            <a:endParaRPr lang="cs-CZ" dirty="0" smtClean="0"/>
          </a:p>
          <a:p>
            <a:r>
              <a:rPr lang="cs-CZ" dirty="0" smtClean="0"/>
              <a:t>Inkluzivní </a:t>
            </a:r>
            <a:r>
              <a:rPr lang="cs-CZ" dirty="0"/>
              <a:t>didaktika II – strategie řízení třídy; matematická a digitální gramotnost, </a:t>
            </a:r>
            <a:endParaRPr lang="cs-CZ" dirty="0" smtClean="0"/>
          </a:p>
          <a:p>
            <a:r>
              <a:rPr lang="cs-CZ" dirty="0" smtClean="0"/>
              <a:t>Inkluzivní </a:t>
            </a:r>
            <a:r>
              <a:rPr lang="cs-CZ" dirty="0"/>
              <a:t>didaktika III – podpora a provázení v </a:t>
            </a:r>
            <a:r>
              <a:rPr lang="cs-CZ" dirty="0" err="1"/>
              <a:t>předprofesní</a:t>
            </a:r>
            <a:r>
              <a:rPr lang="cs-CZ" dirty="0"/>
              <a:t> a profesní přípravě.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předmětu Inkluzivní didaktiky I, II, III studenti navrhují a plánují konkrétní projekty pro podporu učení a inkluze v kontextu perspektivy kvality života v dospělosti cílové skupiny oboru. Projekty pak diskutují v týmech a vybrané realizují v průběhu studia.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63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Praxe: </a:t>
            </a:r>
            <a:r>
              <a:rPr lang="cs-CZ" sz="2700" dirty="0" smtClean="0"/>
              <a:t>povinnou </a:t>
            </a:r>
            <a:r>
              <a:rPr lang="cs-CZ" sz="2700" dirty="0"/>
              <a:t>součástí navazujícího magisterského studijního programu Speciální pedagogika pro učitele základních a středních škol je </a:t>
            </a:r>
            <a:r>
              <a:rPr lang="cs-CZ" sz="2700" b="1" dirty="0"/>
              <a:t>učitelská praxe (1, 2, 3)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2133599"/>
            <a:ext cx="9336625" cy="4576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dirty="0"/>
              <a:t>učitelské praxe </a:t>
            </a:r>
            <a:r>
              <a:rPr lang="cs-CZ" dirty="0" smtClean="0"/>
              <a:t>je: </a:t>
            </a:r>
          </a:p>
          <a:p>
            <a:r>
              <a:rPr lang="cs-CZ" dirty="0" err="1" smtClean="0"/>
              <a:t>speciálněpedagogická</a:t>
            </a:r>
            <a:r>
              <a:rPr lang="cs-CZ" dirty="0" smtClean="0"/>
              <a:t> </a:t>
            </a:r>
            <a:r>
              <a:rPr lang="cs-CZ" dirty="0"/>
              <a:t>činnost ve zvoleném </a:t>
            </a:r>
            <a:r>
              <a:rPr lang="cs-CZ" dirty="0" err="1"/>
              <a:t>speciálněpedagogickém</a:t>
            </a:r>
            <a:r>
              <a:rPr lang="cs-CZ" dirty="0"/>
              <a:t> oboru pod vedením fakultního učitele ve školách a školských </a:t>
            </a:r>
            <a:r>
              <a:rPr lang="cs-CZ" dirty="0" smtClean="0"/>
              <a:t>zařízeních,</a:t>
            </a:r>
          </a:p>
          <a:p>
            <a:r>
              <a:rPr lang="cs-CZ" dirty="0"/>
              <a:t>s</a:t>
            </a:r>
            <a:r>
              <a:rPr lang="cs-CZ" dirty="0" smtClean="0"/>
              <a:t>tudent </a:t>
            </a:r>
            <a:r>
              <a:rPr lang="cs-CZ" dirty="0"/>
              <a:t>si osvojí asistentské práce, </a:t>
            </a:r>
            <a:endParaRPr lang="cs-CZ" dirty="0" smtClean="0"/>
          </a:p>
          <a:p>
            <a:r>
              <a:rPr lang="cs-CZ" dirty="0" smtClean="0"/>
              <a:t>provede </a:t>
            </a:r>
            <a:r>
              <a:rPr lang="cs-CZ" dirty="0"/>
              <a:t>15 výstupů, </a:t>
            </a:r>
            <a:endParaRPr lang="cs-CZ" dirty="0" smtClean="0"/>
          </a:p>
          <a:p>
            <a:r>
              <a:rPr lang="cs-CZ" dirty="0" smtClean="0"/>
              <a:t>seznámí </a:t>
            </a:r>
            <a:r>
              <a:rPr lang="cs-CZ" dirty="0"/>
              <a:t>se s tvorbou individuálního vzdělávacího plánu, </a:t>
            </a:r>
            <a:endParaRPr lang="cs-CZ" dirty="0" smtClean="0"/>
          </a:p>
          <a:p>
            <a:r>
              <a:rPr lang="cs-CZ" dirty="0" smtClean="0"/>
              <a:t>vypracuje </a:t>
            </a:r>
            <a:r>
              <a:rPr lang="cs-CZ" dirty="0"/>
              <a:t>případovou studii včetně individuálního vzdělávacího/intervenčního </a:t>
            </a:r>
            <a:r>
              <a:rPr lang="cs-CZ" dirty="0" smtClean="0"/>
              <a:t>plánu,</a:t>
            </a:r>
          </a:p>
          <a:p>
            <a:r>
              <a:rPr lang="cs-CZ" dirty="0"/>
              <a:t>s</a:t>
            </a:r>
            <a:r>
              <a:rPr lang="cs-CZ" dirty="0" smtClean="0"/>
              <a:t>tudent </a:t>
            </a:r>
            <a:r>
              <a:rPr lang="cs-CZ" dirty="0"/>
              <a:t>si vede záznam o </a:t>
            </a:r>
            <a:r>
              <a:rPr lang="cs-CZ" dirty="0" err="1"/>
              <a:t>speciálněpedagogické</a:t>
            </a:r>
            <a:r>
              <a:rPr lang="cs-CZ" dirty="0"/>
              <a:t> činnosti, </a:t>
            </a:r>
            <a:endParaRPr lang="cs-CZ" dirty="0" smtClean="0"/>
          </a:p>
          <a:p>
            <a:r>
              <a:rPr lang="cs-CZ" dirty="0" smtClean="0"/>
              <a:t>vytváří </a:t>
            </a:r>
            <a:r>
              <a:rPr lang="cs-CZ" dirty="0"/>
              <a:t>portfolio praxe.</a:t>
            </a:r>
          </a:p>
        </p:txBody>
      </p:sp>
    </p:spTree>
    <p:extLst>
      <p:ext uri="{BB962C8B-B14F-4D97-AF65-F5344CB8AC3E}">
        <p14:creationId xmlns:p14="http://schemas.microsoft.com/office/powerpoint/2010/main" val="264302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/>
              <a:t>základních školách,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středních školách,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intervenčních třídách střediska výchovné péče.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Díky </a:t>
            </a:r>
            <a:r>
              <a:rPr lang="cs-CZ" dirty="0"/>
              <a:t>obecnosti a kombinaci šíři oborů má předpoklady pro práci v řadě profesí např. ve státní správě, firemním managementu apod.</a:t>
            </a:r>
          </a:p>
        </p:txBody>
      </p:sp>
    </p:spTree>
    <p:extLst>
      <p:ext uri="{BB962C8B-B14F-4D97-AF65-F5344CB8AC3E}">
        <p14:creationId xmlns:p14="http://schemas.microsoft.com/office/powerpoint/2010/main" val="290949708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516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Speciální pedagogika pro učitele základních a středních škol</vt:lpstr>
      <vt:lpstr>Vymezení studijního programu</vt:lpstr>
      <vt:lpstr>Vymezení studijního programu</vt:lpstr>
      <vt:lpstr>Profil absolventa – výstupní znalosti</vt:lpstr>
      <vt:lpstr>Profil absolventa – výstupní znalosti</vt:lpstr>
      <vt:lpstr>Profil absolventa – výstupní znalosti</vt:lpstr>
      <vt:lpstr>Praxe: povinnou součástí navazujícího magisterského studijního programu Speciální pedagogika pro učitele základních a středních škol je učitelská praxe (1, 2, 3)  </vt:lpstr>
      <vt:lpstr>Uplatnění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pedagogika pro učitele základních a středních škol</dc:title>
  <dc:creator>Opatrilova</dc:creator>
  <cp:lastModifiedBy>Opatrilova</cp:lastModifiedBy>
  <cp:revision>8</cp:revision>
  <dcterms:created xsi:type="dcterms:W3CDTF">2018-12-19T05:29:21Z</dcterms:created>
  <dcterms:modified xsi:type="dcterms:W3CDTF">2018-12-19T06:30:29Z</dcterms:modified>
</cp:coreProperties>
</file>