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sldIdLst>
    <p:sldId id="256" r:id="rId2"/>
    <p:sldId id="286" r:id="rId3"/>
    <p:sldId id="257" r:id="rId4"/>
    <p:sldId id="261" r:id="rId5"/>
    <p:sldId id="269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8964D-CA1D-4C6F-80BB-BEEEF07146C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D5326-B803-4F0F-A1E6-552B0CFBF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76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D5326-B803-4F0F-A1E6-552B0CFBF52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77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2854E-F1E1-4C5E-A6B6-FD77B416E77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02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7E16B-F01F-4046-8E87-5CA79239AE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83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F4054-36BC-4D42-87E1-E7A3A71882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3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09DD6-F558-4E71-971D-A375101E1D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1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C8D44-CEA4-4B8D-8C97-55C5DBA7E5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4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81088-3B8E-4D34-8111-8EDCA9BC53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8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95BFE-F051-4C85-846C-A6E594B652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8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98642-CEF6-4900-BD05-498760BE67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01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7441F-EDA9-4CB6-9D79-57FC69886D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13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E87B0-7566-4AEE-913E-85A6A389DC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75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43838-76AA-4AE4-80A1-C9B3FF40B8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931E5E-5CC2-43BE-848C-FC1A187DC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79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TAČR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9.-11. února 2021 Oborový panel - pedagogicko-psychologický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Program Éta</a:t>
            </a:r>
          </a:p>
          <a:p>
            <a:endParaRPr lang="cs-CZ" dirty="0" smtClean="0"/>
          </a:p>
          <a:p>
            <a:r>
              <a:rPr lang="cs-CZ" dirty="0" smtClean="0"/>
              <a:t>V r. 2021 nedojde k vyhlášení </a:t>
            </a:r>
            <a:r>
              <a:rPr lang="pl-PL" dirty="0"/>
              <a:t>veřejné soutěže ani v jednom z programů ÉTA a </a:t>
            </a:r>
            <a:r>
              <a:rPr lang="pl-PL" dirty="0" smtClean="0"/>
              <a:t>ZÉTA</a:t>
            </a:r>
          </a:p>
          <a:p>
            <a:endParaRPr lang="cs-CZ" dirty="0"/>
          </a:p>
          <a:p>
            <a:r>
              <a:rPr lang="cs-CZ" dirty="0" smtClean="0"/>
              <a:t>Připravuje se nový rámcový Program </a:t>
            </a:r>
            <a:r>
              <a:rPr lang="cs-CZ" dirty="0" smtClean="0"/>
              <a:t>SIGMA (www.tacr.cz)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Řešitelský tým, adekvátní zapojení expertíz z oblasti SHUV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využívání </a:t>
            </a:r>
            <a:r>
              <a:rPr lang="cs-CZ" dirty="0"/>
              <a:t>přínosů multidisciplinárních týmů; propojení výzkumu technického a netechnického </a:t>
            </a:r>
            <a:r>
              <a:rPr lang="cs-CZ" dirty="0" smtClean="0"/>
              <a:t>charakteru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řešitelský </a:t>
            </a:r>
            <a:r>
              <a:rPr lang="cs-CZ" dirty="0"/>
              <a:t>tým musí mít potřebné zkušenosti a odborné </a:t>
            </a:r>
            <a:r>
              <a:rPr lang="cs-CZ" dirty="0" smtClean="0"/>
              <a:t>předpoklady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v</a:t>
            </a:r>
            <a:r>
              <a:rPr lang="cs-CZ" dirty="0"/>
              <a:t> řešitelském týmu jsou dostatečně zastoupeny expertízy SHUV s adekvátním úvazkem a vykonávanou rolí v </a:t>
            </a:r>
            <a:r>
              <a:rPr lang="cs-CZ" dirty="0" smtClean="0"/>
              <a:t>týmu</a:t>
            </a:r>
          </a:p>
          <a:p>
            <a:pPr lvl="0"/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je to možné, řešitelský tým poskytuje příležitost ženám i mužům a nastupující výzkumné  </a:t>
            </a:r>
            <a:r>
              <a:rPr lang="cs-CZ" dirty="0" smtClean="0"/>
              <a:t>generaci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38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Potřebnost řešení dané problematiky, motivační účinek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dobře </a:t>
            </a:r>
            <a:r>
              <a:rPr lang="cs-CZ" dirty="0"/>
              <a:t>popsán a </a:t>
            </a:r>
            <a:r>
              <a:rPr lang="cs-CZ" dirty="0" smtClean="0"/>
              <a:t>zdůvodněn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návrh </a:t>
            </a:r>
            <a:r>
              <a:rPr lang="cs-CZ" dirty="0"/>
              <a:t>projektu by bez státní podpory nebyl řešen, či jen v omezeném rozsahu nebo v delším časovém horizontu.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33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Organizační, koordinační a technické zajištění projektu a jeho proveditelnost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v</a:t>
            </a:r>
            <a:r>
              <a:rPr lang="cs-CZ" dirty="0"/>
              <a:t> návrhu musí být srozumitelně a adekvátně popsán způsob řízení </a:t>
            </a:r>
            <a:r>
              <a:rPr lang="cs-CZ" dirty="0" smtClean="0"/>
              <a:t>projektu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rozdělení </a:t>
            </a:r>
            <a:r>
              <a:rPr lang="cs-CZ" dirty="0"/>
              <a:t>odpovědností.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406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Finanční zajištění projektu a časová náročnost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výše </a:t>
            </a:r>
            <a:r>
              <a:rPr lang="cs-CZ" dirty="0"/>
              <a:t>plánovaných nákladů musí být adekvátní vůči metodické, personální a časové </a:t>
            </a:r>
            <a:r>
              <a:rPr lang="cs-CZ" dirty="0" smtClean="0"/>
              <a:t>náročnosti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odpovídá </a:t>
            </a:r>
            <a:r>
              <a:rPr lang="cs-CZ" dirty="0"/>
              <a:t>plánovaným cílům projektu a benefitu pro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12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Relevance, aplikační potenciál a uplatnitelnost zamýšlených výstupů/výsledků projektu k pozitivní společenské změně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z</a:t>
            </a:r>
            <a:r>
              <a:rPr lang="cs-CZ" dirty="0"/>
              <a:t> návrhu řešení musí být zřejmé, že sleduje praktický cíl, nejedná se o základní </a:t>
            </a:r>
            <a:r>
              <a:rPr lang="cs-CZ" dirty="0" smtClean="0"/>
              <a:t>výzkum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plánované </a:t>
            </a:r>
            <a:r>
              <a:rPr lang="cs-CZ" dirty="0"/>
              <a:t>výstupy/výsledky by měly tvořit logický celek a vzájemně se </a:t>
            </a:r>
            <a:r>
              <a:rPr lang="cs-CZ" dirty="0" smtClean="0"/>
              <a:t>doplňovat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Srozumitelnost!!!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25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BONIFIKAČNÍ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genderová </a:t>
            </a:r>
            <a:r>
              <a:rPr lang="cs-CZ" dirty="0"/>
              <a:t>dimenze v obsahu </a:t>
            </a:r>
            <a:r>
              <a:rPr lang="cs-CZ" dirty="0" smtClean="0"/>
              <a:t>výzkumu</a:t>
            </a:r>
          </a:p>
          <a:p>
            <a:endParaRPr lang="cs-CZ" dirty="0"/>
          </a:p>
          <a:p>
            <a:r>
              <a:rPr lang="cs-CZ" dirty="0" smtClean="0"/>
              <a:t>personální </a:t>
            </a:r>
            <a:r>
              <a:rPr lang="cs-CZ" dirty="0"/>
              <a:t>politika uchazeče </a:t>
            </a:r>
            <a:r>
              <a:rPr lang="cs-CZ" dirty="0" smtClean="0"/>
              <a:t>– ocenění HR Excellence in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Award</a:t>
            </a:r>
            <a:r>
              <a:rPr lang="cs-CZ" dirty="0" smtClean="0"/>
              <a:t>;  </a:t>
            </a:r>
            <a:r>
              <a:rPr lang="cs-CZ" dirty="0"/>
              <a:t>Firma </a:t>
            </a:r>
            <a:r>
              <a:rPr lang="cs-CZ" dirty="0" smtClean="0"/>
              <a:t>roku; TOP Odpovědná firma; potvrzení o realizaci genderového auditu; potvrzení o provedení kalkulace mzdových rozdílů mužů a žen v organizaci </a:t>
            </a:r>
            <a:r>
              <a:rPr lang="cs-CZ" dirty="0" smtClean="0"/>
              <a:t>prostřednictvím </a:t>
            </a:r>
            <a:r>
              <a:rPr lang="cs-CZ" dirty="0" smtClean="0"/>
              <a:t>nástroje </a:t>
            </a:r>
            <a:r>
              <a:rPr lang="cs-CZ" dirty="0" err="1" smtClean="0"/>
              <a:t>Logib</a:t>
            </a:r>
            <a:r>
              <a:rPr lang="cs-CZ" dirty="0" smtClean="0"/>
              <a:t>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21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            </a:t>
            </a:r>
            <a:r>
              <a:rPr lang="cs-CZ" dirty="0" smtClean="0">
                <a:solidFill>
                  <a:srgbClr val="0070C0"/>
                </a:solidFill>
              </a:rPr>
              <a:t>Děkuji za pozornost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69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Do veřejné soutěže bylo podáno celkem 533 návrhů projektů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524 </a:t>
            </a:r>
            <a:r>
              <a:rPr lang="cs-CZ" dirty="0"/>
              <a:t>návrhů projektů postoupilo do </a:t>
            </a:r>
            <a:r>
              <a:rPr lang="cs-CZ" dirty="0" smtClean="0"/>
              <a:t>hodnocení</a:t>
            </a:r>
          </a:p>
          <a:p>
            <a:endParaRPr lang="cs-CZ" dirty="0"/>
          </a:p>
          <a:p>
            <a:r>
              <a:rPr lang="cs-CZ" dirty="0" smtClean="0"/>
              <a:t>z </a:t>
            </a:r>
            <a:r>
              <a:rPr lang="cs-CZ" dirty="0"/>
              <a:t>nich je </a:t>
            </a:r>
            <a:r>
              <a:rPr lang="cs-CZ" b="1" dirty="0"/>
              <a:t>podpořeno </a:t>
            </a:r>
            <a:r>
              <a:rPr lang="cs-CZ" b="1" dirty="0" smtClean="0"/>
              <a:t>celkem 59 </a:t>
            </a:r>
            <a:r>
              <a:rPr lang="cs-CZ" b="1" dirty="0"/>
              <a:t>návrhů projektů</a:t>
            </a:r>
            <a:r>
              <a:rPr lang="cs-CZ" dirty="0"/>
              <a:t>, což znamená 11 % míru úspěšnosti (míra úspěšnosti je počítána k počtu návrhů projektů podaných do veřejné soutěže).</a:t>
            </a:r>
          </a:p>
        </p:txBody>
      </p:sp>
    </p:spTree>
    <p:extLst>
      <p:ext uri="{BB962C8B-B14F-4D97-AF65-F5344CB8AC3E}">
        <p14:creationId xmlns:p14="http://schemas.microsoft.com/office/powerpoint/2010/main" val="62665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Postup hodnocení projektů: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Komise pro přijímání návrhů projektu </a:t>
            </a:r>
            <a:r>
              <a:rPr lang="cs-CZ" dirty="0"/>
              <a:t>(vyhodnocení splnění podmínek veřejné soutěže)</a:t>
            </a:r>
          </a:p>
          <a:p>
            <a:r>
              <a:rPr lang="cs-CZ" dirty="0">
                <a:solidFill>
                  <a:srgbClr val="0070C0"/>
                </a:solidFill>
              </a:rPr>
              <a:t>2 oponenti </a:t>
            </a:r>
            <a:r>
              <a:rPr lang="cs-CZ" dirty="0"/>
              <a:t>– 2 posudky</a:t>
            </a:r>
          </a:p>
          <a:p>
            <a:r>
              <a:rPr lang="cs-CZ" dirty="0">
                <a:solidFill>
                  <a:srgbClr val="0070C0"/>
                </a:solidFill>
              </a:rPr>
              <a:t>Zpravodaj</a:t>
            </a:r>
            <a:r>
              <a:rPr lang="cs-CZ" dirty="0"/>
              <a:t> – souhrnná hodnotící zpráva (komentář k rozdílům v hodnocení oponentů, vlastní názor – ke kterému z oponentů se přikláním klady a zápory projektu; doporučení zpravodaje návrhu projektu k podpoře) + hodnocení práce oponentů – známka za koherenci – odpovídají body a slovní vyjádření, známka za věrohodnost- zda se oponent dobře orientuje v dané problematice</a:t>
            </a:r>
          </a:p>
          <a:p>
            <a:r>
              <a:rPr lang="cs-CZ" dirty="0">
                <a:solidFill>
                  <a:srgbClr val="0070C0"/>
                </a:solidFill>
              </a:rPr>
              <a:t>Stínový zpravodaj</a:t>
            </a:r>
          </a:p>
          <a:p>
            <a:r>
              <a:rPr lang="cs-CZ" dirty="0">
                <a:solidFill>
                  <a:srgbClr val="0070C0"/>
                </a:solidFill>
              </a:rPr>
              <a:t>Kolegium odborníků </a:t>
            </a:r>
            <a:r>
              <a:rPr lang="cs-CZ" dirty="0"/>
              <a:t>– návrh pořadí projektů </a:t>
            </a:r>
          </a:p>
          <a:p>
            <a:r>
              <a:rPr lang="cs-CZ" dirty="0">
                <a:solidFill>
                  <a:srgbClr val="0070C0"/>
                </a:solidFill>
              </a:rPr>
              <a:t>Rada programu </a:t>
            </a:r>
            <a:r>
              <a:rPr lang="cs-CZ" dirty="0"/>
              <a:t>– návrh pořadí projektů</a:t>
            </a:r>
          </a:p>
          <a:p>
            <a:r>
              <a:rPr lang="cs-CZ" dirty="0">
                <a:solidFill>
                  <a:srgbClr val="0070C0"/>
                </a:solidFill>
              </a:rPr>
              <a:t>Předsednictvo TAČR </a:t>
            </a:r>
            <a:r>
              <a:rPr lang="cs-CZ" dirty="0"/>
              <a:t>– rozhodnutí předsednictva </a:t>
            </a:r>
            <a:r>
              <a:rPr lang="cs-CZ" dirty="0" smtClean="0"/>
              <a:t>TAČR</a:t>
            </a:r>
            <a:r>
              <a:rPr lang="cs-CZ" dirty="0"/>
              <a:t> </a:t>
            </a:r>
          </a:p>
          <a:p>
            <a:pPr eaLnBrk="1" hangingPunct="1"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Program Éta - zaměření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Podpora </a:t>
            </a:r>
            <a:r>
              <a:rPr lang="cs-CZ" dirty="0">
                <a:solidFill>
                  <a:srgbClr val="0070C0"/>
                </a:solidFill>
              </a:rPr>
              <a:t>čerpání inovačního potenciálu SHUV </a:t>
            </a:r>
            <a:r>
              <a:rPr lang="cs-CZ" dirty="0"/>
              <a:t>(společenských, humanitních a uměleckých věd)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jako </a:t>
            </a:r>
            <a:r>
              <a:rPr lang="cs-CZ" dirty="0"/>
              <a:t>klíčových hráčů pro řešení společenských, ekonomických , technologických, kulturních nebo globalizačních výzev a příležitostí 21. </a:t>
            </a:r>
            <a:r>
              <a:rPr lang="cs-CZ" dirty="0" smtClean="0"/>
              <a:t>století</a:t>
            </a:r>
            <a:r>
              <a:rPr lang="cs-CZ" dirty="0"/>
              <a:t> 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rgbClr val="0070C0"/>
                </a:solidFill>
              </a:rPr>
              <a:t>SHUV – společenské vědy, humanitní vědy a umění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609600" y="1599457"/>
            <a:ext cx="53848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Psychologie, kognitivní vědy</a:t>
            </a:r>
          </a:p>
          <a:p>
            <a:r>
              <a:rPr lang="cs-CZ" dirty="0" smtClean="0"/>
              <a:t>Pedagogika</a:t>
            </a:r>
            <a:endParaRPr lang="cs-CZ" dirty="0"/>
          </a:p>
          <a:p>
            <a:r>
              <a:rPr lang="cs-CZ" dirty="0" smtClean="0"/>
              <a:t>Sociologie</a:t>
            </a:r>
            <a:endParaRPr lang="cs-CZ" dirty="0"/>
          </a:p>
          <a:p>
            <a:r>
              <a:rPr lang="cs-CZ" dirty="0" smtClean="0"/>
              <a:t>Jazykověda a literatura</a:t>
            </a:r>
            <a:endParaRPr lang="cs-CZ" dirty="0"/>
          </a:p>
          <a:p>
            <a:r>
              <a:rPr lang="cs-CZ" dirty="0" smtClean="0"/>
              <a:t>Filozofie, etika a náboženství</a:t>
            </a:r>
            <a:endParaRPr lang="cs-CZ" dirty="0"/>
          </a:p>
          <a:p>
            <a:r>
              <a:rPr lang="cs-CZ" dirty="0" smtClean="0"/>
              <a:t>Ekonomika </a:t>
            </a:r>
            <a:r>
              <a:rPr lang="cs-CZ" dirty="0"/>
              <a:t>a podnikání</a:t>
            </a:r>
          </a:p>
          <a:p>
            <a:r>
              <a:rPr lang="cs-CZ" dirty="0" smtClean="0"/>
              <a:t>Politologie</a:t>
            </a:r>
          </a:p>
          <a:p>
            <a:r>
              <a:rPr lang="cs-CZ" dirty="0" smtClean="0"/>
              <a:t>Historie a archeologie</a:t>
            </a:r>
          </a:p>
          <a:p>
            <a:r>
              <a:rPr lang="cs-CZ" dirty="0" smtClean="0"/>
              <a:t>Umění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soutěže Éta byly přijímány projekty, jejichž jádro je postaveno na SHUV – společenských vědách, humanitních vědách nebo umění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455" y="2348880"/>
            <a:ext cx="1097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Co se hodnotí v posudcích?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Novost a kvalita navrhovaného výzkumného šetření, vyhranění se vůči podobným projektům v ČR a v 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nejedná </a:t>
            </a:r>
            <a:r>
              <a:rPr lang="cs-CZ" dirty="0"/>
              <a:t>se o běžnou analýzu, měření nebo službu, ale o tvůrčí, originální </a:t>
            </a:r>
            <a:r>
              <a:rPr lang="cs-CZ" dirty="0" smtClean="0"/>
              <a:t>projekt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k</a:t>
            </a:r>
            <a:r>
              <a:rPr lang="cs-CZ" dirty="0"/>
              <a:t> vyhledání podobných nebo souvisejících projektů se využívají veřejné systémy a databáze (CEP, CEZ, STARFOS apod</a:t>
            </a:r>
            <a:r>
              <a:rPr lang="cs-CZ" dirty="0" smtClean="0"/>
              <a:t>.)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05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Navržené činnosti, metody a postupy směřující k dosažení cíle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musí </a:t>
            </a:r>
            <a:r>
              <a:rPr lang="cs-CZ" dirty="0"/>
              <a:t>být konkrétně </a:t>
            </a:r>
            <a:r>
              <a:rPr lang="cs-CZ" dirty="0" smtClean="0"/>
              <a:t>popsány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vedou </a:t>
            </a:r>
            <a:r>
              <a:rPr lang="cs-CZ" dirty="0"/>
              <a:t>k pochopení toho, jakým způsobem bude cílů projektu </a:t>
            </a:r>
            <a:r>
              <a:rPr lang="cs-CZ" dirty="0" smtClean="0"/>
              <a:t>dosaženo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projekt obsahuje výzkumnou nejistotu - </a:t>
            </a:r>
            <a:r>
              <a:rPr lang="cs-CZ" dirty="0"/>
              <a:t>při řešení projektu se využívají metody SHUV, které nejsou rutinní činnost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002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Analýza rizik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např</a:t>
            </a:r>
            <a:r>
              <a:rPr lang="cs-CZ" dirty="0"/>
              <a:t>. někdo z řešitelského týmu </a:t>
            </a:r>
            <a:r>
              <a:rPr lang="cs-CZ" dirty="0" smtClean="0"/>
              <a:t>nebude moci dále na projektu participovat</a:t>
            </a:r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nepodaří </a:t>
            </a:r>
            <a:r>
              <a:rPr lang="cs-CZ" dirty="0"/>
              <a:t>se z nějakého důvodu realizovat část výzkumu</a:t>
            </a:r>
            <a:r>
              <a:rPr lang="cs-CZ" dirty="0" smtClean="0"/>
              <a:t>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7273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345</Words>
  <Application>Microsoft Office PowerPoint</Application>
  <PresentationFormat>Širokoúhlá obrazovka</PresentationFormat>
  <Paragraphs>94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TAČR</vt:lpstr>
      <vt:lpstr>Do veřejné soutěže bylo podáno celkem 533 návrhů projektů</vt:lpstr>
      <vt:lpstr>Postup hodnocení projektů:</vt:lpstr>
      <vt:lpstr>Program Éta - zaměření</vt:lpstr>
      <vt:lpstr>SHUV – společenské vědy, humanitní vědy a umění</vt:lpstr>
      <vt:lpstr>Co se hodnotí v posudcích?</vt:lpstr>
      <vt:lpstr>Novost a kvalita navrhovaného výzkumného šetření, vyhranění se vůči podobným projektům v ČR a v zahraničí</vt:lpstr>
      <vt:lpstr>Navržené činnosti, metody a postupy směřující k dosažení cíle projektu</vt:lpstr>
      <vt:lpstr>Analýza rizik</vt:lpstr>
      <vt:lpstr>Řešitelský tým, adekvátní zapojení expertíz z oblasti SHUV</vt:lpstr>
      <vt:lpstr>Potřebnost řešení dané problematiky, motivační účinek</vt:lpstr>
      <vt:lpstr>Organizační, koordinační a technické zajištění projektu a jeho proveditelnost</vt:lpstr>
      <vt:lpstr>Finanční zajištění projektu a časová náročnost projektu</vt:lpstr>
      <vt:lpstr>Relevance, aplikační potenciál a uplatnitelnost zamýšlených výstupů/výsledků projektu k pozitivní společenské změně</vt:lpstr>
      <vt:lpstr>BONIFIKAČNÍ KRITÉRIA</vt:lpstr>
      <vt:lpstr>      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Narušený vývoj řeči</dc:title>
  <dc:creator>bytesnikova</dc:creator>
  <cp:lastModifiedBy>Bytesnikova</cp:lastModifiedBy>
  <cp:revision>24</cp:revision>
  <cp:lastPrinted>1601-01-01T00:00:00Z</cp:lastPrinted>
  <dcterms:created xsi:type="dcterms:W3CDTF">2007-10-12T10:00:03Z</dcterms:created>
  <dcterms:modified xsi:type="dcterms:W3CDTF">2021-04-06T10:48:59Z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