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7" r:id="rId2"/>
    <p:sldId id="258" r:id="rId3"/>
    <p:sldId id="259" r:id="rId4"/>
    <p:sldId id="260" r:id="rId5"/>
    <p:sldId id="261" r:id="rId6"/>
    <p:sldId id="263" r:id="rId7"/>
    <p:sldId id="264" r:id="rId8"/>
    <p:sldId id="265" r:id="rId9"/>
    <p:sldId id="262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0A8A71C-F730-41EB-9266-6D48989008E5}" v="2" dt="2023-11-13T14:48:28.39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34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9B36C-B2D0-42FE-AFE0-14E6B68BD70F}" type="datetimeFigureOut">
              <a:rPr lang="en-GB" smtClean="0"/>
              <a:t>14/11/2023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16D15-3B1E-48F1-882B-41D70971F3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1211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9B36C-B2D0-42FE-AFE0-14E6B68BD70F}" type="datetimeFigureOut">
              <a:rPr lang="en-GB" smtClean="0"/>
              <a:t>14/11/2023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16D15-3B1E-48F1-882B-41D70971F3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149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9B36C-B2D0-42FE-AFE0-14E6B68BD70F}" type="datetimeFigureOut">
              <a:rPr lang="en-GB" smtClean="0"/>
              <a:t>14/11/2023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16D15-3B1E-48F1-882B-41D70971F3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2673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9B36C-B2D0-42FE-AFE0-14E6B68BD70F}" type="datetimeFigureOut">
              <a:rPr lang="en-GB" smtClean="0"/>
              <a:t>14/11/2023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16D15-3B1E-48F1-882B-41D70971F3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4148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9B36C-B2D0-42FE-AFE0-14E6B68BD70F}" type="datetimeFigureOut">
              <a:rPr lang="en-GB" smtClean="0"/>
              <a:t>14/11/2023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16D15-3B1E-48F1-882B-41D70971F3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5004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9B36C-B2D0-42FE-AFE0-14E6B68BD70F}" type="datetimeFigureOut">
              <a:rPr lang="en-GB" smtClean="0"/>
              <a:t>14/11/2023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16D15-3B1E-48F1-882B-41D70971F3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742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9B36C-B2D0-42FE-AFE0-14E6B68BD70F}" type="datetimeFigureOut">
              <a:rPr lang="en-GB" smtClean="0"/>
              <a:t>14/11/2023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16D15-3B1E-48F1-882B-41D70971F3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1954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9B36C-B2D0-42FE-AFE0-14E6B68BD70F}" type="datetimeFigureOut">
              <a:rPr lang="en-GB" smtClean="0"/>
              <a:t>14/11/2023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16D15-3B1E-48F1-882B-41D70971F3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4923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9B36C-B2D0-42FE-AFE0-14E6B68BD70F}" type="datetimeFigureOut">
              <a:rPr lang="en-GB" smtClean="0"/>
              <a:t>14/11/2023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16D15-3B1E-48F1-882B-41D70971F3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2793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9B36C-B2D0-42FE-AFE0-14E6B68BD70F}" type="datetimeFigureOut">
              <a:rPr lang="en-GB" smtClean="0"/>
              <a:t>14/11/2023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16D15-3B1E-48F1-882B-41D70971F3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5717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9B36C-B2D0-42FE-AFE0-14E6B68BD70F}" type="datetimeFigureOut">
              <a:rPr lang="en-GB" smtClean="0"/>
              <a:t>14/11/2023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16D15-3B1E-48F1-882B-41D70971F3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6420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19B36C-B2D0-42FE-AFE0-14E6B68BD70F}" type="datetimeFigureOut">
              <a:rPr lang="en-GB" smtClean="0"/>
              <a:t>14/11/2023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C16D15-3B1E-48F1-882B-41D70971F3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5172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m.muni.cz/student/13670-studijni-neuspesnost-dopada-na-mlade-lidi-i-na-spolecnos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uni.cz/studenti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portal.muni.cz/o-nas/obecne/data-pruzkumy-a-analyzy/vysledky-pruzkumu/predcasne-ukoncovani-studii-na-mu" TargetMode="External"/><Relationship Id="rId7" Type="http://schemas.openxmlformats.org/officeDocument/2006/relationships/hyperlink" Target="https://is.muni.cz/auth/do/rect/strategie/zam/Neuspesnost_2022-23_report_PdF.xlsx" TargetMode="External"/><Relationship Id="rId2" Type="http://schemas.openxmlformats.org/officeDocument/2006/relationships/hyperlink" Target="https://portal.muni.cz/vyuka/podpora-vyucujicich/studijni-neuspesnost/predchazeni-studijni-neuspesnosti#co-j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is.muni.cz/auth/do/rect/strategie/zam/Predcasne_ukoncovani_studii_2022-2023_prezentace.pdf" TargetMode="External"/><Relationship Id="rId5" Type="http://schemas.openxmlformats.org/officeDocument/2006/relationships/hyperlink" Target="https://is.muni.cz/auth/do/rect/strategie/zam/Predcasne_ukoncovani_studii_2021-2022_zprava_final_pruzkum.pdf" TargetMode="External"/><Relationship Id="rId4" Type="http://schemas.openxmlformats.org/officeDocument/2006/relationships/hyperlink" Target="https://portal.muni.cz/o-nas/obecne/data-pruzkumy-a-analyzy/data-a-analyzy/studijni-neuspesnos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C24AA8-6326-A8B7-DD9B-447EF741AC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49709"/>
            <a:ext cx="9144000" cy="2387600"/>
          </a:xfrm>
        </p:spPr>
        <p:txBody>
          <a:bodyPr/>
          <a:lstStyle/>
          <a:p>
            <a:pPr algn="r"/>
            <a:r>
              <a:rPr lang="cs-CZ" dirty="0">
                <a:latin typeface="Georgia" panose="02040502050405020303" pitchFamily="18" charset="0"/>
              </a:rPr>
              <a:t>Téma studijní úspěšnosti / neúspěšnosti</a:t>
            </a:r>
            <a:endParaRPr lang="en-GB" dirty="0">
              <a:latin typeface="Georgia" panose="02040502050405020303" pitchFamily="18" charset="0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E8AC6ED-1915-DB42-6FAE-BACDA40A89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70909" y="3920692"/>
            <a:ext cx="9144000" cy="2182091"/>
          </a:xfrm>
        </p:spPr>
        <p:txBody>
          <a:bodyPr>
            <a:noAutofit/>
          </a:bodyPr>
          <a:lstStyle/>
          <a:p>
            <a:pPr algn="r"/>
            <a:r>
              <a:rPr lang="cs-CZ" sz="1800" dirty="0">
                <a:latin typeface="Georgia" panose="02040502050405020303" pitchFamily="18" charset="0"/>
              </a:rPr>
              <a:t>D</a:t>
            </a:r>
            <a:r>
              <a:rPr lang="cs-CZ" sz="1800" dirty="0">
                <a:effectLst/>
                <a:latin typeface="Georgia" panose="02040502050405020303" pitchFamily="18" charset="0"/>
              </a:rPr>
              <a:t>oporučuji přečíst </a:t>
            </a:r>
            <a:r>
              <a:rPr lang="cs-CZ" sz="1800" dirty="0">
                <a:latin typeface="Georgia" panose="02040502050405020303" pitchFamily="18" charset="0"/>
              </a:rPr>
              <a:t>rozhovor s Klárou </a:t>
            </a:r>
            <a:r>
              <a:rPr lang="cs-CZ" sz="1800" dirty="0" err="1">
                <a:latin typeface="Georgia" panose="02040502050405020303" pitchFamily="18" charset="0"/>
              </a:rPr>
              <a:t>Šeďovou</a:t>
            </a:r>
            <a:r>
              <a:rPr lang="cs-CZ" sz="1800" dirty="0">
                <a:latin typeface="Georgia" panose="02040502050405020303" pitchFamily="18" charset="0"/>
              </a:rPr>
              <a:t> </a:t>
            </a:r>
            <a:r>
              <a:rPr lang="cs-CZ" sz="1800" dirty="0">
                <a:effectLst/>
                <a:latin typeface="Georgia" panose="02040502050405020303" pitchFamily="18" charset="0"/>
              </a:rPr>
              <a:t>(</a:t>
            </a:r>
            <a:r>
              <a:rPr lang="cs-CZ" sz="1800" dirty="0" err="1">
                <a:effectLst/>
                <a:latin typeface="Georgia" panose="02040502050405020303" pitchFamily="18" charset="0"/>
              </a:rPr>
              <a:t>býv</a:t>
            </a:r>
            <a:r>
              <a:rPr lang="cs-CZ" sz="1800" dirty="0">
                <a:effectLst/>
                <a:latin typeface="Georgia" panose="02040502050405020303" pitchFamily="18" charset="0"/>
              </a:rPr>
              <a:t>. garantka Poradenského centra MU - rozhovor z r. 2001) </a:t>
            </a:r>
          </a:p>
          <a:p>
            <a:pPr marL="0" indent="0" algn="r">
              <a:buNone/>
            </a:pPr>
            <a:r>
              <a:rPr lang="cs-CZ" sz="1800" dirty="0">
                <a:latin typeface="Georgia" panose="02040502050405020303" pitchFamily="18" charset="0"/>
              </a:rPr>
              <a:t> na muni.cz, z něhož zde vycházím</a:t>
            </a:r>
          </a:p>
          <a:p>
            <a:pPr marL="0" indent="0" algn="r">
              <a:buNone/>
            </a:pPr>
            <a:endParaRPr lang="cs-CZ" sz="1800" dirty="0">
              <a:effectLst/>
              <a:latin typeface="Georgia" panose="02040502050405020303" pitchFamily="18" charset="0"/>
            </a:endParaRPr>
          </a:p>
          <a:p>
            <a:pPr marL="0" indent="0" algn="r">
              <a:buNone/>
            </a:pPr>
            <a:endParaRPr lang="cs-CZ" sz="1800" dirty="0">
              <a:effectLst/>
              <a:latin typeface="Georgia" panose="02040502050405020303" pitchFamily="18" charset="0"/>
              <a:hlinkClick r:id="rId2"/>
            </a:endParaRPr>
          </a:p>
          <a:p>
            <a:pPr marL="0" indent="0" algn="r">
              <a:buNone/>
            </a:pPr>
            <a:endParaRPr lang="cs-CZ" sz="1800" dirty="0">
              <a:latin typeface="Georgia" panose="02040502050405020303" pitchFamily="18" charset="0"/>
              <a:hlinkClick r:id="rId2"/>
            </a:endParaRPr>
          </a:p>
          <a:p>
            <a:pPr marL="0" indent="0" algn="r">
              <a:buNone/>
            </a:pPr>
            <a:r>
              <a:rPr lang="cs-CZ" sz="1800" dirty="0">
                <a:effectLst/>
                <a:latin typeface="Georgia" panose="02040502050405020303" pitchFamily="18" charset="0"/>
                <a:hlinkClick r:id="rId2"/>
              </a:rPr>
              <a:t>https://www.em.muni.cz/student/13670-studijni-neuspesnost-dopada-na-mlade-lidi-i-na-spolecnost</a:t>
            </a:r>
            <a:endParaRPr lang="cs-CZ" sz="1800" dirty="0">
              <a:effectLst/>
              <a:latin typeface="Georgia" panose="02040502050405020303" pitchFamily="18" charset="0"/>
            </a:endParaRPr>
          </a:p>
          <a:p>
            <a:pPr algn="r"/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3220129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1C7E5E-6A2B-832D-F718-2620BA3B54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0427" y="1188637"/>
            <a:ext cx="3860664" cy="4480726"/>
          </a:xfrm>
        </p:spPr>
        <p:txBody>
          <a:bodyPr>
            <a:normAutofit/>
          </a:bodyPr>
          <a:lstStyle/>
          <a:p>
            <a:pPr algn="r"/>
            <a:r>
              <a:rPr lang="cs-CZ" sz="4000" b="1" dirty="0">
                <a:latin typeface="Georgia" panose="02040502050405020303" pitchFamily="18" charset="0"/>
              </a:rPr>
              <a:t>Co je to studijní neúspěšnost?</a:t>
            </a:r>
            <a:endParaRPr lang="en-GB" sz="4000" b="1" dirty="0">
              <a:latin typeface="Georgia" panose="02040502050405020303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8B710CA-C0AB-B52C-B294-04E04F9BA1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48892" y="1338729"/>
            <a:ext cx="4795584" cy="4180542"/>
          </a:xfrm>
        </p:spPr>
        <p:txBody>
          <a:bodyPr anchor="ctr">
            <a:normAutofit fontScale="92500"/>
          </a:bodyPr>
          <a:lstStyle/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en-GB" sz="2400" dirty="0" err="1">
                <a:effectLst/>
                <a:latin typeface="Georgia" panose="02040502050405020303" pitchFamily="18" charset="0"/>
              </a:rPr>
              <a:t>neúspěšný</a:t>
            </a:r>
            <a:r>
              <a:rPr lang="en-GB" sz="2400" dirty="0">
                <a:effectLst/>
                <a:latin typeface="Georgia" panose="02040502050405020303" pitchFamily="18" charset="0"/>
              </a:rPr>
              <a:t> ten student, </a:t>
            </a:r>
            <a:r>
              <a:rPr lang="en-GB" sz="2400" dirty="0" err="1">
                <a:effectLst/>
                <a:latin typeface="Georgia" panose="02040502050405020303" pitchFamily="18" charset="0"/>
              </a:rPr>
              <a:t>který</a:t>
            </a:r>
            <a:r>
              <a:rPr lang="en-GB" sz="2400" dirty="0">
                <a:effectLst/>
                <a:latin typeface="Georgia" panose="02040502050405020303" pitchFamily="18" charset="0"/>
              </a:rPr>
              <a:t> </a:t>
            </a:r>
            <a:r>
              <a:rPr lang="en-GB" sz="2400" dirty="0" err="1">
                <a:effectLst/>
                <a:latin typeface="Georgia" panose="02040502050405020303" pitchFamily="18" charset="0"/>
              </a:rPr>
              <a:t>řádně</a:t>
            </a:r>
            <a:r>
              <a:rPr lang="en-GB" sz="2400" dirty="0">
                <a:effectLst/>
                <a:latin typeface="Georgia" panose="02040502050405020303" pitchFamily="18" charset="0"/>
              </a:rPr>
              <a:t> </a:t>
            </a:r>
            <a:r>
              <a:rPr lang="en-GB" sz="2400" dirty="0" err="1">
                <a:effectLst/>
                <a:latin typeface="Georgia" panose="02040502050405020303" pitchFamily="18" charset="0"/>
              </a:rPr>
              <a:t>neukončí</a:t>
            </a:r>
            <a:r>
              <a:rPr lang="en-GB" sz="2400" dirty="0">
                <a:effectLst/>
                <a:latin typeface="Georgia" panose="02040502050405020303" pitchFamily="18" charset="0"/>
              </a:rPr>
              <a:t> </a:t>
            </a:r>
            <a:r>
              <a:rPr lang="en-GB" sz="2400" dirty="0" err="1">
                <a:effectLst/>
                <a:latin typeface="Georgia" panose="02040502050405020303" pitchFamily="18" charset="0"/>
              </a:rPr>
              <a:t>započaté</a:t>
            </a:r>
            <a:r>
              <a:rPr lang="en-GB" sz="2400" dirty="0">
                <a:effectLst/>
                <a:latin typeface="Georgia" panose="02040502050405020303" pitchFamily="18" charset="0"/>
              </a:rPr>
              <a:t> </a:t>
            </a:r>
            <a:r>
              <a:rPr lang="en-GB" sz="2400" dirty="0" err="1">
                <a:effectLst/>
                <a:latin typeface="Georgia" panose="02040502050405020303" pitchFamily="18" charset="0"/>
              </a:rPr>
              <a:t>studium</a:t>
            </a:r>
            <a:r>
              <a:rPr lang="en-GB" sz="2400" dirty="0">
                <a:effectLst/>
                <a:latin typeface="Georgia" panose="02040502050405020303" pitchFamily="18" charset="0"/>
              </a:rPr>
              <a:t>.</a:t>
            </a:r>
          </a:p>
          <a:p>
            <a:pPr marL="11430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400" dirty="0">
                <a:effectLst/>
                <a:latin typeface="Georgia" panose="02040502050405020303" pitchFamily="18" charset="0"/>
              </a:rPr>
              <a:t> </a:t>
            </a:r>
          </a:p>
          <a:p>
            <a:pPr marL="0" indent="0">
              <a:buNone/>
            </a:pPr>
            <a:r>
              <a:rPr lang="cs-CZ" sz="2400" i="1" dirty="0">
                <a:effectLst/>
                <a:latin typeface="Georgia" panose="02040502050405020303" pitchFamily="18" charset="0"/>
              </a:rPr>
              <a:t> </a:t>
            </a:r>
            <a:endParaRPr lang="en-GB" sz="2400" dirty="0">
              <a:effectLst/>
              <a:latin typeface="Georgia" panose="02040502050405020303" pitchFamily="18" charset="0"/>
            </a:endParaRP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endParaRPr lang="cs-CZ" sz="2400" dirty="0">
              <a:effectLst/>
              <a:latin typeface="Georgia" panose="02040502050405020303" pitchFamily="18" charset="0"/>
            </a:endParaRP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en-GB" sz="2400" dirty="0" err="1">
                <a:effectLst/>
                <a:latin typeface="Georgia" panose="02040502050405020303" pitchFamily="18" charset="0"/>
              </a:rPr>
              <a:t>Setrvale</a:t>
            </a:r>
            <a:r>
              <a:rPr lang="en-GB" sz="2400" dirty="0">
                <a:effectLst/>
                <a:latin typeface="Georgia" panose="02040502050405020303" pitchFamily="18" charset="0"/>
              </a:rPr>
              <a:t> </a:t>
            </a:r>
            <a:r>
              <a:rPr lang="en-GB" sz="2400" dirty="0" err="1">
                <a:effectLst/>
                <a:latin typeface="Georgia" panose="02040502050405020303" pitchFamily="18" charset="0"/>
              </a:rPr>
              <a:t>zhruba</a:t>
            </a:r>
            <a:r>
              <a:rPr lang="en-GB" sz="2400" dirty="0">
                <a:effectLst/>
                <a:latin typeface="Georgia" panose="02040502050405020303" pitchFamily="18" charset="0"/>
              </a:rPr>
              <a:t> </a:t>
            </a:r>
            <a:r>
              <a:rPr lang="en-GB" sz="2400" b="1" dirty="0" err="1">
                <a:effectLst/>
                <a:latin typeface="Georgia" panose="02040502050405020303" pitchFamily="18" charset="0"/>
              </a:rPr>
              <a:t>šedesát</a:t>
            </a:r>
            <a:r>
              <a:rPr lang="en-GB" sz="2400" b="1" dirty="0">
                <a:effectLst/>
                <a:latin typeface="Georgia" panose="02040502050405020303" pitchFamily="18" charset="0"/>
              </a:rPr>
              <a:t> </a:t>
            </a:r>
            <a:r>
              <a:rPr lang="en-GB" sz="2400" b="1" dirty="0" err="1">
                <a:effectLst/>
                <a:latin typeface="Georgia" panose="02040502050405020303" pitchFamily="18" charset="0"/>
              </a:rPr>
              <a:t>procent</a:t>
            </a:r>
            <a:r>
              <a:rPr lang="en-GB" sz="2400" b="1" dirty="0">
                <a:effectLst/>
                <a:latin typeface="Georgia" panose="02040502050405020303" pitchFamily="18" charset="0"/>
              </a:rPr>
              <a:t> </a:t>
            </a:r>
            <a:r>
              <a:rPr lang="en-GB" sz="2400" b="1" dirty="0" err="1">
                <a:effectLst/>
                <a:latin typeface="Georgia" panose="02040502050405020303" pitchFamily="18" charset="0"/>
              </a:rPr>
              <a:t>těch</a:t>
            </a:r>
            <a:r>
              <a:rPr lang="en-GB" sz="2400" b="1" dirty="0">
                <a:effectLst/>
                <a:latin typeface="Georgia" panose="02040502050405020303" pitchFamily="18" charset="0"/>
              </a:rPr>
              <a:t>, </a:t>
            </a:r>
            <a:r>
              <a:rPr lang="en-GB" sz="2400" b="1" dirty="0" err="1">
                <a:effectLst/>
                <a:latin typeface="Georgia" panose="02040502050405020303" pitchFamily="18" charset="0"/>
              </a:rPr>
              <a:t>kteří</a:t>
            </a:r>
            <a:r>
              <a:rPr lang="en-GB" sz="2400" b="1" dirty="0">
                <a:effectLst/>
                <a:latin typeface="Georgia" panose="02040502050405020303" pitchFamily="18" charset="0"/>
              </a:rPr>
              <a:t> </a:t>
            </a:r>
            <a:r>
              <a:rPr lang="en-GB" sz="2400" b="1" dirty="0" err="1">
                <a:effectLst/>
                <a:latin typeface="Georgia" panose="02040502050405020303" pitchFamily="18" charset="0"/>
              </a:rPr>
              <a:t>nastoupí</a:t>
            </a:r>
            <a:r>
              <a:rPr lang="en-GB" sz="2400" b="1" dirty="0">
                <a:effectLst/>
                <a:latin typeface="Georgia" panose="02040502050405020303" pitchFamily="18" charset="0"/>
              </a:rPr>
              <a:t> </a:t>
            </a:r>
            <a:r>
              <a:rPr lang="en-GB" sz="2400" dirty="0">
                <a:effectLst/>
                <a:latin typeface="Georgia" panose="02040502050405020303" pitchFamily="18" charset="0"/>
              </a:rPr>
              <a:t>do </a:t>
            </a:r>
            <a:r>
              <a:rPr lang="en-GB" sz="2400" dirty="0" err="1">
                <a:effectLst/>
                <a:latin typeface="Georgia" panose="02040502050405020303" pitchFamily="18" charset="0"/>
              </a:rPr>
              <a:t>bakalářského</a:t>
            </a:r>
            <a:r>
              <a:rPr lang="en-GB" sz="2400" dirty="0">
                <a:effectLst/>
                <a:latin typeface="Georgia" panose="02040502050405020303" pitchFamily="18" charset="0"/>
              </a:rPr>
              <a:t> </a:t>
            </a:r>
            <a:r>
              <a:rPr lang="en-GB" sz="2400" dirty="0" err="1">
                <a:effectLst/>
                <a:latin typeface="Georgia" panose="02040502050405020303" pitchFamily="18" charset="0"/>
              </a:rPr>
              <a:t>studia</a:t>
            </a:r>
            <a:r>
              <a:rPr lang="en-GB" sz="2400" dirty="0">
                <a:effectLst/>
                <a:latin typeface="Georgia" panose="02040502050405020303" pitchFamily="18" charset="0"/>
              </a:rPr>
              <a:t>, </a:t>
            </a:r>
            <a:r>
              <a:rPr lang="en-GB" sz="2400" b="1" dirty="0">
                <a:effectLst/>
                <a:latin typeface="Georgia" panose="02040502050405020303" pitchFamily="18" charset="0"/>
              </a:rPr>
              <a:t>ani po </a:t>
            </a:r>
            <a:r>
              <a:rPr lang="en-GB" sz="2400" b="1" dirty="0" err="1">
                <a:effectLst/>
                <a:latin typeface="Georgia" panose="02040502050405020303" pitchFamily="18" charset="0"/>
              </a:rPr>
              <a:t>čtyřech</a:t>
            </a:r>
            <a:r>
              <a:rPr lang="en-GB" sz="2400" b="1" dirty="0">
                <a:effectLst/>
                <a:latin typeface="Georgia" panose="02040502050405020303" pitchFamily="18" charset="0"/>
              </a:rPr>
              <a:t> </a:t>
            </a:r>
            <a:r>
              <a:rPr lang="en-GB" sz="2400" b="1" dirty="0" err="1">
                <a:effectLst/>
                <a:latin typeface="Georgia" panose="02040502050405020303" pitchFamily="18" charset="0"/>
              </a:rPr>
              <a:t>letech</a:t>
            </a:r>
            <a:r>
              <a:rPr lang="en-GB" sz="2400" b="1" dirty="0">
                <a:effectLst/>
                <a:latin typeface="Georgia" panose="02040502050405020303" pitchFamily="18" charset="0"/>
              </a:rPr>
              <a:t> </a:t>
            </a:r>
            <a:r>
              <a:rPr lang="en-GB" sz="2400" b="1" dirty="0" err="1">
                <a:effectLst/>
                <a:latin typeface="Georgia" panose="02040502050405020303" pitchFamily="18" charset="0"/>
              </a:rPr>
              <a:t>nezíská</a:t>
            </a:r>
            <a:r>
              <a:rPr lang="en-GB" sz="2400" b="1" dirty="0">
                <a:effectLst/>
                <a:latin typeface="Georgia" panose="02040502050405020303" pitchFamily="18" charset="0"/>
              </a:rPr>
              <a:t> </a:t>
            </a:r>
            <a:r>
              <a:rPr lang="en-GB" sz="2400" b="1" dirty="0" err="1">
                <a:effectLst/>
                <a:latin typeface="Georgia" panose="02040502050405020303" pitchFamily="18" charset="0"/>
              </a:rPr>
              <a:t>titul</a:t>
            </a:r>
            <a:r>
              <a:rPr lang="en-GB" sz="2400" b="1" dirty="0">
                <a:effectLst/>
                <a:latin typeface="Georgia" panose="02040502050405020303" pitchFamily="18" charset="0"/>
              </a:rPr>
              <a:t> </a:t>
            </a:r>
            <a:r>
              <a:rPr lang="en-GB" sz="2400" dirty="0">
                <a:effectLst/>
                <a:latin typeface="Georgia" panose="02040502050405020303" pitchFamily="18" charset="0"/>
              </a:rPr>
              <a:t>a </a:t>
            </a:r>
            <a:r>
              <a:rPr lang="en-GB" sz="2400" dirty="0" err="1">
                <a:effectLst/>
                <a:latin typeface="Georgia" panose="02040502050405020303" pitchFamily="18" charset="0"/>
              </a:rPr>
              <a:t>tito</a:t>
            </a:r>
            <a:r>
              <a:rPr lang="en-GB" sz="2400" dirty="0">
                <a:effectLst/>
                <a:latin typeface="Georgia" panose="02040502050405020303" pitchFamily="18" charset="0"/>
              </a:rPr>
              <a:t> </a:t>
            </a:r>
            <a:r>
              <a:rPr lang="en-GB" sz="2400" dirty="0" err="1">
                <a:effectLst/>
                <a:latin typeface="Georgia" panose="02040502050405020303" pitchFamily="18" charset="0"/>
              </a:rPr>
              <a:t>lidé</a:t>
            </a:r>
            <a:r>
              <a:rPr lang="en-GB" sz="2400" dirty="0">
                <a:effectLst/>
                <a:latin typeface="Georgia" panose="02040502050405020303" pitchFamily="18" charset="0"/>
              </a:rPr>
              <a:t> </a:t>
            </a:r>
            <a:r>
              <a:rPr lang="en-GB" sz="2400" dirty="0" err="1">
                <a:effectLst/>
                <a:latin typeface="Georgia" panose="02040502050405020303" pitchFamily="18" charset="0"/>
              </a:rPr>
              <a:t>ve</a:t>
            </a:r>
            <a:r>
              <a:rPr lang="en-GB" sz="2400" dirty="0">
                <a:effectLst/>
                <a:latin typeface="Georgia" panose="02040502050405020303" pitchFamily="18" charset="0"/>
              </a:rPr>
              <a:t> </a:t>
            </a:r>
            <a:r>
              <a:rPr lang="en-GB" sz="2400" dirty="0" err="1">
                <a:effectLst/>
                <a:latin typeface="Georgia" panose="02040502050405020303" pitchFamily="18" charset="0"/>
              </a:rPr>
              <a:t>statistikách</a:t>
            </a:r>
            <a:r>
              <a:rPr lang="en-GB" sz="2400" dirty="0">
                <a:effectLst/>
                <a:latin typeface="Georgia" panose="02040502050405020303" pitchFamily="18" charset="0"/>
              </a:rPr>
              <a:t> </a:t>
            </a:r>
            <a:r>
              <a:rPr lang="en-GB" sz="2400" dirty="0" err="1">
                <a:effectLst/>
                <a:latin typeface="Georgia" panose="02040502050405020303" pitchFamily="18" charset="0"/>
              </a:rPr>
              <a:t>univerzity</a:t>
            </a:r>
            <a:r>
              <a:rPr lang="en-GB" sz="2400" dirty="0">
                <a:effectLst/>
                <a:latin typeface="Georgia" panose="02040502050405020303" pitchFamily="18" charset="0"/>
              </a:rPr>
              <a:t> a </a:t>
            </a:r>
            <a:r>
              <a:rPr lang="en-GB" sz="2400" dirty="0" err="1">
                <a:effectLst/>
                <a:latin typeface="Georgia" panose="02040502050405020303" pitchFamily="18" charset="0"/>
              </a:rPr>
              <a:t>ministerstva</a:t>
            </a:r>
            <a:r>
              <a:rPr lang="en-GB" sz="2400" dirty="0">
                <a:effectLst/>
                <a:latin typeface="Georgia" panose="02040502050405020303" pitchFamily="18" charset="0"/>
              </a:rPr>
              <a:t> </a:t>
            </a:r>
            <a:r>
              <a:rPr lang="en-GB" sz="2400" dirty="0" err="1">
                <a:effectLst/>
                <a:latin typeface="Georgia" panose="02040502050405020303" pitchFamily="18" charset="0"/>
              </a:rPr>
              <a:t>školství</a:t>
            </a:r>
            <a:r>
              <a:rPr lang="en-GB" sz="2400" dirty="0">
                <a:effectLst/>
                <a:latin typeface="Georgia" panose="02040502050405020303" pitchFamily="18" charset="0"/>
              </a:rPr>
              <a:t> </a:t>
            </a:r>
            <a:r>
              <a:rPr lang="en-GB" sz="2400" dirty="0" err="1">
                <a:effectLst/>
                <a:latin typeface="Georgia" panose="02040502050405020303" pitchFamily="18" charset="0"/>
              </a:rPr>
              <a:t>figurují</a:t>
            </a:r>
            <a:r>
              <a:rPr lang="en-GB" sz="2400" dirty="0">
                <a:effectLst/>
                <a:latin typeface="Georgia" panose="02040502050405020303" pitchFamily="18" charset="0"/>
              </a:rPr>
              <a:t> </a:t>
            </a:r>
            <a:r>
              <a:rPr lang="en-GB" sz="2400" dirty="0" err="1">
                <a:effectLst/>
                <a:latin typeface="Georgia" panose="02040502050405020303" pitchFamily="18" charset="0"/>
              </a:rPr>
              <a:t>jako</a:t>
            </a:r>
            <a:r>
              <a:rPr lang="en-GB" sz="2400" dirty="0">
                <a:effectLst/>
                <a:latin typeface="Georgia" panose="02040502050405020303" pitchFamily="18" charset="0"/>
              </a:rPr>
              <a:t> </a:t>
            </a:r>
            <a:r>
              <a:rPr lang="en-GB" sz="2400" dirty="0" err="1">
                <a:effectLst/>
                <a:latin typeface="Georgia" panose="02040502050405020303" pitchFamily="18" charset="0"/>
              </a:rPr>
              <a:t>neúspěšní</a:t>
            </a:r>
            <a:r>
              <a:rPr lang="en-GB" sz="2400" dirty="0">
                <a:effectLst/>
                <a:latin typeface="Georgia" panose="02040502050405020303" pitchFamily="18" charset="0"/>
              </a:rPr>
              <a:t>.</a:t>
            </a:r>
          </a:p>
          <a:p>
            <a:endParaRPr lang="en-GB" sz="2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81699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B57025-4FC2-3B0B-2CB9-EDE4762788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6900" y="1188637"/>
            <a:ext cx="3141430" cy="4480726"/>
          </a:xfrm>
        </p:spPr>
        <p:txBody>
          <a:bodyPr>
            <a:normAutofit/>
          </a:bodyPr>
          <a:lstStyle/>
          <a:p>
            <a:pPr algn="r"/>
            <a:r>
              <a:rPr lang="en-GB" sz="3600" b="1" dirty="0" err="1">
                <a:latin typeface="Georgia" panose="02040502050405020303" pitchFamily="18" charset="0"/>
              </a:rPr>
              <a:t>Proč</a:t>
            </a:r>
            <a:r>
              <a:rPr lang="en-GB" sz="3600" b="1" dirty="0">
                <a:latin typeface="Georgia" panose="02040502050405020303" pitchFamily="18" charset="0"/>
              </a:rPr>
              <a:t> je </a:t>
            </a:r>
            <a:r>
              <a:rPr lang="en-GB" sz="3600" b="1" dirty="0" err="1">
                <a:latin typeface="Georgia" panose="02040502050405020303" pitchFamily="18" charset="0"/>
              </a:rPr>
              <a:t>vůbec</a:t>
            </a:r>
            <a:r>
              <a:rPr lang="en-GB" sz="3600" b="1" dirty="0">
                <a:latin typeface="Georgia" panose="02040502050405020303" pitchFamily="18" charset="0"/>
              </a:rPr>
              <a:t> </a:t>
            </a:r>
            <a:r>
              <a:rPr lang="en-GB" sz="3600" b="1" dirty="0" err="1">
                <a:latin typeface="Georgia" panose="02040502050405020303" pitchFamily="18" charset="0"/>
              </a:rPr>
              <a:t>studijní</a:t>
            </a:r>
            <a:r>
              <a:rPr lang="en-GB" sz="3600" b="1" dirty="0">
                <a:latin typeface="Georgia" panose="02040502050405020303" pitchFamily="18" charset="0"/>
              </a:rPr>
              <a:t> </a:t>
            </a:r>
            <a:r>
              <a:rPr lang="en-GB" sz="3600" b="1" dirty="0" err="1">
                <a:latin typeface="Georgia" panose="02040502050405020303" pitchFamily="18" charset="0"/>
              </a:rPr>
              <a:t>neúspěšnost</a:t>
            </a:r>
            <a:r>
              <a:rPr lang="en-GB" sz="3600" b="1" dirty="0">
                <a:latin typeface="Georgia" panose="02040502050405020303" pitchFamily="18" charset="0"/>
              </a:rPr>
              <a:t> </a:t>
            </a:r>
            <a:r>
              <a:rPr lang="en-GB" sz="3600" b="1" dirty="0" err="1">
                <a:latin typeface="Georgia" panose="02040502050405020303" pitchFamily="18" charset="0"/>
              </a:rPr>
              <a:t>problém</a:t>
            </a:r>
            <a:r>
              <a:rPr lang="en-GB" sz="3600" b="1" dirty="0">
                <a:latin typeface="Georgia" panose="02040502050405020303" pitchFamily="18" charset="0"/>
              </a:rPr>
              <a:t>?</a:t>
            </a:r>
            <a:br>
              <a:rPr lang="en-GB" sz="3600" dirty="0">
                <a:latin typeface="Georgia" panose="02040502050405020303" pitchFamily="18" charset="0"/>
              </a:rPr>
            </a:br>
            <a:endParaRPr lang="en-GB" sz="36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303E42B-F986-CAF8-5850-59EDC2EB7A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79654" y="982767"/>
            <a:ext cx="6998310" cy="5538106"/>
          </a:xfrm>
        </p:spPr>
        <p:txBody>
          <a:bodyPr anchor="ctr">
            <a:noAutofit/>
          </a:bodyPr>
          <a:lstStyle/>
          <a:p>
            <a:pPr rtl="0" fontAlgn="ctr">
              <a:spcBef>
                <a:spcPts val="0"/>
              </a:spcBef>
              <a:spcAft>
                <a:spcPts val="2300"/>
              </a:spcAft>
              <a:buFont typeface="+mj-lt"/>
              <a:buAutoNum type="arabicPeriod"/>
            </a:pPr>
            <a:r>
              <a:rPr lang="en-GB" sz="1800" b="0" i="0" dirty="0" err="1">
                <a:effectLst/>
                <a:latin typeface="Georgia" panose="02040502050405020303" pitchFamily="18" charset="0"/>
              </a:rPr>
              <a:t>nedokončené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studium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dopadá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na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 studenty, 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kteří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1" i="0" dirty="0" err="1">
                <a:effectLst/>
                <a:latin typeface="Georgia" panose="02040502050405020303" pitchFamily="18" charset="0"/>
              </a:rPr>
              <a:t>nedosáhnou</a:t>
            </a:r>
            <a:r>
              <a:rPr lang="en-GB" sz="1800" b="1" i="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1" i="0" dirty="0" err="1">
                <a:effectLst/>
                <a:latin typeface="Georgia" panose="02040502050405020303" pitchFamily="18" charset="0"/>
              </a:rPr>
              <a:t>svého</a:t>
            </a:r>
            <a:r>
              <a:rPr lang="en-GB" sz="1800" b="1" i="0" dirty="0">
                <a:effectLst/>
                <a:latin typeface="Georgia" panose="02040502050405020303" pitchFamily="18" charset="0"/>
              </a:rPr>
              <a:t> maxima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, 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nezískají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daný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vzdělávací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stupeň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 a 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odbornou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kvalifikaci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. </a:t>
            </a:r>
          </a:p>
          <a:p>
            <a:pPr rtl="0" fontAlgn="ctr">
              <a:spcBef>
                <a:spcPts val="0"/>
              </a:spcBef>
              <a:spcAft>
                <a:spcPts val="2300"/>
              </a:spcAft>
              <a:buFont typeface="+mj-lt"/>
              <a:buAutoNum type="arabicPeriod"/>
            </a:pPr>
            <a:r>
              <a:rPr lang="en-GB" sz="1800" b="0" i="0" dirty="0" err="1">
                <a:effectLst/>
                <a:latin typeface="Georgia" panose="02040502050405020303" pitchFamily="18" charset="0"/>
              </a:rPr>
              <a:t>Studiem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, 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které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neukončí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, </a:t>
            </a:r>
            <a:r>
              <a:rPr lang="en-GB" sz="1800" b="1" i="0" dirty="0" err="1">
                <a:effectLst/>
                <a:latin typeface="Georgia" panose="02040502050405020303" pitchFamily="18" charset="0"/>
              </a:rPr>
              <a:t>ztrácejí</a:t>
            </a:r>
            <a:r>
              <a:rPr lang="en-GB" sz="1800" b="1" i="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1" i="0" dirty="0" err="1">
                <a:effectLst/>
                <a:latin typeface="Georgia" panose="02040502050405020303" pitchFamily="18" charset="0"/>
              </a:rPr>
              <a:t>čas</a:t>
            </a:r>
            <a:r>
              <a:rPr lang="en-GB" sz="1800" b="1" i="0" dirty="0">
                <a:effectLst/>
                <a:latin typeface="Georgia" panose="02040502050405020303" pitchFamily="18" charset="0"/>
              </a:rPr>
              <a:t>, </a:t>
            </a:r>
            <a:r>
              <a:rPr lang="en-GB" sz="1800" b="1" i="0" dirty="0" err="1">
                <a:effectLst/>
                <a:latin typeface="Georgia" panose="02040502050405020303" pitchFamily="18" charset="0"/>
              </a:rPr>
              <a:t>energii</a:t>
            </a:r>
            <a:r>
              <a:rPr lang="en-GB" sz="1800" b="1" i="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1" i="0" dirty="0" err="1">
                <a:effectLst/>
                <a:latin typeface="Georgia" panose="02040502050405020303" pitchFamily="18" charset="0"/>
              </a:rPr>
              <a:t>i</a:t>
            </a:r>
            <a:r>
              <a:rPr lang="en-GB" sz="1800" b="1" i="0" dirty="0">
                <a:effectLst/>
                <a:latin typeface="Georgia" panose="02040502050405020303" pitchFamily="18" charset="0"/>
              </a:rPr>
              <a:t> finance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. 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Fenomén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promrhané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energie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 se 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objevuje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i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 u 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akademiků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, 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neboť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ti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pracují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 s 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nějakou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skupinou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lidí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, 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věnují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jim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čas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, 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individuální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péči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 a 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najednou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 v 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dalším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roce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polovina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studentů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zmizí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. </a:t>
            </a:r>
          </a:p>
          <a:p>
            <a:pPr rtl="0" fontAlgn="ctr">
              <a:spcBef>
                <a:spcPts val="0"/>
              </a:spcBef>
              <a:spcAft>
                <a:spcPts val="2300"/>
              </a:spcAft>
              <a:buFont typeface="+mj-lt"/>
              <a:buAutoNum type="arabicPeriod"/>
            </a:pPr>
            <a:r>
              <a:rPr lang="en-GB" sz="1800" b="0" i="0" dirty="0" err="1">
                <a:effectLst/>
                <a:latin typeface="Georgia" panose="02040502050405020303" pitchFamily="18" charset="0"/>
              </a:rPr>
              <a:t>Studijní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neúspěšnost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má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rovněž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negativní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důsledky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 pro 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celý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systém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.</a:t>
            </a:r>
            <a:r>
              <a:rPr lang="en-GB" sz="1800" b="1" i="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1" i="0" dirty="0" err="1">
                <a:effectLst/>
                <a:latin typeface="Georgia" panose="02040502050405020303" pitchFamily="18" charset="0"/>
              </a:rPr>
              <a:t>Jsou</a:t>
            </a:r>
            <a:r>
              <a:rPr lang="en-GB" sz="1800" b="1" i="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1" i="0" dirty="0" err="1">
                <a:effectLst/>
                <a:latin typeface="Georgia" panose="02040502050405020303" pitchFamily="18" charset="0"/>
              </a:rPr>
              <a:t>na</a:t>
            </a:r>
            <a:r>
              <a:rPr lang="en-GB" sz="1800" b="1" i="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1" i="0" dirty="0" err="1">
                <a:effectLst/>
                <a:latin typeface="Georgia" panose="02040502050405020303" pitchFamily="18" charset="0"/>
              </a:rPr>
              <a:t>jednu</a:t>
            </a:r>
            <a:r>
              <a:rPr lang="en-GB" sz="1800" b="1" i="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1" i="0" dirty="0" err="1">
                <a:effectLst/>
                <a:latin typeface="Georgia" panose="02040502050405020303" pitchFamily="18" charset="0"/>
              </a:rPr>
              <a:t>stranu</a:t>
            </a:r>
            <a:r>
              <a:rPr lang="en-GB" sz="1800" b="1" i="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1" i="0" dirty="0" err="1">
                <a:effectLst/>
                <a:latin typeface="Georgia" panose="02040502050405020303" pitchFamily="18" charset="0"/>
              </a:rPr>
              <a:t>neefektivně</a:t>
            </a:r>
            <a:r>
              <a:rPr lang="en-GB" sz="1800" b="1" i="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1" i="0" dirty="0" err="1">
                <a:effectLst/>
                <a:latin typeface="Georgia" panose="02040502050405020303" pitchFamily="18" charset="0"/>
              </a:rPr>
              <a:t>vynaložené</a:t>
            </a:r>
            <a:r>
              <a:rPr lang="en-GB" sz="1800" b="1" i="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1" i="0" dirty="0" err="1">
                <a:effectLst/>
                <a:latin typeface="Georgia" panose="02040502050405020303" pitchFamily="18" charset="0"/>
              </a:rPr>
              <a:t>veřejné</a:t>
            </a:r>
            <a:r>
              <a:rPr lang="en-GB" sz="1800" b="1" i="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1" i="0" dirty="0" err="1">
                <a:effectLst/>
                <a:latin typeface="Georgia" panose="02040502050405020303" pitchFamily="18" charset="0"/>
              </a:rPr>
              <a:t>peníze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, 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protože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studium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 je 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drahá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věc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. S 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tím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souvisí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i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 to, 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že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dnes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již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1" i="0" dirty="0" err="1">
                <a:effectLst/>
                <a:latin typeface="Georgia" panose="02040502050405020303" pitchFamily="18" charset="0"/>
              </a:rPr>
              <a:t>ministerstvo</a:t>
            </a:r>
            <a:r>
              <a:rPr lang="en-GB" sz="1800" b="1" i="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1" i="0" dirty="0" err="1">
                <a:effectLst/>
                <a:latin typeface="Georgia" panose="02040502050405020303" pitchFamily="18" charset="0"/>
              </a:rPr>
              <a:t>školství</a:t>
            </a:r>
            <a:r>
              <a:rPr lang="en-GB" sz="1800" b="1" i="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1" i="0" dirty="0" err="1">
                <a:effectLst/>
                <a:latin typeface="Georgia" panose="02040502050405020303" pitchFamily="18" charset="0"/>
              </a:rPr>
              <a:t>promítá</a:t>
            </a:r>
            <a:r>
              <a:rPr lang="en-GB" sz="1800" b="1" i="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1" i="0" dirty="0" err="1">
                <a:effectLst/>
                <a:latin typeface="Georgia" panose="02040502050405020303" pitchFamily="18" charset="0"/>
              </a:rPr>
              <a:t>kritérium</a:t>
            </a:r>
            <a:r>
              <a:rPr lang="en-GB" sz="1800" b="1" i="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1" i="0" dirty="0" err="1">
                <a:effectLst/>
                <a:latin typeface="Georgia" panose="02040502050405020303" pitchFamily="18" charset="0"/>
              </a:rPr>
              <a:t>míry</a:t>
            </a:r>
            <a:r>
              <a:rPr lang="en-GB" sz="1800" b="1" i="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1" i="0" dirty="0" err="1">
                <a:effectLst/>
                <a:latin typeface="Georgia" panose="02040502050405020303" pitchFamily="18" charset="0"/>
              </a:rPr>
              <a:t>studijní</a:t>
            </a:r>
            <a:r>
              <a:rPr lang="en-GB" sz="1800" b="1" i="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1" i="0" dirty="0" err="1">
                <a:effectLst/>
                <a:latin typeface="Georgia" panose="02040502050405020303" pitchFamily="18" charset="0"/>
              </a:rPr>
              <a:t>úspěšnosti</a:t>
            </a:r>
            <a:r>
              <a:rPr lang="en-GB" sz="1800" b="1" i="0" dirty="0">
                <a:effectLst/>
                <a:latin typeface="Georgia" panose="02040502050405020303" pitchFamily="18" charset="0"/>
              </a:rPr>
              <a:t> do </a:t>
            </a:r>
            <a:r>
              <a:rPr lang="en-GB" sz="1800" b="1" i="0" dirty="0" err="1">
                <a:effectLst/>
                <a:latin typeface="Georgia" panose="02040502050405020303" pitchFamily="18" charset="0"/>
              </a:rPr>
              <a:t>financování</a:t>
            </a:r>
            <a:r>
              <a:rPr lang="en-GB" sz="1800" b="1" i="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1" i="0" dirty="0" err="1">
                <a:effectLst/>
                <a:latin typeface="Georgia" panose="02040502050405020303" pitchFamily="18" charset="0"/>
              </a:rPr>
              <a:t>vysokých</a:t>
            </a:r>
            <a:r>
              <a:rPr lang="en-GB" sz="1800" b="1" i="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1" i="0" dirty="0" err="1">
                <a:effectLst/>
                <a:latin typeface="Georgia" panose="02040502050405020303" pitchFamily="18" charset="0"/>
              </a:rPr>
              <a:t>škol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, 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takže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péče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 o 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tuto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věc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 je v 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zájmu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univerzity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i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 z 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ekonomických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důvodů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. </a:t>
            </a:r>
          </a:p>
          <a:p>
            <a:pPr rtl="0" fontAlgn="ctr">
              <a:spcBef>
                <a:spcPts val="0"/>
              </a:spcBef>
              <a:spcAft>
                <a:spcPts val="2300"/>
              </a:spcAft>
              <a:buFont typeface="+mj-lt"/>
              <a:buAutoNum type="arabicPeriod"/>
            </a:pPr>
            <a:r>
              <a:rPr lang="en-GB" sz="1800" b="0" i="0" dirty="0" err="1">
                <a:effectLst/>
                <a:latin typeface="Georgia" panose="02040502050405020303" pitchFamily="18" charset="0"/>
              </a:rPr>
              <a:t>může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 </a:t>
            </a:r>
            <a:r>
              <a:rPr lang="cs-CZ" sz="1800" b="0" i="0" dirty="0">
                <a:effectLst/>
                <a:latin typeface="Georgia" panose="02040502050405020303" pitchFamily="18" charset="0"/>
              </a:rPr>
              <a:t>se 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stát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, 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že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 v 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některých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oborech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1" i="0" dirty="0" err="1">
                <a:effectLst/>
                <a:latin typeface="Georgia" panose="02040502050405020303" pitchFamily="18" charset="0"/>
              </a:rPr>
              <a:t>budou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postupem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času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1" i="0" dirty="0" err="1">
                <a:effectLst/>
                <a:latin typeface="Georgia" panose="02040502050405020303" pitchFamily="18" charset="0"/>
              </a:rPr>
              <a:t>chybět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kvalifikovaní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odborníci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. 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Každého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napadne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 v 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této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souvislosti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medicína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, ale 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jsou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 to 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třeba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i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 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učitelé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 a 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další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profese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. </a:t>
            </a:r>
          </a:p>
          <a:p>
            <a:pPr rtl="0" fontAlgn="ctr">
              <a:spcBef>
                <a:spcPts val="0"/>
              </a:spcBef>
              <a:spcAft>
                <a:spcPts val="2300"/>
              </a:spcAft>
              <a:buFont typeface="+mj-lt"/>
              <a:buAutoNum type="arabicPeriod"/>
            </a:pPr>
            <a:r>
              <a:rPr lang="cs-CZ" sz="1800" b="0" i="0" dirty="0">
                <a:effectLst/>
                <a:latin typeface="Georgia" panose="02040502050405020303" pitchFamily="18" charset="0"/>
              </a:rPr>
              <a:t>otázka </a:t>
            </a:r>
            <a:r>
              <a:rPr lang="en-GB" sz="1800" b="1" i="0" dirty="0" err="1">
                <a:effectLst/>
                <a:latin typeface="Georgia" panose="02040502050405020303" pitchFamily="18" charset="0"/>
              </a:rPr>
              <a:t>pověsti</a:t>
            </a:r>
            <a:r>
              <a:rPr lang="en-GB" sz="1800" b="1" i="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1" i="0" dirty="0" err="1">
                <a:effectLst/>
                <a:latin typeface="Georgia" panose="02040502050405020303" pitchFamily="18" charset="0"/>
              </a:rPr>
              <a:t>univerzity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, 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jednotlivých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fakult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i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 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kateder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. </a:t>
            </a:r>
            <a:endParaRPr lang="cs-CZ" sz="1800" b="0" i="0" dirty="0">
              <a:effectLst/>
              <a:latin typeface="Georgia" panose="02040502050405020303" pitchFamily="18" charset="0"/>
            </a:endParaRPr>
          </a:p>
          <a:p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21372981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0D9B7FC-7BD1-57D5-6DAD-CF54493059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rtl="0" fontAlgn="ctr">
              <a:spcBef>
                <a:spcPts val="0"/>
              </a:spcBef>
              <a:spcAft>
                <a:spcPts val="2300"/>
              </a:spcAft>
              <a:buNone/>
            </a:pPr>
            <a:r>
              <a:rPr lang="en-GB" sz="2800" b="1" i="0" dirty="0" err="1">
                <a:effectLst/>
                <a:latin typeface="Georgia" panose="02040502050405020303" pitchFamily="18" charset="0"/>
              </a:rPr>
              <a:t>snižování</a:t>
            </a:r>
            <a:r>
              <a:rPr lang="en-GB" sz="2800" b="1" i="0" dirty="0">
                <a:effectLst/>
                <a:latin typeface="Georgia" panose="02040502050405020303" pitchFamily="18" charset="0"/>
              </a:rPr>
              <a:t> </a:t>
            </a:r>
            <a:r>
              <a:rPr lang="en-GB" sz="2800" b="1" i="0" dirty="0" err="1">
                <a:effectLst/>
                <a:latin typeface="Georgia" panose="02040502050405020303" pitchFamily="18" charset="0"/>
              </a:rPr>
              <a:t>studijní</a:t>
            </a:r>
            <a:r>
              <a:rPr lang="en-GB" sz="2800" b="1" i="0" dirty="0">
                <a:effectLst/>
                <a:latin typeface="Georgia" panose="02040502050405020303" pitchFamily="18" charset="0"/>
              </a:rPr>
              <a:t> </a:t>
            </a:r>
            <a:r>
              <a:rPr lang="en-GB" sz="2800" b="1" i="0" dirty="0" err="1">
                <a:effectLst/>
                <a:latin typeface="Georgia" panose="02040502050405020303" pitchFamily="18" charset="0"/>
              </a:rPr>
              <a:t>neúspěšnosti</a:t>
            </a:r>
            <a:r>
              <a:rPr lang="en-GB" sz="2800" b="1" i="0" dirty="0">
                <a:effectLst/>
                <a:latin typeface="Georgia" panose="02040502050405020303" pitchFamily="18" charset="0"/>
              </a:rPr>
              <a:t> </a:t>
            </a:r>
            <a:r>
              <a:rPr lang="en-GB" sz="2800" b="1" i="0" dirty="0" err="1">
                <a:effectLst/>
                <a:latin typeface="Georgia" panose="02040502050405020303" pitchFamily="18" charset="0"/>
              </a:rPr>
              <a:t>neznamená</a:t>
            </a:r>
            <a:r>
              <a:rPr lang="en-GB" sz="2800" b="1" i="0" dirty="0">
                <a:effectLst/>
                <a:latin typeface="Georgia" panose="02040502050405020303" pitchFamily="18" charset="0"/>
              </a:rPr>
              <a:t>, </a:t>
            </a:r>
            <a:r>
              <a:rPr lang="en-GB" sz="2800" b="1" i="0" dirty="0" err="1">
                <a:effectLst/>
                <a:latin typeface="Georgia" panose="02040502050405020303" pitchFamily="18" charset="0"/>
              </a:rPr>
              <a:t>že</a:t>
            </a:r>
            <a:r>
              <a:rPr lang="en-GB" sz="2800" b="1" i="0" dirty="0">
                <a:effectLst/>
                <a:latin typeface="Georgia" panose="02040502050405020303" pitchFamily="18" charset="0"/>
              </a:rPr>
              <a:t> by se </a:t>
            </a:r>
            <a:r>
              <a:rPr lang="en-GB" sz="2800" b="1" i="0" dirty="0" err="1">
                <a:effectLst/>
                <a:latin typeface="Georgia" panose="02040502050405020303" pitchFamily="18" charset="0"/>
              </a:rPr>
              <a:t>měla</a:t>
            </a:r>
            <a:r>
              <a:rPr lang="en-GB" sz="2800" b="1" i="0" dirty="0">
                <a:effectLst/>
                <a:latin typeface="Georgia" panose="02040502050405020303" pitchFamily="18" charset="0"/>
              </a:rPr>
              <a:t> </a:t>
            </a:r>
            <a:r>
              <a:rPr lang="en-GB" sz="2800" b="1" i="0" dirty="0" err="1">
                <a:effectLst/>
                <a:latin typeface="Georgia" panose="02040502050405020303" pitchFamily="18" charset="0"/>
              </a:rPr>
              <a:t>jakkoliv</a:t>
            </a:r>
            <a:r>
              <a:rPr lang="en-GB" sz="2800" b="1" i="0" dirty="0">
                <a:effectLst/>
                <a:latin typeface="Georgia" panose="02040502050405020303" pitchFamily="18" charset="0"/>
              </a:rPr>
              <a:t> </a:t>
            </a:r>
            <a:r>
              <a:rPr lang="en-GB" sz="2800" b="1" i="0" dirty="0" err="1">
                <a:effectLst/>
                <a:latin typeface="Georgia" panose="02040502050405020303" pitchFamily="18" charset="0"/>
              </a:rPr>
              <a:t>snižovat</a:t>
            </a:r>
            <a:r>
              <a:rPr lang="cs-CZ" sz="2800" b="1" i="0" dirty="0">
                <a:effectLst/>
                <a:latin typeface="Georgia" panose="02040502050405020303" pitchFamily="18" charset="0"/>
              </a:rPr>
              <a:t> </a:t>
            </a:r>
            <a:r>
              <a:rPr lang="en-GB" sz="2800" b="1" i="0" dirty="0">
                <a:effectLst/>
                <a:latin typeface="Georgia" panose="02040502050405020303" pitchFamily="18" charset="0"/>
              </a:rPr>
              <a:t> </a:t>
            </a:r>
            <a:r>
              <a:rPr lang="en-GB" sz="2800" b="1" i="0" dirty="0" err="1">
                <a:effectLst/>
                <a:latin typeface="Georgia" panose="02040502050405020303" pitchFamily="18" charset="0"/>
              </a:rPr>
              <a:t>náročnost</a:t>
            </a:r>
            <a:r>
              <a:rPr lang="en-GB" sz="2800" b="1" i="0" dirty="0">
                <a:effectLst/>
                <a:latin typeface="Georgia" panose="02040502050405020303" pitchFamily="18" charset="0"/>
              </a:rPr>
              <a:t> </a:t>
            </a:r>
            <a:r>
              <a:rPr lang="en-GB" sz="2800" b="1" i="0" dirty="0" err="1">
                <a:effectLst/>
                <a:latin typeface="Georgia" panose="02040502050405020303" pitchFamily="18" charset="0"/>
              </a:rPr>
              <a:t>studia</a:t>
            </a:r>
            <a:r>
              <a:rPr lang="en-GB" sz="2800" b="1" i="0" dirty="0">
                <a:effectLst/>
                <a:latin typeface="Georgia" panose="02040502050405020303" pitchFamily="18" charset="0"/>
              </a:rPr>
              <a:t>. </a:t>
            </a:r>
            <a:r>
              <a:rPr lang="cs-CZ" sz="2800" b="1" i="0" dirty="0">
                <a:effectLst/>
                <a:latin typeface="Georgia" panose="02040502050405020303" pitchFamily="18" charset="0"/>
              </a:rPr>
              <a:t> </a:t>
            </a:r>
            <a:endParaRPr lang="en-GB" sz="2800" b="1" i="0" dirty="0">
              <a:effectLst/>
              <a:latin typeface="Georgia" panose="02040502050405020303" pitchFamily="18" charset="0"/>
            </a:endParaRPr>
          </a:p>
          <a:p>
            <a:endParaRPr lang="cs-CZ" sz="2800" b="1" i="0" dirty="0">
              <a:solidFill>
                <a:srgbClr val="222222"/>
              </a:solidFill>
              <a:effectLst/>
              <a:latin typeface="Georgia" panose="02040502050405020303" pitchFamily="18" charset="0"/>
            </a:endParaRPr>
          </a:p>
          <a:p>
            <a:endParaRPr lang="cs-CZ" sz="2800" b="1" i="0" dirty="0">
              <a:solidFill>
                <a:srgbClr val="222222"/>
              </a:solidFill>
              <a:effectLst/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cs-CZ" b="1" dirty="0">
                <a:solidFill>
                  <a:srgbClr val="222222"/>
                </a:solidFill>
                <a:latin typeface="Georgia" panose="02040502050405020303" pitchFamily="18" charset="0"/>
              </a:rPr>
              <a:t>j</a:t>
            </a:r>
            <a:r>
              <a:rPr lang="en-GB" sz="2800" b="1" i="0" dirty="0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de o to, </a:t>
            </a:r>
            <a:r>
              <a:rPr lang="en-GB" sz="2800" b="1" i="0" dirty="0" err="1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dát</a:t>
            </a:r>
            <a:r>
              <a:rPr lang="en-GB" sz="2800" b="1" i="0" dirty="0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GB" sz="2800" b="1" i="0" dirty="0" err="1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studentům</a:t>
            </a:r>
            <a:r>
              <a:rPr lang="en-GB" sz="2800" b="1" i="0" dirty="0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GB" sz="2800" b="1" i="0" dirty="0" err="1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dobré</a:t>
            </a:r>
            <a:r>
              <a:rPr lang="en-GB" sz="2800" b="1" i="0" dirty="0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GB" sz="2800" b="1" i="0" dirty="0" err="1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podmínky</a:t>
            </a:r>
            <a:r>
              <a:rPr lang="en-GB" sz="2800" b="1" i="0" dirty="0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, aby </a:t>
            </a:r>
            <a:r>
              <a:rPr lang="en-GB" sz="2800" b="1" i="0" dirty="0" err="1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mohli</a:t>
            </a:r>
            <a:r>
              <a:rPr lang="en-GB" sz="2800" b="1" i="0" dirty="0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GB" sz="2800" b="1" i="0" dirty="0" err="1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být</a:t>
            </a:r>
            <a:r>
              <a:rPr lang="en-GB" sz="2800" b="1" i="0" dirty="0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GB" sz="2800" b="1" i="0" dirty="0" err="1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úspěšní</a:t>
            </a:r>
            <a:r>
              <a:rPr lang="en-GB" sz="2800" b="1" i="0" dirty="0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, </a:t>
            </a:r>
            <a:r>
              <a:rPr lang="en-GB" sz="2800" b="1" i="0" dirty="0" err="1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nikoli</a:t>
            </a:r>
            <a:r>
              <a:rPr lang="en-GB" sz="2800" b="1" i="0" dirty="0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GB" sz="2800" b="1" i="0" dirty="0" err="1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jim</a:t>
            </a:r>
            <a:r>
              <a:rPr lang="en-GB" sz="2800" b="1" i="0" dirty="0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GB" sz="2800" b="1" i="0" dirty="0" err="1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ulevovat</a:t>
            </a:r>
            <a:r>
              <a:rPr lang="en-GB" sz="2800" b="1" i="0" dirty="0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GB" sz="2800" b="1" i="0" dirty="0" err="1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či</a:t>
            </a:r>
            <a:r>
              <a:rPr lang="en-GB" sz="2800" b="1" i="0" dirty="0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GB" sz="2800" b="1" i="0" dirty="0" err="1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snižovat</a:t>
            </a:r>
            <a:r>
              <a:rPr lang="en-GB" sz="2800" b="1" i="0" dirty="0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GB" sz="2800" b="1" i="0" dirty="0" err="1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laťku</a:t>
            </a:r>
            <a:r>
              <a:rPr lang="en-GB" sz="2800" b="1" i="0" dirty="0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68280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B45CA9-0632-3596-5083-08A319E50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13312"/>
            <a:ext cx="4038600" cy="5431376"/>
          </a:xfrm>
        </p:spPr>
        <p:txBody>
          <a:bodyPr>
            <a:normAutofit/>
          </a:bodyPr>
          <a:lstStyle/>
          <a:p>
            <a:r>
              <a:rPr lang="cs-CZ" b="1" dirty="0">
                <a:latin typeface="Georgia" panose="02040502050405020303" pitchFamily="18" charset="0"/>
              </a:rPr>
              <a:t>4 klíčové oblasti,</a:t>
            </a:r>
            <a:r>
              <a:rPr lang="en-GB" b="1" dirty="0">
                <a:latin typeface="Georgia" panose="02040502050405020303" pitchFamily="18" charset="0"/>
              </a:rPr>
              <a:t> </a:t>
            </a:r>
            <a:r>
              <a:rPr lang="en-GB" b="1" dirty="0" err="1">
                <a:latin typeface="Georgia" panose="02040502050405020303" pitchFamily="18" charset="0"/>
              </a:rPr>
              <a:t>které</a:t>
            </a:r>
            <a:r>
              <a:rPr lang="en-GB" b="1" dirty="0">
                <a:latin typeface="Georgia" panose="02040502050405020303" pitchFamily="18" charset="0"/>
              </a:rPr>
              <a:t> </a:t>
            </a:r>
            <a:r>
              <a:rPr lang="en-GB" b="1" dirty="0" err="1">
                <a:latin typeface="Georgia" panose="02040502050405020303" pitchFamily="18" charset="0"/>
              </a:rPr>
              <a:t>jsou</a:t>
            </a:r>
            <a:r>
              <a:rPr lang="en-GB" b="1" dirty="0">
                <a:latin typeface="Georgia" panose="02040502050405020303" pitchFamily="18" charset="0"/>
              </a:rPr>
              <a:t> </a:t>
            </a:r>
            <a:r>
              <a:rPr lang="en-GB" b="1" dirty="0" err="1">
                <a:latin typeface="Georgia" panose="02040502050405020303" pitchFamily="18" charset="0"/>
              </a:rPr>
              <a:t>příčinou</a:t>
            </a:r>
            <a:r>
              <a:rPr lang="en-GB" b="1" dirty="0">
                <a:latin typeface="Georgia" panose="02040502050405020303" pitchFamily="18" charset="0"/>
              </a:rPr>
              <a:t> </a:t>
            </a:r>
            <a:r>
              <a:rPr lang="cs-CZ" b="1" dirty="0">
                <a:latin typeface="Georgia" panose="02040502050405020303" pitchFamily="18" charset="0"/>
              </a:rPr>
              <a:t>studijní neúspěšnosti</a:t>
            </a:r>
            <a:endParaRPr lang="en-GB" b="1" dirty="0">
              <a:latin typeface="Georgia" panose="02040502050405020303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161DFD-4F29-61C0-120C-B8405DF5CE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10910" y="341745"/>
            <a:ext cx="6162964" cy="6412544"/>
          </a:xfrm>
        </p:spPr>
        <p:txBody>
          <a:bodyPr anchor="ctr">
            <a:normAutofit fontScale="92500" lnSpcReduction="10000"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cs-CZ" sz="1800" dirty="0">
              <a:effectLst/>
              <a:latin typeface="Georgia" panose="02040502050405020303" pitchFamily="18" charset="0"/>
            </a:endParaRPr>
          </a:p>
          <a:p>
            <a:pPr rtl="0" fontAlgn="ctr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GB" sz="1800" b="1" i="0" dirty="0" err="1">
                <a:effectLst/>
                <a:latin typeface="Georgia" panose="02040502050405020303" pitchFamily="18" charset="0"/>
              </a:rPr>
              <a:t>Neadekvátní</a:t>
            </a:r>
            <a:r>
              <a:rPr lang="en-GB" sz="1800" b="1" i="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1" i="0" dirty="0" err="1">
                <a:effectLst/>
                <a:latin typeface="Georgia" panose="02040502050405020303" pitchFamily="18" charset="0"/>
              </a:rPr>
              <a:t>volba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znamená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špatný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výběr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, 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kdy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si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 student 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zvolí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obor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, o 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kterém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mnoho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neví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 a 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má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 od 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něj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nerealistická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očekávání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. </a:t>
            </a:r>
            <a:endParaRPr lang="cs-CZ" sz="1800" b="0" i="0" dirty="0">
              <a:effectLst/>
              <a:latin typeface="Georgia" panose="02040502050405020303" pitchFamily="18" charset="0"/>
            </a:endParaRPr>
          </a:p>
          <a:p>
            <a:pPr rtl="0" fontAlgn="ctr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cs-CZ" sz="1800" b="0" i="0" dirty="0">
              <a:effectLst/>
              <a:latin typeface="Georgia" panose="02040502050405020303" pitchFamily="18" charset="0"/>
            </a:endParaRPr>
          </a:p>
          <a:p>
            <a:pPr rtl="0" fontAlgn="ctr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GB" sz="1800" b="0" i="0" dirty="0">
              <a:effectLst/>
              <a:latin typeface="Georgia" panose="02040502050405020303" pitchFamily="18" charset="0"/>
            </a:endParaRPr>
          </a:p>
          <a:p>
            <a:pPr rtl="0" fontAlgn="ctr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GB" sz="1800" b="1" i="0" dirty="0" err="1">
                <a:effectLst/>
                <a:latin typeface="Georgia" panose="02040502050405020303" pitchFamily="18" charset="0"/>
              </a:rPr>
              <a:t>Nepřipoutání</a:t>
            </a:r>
            <a:r>
              <a:rPr lang="en-GB" sz="1800" b="1" i="0" dirty="0">
                <a:effectLst/>
                <a:latin typeface="Georgia" panose="02040502050405020303" pitchFamily="18" charset="0"/>
              </a:rPr>
              <a:t> je </a:t>
            </a:r>
            <a:r>
              <a:rPr lang="en-GB" sz="1800" b="1" i="0" dirty="0" err="1">
                <a:effectLst/>
                <a:latin typeface="Georgia" panose="02040502050405020303" pitchFamily="18" charset="0"/>
              </a:rPr>
              <a:t>situace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, 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kdy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 student 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necítí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sounáležitost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 ani s 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katedrou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, ani s 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univerzitou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, 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nenavázal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vztahy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 s 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učiteli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 ani se 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spolužáky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 a 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vlastně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neví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, co 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atraktivního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 mu 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jeho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škola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 a 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obor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může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nabídnout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. </a:t>
            </a:r>
          </a:p>
          <a:p>
            <a:pPr rtl="0" fontAlgn="ctr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cs-CZ" sz="1800" b="1" i="0" dirty="0">
              <a:effectLst/>
              <a:latin typeface="Georgia" panose="02040502050405020303" pitchFamily="18" charset="0"/>
            </a:endParaRPr>
          </a:p>
          <a:p>
            <a:pPr rtl="0" fontAlgn="ctr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cs-CZ" sz="1800" b="1" i="0" dirty="0">
              <a:effectLst/>
              <a:latin typeface="Georgia" panose="02040502050405020303" pitchFamily="18" charset="0"/>
            </a:endParaRPr>
          </a:p>
          <a:p>
            <a:pPr rtl="0" fontAlgn="ctr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GB" sz="1800" b="1" i="0" dirty="0" err="1">
                <a:effectLst/>
                <a:latin typeface="Georgia" panose="02040502050405020303" pitchFamily="18" charset="0"/>
              </a:rPr>
              <a:t>Nedostatek</a:t>
            </a:r>
            <a:r>
              <a:rPr lang="en-GB" sz="1800" b="1" i="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1" i="0" dirty="0" err="1">
                <a:effectLst/>
                <a:latin typeface="Georgia" panose="02040502050405020303" pitchFamily="18" charset="0"/>
              </a:rPr>
              <a:t>koncentrace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znamená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, 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že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 se student 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nesoustředí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primárně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na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své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studium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. Je to 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dnes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poměrně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běžný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jev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, 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může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 za 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tím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být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snaha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zvládat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více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studií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, ale 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větším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problémem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jsou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spíš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pracovní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úvazky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studentů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, 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které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mají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kvůli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výdělku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i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 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získávání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praxe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. </a:t>
            </a:r>
          </a:p>
          <a:p>
            <a:pPr rtl="0" fontAlgn="ctr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cs-CZ" sz="1800" b="1" i="0" dirty="0">
              <a:effectLst/>
              <a:latin typeface="Georgia" panose="02040502050405020303" pitchFamily="18" charset="0"/>
            </a:endParaRPr>
          </a:p>
          <a:p>
            <a:pPr rtl="0" fontAlgn="ctr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cs-CZ" sz="1800" b="1" i="0" dirty="0">
              <a:effectLst/>
              <a:latin typeface="Georgia" panose="02040502050405020303" pitchFamily="18" charset="0"/>
            </a:endParaRPr>
          </a:p>
          <a:p>
            <a:pPr rtl="0" fontAlgn="ctr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GB" sz="1800" b="1" i="0" dirty="0" err="1">
                <a:effectLst/>
                <a:latin typeface="Georgia" panose="02040502050405020303" pitchFamily="18" charset="0"/>
              </a:rPr>
              <a:t>Nezvládání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pak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znamená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, 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že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 student 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nemá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předpoklady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 pro 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studium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, 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nebo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 mu v 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danou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chvíli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chybí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nějaké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kompetence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či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potřebné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znalosti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 v 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konkrétním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předmětu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. 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Obvykle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jde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 u 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neúspěšného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studenta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 o 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kombinaci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uvedených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0" i="0" dirty="0" err="1">
                <a:effectLst/>
                <a:latin typeface="Georgia" panose="02040502050405020303" pitchFamily="18" charset="0"/>
              </a:rPr>
              <a:t>problémů</a:t>
            </a:r>
            <a:r>
              <a:rPr lang="en-GB" sz="1800" b="0" i="0" dirty="0">
                <a:effectLst/>
                <a:latin typeface="Georgia" panose="02040502050405020303" pitchFamily="18" charset="0"/>
              </a:rPr>
              <a:t>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GB" sz="1800" dirty="0">
              <a:effectLst/>
              <a:latin typeface="Georgia" panose="02040502050405020303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cs-CZ" sz="1800" dirty="0">
              <a:effectLst/>
              <a:latin typeface="Georgia" panose="02040502050405020303" pitchFamily="18" charset="0"/>
            </a:endParaRPr>
          </a:p>
          <a:p>
            <a:pPr marL="0" indent="0">
              <a:spcBef>
                <a:spcPts val="0"/>
              </a:spcBef>
              <a:spcAft>
                <a:spcPts val="2300"/>
              </a:spcAft>
              <a:buNone/>
            </a:pPr>
            <a:r>
              <a:rPr lang="en-GB" sz="1800" dirty="0">
                <a:effectLst/>
                <a:latin typeface="Georgia" panose="02040502050405020303" pitchFamily="18" charset="0"/>
              </a:rPr>
              <a:t> </a:t>
            </a:r>
          </a:p>
          <a:p>
            <a:endParaRPr lang="en-GB" sz="18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34273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49B0C55-448D-1FEF-C467-985E58A1D1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11200"/>
            <a:ext cx="10515600" cy="5465763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2300"/>
              </a:spcAft>
            </a:pPr>
            <a:r>
              <a:rPr lang="en-GB" sz="1800" dirty="0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Je </a:t>
            </a:r>
            <a:r>
              <a:rPr lang="en-GB" sz="1800" dirty="0" err="1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třeba</a:t>
            </a:r>
            <a:r>
              <a:rPr lang="en-GB" sz="1800" dirty="0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GB" sz="1800" dirty="0" err="1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zdůraznit</a:t>
            </a:r>
            <a:r>
              <a:rPr lang="en-GB" sz="1800" dirty="0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, </a:t>
            </a:r>
            <a:r>
              <a:rPr lang="en-GB" sz="1800" dirty="0" err="1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že</a:t>
            </a:r>
            <a:r>
              <a:rPr lang="en-GB" sz="1800" dirty="0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GB" sz="1800" b="1" dirty="0" err="1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studijní</a:t>
            </a:r>
            <a:r>
              <a:rPr lang="en-GB" sz="1800" b="1" dirty="0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GB" sz="1800" b="1" dirty="0" err="1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neúspěšnost</a:t>
            </a:r>
            <a:r>
              <a:rPr lang="en-GB" sz="1800" b="1" dirty="0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 je v </a:t>
            </a:r>
            <a:r>
              <a:rPr lang="en-GB" sz="1800" b="1" dirty="0" err="1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prvé</a:t>
            </a:r>
            <a:r>
              <a:rPr lang="en-GB" sz="1800" b="1" dirty="0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GB" sz="1800" b="1" dirty="0" err="1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řadě</a:t>
            </a:r>
            <a:r>
              <a:rPr lang="en-GB" sz="1800" b="1" dirty="0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 v </a:t>
            </a:r>
            <a:r>
              <a:rPr lang="en-GB" sz="1800" b="1" dirty="0" err="1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rukou</a:t>
            </a:r>
            <a:r>
              <a:rPr lang="en-GB" sz="1800" b="1" dirty="0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GB" sz="1800" b="1" dirty="0" err="1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studentů</a:t>
            </a:r>
            <a:r>
              <a:rPr lang="en-GB" sz="1800" b="1" dirty="0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, je to </a:t>
            </a:r>
            <a:r>
              <a:rPr lang="en-GB" sz="1800" b="1" dirty="0" err="1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jejich</a:t>
            </a:r>
            <a:r>
              <a:rPr lang="en-GB" sz="1800" b="1" dirty="0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GB" sz="1800" b="1" dirty="0" err="1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zodpovědnost</a:t>
            </a:r>
            <a:r>
              <a:rPr lang="en-GB" sz="1800" b="1" dirty="0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.</a:t>
            </a:r>
            <a:endParaRPr lang="cs-CZ" sz="1800" b="1" dirty="0">
              <a:solidFill>
                <a:srgbClr val="222222"/>
              </a:solidFill>
              <a:effectLst/>
              <a:latin typeface="Georgia" panose="02040502050405020303" pitchFamily="18" charset="0"/>
            </a:endParaRPr>
          </a:p>
          <a:p>
            <a:pPr>
              <a:spcBef>
                <a:spcPts val="0"/>
              </a:spcBef>
              <a:spcAft>
                <a:spcPts val="2300"/>
              </a:spcAft>
            </a:pPr>
            <a:r>
              <a:rPr lang="en-GB" sz="1800" dirty="0" err="1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Univerzita</a:t>
            </a:r>
            <a:r>
              <a:rPr lang="en-GB" sz="1800" dirty="0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 a </a:t>
            </a:r>
            <a:r>
              <a:rPr lang="en-GB" sz="1800" dirty="0" err="1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akademičtí</a:t>
            </a:r>
            <a:r>
              <a:rPr lang="en-GB" sz="1800" dirty="0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GB" sz="1800" dirty="0" err="1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pracovníci</a:t>
            </a:r>
            <a:r>
              <a:rPr lang="en-GB" sz="1800" dirty="0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 by </a:t>
            </a:r>
            <a:r>
              <a:rPr lang="en-GB" sz="1800" dirty="0" err="1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si</a:t>
            </a:r>
            <a:r>
              <a:rPr lang="en-GB" sz="1800" dirty="0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GB" sz="1800" dirty="0" err="1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však</a:t>
            </a:r>
            <a:r>
              <a:rPr lang="en-GB" sz="1800" dirty="0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GB" sz="1800" dirty="0" err="1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měli</a:t>
            </a:r>
            <a:r>
              <a:rPr lang="en-GB" sz="1800" dirty="0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GB" sz="1800" dirty="0" err="1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být</a:t>
            </a:r>
            <a:r>
              <a:rPr lang="en-GB" sz="1800" dirty="0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GB" sz="1800" dirty="0" err="1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jistí</a:t>
            </a:r>
            <a:r>
              <a:rPr lang="en-GB" sz="1800" dirty="0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, </a:t>
            </a:r>
            <a:r>
              <a:rPr lang="en-GB" sz="1800" dirty="0" err="1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že</a:t>
            </a:r>
            <a:r>
              <a:rPr lang="en-GB" sz="1800" dirty="0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GB" sz="1800" dirty="0" err="1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udělali</a:t>
            </a:r>
            <a:r>
              <a:rPr lang="en-GB" sz="1800" dirty="0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GB" sz="1800" dirty="0" err="1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všechno</a:t>
            </a:r>
            <a:r>
              <a:rPr lang="en-GB" sz="1800" dirty="0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 pro to, aby </a:t>
            </a:r>
            <a:r>
              <a:rPr lang="en-GB" sz="1800" b="1" dirty="0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studenty v </a:t>
            </a:r>
            <a:r>
              <a:rPr lang="en-GB" sz="1800" b="1" dirty="0" err="1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jejich</a:t>
            </a:r>
            <a:r>
              <a:rPr lang="en-GB" sz="1800" b="1" dirty="0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GB" sz="1800" b="1" dirty="0" err="1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úsilí</a:t>
            </a:r>
            <a:r>
              <a:rPr lang="en-GB" sz="1800" b="1" dirty="0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GB" sz="1800" b="1" dirty="0" err="1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školu</a:t>
            </a:r>
            <a:r>
              <a:rPr lang="en-GB" sz="1800" b="1" dirty="0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GB" sz="1800" b="1" dirty="0" err="1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zvládnout</a:t>
            </a:r>
            <a:r>
              <a:rPr lang="en-GB" sz="1800" b="1" dirty="0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GB" sz="1800" b="1" dirty="0" err="1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podpořili</a:t>
            </a:r>
            <a:r>
              <a:rPr lang="en-GB" sz="1800" b="1" dirty="0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.</a:t>
            </a:r>
            <a:endParaRPr lang="en-GB" sz="1800" dirty="0">
              <a:solidFill>
                <a:srgbClr val="222222"/>
              </a:solidFill>
              <a:effectLst/>
              <a:latin typeface="Georgia" panose="02040502050405020303" pitchFamily="18" charset="0"/>
            </a:endParaRPr>
          </a:p>
          <a:p>
            <a:pPr>
              <a:spcBef>
                <a:spcPts val="0"/>
              </a:spcBef>
              <a:spcAft>
                <a:spcPts val="2300"/>
              </a:spcAft>
            </a:pPr>
            <a:r>
              <a:rPr lang="en-GB" sz="1800" dirty="0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GB" sz="1800" dirty="0" err="1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Významnou</a:t>
            </a:r>
            <a:r>
              <a:rPr lang="en-GB" sz="1800" dirty="0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GB" sz="1800" dirty="0" err="1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možností</a:t>
            </a:r>
            <a:r>
              <a:rPr lang="en-GB" sz="1800" dirty="0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, jak </a:t>
            </a:r>
            <a:r>
              <a:rPr lang="en-GB" sz="1800" dirty="0" err="1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bojovat</a:t>
            </a:r>
            <a:r>
              <a:rPr lang="en-GB" sz="1800" dirty="0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 s </a:t>
            </a:r>
            <a:r>
              <a:rPr lang="en-GB" sz="1800" dirty="0" err="1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tímto</a:t>
            </a:r>
            <a:r>
              <a:rPr lang="en-GB" sz="1800" dirty="0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GB" sz="1800" dirty="0" err="1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fenoménem</a:t>
            </a:r>
            <a:r>
              <a:rPr lang="en-GB" sz="1800" dirty="0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, je </a:t>
            </a:r>
            <a:r>
              <a:rPr lang="en-GB" sz="1800" b="1" dirty="0" err="1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poradenství</a:t>
            </a:r>
            <a:r>
              <a:rPr lang="en-GB" sz="1800" dirty="0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, </a:t>
            </a:r>
            <a:r>
              <a:rPr lang="en-GB" sz="1800" dirty="0" err="1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které</a:t>
            </a:r>
            <a:r>
              <a:rPr lang="en-GB" sz="1800" dirty="0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 se </a:t>
            </a:r>
            <a:r>
              <a:rPr lang="en-GB" sz="1800" dirty="0" err="1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na</a:t>
            </a:r>
            <a:r>
              <a:rPr lang="en-GB" sz="1800" dirty="0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GB" sz="1800" dirty="0" err="1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Masarykově</a:t>
            </a:r>
            <a:r>
              <a:rPr lang="en-GB" sz="1800" dirty="0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GB" sz="1800" dirty="0" err="1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univerzitě</a:t>
            </a:r>
            <a:r>
              <a:rPr lang="en-GB" sz="1800" dirty="0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GB" sz="1800" dirty="0" err="1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rozvíjí</a:t>
            </a:r>
            <a:r>
              <a:rPr lang="en-GB" sz="1800" dirty="0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GB" sz="1800" dirty="0" err="1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díky</a:t>
            </a:r>
            <a:r>
              <a:rPr lang="cs-CZ" sz="1800" dirty="0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 </a:t>
            </a:r>
            <a:r>
              <a:rPr lang="en-GB" sz="1800" b="1" dirty="0" err="1">
                <a:effectLst/>
                <a:latin typeface="Georgia" panose="02040502050405020303" pitchFamily="18" charset="0"/>
                <a:hlinkClick r:id="rId2"/>
              </a:rPr>
              <a:t>Poradenskému</a:t>
            </a:r>
            <a:r>
              <a:rPr lang="en-GB" sz="1800" b="1" dirty="0">
                <a:effectLst/>
                <a:latin typeface="Georgia" panose="02040502050405020303" pitchFamily="18" charset="0"/>
                <a:hlinkClick r:id="rId2"/>
              </a:rPr>
              <a:t> </a:t>
            </a:r>
            <a:r>
              <a:rPr lang="en-GB" sz="1800" b="1" dirty="0" err="1">
                <a:effectLst/>
                <a:latin typeface="Georgia" panose="02040502050405020303" pitchFamily="18" charset="0"/>
                <a:hlinkClick r:id="rId2"/>
              </a:rPr>
              <a:t>centru</a:t>
            </a:r>
            <a:r>
              <a:rPr lang="en-GB" sz="1800" b="1" dirty="0">
                <a:effectLst/>
                <a:latin typeface="Georgia" panose="02040502050405020303" pitchFamily="18" charset="0"/>
                <a:hlinkClick r:id="rId2"/>
              </a:rPr>
              <a:t> MU</a:t>
            </a:r>
            <a:r>
              <a:rPr lang="en-GB" sz="1800" dirty="0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. Tam </a:t>
            </a:r>
            <a:r>
              <a:rPr lang="en-GB" sz="1800" dirty="0" err="1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najdou</a:t>
            </a:r>
            <a:r>
              <a:rPr lang="en-GB" sz="1800" dirty="0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GB" sz="1800" dirty="0" err="1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studenti</a:t>
            </a:r>
            <a:r>
              <a:rPr lang="en-GB" sz="1800" dirty="0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GB" sz="1800" dirty="0" err="1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podporu</a:t>
            </a:r>
            <a:r>
              <a:rPr lang="en-GB" sz="1800" dirty="0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GB" sz="1800" dirty="0" err="1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při</a:t>
            </a:r>
            <a:r>
              <a:rPr lang="en-GB" sz="1800" dirty="0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GB" sz="1800" dirty="0" err="1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zvládání</a:t>
            </a:r>
            <a:r>
              <a:rPr lang="en-GB" sz="1800" dirty="0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GB" sz="1800" dirty="0" err="1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studia</a:t>
            </a:r>
            <a:r>
              <a:rPr lang="en-GB" sz="1800" dirty="0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, ale </a:t>
            </a:r>
            <a:r>
              <a:rPr lang="en-GB" sz="1800" dirty="0" err="1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třeba</a:t>
            </a:r>
            <a:r>
              <a:rPr lang="en-GB" sz="1800" dirty="0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GB" sz="1800" dirty="0" err="1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i</a:t>
            </a:r>
            <a:r>
              <a:rPr lang="en-GB" sz="1800" dirty="0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 </a:t>
            </a:r>
            <a:r>
              <a:rPr lang="en-GB" sz="1800" dirty="0" err="1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případných</a:t>
            </a:r>
            <a:r>
              <a:rPr lang="en-GB" sz="1800" dirty="0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GB" sz="1800" dirty="0" err="1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psychických</a:t>
            </a:r>
            <a:r>
              <a:rPr lang="en-GB" sz="1800" dirty="0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GB" sz="1800" dirty="0" err="1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problémech</a:t>
            </a:r>
            <a:r>
              <a:rPr lang="en-GB" sz="1800" dirty="0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.</a:t>
            </a:r>
            <a:endParaRPr lang="en-GB" sz="1800" dirty="0">
              <a:effectLst/>
              <a:latin typeface="Georgia" panose="02040502050405020303" pitchFamily="18" charset="0"/>
            </a:endParaRPr>
          </a:p>
          <a:p>
            <a:pPr>
              <a:spcBef>
                <a:spcPts val="0"/>
              </a:spcBef>
              <a:spcAft>
                <a:spcPts val="2300"/>
              </a:spcAft>
            </a:pPr>
            <a:r>
              <a:rPr lang="en-GB" sz="1800" dirty="0" err="1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Důležitá</a:t>
            </a:r>
            <a:r>
              <a:rPr lang="en-GB" sz="1800" dirty="0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 je </a:t>
            </a:r>
            <a:r>
              <a:rPr lang="en-GB" sz="1800" dirty="0" err="1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také</a:t>
            </a:r>
            <a:r>
              <a:rPr lang="en-GB" sz="1800" dirty="0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GB" sz="1800" dirty="0" err="1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péče</a:t>
            </a:r>
            <a:r>
              <a:rPr lang="en-GB" sz="1800" dirty="0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GB" sz="1800" b="1" dirty="0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o </a:t>
            </a:r>
            <a:r>
              <a:rPr lang="en-GB" sz="1800" b="1" dirty="0" err="1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kvalitu</a:t>
            </a:r>
            <a:r>
              <a:rPr lang="en-GB" sz="1800" b="1" dirty="0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GB" sz="1800" b="1" dirty="0" err="1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studijního</a:t>
            </a:r>
            <a:r>
              <a:rPr lang="en-GB" sz="1800" b="1" dirty="0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GB" sz="1800" b="1" dirty="0" err="1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programu</a:t>
            </a:r>
            <a:r>
              <a:rPr lang="en-GB" sz="1800" b="1" dirty="0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 a o </a:t>
            </a:r>
            <a:r>
              <a:rPr lang="en-GB" sz="1800" b="1" dirty="0" err="1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jeho</a:t>
            </a:r>
            <a:r>
              <a:rPr lang="en-GB" sz="1800" b="1" dirty="0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GB" sz="1800" b="1" dirty="0" err="1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strukturu</a:t>
            </a:r>
            <a:r>
              <a:rPr lang="en-GB" sz="1800" dirty="0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. </a:t>
            </a:r>
          </a:p>
          <a:p>
            <a:pPr>
              <a:spcBef>
                <a:spcPts val="0"/>
              </a:spcBef>
              <a:spcAft>
                <a:spcPts val="2300"/>
              </a:spcAft>
            </a:pPr>
            <a:r>
              <a:rPr lang="en-GB" sz="1800" dirty="0" err="1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Například</a:t>
            </a:r>
            <a:r>
              <a:rPr lang="en-GB" sz="1800" dirty="0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GB" sz="1800" dirty="0" err="1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lze</a:t>
            </a:r>
            <a:r>
              <a:rPr lang="en-GB" sz="1800" dirty="0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GB" sz="1800" dirty="0" err="1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přemýšlet</a:t>
            </a:r>
            <a:r>
              <a:rPr lang="en-GB" sz="1800" dirty="0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 o tom, jak </a:t>
            </a:r>
            <a:r>
              <a:rPr lang="en-GB" sz="1800" dirty="0" err="1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logicky</a:t>
            </a:r>
            <a:r>
              <a:rPr lang="en-GB" sz="1800" dirty="0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GB" sz="1800" dirty="0" err="1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na</a:t>
            </a:r>
            <a:r>
              <a:rPr lang="en-GB" sz="1800" dirty="0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GB" sz="1800" dirty="0" err="1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sebe</a:t>
            </a:r>
            <a:r>
              <a:rPr lang="en-GB" sz="1800" dirty="0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GB" sz="1800" dirty="0" err="1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navazují</a:t>
            </a:r>
            <a:r>
              <a:rPr lang="en-GB" sz="1800" dirty="0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GB" sz="1800" dirty="0" err="1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různé</a:t>
            </a:r>
            <a:r>
              <a:rPr lang="en-GB" sz="1800" dirty="0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GB" sz="1800" dirty="0" err="1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kurzy</a:t>
            </a:r>
            <a:r>
              <a:rPr lang="en-GB" sz="1800" dirty="0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, s </a:t>
            </a:r>
            <a:r>
              <a:rPr lang="en-GB" sz="1800" dirty="0" err="1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jakým</a:t>
            </a:r>
            <a:r>
              <a:rPr lang="en-GB" sz="1800" dirty="0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GB" sz="1800" dirty="0" err="1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časovým</a:t>
            </a:r>
            <a:r>
              <a:rPr lang="en-GB" sz="1800" dirty="0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GB" sz="1800" dirty="0" err="1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odstupem</a:t>
            </a:r>
            <a:r>
              <a:rPr lang="en-GB" sz="1800" dirty="0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GB" sz="1800" dirty="0" err="1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kurzy</a:t>
            </a:r>
            <a:r>
              <a:rPr lang="en-GB" sz="1800" dirty="0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GB" sz="1800" dirty="0" err="1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opakovat</a:t>
            </a:r>
            <a:r>
              <a:rPr lang="en-GB" sz="1800" dirty="0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 a </a:t>
            </a:r>
            <a:r>
              <a:rPr lang="en-GB" sz="1800" dirty="0" err="1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podobně</a:t>
            </a:r>
            <a:r>
              <a:rPr lang="en-GB" sz="1800" dirty="0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.</a:t>
            </a:r>
          </a:p>
          <a:p>
            <a:pPr>
              <a:spcBef>
                <a:spcPts val="0"/>
              </a:spcBef>
              <a:spcAft>
                <a:spcPts val="2300"/>
              </a:spcAft>
            </a:pPr>
            <a:r>
              <a:rPr lang="en-GB" sz="1800" dirty="0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 Do </a:t>
            </a:r>
            <a:r>
              <a:rPr lang="en-GB" sz="1800" dirty="0" err="1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hry</a:t>
            </a:r>
            <a:r>
              <a:rPr lang="en-GB" sz="1800" dirty="0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 se v </a:t>
            </a:r>
            <a:r>
              <a:rPr lang="en-GB" sz="1800" dirty="0" err="1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souvislosti</a:t>
            </a:r>
            <a:r>
              <a:rPr lang="en-GB" sz="1800" dirty="0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 s </a:t>
            </a:r>
            <a:r>
              <a:rPr lang="en-GB" sz="1800" dirty="0" err="1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kvalitou</a:t>
            </a:r>
            <a:r>
              <a:rPr lang="en-GB" sz="1800" dirty="0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GB" sz="1800" dirty="0" err="1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výuky</a:t>
            </a:r>
            <a:r>
              <a:rPr lang="en-GB" sz="1800" dirty="0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GB" sz="1800" dirty="0" err="1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dostává</a:t>
            </a:r>
            <a:r>
              <a:rPr lang="en-GB" sz="1800" dirty="0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GB" sz="1800" dirty="0" err="1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také</a:t>
            </a:r>
            <a:r>
              <a:rPr lang="en-GB" sz="1800" dirty="0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GB" sz="1800" b="1" dirty="0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role </a:t>
            </a:r>
            <a:r>
              <a:rPr lang="en-GB" sz="1800" b="1" dirty="0" err="1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každého</a:t>
            </a:r>
            <a:r>
              <a:rPr lang="en-GB" sz="1800" b="1" dirty="0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GB" sz="1800" b="1" dirty="0" err="1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jednotlivého</a:t>
            </a:r>
            <a:r>
              <a:rPr lang="en-GB" sz="1800" b="1" dirty="0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GB" sz="1800" b="1" dirty="0" err="1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učitele</a:t>
            </a:r>
            <a:r>
              <a:rPr lang="en-GB" sz="1800" dirty="0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. </a:t>
            </a:r>
            <a:r>
              <a:rPr lang="en-GB" sz="1800" dirty="0" err="1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Všichni</a:t>
            </a:r>
            <a:r>
              <a:rPr lang="en-GB" sz="1800" dirty="0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GB" sz="1800" dirty="0" err="1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bychom</a:t>
            </a:r>
            <a:r>
              <a:rPr lang="en-GB" sz="1800" dirty="0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GB" sz="1800" dirty="0" err="1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měli</a:t>
            </a:r>
            <a:r>
              <a:rPr lang="en-GB" sz="1800" dirty="0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GB" sz="1800" dirty="0" err="1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čas</a:t>
            </a:r>
            <a:r>
              <a:rPr lang="en-GB" sz="1800" dirty="0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 od </a:t>
            </a:r>
            <a:r>
              <a:rPr lang="en-GB" sz="1800" dirty="0" err="1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času</a:t>
            </a:r>
            <a:r>
              <a:rPr lang="en-GB" sz="1800" dirty="0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GB" sz="1800" dirty="0" err="1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reflektovat</a:t>
            </a:r>
            <a:r>
              <a:rPr lang="en-GB" sz="1800" dirty="0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, jak </a:t>
            </a:r>
            <a:r>
              <a:rPr lang="en-GB" sz="1800" dirty="0" err="1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dobré</a:t>
            </a:r>
            <a:r>
              <a:rPr lang="en-GB" sz="1800" dirty="0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GB" sz="1800" dirty="0" err="1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jsou</a:t>
            </a:r>
            <a:r>
              <a:rPr lang="en-GB" sz="1800" dirty="0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GB" sz="1800" dirty="0" err="1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naše</a:t>
            </a:r>
            <a:r>
              <a:rPr lang="en-GB" sz="1800" dirty="0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GB" sz="1800" dirty="0" err="1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vlastní</a:t>
            </a:r>
            <a:r>
              <a:rPr lang="en-GB" sz="1800" dirty="0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GB" sz="1800" dirty="0" err="1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kurzy</a:t>
            </a:r>
            <a:r>
              <a:rPr lang="en-GB" sz="1800" dirty="0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 a</a:t>
            </a:r>
            <a:r>
              <a:rPr lang="en-GB" sz="1800" b="1" dirty="0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 </a:t>
            </a:r>
            <a:r>
              <a:rPr lang="en-GB" sz="1800" b="1" dirty="0" err="1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zda</a:t>
            </a:r>
            <a:r>
              <a:rPr lang="en-GB" sz="1800" b="1" dirty="0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GB" sz="1800" b="1" dirty="0" err="1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poskytujeme</a:t>
            </a:r>
            <a:r>
              <a:rPr lang="en-GB" sz="1800" b="1" dirty="0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GB" sz="1800" b="1" dirty="0" err="1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studentům</a:t>
            </a:r>
            <a:r>
              <a:rPr lang="en-GB" sz="1800" b="1" dirty="0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GB" sz="1800" b="1" dirty="0" err="1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optimální</a:t>
            </a:r>
            <a:r>
              <a:rPr lang="en-GB" sz="1800" b="1" dirty="0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GB" sz="1800" b="1" dirty="0" err="1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podmínky</a:t>
            </a:r>
            <a:r>
              <a:rPr lang="en-GB" sz="1800" b="1" dirty="0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 pro to, aby je </a:t>
            </a:r>
            <a:r>
              <a:rPr lang="en-GB" sz="1800" b="1" dirty="0" err="1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zvládali</a:t>
            </a:r>
            <a:r>
              <a:rPr lang="en-GB" sz="1800" b="1" dirty="0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.</a:t>
            </a:r>
            <a:endParaRPr lang="en-GB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69338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CF027F-CD29-0BEB-87DC-D7CCD79747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>
                <a:solidFill>
                  <a:srgbClr val="595959"/>
                </a:solidFill>
                <a:latin typeface="Georgia" panose="02040502050405020303" pitchFamily="18" charset="0"/>
              </a:rPr>
              <a:t>Co pomáhá: dobrá praxe</a:t>
            </a:r>
            <a:br>
              <a:rPr lang="en-GB" sz="3200" b="1" dirty="0">
                <a:latin typeface="Georgia" panose="02040502050405020303" pitchFamily="18" charset="0"/>
              </a:rPr>
            </a:br>
            <a:endParaRPr lang="en-GB" sz="3200" b="1" dirty="0">
              <a:latin typeface="Georgia" panose="02040502050405020303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6F64B95-2BD9-D631-B7D2-FD40233166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GB" sz="1800" b="1" dirty="0" err="1">
                <a:effectLst/>
                <a:latin typeface="Georgia" panose="02040502050405020303" pitchFamily="18" charset="0"/>
              </a:rPr>
              <a:t>na</a:t>
            </a:r>
            <a:r>
              <a:rPr lang="en-GB" sz="1800" b="1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1" dirty="0" err="1">
                <a:effectLst/>
                <a:latin typeface="Georgia" panose="02040502050405020303" pitchFamily="18" charset="0"/>
              </a:rPr>
              <a:t>řadě</a:t>
            </a:r>
            <a:r>
              <a:rPr lang="en-GB" sz="1800" b="1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1" dirty="0" err="1">
                <a:effectLst/>
                <a:latin typeface="Georgia" panose="02040502050405020303" pitchFamily="18" charset="0"/>
              </a:rPr>
              <a:t>fakult</a:t>
            </a:r>
            <a:r>
              <a:rPr lang="en-GB" sz="1800" b="1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1" dirty="0" err="1">
                <a:effectLst/>
                <a:latin typeface="Georgia" panose="02040502050405020303" pitchFamily="18" charset="0"/>
              </a:rPr>
              <a:t>či</a:t>
            </a:r>
            <a:r>
              <a:rPr lang="en-GB" sz="1800" b="1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1" dirty="0" err="1">
                <a:effectLst/>
                <a:latin typeface="Georgia" panose="02040502050405020303" pitchFamily="18" charset="0"/>
              </a:rPr>
              <a:t>kateder</a:t>
            </a:r>
            <a:r>
              <a:rPr lang="en-GB" sz="1800" b="1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1" dirty="0" err="1">
                <a:effectLst/>
                <a:latin typeface="Georgia" panose="02040502050405020303" pitchFamily="18" charset="0"/>
              </a:rPr>
              <a:t>vracejí</a:t>
            </a:r>
            <a:r>
              <a:rPr lang="en-GB" sz="1800" b="1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1" dirty="0" err="1">
                <a:effectLst/>
                <a:latin typeface="Georgia" panose="02040502050405020303" pitchFamily="18" charset="0"/>
              </a:rPr>
              <a:t>oborové</a:t>
            </a:r>
            <a:r>
              <a:rPr lang="en-GB" sz="1800" b="1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1" dirty="0" err="1">
                <a:effectLst/>
                <a:latin typeface="Georgia" panose="02040502050405020303" pitchFamily="18" charset="0"/>
              </a:rPr>
              <a:t>přijímací</a:t>
            </a:r>
            <a:r>
              <a:rPr lang="en-GB" sz="1800" b="1" dirty="0">
                <a:effectLst/>
                <a:latin typeface="Georgia" panose="02040502050405020303" pitchFamily="18" charset="0"/>
              </a:rPr>
              <a:t> testy</a:t>
            </a:r>
            <a:r>
              <a:rPr lang="en-GB" sz="1800" dirty="0">
                <a:effectLst/>
                <a:latin typeface="Georgia" panose="02040502050405020303" pitchFamily="18" charset="0"/>
              </a:rPr>
              <a:t>, </a:t>
            </a:r>
            <a:r>
              <a:rPr lang="en-GB" sz="1800" dirty="0" err="1">
                <a:effectLst/>
                <a:latin typeface="Georgia" panose="02040502050405020303" pitchFamily="18" charset="0"/>
              </a:rPr>
              <a:t>které</a:t>
            </a:r>
            <a:r>
              <a:rPr lang="en-GB" sz="180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dirty="0" err="1">
                <a:effectLst/>
                <a:latin typeface="Georgia" panose="02040502050405020303" pitchFamily="18" charset="0"/>
              </a:rPr>
              <a:t>mohou</a:t>
            </a:r>
            <a:r>
              <a:rPr lang="en-GB" sz="180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dirty="0" err="1">
                <a:effectLst/>
                <a:latin typeface="Georgia" panose="02040502050405020303" pitchFamily="18" charset="0"/>
              </a:rPr>
              <a:t>lépe</a:t>
            </a:r>
            <a:r>
              <a:rPr lang="en-GB" sz="180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dirty="0" err="1">
                <a:effectLst/>
                <a:latin typeface="Georgia" panose="02040502050405020303" pitchFamily="18" charset="0"/>
              </a:rPr>
              <a:t>ukázat</a:t>
            </a:r>
            <a:r>
              <a:rPr lang="en-GB" sz="180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dirty="0" err="1">
                <a:effectLst/>
                <a:latin typeface="Georgia" panose="02040502050405020303" pitchFamily="18" charset="0"/>
              </a:rPr>
              <a:t>třeba</a:t>
            </a:r>
            <a:r>
              <a:rPr lang="en-GB" sz="180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dirty="0" err="1">
                <a:effectLst/>
                <a:latin typeface="Georgia" panose="02040502050405020303" pitchFamily="18" charset="0"/>
              </a:rPr>
              <a:t>motivaci</a:t>
            </a:r>
            <a:r>
              <a:rPr lang="en-GB" sz="180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dirty="0" err="1">
                <a:effectLst/>
                <a:latin typeface="Georgia" panose="02040502050405020303" pitchFamily="18" charset="0"/>
              </a:rPr>
              <a:t>ke</a:t>
            </a:r>
            <a:r>
              <a:rPr lang="en-GB" sz="180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dirty="0" err="1">
                <a:effectLst/>
                <a:latin typeface="Georgia" panose="02040502050405020303" pitchFamily="18" charset="0"/>
              </a:rPr>
              <a:t>studiu</a:t>
            </a:r>
            <a:r>
              <a:rPr lang="en-GB" sz="1800" dirty="0">
                <a:effectLst/>
                <a:latin typeface="Georgia" panose="02040502050405020303" pitchFamily="18" charset="0"/>
              </a:rPr>
              <a:t> a </a:t>
            </a:r>
            <a:r>
              <a:rPr lang="en-GB" sz="1800" dirty="0" err="1">
                <a:effectLst/>
                <a:latin typeface="Georgia" panose="02040502050405020303" pitchFamily="18" charset="0"/>
              </a:rPr>
              <a:t>zájem</a:t>
            </a:r>
            <a:r>
              <a:rPr lang="en-GB" sz="1800" dirty="0">
                <a:effectLst/>
                <a:latin typeface="Georgia" panose="02040502050405020303" pitchFamily="18" charset="0"/>
              </a:rPr>
              <a:t> o </a:t>
            </a:r>
            <a:r>
              <a:rPr lang="en-GB" sz="1800" dirty="0" err="1">
                <a:effectLst/>
                <a:latin typeface="Georgia" panose="02040502050405020303" pitchFamily="18" charset="0"/>
              </a:rPr>
              <a:t>daný</a:t>
            </a:r>
            <a:r>
              <a:rPr lang="en-GB" sz="180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dirty="0" err="1">
                <a:effectLst/>
                <a:latin typeface="Georgia" panose="02040502050405020303" pitchFamily="18" charset="0"/>
              </a:rPr>
              <a:t>obor</a:t>
            </a:r>
            <a:r>
              <a:rPr lang="en-GB" sz="1800" dirty="0">
                <a:effectLst/>
                <a:latin typeface="Georgia" panose="02040502050405020303" pitchFamily="18" charset="0"/>
              </a:rPr>
              <a:t>. </a:t>
            </a:r>
            <a:endParaRPr lang="cs-CZ" sz="1800" dirty="0">
              <a:effectLst/>
              <a:latin typeface="Georgia" panose="02040502050405020303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cs-CZ" sz="1800" dirty="0">
              <a:latin typeface="Georgia" panose="02040502050405020303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cs-CZ" sz="1800" b="1" dirty="0" err="1">
                <a:effectLst/>
                <a:latin typeface="Georgia" panose="02040502050405020303" pitchFamily="18" charset="0"/>
              </a:rPr>
              <a:t>modivikace</a:t>
            </a:r>
            <a:r>
              <a:rPr lang="cs-CZ" sz="1800" b="1" dirty="0">
                <a:effectLst/>
                <a:latin typeface="Georgia" panose="02040502050405020303" pitchFamily="18" charset="0"/>
              </a:rPr>
              <a:t> nabídky </a:t>
            </a:r>
            <a:r>
              <a:rPr lang="en-GB" sz="1800" b="1" dirty="0" err="1">
                <a:effectLst/>
                <a:latin typeface="Georgia" panose="02040502050405020303" pitchFamily="18" charset="0"/>
              </a:rPr>
              <a:t>předmětů</a:t>
            </a:r>
            <a:r>
              <a:rPr lang="en-GB" sz="1800" b="1" dirty="0">
                <a:effectLst/>
                <a:latin typeface="Georgia" panose="02040502050405020303" pitchFamily="18" charset="0"/>
              </a:rPr>
              <a:t> v </a:t>
            </a:r>
            <a:r>
              <a:rPr lang="en-GB" sz="1800" b="1" dirty="0" err="1">
                <a:effectLst/>
                <a:latin typeface="Georgia" panose="02040502050405020303" pitchFamily="18" charset="0"/>
              </a:rPr>
              <a:t>prvním</a:t>
            </a:r>
            <a:r>
              <a:rPr lang="en-GB" sz="1800" b="1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1" dirty="0" err="1">
                <a:effectLst/>
                <a:latin typeface="Georgia" panose="02040502050405020303" pitchFamily="18" charset="0"/>
              </a:rPr>
              <a:t>ročníku</a:t>
            </a:r>
            <a:r>
              <a:rPr lang="en-GB" sz="1800" dirty="0">
                <a:effectLst/>
                <a:latin typeface="Georgia" panose="02040502050405020303" pitchFamily="18" charset="0"/>
              </a:rPr>
              <a:t>.</a:t>
            </a:r>
            <a:endParaRPr lang="cs-CZ" sz="1800" dirty="0">
              <a:effectLst/>
              <a:latin typeface="Georgia" panose="02040502050405020303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GB" sz="1800" dirty="0">
              <a:effectLst/>
              <a:latin typeface="Georgia" panose="02040502050405020303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GB" sz="1800" b="1" dirty="0" err="1">
                <a:effectLst/>
                <a:latin typeface="Georgia" panose="02040502050405020303" pitchFamily="18" charset="0"/>
              </a:rPr>
              <a:t>úvodní</a:t>
            </a:r>
            <a:r>
              <a:rPr lang="en-GB" sz="1800" b="1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1" dirty="0" err="1">
                <a:effectLst/>
                <a:latin typeface="Georgia" panose="02040502050405020303" pitchFamily="18" charset="0"/>
              </a:rPr>
              <a:t>adaptační</a:t>
            </a:r>
            <a:r>
              <a:rPr lang="en-GB" sz="1800" b="1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1" dirty="0" err="1">
                <a:effectLst/>
                <a:latin typeface="Georgia" panose="02040502050405020303" pitchFamily="18" charset="0"/>
              </a:rPr>
              <a:t>kurzy</a:t>
            </a:r>
            <a:r>
              <a:rPr lang="en-GB" sz="1800" b="1" dirty="0">
                <a:effectLst/>
                <a:latin typeface="Georgia" panose="02040502050405020303" pitchFamily="18" charset="0"/>
              </a:rPr>
              <a:t> se </a:t>
            </a:r>
            <a:r>
              <a:rPr lang="en-GB" sz="1800" b="1" dirty="0" err="1">
                <a:effectLst/>
                <a:latin typeface="Georgia" panose="02040502050405020303" pitchFamily="18" charset="0"/>
              </a:rPr>
              <a:t>zážitkovou</a:t>
            </a:r>
            <a:r>
              <a:rPr lang="en-GB" sz="1800" b="1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1" dirty="0" err="1">
                <a:effectLst/>
                <a:latin typeface="Georgia" panose="02040502050405020303" pitchFamily="18" charset="0"/>
              </a:rPr>
              <a:t>složkou</a:t>
            </a:r>
            <a:r>
              <a:rPr lang="en-GB" sz="180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dirty="0" err="1">
                <a:effectLst/>
                <a:latin typeface="Georgia" panose="02040502050405020303" pitchFamily="18" charset="0"/>
              </a:rPr>
              <a:t>nebo</a:t>
            </a:r>
            <a:r>
              <a:rPr lang="en-GB" sz="180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1" dirty="0" err="1">
                <a:effectLst/>
                <a:latin typeface="Georgia" panose="02040502050405020303" pitchFamily="18" charset="0"/>
              </a:rPr>
              <a:t>brzké</a:t>
            </a:r>
            <a:r>
              <a:rPr lang="en-GB" sz="1800" b="1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1" dirty="0" err="1">
                <a:effectLst/>
                <a:latin typeface="Georgia" panose="02040502050405020303" pitchFamily="18" charset="0"/>
              </a:rPr>
              <a:t>nasazení</a:t>
            </a:r>
            <a:r>
              <a:rPr lang="en-GB" sz="1800" b="1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1" dirty="0" err="1">
                <a:effectLst/>
                <a:latin typeface="Georgia" panose="02040502050405020303" pitchFamily="18" charset="0"/>
              </a:rPr>
              <a:t>praktického</a:t>
            </a:r>
            <a:r>
              <a:rPr lang="en-GB" sz="1800" b="1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1" dirty="0" err="1">
                <a:effectLst/>
                <a:latin typeface="Georgia" panose="02040502050405020303" pitchFamily="18" charset="0"/>
              </a:rPr>
              <a:t>předmětu</a:t>
            </a:r>
            <a:r>
              <a:rPr lang="en-GB" sz="1800" dirty="0">
                <a:effectLst/>
                <a:latin typeface="Georgia" panose="02040502050405020303" pitchFamily="18" charset="0"/>
              </a:rPr>
              <a:t>, </a:t>
            </a:r>
            <a:r>
              <a:rPr lang="en-GB" sz="1800" dirty="0" err="1">
                <a:effectLst/>
                <a:latin typeface="Georgia" panose="02040502050405020303" pitchFamily="18" charset="0"/>
              </a:rPr>
              <a:t>který</a:t>
            </a:r>
            <a:r>
              <a:rPr lang="en-GB" sz="180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dirty="0" err="1">
                <a:effectLst/>
                <a:latin typeface="Georgia" panose="02040502050405020303" pitchFamily="18" charset="0"/>
              </a:rPr>
              <a:t>hned</a:t>
            </a:r>
            <a:r>
              <a:rPr lang="en-GB" sz="180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dirty="0" err="1">
                <a:effectLst/>
                <a:latin typeface="Georgia" panose="02040502050405020303" pitchFamily="18" charset="0"/>
              </a:rPr>
              <a:t>na</a:t>
            </a:r>
            <a:r>
              <a:rPr lang="en-GB" sz="180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dirty="0" err="1">
                <a:effectLst/>
                <a:latin typeface="Georgia" panose="02040502050405020303" pitchFamily="18" charset="0"/>
              </a:rPr>
              <a:t>začátku</a:t>
            </a:r>
            <a:r>
              <a:rPr lang="en-GB" sz="180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dirty="0" err="1">
                <a:effectLst/>
                <a:latin typeface="Georgia" panose="02040502050405020303" pitchFamily="18" charset="0"/>
              </a:rPr>
              <a:t>studia</a:t>
            </a:r>
            <a:r>
              <a:rPr lang="en-GB" sz="180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dirty="0" err="1">
                <a:effectLst/>
                <a:latin typeface="Georgia" panose="02040502050405020303" pitchFamily="18" charset="0"/>
              </a:rPr>
              <a:t>studentům</a:t>
            </a:r>
            <a:r>
              <a:rPr lang="en-GB" sz="180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dirty="0" err="1">
                <a:effectLst/>
                <a:latin typeface="Georgia" panose="02040502050405020303" pitchFamily="18" charset="0"/>
              </a:rPr>
              <a:t>ukáže</a:t>
            </a:r>
            <a:r>
              <a:rPr lang="en-GB" sz="1800" dirty="0">
                <a:effectLst/>
                <a:latin typeface="Georgia" panose="02040502050405020303" pitchFamily="18" charset="0"/>
              </a:rPr>
              <a:t>, v </a:t>
            </a:r>
            <a:r>
              <a:rPr lang="en-GB" sz="1800" dirty="0" err="1">
                <a:effectLst/>
                <a:latin typeface="Georgia" panose="02040502050405020303" pitchFamily="18" charset="0"/>
              </a:rPr>
              <a:t>čem</a:t>
            </a:r>
            <a:r>
              <a:rPr lang="en-GB" sz="1800" dirty="0">
                <a:effectLst/>
                <a:latin typeface="Georgia" panose="02040502050405020303" pitchFamily="18" charset="0"/>
              </a:rPr>
              <a:t> je </a:t>
            </a:r>
            <a:r>
              <a:rPr lang="en-GB" sz="1800" dirty="0" err="1">
                <a:effectLst/>
                <a:latin typeface="Georgia" panose="02040502050405020303" pitchFamily="18" charset="0"/>
              </a:rPr>
              <a:t>jejich</a:t>
            </a:r>
            <a:r>
              <a:rPr lang="en-GB" sz="180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dirty="0" err="1">
                <a:effectLst/>
                <a:latin typeface="Georgia" panose="02040502050405020303" pitchFamily="18" charset="0"/>
              </a:rPr>
              <a:t>obor</a:t>
            </a:r>
            <a:r>
              <a:rPr lang="en-GB" sz="180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dirty="0" err="1">
                <a:effectLst/>
                <a:latin typeface="Georgia" panose="02040502050405020303" pitchFamily="18" charset="0"/>
              </a:rPr>
              <a:t>zajímavý</a:t>
            </a:r>
            <a:r>
              <a:rPr lang="en-GB" sz="1800" dirty="0">
                <a:effectLst/>
                <a:latin typeface="Georgia" panose="02040502050405020303" pitchFamily="18" charset="0"/>
              </a:rPr>
              <a:t> a co </a:t>
            </a:r>
            <a:r>
              <a:rPr lang="en-GB" sz="1800" dirty="0" err="1">
                <a:effectLst/>
                <a:latin typeface="Georgia" panose="02040502050405020303" pitchFamily="18" charset="0"/>
              </a:rPr>
              <a:t>obnáší</a:t>
            </a:r>
            <a:r>
              <a:rPr lang="en-GB" sz="1800" dirty="0">
                <a:effectLst/>
                <a:latin typeface="Georgia" panose="02040502050405020303" pitchFamily="18" charset="0"/>
              </a:rPr>
              <a:t>.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dirty="0">
                <a:effectLst/>
                <a:latin typeface="Georgia" panose="02040502050405020303" pitchFamily="18" charset="0"/>
              </a:rPr>
              <a:t> </a:t>
            </a:r>
            <a:endParaRPr lang="cs-CZ" sz="1800" dirty="0">
              <a:effectLst/>
              <a:latin typeface="Georgia" panose="02040502050405020303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GB" sz="1800" dirty="0" err="1">
                <a:effectLst/>
                <a:latin typeface="Georgia" panose="02040502050405020303" pitchFamily="18" charset="0"/>
              </a:rPr>
              <a:t>Vždy</a:t>
            </a:r>
            <a:r>
              <a:rPr lang="en-GB" sz="1800" dirty="0">
                <a:effectLst/>
                <a:latin typeface="Georgia" panose="02040502050405020303" pitchFamily="18" charset="0"/>
              </a:rPr>
              <a:t> je </a:t>
            </a:r>
            <a:r>
              <a:rPr lang="en-GB" sz="1800" dirty="0" err="1">
                <a:effectLst/>
                <a:latin typeface="Georgia" panose="02040502050405020303" pitchFamily="18" charset="0"/>
              </a:rPr>
              <a:t>potřeba</a:t>
            </a:r>
            <a:r>
              <a:rPr lang="en-GB" sz="180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dirty="0" err="1">
                <a:effectLst/>
                <a:latin typeface="Georgia" panose="02040502050405020303" pitchFamily="18" charset="0"/>
              </a:rPr>
              <a:t>přemýšlet</a:t>
            </a:r>
            <a:r>
              <a:rPr lang="en-GB" sz="180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dirty="0" err="1">
                <a:effectLst/>
                <a:latin typeface="Georgia" panose="02040502050405020303" pitchFamily="18" charset="0"/>
              </a:rPr>
              <a:t>nad</a:t>
            </a:r>
            <a:r>
              <a:rPr lang="en-GB" sz="180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dirty="0" err="1">
                <a:effectLst/>
                <a:latin typeface="Georgia" panose="02040502050405020303" pitchFamily="18" charset="0"/>
              </a:rPr>
              <a:t>tím</a:t>
            </a:r>
            <a:r>
              <a:rPr lang="en-GB" sz="1800" dirty="0">
                <a:effectLst/>
                <a:latin typeface="Georgia" panose="02040502050405020303" pitchFamily="18" charset="0"/>
              </a:rPr>
              <a:t>, </a:t>
            </a:r>
            <a:r>
              <a:rPr lang="en-GB" sz="1800" b="1" dirty="0">
                <a:effectLst/>
                <a:latin typeface="Georgia" panose="02040502050405020303" pitchFamily="18" charset="0"/>
              </a:rPr>
              <a:t>jak</a:t>
            </a:r>
            <a:r>
              <a:rPr lang="en-GB" sz="180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dirty="0" err="1">
                <a:effectLst/>
                <a:latin typeface="Georgia" panose="02040502050405020303" pitchFamily="18" charset="0"/>
              </a:rPr>
              <a:t>ve</a:t>
            </a:r>
            <a:r>
              <a:rPr lang="en-GB" sz="180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dirty="0" err="1">
                <a:effectLst/>
                <a:latin typeface="Georgia" panose="02040502050405020303" pitchFamily="18" charset="0"/>
              </a:rPr>
              <a:t>studentech</a:t>
            </a:r>
            <a:r>
              <a:rPr lang="en-GB" sz="180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1" dirty="0" err="1">
                <a:effectLst/>
                <a:latin typeface="Georgia" panose="02040502050405020303" pitchFamily="18" charset="0"/>
              </a:rPr>
              <a:t>probudit</a:t>
            </a:r>
            <a:r>
              <a:rPr lang="en-GB" sz="1800" b="1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1" dirty="0" err="1">
                <a:effectLst/>
                <a:latin typeface="Georgia" panose="02040502050405020303" pitchFamily="18" charset="0"/>
              </a:rPr>
              <a:t>sounáležitost</a:t>
            </a:r>
            <a:r>
              <a:rPr lang="en-GB" sz="1800" b="1" dirty="0">
                <a:effectLst/>
                <a:latin typeface="Georgia" panose="02040502050405020303" pitchFamily="18" charset="0"/>
              </a:rPr>
              <a:t> se </a:t>
            </a:r>
            <a:r>
              <a:rPr lang="en-GB" sz="1800" b="1" dirty="0" err="1">
                <a:effectLst/>
                <a:latin typeface="Georgia" panose="02040502050405020303" pitchFamily="18" charset="0"/>
              </a:rPr>
              <a:t>školou</a:t>
            </a:r>
            <a:r>
              <a:rPr lang="en-GB" sz="1800" b="1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dirty="0">
                <a:effectLst/>
                <a:latin typeface="Georgia" panose="02040502050405020303" pitchFamily="18" charset="0"/>
              </a:rPr>
              <a:t>a </a:t>
            </a:r>
            <a:r>
              <a:rPr lang="en-GB" sz="1800" dirty="0" err="1">
                <a:effectLst/>
                <a:latin typeface="Georgia" panose="02040502050405020303" pitchFamily="18" charset="0"/>
              </a:rPr>
              <a:t>jejich</a:t>
            </a:r>
            <a:r>
              <a:rPr lang="en-GB" sz="180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dirty="0" err="1">
                <a:effectLst/>
                <a:latin typeface="Georgia" panose="02040502050405020303" pitchFamily="18" charset="0"/>
              </a:rPr>
              <a:t>oborem</a:t>
            </a:r>
            <a:r>
              <a:rPr lang="en-GB" sz="1800" dirty="0">
                <a:effectLst/>
                <a:latin typeface="Georgia" panose="02040502050405020303" pitchFamily="18" charset="0"/>
              </a:rPr>
              <a:t> a </a:t>
            </a:r>
            <a:r>
              <a:rPr lang="en-GB" sz="1800" b="1" dirty="0">
                <a:effectLst/>
                <a:latin typeface="Georgia" panose="02040502050405020303" pitchFamily="18" charset="0"/>
              </a:rPr>
              <a:t>jak </a:t>
            </a:r>
            <a:r>
              <a:rPr lang="en-GB" sz="1800" b="1" dirty="0" err="1">
                <a:effectLst/>
                <a:latin typeface="Georgia" panose="02040502050405020303" pitchFamily="18" charset="0"/>
              </a:rPr>
              <a:t>jim</a:t>
            </a:r>
            <a:r>
              <a:rPr lang="en-GB" sz="1800" b="1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1" dirty="0" err="1">
                <a:effectLst/>
                <a:latin typeface="Georgia" panose="02040502050405020303" pitchFamily="18" charset="0"/>
              </a:rPr>
              <a:t>usnadnit</a:t>
            </a:r>
            <a:r>
              <a:rPr lang="en-GB" sz="1800" b="1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1" dirty="0" err="1">
                <a:effectLst/>
                <a:latin typeface="Georgia" panose="02040502050405020303" pitchFamily="18" charset="0"/>
              </a:rPr>
              <a:t>průchod</a:t>
            </a:r>
            <a:r>
              <a:rPr lang="en-GB" sz="1800" b="1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1" dirty="0" err="1">
                <a:effectLst/>
                <a:latin typeface="Georgia" panose="02040502050405020303" pitchFamily="18" charset="0"/>
              </a:rPr>
              <a:t>studiem</a:t>
            </a:r>
            <a:r>
              <a:rPr lang="en-GB" sz="1800" dirty="0">
                <a:effectLst/>
                <a:latin typeface="Georgia" panose="02040502050405020303" pitchFamily="18" charset="0"/>
              </a:rPr>
              <a:t>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cs-CZ" sz="1800" dirty="0">
              <a:effectLst/>
              <a:latin typeface="Georgia" panose="02040502050405020303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GB" sz="1800" dirty="0" err="1">
                <a:effectLst/>
                <a:latin typeface="Georgia" panose="02040502050405020303" pitchFamily="18" charset="0"/>
              </a:rPr>
              <a:t>Univerzita</a:t>
            </a:r>
            <a:r>
              <a:rPr lang="en-GB" sz="180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dirty="0" err="1">
                <a:effectLst/>
                <a:latin typeface="Georgia" panose="02040502050405020303" pitchFamily="18" charset="0"/>
              </a:rPr>
              <a:t>prosazuje</a:t>
            </a:r>
            <a:r>
              <a:rPr lang="en-GB" sz="180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1" dirty="0" err="1">
                <a:effectLst/>
                <a:latin typeface="Georgia" panose="02040502050405020303" pitchFamily="18" charset="0"/>
              </a:rPr>
              <a:t>nepodkročitelné</a:t>
            </a:r>
            <a:r>
              <a:rPr lang="en-GB" sz="1800" b="1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b="1" dirty="0" err="1">
                <a:effectLst/>
                <a:latin typeface="Georgia" panose="02040502050405020303" pitchFamily="18" charset="0"/>
              </a:rPr>
              <a:t>limity</a:t>
            </a:r>
            <a:r>
              <a:rPr lang="en-GB" sz="1800" b="1" dirty="0">
                <a:effectLst/>
                <a:latin typeface="Georgia" panose="02040502050405020303" pitchFamily="18" charset="0"/>
              </a:rPr>
              <a:t> pro </a:t>
            </a:r>
            <a:r>
              <a:rPr lang="en-GB" sz="1800" b="1" dirty="0" err="1">
                <a:effectLst/>
                <a:latin typeface="Georgia" panose="02040502050405020303" pitchFamily="18" charset="0"/>
              </a:rPr>
              <a:t>přijetí</a:t>
            </a:r>
            <a:r>
              <a:rPr lang="en-GB" sz="1800" dirty="0">
                <a:effectLst/>
                <a:latin typeface="Georgia" panose="02040502050405020303" pitchFamily="18" charset="0"/>
              </a:rPr>
              <a:t>, </a:t>
            </a:r>
            <a:r>
              <a:rPr lang="en-GB" sz="1800" dirty="0" err="1">
                <a:effectLst/>
                <a:latin typeface="Georgia" panose="02040502050405020303" pitchFamily="18" charset="0"/>
              </a:rPr>
              <a:t>kdy</a:t>
            </a:r>
            <a:r>
              <a:rPr lang="en-GB" sz="1800" dirty="0">
                <a:effectLst/>
                <a:latin typeface="Georgia" panose="02040502050405020303" pitchFamily="18" charset="0"/>
              </a:rPr>
              <a:t> by </a:t>
            </a:r>
            <a:r>
              <a:rPr lang="en-GB" sz="1800" dirty="0" err="1">
                <a:effectLst/>
                <a:latin typeface="Georgia" panose="02040502050405020303" pitchFamily="18" charset="0"/>
              </a:rPr>
              <a:t>uchazeči</a:t>
            </a:r>
            <a:r>
              <a:rPr lang="en-GB" sz="1800" dirty="0">
                <a:effectLst/>
                <a:latin typeface="Georgia" panose="02040502050405020303" pitchFamily="18" charset="0"/>
              </a:rPr>
              <a:t> s </a:t>
            </a:r>
            <a:r>
              <a:rPr lang="en-GB" sz="1800" dirty="0" err="1">
                <a:effectLst/>
                <a:latin typeface="Georgia" panose="02040502050405020303" pitchFamily="18" charset="0"/>
              </a:rPr>
              <a:t>nižším</a:t>
            </a:r>
            <a:r>
              <a:rPr lang="en-GB" sz="180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dirty="0" err="1">
                <a:effectLst/>
                <a:latin typeface="Georgia" panose="02040502050405020303" pitchFamily="18" charset="0"/>
              </a:rPr>
              <a:t>než</a:t>
            </a:r>
            <a:r>
              <a:rPr lang="en-GB" sz="180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dirty="0" err="1">
                <a:effectLst/>
                <a:latin typeface="Georgia" panose="02040502050405020303" pitchFamily="18" charset="0"/>
              </a:rPr>
              <a:t>předem</a:t>
            </a:r>
            <a:r>
              <a:rPr lang="en-GB" sz="180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dirty="0" err="1">
                <a:effectLst/>
                <a:latin typeface="Georgia" panose="02040502050405020303" pitchFamily="18" charset="0"/>
              </a:rPr>
              <a:t>stanoveným</a:t>
            </a:r>
            <a:r>
              <a:rPr lang="en-GB" sz="180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dirty="0" err="1">
                <a:effectLst/>
                <a:latin typeface="Georgia" panose="02040502050405020303" pitchFamily="18" charset="0"/>
              </a:rPr>
              <a:t>výsledkem</a:t>
            </a:r>
            <a:r>
              <a:rPr lang="en-GB" sz="1800" dirty="0">
                <a:effectLst/>
                <a:latin typeface="Georgia" panose="02040502050405020303" pitchFamily="18" charset="0"/>
              </a:rPr>
              <a:t> u </a:t>
            </a:r>
            <a:r>
              <a:rPr lang="en-GB" sz="1800" dirty="0" err="1">
                <a:effectLst/>
                <a:latin typeface="Georgia" panose="02040502050405020303" pitchFamily="18" charset="0"/>
              </a:rPr>
              <a:t>přijímacích</a:t>
            </a:r>
            <a:r>
              <a:rPr lang="en-GB" sz="180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dirty="0" err="1">
                <a:effectLst/>
                <a:latin typeface="Georgia" panose="02040502050405020303" pitchFamily="18" charset="0"/>
              </a:rPr>
              <a:t>zkoušek</a:t>
            </a:r>
            <a:r>
              <a:rPr lang="en-GB" sz="180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dirty="0" err="1">
                <a:effectLst/>
                <a:latin typeface="Georgia" panose="02040502050405020303" pitchFamily="18" charset="0"/>
              </a:rPr>
              <a:t>nemohli</a:t>
            </a:r>
            <a:r>
              <a:rPr lang="en-GB" sz="180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dirty="0" err="1">
                <a:effectLst/>
                <a:latin typeface="Georgia" panose="02040502050405020303" pitchFamily="18" charset="0"/>
              </a:rPr>
              <a:t>být</a:t>
            </a:r>
            <a:r>
              <a:rPr lang="en-GB" sz="180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dirty="0" err="1">
                <a:effectLst/>
                <a:latin typeface="Georgia" panose="02040502050405020303" pitchFamily="18" charset="0"/>
              </a:rPr>
              <a:t>přijatí</a:t>
            </a:r>
            <a:r>
              <a:rPr lang="en-GB" sz="1800" dirty="0">
                <a:effectLst/>
                <a:latin typeface="Georgia" panose="02040502050405020303" pitchFamily="18" charset="0"/>
              </a:rPr>
              <a:t>, </a:t>
            </a:r>
            <a:r>
              <a:rPr lang="en-GB" sz="1800" dirty="0" err="1">
                <a:effectLst/>
                <a:latin typeface="Georgia" panose="02040502050405020303" pitchFamily="18" charset="0"/>
              </a:rPr>
              <a:t>i</a:t>
            </a:r>
            <a:r>
              <a:rPr lang="en-GB" sz="1800" dirty="0">
                <a:effectLst/>
                <a:latin typeface="Georgia" panose="02040502050405020303" pitchFamily="18" charset="0"/>
              </a:rPr>
              <a:t> </a:t>
            </a:r>
            <a:r>
              <a:rPr lang="en-GB" sz="1800" dirty="0" err="1">
                <a:effectLst/>
                <a:latin typeface="Georgia" panose="02040502050405020303" pitchFamily="18" charset="0"/>
              </a:rPr>
              <a:t>kdyby</a:t>
            </a:r>
            <a:r>
              <a:rPr lang="en-GB" sz="180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dirty="0" err="1">
                <a:effectLst/>
                <a:latin typeface="Georgia" panose="02040502050405020303" pitchFamily="18" charset="0"/>
              </a:rPr>
              <a:t>byla</a:t>
            </a:r>
            <a:r>
              <a:rPr lang="en-GB" sz="180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dirty="0" err="1">
                <a:effectLst/>
                <a:latin typeface="Georgia" panose="02040502050405020303" pitchFamily="18" charset="0"/>
              </a:rPr>
              <a:t>volná</a:t>
            </a:r>
            <a:r>
              <a:rPr lang="en-GB" sz="1800" dirty="0">
                <a:effectLst/>
                <a:latin typeface="Georgia" panose="02040502050405020303" pitchFamily="18" charset="0"/>
              </a:rPr>
              <a:t> </a:t>
            </a:r>
            <a:r>
              <a:rPr lang="en-GB" sz="1800" dirty="0" err="1">
                <a:effectLst/>
                <a:latin typeface="Georgia" panose="02040502050405020303" pitchFamily="18" charset="0"/>
              </a:rPr>
              <a:t>místa</a:t>
            </a:r>
            <a:r>
              <a:rPr lang="en-GB" sz="1800" dirty="0">
                <a:effectLst/>
                <a:latin typeface="Georgia" panose="02040502050405020303" pitchFamily="18" charset="0"/>
              </a:rPr>
              <a:t>.</a:t>
            </a:r>
            <a:r>
              <a:rPr lang="cs-CZ" sz="1800" dirty="0">
                <a:effectLst/>
                <a:latin typeface="Georgia" panose="02040502050405020303" pitchFamily="18" charset="0"/>
              </a:rPr>
              <a:t> </a:t>
            </a:r>
            <a:endParaRPr lang="en-GB" sz="1800" dirty="0">
              <a:effectLst/>
              <a:latin typeface="Georgia" panose="02040502050405020303" pitchFamily="18" charset="0"/>
            </a:endParaRPr>
          </a:p>
          <a:p>
            <a:endParaRPr lang="en-GB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72859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1D5477A-29DB-1F00-436F-95F7EA05AD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b="1" dirty="0" err="1">
                <a:effectLst/>
                <a:latin typeface="Georgia" panose="02040502050405020303" pitchFamily="18" charset="0"/>
              </a:rPr>
              <a:t>Prestižní</a:t>
            </a:r>
            <a:r>
              <a:rPr lang="en-GB" sz="2000" b="1" dirty="0">
                <a:effectLst/>
                <a:latin typeface="Georgia" panose="02040502050405020303" pitchFamily="18" charset="0"/>
              </a:rPr>
              <a:t> </a:t>
            </a:r>
            <a:r>
              <a:rPr lang="en-GB" sz="2000" b="1" dirty="0" err="1">
                <a:effectLst/>
                <a:latin typeface="Georgia" panose="02040502050405020303" pitchFamily="18" charset="0"/>
              </a:rPr>
              <a:t>britské</a:t>
            </a:r>
            <a:r>
              <a:rPr lang="en-GB" sz="2000" b="1" dirty="0">
                <a:effectLst/>
                <a:latin typeface="Georgia" panose="02040502050405020303" pitchFamily="18" charset="0"/>
              </a:rPr>
              <a:t> </a:t>
            </a:r>
            <a:r>
              <a:rPr lang="en-GB" sz="2000" b="1" dirty="0" err="1">
                <a:effectLst/>
                <a:latin typeface="Georgia" panose="02040502050405020303" pitchFamily="18" charset="0"/>
              </a:rPr>
              <a:t>univerzity</a:t>
            </a:r>
            <a:r>
              <a:rPr lang="en-GB" sz="2000" b="1" dirty="0">
                <a:effectLst/>
                <a:latin typeface="Georgia" panose="02040502050405020303" pitchFamily="18" charset="0"/>
              </a:rPr>
              <a:t> se </a:t>
            </a:r>
            <a:r>
              <a:rPr lang="en-GB" sz="2000" b="1" dirty="0" err="1">
                <a:effectLst/>
                <a:latin typeface="Georgia" panose="02040502050405020303" pitchFamily="18" charset="0"/>
              </a:rPr>
              <a:t>chlubí</a:t>
            </a:r>
            <a:r>
              <a:rPr lang="en-GB" sz="2000" b="1" dirty="0">
                <a:effectLst/>
                <a:latin typeface="Georgia" panose="02040502050405020303" pitchFamily="18" charset="0"/>
              </a:rPr>
              <a:t> </a:t>
            </a:r>
            <a:r>
              <a:rPr lang="en-GB" sz="2000" b="1" dirty="0" err="1">
                <a:effectLst/>
                <a:latin typeface="Georgia" panose="02040502050405020303" pitchFamily="18" charset="0"/>
              </a:rPr>
              <a:t>nízkými</a:t>
            </a:r>
            <a:r>
              <a:rPr lang="en-GB" sz="2000" b="1" dirty="0">
                <a:effectLst/>
                <a:latin typeface="Georgia" panose="02040502050405020303" pitchFamily="18" charset="0"/>
              </a:rPr>
              <a:t> </a:t>
            </a:r>
            <a:r>
              <a:rPr lang="en-GB" sz="2000" b="1" dirty="0" err="1">
                <a:effectLst/>
                <a:latin typeface="Georgia" panose="02040502050405020303" pitchFamily="18" charset="0"/>
              </a:rPr>
              <a:t>čísly</a:t>
            </a:r>
            <a:r>
              <a:rPr lang="en-GB" sz="2000" b="1" dirty="0">
                <a:effectLst/>
                <a:latin typeface="Georgia" panose="02040502050405020303" pitchFamily="18" charset="0"/>
              </a:rPr>
              <a:t> </a:t>
            </a:r>
            <a:r>
              <a:rPr lang="en-GB" sz="2000" b="1" dirty="0" err="1">
                <a:effectLst/>
                <a:latin typeface="Georgia" panose="02040502050405020303" pitchFamily="18" charset="0"/>
              </a:rPr>
              <a:t>studijní</a:t>
            </a:r>
            <a:r>
              <a:rPr lang="en-GB" sz="2000" b="1" dirty="0">
                <a:effectLst/>
                <a:latin typeface="Georgia" panose="02040502050405020303" pitchFamily="18" charset="0"/>
              </a:rPr>
              <a:t> </a:t>
            </a:r>
            <a:r>
              <a:rPr lang="en-GB" sz="2000" b="1" dirty="0" err="1">
                <a:effectLst/>
                <a:latin typeface="Georgia" panose="02040502050405020303" pitchFamily="18" charset="0"/>
              </a:rPr>
              <a:t>neúspěšnosti</a:t>
            </a:r>
            <a:r>
              <a:rPr lang="en-GB" sz="2000" b="1" dirty="0">
                <a:effectLst/>
                <a:latin typeface="Georgia" panose="02040502050405020303" pitchFamily="18" charset="0"/>
              </a:rPr>
              <a:t>. </a:t>
            </a:r>
            <a:r>
              <a:rPr lang="en-GB" sz="2000" dirty="0" err="1">
                <a:effectLst/>
                <a:latin typeface="Georgia" panose="02040502050405020303" pitchFamily="18" charset="0"/>
              </a:rPr>
              <a:t>Ukazují</a:t>
            </a:r>
            <a:r>
              <a:rPr lang="en-GB" sz="2000" dirty="0">
                <a:effectLst/>
                <a:latin typeface="Georgia" panose="02040502050405020303" pitchFamily="18" charset="0"/>
              </a:rPr>
              <a:t> </a:t>
            </a:r>
            <a:r>
              <a:rPr lang="en-GB" sz="2000" dirty="0" err="1">
                <a:effectLst/>
                <a:latin typeface="Georgia" panose="02040502050405020303" pitchFamily="18" charset="0"/>
              </a:rPr>
              <a:t>tak</a:t>
            </a:r>
            <a:r>
              <a:rPr lang="en-GB" sz="2000" dirty="0">
                <a:effectLst/>
                <a:latin typeface="Georgia" panose="02040502050405020303" pitchFamily="18" charset="0"/>
              </a:rPr>
              <a:t>, </a:t>
            </a:r>
            <a:r>
              <a:rPr lang="en-GB" sz="2000" dirty="0" err="1">
                <a:effectLst/>
                <a:latin typeface="Georgia" panose="02040502050405020303" pitchFamily="18" charset="0"/>
              </a:rPr>
              <a:t>že</a:t>
            </a:r>
            <a:r>
              <a:rPr lang="en-GB" sz="2000" dirty="0">
                <a:effectLst/>
                <a:latin typeface="Georgia" panose="02040502050405020303" pitchFamily="18" charset="0"/>
              </a:rPr>
              <a:t> </a:t>
            </a:r>
            <a:r>
              <a:rPr lang="en-GB" sz="2000" dirty="0" err="1">
                <a:effectLst/>
                <a:latin typeface="Georgia" panose="02040502050405020303" pitchFamily="18" charset="0"/>
              </a:rPr>
              <a:t>přestože</a:t>
            </a:r>
            <a:r>
              <a:rPr lang="en-GB" sz="2000" dirty="0">
                <a:effectLst/>
                <a:latin typeface="Georgia" panose="02040502050405020303" pitchFamily="18" charset="0"/>
              </a:rPr>
              <a:t> je </a:t>
            </a:r>
            <a:r>
              <a:rPr lang="en-GB" sz="2000" dirty="0" err="1">
                <a:effectLst/>
                <a:latin typeface="Georgia" panose="02040502050405020303" pitchFamily="18" charset="0"/>
              </a:rPr>
              <a:t>škola</a:t>
            </a:r>
            <a:r>
              <a:rPr lang="en-GB" sz="2000" dirty="0">
                <a:effectLst/>
                <a:latin typeface="Georgia" panose="02040502050405020303" pitchFamily="18" charset="0"/>
              </a:rPr>
              <a:t> </a:t>
            </a:r>
            <a:r>
              <a:rPr lang="en-GB" sz="2000" dirty="0" err="1">
                <a:effectLst/>
                <a:latin typeface="Georgia" panose="02040502050405020303" pitchFamily="18" charset="0"/>
              </a:rPr>
              <a:t>náročná</a:t>
            </a:r>
            <a:r>
              <a:rPr lang="en-GB" sz="2000" dirty="0">
                <a:effectLst/>
                <a:latin typeface="Georgia" panose="02040502050405020303" pitchFamily="18" charset="0"/>
              </a:rPr>
              <a:t>, </a:t>
            </a:r>
            <a:r>
              <a:rPr lang="en-GB" sz="2000" dirty="0" err="1">
                <a:effectLst/>
                <a:latin typeface="Georgia" panose="02040502050405020303" pitchFamily="18" charset="0"/>
              </a:rPr>
              <a:t>lze</a:t>
            </a:r>
            <a:r>
              <a:rPr lang="en-GB" sz="2000" dirty="0">
                <a:effectLst/>
                <a:latin typeface="Georgia" panose="02040502050405020303" pitchFamily="18" charset="0"/>
              </a:rPr>
              <a:t> ji </a:t>
            </a:r>
            <a:r>
              <a:rPr lang="en-GB" sz="2000" dirty="0" err="1">
                <a:effectLst/>
                <a:latin typeface="Georgia" panose="02040502050405020303" pitchFamily="18" charset="0"/>
              </a:rPr>
              <a:t>úspěšně</a:t>
            </a:r>
            <a:r>
              <a:rPr lang="en-GB" sz="2000" dirty="0">
                <a:effectLst/>
                <a:latin typeface="Georgia" panose="02040502050405020303" pitchFamily="18" charset="0"/>
              </a:rPr>
              <a:t> </a:t>
            </a:r>
            <a:r>
              <a:rPr lang="en-GB" sz="2000" dirty="0" err="1">
                <a:effectLst/>
                <a:latin typeface="Georgia" panose="02040502050405020303" pitchFamily="18" charset="0"/>
              </a:rPr>
              <a:t>dokončit</a:t>
            </a:r>
            <a:r>
              <a:rPr lang="en-GB" sz="2000" dirty="0">
                <a:effectLst/>
                <a:latin typeface="Georgia" panose="02040502050405020303" pitchFamily="18" charset="0"/>
              </a:rPr>
              <a:t>. </a:t>
            </a:r>
            <a:endParaRPr lang="cs-CZ" sz="2000" dirty="0">
              <a:effectLst/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cs-CZ" sz="2000" dirty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en-GB" sz="2000" dirty="0" err="1">
                <a:effectLst/>
                <a:latin typeface="Georgia" panose="02040502050405020303" pitchFamily="18" charset="0"/>
              </a:rPr>
              <a:t>Tudíž</a:t>
            </a:r>
            <a:r>
              <a:rPr lang="en-GB" sz="2000" dirty="0">
                <a:effectLst/>
                <a:latin typeface="Georgia" panose="02040502050405020303" pitchFamily="18" charset="0"/>
              </a:rPr>
              <a:t> </a:t>
            </a:r>
            <a:r>
              <a:rPr lang="en-GB" sz="2000" dirty="0" err="1">
                <a:effectLst/>
                <a:latin typeface="Georgia" panose="02040502050405020303" pitchFamily="18" charset="0"/>
              </a:rPr>
              <a:t>i</a:t>
            </a:r>
            <a:r>
              <a:rPr lang="en-GB" sz="2000" dirty="0">
                <a:effectLst/>
                <a:latin typeface="Georgia" panose="02040502050405020303" pitchFamily="18" charset="0"/>
              </a:rPr>
              <a:t> u </a:t>
            </a:r>
            <a:r>
              <a:rPr lang="en-GB" sz="2000" dirty="0" err="1">
                <a:effectLst/>
                <a:latin typeface="Georgia" panose="02040502050405020303" pitchFamily="18" charset="0"/>
              </a:rPr>
              <a:t>nás</a:t>
            </a:r>
            <a:r>
              <a:rPr lang="en-GB" sz="2000" dirty="0">
                <a:effectLst/>
                <a:latin typeface="Georgia" panose="02040502050405020303" pitchFamily="18" charset="0"/>
              </a:rPr>
              <a:t> by </a:t>
            </a:r>
            <a:r>
              <a:rPr lang="en-GB" sz="2000" dirty="0" err="1">
                <a:effectLst/>
                <a:latin typeface="Georgia" panose="02040502050405020303" pitchFamily="18" charset="0"/>
              </a:rPr>
              <a:t>bylo</a:t>
            </a:r>
            <a:r>
              <a:rPr lang="en-GB" sz="2000" dirty="0">
                <a:effectLst/>
                <a:latin typeface="Georgia" panose="02040502050405020303" pitchFamily="18" charset="0"/>
              </a:rPr>
              <a:t> </a:t>
            </a:r>
            <a:r>
              <a:rPr lang="en-GB" sz="2000" dirty="0" err="1">
                <a:effectLst/>
                <a:latin typeface="Georgia" panose="02040502050405020303" pitchFamily="18" charset="0"/>
              </a:rPr>
              <a:t>dobré</a:t>
            </a:r>
            <a:r>
              <a:rPr lang="en-GB" sz="2000" dirty="0">
                <a:effectLst/>
                <a:latin typeface="Georgia" panose="02040502050405020303" pitchFamily="18" charset="0"/>
              </a:rPr>
              <a:t>, </a:t>
            </a:r>
            <a:r>
              <a:rPr lang="en-GB" sz="2000" dirty="0" err="1">
                <a:effectLst/>
                <a:latin typeface="Georgia" panose="02040502050405020303" pitchFamily="18" charset="0"/>
              </a:rPr>
              <a:t>kdyby</a:t>
            </a:r>
            <a:r>
              <a:rPr lang="en-GB" sz="2000" dirty="0">
                <a:effectLst/>
                <a:latin typeface="Georgia" panose="02040502050405020303" pitchFamily="18" charset="0"/>
              </a:rPr>
              <a:t> </a:t>
            </a:r>
            <a:r>
              <a:rPr lang="en-GB" sz="2000" dirty="0" err="1">
                <a:effectLst/>
                <a:latin typeface="Georgia" panose="02040502050405020303" pitchFamily="18" charset="0"/>
              </a:rPr>
              <a:t>míra</a:t>
            </a:r>
            <a:r>
              <a:rPr lang="en-GB" sz="2000" dirty="0">
                <a:effectLst/>
                <a:latin typeface="Georgia" panose="02040502050405020303" pitchFamily="18" charset="0"/>
              </a:rPr>
              <a:t> </a:t>
            </a:r>
            <a:r>
              <a:rPr lang="en-GB" sz="2000" dirty="0" err="1">
                <a:effectLst/>
                <a:latin typeface="Georgia" panose="02040502050405020303" pitchFamily="18" charset="0"/>
              </a:rPr>
              <a:t>dokončování</a:t>
            </a:r>
            <a:r>
              <a:rPr lang="en-GB" sz="2000" dirty="0">
                <a:effectLst/>
                <a:latin typeface="Georgia" panose="02040502050405020303" pitchFamily="18" charset="0"/>
              </a:rPr>
              <a:t> </a:t>
            </a:r>
            <a:r>
              <a:rPr lang="en-GB" sz="2000" dirty="0" err="1">
                <a:effectLst/>
                <a:latin typeface="Georgia" panose="02040502050405020303" pitchFamily="18" charset="0"/>
              </a:rPr>
              <a:t>studií</a:t>
            </a:r>
            <a:r>
              <a:rPr lang="en-GB" sz="2000" dirty="0">
                <a:effectLst/>
                <a:latin typeface="Georgia" panose="02040502050405020303" pitchFamily="18" charset="0"/>
              </a:rPr>
              <a:t> </a:t>
            </a:r>
            <a:r>
              <a:rPr lang="en-GB" sz="2000" dirty="0" err="1">
                <a:effectLst/>
                <a:latin typeface="Georgia" panose="02040502050405020303" pitchFamily="18" charset="0"/>
              </a:rPr>
              <a:t>našim</a:t>
            </a:r>
            <a:r>
              <a:rPr lang="en-GB" sz="2000" dirty="0">
                <a:effectLst/>
                <a:latin typeface="Georgia" panose="02040502050405020303" pitchFamily="18" charset="0"/>
              </a:rPr>
              <a:t> </a:t>
            </a:r>
            <a:r>
              <a:rPr lang="en-GB" sz="2000" dirty="0" err="1">
                <a:effectLst/>
                <a:latin typeface="Georgia" panose="02040502050405020303" pitchFamily="18" charset="0"/>
              </a:rPr>
              <a:t>studentům</a:t>
            </a:r>
            <a:r>
              <a:rPr lang="en-GB" sz="2000" dirty="0">
                <a:effectLst/>
                <a:latin typeface="Georgia" panose="02040502050405020303" pitchFamily="18" charset="0"/>
              </a:rPr>
              <a:t> </a:t>
            </a:r>
            <a:r>
              <a:rPr lang="en-GB" sz="2000" dirty="0" err="1">
                <a:effectLst/>
                <a:latin typeface="Georgia" panose="02040502050405020303" pitchFamily="18" charset="0"/>
              </a:rPr>
              <a:t>ukazovala</a:t>
            </a:r>
            <a:r>
              <a:rPr lang="en-GB" sz="2000" dirty="0">
                <a:effectLst/>
                <a:latin typeface="Georgia" panose="02040502050405020303" pitchFamily="18" charset="0"/>
              </a:rPr>
              <a:t>, </a:t>
            </a:r>
            <a:r>
              <a:rPr lang="en-GB" sz="2000" dirty="0" err="1">
                <a:effectLst/>
                <a:latin typeface="Georgia" panose="02040502050405020303" pitchFamily="18" charset="0"/>
              </a:rPr>
              <a:t>že</a:t>
            </a:r>
            <a:r>
              <a:rPr lang="en-GB" sz="2000" dirty="0">
                <a:effectLst/>
                <a:latin typeface="Georgia" panose="02040502050405020303" pitchFamily="18" charset="0"/>
              </a:rPr>
              <a:t> </a:t>
            </a:r>
            <a:r>
              <a:rPr lang="en-GB" sz="2000" dirty="0" err="1">
                <a:effectLst/>
                <a:latin typeface="Georgia" panose="02040502050405020303" pitchFamily="18" charset="0"/>
              </a:rPr>
              <a:t>získat</a:t>
            </a:r>
            <a:r>
              <a:rPr lang="en-GB" sz="2000" dirty="0">
                <a:effectLst/>
                <a:latin typeface="Georgia" panose="02040502050405020303" pitchFamily="18" charset="0"/>
              </a:rPr>
              <a:t> </a:t>
            </a:r>
            <a:r>
              <a:rPr lang="en-GB" sz="2000" dirty="0" err="1">
                <a:effectLst/>
                <a:latin typeface="Georgia" panose="02040502050405020303" pitchFamily="18" charset="0"/>
              </a:rPr>
              <a:t>titul</a:t>
            </a:r>
            <a:r>
              <a:rPr lang="en-GB" sz="2000" dirty="0">
                <a:effectLst/>
                <a:latin typeface="Georgia" panose="02040502050405020303" pitchFamily="18" charset="0"/>
              </a:rPr>
              <a:t> je </a:t>
            </a:r>
            <a:r>
              <a:rPr lang="en-GB" sz="2000" dirty="0" err="1">
                <a:effectLst/>
                <a:latin typeface="Georgia" panose="02040502050405020303" pitchFamily="18" charset="0"/>
              </a:rPr>
              <a:t>realistická</a:t>
            </a:r>
            <a:r>
              <a:rPr lang="en-GB" sz="2000" dirty="0">
                <a:effectLst/>
                <a:latin typeface="Georgia" panose="02040502050405020303" pitchFamily="18" charset="0"/>
              </a:rPr>
              <a:t> meta. </a:t>
            </a:r>
            <a:endParaRPr lang="cs-CZ" sz="2000" dirty="0">
              <a:effectLst/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cs-CZ" sz="2000" dirty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en-GB" sz="2000" dirty="0" err="1">
                <a:effectLst/>
                <a:latin typeface="Georgia" panose="02040502050405020303" pitchFamily="18" charset="0"/>
              </a:rPr>
              <a:t>Potom</a:t>
            </a:r>
            <a:r>
              <a:rPr lang="en-GB" sz="2000" dirty="0">
                <a:effectLst/>
                <a:latin typeface="Georgia" panose="02040502050405020303" pitchFamily="18" charset="0"/>
              </a:rPr>
              <a:t> </a:t>
            </a:r>
            <a:r>
              <a:rPr lang="en-GB" sz="2000" dirty="0" err="1">
                <a:effectLst/>
                <a:latin typeface="Georgia" panose="02040502050405020303" pitchFamily="18" charset="0"/>
              </a:rPr>
              <a:t>můžeme</a:t>
            </a:r>
            <a:r>
              <a:rPr lang="en-GB" sz="2000" dirty="0">
                <a:effectLst/>
                <a:latin typeface="Georgia" panose="02040502050405020303" pitchFamily="18" charset="0"/>
              </a:rPr>
              <a:t> </a:t>
            </a:r>
            <a:r>
              <a:rPr lang="en-GB" sz="2000" dirty="0" err="1">
                <a:effectLst/>
                <a:latin typeface="Georgia" panose="02040502050405020303" pitchFamily="18" charset="0"/>
              </a:rPr>
              <a:t>také</a:t>
            </a:r>
            <a:r>
              <a:rPr lang="en-GB" sz="2000" dirty="0">
                <a:effectLst/>
                <a:latin typeface="Georgia" panose="02040502050405020303" pitchFamily="18" charset="0"/>
              </a:rPr>
              <a:t> po </a:t>
            </a:r>
            <a:r>
              <a:rPr lang="en-GB" sz="2000" dirty="0" err="1">
                <a:effectLst/>
                <a:latin typeface="Georgia" panose="02040502050405020303" pitchFamily="18" charset="0"/>
              </a:rPr>
              <a:t>nich</a:t>
            </a:r>
            <a:r>
              <a:rPr lang="en-GB" sz="2000" dirty="0">
                <a:effectLst/>
                <a:latin typeface="Georgia" panose="02040502050405020303" pitchFamily="18" charset="0"/>
              </a:rPr>
              <a:t> </a:t>
            </a:r>
            <a:r>
              <a:rPr lang="en-GB" sz="2000" dirty="0" err="1">
                <a:effectLst/>
                <a:latin typeface="Georgia" panose="02040502050405020303" pitchFamily="18" charset="0"/>
              </a:rPr>
              <a:t>požadovat</a:t>
            </a:r>
            <a:r>
              <a:rPr lang="en-GB" sz="2000" dirty="0">
                <a:effectLst/>
                <a:latin typeface="Georgia" panose="02040502050405020303" pitchFamily="18" charset="0"/>
              </a:rPr>
              <a:t>, aby se </a:t>
            </a:r>
            <a:r>
              <a:rPr lang="en-GB" sz="2000" dirty="0" err="1">
                <a:effectLst/>
                <a:latin typeface="Georgia" panose="02040502050405020303" pitchFamily="18" charset="0"/>
              </a:rPr>
              <a:t>snažili</a:t>
            </a:r>
            <a:r>
              <a:rPr lang="en-GB" sz="2000" dirty="0">
                <a:effectLst/>
                <a:latin typeface="Georgia" panose="02040502050405020303" pitchFamily="18" charset="0"/>
              </a:rPr>
              <a:t> </a:t>
            </a:r>
            <a:r>
              <a:rPr lang="en-GB" sz="2000" dirty="0" err="1">
                <a:effectLst/>
                <a:latin typeface="Georgia" panose="02040502050405020303" pitchFamily="18" charset="0"/>
              </a:rPr>
              <a:t>studovat</a:t>
            </a:r>
            <a:r>
              <a:rPr lang="en-GB" sz="2000" dirty="0">
                <a:effectLst/>
                <a:latin typeface="Georgia" panose="02040502050405020303" pitchFamily="18" charset="0"/>
              </a:rPr>
              <a:t> co </a:t>
            </a:r>
            <a:r>
              <a:rPr lang="en-GB" sz="2000" dirty="0" err="1">
                <a:effectLst/>
                <a:latin typeface="Georgia" panose="02040502050405020303" pitchFamily="18" charset="0"/>
              </a:rPr>
              <a:t>nejusilovněji</a:t>
            </a:r>
            <a:r>
              <a:rPr lang="en-GB" sz="2000" dirty="0">
                <a:effectLst/>
                <a:latin typeface="Georgia" panose="02040502050405020303" pitchFamily="18" charset="0"/>
              </a:rPr>
              <a:t>, aby </a:t>
            </a:r>
            <a:r>
              <a:rPr lang="en-GB" sz="2000" dirty="0" err="1">
                <a:effectLst/>
                <a:latin typeface="Georgia" panose="02040502050405020303" pitchFamily="18" charset="0"/>
              </a:rPr>
              <a:t>si</a:t>
            </a:r>
            <a:r>
              <a:rPr lang="en-GB" sz="2000" dirty="0">
                <a:effectLst/>
                <a:latin typeface="Georgia" panose="02040502050405020303" pitchFamily="18" charset="0"/>
              </a:rPr>
              <a:t> ze </a:t>
            </a:r>
            <a:r>
              <a:rPr lang="en-GB" sz="2000" dirty="0" err="1">
                <a:effectLst/>
                <a:latin typeface="Georgia" panose="02040502050405020303" pitchFamily="18" charset="0"/>
              </a:rPr>
              <a:t>školy</a:t>
            </a:r>
            <a:r>
              <a:rPr lang="en-GB" sz="2000" dirty="0">
                <a:effectLst/>
                <a:latin typeface="Georgia" panose="02040502050405020303" pitchFamily="18" charset="0"/>
              </a:rPr>
              <a:t> </a:t>
            </a:r>
            <a:r>
              <a:rPr lang="en-GB" sz="2000" dirty="0" err="1">
                <a:effectLst/>
                <a:latin typeface="Georgia" panose="02040502050405020303" pitchFamily="18" charset="0"/>
              </a:rPr>
              <a:t>dokázali</a:t>
            </a:r>
            <a:r>
              <a:rPr lang="en-GB" sz="2000" dirty="0">
                <a:effectLst/>
                <a:latin typeface="Georgia" panose="02040502050405020303" pitchFamily="18" charset="0"/>
              </a:rPr>
              <a:t> </a:t>
            </a:r>
            <a:r>
              <a:rPr lang="en-GB" sz="2000" dirty="0" err="1">
                <a:effectLst/>
                <a:latin typeface="Georgia" panose="02040502050405020303" pitchFamily="18" charset="0"/>
              </a:rPr>
              <a:t>odnést</a:t>
            </a:r>
            <a:r>
              <a:rPr lang="en-GB" sz="2000" dirty="0">
                <a:effectLst/>
                <a:latin typeface="Georgia" panose="02040502050405020303" pitchFamily="18" charset="0"/>
              </a:rPr>
              <a:t> maximum toho, co </a:t>
            </a:r>
            <a:r>
              <a:rPr lang="en-GB" sz="2000" dirty="0" err="1">
                <a:effectLst/>
                <a:latin typeface="Georgia" panose="02040502050405020303" pitchFamily="18" charset="0"/>
              </a:rPr>
              <a:t>jim</a:t>
            </a:r>
            <a:r>
              <a:rPr lang="en-GB" sz="2000" dirty="0">
                <a:effectLst/>
                <a:latin typeface="Georgia" panose="02040502050405020303" pitchFamily="18" charset="0"/>
              </a:rPr>
              <a:t> </a:t>
            </a:r>
            <a:r>
              <a:rPr lang="en-GB" sz="2000" dirty="0" err="1">
                <a:effectLst/>
                <a:latin typeface="Georgia" panose="02040502050405020303" pitchFamily="18" charset="0"/>
              </a:rPr>
              <a:t>může</a:t>
            </a:r>
            <a:r>
              <a:rPr lang="en-GB" sz="2000" dirty="0">
                <a:effectLst/>
                <a:latin typeface="Georgia" panose="02040502050405020303" pitchFamily="18" charset="0"/>
              </a:rPr>
              <a:t> </a:t>
            </a:r>
            <a:r>
              <a:rPr lang="en-GB" sz="2000" dirty="0" err="1">
                <a:effectLst/>
                <a:latin typeface="Georgia" panose="02040502050405020303" pitchFamily="18" charset="0"/>
              </a:rPr>
              <a:t>nabídnout</a:t>
            </a:r>
            <a:r>
              <a:rPr lang="en-GB" sz="2000" dirty="0">
                <a:effectLst/>
                <a:latin typeface="Georgia" panose="02040502050405020303" pitchFamily="18" charset="0"/>
              </a:rPr>
              <a:t>.</a:t>
            </a:r>
            <a:endParaRPr lang="en-GB" sz="32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11861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42AF14-5E10-3575-36CC-A8D006EAFF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 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1EF1127-4D2B-3B04-EAC8-5A6989C522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77667"/>
            <a:ext cx="10515600" cy="53992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dirty="0">
                <a:latin typeface="Georgia" panose="02040502050405020303" pitchFamily="18" charset="0"/>
              </a:rPr>
              <a:t>projít web: </a:t>
            </a:r>
          </a:p>
          <a:p>
            <a:pPr marL="0" indent="0">
              <a:buNone/>
            </a:pPr>
            <a:endParaRPr lang="cs-CZ" sz="1800" dirty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cs-CZ" sz="1800" dirty="0">
                <a:latin typeface="Georgia" panose="02040502050405020303" pitchFamily="18" charset="0"/>
                <a:hlinkClick r:id="rId2"/>
              </a:rPr>
              <a:t>https://portal.muni.cz/vyuka/podpora-vyucujicich/studijni-neuspesnost/predchazeni-studijni-neuspesnosti#co-je</a:t>
            </a:r>
            <a:endParaRPr lang="cs-CZ" sz="1800" dirty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cs-CZ" sz="1800" dirty="0">
              <a:latin typeface="Georgia" panose="02040502050405020303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800" dirty="0">
                <a:effectLst/>
                <a:latin typeface="Georgia" panose="02040502050405020303" pitchFamily="18" charset="0"/>
                <a:hlinkClick r:id="rId3"/>
              </a:rPr>
              <a:t>https://portal.muni.cz/o-nas/obecne/data-pruzkumy-a-analyzy/vysledky-pruzkumu/predcasne-ukoncovani-studii-na-mu</a:t>
            </a:r>
            <a:endParaRPr lang="cs-CZ" sz="1800" dirty="0">
              <a:effectLst/>
              <a:latin typeface="Georgia" panose="02040502050405020303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800" dirty="0">
                <a:effectLst/>
                <a:latin typeface="Georgia" panose="02040502050405020303" pitchFamily="18" charset="0"/>
              </a:rPr>
              <a:t> 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800" dirty="0">
                <a:effectLst/>
                <a:latin typeface="Georgia" panose="02040502050405020303" pitchFamily="18" charset="0"/>
                <a:hlinkClick r:id="rId4"/>
              </a:rPr>
              <a:t>https://portal.muni.cz/o-nas/obecne/data-pruzkumy-a-analyzy/data-a-analyzy/studijni-neuspesnost</a:t>
            </a:r>
            <a:endParaRPr lang="cs-CZ" sz="1800" dirty="0">
              <a:effectLst/>
              <a:latin typeface="Georgia" panose="02040502050405020303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800" dirty="0">
                <a:effectLst/>
                <a:latin typeface="Georgia" panose="02040502050405020303" pitchFamily="18" charset="0"/>
              </a:rPr>
              <a:t> 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800" dirty="0">
                <a:effectLst/>
                <a:latin typeface="Georgia" panose="02040502050405020303" pitchFamily="18" charset="0"/>
                <a:hlinkClick r:id="rId5"/>
              </a:rPr>
              <a:t>https://is.muni.cz/auth/do/rect/strategie/zam/Predcasne_ukoncovani_studii_2021-2022_zprava_final_pruzkum.pdf</a:t>
            </a:r>
            <a:endParaRPr lang="cs-CZ" sz="1800" dirty="0">
              <a:effectLst/>
              <a:latin typeface="Georgia" panose="02040502050405020303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800" dirty="0">
                <a:effectLst/>
                <a:latin typeface="Georgia" panose="02040502050405020303" pitchFamily="18" charset="0"/>
              </a:rPr>
              <a:t> 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800" dirty="0">
                <a:effectLst/>
                <a:latin typeface="Georgia" panose="02040502050405020303" pitchFamily="18" charset="0"/>
              </a:rPr>
              <a:t>ppt - </a:t>
            </a:r>
            <a:r>
              <a:rPr lang="cs-CZ" sz="1800" dirty="0">
                <a:effectLst/>
                <a:latin typeface="Georgia" panose="02040502050405020303" pitchFamily="18" charset="0"/>
                <a:hlinkClick r:id="rId6"/>
              </a:rPr>
              <a:t>https://is.muni.cz/auth/do/rect/strategie/zam/Predcasne_ukoncovani_studii_2022-2023_prezentace.pdf</a:t>
            </a:r>
            <a:endParaRPr lang="cs-CZ" sz="1800" dirty="0">
              <a:effectLst/>
              <a:latin typeface="Georgia" panose="02040502050405020303" pitchFamily="18" charset="0"/>
            </a:endParaRPr>
          </a:p>
          <a:p>
            <a:pPr marL="0" indent="0" rtl="0" font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800" dirty="0">
                <a:effectLst/>
                <a:latin typeface="Georgia" panose="02040502050405020303" pitchFamily="18" charset="0"/>
              </a:rPr>
              <a:t>slide 4 a dále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800" dirty="0">
                <a:effectLst/>
                <a:latin typeface="Georgia" panose="02040502050405020303" pitchFamily="18" charset="0"/>
              </a:rPr>
              <a:t> 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800" dirty="0">
                <a:effectLst/>
                <a:latin typeface="Georgia" panose="02040502050405020303" pitchFamily="18" charset="0"/>
                <a:hlinkClick r:id="rId7"/>
              </a:rPr>
              <a:t>https://is.muni.cz/auth/do/rect/strategie/zam/Neuspesnost_2022-23_report_PdF.xlsx</a:t>
            </a:r>
            <a:endParaRPr lang="cs-CZ" sz="1800" dirty="0">
              <a:effectLst/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en-GB" sz="18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298054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11904f23-f0db-4cdc-96f7-390bd55fcee8}" enabled="0" method="" siteId="{11904f23-f0db-4cdc-96f7-390bd55fcee8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52</TotalTime>
  <Words>971</Words>
  <Application>Microsoft Office PowerPoint</Application>
  <PresentationFormat>Širokoúhlá obrazovka</PresentationFormat>
  <Paragraphs>74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Georgia</vt:lpstr>
      <vt:lpstr>Motiv Office</vt:lpstr>
      <vt:lpstr>Téma studijní úspěšnosti / neúspěšnosti</vt:lpstr>
      <vt:lpstr>Co je to studijní neúspěšnost?</vt:lpstr>
      <vt:lpstr>Proč je vůbec studijní neúspěšnost problém? </vt:lpstr>
      <vt:lpstr>Prezentace aplikace PowerPoint</vt:lpstr>
      <vt:lpstr>4 klíčové oblasti, které jsou příčinou studijní neúspěšnosti</vt:lpstr>
      <vt:lpstr>Prezentace aplikace PowerPoint</vt:lpstr>
      <vt:lpstr>Co pomáhá: dobrá praxe </vt:lpstr>
      <vt:lpstr>Prezentace aplikace PowerPoint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Karel Červenka</dc:creator>
  <cp:lastModifiedBy>Jitka Halešová</cp:lastModifiedBy>
  <cp:revision>2</cp:revision>
  <dcterms:created xsi:type="dcterms:W3CDTF">2023-11-13T14:00:38Z</dcterms:created>
  <dcterms:modified xsi:type="dcterms:W3CDTF">2023-11-14T13:23:36Z</dcterms:modified>
</cp:coreProperties>
</file>