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2_5E130F8F.xml" ContentType="application/vnd.ms-powerpoint.comments+xml"/>
  <Override PartName="/ppt/authors.xml" ContentType="application/vnd.ms-powerpoint.author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2A0AAE-0082-63B6-0D66-553F56805E1E}" name="Karel Červenka" initials="KČ" userId="S::8596@muni.cz::ce5961fc-d4c2-4fa2-bf84-a8ba5d9754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B3B"/>
    <a:srgbClr val="E47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4BED4E-5321-A5F0-DCF3-0AB1850B7067}" v="305" dt="2022-01-10T11:14:19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8/10/relationships/authors" Target="authors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l Červenka" userId="ce5961fc-d4c2-4fa2-bf84-a8ba5d9754ee" providerId="ADAL" clId="{63E35774-876B-4C88-86B2-8330180E42CF}"/>
    <pc:docChg chg="custSel modSld">
      <pc:chgData name="Karel Červenka" userId="ce5961fc-d4c2-4fa2-bf84-a8ba5d9754ee" providerId="ADAL" clId="{63E35774-876B-4C88-86B2-8330180E42CF}" dt="2022-01-10T08:30:18.701" v="88" actId="20577"/>
      <pc:docMkLst>
        <pc:docMk/>
      </pc:docMkLst>
      <pc:sldChg chg="addSp modSp mod">
        <pc:chgData name="Karel Červenka" userId="ce5961fc-d4c2-4fa2-bf84-a8ba5d9754ee" providerId="ADAL" clId="{63E35774-876B-4C88-86B2-8330180E42CF}" dt="2022-01-10T08:30:18.701" v="88" actId="20577"/>
        <pc:sldMkLst>
          <pc:docMk/>
          <pc:sldMk cId="741226353" sldId="257"/>
        </pc:sldMkLst>
        <pc:spChg chg="mod">
          <ac:chgData name="Karel Červenka" userId="ce5961fc-d4c2-4fa2-bf84-a8ba5d9754ee" providerId="ADAL" clId="{63E35774-876B-4C88-86B2-8330180E42CF}" dt="2022-01-10T07:58:34.864" v="16" actId="5793"/>
          <ac:spMkLst>
            <pc:docMk/>
            <pc:sldMk cId="741226353" sldId="257"/>
            <ac:spMk id="2" creationId="{34D5533E-98F8-4D5B-BDA0-313EDEBF7ED3}"/>
          </ac:spMkLst>
        </pc:spChg>
        <pc:spChg chg="mod">
          <ac:chgData name="Karel Červenka" userId="ce5961fc-d4c2-4fa2-bf84-a8ba5d9754ee" providerId="ADAL" clId="{63E35774-876B-4C88-86B2-8330180E42CF}" dt="2022-01-10T08:01:57.006" v="19" actId="207"/>
          <ac:spMkLst>
            <pc:docMk/>
            <pc:sldMk cId="741226353" sldId="257"/>
            <ac:spMk id="5" creationId="{69FF1A26-06C7-40E0-B95E-A2637E24E614}"/>
          </ac:spMkLst>
        </pc:spChg>
        <pc:spChg chg="mod">
          <ac:chgData name="Karel Červenka" userId="ce5961fc-d4c2-4fa2-bf84-a8ba5d9754ee" providerId="ADAL" clId="{63E35774-876B-4C88-86B2-8330180E42CF}" dt="2022-01-10T08:01:35.936" v="18" actId="207"/>
          <ac:spMkLst>
            <pc:docMk/>
            <pc:sldMk cId="741226353" sldId="257"/>
            <ac:spMk id="6" creationId="{9C7CA011-BB47-4426-9C0D-46BEEEA95358}"/>
          </ac:spMkLst>
        </pc:spChg>
        <pc:spChg chg="add mod">
          <ac:chgData name="Karel Červenka" userId="ce5961fc-d4c2-4fa2-bf84-a8ba5d9754ee" providerId="ADAL" clId="{63E35774-876B-4C88-86B2-8330180E42CF}" dt="2022-01-10T08:30:18.701" v="88" actId="20577"/>
          <ac:spMkLst>
            <pc:docMk/>
            <pc:sldMk cId="741226353" sldId="257"/>
            <ac:spMk id="14" creationId="{37F89F3F-0FDB-4619-A797-00D905F836C7}"/>
          </ac:spMkLst>
        </pc:spChg>
      </pc:sldChg>
    </pc:docChg>
  </pc:docChgLst>
  <pc:docChgLst>
    <pc:chgData name="Karel Červenka" userId="S::8596@muni.cz::ce5961fc-d4c2-4fa2-bf84-a8ba5d9754ee" providerId="AD" clId="Web-{9E4BED4E-5321-A5F0-DCF3-0AB1850B7067}"/>
    <pc:docChg chg="mod addSld modSld sldOrd">
      <pc:chgData name="Karel Červenka" userId="S::8596@muni.cz::ce5961fc-d4c2-4fa2-bf84-a8ba5d9754ee" providerId="AD" clId="Web-{9E4BED4E-5321-A5F0-DCF3-0AB1850B7067}" dt="2022-01-10T11:14:19.010" v="299" actId="20577"/>
      <pc:docMkLst>
        <pc:docMk/>
      </pc:docMkLst>
      <pc:sldChg chg="addSp delSp modSp">
        <pc:chgData name="Karel Červenka" userId="S::8596@muni.cz::ce5961fc-d4c2-4fa2-bf84-a8ba5d9754ee" providerId="AD" clId="Web-{9E4BED4E-5321-A5F0-DCF3-0AB1850B7067}" dt="2022-01-10T11:14:19.010" v="299" actId="20577"/>
        <pc:sldMkLst>
          <pc:docMk/>
          <pc:sldMk cId="741226353" sldId="257"/>
        </pc:sldMkLst>
        <pc:spChg chg="mod">
          <ac:chgData name="Karel Červenka" userId="S::8596@muni.cz::ce5961fc-d4c2-4fa2-bf84-a8ba5d9754ee" providerId="AD" clId="Web-{9E4BED4E-5321-A5F0-DCF3-0AB1850B7067}" dt="2022-01-10T10:50:51.907" v="56"/>
          <ac:spMkLst>
            <pc:docMk/>
            <pc:sldMk cId="741226353" sldId="257"/>
            <ac:spMk id="5" creationId="{69FF1A26-06C7-40E0-B95E-A2637E24E614}"/>
          </ac:spMkLst>
        </pc:spChg>
        <pc:spChg chg="mod">
          <ac:chgData name="Karel Červenka" userId="S::8596@muni.cz::ce5961fc-d4c2-4fa2-bf84-a8ba5d9754ee" providerId="AD" clId="Web-{9E4BED4E-5321-A5F0-DCF3-0AB1850B7067}" dt="2022-01-10T10:51:35.440" v="59" actId="1076"/>
          <ac:spMkLst>
            <pc:docMk/>
            <pc:sldMk cId="741226353" sldId="257"/>
            <ac:spMk id="6" creationId="{9C7CA011-BB47-4426-9C0D-46BEEEA95358}"/>
          </ac:spMkLst>
        </pc:spChg>
        <pc:spChg chg="mod">
          <ac:chgData name="Karel Červenka" userId="S::8596@muni.cz::ce5961fc-d4c2-4fa2-bf84-a8ba5d9754ee" providerId="AD" clId="Web-{9E4BED4E-5321-A5F0-DCF3-0AB1850B7067}" dt="2022-01-10T11:14:19.010" v="299" actId="20577"/>
          <ac:spMkLst>
            <pc:docMk/>
            <pc:sldMk cId="741226353" sldId="257"/>
            <ac:spMk id="7" creationId="{10666419-30C1-4DF5-B535-CDCF3EE2FFF7}"/>
          </ac:spMkLst>
        </pc:spChg>
        <pc:spChg chg="del">
          <ac:chgData name="Karel Červenka" userId="S::8596@muni.cz::ce5961fc-d4c2-4fa2-bf84-a8ba5d9754ee" providerId="AD" clId="Web-{9E4BED4E-5321-A5F0-DCF3-0AB1850B7067}" dt="2022-01-10T10:49:26.592" v="48"/>
          <ac:spMkLst>
            <pc:docMk/>
            <pc:sldMk cId="741226353" sldId="257"/>
            <ac:spMk id="8" creationId="{529E0D95-F7D1-43DA-A102-0D3A879031BF}"/>
          </ac:spMkLst>
        </pc:spChg>
        <pc:spChg chg="del">
          <ac:chgData name="Karel Červenka" userId="S::8596@muni.cz::ce5961fc-d4c2-4fa2-bf84-a8ba5d9754ee" providerId="AD" clId="Web-{9E4BED4E-5321-A5F0-DCF3-0AB1850B7067}" dt="2022-01-10T10:49:19.733" v="47"/>
          <ac:spMkLst>
            <pc:docMk/>
            <pc:sldMk cId="741226353" sldId="257"/>
            <ac:spMk id="9" creationId="{C50CB07C-83DB-43D8-9239-5B4C02781673}"/>
          </ac:spMkLst>
        </pc:spChg>
        <pc:spChg chg="add del">
          <ac:chgData name="Karel Červenka" userId="S::8596@muni.cz::ce5961fc-d4c2-4fa2-bf84-a8ba5d9754ee" providerId="AD" clId="Web-{9E4BED4E-5321-A5F0-DCF3-0AB1850B7067}" dt="2022-01-10T11:14:03.354" v="297"/>
          <ac:spMkLst>
            <pc:docMk/>
            <pc:sldMk cId="741226353" sldId="257"/>
            <ac:spMk id="10" creationId="{BE667F98-AAED-4560-B553-B3933088EBA1}"/>
          </ac:spMkLst>
        </pc:spChg>
        <pc:spChg chg="mod">
          <ac:chgData name="Karel Červenka" userId="S::8596@muni.cz::ce5961fc-d4c2-4fa2-bf84-a8ba5d9754ee" providerId="AD" clId="Web-{9E4BED4E-5321-A5F0-DCF3-0AB1850B7067}" dt="2022-01-10T11:12:18.772" v="287" actId="20577"/>
          <ac:spMkLst>
            <pc:docMk/>
            <pc:sldMk cId="741226353" sldId="257"/>
            <ac:spMk id="11" creationId="{CEB9613B-E572-47AF-A833-6A131172C239}"/>
          </ac:spMkLst>
        </pc:spChg>
        <pc:spChg chg="mod">
          <ac:chgData name="Karel Červenka" userId="S::8596@muni.cz::ce5961fc-d4c2-4fa2-bf84-a8ba5d9754ee" providerId="AD" clId="Web-{9E4BED4E-5321-A5F0-DCF3-0AB1850B7067}" dt="2022-01-10T10:57:48.591" v="168" actId="1076"/>
          <ac:spMkLst>
            <pc:docMk/>
            <pc:sldMk cId="741226353" sldId="257"/>
            <ac:spMk id="12" creationId="{77591356-CC9C-436C-A157-0A263E00E4BC}"/>
          </ac:spMkLst>
        </pc:spChg>
        <pc:spChg chg="mod">
          <ac:chgData name="Karel Červenka" userId="S::8596@muni.cz::ce5961fc-d4c2-4fa2-bf84-a8ba5d9754ee" providerId="AD" clId="Web-{9E4BED4E-5321-A5F0-DCF3-0AB1850B7067}" dt="2022-01-10T10:57:45.685" v="167" actId="1076"/>
          <ac:spMkLst>
            <pc:docMk/>
            <pc:sldMk cId="741226353" sldId="257"/>
            <ac:spMk id="13" creationId="{8C0C79C0-F6BD-494A-971E-2CD716F7A457}"/>
          </ac:spMkLst>
        </pc:spChg>
        <pc:spChg chg="mod">
          <ac:chgData name="Karel Červenka" userId="S::8596@muni.cz::ce5961fc-d4c2-4fa2-bf84-a8ba5d9754ee" providerId="AD" clId="Web-{9E4BED4E-5321-A5F0-DCF3-0AB1850B7067}" dt="2022-01-10T11:13:43.916" v="295" actId="14100"/>
          <ac:spMkLst>
            <pc:docMk/>
            <pc:sldMk cId="741226353" sldId="257"/>
            <ac:spMk id="14" creationId="{37F89F3F-0FDB-4619-A797-00D905F836C7}"/>
          </ac:spMkLst>
        </pc:spChg>
      </pc:sldChg>
      <pc:sldChg chg="addCm">
        <pc:chgData name="Karel Červenka" userId="S::8596@muni.cz::ce5961fc-d4c2-4fa2-bf84-a8ba5d9754ee" providerId="AD" clId="Web-{9E4BED4E-5321-A5F0-DCF3-0AB1850B7067}" dt="2022-01-10T11:13:29.618" v="290"/>
        <pc:sldMkLst>
          <pc:docMk/>
          <pc:sldMk cId="1578307471" sldId="258"/>
        </pc:sldMkLst>
      </pc:sldChg>
      <pc:sldChg chg="modSp new ord">
        <pc:chgData name="Karel Červenka" userId="S::8596@muni.cz::ce5961fc-d4c2-4fa2-bf84-a8ba5d9754ee" providerId="AD" clId="Web-{9E4BED4E-5321-A5F0-DCF3-0AB1850B7067}" dt="2022-01-10T10:25:56.281" v="39" actId="20577"/>
        <pc:sldMkLst>
          <pc:docMk/>
          <pc:sldMk cId="4246769085" sldId="259"/>
        </pc:sldMkLst>
        <pc:spChg chg="mod">
          <ac:chgData name="Karel Červenka" userId="S::8596@muni.cz::ce5961fc-d4c2-4fa2-bf84-a8ba5d9754ee" providerId="AD" clId="Web-{9E4BED4E-5321-A5F0-DCF3-0AB1850B7067}" dt="2022-01-10T10:25:56.281" v="39" actId="20577"/>
          <ac:spMkLst>
            <pc:docMk/>
            <pc:sldMk cId="4246769085" sldId="259"/>
            <ac:spMk id="2" creationId="{5CDB0C51-195F-47B3-91AF-1DEF22453385}"/>
          </ac:spMkLst>
        </pc:spChg>
      </pc:sldChg>
    </pc:docChg>
  </pc:docChgLst>
</pc:chgInfo>
</file>

<file path=ppt/comments/modernComment_102_5E130F8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9CA7199-5034-4A43-984C-DC1FBAA13F91}" authorId="{2A2A0AAE-0082-63B6-0D66-553F56805E1E}" created="2022-01-10T11:12:57.9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78307471" sldId="258"/>
      <ac:spMk id="6" creationId="{4A38E27E-D4F0-47FC-885A-F1D1F5C5A3F2}"/>
    </ac:deMkLst>
    <p188:txBody>
      <a:bodyPr/>
      <a:lstStyle/>
      <a:p>
        <a:r>
          <a:rPr lang="cs-CZ"/>
          <a:t>Toto je pracovní text "mise", převzatý z www stránek KSIPu.
 </a:t>
        </a:r>
      </a:p>
    </p188:txBody>
  </p188:cm>
  <p188:cm id="{7D6A6776-968F-4E19-9747-109D65898D9C}" authorId="{2A2A0AAE-0082-63B6-0D66-553F56805E1E}" created="2022-01-10T11:13:29.6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78307471" sldId="258"/>
      <ac:spMk id="10" creationId="{C0A09335-155F-4B3E-B6D2-0BEACB275100}"/>
    </ac:deMkLst>
    <p188:txBody>
      <a:bodyPr/>
      <a:lstStyle/>
      <a:p>
        <a:r>
          <a:rPr lang="cs-CZ"/>
          <a:t>toto by bylo fajn ještě přeformulovat - zbytečně bych to netočil kolem pojmu resilience... (to upozadit).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3A52B0-FC66-459C-9C82-1BABD4760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1F2E1D-A691-4F92-8DEC-DEC21CFAB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A2EBFC-DB70-4BC0-BB15-A22AA5EA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00712C-F08C-4485-8D78-A30D1EAB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5D11ED-5088-496F-90A3-B8108755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5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E045F-3F50-463E-8984-BD829592F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F2395B-AA83-4BE6-9F94-F1976389D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3A0E2-7F36-4363-AC83-C1F39AAE6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3E8090-32FF-4DB7-B8FF-775A75CC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8C6AC1-1571-4D3F-8D38-8B9569448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7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511C859-84B3-45CE-AFE1-4EC543DAA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600AAF-155B-49D5-BCC6-C1621CD7C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4AE8C-2757-4F2E-ACC6-8192AAF8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42CEA5-12DC-4E20-A8C8-9161554C5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5CE4BF-F4B2-4835-AB52-D66B2A48B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92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E192F-7D30-49CD-BEB1-F8BCA15D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E0E64-48B3-40DF-895C-8A15BF31B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9DB3D0-3945-431C-A162-283A34EB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4B6326-8E23-4389-8EA1-55CFD4B51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F619CD-502E-4F6D-8FA1-83A543F0F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79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C663A-9A5B-4CE1-92F0-34E3FFDB7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180588-4B79-4567-9913-EC05B537C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86D4CB-3D66-44C9-B302-08A7EFE50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FDFC2B-79C9-474E-BCAE-6994BE2A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0358A2-5919-4444-8232-C6DA6707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88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2A1696-3DF7-4877-B744-1294E16D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87D8E-93DE-4920-86DA-00B18A04F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4C1710-0AD1-443F-8389-4A9DE60B0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85F98B-7449-4ECA-9DA5-ADD8673D1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DF06C0-CE63-4E7E-BC4F-5F668C3E1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1A215A-A8B0-4374-87FE-A2B9C50D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4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94AB9-B145-43C2-854B-CFE0909E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41B35D-B7D6-4C5E-AA2F-3A10B0AE9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CB364ED-DC8C-4AC5-9B15-F0D117A19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8B3DBA5-C832-4D87-8B7F-4D200FE41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416915-A49B-4391-94AC-41F3F3397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6393E49-2318-4995-B31A-FE2EBED8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8AF44C5-C1C0-4114-A8B6-0594049F5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F49223-3227-40E5-BB55-9CFF1A53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33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797DC-7095-4DAE-86C2-3CFBCEB4C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1DD804-7AFE-4966-9C2E-AC5C05AA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EC265D-FB67-4983-9622-0B3536F6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37B9F9-C8DA-439B-8AB0-AD5A74B5F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7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3D1F6A-C465-469F-B1BD-7CAA5499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525FB1-2609-42E3-81B3-896EADC9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389CB6-22BC-41C5-AA12-91973B63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03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1396A-A88F-4192-AD8C-0D48EC9D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02DF0-28C1-4CFD-BBF7-C7395A1E5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7EB33B-6E8E-44E5-8099-13D47C86B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D57BB3-5EAF-4EDF-9156-2BA6B4F34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DEB350-7B50-493D-881D-B862B704D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B6227B-9283-48B5-9F56-C0F2D040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35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A2CDD-F280-4429-AA4E-9D1B27EE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E6FB7C-892F-4745-BB89-EA0889AB3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AE8F96-D1F8-4B32-BBC5-7565C421E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C3B0A-0148-4CAE-B8F5-37F51F51E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FA4066-562E-4AB1-9EFE-464F4354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23E0D3-D3B6-4D7F-9480-40BA2288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90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1D0325-5982-4A9A-AC6F-9EBB501D3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855BD5-CD19-4457-AD32-B3FF2F251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5AFCD9-79F5-4222-8CA8-832FE925F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A6E00-FB5A-41BC-AD6E-263EC7F9083B}" type="datetimeFigureOut">
              <a:rPr lang="cs-CZ" smtClean="0"/>
              <a:t>11. 1. 2022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322D6D-67AD-400D-90CC-0CD39F170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396D85-E76E-421E-BB4C-F9D728E0A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73E0-FD82-47C3-8C6B-B746232D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23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5E130F8F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B6BEC4-4DC1-4A58-B4B9-F253615AFF09}"/>
              </a:ext>
            </a:extLst>
          </p:cNvPr>
          <p:cNvSpPr/>
          <p:nvPr/>
        </p:nvSpPr>
        <p:spPr>
          <a:xfrm>
            <a:off x="968209" y="4436461"/>
            <a:ext cx="3734512" cy="18102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 edukaci a v intervenci lidí se speciálními vzdělávacími potřebami</a:t>
            </a:r>
          </a:p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praxe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3598474B-C018-45CD-873E-C3CFB8B560BF}"/>
              </a:ext>
            </a:extLst>
          </p:cNvPr>
          <p:cNvSpPr/>
          <p:nvPr/>
        </p:nvSpPr>
        <p:spPr>
          <a:xfrm>
            <a:off x="6860148" y="4369025"/>
            <a:ext cx="4183166" cy="18871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Ve speciálně pedagogických přístupech</a:t>
            </a:r>
          </a:p>
          <a:p>
            <a:pPr algn="ctr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teorie, koncepce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6" name="Obdélník: s odříznutými rohy na opačné straně 5">
            <a:extLst>
              <a:ext uri="{FF2B5EF4-FFF2-40B4-BE49-F238E27FC236}">
                <a16:creationId xmlns:a16="http://schemas.microsoft.com/office/drawing/2014/main" id="{4A38E27E-D4F0-47FC-885A-F1D1F5C5A3F2}"/>
              </a:ext>
            </a:extLst>
          </p:cNvPr>
          <p:cNvSpPr/>
          <p:nvPr/>
        </p:nvSpPr>
        <p:spPr>
          <a:xfrm>
            <a:off x="709302" y="247829"/>
            <a:ext cx="10494234" cy="2734654"/>
          </a:xfrm>
          <a:prstGeom prst="snip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795"/>
              </a:spcAft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Mise KSIP </a:t>
            </a:r>
          </a:p>
          <a:p>
            <a:pPr algn="l">
              <a:lnSpc>
                <a:spcPct val="107000"/>
              </a:lnSpc>
              <a:spcAft>
                <a:spcPts val="795"/>
              </a:spcAft>
            </a:pPr>
            <a:r>
              <a:rPr lang="cs-CZ" sz="1600" b="1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Speciální pedagogika </a:t>
            </a: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je oborem vycházejícím z </a:t>
            </a:r>
            <a:r>
              <a:rPr lang="cs-CZ" sz="1600" b="1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respektu</a:t>
            </a: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 a citlivého vnímání životní situace lidí se speciálními vzdělávacími </a:t>
            </a:r>
            <a:r>
              <a:rPr lang="cs-CZ" sz="1600" b="1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potřebami</a:t>
            </a: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, jejímž cílem je pomoci jim </a:t>
            </a:r>
            <a:r>
              <a:rPr lang="cs-CZ" sz="1600" b="1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nalézt místo v životě </a:t>
            </a: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a společnosti. Každý den se učíme společně – naslouchat, rozumět a sdílet.</a:t>
            </a:r>
          </a:p>
          <a:p>
            <a:pPr algn="l">
              <a:lnSpc>
                <a:spcPct val="107000"/>
              </a:lnSpc>
              <a:spcAft>
                <a:spcPts val="795"/>
              </a:spcAft>
            </a:pP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/>
            </a:r>
            <a:b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</a:br>
            <a:r>
              <a:rPr lang="cs-CZ" sz="1600" dirty="0">
                <a:solidFill>
                  <a:schemeClr val="accent4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Náš tým připravuje budoucí speciální pedagogy pro práci s lidmi se speciálními vzdělávacími potřebami všech věkových kategorií – raného a předškolního věku, v období školního věku, adolescence, v dospělosti a stáří.</a:t>
            </a:r>
            <a:endParaRPr lang="cs-CZ" sz="2400" dirty="0">
              <a:solidFill>
                <a:schemeClr val="accent4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algn="ctr"/>
            <a:endParaRPr lang="cs-CZ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Šipka: zahnutá doprava 7">
            <a:extLst>
              <a:ext uri="{FF2B5EF4-FFF2-40B4-BE49-F238E27FC236}">
                <a16:creationId xmlns:a16="http://schemas.microsoft.com/office/drawing/2014/main" id="{8BF1D024-C817-4C40-81DC-1B083BBEE6B6}"/>
              </a:ext>
            </a:extLst>
          </p:cNvPr>
          <p:cNvSpPr/>
          <p:nvPr/>
        </p:nvSpPr>
        <p:spPr>
          <a:xfrm rot="20867011">
            <a:off x="4818707" y="5083824"/>
            <a:ext cx="914400" cy="1568155"/>
          </a:xfrm>
          <a:prstGeom prst="curvedRightArrow">
            <a:avLst>
              <a:gd name="adj1" fmla="val 15479"/>
              <a:gd name="adj2" fmla="val 46227"/>
              <a:gd name="adj3" fmla="val 2686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: zahnutá doleva 8">
            <a:extLst>
              <a:ext uri="{FF2B5EF4-FFF2-40B4-BE49-F238E27FC236}">
                <a16:creationId xmlns:a16="http://schemas.microsoft.com/office/drawing/2014/main" id="{864F14D9-432F-4AEB-AF53-16212C6F0EFE}"/>
              </a:ext>
            </a:extLst>
          </p:cNvPr>
          <p:cNvSpPr/>
          <p:nvPr/>
        </p:nvSpPr>
        <p:spPr>
          <a:xfrm rot="9822742" flipH="1">
            <a:off x="5606885" y="4331063"/>
            <a:ext cx="1134899" cy="1493991"/>
          </a:xfrm>
          <a:prstGeom prst="curvedLeftArrow">
            <a:avLst>
              <a:gd name="adj1" fmla="val 9697"/>
              <a:gd name="adj2" fmla="val 34820"/>
              <a:gd name="adj3" fmla="val 25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C0A09335-155F-4B3E-B6D2-0BEACB275100}"/>
              </a:ext>
            </a:extLst>
          </p:cNvPr>
          <p:cNvSpPr/>
          <p:nvPr/>
        </p:nvSpPr>
        <p:spPr>
          <a:xfrm>
            <a:off x="441599" y="3238010"/>
            <a:ext cx="10894142" cy="772896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Výzkumná oblast (pole)</a:t>
            </a:r>
            <a:r>
              <a:rPr lang="cs-CZ" dirty="0">
                <a:solidFill>
                  <a:schemeClr val="tx1"/>
                </a:solidFill>
              </a:rPr>
              <a:t>:                                       Resilientní zdroje a rizika ve speciální pedagogice</a:t>
            </a:r>
          </a:p>
        </p:txBody>
      </p:sp>
    </p:spTree>
    <p:extLst>
      <p:ext uri="{BB962C8B-B14F-4D97-AF65-F5344CB8AC3E}">
        <p14:creationId xmlns:p14="http://schemas.microsoft.com/office/powerpoint/2010/main" val="1578307471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4">
            <a:extLst>
              <a:ext uri="{FF2B5EF4-FFF2-40B4-BE49-F238E27FC236}">
                <a16:creationId xmlns:a16="http://schemas.microsoft.com/office/drawing/2014/main" id="{34D5533E-98F8-4D5B-BDA0-313EDEBF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250" y="812744"/>
            <a:ext cx="3638550" cy="3440906"/>
          </a:xfrm>
          <a:prstGeom prst="flowChartConnector">
            <a:avLst/>
          </a:prstGeom>
          <a:noFill/>
          <a:ln w="28575">
            <a:solidFill>
              <a:srgbClr val="ED7D3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potřeb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Co? Jak? Kdo?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Odlišnosti, rizikové charakteristiky, faktory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Ochranné charakteristiky, faktory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Funkční / dysfunkční strategie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edukačních potřeb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1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Potenciality…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Vývojový diagram: spojnice 5">
            <a:extLst>
              <a:ext uri="{FF2B5EF4-FFF2-40B4-BE49-F238E27FC236}">
                <a16:creationId xmlns:a16="http://schemas.microsoft.com/office/drawing/2014/main" id="{ABC61273-ACBB-42E6-AACD-10F1DA7B7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233" y="3190190"/>
            <a:ext cx="3553533" cy="3350824"/>
          </a:xfrm>
          <a:prstGeom prst="flowChartConnector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>
              <a:ln>
                <a:noFill/>
              </a:ln>
              <a:solidFill>
                <a:srgbClr val="4472C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solidFill>
                <a:srgbClr val="4472C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100" b="1" i="0" u="none" strike="noStrike" cap="none" normalizeH="0" baseline="0" dirty="0">
              <a:ln>
                <a:noFill/>
              </a:ln>
              <a:solidFill>
                <a:srgbClr val="4472C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1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Mezioborová 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 kým?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Efektivita, přesahy, kompetence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Vývojový diagram: spojnice 6">
            <a:extLst>
              <a:ext uri="{FF2B5EF4-FFF2-40B4-BE49-F238E27FC236}">
                <a16:creationId xmlns:a16="http://schemas.microsoft.com/office/drawing/2014/main" id="{486BE17A-77A5-4FBE-B9F3-2D3C3476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575" y="1607299"/>
            <a:ext cx="3553533" cy="3643401"/>
          </a:xfrm>
          <a:prstGeom prst="flowChartConnector">
            <a:avLst/>
          </a:prstGeom>
          <a:noFill/>
          <a:ln w="28575">
            <a:solidFill>
              <a:srgbClr val="70AD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</a:t>
            </a: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zvládání</a:t>
            </a:r>
            <a:endParaRPr kumimoji="0" lang="cs-CZ" altLang="cs-CZ" sz="11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Jak na to?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edukace (výchova a vzdělávání)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Intervence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 / reedukace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Vývojový diagram: spojnice 7">
            <a:extLst>
              <a:ext uri="{FF2B5EF4-FFF2-40B4-BE49-F238E27FC236}">
                <a16:creationId xmlns:a16="http://schemas.microsoft.com/office/drawing/2014/main" id="{69FF1A26-06C7-40E0-B95E-A2637E24E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8857" y="278485"/>
            <a:ext cx="4867275" cy="485775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effectLst/>
                <a:latin typeface="Calibri"/>
                <a:ea typeface="Calibri" panose="020F0502020204030204" pitchFamily="34" charset="0"/>
                <a:cs typeface="Times New Roman"/>
              </a:rPr>
              <a:t>Systémová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effectLst/>
                <a:latin typeface="Calibri"/>
                <a:ea typeface="Calibri" panose="020F0502020204030204" pitchFamily="34" charset="0"/>
                <a:cs typeface="Times New Roman"/>
              </a:rPr>
              <a:t> úroveň</a:t>
            </a:r>
            <a:r>
              <a:rPr lang="cs-CZ" altLang="cs-CZ" sz="11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Vývojový diagram: spojnice 8">
            <a:extLst>
              <a:ext uri="{FF2B5EF4-FFF2-40B4-BE49-F238E27FC236}">
                <a16:creationId xmlns:a16="http://schemas.microsoft.com/office/drawing/2014/main" id="{9C7CA011-BB47-4426-9C0D-46BEEEA95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334" y="646697"/>
            <a:ext cx="2807542" cy="750142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Individuální</a:t>
            </a: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úroveň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Vývojový diagram: spojnice 9">
            <a:extLst>
              <a:ext uri="{FF2B5EF4-FFF2-40B4-BE49-F238E27FC236}">
                <a16:creationId xmlns:a16="http://schemas.microsoft.com/office/drawing/2014/main" id="{10666419-30C1-4DF5-B535-CDCF3EE2F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0182" y="2607468"/>
            <a:ext cx="1885950" cy="3838575"/>
          </a:xfrm>
          <a:prstGeom prst="flowChartConnector">
            <a:avLst/>
          </a:prstGeom>
          <a:solidFill>
            <a:srgbClr val="ACB9CA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Rámec – cíle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cs-CZ" altLang="cs-CZ" sz="1100" b="1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Maximalizace rozvoje individuálního potenciálu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cs-CZ" altLang="cs-CZ" sz="11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Kvalita života</a:t>
            </a: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CEB9613B-E572-47AF-A833-6A131172C239}"/>
              </a:ext>
            </a:extLst>
          </p:cNvPr>
          <p:cNvSpPr/>
          <p:nvPr/>
        </p:nvSpPr>
        <p:spPr>
          <a:xfrm>
            <a:off x="172236" y="278328"/>
            <a:ext cx="3205522" cy="291066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cs-CZ" sz="1050" dirty="0">
                <a:solidFill>
                  <a:schemeClr val="accent2">
                    <a:lumMod val="50000"/>
                  </a:schemeClr>
                </a:solidFill>
              </a:rPr>
              <a:t>Ve výzkumech </a:t>
            </a:r>
            <a:r>
              <a:rPr lang="cs-CZ" sz="1050" b="1" dirty="0">
                <a:solidFill>
                  <a:schemeClr val="accent2">
                    <a:lumMod val="50000"/>
                  </a:schemeClr>
                </a:solidFill>
              </a:rPr>
              <a:t>analyzujeme</a:t>
            </a:r>
            <a:r>
              <a:rPr lang="cs-CZ" sz="1050" dirty="0">
                <a:solidFill>
                  <a:schemeClr val="accent2">
                    <a:lumMod val="50000"/>
                  </a:schemeClr>
                </a:solidFill>
              </a:rPr>
              <a:t> situace, charakteristiky a potřeby nejen  lidí se specifickými vzdělávacími potřebami, nýbrž i lidí s nimi spojených jak formálními (pomáhající profesionálové), tak neformálními (rodina, přátelé, vrstevníci) vztahy.</a:t>
            </a:r>
          </a:p>
          <a:p>
            <a:r>
              <a:rPr lang="cs-CZ" sz="1050" dirty="0">
                <a:solidFill>
                  <a:schemeClr val="accent2">
                    <a:lumMod val="50000"/>
                  </a:schemeClr>
                </a:solidFill>
              </a:rPr>
              <a:t>K uvažování o dané problematice přistupujeme optikou konceptu </a:t>
            </a:r>
            <a:r>
              <a:rPr lang="cs-CZ" sz="1050" dirty="0" err="1">
                <a:solidFill>
                  <a:schemeClr val="accent2">
                    <a:lumMod val="50000"/>
                  </a:schemeClr>
                </a:solidFill>
              </a:rPr>
              <a:t>resilience</a:t>
            </a:r>
            <a:r>
              <a:rPr lang="cs-CZ" sz="1050" dirty="0">
                <a:solidFill>
                  <a:schemeClr val="accent2">
                    <a:lumMod val="50000"/>
                  </a:schemeClr>
                </a:solidFill>
              </a:rPr>
              <a:t> - relevantní faktory podrobujeme kritickému zkoumání a hledáme v možný rizikový či ochranný potenciál a souvislosti, za nichž se projevují.</a:t>
            </a:r>
          </a:p>
          <a:p>
            <a:r>
              <a:rPr lang="cs-CZ" sz="1050" dirty="0">
                <a:solidFill>
                  <a:schemeClr val="accent2">
                    <a:lumMod val="50000"/>
                  </a:schemeClr>
                </a:solidFill>
              </a:rPr>
              <a:t>Snažíme se rozpoznávat jak překážky či ne-funkční strategie, tak zdroje a funkční strategie, které souvisí s rozvojem osobnosti a kvality života lidí se SVP. </a:t>
            </a:r>
            <a:endParaRPr lang="cs-CZ" sz="1050">
              <a:solidFill>
                <a:schemeClr val="accent2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77591356-CC9C-436C-A157-0A263E00E4BC}"/>
              </a:ext>
            </a:extLst>
          </p:cNvPr>
          <p:cNvSpPr/>
          <p:nvPr/>
        </p:nvSpPr>
        <p:spPr>
          <a:xfrm>
            <a:off x="440350" y="3594690"/>
            <a:ext cx="2521009" cy="1478422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dirty="0">
                <a:solidFill>
                  <a:schemeClr val="accent6">
                    <a:lumMod val="50000"/>
                  </a:schemeClr>
                </a:solidFill>
              </a:rPr>
              <a:t>Naše výzkumné snahy směrujeme též na využití zjištěných poznatků pro formulaci cest/strategií edukace lidí se SVP a to ve všech jejích fázích (prevence, intervence, rehabilitace)</a:t>
            </a: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8C0C79C0-F6BD-494A-971E-2CD716F7A457}"/>
              </a:ext>
            </a:extLst>
          </p:cNvPr>
          <p:cNvSpPr/>
          <p:nvPr/>
        </p:nvSpPr>
        <p:spPr>
          <a:xfrm>
            <a:off x="440349" y="5141020"/>
            <a:ext cx="2521009" cy="147842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100" dirty="0">
                <a:solidFill>
                  <a:srgbClr val="0070C0"/>
                </a:solidFill>
              </a:rPr>
              <a:t>Uvědomujeme si též nezbytnost mezioborové spolupráce, kdy společnými silami z různých úhlů nahlížíme problematiku a hledáme komplexní cesty řešení.</a:t>
            </a:r>
          </a:p>
        </p:txBody>
      </p:sp>
      <p:sp>
        <p:nvSpPr>
          <p:cNvPr id="14" name="Vývojový diagram: ruční operace 13">
            <a:extLst>
              <a:ext uri="{FF2B5EF4-FFF2-40B4-BE49-F238E27FC236}">
                <a16:creationId xmlns:a16="http://schemas.microsoft.com/office/drawing/2014/main" id="{37F89F3F-0FDB-4619-A797-00D905F836C7}"/>
              </a:ext>
            </a:extLst>
          </p:cNvPr>
          <p:cNvSpPr/>
          <p:nvPr/>
        </p:nvSpPr>
        <p:spPr>
          <a:xfrm>
            <a:off x="7993646" y="5606740"/>
            <a:ext cx="2071689" cy="1166207"/>
          </a:xfrm>
          <a:prstGeom prst="flowChartManualOperation">
            <a:avLst/>
          </a:prstGeom>
          <a:solidFill>
            <a:srgbClr val="D6DB3B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s-CZ" sz="1200" b="1" dirty="0">
                <a:solidFill>
                  <a:srgbClr val="002060"/>
                </a:solidFill>
              </a:rPr>
              <a:t>Cílová skupina </a:t>
            </a:r>
            <a:endParaRPr lang="cs-CZ" sz="1200" b="1" i="1" dirty="0">
              <a:solidFill>
                <a:srgbClr val="002060"/>
              </a:solidFill>
            </a:endParaRPr>
          </a:p>
          <a:p>
            <a:pPr algn="ctr"/>
            <a:r>
              <a:rPr lang="cs-CZ" sz="1200" b="1" dirty="0">
                <a:solidFill>
                  <a:srgbClr val="002060"/>
                </a:solidFill>
              </a:rPr>
              <a:t> </a:t>
            </a:r>
            <a:r>
              <a:rPr lang="cs-CZ" sz="1200" dirty="0">
                <a:solidFill>
                  <a:srgbClr val="002060"/>
                </a:solidFill>
              </a:rPr>
              <a:t>lidé </a:t>
            </a:r>
            <a:r>
              <a:rPr lang="cs-CZ" sz="1200" b="1" i="1" dirty="0">
                <a:solidFill>
                  <a:srgbClr val="002060"/>
                </a:solidFill>
              </a:rPr>
              <a:t>v riziku</a:t>
            </a:r>
            <a:r>
              <a:rPr lang="cs-CZ" sz="1200" dirty="0">
                <a:solidFill>
                  <a:srgbClr val="002060"/>
                </a:solidFill>
              </a:rPr>
              <a:t> a se „</a:t>
            </a:r>
            <a:r>
              <a:rPr lang="cs-CZ" sz="1200" dirty="0" err="1">
                <a:solidFill>
                  <a:srgbClr val="002060"/>
                </a:solidFill>
              </a:rPr>
              <a:t>spec</a:t>
            </a:r>
            <a:r>
              <a:rPr lang="cs-CZ" sz="1200" dirty="0">
                <a:solidFill>
                  <a:srgbClr val="002060"/>
                </a:solidFill>
              </a:rPr>
              <a:t>.“ </a:t>
            </a:r>
            <a:r>
              <a:rPr lang="cs-CZ" sz="1200" b="1" i="1" dirty="0">
                <a:solidFill>
                  <a:srgbClr val="002060"/>
                </a:solidFill>
              </a:rPr>
              <a:t>potřebami</a:t>
            </a:r>
            <a:endParaRPr lang="cs-CZ" sz="1200" b="1" i="1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12263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3898</TotalTime>
  <Words>352</Words>
  <Application>Microsoft Office PowerPoint</Application>
  <PresentationFormat>Širokoúhlá obrazovka</PresentationFormat>
  <Paragraphs>42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Červenka</dc:creator>
  <cp:lastModifiedBy>Jitka Halešová</cp:lastModifiedBy>
  <cp:revision>78</cp:revision>
  <cp:lastPrinted>2022-01-07T20:20:08Z</cp:lastPrinted>
  <dcterms:created xsi:type="dcterms:W3CDTF">2022-01-07T15:36:15Z</dcterms:created>
  <dcterms:modified xsi:type="dcterms:W3CDTF">2022-01-11T12:06:46Z</dcterms:modified>
</cp:coreProperties>
</file>