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572"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30CB272-C857-408E-A3B1-29CCDCA4243E}" type="datetimeFigureOut">
              <a:rPr lang="cs-CZ" smtClean="0"/>
              <a:pPr/>
              <a:t>17.4.2012</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3498E5C-301A-435F-ADEA-EF1BF01D31A8}"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fld id="{430CB272-C857-408E-A3B1-29CCDCA4243E}" type="datetimeFigureOut">
              <a:rPr lang="cs-CZ" smtClean="0"/>
              <a:pPr/>
              <a:t>17.4.2012</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3498E5C-301A-435F-ADEA-EF1BF01D31A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30CB272-C857-408E-A3B1-29CCDCA4243E}" type="datetimeFigureOut">
              <a:rPr lang="cs-CZ" smtClean="0"/>
              <a:pPr/>
              <a:t>17.4.2012</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fld id="{B3498E5C-301A-435F-ADEA-EF1BF01D31A8}"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430CB272-C857-408E-A3B1-29CCDCA4243E}" type="datetimeFigureOut">
              <a:rPr lang="cs-CZ" smtClean="0"/>
              <a:pPr/>
              <a:t>17.4.2012</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3498E5C-301A-435F-ADEA-EF1BF01D31A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Klepnutím lze upravit styly předlohy textu.</a:t>
            </a:r>
          </a:p>
        </p:txBody>
      </p:sp>
      <p:sp>
        <p:nvSpPr>
          <p:cNvPr id="5" name="Zástupný symbol pro datum 4"/>
          <p:cNvSpPr>
            <a:spLocks noGrp="1"/>
          </p:cNvSpPr>
          <p:nvPr>
            <p:ph type="dt" sz="half" idx="10"/>
          </p:nvPr>
        </p:nvSpPr>
        <p:spPr/>
        <p:txBody>
          <a:bodyPr/>
          <a:lstStyle>
            <a:extLst/>
          </a:lstStyle>
          <a:p>
            <a:fld id="{430CB272-C857-408E-A3B1-29CCDCA4243E}" type="datetimeFigureOut">
              <a:rPr lang="cs-CZ" smtClean="0"/>
              <a:pPr/>
              <a:t>17.4.2012</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B3498E5C-301A-435F-ADEA-EF1BF01D31A8}"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30CB272-C857-408E-A3B1-29CCDCA4243E}" type="datetimeFigureOut">
              <a:rPr lang="cs-CZ" smtClean="0"/>
              <a:pPr/>
              <a:t>17.4.2012</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3498E5C-301A-435F-ADEA-EF1BF01D31A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366868" y="533400"/>
            <a:ext cx="5105400" cy="3255640"/>
          </a:xfrm>
        </p:spPr>
        <p:txBody>
          <a:bodyPr>
            <a:normAutofit/>
          </a:bodyPr>
          <a:lstStyle/>
          <a:p>
            <a:pPr algn="l"/>
            <a:r>
              <a:rPr lang="cs-CZ" sz="2800" dirty="0" err="1" smtClean="0"/>
              <a:t>Dissertation</a:t>
            </a:r>
            <a:r>
              <a:rPr lang="cs-CZ" sz="2800" dirty="0" smtClean="0"/>
              <a:t> thesis:</a:t>
            </a:r>
            <a:r>
              <a:rPr lang="cs-CZ" sz="2800" dirty="0" smtClean="0"/>
              <a:t/>
            </a:r>
            <a:br>
              <a:rPr lang="cs-CZ" sz="2800" dirty="0" smtClean="0"/>
            </a:br>
            <a:r>
              <a:rPr lang="cs-CZ" sz="2800" dirty="0" smtClean="0"/>
              <a:t/>
            </a:r>
            <a:br>
              <a:rPr lang="cs-CZ" sz="2800" dirty="0" smtClean="0"/>
            </a:br>
            <a:r>
              <a:rPr lang="cs-CZ" sz="2800" dirty="0" err="1" smtClean="0"/>
              <a:t>Teacher</a:t>
            </a:r>
            <a:r>
              <a:rPr lang="cs-CZ" sz="2800" dirty="0" smtClean="0"/>
              <a:t>‘s </a:t>
            </a:r>
            <a:r>
              <a:rPr lang="cs-CZ" sz="2800" dirty="0" err="1" smtClean="0"/>
              <a:t>Subjective</a:t>
            </a:r>
            <a:r>
              <a:rPr lang="cs-CZ" sz="2800" dirty="0" smtClean="0"/>
              <a:t> </a:t>
            </a:r>
            <a:r>
              <a:rPr lang="cs-CZ" sz="2800" dirty="0" err="1" smtClean="0"/>
              <a:t>theories</a:t>
            </a:r>
            <a:r>
              <a:rPr lang="cs-CZ" sz="2800" dirty="0" smtClean="0"/>
              <a:t> </a:t>
            </a:r>
            <a:r>
              <a:rPr lang="cs-CZ" sz="2800" dirty="0" err="1" smtClean="0"/>
              <a:t>about</a:t>
            </a:r>
            <a:r>
              <a:rPr lang="cs-CZ" sz="2800" dirty="0" smtClean="0"/>
              <a:t> </a:t>
            </a:r>
            <a:r>
              <a:rPr lang="cs-CZ" sz="2800" dirty="0" err="1" smtClean="0"/>
              <a:t>biophiled</a:t>
            </a:r>
            <a:r>
              <a:rPr lang="cs-CZ" sz="2800" dirty="0" smtClean="0"/>
              <a:t> </a:t>
            </a:r>
            <a:r>
              <a:rPr lang="cs-CZ" sz="2800" dirty="0" err="1" smtClean="0"/>
              <a:t>oriented</a:t>
            </a:r>
            <a:r>
              <a:rPr lang="cs-CZ" sz="2800" dirty="0" smtClean="0"/>
              <a:t> </a:t>
            </a:r>
            <a:r>
              <a:rPr lang="cs-CZ" sz="2800" dirty="0" err="1" smtClean="0"/>
              <a:t>education</a:t>
            </a:r>
            <a:r>
              <a:rPr lang="cs-CZ" sz="2800" dirty="0" smtClean="0"/>
              <a:t> </a:t>
            </a:r>
            <a:r>
              <a:rPr lang="cs-CZ" sz="2800" dirty="0" err="1" smtClean="0"/>
              <a:t>within</a:t>
            </a:r>
            <a:r>
              <a:rPr lang="cs-CZ" sz="2800" dirty="0" smtClean="0"/>
              <a:t> </a:t>
            </a:r>
            <a:r>
              <a:rPr lang="cs-CZ" sz="2800" dirty="0" err="1" smtClean="0"/>
              <a:t>primary</a:t>
            </a:r>
            <a:r>
              <a:rPr lang="cs-CZ" sz="2800" dirty="0" smtClean="0"/>
              <a:t> </a:t>
            </a:r>
            <a:r>
              <a:rPr lang="cs-CZ" sz="2800" dirty="0" err="1" smtClean="0"/>
              <a:t>education</a:t>
            </a:r>
            <a:r>
              <a:rPr lang="cs-CZ" sz="2800" dirty="0" smtClean="0"/>
              <a:t> </a:t>
            </a:r>
            <a:r>
              <a:rPr lang="cs-CZ" dirty="0" smtClean="0"/>
              <a:t/>
            </a:r>
            <a:br>
              <a:rPr lang="cs-CZ" dirty="0" smtClean="0"/>
            </a:br>
            <a:endParaRPr lang="cs-CZ" sz="3100" dirty="0"/>
          </a:p>
        </p:txBody>
      </p:sp>
      <p:sp>
        <p:nvSpPr>
          <p:cNvPr id="3" name="Podnadpis 2"/>
          <p:cNvSpPr>
            <a:spLocks noGrp="1"/>
          </p:cNvSpPr>
          <p:nvPr>
            <p:ph type="subTitle" idx="1"/>
          </p:nvPr>
        </p:nvSpPr>
        <p:spPr>
          <a:xfrm>
            <a:off x="3419872" y="4581128"/>
            <a:ext cx="5114778" cy="1101248"/>
          </a:xfrm>
        </p:spPr>
        <p:txBody>
          <a:bodyPr>
            <a:noAutofit/>
          </a:bodyPr>
          <a:lstStyle/>
          <a:p>
            <a:r>
              <a:rPr lang="cs-CZ" sz="2400" dirty="0" smtClean="0"/>
              <a:t>Petra Marková</a:t>
            </a:r>
          </a:p>
          <a:p>
            <a:r>
              <a:rPr lang="cs-CZ" sz="1600" b="1" dirty="0" smtClean="0"/>
              <a:t>University College </a:t>
            </a:r>
            <a:r>
              <a:rPr lang="cs-CZ" sz="1600" b="1" dirty="0" err="1" smtClean="0"/>
              <a:t>of</a:t>
            </a:r>
            <a:r>
              <a:rPr lang="cs-CZ" sz="1600" b="1" dirty="0" smtClean="0"/>
              <a:t> </a:t>
            </a:r>
            <a:r>
              <a:rPr lang="cs-CZ" sz="1600" b="1" dirty="0" err="1" smtClean="0"/>
              <a:t>Education</a:t>
            </a:r>
            <a:r>
              <a:rPr lang="cs-CZ" sz="1600" b="1" dirty="0" smtClean="0"/>
              <a:t> </a:t>
            </a:r>
            <a:r>
              <a:rPr lang="cs-CZ" sz="1600" b="1" dirty="0" err="1" smtClean="0"/>
              <a:t>of</a:t>
            </a:r>
            <a:r>
              <a:rPr lang="cs-CZ" sz="1600" b="1" dirty="0" smtClean="0"/>
              <a:t> </a:t>
            </a:r>
            <a:r>
              <a:rPr lang="cs-CZ" sz="1600" b="1" dirty="0" err="1" smtClean="0"/>
              <a:t>Linz</a:t>
            </a:r>
            <a:r>
              <a:rPr lang="cs-CZ" sz="1600" b="1" dirty="0" smtClean="0"/>
              <a:t>, </a:t>
            </a:r>
            <a:r>
              <a:rPr lang="cs-CZ" sz="1600" b="1" dirty="0" err="1" smtClean="0"/>
              <a:t>Austria</a:t>
            </a:r>
            <a:r>
              <a:rPr lang="cs-CZ" sz="1600" b="1" dirty="0" smtClean="0"/>
              <a:t> </a:t>
            </a:r>
          </a:p>
          <a:p>
            <a:r>
              <a:rPr lang="cs-CZ" sz="1600" b="1" dirty="0" smtClean="0"/>
              <a:t>10. - 13.4.2012</a:t>
            </a:r>
            <a:endParaRPr lang="cs-CZ"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Initial paradigm</a:t>
            </a:r>
            <a:endParaRPr lang="en-US" dirty="0"/>
          </a:p>
        </p:txBody>
      </p:sp>
      <p:sp>
        <p:nvSpPr>
          <p:cNvPr id="3" name="Zástupný symbol pro obsah 2"/>
          <p:cNvSpPr>
            <a:spLocks noGrp="1"/>
          </p:cNvSpPr>
          <p:nvPr>
            <p:ph idx="1"/>
          </p:nvPr>
        </p:nvSpPr>
        <p:spPr/>
        <p:txBody>
          <a:bodyPr>
            <a:normAutofit fontScale="70000" lnSpcReduction="20000"/>
          </a:bodyPr>
          <a:lstStyle/>
          <a:p>
            <a:r>
              <a:rPr lang="en-US" dirty="0" smtClean="0"/>
              <a:t>Anthropocentric approach</a:t>
            </a:r>
            <a:endParaRPr lang="cs-CZ" dirty="0" smtClean="0"/>
          </a:p>
          <a:p>
            <a:pPr lvl="1"/>
            <a:r>
              <a:rPr lang="en-US" dirty="0" smtClean="0"/>
              <a:t>We derive obligations towards people and from people, access of human globally, human dominates</a:t>
            </a:r>
            <a:r>
              <a:rPr lang="cs-CZ" dirty="0" smtClean="0"/>
              <a:t> to </a:t>
            </a:r>
            <a:r>
              <a:rPr lang="en-US" dirty="0" smtClean="0"/>
              <a:t>nature</a:t>
            </a:r>
          </a:p>
          <a:p>
            <a:r>
              <a:rPr lang="en-US" dirty="0" smtClean="0"/>
              <a:t>Egocentrism</a:t>
            </a:r>
          </a:p>
          <a:p>
            <a:pPr lvl="1"/>
            <a:r>
              <a:rPr lang="en-US" dirty="0" smtClean="0"/>
              <a:t>It concerns about individual, subjective view of man to the world</a:t>
            </a:r>
          </a:p>
          <a:p>
            <a:pPr lvl="1"/>
            <a:r>
              <a:rPr lang="en-US" dirty="0" smtClean="0"/>
              <a:t>An individual is focused exclusively on himself, ignores happenings in the world or the surrounding issues, do not perceive his environment, is interested in phenomena related directly to himself</a:t>
            </a:r>
          </a:p>
          <a:p>
            <a:r>
              <a:rPr lang="en-US" dirty="0" smtClean="0"/>
              <a:t>Existentialism</a:t>
            </a:r>
          </a:p>
          <a:p>
            <a:pPr lvl="1"/>
            <a:r>
              <a:rPr lang="en-US" dirty="0" smtClean="0"/>
              <a:t>Importance: who the man is and what is his meaning to the relationship to the world that has no meaning because it exists a long time before us</a:t>
            </a:r>
          </a:p>
          <a:p>
            <a:pPr lvl="1"/>
            <a:r>
              <a:rPr lang="en-US" dirty="0" smtClean="0"/>
              <a:t>Two kinds of being - objective (physical) and subjective (time does not play a role, the subject is always present)</a:t>
            </a:r>
          </a:p>
          <a:p>
            <a:pPr lvl="1"/>
            <a:r>
              <a:rPr lang="en-US" dirty="0" smtClean="0"/>
              <a:t>Greater importance has subjective being, because they can recognize themselves and can decide for</a:t>
            </a:r>
            <a:r>
              <a:rPr lang="cs-CZ" dirty="0" smtClean="0"/>
              <a:t> </a:t>
            </a:r>
            <a:r>
              <a:rPr lang="en-US" dirty="0" smtClean="0"/>
              <a:t>themselves, too</a:t>
            </a:r>
          </a:p>
          <a:p>
            <a:pPr lvl="1"/>
            <a:r>
              <a:rPr lang="en-US" dirty="0" smtClean="0"/>
              <a:t>It is also important in what position a person is, because in such a way the he perceives the world</a:t>
            </a:r>
          </a:p>
          <a:p>
            <a:pPr lvl="1"/>
            <a:r>
              <a:rPr lang="en-US" dirty="0" smtClean="0"/>
              <a:t>Jean-Paul Sartre: „ Man defines himself who he is.“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Altruism</a:t>
            </a:r>
            <a:endParaRPr lang="en-US" dirty="0"/>
          </a:p>
        </p:txBody>
      </p:sp>
      <p:sp>
        <p:nvSpPr>
          <p:cNvPr id="3" name="Zástupný symbol pro obsah 2"/>
          <p:cNvSpPr>
            <a:spLocks noGrp="1"/>
          </p:cNvSpPr>
          <p:nvPr>
            <p:ph idx="1"/>
          </p:nvPr>
        </p:nvSpPr>
        <p:spPr/>
        <p:txBody>
          <a:bodyPr>
            <a:normAutofit fontScale="92500"/>
          </a:bodyPr>
          <a:lstStyle/>
          <a:p>
            <a:r>
              <a:rPr lang="en-US" dirty="0" smtClean="0"/>
              <a:t>It seems the </a:t>
            </a:r>
            <a:r>
              <a:rPr lang="en-US" dirty="0" smtClean="0"/>
              <a:t>question, </a:t>
            </a:r>
            <a:r>
              <a:rPr lang="en-US" dirty="0" smtClean="0"/>
              <a:t>how to connect egocentric </a:t>
            </a:r>
            <a:r>
              <a:rPr lang="en-US" dirty="0" smtClean="0"/>
              <a:t>intention </a:t>
            </a:r>
            <a:r>
              <a:rPr lang="en-US" dirty="0" smtClean="0"/>
              <a:t>to </a:t>
            </a:r>
            <a:r>
              <a:rPr lang="en-US" dirty="0" smtClean="0"/>
              <a:t>the own perfection </a:t>
            </a:r>
            <a:r>
              <a:rPr lang="en-US" dirty="0" smtClean="0"/>
              <a:t>(in the sense of full personal fulfillment) with activist, altruistic intention to </a:t>
            </a:r>
            <a:r>
              <a:rPr lang="en-US" dirty="0" smtClean="0"/>
              <a:t>a good behavior.</a:t>
            </a:r>
          </a:p>
          <a:p>
            <a:r>
              <a:rPr lang="en-US" dirty="0" smtClean="0"/>
              <a:t>The </a:t>
            </a:r>
            <a:r>
              <a:rPr lang="en-US" dirty="0" smtClean="0"/>
              <a:t>fulfillment of this essence is the </a:t>
            </a:r>
            <a:r>
              <a:rPr lang="en-US" dirty="0" smtClean="0"/>
              <a:t>intention </a:t>
            </a:r>
            <a:r>
              <a:rPr lang="en-US" dirty="0" smtClean="0"/>
              <a:t>to surrender for the good of all life, that is someone else's benefit at the expense of personal interests, unselfish care, unselfish way of thinking, feeling and acting in favor of others (</a:t>
            </a:r>
            <a:r>
              <a:rPr lang="en-US" dirty="0" err="1" smtClean="0"/>
              <a:t>eg</a:t>
            </a:r>
            <a:r>
              <a:rPr lang="en-US" dirty="0" smtClean="0"/>
              <a:t> parent and child</a:t>
            </a:r>
            <a:r>
              <a:rPr lang="en-US" dirty="0" smtClean="0"/>
              <a:t>).</a:t>
            </a:r>
          </a:p>
          <a:p>
            <a:r>
              <a:rPr lang="en-US" dirty="0" smtClean="0"/>
              <a:t>Limitation </a:t>
            </a:r>
            <a:r>
              <a:rPr lang="en-US" dirty="0" smtClean="0"/>
              <a:t>of the needs of the individual </a:t>
            </a:r>
            <a:r>
              <a:rPr lang="en-US" dirty="0" smtClean="0"/>
              <a:t>will be </a:t>
            </a:r>
            <a:r>
              <a:rPr lang="en-US" dirty="0" smtClean="0"/>
              <a:t>beneficial </a:t>
            </a:r>
            <a:r>
              <a:rPr lang="en-US" dirty="0" smtClean="0"/>
              <a:t>to other beings.</a:t>
            </a:r>
            <a:endParaRPr lang="en-US" dirty="0" smtClean="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Biocentrism</a:t>
            </a:r>
            <a:endParaRPr lang="en-US" dirty="0"/>
          </a:p>
        </p:txBody>
      </p:sp>
      <p:sp>
        <p:nvSpPr>
          <p:cNvPr id="3" name="Zástupný symbol pro obsah 2"/>
          <p:cNvSpPr>
            <a:spLocks noGrp="1"/>
          </p:cNvSpPr>
          <p:nvPr>
            <p:ph idx="1"/>
          </p:nvPr>
        </p:nvSpPr>
        <p:spPr/>
        <p:txBody>
          <a:bodyPr>
            <a:normAutofit fontScale="70000" lnSpcReduction="20000"/>
          </a:bodyPr>
          <a:lstStyle/>
          <a:p>
            <a:r>
              <a:rPr lang="en-US" sz="4000" dirty="0" smtClean="0"/>
              <a:t>Albert Schweitzer has created it as a „Philosophy of respect for life"</a:t>
            </a:r>
            <a:endParaRPr lang="en-US" sz="6000" dirty="0" smtClean="0"/>
          </a:p>
          <a:p>
            <a:r>
              <a:rPr lang="en-US" sz="4000" dirty="0" smtClean="0"/>
              <a:t>The idea that life itself, as such, is a source of sense and values, a material well-being will not stand in the foreground </a:t>
            </a:r>
          </a:p>
          <a:p>
            <a:r>
              <a:rPr lang="en-US" sz="4000" dirty="0" smtClean="0"/>
              <a:t>4 conviction: </a:t>
            </a:r>
          </a:p>
          <a:p>
            <a:pPr marL="971550" lvl="1" indent="-514350">
              <a:buFont typeface="+mj-lt"/>
              <a:buAutoNum type="arabicPeriod"/>
            </a:pPr>
            <a:r>
              <a:rPr lang="en-US" sz="2900" dirty="0" smtClean="0"/>
              <a:t>People are equal members of the community of all beings</a:t>
            </a:r>
            <a:r>
              <a:rPr lang="cs-CZ" sz="2900" dirty="0" smtClean="0"/>
              <a:t>.</a:t>
            </a:r>
            <a:endParaRPr lang="en-US" sz="2900" dirty="0" smtClean="0"/>
          </a:p>
          <a:p>
            <a:pPr marL="971550" lvl="1" indent="-514350">
              <a:buFont typeface="+mj-lt"/>
              <a:buAutoNum type="arabicPeriod"/>
            </a:pPr>
            <a:r>
              <a:rPr lang="en-US" sz="2900" dirty="0" smtClean="0"/>
              <a:t>Earth is a system of interdependencies</a:t>
            </a:r>
            <a:r>
              <a:rPr lang="cs-CZ" sz="2900" dirty="0" smtClean="0"/>
              <a:t>.</a:t>
            </a:r>
            <a:endParaRPr lang="en-US" sz="2900" dirty="0" smtClean="0"/>
          </a:p>
          <a:p>
            <a:pPr marL="971550" lvl="1" indent="-514350">
              <a:buFont typeface="+mj-lt"/>
              <a:buAutoNum type="arabicPeriod"/>
            </a:pPr>
            <a:r>
              <a:rPr lang="en-US" sz="2900" dirty="0" smtClean="0"/>
              <a:t>Each member of the biotic community has a value of his being, just for existing.</a:t>
            </a:r>
          </a:p>
          <a:p>
            <a:pPr marL="971550" lvl="1" indent="-514350">
              <a:buFont typeface="+mj-lt"/>
              <a:buAutoNum type="arabicPeriod"/>
            </a:pPr>
            <a:r>
              <a:rPr lang="en-US" sz="2900" dirty="0" smtClean="0"/>
              <a:t>Human superiority is just an expression of a human racism</a:t>
            </a:r>
            <a:r>
              <a:rPr lang="cs-CZ" sz="2900" dirty="0" smtClean="0"/>
              <a:t>.</a:t>
            </a:r>
            <a:endParaRPr lang="en-US" sz="29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My own basis of the thesis </a:t>
            </a:r>
            <a:endParaRPr lang="en-US" dirty="0"/>
          </a:p>
        </p:txBody>
      </p:sp>
      <p:sp>
        <p:nvSpPr>
          <p:cNvPr id="3" name="Zástupný symbol pro obsah 2"/>
          <p:cNvSpPr>
            <a:spLocks noGrp="1"/>
          </p:cNvSpPr>
          <p:nvPr>
            <p:ph idx="1"/>
          </p:nvPr>
        </p:nvSpPr>
        <p:spPr/>
        <p:txBody>
          <a:bodyPr>
            <a:normAutofit/>
          </a:bodyPr>
          <a:lstStyle/>
          <a:p>
            <a:r>
              <a:rPr lang="en-US" dirty="0" smtClean="0"/>
              <a:t>Sustaining such a sustainable way of life which does not exploit the nature, but also does not require a regression in the quality and standard of our being.</a:t>
            </a:r>
          </a:p>
          <a:p>
            <a:r>
              <a:rPr lang="en-US" dirty="0" smtClean="0"/>
              <a:t>Education such a generation that understand the natural evolution of the Earth and that will be able not to only solve problems but also prevent them.</a:t>
            </a:r>
          </a:p>
          <a:p>
            <a:r>
              <a:rPr lang="en-US" dirty="0" smtClean="0"/>
              <a:t>Learning in context emphasized on the impact in social, economic and environmental spheres.</a:t>
            </a:r>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Design of dissertation thesis</a:t>
            </a:r>
            <a:endParaRPr lang="en-US" dirty="0"/>
          </a:p>
        </p:txBody>
      </p:sp>
      <p:sp>
        <p:nvSpPr>
          <p:cNvPr id="3" name="Zástupný symbol pro obsah 2"/>
          <p:cNvSpPr>
            <a:spLocks noGrp="1"/>
          </p:cNvSpPr>
          <p:nvPr>
            <p:ph idx="1"/>
          </p:nvPr>
        </p:nvSpPr>
        <p:spPr/>
        <p:txBody>
          <a:bodyPr>
            <a:normAutofit lnSpcReduction="10000"/>
          </a:bodyPr>
          <a:lstStyle/>
          <a:p>
            <a:r>
              <a:rPr lang="en-US" dirty="0" smtClean="0"/>
              <a:t>Aim of thesis</a:t>
            </a:r>
          </a:p>
          <a:p>
            <a:pPr lvl="1"/>
            <a:r>
              <a:rPr lang="en-US" dirty="0" smtClean="0"/>
              <a:t>Describe, how the teacher </a:t>
            </a:r>
            <a:r>
              <a:rPr lang="en-US" dirty="0" err="1" smtClean="0"/>
              <a:t>thematizes</a:t>
            </a:r>
            <a:r>
              <a:rPr lang="en-US" dirty="0" smtClean="0"/>
              <a:t> his subjective theories in the relationship of man-nature-culture?</a:t>
            </a:r>
          </a:p>
          <a:p>
            <a:r>
              <a:rPr lang="en-US" dirty="0" smtClean="0"/>
              <a:t>Research questions</a:t>
            </a:r>
          </a:p>
          <a:p>
            <a:pPr lvl="1"/>
            <a:r>
              <a:rPr lang="en-US" dirty="0" smtClean="0"/>
              <a:t>How does the teacher </a:t>
            </a:r>
            <a:r>
              <a:rPr lang="en-US" dirty="0" err="1" smtClean="0"/>
              <a:t>thematize</a:t>
            </a:r>
            <a:r>
              <a:rPr lang="en-US" dirty="0" smtClean="0"/>
              <a:t> his subjective theories in the relationship of man-nature-culture?</a:t>
            </a:r>
          </a:p>
          <a:p>
            <a:pPr lvl="1"/>
            <a:r>
              <a:rPr lang="en-US" dirty="0" smtClean="0"/>
              <a:t>How does the teacher </a:t>
            </a:r>
            <a:r>
              <a:rPr lang="en-US" dirty="0" smtClean="0"/>
              <a:t>think </a:t>
            </a:r>
            <a:r>
              <a:rPr lang="en-US" dirty="0" smtClean="0"/>
              <a:t>about the position of man in the world?</a:t>
            </a:r>
          </a:p>
          <a:p>
            <a:r>
              <a:rPr lang="en-US" dirty="0" smtClean="0"/>
              <a:t>Basis</a:t>
            </a:r>
          </a:p>
          <a:p>
            <a:pPr lvl="1"/>
            <a:r>
              <a:rPr lang="en-US" dirty="0" err="1" smtClean="0"/>
              <a:t>Biophiled</a:t>
            </a:r>
            <a:r>
              <a:rPr lang="en-US" dirty="0" smtClean="0"/>
              <a:t> orientation of education</a:t>
            </a:r>
          </a:p>
          <a:p>
            <a:pPr lvl="1"/>
            <a:r>
              <a:rPr lang="en-US" dirty="0" smtClean="0"/>
              <a:t>Teacher‘s subjective theory</a:t>
            </a:r>
          </a:p>
          <a:p>
            <a:pPr lvl="1">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smtClean="0"/>
              <a:t>Qualitative methodology</a:t>
            </a:r>
          </a:p>
          <a:p>
            <a:pPr lvl="1"/>
            <a:r>
              <a:rPr lang="en-US" dirty="0" smtClean="0"/>
              <a:t>Interview – semi-structured, based on the principles of </a:t>
            </a:r>
            <a:r>
              <a:rPr lang="en-US" dirty="0" err="1" smtClean="0"/>
              <a:t>biophiled</a:t>
            </a:r>
            <a:r>
              <a:rPr lang="en-US" dirty="0" smtClean="0"/>
              <a:t> orientation of education</a:t>
            </a:r>
          </a:p>
          <a:p>
            <a:pPr lvl="1"/>
            <a:r>
              <a:rPr lang="en-US" dirty="0" smtClean="0"/>
              <a:t>Technique of structuring concepts – based on the interview, teacher gives to relations the statements, which he said in previous interview</a:t>
            </a:r>
            <a:endParaRPr lang="cs-CZ" dirty="0" smtClean="0"/>
          </a:p>
          <a:p>
            <a:pPr lvl="1"/>
            <a:r>
              <a:rPr lang="en-US" dirty="0" smtClean="0"/>
              <a:t>Observation of teaching</a:t>
            </a:r>
          </a:p>
          <a:p>
            <a:pPr lvl="1"/>
            <a:r>
              <a:rPr lang="en-US" dirty="0" smtClean="0"/>
              <a:t>Triangulation - interpretation of data by another researcher</a:t>
            </a:r>
          </a:p>
          <a:p>
            <a:pPr lvl="1"/>
            <a:r>
              <a:rPr lang="en-US" dirty="0" smtClean="0"/>
              <a:t>4 teachers, purposeful choice, </a:t>
            </a:r>
            <a:r>
              <a:rPr lang="en-US" dirty="0" smtClean="0"/>
              <a:t>primary schools </a:t>
            </a:r>
            <a:r>
              <a:rPr lang="en-US" dirty="0" smtClean="0"/>
              <a:t>in Brno</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r>
              <a:rPr lang="en-US" dirty="0" smtClean="0"/>
              <a:t>Analysis of results</a:t>
            </a:r>
          </a:p>
          <a:p>
            <a:pPr lvl="1"/>
            <a:r>
              <a:rPr lang="en-US" dirty="0" smtClean="0"/>
              <a:t>Interpretative category</a:t>
            </a:r>
          </a:p>
          <a:p>
            <a:pPr marL="749808" lvl="1" indent="-457200">
              <a:buFont typeface="+mj-lt"/>
              <a:buAutoNum type="arabicPeriod"/>
            </a:pPr>
            <a:r>
              <a:rPr lang="en-US" dirty="0" smtClean="0"/>
              <a:t>Education in context</a:t>
            </a:r>
          </a:p>
          <a:p>
            <a:pPr marL="749808" lvl="1" indent="-457200">
              <a:buFont typeface="+mj-lt"/>
              <a:buAutoNum type="arabicPeriod"/>
            </a:pPr>
            <a:r>
              <a:rPr lang="en-US" dirty="0" smtClean="0"/>
              <a:t>Understanding the natural evolution</a:t>
            </a:r>
          </a:p>
          <a:p>
            <a:pPr marL="749808" lvl="1" indent="-457200">
              <a:buFont typeface="+mj-lt"/>
              <a:buAutoNum type="arabicPeriod"/>
            </a:pPr>
            <a:r>
              <a:rPr lang="en-US" dirty="0" smtClean="0"/>
              <a:t>Education of environmentally responsible citizen</a:t>
            </a:r>
          </a:p>
          <a:p>
            <a:pPr marL="749808" lvl="1" indent="-457200">
              <a:buFont typeface="+mj-lt"/>
              <a:buAutoNum type="arabicPeriod"/>
            </a:pPr>
            <a:r>
              <a:rPr lang="en-US" dirty="0" smtClean="0"/>
              <a:t>Strengthening </a:t>
            </a:r>
            <a:r>
              <a:rPr lang="en-US" dirty="0" smtClean="0"/>
              <a:t>the evolutionary way of thinking, man is responsible for culture</a:t>
            </a:r>
          </a:p>
          <a:p>
            <a:pPr lvl="1"/>
            <a:r>
              <a:rPr lang="en-US" dirty="0" smtClean="0"/>
              <a:t>Coding - assigning </a:t>
            </a:r>
            <a:r>
              <a:rPr lang="en-US" dirty="0" smtClean="0"/>
              <a:t>the phenomena </a:t>
            </a:r>
            <a:r>
              <a:rPr lang="en-US" dirty="0" smtClean="0"/>
              <a:t>to categories, </a:t>
            </a:r>
            <a:r>
              <a:rPr lang="en-US" dirty="0" smtClean="0"/>
              <a:t>looking for </a:t>
            </a:r>
            <a:r>
              <a:rPr lang="en-US" dirty="0" smtClean="0"/>
              <a:t>relationships and connections between categories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dirty="0" smtClean="0"/>
              <a:t>Thank you for your attention.</a:t>
            </a:r>
            <a:endParaRPr lang="en-US" dirty="0"/>
          </a:p>
        </p:txBody>
      </p:sp>
      <p:sp>
        <p:nvSpPr>
          <p:cNvPr id="5" name="Zástupný symbol pro text 4"/>
          <p:cNvSpPr>
            <a:spLocks noGrp="1"/>
          </p:cNvSpPr>
          <p:nvPr>
            <p:ph type="body" idx="1"/>
          </p:nvPr>
        </p:nvSpPr>
        <p:spPr/>
        <p:txBody>
          <a:bodyPr/>
          <a:lstStyle/>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669</TotalTime>
  <Words>624</Words>
  <Application>Microsoft Office PowerPoint</Application>
  <PresentationFormat>Předvádění na obrazovce (4:3)</PresentationFormat>
  <Paragraphs>55</Paragraphs>
  <Slides>9</Slides>
  <Notes>0</Notes>
  <HiddenSlides>0</HiddenSlides>
  <MMClips>0</MMClips>
  <ScaleCrop>false</ScaleCrop>
  <HeadingPairs>
    <vt:vector size="4" baseType="variant">
      <vt:variant>
        <vt:lpstr>Motiv</vt:lpstr>
      </vt:variant>
      <vt:variant>
        <vt:i4>1</vt:i4>
      </vt:variant>
      <vt:variant>
        <vt:lpstr>Nadpisy snímků</vt:lpstr>
      </vt:variant>
      <vt:variant>
        <vt:i4>9</vt:i4>
      </vt:variant>
    </vt:vector>
  </HeadingPairs>
  <TitlesOfParts>
    <vt:vector size="10" baseType="lpstr">
      <vt:lpstr>Bohatý</vt:lpstr>
      <vt:lpstr>Dissertation thesis:  Teacher‘s Subjective theories about biophiled oriented education within primary education  </vt:lpstr>
      <vt:lpstr>Initial paradigm</vt:lpstr>
      <vt:lpstr>Altruism</vt:lpstr>
      <vt:lpstr>Biocentrism</vt:lpstr>
      <vt:lpstr>My own basis of the thesis </vt:lpstr>
      <vt:lpstr>Design of dissertation thesis</vt:lpstr>
      <vt:lpstr>Snímek 7</vt:lpstr>
      <vt:lpstr>Snímek 8</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Paradigma</dc:title>
  <dc:creator>Petra</dc:creator>
  <cp:lastModifiedBy>Petra</cp:lastModifiedBy>
  <cp:revision>64</cp:revision>
  <dcterms:created xsi:type="dcterms:W3CDTF">2011-12-29T09:49:37Z</dcterms:created>
  <dcterms:modified xsi:type="dcterms:W3CDTF">2012-04-17T13:25:34Z</dcterms:modified>
</cp:coreProperties>
</file>