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6" r:id="rId2"/>
    <p:sldId id="257" r:id="rId3"/>
    <p:sldId id="297" r:id="rId4"/>
    <p:sldId id="284" r:id="rId5"/>
    <p:sldId id="301" r:id="rId6"/>
    <p:sldId id="302" r:id="rId7"/>
    <p:sldId id="298" r:id="rId8"/>
    <p:sldId id="258" r:id="rId9"/>
    <p:sldId id="259" r:id="rId10"/>
    <p:sldId id="260" r:id="rId11"/>
    <p:sldId id="262" r:id="rId12"/>
    <p:sldId id="264" r:id="rId13"/>
    <p:sldId id="261" r:id="rId14"/>
    <p:sldId id="263" r:id="rId15"/>
    <p:sldId id="265" r:id="rId16"/>
    <p:sldId id="283" r:id="rId17"/>
    <p:sldId id="295" r:id="rId18"/>
    <p:sldId id="266" r:id="rId19"/>
    <p:sldId id="267" r:id="rId20"/>
    <p:sldId id="299" r:id="rId21"/>
    <p:sldId id="268" r:id="rId22"/>
    <p:sldId id="269" r:id="rId23"/>
    <p:sldId id="271" r:id="rId24"/>
    <p:sldId id="273" r:id="rId25"/>
    <p:sldId id="270" r:id="rId26"/>
    <p:sldId id="272" r:id="rId27"/>
    <p:sldId id="300" r:id="rId28"/>
    <p:sldId id="274" r:id="rId29"/>
    <p:sldId id="296" r:id="rId30"/>
    <p:sldId id="287" r:id="rId31"/>
    <p:sldId id="275" r:id="rId32"/>
    <p:sldId id="276" r:id="rId33"/>
    <p:sldId id="277" r:id="rId34"/>
    <p:sldId id="288" r:id="rId35"/>
    <p:sldId id="289" r:id="rId36"/>
    <p:sldId id="278" r:id="rId37"/>
    <p:sldId id="279" r:id="rId38"/>
    <p:sldId id="290" r:id="rId39"/>
    <p:sldId id="291" r:id="rId40"/>
    <p:sldId id="280" r:id="rId41"/>
    <p:sldId id="281" r:id="rId42"/>
    <p:sldId id="282" r:id="rId43"/>
    <p:sldId id="292" r:id="rId44"/>
    <p:sldId id="294" r:id="rId45"/>
  </p:sldIdLst>
  <p:sldSz cx="9144000" cy="6858000" type="screen4x3"/>
  <p:notesSz cx="9928225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Styl s motivem 2 – zvýraznění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Styl s motivem 2 – zvýraznění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hD\CPV%20videoweb\K&#243;dov&#225;n&#237;\Dotazn&#237;k%20otazky%20a%20odpovedi-pilo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hD\CPV%20videoweb\K&#243;dov&#225;n&#237;\Dotazn&#237;k%20otazky%20a%20odpovedi-pilo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hD\CPV%20videoweb\K&#243;dov&#225;n&#237;\Dotazn&#237;k%20otazky%20a%20odpovedi-pilo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hD\CPV%20videoweb\K&#243;dov&#225;n&#237;\Dotazn&#237;k%20otazky%20a%20odpovedi-pilo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PhD\CPV%20videoweb\K&#243;dov&#225;n&#237;\MAXQDA%20Trial%20coding\Pilot_Pretest_Analysis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PhD\CPV%20videoweb\K&#243;dov&#225;n&#237;\MAXQDA%20Trial%20coding\Pilot_Pretest_Analysi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Videos!$B$1:$B$8</c:f>
              <c:strCache>
                <c:ptCount val="8"/>
                <c:pt idx="0">
                  <c:v>V - Qualität - Bild</c:v>
                </c:pt>
                <c:pt idx="1">
                  <c:v>V - Hörbarkeit - Lehrer</c:v>
                </c:pt>
                <c:pt idx="2">
                  <c:v>V - abwechslungsreich</c:v>
                </c:pt>
                <c:pt idx="3">
                  <c:v>V - illustrierten das Thema</c:v>
                </c:pt>
                <c:pt idx="4">
                  <c:v>V - gute Representation von Praxis</c:v>
                </c:pt>
                <c:pt idx="5">
                  <c:v>V - interessant</c:v>
                </c:pt>
                <c:pt idx="6">
                  <c:v>V - authentisch</c:v>
                </c:pt>
                <c:pt idx="7">
                  <c:v>V - Hörbarkeit - Schüler</c:v>
                </c:pt>
              </c:strCache>
            </c:strRef>
          </c:cat>
          <c:val>
            <c:numRef>
              <c:f>Videos!$D$1:$D$8</c:f>
              <c:numCache>
                <c:formatCode>General</c:formatCode>
                <c:ptCount val="8"/>
                <c:pt idx="0">
                  <c:v>3.85</c:v>
                </c:pt>
                <c:pt idx="1">
                  <c:v>3.5</c:v>
                </c:pt>
                <c:pt idx="2">
                  <c:v>3.5</c:v>
                </c:pt>
                <c:pt idx="3">
                  <c:v>3.5</c:v>
                </c:pt>
                <c:pt idx="4">
                  <c:v>3.47</c:v>
                </c:pt>
                <c:pt idx="5">
                  <c:v>3.3</c:v>
                </c:pt>
                <c:pt idx="6">
                  <c:v>3.25</c:v>
                </c:pt>
                <c:pt idx="7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446336"/>
        <c:axId val="76489088"/>
      </c:barChart>
      <c:catAx>
        <c:axId val="764463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76489088"/>
        <c:crosses val="autoZero"/>
        <c:auto val="1"/>
        <c:lblAlgn val="ctr"/>
        <c:lblOffset val="100"/>
        <c:noMultiLvlLbl val="0"/>
      </c:catAx>
      <c:valAx>
        <c:axId val="76489088"/>
        <c:scaling>
          <c:orientation val="minMax"/>
          <c:max val="4"/>
          <c:min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76446336"/>
        <c:crosses val="autoZero"/>
        <c:crossBetween val="between"/>
        <c:majorUnit val="1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Fragen!$B$1:$B$6</c:f>
              <c:strCache>
                <c:ptCount val="6"/>
                <c:pt idx="0">
                  <c:v>F - verständlich</c:v>
                </c:pt>
                <c:pt idx="1">
                  <c:v>F - Nachdenken erregend</c:v>
                </c:pt>
                <c:pt idx="2">
                  <c:v>F - vernetzt</c:v>
                </c:pt>
                <c:pt idx="3">
                  <c:v>F - relevant</c:v>
                </c:pt>
                <c:pt idx="4">
                  <c:v>F - abwechslungsreich</c:v>
                </c:pt>
                <c:pt idx="5">
                  <c:v>F - interessant</c:v>
                </c:pt>
              </c:strCache>
            </c:strRef>
          </c:cat>
          <c:val>
            <c:numRef>
              <c:f>Fragen!$D$1:$D$6</c:f>
              <c:numCache>
                <c:formatCode>General</c:formatCode>
                <c:ptCount val="6"/>
                <c:pt idx="0">
                  <c:v>3.7</c:v>
                </c:pt>
                <c:pt idx="1">
                  <c:v>3.6</c:v>
                </c:pt>
                <c:pt idx="2">
                  <c:v>3.54</c:v>
                </c:pt>
                <c:pt idx="3">
                  <c:v>3.45</c:v>
                </c:pt>
                <c:pt idx="4">
                  <c:v>3.3</c:v>
                </c:pt>
                <c:pt idx="5">
                  <c:v>3.15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526336"/>
        <c:axId val="76527872"/>
      </c:barChart>
      <c:catAx>
        <c:axId val="765263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76527872"/>
        <c:crosses val="autoZero"/>
        <c:auto val="1"/>
        <c:lblAlgn val="ctr"/>
        <c:lblOffset val="100"/>
        <c:noMultiLvlLbl val="0"/>
      </c:catAx>
      <c:valAx>
        <c:axId val="76527872"/>
        <c:scaling>
          <c:orientation val="minMax"/>
          <c:max val="4"/>
          <c:min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76526336"/>
        <c:crosses val="autoZero"/>
        <c:crossBetween val="between"/>
        <c:majorUnit val="1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Kommentare!$B$1:$B$7</c:f>
              <c:strCache>
                <c:ptCount val="7"/>
                <c:pt idx="0">
                  <c:v>K - verständlich</c:v>
                </c:pt>
                <c:pt idx="1">
                  <c:v>K - relevant für Arbeit im VideoWeb</c:v>
                </c:pt>
                <c:pt idx="2">
                  <c:v>K - Nachdenken erregend</c:v>
                </c:pt>
                <c:pt idx="3">
                  <c:v>K - brachten neue Einblicke</c:v>
                </c:pt>
                <c:pt idx="4">
                  <c:v>TM - ergänzten V und F</c:v>
                </c:pt>
                <c:pt idx="5">
                  <c:v>TM - relevant für Arbeit im VW</c:v>
                </c:pt>
                <c:pt idx="6">
                  <c:v>TM - relevant für mein Studium</c:v>
                </c:pt>
              </c:strCache>
            </c:strRef>
          </c:cat>
          <c:val>
            <c:numRef>
              <c:f>Kommentare!$D$1:$D$7</c:f>
              <c:numCache>
                <c:formatCode>General</c:formatCode>
                <c:ptCount val="7"/>
                <c:pt idx="0">
                  <c:v>3.9</c:v>
                </c:pt>
                <c:pt idx="1">
                  <c:v>3.5</c:v>
                </c:pt>
                <c:pt idx="2">
                  <c:v>3.3</c:v>
                </c:pt>
                <c:pt idx="3">
                  <c:v>2.8</c:v>
                </c:pt>
                <c:pt idx="4">
                  <c:v>3.5</c:v>
                </c:pt>
                <c:pt idx="5">
                  <c:v>3.4</c:v>
                </c:pt>
                <c:pt idx="6">
                  <c:v>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011584"/>
        <c:axId val="77033856"/>
      </c:barChart>
      <c:catAx>
        <c:axId val="770115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77033856"/>
        <c:crosses val="autoZero"/>
        <c:auto val="1"/>
        <c:lblAlgn val="ctr"/>
        <c:lblOffset val="100"/>
        <c:noMultiLvlLbl val="0"/>
      </c:catAx>
      <c:valAx>
        <c:axId val="77033856"/>
        <c:scaling>
          <c:orientation val="minMax"/>
          <c:max val="4"/>
          <c:min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77011584"/>
        <c:crosses val="autoZero"/>
        <c:crossBetween val="between"/>
        <c:majorUnit val="1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Allgemein!$B$2:$B$4</c:f>
              <c:strCache>
                <c:ptCount val="3"/>
                <c:pt idx="0">
                  <c:v>VW - relevant für mein Studium</c:v>
                </c:pt>
                <c:pt idx="1">
                  <c:v>VW - nützlich für mich als Lehrer</c:v>
                </c:pt>
                <c:pt idx="2">
                  <c:v>VW -  entwickelt Bewusstsein</c:v>
                </c:pt>
              </c:strCache>
            </c:strRef>
          </c:cat>
          <c:val>
            <c:numRef>
              <c:f>Allgemein!$E$2:$E$4</c:f>
              <c:numCache>
                <c:formatCode>General</c:formatCode>
                <c:ptCount val="3"/>
                <c:pt idx="0">
                  <c:v>3.7</c:v>
                </c:pt>
                <c:pt idx="1">
                  <c:v>3.6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058816"/>
        <c:axId val="77060352"/>
      </c:barChart>
      <c:catAx>
        <c:axId val="770588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77060352"/>
        <c:crosses val="autoZero"/>
        <c:auto val="1"/>
        <c:lblAlgn val="ctr"/>
        <c:lblOffset val="100"/>
        <c:noMultiLvlLbl val="0"/>
      </c:catAx>
      <c:valAx>
        <c:axId val="77060352"/>
        <c:scaling>
          <c:orientation val="minMax"/>
          <c:max val="4"/>
          <c:min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77058816"/>
        <c:crosses val="autoZero"/>
        <c:crossBetween val="between"/>
        <c:majorUnit val="1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6058374647613499E-2"/>
          <c:y val="2.2735934871760993E-2"/>
          <c:w val="0.9285095265869544"/>
          <c:h val="0.8985502090936227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'Procenta jednotek kodovani'!$B$1</c:f>
              <c:strCache>
                <c:ptCount val="1"/>
                <c:pt idx="0">
                  <c:v>Prozent</c:v>
                </c:pt>
              </c:strCache>
            </c:strRef>
          </c:tx>
          <c:invertIfNegative val="0"/>
          <c:cat>
            <c:strRef>
              <c:f>'Procenta jednotek kodovani'!$A$2:$A$9</c:f>
              <c:strCache>
                <c:ptCount val="8"/>
                <c:pt idx="0">
                  <c:v>Beschreibung</c:v>
                </c:pt>
                <c:pt idx="1">
                  <c:v>Interpretation</c:v>
                </c:pt>
                <c:pt idx="2">
                  <c:v>Erklärung</c:v>
                </c:pt>
                <c:pt idx="3">
                  <c:v>Prediktion</c:v>
                </c:pt>
                <c:pt idx="4">
                  <c:v>Bewertung</c:v>
                </c:pt>
                <c:pt idx="5">
                  <c:v>Alternativen</c:v>
                </c:pt>
                <c:pt idx="6">
                  <c:v>Anderes</c:v>
                </c:pt>
                <c:pt idx="7">
                  <c:v>Sonstes</c:v>
                </c:pt>
              </c:strCache>
            </c:strRef>
          </c:cat>
          <c:val>
            <c:numRef>
              <c:f>'Procenta jednotek kodovani'!$B$2:$B$9</c:f>
              <c:numCache>
                <c:formatCode>0.00</c:formatCode>
                <c:ptCount val="8"/>
                <c:pt idx="0">
                  <c:v>31.755725190839694</c:v>
                </c:pt>
                <c:pt idx="1">
                  <c:v>23.664122137404579</c:v>
                </c:pt>
                <c:pt idx="2">
                  <c:v>13.129770992366412</c:v>
                </c:pt>
                <c:pt idx="3">
                  <c:v>3.5114503816793894</c:v>
                </c:pt>
                <c:pt idx="4">
                  <c:v>17.862595419847327</c:v>
                </c:pt>
                <c:pt idx="5">
                  <c:v>6.2595419847328246</c:v>
                </c:pt>
                <c:pt idx="6">
                  <c:v>3.2061068702290076</c:v>
                </c:pt>
                <c:pt idx="7">
                  <c:v>0.61068702290076338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4818944"/>
        <c:axId val="84828928"/>
        <c:axId val="0"/>
      </c:bar3DChart>
      <c:catAx>
        <c:axId val="848189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84828928"/>
        <c:crossesAt val="0"/>
        <c:auto val="1"/>
        <c:lblAlgn val="ctr"/>
        <c:lblOffset val="100"/>
        <c:noMultiLvlLbl val="0"/>
      </c:catAx>
      <c:valAx>
        <c:axId val="84828928"/>
        <c:scaling>
          <c:orientation val="minMax"/>
        </c:scaling>
        <c:delete val="0"/>
        <c:axPos val="l"/>
        <c:majorGridlines/>
        <c:numFmt formatCode="General\ \%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848189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'Procenta v dokumentech'!$A$3:$A$10</c:f>
              <c:strCache>
                <c:ptCount val="8"/>
                <c:pt idx="0">
                  <c:v>Beschreibung</c:v>
                </c:pt>
                <c:pt idx="1">
                  <c:v>Interpretation</c:v>
                </c:pt>
                <c:pt idx="2">
                  <c:v>Erklärung</c:v>
                </c:pt>
                <c:pt idx="3">
                  <c:v>Prediktion</c:v>
                </c:pt>
                <c:pt idx="4">
                  <c:v>Bewertung</c:v>
                </c:pt>
                <c:pt idx="5">
                  <c:v>Alternativen</c:v>
                </c:pt>
                <c:pt idx="6">
                  <c:v>Anderes</c:v>
                </c:pt>
                <c:pt idx="7">
                  <c:v>Sonstes</c:v>
                </c:pt>
              </c:strCache>
            </c:strRef>
          </c:cat>
          <c:val>
            <c:numRef>
              <c:f>'Procenta v dokumentech'!$B$3:$B$10</c:f>
              <c:numCache>
                <c:formatCode>0.00</c:formatCode>
                <c:ptCount val="8"/>
                <c:pt idx="0">
                  <c:v>19.815668202764979</c:v>
                </c:pt>
                <c:pt idx="1">
                  <c:v>19.815668202764979</c:v>
                </c:pt>
                <c:pt idx="2">
                  <c:v>16.589861751152075</c:v>
                </c:pt>
                <c:pt idx="3">
                  <c:v>6.4516129032258061</c:v>
                </c:pt>
                <c:pt idx="4">
                  <c:v>19.35483870967742</c:v>
                </c:pt>
                <c:pt idx="5">
                  <c:v>9.67741935483871</c:v>
                </c:pt>
                <c:pt idx="6">
                  <c:v>6.4516129032258061</c:v>
                </c:pt>
                <c:pt idx="7">
                  <c:v>1.8433179723502304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4849792"/>
        <c:axId val="84851328"/>
        <c:axId val="0"/>
      </c:bar3DChart>
      <c:catAx>
        <c:axId val="848497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84851328"/>
        <c:crosses val="autoZero"/>
        <c:auto val="1"/>
        <c:lblAlgn val="ctr"/>
        <c:lblOffset val="100"/>
        <c:noMultiLvlLbl val="0"/>
      </c:catAx>
      <c:valAx>
        <c:axId val="84851328"/>
        <c:scaling>
          <c:orientation val="minMax"/>
        </c:scaling>
        <c:delete val="0"/>
        <c:axPos val="l"/>
        <c:majorGridlines/>
        <c:numFmt formatCode="General\ \%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84849792"/>
        <c:crosses val="autoZero"/>
        <c:crossBetween val="between"/>
        <c:majorUnit val="5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2D6566-99BF-4C88-A536-72D32E967E37}" type="datetimeFigureOut">
              <a:rPr lang="cs-CZ" smtClean="0"/>
              <a:t>11.12.2012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7E4A9-5A1A-4507-AF82-AB2B9D3EC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3480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5EA1B3-D500-4AB5-8040-DA1E0EDB9BC3}" type="datetimeFigureOut">
              <a:rPr lang="cs-CZ" smtClean="0"/>
              <a:t>11.12.2012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823" y="3228895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FA5DB3-97D5-4913-9E04-25A24C71C6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630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Zmínit i</a:t>
            </a:r>
            <a:r>
              <a:rPr lang="cs-CZ" baseline="0" dirty="0" smtClean="0"/>
              <a:t> další přístupy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FB22-10B0-4AD3-8243-BFB1862963D6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700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Zmínit i</a:t>
            </a:r>
            <a:r>
              <a:rPr lang="cs-CZ" baseline="0" dirty="0" smtClean="0"/>
              <a:t> další přístupy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FB22-10B0-4AD3-8243-BFB1862963D6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700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Professional vision – upozornit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A5DB3-97D5-4913-9E04-25A24C71C6C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740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DBA9A-AC76-4179-AD4B-5B718D378C40}" type="datetimeFigureOut">
              <a:rPr lang="cs-CZ" smtClean="0"/>
              <a:t>11.12.2012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AC36-CF21-4299-A776-2DD70B49CD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16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DBA9A-AC76-4179-AD4B-5B718D378C40}" type="datetimeFigureOut">
              <a:rPr lang="cs-CZ" smtClean="0"/>
              <a:t>11.12.2012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AC36-CF21-4299-A776-2DD70B49CD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942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DBA9A-AC76-4179-AD4B-5B718D378C40}" type="datetimeFigureOut">
              <a:rPr lang="cs-CZ" smtClean="0"/>
              <a:t>11.12.2012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AC36-CF21-4299-A776-2DD70B49CD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103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DBA9A-AC76-4179-AD4B-5B718D378C40}" type="datetimeFigureOut">
              <a:rPr lang="cs-CZ" smtClean="0"/>
              <a:t>11.12.2012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AC36-CF21-4299-A776-2DD70B49CD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86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DBA9A-AC76-4179-AD4B-5B718D378C40}" type="datetimeFigureOut">
              <a:rPr lang="cs-CZ" smtClean="0"/>
              <a:t>11.12.2012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AC36-CF21-4299-A776-2DD70B49CD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509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DBA9A-AC76-4179-AD4B-5B718D378C40}" type="datetimeFigureOut">
              <a:rPr lang="cs-CZ" smtClean="0"/>
              <a:t>11.12.2012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AC36-CF21-4299-A776-2DD70B49CD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3980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DBA9A-AC76-4179-AD4B-5B718D378C40}" type="datetimeFigureOut">
              <a:rPr lang="cs-CZ" smtClean="0"/>
              <a:t>11.12.2012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AC36-CF21-4299-A776-2DD70B49CD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9935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DBA9A-AC76-4179-AD4B-5B718D378C40}" type="datetimeFigureOut">
              <a:rPr lang="cs-CZ" smtClean="0"/>
              <a:t>11.12.2012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AC36-CF21-4299-A776-2DD70B49CD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650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DBA9A-AC76-4179-AD4B-5B718D378C40}" type="datetimeFigureOut">
              <a:rPr lang="cs-CZ" smtClean="0"/>
              <a:t>11.12.2012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AC36-CF21-4299-A776-2DD70B49CD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3101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DBA9A-AC76-4179-AD4B-5B718D378C40}" type="datetimeFigureOut">
              <a:rPr lang="cs-CZ" smtClean="0"/>
              <a:t>11.12.2012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AC36-CF21-4299-A776-2DD70B49CD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255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DBA9A-AC76-4179-AD4B-5B718D378C40}" type="datetimeFigureOut">
              <a:rPr lang="cs-CZ" smtClean="0"/>
              <a:t>11.12.2012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AC36-CF21-4299-A776-2DD70B49CD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4865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DBA9A-AC76-4179-AD4B-5B718D378C40}" type="datetimeFigureOut">
              <a:rPr lang="cs-CZ" smtClean="0"/>
              <a:t>11.12.2012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5AC36-CF21-4299-A776-2DD70B49CD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174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1916832"/>
            <a:ext cx="8640960" cy="1470025"/>
          </a:xfrm>
        </p:spPr>
        <p:txBody>
          <a:bodyPr>
            <a:noAutofit/>
          </a:bodyPr>
          <a:lstStyle/>
          <a:p>
            <a:r>
              <a:rPr lang="de-DE" sz="3600" dirty="0" smtClean="0"/>
              <a:t>Lernen aus Unterrichtsvideo: Entwicklung einer videobasierten Lernumgebung und Ergebnisse einer Pilotstudie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3933056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Eva Minaříková, Karolína Pešková, Tomáš Janík</a:t>
            </a:r>
          </a:p>
          <a:p>
            <a:r>
              <a:rPr lang="de-DE" sz="2000" dirty="0" smtClean="0"/>
              <a:t>Lernen in </a:t>
            </a:r>
            <a:r>
              <a:rPr lang="de-DE" sz="2000" dirty="0" err="1" smtClean="0"/>
              <a:t>der|für</a:t>
            </a:r>
            <a:r>
              <a:rPr lang="de-DE" sz="2000" dirty="0" smtClean="0"/>
              <a:t> die Praxis durch Forschung</a:t>
            </a:r>
            <a:endParaRPr lang="cs-CZ" sz="2000" dirty="0" smtClean="0"/>
          </a:p>
          <a:p>
            <a:r>
              <a:rPr lang="cs-CZ" sz="2000" dirty="0" smtClean="0"/>
              <a:t> 9. – 10. 11. 2012, </a:t>
            </a:r>
            <a:r>
              <a:rPr lang="cs-CZ" sz="2000" dirty="0" err="1" smtClean="0"/>
              <a:t>Pädagogische</a:t>
            </a:r>
            <a:r>
              <a:rPr lang="cs-CZ" sz="2000" dirty="0" smtClean="0"/>
              <a:t> </a:t>
            </a:r>
            <a:r>
              <a:rPr lang="cs-CZ" sz="2000" dirty="0" err="1" smtClean="0"/>
              <a:t>Hochschule</a:t>
            </a:r>
            <a:r>
              <a:rPr lang="cs-CZ" sz="2000" dirty="0" smtClean="0"/>
              <a:t> OÖ </a:t>
            </a:r>
            <a:r>
              <a:rPr lang="cs-CZ" sz="2000" dirty="0" err="1" smtClean="0"/>
              <a:t>Linz</a:t>
            </a: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5877272"/>
            <a:ext cx="7344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Vznik a prezentace tohoto příspěvku byly podpořeny Stipendijním fondem </a:t>
            </a:r>
            <a:r>
              <a:rPr lang="cs-CZ" sz="1200" dirty="0" err="1" smtClean="0"/>
              <a:t>PdF</a:t>
            </a:r>
            <a:r>
              <a:rPr lang="cs-CZ" sz="1200" dirty="0" smtClean="0"/>
              <a:t> MU.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37048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Professionelle</a:t>
            </a:r>
            <a:r>
              <a:rPr lang="cs-CZ" dirty="0" smtClean="0"/>
              <a:t> </a:t>
            </a:r>
            <a:r>
              <a:rPr lang="cs-CZ" dirty="0" err="1" smtClean="0"/>
              <a:t>Wahrnehmung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 err="1" smtClean="0"/>
              <a:t>Wissensbasierte</a:t>
            </a:r>
            <a:r>
              <a:rPr lang="cs-CZ" sz="2800" dirty="0" smtClean="0"/>
              <a:t> </a:t>
            </a:r>
            <a:r>
              <a:rPr lang="cs-CZ" sz="2800" dirty="0" err="1" smtClean="0"/>
              <a:t>Prozesse</a:t>
            </a:r>
            <a:r>
              <a:rPr lang="cs-CZ" sz="2800" dirty="0" smtClean="0"/>
              <a:t> der </a:t>
            </a:r>
            <a:r>
              <a:rPr lang="cs-CZ" sz="2800" dirty="0" err="1" smtClean="0"/>
              <a:t>Aufmerksamkeitssteuerung</a:t>
            </a:r>
            <a:r>
              <a:rPr lang="cs-CZ" sz="2800" dirty="0" smtClean="0"/>
              <a:t> </a:t>
            </a:r>
            <a:r>
              <a:rPr lang="cs-CZ" sz="2800" dirty="0" err="1" smtClean="0"/>
              <a:t>und</a:t>
            </a:r>
            <a:r>
              <a:rPr lang="cs-CZ" sz="2800" dirty="0" smtClean="0"/>
              <a:t> </a:t>
            </a:r>
            <a:r>
              <a:rPr lang="cs-CZ" sz="2800" dirty="0" err="1" smtClean="0"/>
              <a:t>Informationsverarbeitung</a:t>
            </a:r>
            <a:endParaRPr lang="cs-CZ" sz="2800" dirty="0" smtClean="0"/>
          </a:p>
          <a:p>
            <a:pPr marL="457200" lvl="1" indent="0">
              <a:buNone/>
            </a:pPr>
            <a:endParaRPr lang="cs-CZ" sz="1050" dirty="0" smtClean="0"/>
          </a:p>
          <a:p>
            <a:pPr lvl="1"/>
            <a:r>
              <a:rPr lang="cs-CZ" sz="2400" b="1" dirty="0" err="1" smtClean="0"/>
              <a:t>Selective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attention</a:t>
            </a:r>
            <a:r>
              <a:rPr lang="cs-CZ" sz="2400" b="1" dirty="0" smtClean="0"/>
              <a:t>/</a:t>
            </a:r>
            <a:r>
              <a:rPr lang="cs-CZ" sz="2400" b="1" dirty="0" err="1" smtClean="0"/>
              <a:t>noticing</a:t>
            </a:r>
            <a:r>
              <a:rPr lang="cs-CZ" sz="2400" b="1" dirty="0" smtClean="0"/>
              <a:t> </a:t>
            </a:r>
            <a:r>
              <a:rPr lang="cs-CZ" sz="2400" dirty="0" smtClean="0"/>
              <a:t>–</a:t>
            </a:r>
            <a:r>
              <a:rPr lang="cs-CZ" sz="2400" dirty="0" err="1" smtClean="0"/>
              <a:t>Wahrnehmung</a:t>
            </a:r>
            <a:r>
              <a:rPr lang="cs-CZ" sz="2400" dirty="0" smtClean="0"/>
              <a:t> von </a:t>
            </a:r>
            <a:r>
              <a:rPr lang="cs-CZ" sz="2400" dirty="0" err="1" smtClean="0"/>
              <a:t>Unterrichtskomponenten</a:t>
            </a:r>
            <a:endParaRPr lang="cs-CZ" sz="2400" dirty="0" smtClean="0"/>
          </a:p>
          <a:p>
            <a:pPr lvl="2"/>
            <a:r>
              <a:rPr lang="cs-CZ" dirty="0" err="1" smtClean="0"/>
              <a:t>Wissensgesteuerte</a:t>
            </a:r>
            <a:r>
              <a:rPr lang="cs-CZ" dirty="0" smtClean="0"/>
              <a:t> </a:t>
            </a:r>
            <a:r>
              <a:rPr lang="cs-CZ" dirty="0" err="1" smtClean="0"/>
              <a:t>Identifikation</a:t>
            </a:r>
            <a:r>
              <a:rPr lang="cs-CZ" dirty="0" smtClean="0"/>
              <a:t> von </a:t>
            </a:r>
            <a:r>
              <a:rPr lang="cs-CZ" dirty="0" err="1" smtClean="0"/>
              <a:t>lehr</a:t>
            </a:r>
            <a:r>
              <a:rPr lang="cs-CZ" dirty="0" smtClean="0"/>
              <a:t>-/</a:t>
            </a:r>
            <a:r>
              <a:rPr lang="cs-CZ" dirty="0" err="1" smtClean="0"/>
              <a:t>lern-relevanten</a:t>
            </a:r>
            <a:r>
              <a:rPr lang="cs-CZ" dirty="0" smtClean="0"/>
              <a:t> </a:t>
            </a:r>
            <a:r>
              <a:rPr lang="cs-CZ" dirty="0" err="1" smtClean="0"/>
              <a:t>Situationen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Ereignissen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Unterricht</a:t>
            </a:r>
            <a:endParaRPr lang="cs-CZ" dirty="0" smtClean="0"/>
          </a:p>
          <a:p>
            <a:pPr lvl="1"/>
            <a:endParaRPr lang="cs-CZ" sz="1400" b="1" dirty="0" smtClean="0"/>
          </a:p>
          <a:p>
            <a:pPr lvl="1"/>
            <a:r>
              <a:rPr lang="cs-CZ" sz="2400" b="1" dirty="0" err="1" smtClean="0"/>
              <a:t>Knowledge-based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reasoning</a:t>
            </a:r>
            <a:r>
              <a:rPr lang="cs-CZ" sz="2400" b="1" dirty="0" smtClean="0"/>
              <a:t> </a:t>
            </a:r>
            <a:r>
              <a:rPr lang="cs-CZ" sz="2400" dirty="0" smtClean="0"/>
              <a:t>– </a:t>
            </a:r>
            <a:r>
              <a:rPr lang="cs-CZ" sz="2400" dirty="0" err="1" smtClean="0"/>
              <a:t>wissensgesteuerte</a:t>
            </a:r>
            <a:r>
              <a:rPr lang="cs-CZ" sz="2400" dirty="0" smtClean="0"/>
              <a:t> </a:t>
            </a:r>
            <a:r>
              <a:rPr lang="cs-CZ" sz="2400" dirty="0" err="1" smtClean="0"/>
              <a:t>Verarbeitung</a:t>
            </a:r>
            <a:r>
              <a:rPr lang="cs-CZ" sz="2400" dirty="0" smtClean="0"/>
              <a:t> von </a:t>
            </a:r>
            <a:r>
              <a:rPr lang="cs-CZ" sz="2400" dirty="0" err="1" smtClean="0"/>
              <a:t>Unterricht</a:t>
            </a:r>
            <a:endParaRPr lang="cs-CZ" sz="2400" dirty="0" smtClean="0"/>
          </a:p>
          <a:p>
            <a:pPr lvl="2"/>
            <a:r>
              <a:rPr lang="cs-CZ" dirty="0" smtClean="0"/>
              <a:t>Elemente </a:t>
            </a:r>
            <a:r>
              <a:rPr lang="cs-CZ" dirty="0" err="1" smtClean="0"/>
              <a:t>einer</a:t>
            </a:r>
            <a:r>
              <a:rPr lang="cs-CZ" dirty="0" smtClean="0"/>
              <a:t> </a:t>
            </a:r>
            <a:r>
              <a:rPr lang="cs-CZ" dirty="0" err="1" smtClean="0"/>
              <a:t>systematischen</a:t>
            </a:r>
            <a:r>
              <a:rPr lang="cs-CZ" dirty="0" smtClean="0"/>
              <a:t> </a:t>
            </a:r>
            <a:r>
              <a:rPr lang="cs-CZ" dirty="0" err="1" smtClean="0"/>
              <a:t>Beobachtung</a:t>
            </a:r>
            <a:r>
              <a:rPr lang="cs-CZ" dirty="0" smtClean="0"/>
              <a:t>, </a:t>
            </a:r>
            <a:r>
              <a:rPr lang="cs-CZ" dirty="0" err="1" smtClean="0"/>
              <a:t>die</a:t>
            </a:r>
            <a:r>
              <a:rPr lang="cs-CZ" dirty="0" smtClean="0"/>
              <a:t> den </a:t>
            </a:r>
            <a:r>
              <a:rPr lang="cs-CZ" dirty="0" err="1" smtClean="0"/>
              <a:t>Einbezug</a:t>
            </a:r>
            <a:r>
              <a:rPr lang="cs-CZ" dirty="0" smtClean="0"/>
              <a:t> </a:t>
            </a:r>
            <a:r>
              <a:rPr lang="cs-CZ" dirty="0" err="1" smtClean="0"/>
              <a:t>theoretischen</a:t>
            </a:r>
            <a:r>
              <a:rPr lang="cs-CZ" dirty="0" smtClean="0"/>
              <a:t> </a:t>
            </a:r>
            <a:r>
              <a:rPr lang="cs-CZ" dirty="0" err="1" smtClean="0"/>
              <a:t>Wissens</a:t>
            </a:r>
            <a:r>
              <a:rPr lang="cs-CZ" dirty="0" smtClean="0"/>
              <a:t> </a:t>
            </a:r>
            <a:r>
              <a:rPr lang="cs-CZ" dirty="0" err="1" smtClean="0"/>
              <a:t>voraussetzt</a:t>
            </a:r>
            <a:endParaRPr lang="cs-CZ" dirty="0" smtClean="0"/>
          </a:p>
          <a:p>
            <a:pPr marL="914400" lvl="2" indent="0" algn="r">
              <a:buNone/>
            </a:pPr>
            <a:r>
              <a:rPr lang="cs-CZ" sz="1800" dirty="0" smtClean="0"/>
              <a:t>(</a:t>
            </a:r>
            <a:r>
              <a:rPr lang="cs-CZ" sz="1800" dirty="0" err="1" smtClean="0"/>
              <a:t>Sherin</a:t>
            </a:r>
            <a:r>
              <a:rPr lang="cs-CZ" sz="1800" dirty="0" smtClean="0"/>
              <a:t>, 2007; Seidel et al., 2010)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001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Knowledge-based</a:t>
            </a:r>
            <a:r>
              <a:rPr lang="cs-CZ" dirty="0" smtClean="0"/>
              <a:t> </a:t>
            </a:r>
            <a:r>
              <a:rPr lang="cs-CZ" dirty="0" err="1" smtClean="0"/>
              <a:t>reasoning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Beschreiben</a:t>
            </a:r>
            <a:endParaRPr lang="cs-CZ" dirty="0" smtClean="0"/>
          </a:p>
          <a:p>
            <a:r>
              <a:rPr lang="cs-CZ" dirty="0" err="1" smtClean="0"/>
              <a:t>Interpretieren</a:t>
            </a:r>
            <a:endParaRPr lang="cs-CZ" dirty="0" smtClean="0"/>
          </a:p>
          <a:p>
            <a:r>
              <a:rPr lang="cs-CZ" dirty="0" err="1" smtClean="0"/>
              <a:t>Erklären</a:t>
            </a:r>
            <a:endParaRPr lang="cs-CZ" dirty="0" smtClean="0"/>
          </a:p>
          <a:p>
            <a:r>
              <a:rPr lang="cs-CZ" dirty="0" err="1" smtClean="0"/>
              <a:t>Vorhersagen</a:t>
            </a:r>
            <a:endParaRPr lang="cs-CZ" dirty="0" smtClean="0"/>
          </a:p>
          <a:p>
            <a:r>
              <a:rPr lang="cs-CZ" dirty="0" err="1" smtClean="0"/>
              <a:t>Bewerten</a:t>
            </a:r>
            <a:endParaRPr lang="cs-CZ" dirty="0" smtClean="0"/>
          </a:p>
          <a:p>
            <a:r>
              <a:rPr lang="cs-CZ" dirty="0" err="1" smtClean="0"/>
              <a:t>Alternativen</a:t>
            </a:r>
            <a:r>
              <a:rPr lang="cs-CZ" dirty="0" smtClean="0"/>
              <a:t> </a:t>
            </a:r>
            <a:r>
              <a:rPr lang="cs-CZ" dirty="0" err="1" smtClean="0"/>
              <a:t>vorlegen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368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IRSE </a:t>
            </a:r>
            <a:r>
              <a:rPr lang="cs-CZ" dirty="0" err="1" smtClean="0"/>
              <a:t>VideoWeb</a:t>
            </a:r>
            <a:r>
              <a:rPr lang="cs-CZ" dirty="0" smtClean="0"/>
              <a:t> - </a:t>
            </a:r>
            <a:r>
              <a:rPr lang="cs-CZ" dirty="0" err="1" smtClean="0"/>
              <a:t>Realisation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Basis</a:t>
            </a:r>
            <a:r>
              <a:rPr lang="cs-CZ" dirty="0" smtClean="0"/>
              <a:t> </a:t>
            </a:r>
            <a:r>
              <a:rPr lang="cs-CZ" dirty="0" err="1" smtClean="0"/>
              <a:t>eines</a:t>
            </a:r>
            <a:r>
              <a:rPr lang="cs-CZ" dirty="0" smtClean="0"/>
              <a:t> </a:t>
            </a:r>
            <a:r>
              <a:rPr lang="cs-CZ" dirty="0" err="1" smtClean="0"/>
              <a:t>Kurses</a:t>
            </a:r>
            <a:r>
              <a:rPr lang="cs-CZ" dirty="0" smtClean="0"/>
              <a:t> </a:t>
            </a:r>
          </a:p>
          <a:p>
            <a:r>
              <a:rPr lang="cs-CZ" dirty="0" smtClean="0"/>
              <a:t>1 </a:t>
            </a:r>
            <a:r>
              <a:rPr lang="cs-CZ" dirty="0" err="1" smtClean="0"/>
              <a:t>Semester</a:t>
            </a:r>
            <a:endParaRPr lang="cs-CZ" dirty="0" smtClean="0"/>
          </a:p>
          <a:p>
            <a:r>
              <a:rPr lang="cs-CZ" dirty="0" smtClean="0"/>
              <a:t>2 „face-to-face“ </a:t>
            </a:r>
            <a:r>
              <a:rPr lang="cs-CZ" dirty="0" err="1" smtClean="0"/>
              <a:t>Treffen</a:t>
            </a:r>
            <a:r>
              <a:rPr lang="cs-CZ" dirty="0" smtClean="0"/>
              <a:t> (</a:t>
            </a:r>
            <a:r>
              <a:rPr lang="cs-CZ" dirty="0" err="1" smtClean="0"/>
              <a:t>Anfang</a:t>
            </a:r>
            <a:r>
              <a:rPr lang="cs-CZ" dirty="0" smtClean="0"/>
              <a:t>, Ende)</a:t>
            </a:r>
          </a:p>
          <a:p>
            <a:r>
              <a:rPr lang="cs-CZ" dirty="0" smtClean="0"/>
              <a:t>Online </a:t>
            </a:r>
            <a:r>
              <a:rPr lang="cs-CZ" dirty="0" err="1" smtClean="0"/>
              <a:t>Arbeit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151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IRSE </a:t>
            </a:r>
            <a:r>
              <a:rPr lang="cs-CZ" dirty="0" err="1" smtClean="0"/>
              <a:t>VidewoWeb</a:t>
            </a:r>
            <a:r>
              <a:rPr lang="cs-CZ" dirty="0" smtClean="0"/>
              <a:t> - Struktur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5399338"/>
              </p:ext>
            </p:extLst>
          </p:nvPr>
        </p:nvGraphicFramePr>
        <p:xfrm>
          <a:off x="1547664" y="1196752"/>
          <a:ext cx="5472608" cy="46371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2608"/>
              </a:tblGrid>
              <a:tr h="662445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err="1" smtClean="0">
                          <a:solidFill>
                            <a:schemeClr val="bg1"/>
                          </a:solidFill>
                        </a:rPr>
                        <a:t>Diagnostisches</a:t>
                      </a:r>
                      <a:r>
                        <a:rPr lang="cs-CZ" sz="2800" baseline="0" dirty="0" smtClean="0">
                          <a:solidFill>
                            <a:schemeClr val="bg1"/>
                          </a:solidFill>
                        </a:rPr>
                        <a:t> Modul 1 (</a:t>
                      </a:r>
                      <a:r>
                        <a:rPr lang="cs-CZ" sz="2800" baseline="0" dirty="0" err="1" smtClean="0">
                          <a:solidFill>
                            <a:schemeClr val="bg1"/>
                          </a:solidFill>
                        </a:rPr>
                        <a:t>Pretest</a:t>
                      </a:r>
                      <a:r>
                        <a:rPr lang="cs-CZ" sz="2800" baseline="0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cs-CZ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62445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err="1" smtClean="0"/>
                        <a:t>Interventionsm</a:t>
                      </a:r>
                      <a:r>
                        <a:rPr lang="cs-CZ" sz="2800" baseline="0" dirty="0" err="1" smtClean="0"/>
                        <a:t>odul</a:t>
                      </a:r>
                      <a:endParaRPr lang="cs-CZ" sz="28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6624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 smtClean="0"/>
                        <a:t>Interventionsm</a:t>
                      </a:r>
                      <a:r>
                        <a:rPr lang="cs-CZ" sz="2800" baseline="0" dirty="0" err="1" smtClean="0"/>
                        <a:t>odul</a:t>
                      </a:r>
                      <a:endParaRPr lang="cs-CZ" sz="2800" dirty="0" smtClean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6624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 smtClean="0"/>
                        <a:t>Interventionsm</a:t>
                      </a:r>
                      <a:r>
                        <a:rPr lang="cs-CZ" sz="2800" baseline="0" dirty="0" err="1" smtClean="0"/>
                        <a:t>odul</a:t>
                      </a:r>
                      <a:endParaRPr lang="cs-CZ" sz="2800" dirty="0" smtClean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6624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 smtClean="0"/>
                        <a:t>Interventionsm</a:t>
                      </a:r>
                      <a:r>
                        <a:rPr lang="cs-CZ" sz="2800" baseline="0" dirty="0" err="1" smtClean="0"/>
                        <a:t>odul</a:t>
                      </a:r>
                      <a:endParaRPr lang="cs-CZ" sz="2800" dirty="0" smtClean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6624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 smtClean="0"/>
                        <a:t>Interventionsm</a:t>
                      </a:r>
                      <a:r>
                        <a:rPr lang="cs-CZ" sz="2800" baseline="0" dirty="0" err="1" smtClean="0"/>
                        <a:t>odul</a:t>
                      </a:r>
                      <a:endParaRPr lang="cs-CZ" sz="2800" dirty="0" smtClean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6624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 smtClean="0">
                          <a:solidFill>
                            <a:schemeClr val="bg1"/>
                          </a:solidFill>
                        </a:rPr>
                        <a:t>Diagnostisches</a:t>
                      </a:r>
                      <a:r>
                        <a:rPr lang="cs-CZ" sz="2800" baseline="0" dirty="0" smtClean="0">
                          <a:solidFill>
                            <a:schemeClr val="bg1"/>
                          </a:solidFill>
                        </a:rPr>
                        <a:t> Modul 2 (</a:t>
                      </a:r>
                      <a:r>
                        <a:rPr lang="cs-CZ" sz="2800" baseline="0" dirty="0" err="1" smtClean="0">
                          <a:solidFill>
                            <a:schemeClr val="bg1"/>
                          </a:solidFill>
                        </a:rPr>
                        <a:t>Posttest</a:t>
                      </a:r>
                      <a:r>
                        <a:rPr lang="cs-CZ" sz="2800" baseline="0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cs-CZ" sz="28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578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Diagnostisches</a:t>
            </a:r>
            <a:r>
              <a:rPr lang="cs-CZ" dirty="0" smtClean="0"/>
              <a:t> Modul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FF0000"/>
                </a:solidFill>
              </a:rPr>
              <a:t>Erfassung</a:t>
            </a:r>
            <a:r>
              <a:rPr lang="cs-CZ" dirty="0" smtClean="0"/>
              <a:t> </a:t>
            </a:r>
            <a:r>
              <a:rPr lang="de-DE" dirty="0" smtClean="0"/>
              <a:t>von </a:t>
            </a:r>
            <a:r>
              <a:rPr lang="cs-CZ" dirty="0" err="1" smtClean="0"/>
              <a:t>professioneller</a:t>
            </a:r>
            <a:r>
              <a:rPr lang="cs-CZ" dirty="0" smtClean="0"/>
              <a:t> </a:t>
            </a:r>
            <a:r>
              <a:rPr lang="de-DE" dirty="0" smtClean="0"/>
              <a:t>Wahrnehmung</a:t>
            </a:r>
          </a:p>
          <a:p>
            <a:r>
              <a:rPr lang="cs-CZ" dirty="0" smtClean="0"/>
              <a:t>2 </a:t>
            </a:r>
            <a:r>
              <a:rPr lang="cs-CZ" dirty="0" err="1" smtClean="0"/>
              <a:t>Teile</a:t>
            </a:r>
            <a:endParaRPr lang="cs-CZ" dirty="0" smtClean="0"/>
          </a:p>
          <a:p>
            <a:r>
              <a:rPr lang="cs-CZ" dirty="0" smtClean="0"/>
              <a:t>4 </a:t>
            </a:r>
            <a:r>
              <a:rPr lang="cs-CZ" dirty="0" err="1" smtClean="0"/>
              <a:t>Videos</a:t>
            </a:r>
            <a:r>
              <a:rPr lang="cs-CZ" dirty="0" smtClean="0"/>
              <a:t> in jedem </a:t>
            </a:r>
            <a:r>
              <a:rPr lang="cs-CZ" dirty="0" err="1" smtClean="0"/>
              <a:t>Teil</a:t>
            </a:r>
            <a:endParaRPr lang="cs-CZ" dirty="0" smtClean="0"/>
          </a:p>
          <a:p>
            <a:r>
              <a:rPr lang="cs-CZ" dirty="0" err="1" smtClean="0"/>
              <a:t>Teil</a:t>
            </a:r>
            <a:r>
              <a:rPr lang="cs-CZ" dirty="0" smtClean="0"/>
              <a:t> 1 – 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 smtClean="0"/>
              <a:t>generelle</a:t>
            </a:r>
            <a:r>
              <a:rPr lang="cs-CZ" dirty="0" smtClean="0"/>
              <a:t> </a:t>
            </a:r>
            <a:r>
              <a:rPr lang="cs-CZ" dirty="0" err="1" smtClean="0"/>
              <a:t>Frage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Videosequenz</a:t>
            </a:r>
            <a:endParaRPr lang="cs-CZ" dirty="0" smtClean="0"/>
          </a:p>
          <a:p>
            <a:r>
              <a:rPr lang="cs-CZ" dirty="0" err="1" smtClean="0"/>
              <a:t>Teil</a:t>
            </a:r>
            <a:r>
              <a:rPr lang="cs-CZ" dirty="0" smtClean="0"/>
              <a:t> 2 – </a:t>
            </a:r>
            <a:r>
              <a:rPr lang="cs-CZ" dirty="0" err="1" smtClean="0"/>
              <a:t>sechs</a:t>
            </a:r>
            <a:r>
              <a:rPr lang="cs-CZ" dirty="0" smtClean="0"/>
              <a:t> </a:t>
            </a:r>
            <a:r>
              <a:rPr lang="cs-CZ" dirty="0" err="1" smtClean="0"/>
              <a:t>spezifische</a:t>
            </a:r>
            <a:r>
              <a:rPr lang="cs-CZ" dirty="0" smtClean="0"/>
              <a:t> </a:t>
            </a:r>
            <a:r>
              <a:rPr lang="cs-CZ" dirty="0" err="1" smtClean="0"/>
              <a:t>Fragen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Videosequenz</a:t>
            </a:r>
            <a:r>
              <a:rPr lang="cs-CZ" dirty="0" smtClean="0"/>
              <a:t> (</a:t>
            </a:r>
            <a:r>
              <a:rPr lang="cs-CZ" dirty="0" err="1" smtClean="0"/>
              <a:t>Subprozesse</a:t>
            </a:r>
            <a:r>
              <a:rPr lang="cs-CZ" dirty="0" smtClean="0"/>
              <a:t> von </a:t>
            </a:r>
            <a:r>
              <a:rPr lang="cs-CZ" dirty="0" err="1" smtClean="0"/>
              <a:t>knowledge-based</a:t>
            </a:r>
            <a:r>
              <a:rPr lang="cs-CZ" dirty="0" smtClean="0"/>
              <a:t> </a:t>
            </a:r>
            <a:r>
              <a:rPr lang="cs-CZ" dirty="0" err="1"/>
              <a:t>reasoning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6921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1143000"/>
          </a:xfrm>
        </p:spPr>
        <p:txBody>
          <a:bodyPr/>
          <a:lstStyle/>
          <a:p>
            <a:r>
              <a:rPr lang="cs-CZ" dirty="0" err="1" smtClean="0"/>
              <a:t>Interventionsmodule</a:t>
            </a:r>
            <a:r>
              <a:rPr lang="cs-CZ" dirty="0" smtClean="0"/>
              <a:t> - </a:t>
            </a:r>
            <a:r>
              <a:rPr lang="cs-CZ" dirty="0" err="1" smtClean="0"/>
              <a:t>Übersicht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Entwicklung</a:t>
            </a:r>
            <a:r>
              <a:rPr lang="de-DE" dirty="0"/>
              <a:t> von </a:t>
            </a:r>
            <a:r>
              <a:rPr lang="cs-CZ" dirty="0" err="1"/>
              <a:t>profesioneller</a:t>
            </a:r>
            <a:r>
              <a:rPr lang="cs-CZ" dirty="0"/>
              <a:t> </a:t>
            </a:r>
            <a:r>
              <a:rPr lang="cs-CZ" dirty="0" err="1"/>
              <a:t>Wahrnehmung</a:t>
            </a:r>
            <a:endParaRPr lang="cs-CZ" dirty="0"/>
          </a:p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163721"/>
              </p:ext>
            </p:extLst>
          </p:nvPr>
        </p:nvGraphicFramePr>
        <p:xfrm>
          <a:off x="2699792" y="1772816"/>
          <a:ext cx="3744416" cy="49195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4416"/>
              </a:tblGrid>
              <a:tr h="662445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err="1" smtClean="0"/>
                        <a:t>Diagnostisches</a:t>
                      </a:r>
                      <a:r>
                        <a:rPr lang="cs-CZ" sz="2800" baseline="0" dirty="0" smtClean="0"/>
                        <a:t> Modul 1</a:t>
                      </a:r>
                      <a:endParaRPr lang="cs-CZ" sz="28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  <a:tr h="662445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err="1" smtClean="0">
                          <a:solidFill>
                            <a:schemeClr val="bg1"/>
                          </a:solidFill>
                        </a:rPr>
                        <a:t>Lehrerfragen</a:t>
                      </a:r>
                      <a:endParaRPr lang="cs-CZ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624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 smtClean="0">
                          <a:solidFill>
                            <a:schemeClr val="bg1"/>
                          </a:solidFill>
                        </a:rPr>
                        <a:t>Ziele</a:t>
                      </a:r>
                      <a:r>
                        <a:rPr lang="cs-CZ" sz="2800" baseline="0" dirty="0" smtClean="0">
                          <a:solidFill>
                            <a:schemeClr val="bg1"/>
                          </a:solidFill>
                        </a:rPr>
                        <a:t> der </a:t>
                      </a:r>
                      <a:r>
                        <a:rPr lang="cs-CZ" sz="2800" baseline="0" dirty="0" err="1" smtClean="0">
                          <a:solidFill>
                            <a:schemeClr val="bg1"/>
                          </a:solidFill>
                        </a:rPr>
                        <a:t>Aktivitäten</a:t>
                      </a:r>
                      <a:endParaRPr lang="cs-CZ" sz="28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624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 smtClean="0">
                          <a:solidFill>
                            <a:schemeClr val="bg1"/>
                          </a:solidFill>
                        </a:rPr>
                        <a:t>Instruktionen</a:t>
                      </a:r>
                      <a:endParaRPr lang="cs-CZ" sz="28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624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smtClean="0">
                          <a:solidFill>
                            <a:schemeClr val="bg1"/>
                          </a:solidFill>
                        </a:rPr>
                        <a:t>Feedback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624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 smtClean="0">
                          <a:solidFill>
                            <a:schemeClr val="bg1"/>
                          </a:solidFill>
                        </a:rPr>
                        <a:t>Ziele</a:t>
                      </a:r>
                      <a:r>
                        <a:rPr lang="cs-CZ" sz="2800" dirty="0" smtClean="0">
                          <a:solidFill>
                            <a:schemeClr val="bg1"/>
                          </a:solidFill>
                        </a:rPr>
                        <a:t> der </a:t>
                      </a:r>
                      <a:r>
                        <a:rPr lang="cs-CZ" sz="2800" dirty="0" err="1" smtClean="0">
                          <a:solidFill>
                            <a:schemeClr val="bg1"/>
                          </a:solidFill>
                        </a:rPr>
                        <a:t>Aktivitäten</a:t>
                      </a:r>
                      <a:r>
                        <a:rPr lang="cs-CZ" sz="2800" dirty="0" smtClean="0">
                          <a:solidFill>
                            <a:schemeClr val="bg1"/>
                          </a:solidFill>
                        </a:rPr>
                        <a:t> -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 smtClean="0">
                          <a:solidFill>
                            <a:schemeClr val="bg1"/>
                          </a:solidFill>
                        </a:rPr>
                        <a:t>Schlüsselkompetenzen</a:t>
                      </a:r>
                      <a:endParaRPr lang="cs-CZ" sz="28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624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 smtClean="0"/>
                        <a:t>Diagnostisches</a:t>
                      </a:r>
                      <a:r>
                        <a:rPr lang="cs-CZ" sz="2800" baseline="0" dirty="0" smtClean="0"/>
                        <a:t> Modul 2</a:t>
                      </a:r>
                      <a:endParaRPr lang="cs-CZ" sz="2800" dirty="0" smtClean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445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1143000"/>
          </a:xfrm>
        </p:spPr>
        <p:txBody>
          <a:bodyPr/>
          <a:lstStyle/>
          <a:p>
            <a:r>
              <a:rPr lang="cs-CZ" dirty="0" err="1" smtClean="0"/>
              <a:t>Interventionsmodule</a:t>
            </a:r>
            <a:r>
              <a:rPr lang="cs-CZ" dirty="0" smtClean="0"/>
              <a:t> - </a:t>
            </a:r>
            <a:r>
              <a:rPr lang="cs-CZ" dirty="0" err="1" smtClean="0"/>
              <a:t>Übersicht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Entwicklung</a:t>
            </a:r>
            <a:r>
              <a:rPr lang="de-DE" dirty="0"/>
              <a:t> von </a:t>
            </a:r>
            <a:r>
              <a:rPr lang="cs-CZ" dirty="0" err="1"/>
              <a:t>profesioneller</a:t>
            </a:r>
            <a:r>
              <a:rPr lang="cs-CZ" dirty="0"/>
              <a:t> </a:t>
            </a:r>
            <a:r>
              <a:rPr lang="cs-CZ" dirty="0" err="1"/>
              <a:t>Wahrnehmung</a:t>
            </a:r>
            <a:endParaRPr lang="cs-CZ" dirty="0"/>
          </a:p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520697"/>
              </p:ext>
            </p:extLst>
          </p:nvPr>
        </p:nvGraphicFramePr>
        <p:xfrm>
          <a:off x="2699792" y="1772816"/>
          <a:ext cx="3744416" cy="49195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4416"/>
              </a:tblGrid>
              <a:tr h="662445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err="1" smtClean="0"/>
                        <a:t>Diagnostisches</a:t>
                      </a:r>
                      <a:r>
                        <a:rPr lang="cs-CZ" sz="2800" baseline="0" dirty="0" smtClean="0"/>
                        <a:t> Modul 1</a:t>
                      </a:r>
                      <a:endParaRPr lang="cs-CZ" sz="28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  <a:tr h="662445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err="1" smtClean="0">
                          <a:solidFill>
                            <a:schemeClr val="bg1"/>
                          </a:solidFill>
                        </a:rPr>
                        <a:t>Lehrerfragen</a:t>
                      </a:r>
                      <a:endParaRPr lang="cs-CZ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624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 smtClean="0">
                          <a:solidFill>
                            <a:schemeClr val="tx1"/>
                          </a:solidFill>
                        </a:rPr>
                        <a:t>Ziele</a:t>
                      </a:r>
                      <a:r>
                        <a:rPr lang="cs-CZ" sz="2800" baseline="0" dirty="0" smtClean="0">
                          <a:solidFill>
                            <a:schemeClr val="tx1"/>
                          </a:solidFill>
                        </a:rPr>
                        <a:t> der </a:t>
                      </a:r>
                      <a:r>
                        <a:rPr lang="cs-CZ" sz="2800" baseline="0" dirty="0" err="1" smtClean="0">
                          <a:solidFill>
                            <a:schemeClr val="tx1"/>
                          </a:solidFill>
                        </a:rPr>
                        <a:t>Aktivitäten</a:t>
                      </a:r>
                      <a:endParaRPr lang="cs-CZ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  <a:tr h="6624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 smtClean="0">
                          <a:solidFill>
                            <a:schemeClr val="tx1"/>
                          </a:solidFill>
                        </a:rPr>
                        <a:t>Instruktionen</a:t>
                      </a:r>
                      <a:endParaRPr lang="cs-CZ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  <a:tr h="6624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Feedback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  <a:tr h="6624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 smtClean="0">
                          <a:solidFill>
                            <a:schemeClr val="tx1"/>
                          </a:solidFill>
                        </a:rPr>
                        <a:t>Ziele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 der </a:t>
                      </a:r>
                      <a:r>
                        <a:rPr lang="cs-CZ" sz="2800" dirty="0" err="1" smtClean="0">
                          <a:solidFill>
                            <a:schemeClr val="tx1"/>
                          </a:solidFill>
                        </a:rPr>
                        <a:t>Aktivitäten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 -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 smtClean="0">
                          <a:solidFill>
                            <a:schemeClr val="tx1"/>
                          </a:solidFill>
                        </a:rPr>
                        <a:t>Schlüsselkompetenzen</a:t>
                      </a:r>
                      <a:endParaRPr lang="cs-CZ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  <a:tr h="6624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 smtClean="0"/>
                        <a:t>Diagnostisches</a:t>
                      </a:r>
                      <a:r>
                        <a:rPr lang="cs-CZ" sz="2800" baseline="0" dirty="0" smtClean="0"/>
                        <a:t> Modul 2</a:t>
                      </a:r>
                      <a:endParaRPr lang="cs-CZ" sz="2800" dirty="0" smtClean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035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Interventionsmodul</a:t>
            </a:r>
            <a:r>
              <a:rPr lang="cs-CZ" dirty="0" smtClean="0"/>
              <a:t> - </a:t>
            </a:r>
            <a:r>
              <a:rPr lang="cs-CZ" dirty="0" err="1" smtClean="0"/>
              <a:t>Lehrerfragen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7202643"/>
              </p:ext>
            </p:extLst>
          </p:nvPr>
        </p:nvGraphicFramePr>
        <p:xfrm>
          <a:off x="457200" y="1600200"/>
          <a:ext cx="8229600" cy="41330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29600"/>
              </a:tblGrid>
              <a:tr h="590437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err="1" smtClean="0"/>
                        <a:t>Einführung</a:t>
                      </a:r>
                      <a:r>
                        <a:rPr lang="cs-CZ" sz="2800" dirty="0" smtClean="0"/>
                        <a:t> in </a:t>
                      </a:r>
                      <a:r>
                        <a:rPr lang="cs-CZ" sz="2800" dirty="0" err="1" smtClean="0"/>
                        <a:t>das</a:t>
                      </a:r>
                      <a:r>
                        <a:rPr lang="cs-CZ" sz="2800" dirty="0" smtClean="0"/>
                        <a:t> </a:t>
                      </a:r>
                      <a:r>
                        <a:rPr lang="cs-CZ" sz="2800" dirty="0" err="1" smtClean="0"/>
                        <a:t>Thema</a:t>
                      </a:r>
                      <a:endParaRPr lang="cs-CZ" sz="28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590437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err="1" smtClean="0"/>
                        <a:t>Typen</a:t>
                      </a:r>
                      <a:r>
                        <a:rPr lang="cs-CZ" sz="2800" dirty="0" smtClean="0"/>
                        <a:t> der </a:t>
                      </a:r>
                      <a:r>
                        <a:rPr lang="cs-CZ" sz="2800" dirty="0" err="1" smtClean="0"/>
                        <a:t>Fragen</a:t>
                      </a:r>
                      <a:r>
                        <a:rPr lang="cs-CZ" sz="2800" dirty="0" smtClean="0"/>
                        <a:t> 1 –</a:t>
                      </a:r>
                      <a:r>
                        <a:rPr lang="cs-CZ" sz="2800" baseline="0" dirty="0" smtClean="0"/>
                        <a:t> Video </a:t>
                      </a:r>
                      <a:r>
                        <a:rPr lang="cs-CZ" sz="2800" baseline="0" dirty="0" err="1" smtClean="0"/>
                        <a:t>und</a:t>
                      </a:r>
                      <a:r>
                        <a:rPr lang="cs-CZ" sz="2800" baseline="0" dirty="0" smtClean="0"/>
                        <a:t> </a:t>
                      </a:r>
                      <a:r>
                        <a:rPr lang="cs-CZ" sz="2800" baseline="0" dirty="0" err="1" smtClean="0"/>
                        <a:t>Aufgaben</a:t>
                      </a:r>
                      <a:endParaRPr lang="cs-CZ" sz="28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590437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err="1" smtClean="0"/>
                        <a:t>Typen</a:t>
                      </a:r>
                      <a:r>
                        <a:rPr lang="cs-CZ" sz="2800" dirty="0" smtClean="0"/>
                        <a:t> der </a:t>
                      </a:r>
                      <a:r>
                        <a:rPr lang="cs-CZ" sz="2800" dirty="0" err="1" smtClean="0"/>
                        <a:t>Fragen</a:t>
                      </a:r>
                      <a:r>
                        <a:rPr lang="cs-CZ" sz="2800" dirty="0" smtClean="0"/>
                        <a:t> 2 – Video </a:t>
                      </a:r>
                      <a:r>
                        <a:rPr lang="cs-CZ" sz="2800" dirty="0" err="1" smtClean="0"/>
                        <a:t>und</a:t>
                      </a:r>
                      <a:r>
                        <a:rPr lang="cs-CZ" sz="2800" dirty="0" smtClean="0"/>
                        <a:t> </a:t>
                      </a:r>
                      <a:r>
                        <a:rPr lang="cs-CZ" sz="2800" dirty="0" err="1" smtClean="0"/>
                        <a:t>Aufgaben</a:t>
                      </a:r>
                      <a:endParaRPr lang="cs-CZ" sz="28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590437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err="1" smtClean="0"/>
                        <a:t>Wartezeit</a:t>
                      </a:r>
                      <a:r>
                        <a:rPr lang="cs-CZ" sz="2800" baseline="0" dirty="0" smtClean="0"/>
                        <a:t> – Video </a:t>
                      </a:r>
                      <a:r>
                        <a:rPr lang="cs-CZ" sz="2800" baseline="0" dirty="0" err="1" smtClean="0"/>
                        <a:t>und</a:t>
                      </a:r>
                      <a:r>
                        <a:rPr lang="cs-CZ" sz="2800" baseline="0" dirty="0" smtClean="0"/>
                        <a:t> </a:t>
                      </a:r>
                      <a:r>
                        <a:rPr lang="cs-CZ" sz="2800" baseline="0" dirty="0" err="1" smtClean="0"/>
                        <a:t>Aufgaben</a:t>
                      </a:r>
                      <a:endParaRPr lang="cs-CZ" sz="28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590437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err="1" smtClean="0"/>
                        <a:t>Konsolidationsfrage</a:t>
                      </a:r>
                      <a:endParaRPr lang="cs-CZ" sz="28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590437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err="1" smtClean="0"/>
                        <a:t>Lehrerfragen-fokussiertes</a:t>
                      </a:r>
                      <a:r>
                        <a:rPr lang="cs-CZ" sz="2800" baseline="0" dirty="0" smtClean="0"/>
                        <a:t> Video </a:t>
                      </a:r>
                      <a:r>
                        <a:rPr lang="cs-CZ" sz="2800" baseline="0" dirty="0" err="1" smtClean="0"/>
                        <a:t>und</a:t>
                      </a:r>
                      <a:r>
                        <a:rPr lang="cs-CZ" sz="2800" baseline="0" dirty="0" smtClean="0"/>
                        <a:t> </a:t>
                      </a:r>
                      <a:r>
                        <a:rPr lang="cs-CZ" sz="2800" baseline="0" dirty="0" err="1" smtClean="0"/>
                        <a:t>eine</a:t>
                      </a:r>
                      <a:r>
                        <a:rPr lang="cs-CZ" sz="2800" baseline="0" dirty="0" smtClean="0"/>
                        <a:t> </a:t>
                      </a:r>
                      <a:r>
                        <a:rPr lang="cs-CZ" sz="2800" baseline="0" dirty="0" err="1" smtClean="0"/>
                        <a:t>offene</a:t>
                      </a:r>
                      <a:r>
                        <a:rPr lang="cs-CZ" sz="2800" baseline="0" dirty="0" smtClean="0"/>
                        <a:t> </a:t>
                      </a:r>
                      <a:r>
                        <a:rPr lang="cs-CZ" sz="2800" baseline="0" dirty="0" err="1" smtClean="0"/>
                        <a:t>Frage</a:t>
                      </a:r>
                      <a:endParaRPr lang="cs-CZ" sz="28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590437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Ende des </a:t>
                      </a:r>
                      <a:r>
                        <a:rPr lang="cs-CZ" sz="2800" dirty="0" err="1" smtClean="0"/>
                        <a:t>Moduls</a:t>
                      </a:r>
                      <a:endParaRPr lang="cs-CZ" sz="28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37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err="1" smtClean="0"/>
              <a:t>Interventionsmodul</a:t>
            </a:r>
            <a:r>
              <a:rPr lang="cs-CZ" dirty="0" smtClean="0"/>
              <a:t> - Struktur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178473"/>
              </p:ext>
            </p:extLst>
          </p:nvPr>
        </p:nvGraphicFramePr>
        <p:xfrm>
          <a:off x="467544" y="1124744"/>
          <a:ext cx="8229600" cy="48927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29600"/>
              </a:tblGrid>
              <a:tr h="54363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Frage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dirty="0" err="1" smtClean="0"/>
                        <a:t>zur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dirty="0" err="1" smtClean="0"/>
                        <a:t>Vorentlastung</a:t>
                      </a:r>
                      <a:endParaRPr lang="cs-CZ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363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Video</a:t>
                      </a:r>
                      <a:endParaRPr lang="cs-CZ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363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Aufgabe</a:t>
                      </a:r>
                      <a:r>
                        <a:rPr lang="cs-CZ" sz="2400" baseline="0" dirty="0" smtClean="0"/>
                        <a:t> </a:t>
                      </a:r>
                      <a:r>
                        <a:rPr lang="cs-CZ" sz="2400" dirty="0" smtClean="0"/>
                        <a:t>– Fokus: </a:t>
                      </a:r>
                      <a:r>
                        <a:rPr lang="cs-CZ" sz="2400" dirty="0" err="1" smtClean="0"/>
                        <a:t>Beschreibung</a:t>
                      </a:r>
                      <a:endParaRPr lang="cs-CZ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363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Rückmeldung</a:t>
                      </a:r>
                      <a:r>
                        <a:rPr lang="cs-CZ" sz="2400" dirty="0" smtClean="0"/>
                        <a:t>: </a:t>
                      </a:r>
                      <a:r>
                        <a:rPr lang="cs-CZ" sz="2400" dirty="0" err="1" smtClean="0"/>
                        <a:t>Expertenkommentar</a:t>
                      </a:r>
                      <a:endParaRPr lang="cs-CZ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363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Aufgabe</a:t>
                      </a:r>
                      <a:r>
                        <a:rPr lang="cs-CZ" sz="2400" baseline="0" dirty="0" smtClean="0"/>
                        <a:t> </a:t>
                      </a:r>
                      <a:r>
                        <a:rPr lang="cs-CZ" sz="2400" dirty="0" smtClean="0"/>
                        <a:t>– Fokus: </a:t>
                      </a:r>
                      <a:r>
                        <a:rPr lang="cs-CZ" sz="2400" dirty="0" err="1" smtClean="0"/>
                        <a:t>Interpretation</a:t>
                      </a:r>
                      <a:endParaRPr lang="cs-CZ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3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/>
                        <a:t>Rückmeldung</a:t>
                      </a:r>
                      <a:r>
                        <a:rPr lang="cs-CZ" sz="2400" dirty="0" smtClean="0"/>
                        <a:t>: </a:t>
                      </a:r>
                      <a:r>
                        <a:rPr lang="cs-CZ" sz="2400" dirty="0" err="1" smtClean="0"/>
                        <a:t>Expertenkommentar</a:t>
                      </a:r>
                      <a:endParaRPr lang="cs-CZ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363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Aufgabe</a:t>
                      </a:r>
                      <a:r>
                        <a:rPr lang="cs-CZ" sz="2400" baseline="0" dirty="0" smtClean="0"/>
                        <a:t> – Fokus: </a:t>
                      </a:r>
                      <a:r>
                        <a:rPr lang="cs-CZ" sz="2400" baseline="0" dirty="0" err="1" smtClean="0"/>
                        <a:t>Erklärung</a:t>
                      </a:r>
                      <a:r>
                        <a:rPr lang="cs-CZ" sz="2400" baseline="0" dirty="0" smtClean="0"/>
                        <a:t> </a:t>
                      </a:r>
                      <a:r>
                        <a:rPr lang="cs-CZ" sz="2400" baseline="0" dirty="0" err="1" smtClean="0"/>
                        <a:t>und</a:t>
                      </a:r>
                      <a:r>
                        <a:rPr lang="cs-CZ" sz="2400" baseline="0" dirty="0" smtClean="0"/>
                        <a:t> </a:t>
                      </a:r>
                      <a:r>
                        <a:rPr lang="cs-CZ" sz="2400" baseline="0" dirty="0" err="1" smtClean="0"/>
                        <a:t>Prediktion</a:t>
                      </a:r>
                      <a:endParaRPr lang="cs-CZ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3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 smtClean="0"/>
                        <a:t>Rückmeldung</a:t>
                      </a:r>
                      <a:r>
                        <a:rPr lang="cs-CZ" sz="2400" dirty="0" smtClean="0"/>
                        <a:t>: </a:t>
                      </a:r>
                      <a:r>
                        <a:rPr lang="cs-CZ" sz="2400" dirty="0" err="1" smtClean="0"/>
                        <a:t>Expertenkommentar</a:t>
                      </a:r>
                      <a:endParaRPr lang="cs-CZ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363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Aufgabe</a:t>
                      </a:r>
                      <a:r>
                        <a:rPr lang="cs-CZ" sz="2400" baseline="0" dirty="0" smtClean="0"/>
                        <a:t> – Fokus: </a:t>
                      </a:r>
                      <a:r>
                        <a:rPr lang="cs-CZ" sz="2400" baseline="0" dirty="0" err="1" smtClean="0"/>
                        <a:t>Bewertung</a:t>
                      </a:r>
                      <a:endParaRPr lang="cs-CZ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273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Pilotstudie</a:t>
            </a:r>
            <a:r>
              <a:rPr lang="cs-CZ" dirty="0" smtClean="0"/>
              <a:t> – </a:t>
            </a:r>
            <a:r>
              <a:rPr lang="cs-CZ" dirty="0" err="1" smtClean="0"/>
              <a:t>Stichprobe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>
            <a:normAutofit/>
          </a:bodyPr>
          <a:lstStyle/>
          <a:p>
            <a:r>
              <a:rPr lang="de-DE" dirty="0" smtClean="0"/>
              <a:t>1</a:t>
            </a:r>
            <a:r>
              <a:rPr lang="cs-CZ" dirty="0" smtClean="0"/>
              <a:t>1</a:t>
            </a:r>
            <a:r>
              <a:rPr lang="de-DE" dirty="0" smtClean="0"/>
              <a:t> Studenten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/ohne </a:t>
            </a:r>
            <a:r>
              <a:rPr lang="cs-CZ" dirty="0" err="1" smtClean="0"/>
              <a:t>Unterrichtserfahrung</a:t>
            </a:r>
            <a:r>
              <a:rPr lang="cs-CZ" dirty="0" smtClean="0"/>
              <a:t> </a:t>
            </a:r>
            <a:r>
              <a:rPr lang="de-DE" dirty="0" smtClean="0"/>
              <a:t>(</a:t>
            </a:r>
            <a:r>
              <a:rPr lang="de-DE" dirty="0"/>
              <a:t>Englisch als Fremdsprache)</a:t>
            </a:r>
          </a:p>
          <a:p>
            <a:r>
              <a:rPr lang="cs-CZ" dirty="0" smtClean="0"/>
              <a:t>3</a:t>
            </a:r>
            <a:r>
              <a:rPr lang="de-DE" dirty="0" smtClean="0"/>
              <a:t> Männer, 8 Frauen</a:t>
            </a:r>
          </a:p>
          <a:p>
            <a:r>
              <a:rPr lang="de-DE" dirty="0" smtClean="0"/>
              <a:t>22 – 38 Jahre alt </a:t>
            </a:r>
          </a:p>
          <a:p>
            <a:r>
              <a:rPr lang="de-DE" dirty="0" smtClean="0"/>
              <a:t>6 </a:t>
            </a:r>
            <a:r>
              <a:rPr lang="de-DE" dirty="0" err="1" smtClean="0"/>
              <a:t>Bc</a:t>
            </a:r>
            <a:r>
              <a:rPr lang="de-DE" dirty="0" smtClean="0"/>
              <a:t>. Studium, </a:t>
            </a:r>
            <a:r>
              <a:rPr lang="cs-CZ" dirty="0" smtClean="0"/>
              <a:t>5</a:t>
            </a:r>
            <a:r>
              <a:rPr lang="de-DE" dirty="0" smtClean="0"/>
              <a:t> MA. Studium</a:t>
            </a:r>
          </a:p>
        </p:txBody>
      </p:sp>
    </p:spTree>
    <p:extLst>
      <p:ext uri="{BB962C8B-B14F-4D97-AF65-F5344CB8AC3E}">
        <p14:creationId xmlns:p14="http://schemas.microsoft.com/office/powerpoint/2010/main" val="285669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Übersicht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Professionelles</a:t>
            </a:r>
            <a:r>
              <a:rPr lang="cs-CZ" dirty="0" smtClean="0"/>
              <a:t> </a:t>
            </a:r>
            <a:r>
              <a:rPr lang="cs-CZ" dirty="0" err="1" smtClean="0"/>
              <a:t>Lernen</a:t>
            </a:r>
            <a:endParaRPr lang="cs-CZ" dirty="0" smtClean="0"/>
          </a:p>
          <a:p>
            <a:r>
              <a:rPr lang="cs-CZ" dirty="0" smtClean="0"/>
              <a:t>IRSE </a:t>
            </a:r>
            <a:r>
              <a:rPr lang="cs-CZ" dirty="0" err="1" smtClean="0"/>
              <a:t>Videoweb</a:t>
            </a:r>
            <a:endParaRPr lang="cs-CZ" dirty="0" smtClean="0"/>
          </a:p>
          <a:p>
            <a:r>
              <a:rPr lang="cs-CZ" dirty="0" err="1" smtClean="0"/>
              <a:t>Akzeptanzstudie</a:t>
            </a:r>
            <a:endParaRPr lang="cs-CZ" dirty="0" smtClean="0"/>
          </a:p>
          <a:p>
            <a:r>
              <a:rPr lang="cs-CZ" dirty="0" err="1" smtClean="0"/>
              <a:t>Erfassung</a:t>
            </a:r>
            <a:r>
              <a:rPr lang="cs-CZ" dirty="0" smtClean="0"/>
              <a:t> von </a:t>
            </a:r>
            <a:r>
              <a:rPr lang="cs-CZ" dirty="0" err="1" smtClean="0"/>
              <a:t>professioneller</a:t>
            </a:r>
            <a:r>
              <a:rPr lang="cs-CZ" dirty="0" smtClean="0"/>
              <a:t> </a:t>
            </a:r>
            <a:r>
              <a:rPr lang="cs-CZ" dirty="0" err="1" smtClean="0"/>
              <a:t>Wahrnehmung</a:t>
            </a:r>
            <a:endParaRPr lang="cs-CZ" dirty="0" smtClean="0"/>
          </a:p>
          <a:p>
            <a:r>
              <a:rPr lang="cs-CZ" dirty="0" err="1" smtClean="0"/>
              <a:t>Diskussion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Ausblick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691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Übersicht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Professionelles</a:t>
            </a:r>
            <a:r>
              <a:rPr lang="cs-CZ" dirty="0" smtClean="0"/>
              <a:t> </a:t>
            </a:r>
            <a:r>
              <a:rPr lang="cs-CZ" dirty="0" err="1" smtClean="0"/>
              <a:t>Lernen</a:t>
            </a:r>
            <a:endParaRPr lang="cs-CZ" dirty="0" smtClean="0"/>
          </a:p>
          <a:p>
            <a:r>
              <a:rPr lang="cs-CZ" dirty="0" smtClean="0"/>
              <a:t>IRSE </a:t>
            </a:r>
            <a:r>
              <a:rPr lang="cs-CZ" dirty="0" err="1" smtClean="0"/>
              <a:t>Videoweb</a:t>
            </a:r>
            <a:endParaRPr lang="cs-CZ" dirty="0" smtClean="0"/>
          </a:p>
          <a:p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Akzeptanzstudie</a:t>
            </a:r>
            <a:endParaRPr lang="cs-CZ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cs-CZ" dirty="0" err="1" smtClean="0"/>
              <a:t>Erfassung</a:t>
            </a:r>
            <a:r>
              <a:rPr lang="cs-CZ" dirty="0" smtClean="0"/>
              <a:t> von </a:t>
            </a:r>
            <a:r>
              <a:rPr lang="cs-CZ" dirty="0" err="1" smtClean="0"/>
              <a:t>professioneller</a:t>
            </a:r>
            <a:r>
              <a:rPr lang="cs-CZ" dirty="0" smtClean="0"/>
              <a:t> </a:t>
            </a:r>
            <a:r>
              <a:rPr lang="cs-CZ" dirty="0" err="1" smtClean="0"/>
              <a:t>Wahrnehmung</a:t>
            </a:r>
            <a:endParaRPr lang="cs-CZ" dirty="0" smtClean="0"/>
          </a:p>
          <a:p>
            <a:r>
              <a:rPr lang="cs-CZ" dirty="0" err="1" smtClean="0"/>
              <a:t>Diskussion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Ausblick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131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Akzeptanzstudie</a:t>
            </a:r>
            <a:r>
              <a:rPr lang="cs-CZ" dirty="0" smtClean="0"/>
              <a:t> - </a:t>
            </a:r>
            <a:r>
              <a:rPr lang="cs-CZ" dirty="0" err="1" smtClean="0"/>
              <a:t>Fragestellungen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Wie bewerten die </a:t>
            </a:r>
            <a:r>
              <a:rPr lang="cs-CZ" dirty="0" err="1" smtClean="0"/>
              <a:t>Studierenden</a:t>
            </a:r>
            <a:r>
              <a:rPr lang="cs-CZ" dirty="0" smtClean="0"/>
              <a:t>:</a:t>
            </a:r>
          </a:p>
          <a:p>
            <a:r>
              <a:rPr lang="de-DE" dirty="0" smtClean="0"/>
              <a:t> die </a:t>
            </a:r>
            <a:r>
              <a:rPr lang="de-DE" b="1" dirty="0" smtClean="0">
                <a:solidFill>
                  <a:srgbClr val="FF0000"/>
                </a:solidFill>
              </a:rPr>
              <a:t>Video</a:t>
            </a:r>
            <a:r>
              <a:rPr lang="cs-CZ" b="1" dirty="0" smtClean="0">
                <a:solidFill>
                  <a:srgbClr val="FF0000"/>
                </a:solidFill>
              </a:rPr>
              <a:t>s</a:t>
            </a:r>
            <a:r>
              <a:rPr lang="de-DE" dirty="0" smtClean="0"/>
              <a:t> im </a:t>
            </a:r>
            <a:r>
              <a:rPr lang="de-DE" dirty="0" err="1" smtClean="0"/>
              <a:t>Videoweb</a:t>
            </a:r>
            <a:r>
              <a:rPr lang="cs-CZ" dirty="0" smtClean="0"/>
              <a:t>?</a:t>
            </a:r>
            <a:endParaRPr lang="cs-CZ" dirty="0"/>
          </a:p>
          <a:p>
            <a:r>
              <a:rPr lang="de-DE" dirty="0" smtClean="0"/>
              <a:t>die </a:t>
            </a:r>
            <a:r>
              <a:rPr lang="de-DE" b="1" dirty="0" smtClean="0">
                <a:solidFill>
                  <a:srgbClr val="FF0000"/>
                </a:solidFill>
              </a:rPr>
              <a:t>Aufgaben und Fragen </a:t>
            </a:r>
            <a:r>
              <a:rPr lang="de-DE" dirty="0" smtClean="0"/>
              <a:t>zu den entsprechenden Videobeispielen?</a:t>
            </a:r>
            <a:endParaRPr lang="cs-CZ" dirty="0" smtClean="0"/>
          </a:p>
          <a:p>
            <a:r>
              <a:rPr lang="de-DE" dirty="0" smtClean="0"/>
              <a:t>die </a:t>
            </a:r>
            <a:r>
              <a:rPr lang="de-DE" b="1" dirty="0" smtClean="0">
                <a:solidFill>
                  <a:srgbClr val="FF0000"/>
                </a:solidFill>
              </a:rPr>
              <a:t>Expertenkommentare</a:t>
            </a:r>
            <a:r>
              <a:rPr lang="de-DE" dirty="0" smtClean="0"/>
              <a:t> und eingefügte</a:t>
            </a:r>
            <a:r>
              <a:rPr lang="cs-CZ" dirty="0" smtClean="0"/>
              <a:t>n</a:t>
            </a:r>
            <a:r>
              <a:rPr lang="de-DE" dirty="0" smtClean="0"/>
              <a:t> </a:t>
            </a:r>
            <a:r>
              <a:rPr lang="de-DE" b="1" dirty="0" smtClean="0">
                <a:solidFill>
                  <a:srgbClr val="FF0000"/>
                </a:solidFill>
              </a:rPr>
              <a:t>theoretische</a:t>
            </a:r>
            <a:r>
              <a:rPr lang="cs-CZ" b="1" dirty="0" smtClean="0">
                <a:solidFill>
                  <a:srgbClr val="FF0000"/>
                </a:solidFill>
              </a:rPr>
              <a:t>n</a:t>
            </a:r>
            <a:r>
              <a:rPr lang="de-DE" b="1" dirty="0" smtClean="0">
                <a:solidFill>
                  <a:srgbClr val="FF0000"/>
                </a:solidFill>
              </a:rPr>
              <a:t> Materialien</a:t>
            </a:r>
            <a:r>
              <a:rPr lang="de-DE" dirty="0" smtClean="0"/>
              <a:t>?</a:t>
            </a:r>
            <a:endParaRPr lang="cs-CZ" dirty="0" smtClean="0"/>
          </a:p>
          <a:p>
            <a:r>
              <a:rPr lang="de-DE" dirty="0" smtClean="0"/>
              <a:t>die Relevanz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des </a:t>
            </a:r>
            <a:r>
              <a:rPr lang="cs-CZ" b="1" dirty="0" err="1">
                <a:solidFill>
                  <a:srgbClr val="FF0000"/>
                </a:solidFill>
              </a:rPr>
              <a:t>V</a:t>
            </a:r>
            <a:r>
              <a:rPr lang="cs-CZ" b="1" dirty="0" err="1" smtClean="0">
                <a:solidFill>
                  <a:srgbClr val="FF0000"/>
                </a:solidFill>
              </a:rPr>
              <a:t>ideoWebs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de-DE" dirty="0" smtClean="0"/>
              <a:t>für ihr Studium und künftiges professionelles Leben?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639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Akzeptanzstudie</a:t>
            </a:r>
            <a:r>
              <a:rPr lang="cs-CZ" dirty="0" smtClean="0"/>
              <a:t> - </a:t>
            </a:r>
            <a:r>
              <a:rPr lang="cs-CZ" dirty="0" err="1" smtClean="0"/>
              <a:t>Methode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Online </a:t>
            </a:r>
            <a:r>
              <a:rPr lang="cs-CZ" dirty="0" err="1" smtClean="0"/>
              <a:t>Befragung</a:t>
            </a:r>
            <a:endParaRPr lang="cs-CZ" dirty="0" smtClean="0"/>
          </a:p>
          <a:p>
            <a:r>
              <a:rPr lang="cs-CZ" dirty="0" smtClean="0"/>
              <a:t>50 </a:t>
            </a:r>
            <a:r>
              <a:rPr lang="cs-CZ" dirty="0" err="1" smtClean="0"/>
              <a:t>Likert</a:t>
            </a:r>
            <a:r>
              <a:rPr lang="cs-CZ" dirty="0" smtClean="0"/>
              <a:t>-type </a:t>
            </a:r>
            <a:r>
              <a:rPr lang="cs-CZ" dirty="0" err="1" smtClean="0"/>
              <a:t>scales</a:t>
            </a:r>
            <a:endParaRPr lang="cs-CZ" dirty="0" smtClean="0"/>
          </a:p>
          <a:p>
            <a:r>
              <a:rPr lang="cs-CZ" dirty="0" smtClean="0"/>
              <a:t>4-Punkte Skala (</a:t>
            </a:r>
            <a:r>
              <a:rPr lang="cs-CZ" dirty="0" err="1" smtClean="0"/>
              <a:t>Zustimmung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Cronbach´s</a:t>
            </a:r>
            <a:r>
              <a:rPr lang="cs-CZ" dirty="0" smtClean="0"/>
              <a:t> </a:t>
            </a:r>
            <a:r>
              <a:rPr lang="cs-CZ" dirty="0" err="1" smtClean="0"/>
              <a:t>Alpha</a:t>
            </a:r>
            <a:r>
              <a:rPr lang="cs-CZ" dirty="0" smtClean="0"/>
              <a:t> 0,89</a:t>
            </a:r>
          </a:p>
          <a:p>
            <a:r>
              <a:rPr lang="cs-CZ" dirty="0" err="1" smtClean="0"/>
              <a:t>Gesamtskore</a:t>
            </a:r>
            <a:r>
              <a:rPr lang="cs-CZ" dirty="0" smtClean="0"/>
              <a:t> 1,8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977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66"/>
            <a:ext cx="8229600" cy="1143000"/>
          </a:xfrm>
        </p:spPr>
        <p:txBody>
          <a:bodyPr/>
          <a:lstStyle/>
          <a:p>
            <a:r>
              <a:rPr lang="cs-CZ" dirty="0" err="1" smtClean="0"/>
              <a:t>Bewertung</a:t>
            </a:r>
            <a:r>
              <a:rPr lang="cs-CZ" dirty="0" smtClean="0"/>
              <a:t>: </a:t>
            </a:r>
            <a:r>
              <a:rPr lang="cs-CZ" dirty="0" err="1" smtClean="0"/>
              <a:t>Videos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2797895"/>
              </p:ext>
            </p:extLst>
          </p:nvPr>
        </p:nvGraphicFramePr>
        <p:xfrm>
          <a:off x="457200" y="1196752"/>
          <a:ext cx="8229600" cy="4929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6372200" y="5991671"/>
            <a:ext cx="270532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1-trifft </a:t>
            </a:r>
            <a:r>
              <a:rPr lang="cs-CZ" sz="1200" dirty="0" err="1" smtClean="0"/>
              <a:t>überhaupt</a:t>
            </a:r>
            <a:r>
              <a:rPr lang="cs-CZ" sz="1200" dirty="0" smtClean="0"/>
              <a:t> </a:t>
            </a:r>
            <a:r>
              <a:rPr lang="cs-CZ" sz="1200" dirty="0" err="1" smtClean="0"/>
              <a:t>nicht</a:t>
            </a:r>
            <a:r>
              <a:rPr lang="cs-CZ" sz="1200" dirty="0" smtClean="0"/>
              <a:t> </a:t>
            </a:r>
            <a:r>
              <a:rPr lang="cs-CZ" sz="1200" dirty="0" err="1" smtClean="0"/>
              <a:t>zu</a:t>
            </a:r>
            <a:r>
              <a:rPr lang="cs-CZ" sz="1200" dirty="0" smtClean="0"/>
              <a:t>; 2-trifft </a:t>
            </a:r>
            <a:r>
              <a:rPr lang="cs-CZ" sz="1200" dirty="0" err="1" smtClean="0"/>
              <a:t>nicht</a:t>
            </a:r>
            <a:r>
              <a:rPr lang="cs-CZ" sz="1200" dirty="0" smtClean="0"/>
              <a:t> </a:t>
            </a:r>
            <a:r>
              <a:rPr lang="cs-CZ" sz="1200" dirty="0" err="1" smtClean="0"/>
              <a:t>zu</a:t>
            </a:r>
            <a:r>
              <a:rPr lang="cs-CZ" sz="1200" dirty="0" smtClean="0"/>
              <a:t>; 3-trifft </a:t>
            </a:r>
            <a:r>
              <a:rPr lang="cs-CZ" sz="1200" dirty="0" err="1" smtClean="0"/>
              <a:t>zu</a:t>
            </a:r>
            <a:r>
              <a:rPr lang="cs-CZ" sz="1200" dirty="0" smtClean="0"/>
              <a:t>; 4-trifft </a:t>
            </a:r>
            <a:r>
              <a:rPr lang="cs-CZ" sz="1200" dirty="0" err="1" smtClean="0"/>
              <a:t>völlig</a:t>
            </a:r>
            <a:r>
              <a:rPr lang="cs-CZ" sz="1200" dirty="0" smtClean="0"/>
              <a:t> </a:t>
            </a:r>
            <a:r>
              <a:rPr lang="cs-CZ" sz="1200" dirty="0" err="1" smtClean="0"/>
              <a:t>zu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43965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Bewertung</a:t>
            </a:r>
            <a:r>
              <a:rPr lang="cs-CZ" dirty="0" smtClean="0"/>
              <a:t>: </a:t>
            </a:r>
            <a:r>
              <a:rPr lang="cs-CZ" dirty="0" err="1" smtClean="0"/>
              <a:t>Fragen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Aufgaben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5399854"/>
              </p:ext>
            </p:extLst>
          </p:nvPr>
        </p:nvGraphicFramePr>
        <p:xfrm>
          <a:off x="457200" y="1600200"/>
          <a:ext cx="8229600" cy="470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6372200" y="5991671"/>
            <a:ext cx="270532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1-trifft </a:t>
            </a:r>
            <a:r>
              <a:rPr lang="cs-CZ" sz="1200" dirty="0" err="1" smtClean="0"/>
              <a:t>überhaupt</a:t>
            </a:r>
            <a:r>
              <a:rPr lang="cs-CZ" sz="1200" dirty="0" smtClean="0"/>
              <a:t> </a:t>
            </a:r>
            <a:r>
              <a:rPr lang="cs-CZ" sz="1200" dirty="0" err="1" smtClean="0"/>
              <a:t>nicht</a:t>
            </a:r>
            <a:r>
              <a:rPr lang="cs-CZ" sz="1200" dirty="0" smtClean="0"/>
              <a:t> </a:t>
            </a:r>
            <a:r>
              <a:rPr lang="cs-CZ" sz="1200" dirty="0" err="1" smtClean="0"/>
              <a:t>zu</a:t>
            </a:r>
            <a:r>
              <a:rPr lang="cs-CZ" sz="1200" dirty="0" smtClean="0"/>
              <a:t>; 2-trifft </a:t>
            </a:r>
            <a:r>
              <a:rPr lang="cs-CZ" sz="1200" dirty="0" err="1" smtClean="0"/>
              <a:t>nicht</a:t>
            </a:r>
            <a:r>
              <a:rPr lang="cs-CZ" sz="1200" dirty="0" smtClean="0"/>
              <a:t> </a:t>
            </a:r>
            <a:r>
              <a:rPr lang="cs-CZ" sz="1200" dirty="0" err="1" smtClean="0"/>
              <a:t>zu</a:t>
            </a:r>
            <a:r>
              <a:rPr lang="cs-CZ" sz="1200" dirty="0" smtClean="0"/>
              <a:t>; 3-trifft </a:t>
            </a:r>
            <a:r>
              <a:rPr lang="cs-CZ" sz="1200" dirty="0" err="1" smtClean="0"/>
              <a:t>zu</a:t>
            </a:r>
            <a:r>
              <a:rPr lang="cs-CZ" sz="1200" dirty="0" smtClean="0"/>
              <a:t>; 4-trifft </a:t>
            </a:r>
            <a:r>
              <a:rPr lang="cs-CZ" sz="1200" dirty="0" err="1" smtClean="0"/>
              <a:t>völlig</a:t>
            </a:r>
            <a:r>
              <a:rPr lang="cs-CZ" sz="1200" dirty="0" smtClean="0"/>
              <a:t> </a:t>
            </a:r>
            <a:r>
              <a:rPr lang="cs-CZ" sz="1200" dirty="0" err="1" smtClean="0"/>
              <a:t>zu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33019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Bewertung</a:t>
            </a:r>
            <a:r>
              <a:rPr lang="cs-CZ" dirty="0" smtClean="0"/>
              <a:t>: </a:t>
            </a:r>
            <a:r>
              <a:rPr lang="de-DE" dirty="0" smtClean="0"/>
              <a:t>Expertenkommentare </a:t>
            </a:r>
            <a:r>
              <a:rPr lang="de-DE" dirty="0"/>
              <a:t>und </a:t>
            </a:r>
            <a:r>
              <a:rPr lang="de-DE" dirty="0" smtClean="0"/>
              <a:t>theoretische </a:t>
            </a:r>
            <a:r>
              <a:rPr lang="de-DE" dirty="0"/>
              <a:t>Materialien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35784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6372200" y="5991671"/>
            <a:ext cx="270532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1-trifft </a:t>
            </a:r>
            <a:r>
              <a:rPr lang="cs-CZ" sz="1200" dirty="0" err="1" smtClean="0"/>
              <a:t>überhaupt</a:t>
            </a:r>
            <a:r>
              <a:rPr lang="cs-CZ" sz="1200" dirty="0" smtClean="0"/>
              <a:t> </a:t>
            </a:r>
            <a:r>
              <a:rPr lang="cs-CZ" sz="1200" dirty="0" err="1" smtClean="0"/>
              <a:t>nicht</a:t>
            </a:r>
            <a:r>
              <a:rPr lang="cs-CZ" sz="1200" dirty="0" smtClean="0"/>
              <a:t> </a:t>
            </a:r>
            <a:r>
              <a:rPr lang="cs-CZ" sz="1200" dirty="0" err="1" smtClean="0"/>
              <a:t>zu</a:t>
            </a:r>
            <a:r>
              <a:rPr lang="cs-CZ" sz="1200" dirty="0" smtClean="0"/>
              <a:t>; 2-trifft </a:t>
            </a:r>
            <a:r>
              <a:rPr lang="cs-CZ" sz="1200" dirty="0" err="1" smtClean="0"/>
              <a:t>nicht</a:t>
            </a:r>
            <a:r>
              <a:rPr lang="cs-CZ" sz="1200" dirty="0" smtClean="0"/>
              <a:t> </a:t>
            </a:r>
            <a:r>
              <a:rPr lang="cs-CZ" sz="1200" dirty="0" err="1" smtClean="0"/>
              <a:t>zu</a:t>
            </a:r>
            <a:r>
              <a:rPr lang="cs-CZ" sz="1200" dirty="0" smtClean="0"/>
              <a:t>; 3-trifft </a:t>
            </a:r>
            <a:r>
              <a:rPr lang="cs-CZ" sz="1200" dirty="0" err="1" smtClean="0"/>
              <a:t>zu</a:t>
            </a:r>
            <a:r>
              <a:rPr lang="cs-CZ" sz="1200" dirty="0" smtClean="0"/>
              <a:t>; 4-trifft </a:t>
            </a:r>
            <a:r>
              <a:rPr lang="cs-CZ" sz="1200" dirty="0" err="1" smtClean="0"/>
              <a:t>völlig</a:t>
            </a:r>
            <a:r>
              <a:rPr lang="cs-CZ" sz="1200" dirty="0" smtClean="0"/>
              <a:t> </a:t>
            </a:r>
            <a:r>
              <a:rPr lang="cs-CZ" sz="1200" dirty="0" err="1" smtClean="0"/>
              <a:t>zu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17300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 err="1" smtClean="0"/>
              <a:t>Bewertung</a:t>
            </a:r>
            <a:r>
              <a:rPr lang="cs-CZ" dirty="0" smtClean="0"/>
              <a:t>: </a:t>
            </a:r>
            <a:r>
              <a:rPr lang="cs-CZ" dirty="0" err="1" smtClean="0"/>
              <a:t>VideoWeb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372200" y="5991671"/>
            <a:ext cx="270532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1-trifft </a:t>
            </a:r>
            <a:r>
              <a:rPr lang="cs-CZ" sz="1200" dirty="0" err="1" smtClean="0"/>
              <a:t>überhaupt</a:t>
            </a:r>
            <a:r>
              <a:rPr lang="cs-CZ" sz="1200" dirty="0" smtClean="0"/>
              <a:t> </a:t>
            </a:r>
            <a:r>
              <a:rPr lang="cs-CZ" sz="1200" dirty="0" err="1" smtClean="0"/>
              <a:t>nicht</a:t>
            </a:r>
            <a:r>
              <a:rPr lang="cs-CZ" sz="1200" dirty="0" smtClean="0"/>
              <a:t> </a:t>
            </a:r>
            <a:r>
              <a:rPr lang="cs-CZ" sz="1200" dirty="0" err="1" smtClean="0"/>
              <a:t>zu</a:t>
            </a:r>
            <a:r>
              <a:rPr lang="cs-CZ" sz="1200" dirty="0" smtClean="0"/>
              <a:t>; 2-trifft </a:t>
            </a:r>
            <a:r>
              <a:rPr lang="cs-CZ" sz="1200" dirty="0" err="1" smtClean="0"/>
              <a:t>nicht</a:t>
            </a:r>
            <a:r>
              <a:rPr lang="cs-CZ" sz="1200" dirty="0" smtClean="0"/>
              <a:t> </a:t>
            </a:r>
            <a:r>
              <a:rPr lang="cs-CZ" sz="1200" dirty="0" err="1" smtClean="0"/>
              <a:t>zu</a:t>
            </a:r>
            <a:r>
              <a:rPr lang="cs-CZ" sz="1200" dirty="0" smtClean="0"/>
              <a:t>; 3-trifft </a:t>
            </a:r>
            <a:r>
              <a:rPr lang="cs-CZ" sz="1200" dirty="0" err="1" smtClean="0"/>
              <a:t>zu</a:t>
            </a:r>
            <a:r>
              <a:rPr lang="cs-CZ" sz="1200" dirty="0" smtClean="0"/>
              <a:t>; 4-trifft </a:t>
            </a:r>
            <a:r>
              <a:rPr lang="cs-CZ" sz="1200" dirty="0" err="1" smtClean="0"/>
              <a:t>völlig</a:t>
            </a:r>
            <a:r>
              <a:rPr lang="cs-CZ" sz="1200" dirty="0" smtClean="0"/>
              <a:t> </a:t>
            </a:r>
            <a:r>
              <a:rPr lang="cs-CZ" sz="1200" dirty="0" err="1" smtClean="0"/>
              <a:t>zu</a:t>
            </a:r>
            <a:endParaRPr lang="cs-CZ" sz="1200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04618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894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Übersicht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Professionelles</a:t>
            </a:r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Lernen</a:t>
            </a:r>
            <a:endParaRPr lang="cs-CZ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IRSE </a:t>
            </a:r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Videoweb</a:t>
            </a:r>
            <a:endParaRPr lang="cs-CZ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Akzeptanzstudie</a:t>
            </a:r>
            <a:endParaRPr lang="cs-CZ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cs-CZ" dirty="0" err="1" smtClean="0"/>
              <a:t>Erfassung</a:t>
            </a:r>
            <a:r>
              <a:rPr lang="cs-CZ" dirty="0" smtClean="0"/>
              <a:t> von </a:t>
            </a:r>
            <a:r>
              <a:rPr lang="cs-CZ" dirty="0" err="1" smtClean="0"/>
              <a:t>professioneller</a:t>
            </a:r>
            <a:r>
              <a:rPr lang="cs-CZ" dirty="0" smtClean="0"/>
              <a:t> </a:t>
            </a:r>
            <a:r>
              <a:rPr lang="cs-CZ" dirty="0" err="1" smtClean="0"/>
              <a:t>Wahrnehmung</a:t>
            </a:r>
            <a:endParaRPr lang="cs-CZ" dirty="0" smtClean="0"/>
          </a:p>
          <a:p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Diskussion</a:t>
            </a:r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und</a:t>
            </a:r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Ausblick</a:t>
            </a:r>
            <a:endParaRPr lang="cs-CZ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31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Erfassung</a:t>
            </a:r>
            <a:r>
              <a:rPr lang="cs-CZ" dirty="0" smtClean="0"/>
              <a:t> von </a:t>
            </a:r>
            <a:r>
              <a:rPr lang="cs-CZ" dirty="0" err="1" smtClean="0"/>
              <a:t>professioneller</a:t>
            </a:r>
            <a:r>
              <a:rPr lang="cs-CZ" dirty="0" smtClean="0"/>
              <a:t> </a:t>
            </a:r>
            <a:r>
              <a:rPr lang="cs-CZ" dirty="0" err="1" smtClean="0"/>
              <a:t>Wahrnehmung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FF0000"/>
                </a:solidFill>
              </a:rPr>
              <a:t>Welche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Subprozesse</a:t>
            </a:r>
            <a:r>
              <a:rPr lang="cs-CZ" b="1" dirty="0" smtClean="0">
                <a:solidFill>
                  <a:srgbClr val="FF0000"/>
                </a:solidFill>
              </a:rPr>
              <a:t> von </a:t>
            </a:r>
            <a:r>
              <a:rPr lang="cs-CZ" b="1" dirty="0" err="1" smtClean="0">
                <a:solidFill>
                  <a:srgbClr val="FF0000"/>
                </a:solidFill>
              </a:rPr>
              <a:t>knowledge-based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reasoning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sind</a:t>
            </a:r>
            <a:r>
              <a:rPr lang="cs-CZ" b="1" dirty="0" smtClean="0">
                <a:solidFill>
                  <a:srgbClr val="FF0000"/>
                </a:solidFill>
              </a:rPr>
              <a:t> in den </a:t>
            </a:r>
            <a:r>
              <a:rPr lang="cs-CZ" b="1" dirty="0" err="1" smtClean="0">
                <a:solidFill>
                  <a:srgbClr val="FF0000"/>
                </a:solidFill>
              </a:rPr>
              <a:t>Reaktionen</a:t>
            </a:r>
            <a:r>
              <a:rPr lang="cs-CZ" b="1" dirty="0" smtClean="0">
                <a:solidFill>
                  <a:srgbClr val="FF0000"/>
                </a:solidFill>
              </a:rPr>
              <a:t> von den </a:t>
            </a:r>
            <a:r>
              <a:rPr lang="cs-CZ" b="1" dirty="0" err="1" smtClean="0">
                <a:solidFill>
                  <a:srgbClr val="FF0000"/>
                </a:solidFill>
              </a:rPr>
              <a:t>Studierenden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auf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ein</a:t>
            </a:r>
            <a:r>
              <a:rPr lang="cs-CZ" b="1" dirty="0" smtClean="0">
                <a:solidFill>
                  <a:srgbClr val="FF0000"/>
                </a:solidFill>
              </a:rPr>
              <a:t> Video </a:t>
            </a:r>
            <a:r>
              <a:rPr lang="cs-CZ" b="1" dirty="0" err="1" smtClean="0">
                <a:solidFill>
                  <a:srgbClr val="FF0000"/>
                </a:solidFill>
              </a:rPr>
              <a:t>merkbar</a:t>
            </a:r>
            <a:r>
              <a:rPr lang="cs-CZ" b="1" dirty="0" smtClean="0">
                <a:solidFill>
                  <a:srgbClr val="FF0000"/>
                </a:solidFill>
              </a:rPr>
              <a:t>?</a:t>
            </a:r>
          </a:p>
          <a:p>
            <a:r>
              <a:rPr lang="cs-CZ" dirty="0" err="1" smtClean="0"/>
              <a:t>Qualitative</a:t>
            </a:r>
            <a:r>
              <a:rPr lang="cs-CZ" dirty="0" smtClean="0"/>
              <a:t> </a:t>
            </a:r>
            <a:r>
              <a:rPr lang="cs-CZ" dirty="0" err="1" smtClean="0"/>
              <a:t>Inhaltsanalyse</a:t>
            </a:r>
            <a:endParaRPr lang="cs-CZ" dirty="0" smtClean="0"/>
          </a:p>
          <a:p>
            <a:r>
              <a:rPr lang="cs-CZ" dirty="0" err="1" smtClean="0"/>
              <a:t>Studentenreaktionen</a:t>
            </a:r>
            <a:r>
              <a:rPr lang="cs-CZ" dirty="0" smtClean="0"/>
              <a:t> </a:t>
            </a:r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 smtClean="0"/>
              <a:t>Videos</a:t>
            </a:r>
            <a:r>
              <a:rPr lang="cs-CZ" dirty="0" smtClean="0"/>
              <a:t> </a:t>
            </a:r>
            <a:r>
              <a:rPr lang="cs-CZ" dirty="0" err="1" smtClean="0"/>
              <a:t>analysiert</a:t>
            </a:r>
            <a:endParaRPr lang="cs-CZ" dirty="0" smtClean="0"/>
          </a:p>
          <a:p>
            <a:r>
              <a:rPr lang="cs-CZ" dirty="0" err="1" smtClean="0"/>
              <a:t>knowledge-based</a:t>
            </a:r>
            <a:r>
              <a:rPr lang="cs-CZ" dirty="0" smtClean="0"/>
              <a:t> </a:t>
            </a:r>
            <a:r>
              <a:rPr lang="cs-CZ" dirty="0" err="1" smtClean="0"/>
              <a:t>reasoning</a:t>
            </a:r>
            <a:endParaRPr lang="cs-CZ" dirty="0"/>
          </a:p>
          <a:p>
            <a:r>
              <a:rPr lang="cs-CZ" dirty="0" err="1" smtClean="0"/>
              <a:t>Theoriegeleitetes</a:t>
            </a:r>
            <a:r>
              <a:rPr lang="cs-CZ" dirty="0" smtClean="0"/>
              <a:t> </a:t>
            </a:r>
            <a:r>
              <a:rPr lang="cs-CZ" dirty="0" err="1" smtClean="0"/>
              <a:t>Kategoriensystem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199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4468698"/>
              </p:ext>
            </p:extLst>
          </p:nvPr>
        </p:nvGraphicFramePr>
        <p:xfrm>
          <a:off x="1547664" y="1196752"/>
          <a:ext cx="5472608" cy="46371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2608"/>
              </a:tblGrid>
              <a:tr h="662445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err="1" smtClean="0">
                          <a:solidFill>
                            <a:schemeClr val="bg1"/>
                          </a:solidFill>
                        </a:rPr>
                        <a:t>Diagnostisches</a:t>
                      </a:r>
                      <a:r>
                        <a:rPr lang="cs-CZ" sz="2800" baseline="0" dirty="0" smtClean="0">
                          <a:solidFill>
                            <a:schemeClr val="bg1"/>
                          </a:solidFill>
                        </a:rPr>
                        <a:t> Modul 1 (</a:t>
                      </a:r>
                      <a:r>
                        <a:rPr lang="cs-CZ" sz="2800" baseline="0" dirty="0" err="1" smtClean="0">
                          <a:solidFill>
                            <a:schemeClr val="bg1"/>
                          </a:solidFill>
                        </a:rPr>
                        <a:t>Pretest</a:t>
                      </a:r>
                      <a:r>
                        <a:rPr lang="cs-CZ" sz="2800" baseline="0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cs-CZ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62445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err="1" smtClean="0"/>
                        <a:t>Interventionsm</a:t>
                      </a:r>
                      <a:r>
                        <a:rPr lang="cs-CZ" sz="2800" baseline="0" dirty="0" err="1" smtClean="0"/>
                        <a:t>odul</a:t>
                      </a:r>
                      <a:endParaRPr lang="cs-CZ" sz="28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6624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 smtClean="0"/>
                        <a:t>Interventionsm</a:t>
                      </a:r>
                      <a:r>
                        <a:rPr lang="cs-CZ" sz="2800" baseline="0" dirty="0" err="1" smtClean="0"/>
                        <a:t>odul</a:t>
                      </a:r>
                      <a:endParaRPr lang="cs-CZ" sz="2800" dirty="0" smtClean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6624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 smtClean="0"/>
                        <a:t>Interventionsm</a:t>
                      </a:r>
                      <a:r>
                        <a:rPr lang="cs-CZ" sz="2800" baseline="0" dirty="0" err="1" smtClean="0"/>
                        <a:t>odul</a:t>
                      </a:r>
                      <a:endParaRPr lang="cs-CZ" sz="2800" dirty="0" smtClean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6624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 smtClean="0"/>
                        <a:t>Interventionsm</a:t>
                      </a:r>
                      <a:r>
                        <a:rPr lang="cs-CZ" sz="2800" baseline="0" dirty="0" err="1" smtClean="0"/>
                        <a:t>odul</a:t>
                      </a:r>
                      <a:endParaRPr lang="cs-CZ" sz="2800" dirty="0" smtClean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6624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 smtClean="0"/>
                        <a:t>Interventionsm</a:t>
                      </a:r>
                      <a:r>
                        <a:rPr lang="cs-CZ" sz="2800" baseline="0" dirty="0" err="1" smtClean="0"/>
                        <a:t>odul</a:t>
                      </a:r>
                      <a:endParaRPr lang="cs-CZ" sz="2800" dirty="0" smtClean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6624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 smtClean="0">
                          <a:solidFill>
                            <a:sysClr val="windowText" lastClr="000000"/>
                          </a:solidFill>
                        </a:rPr>
                        <a:t>Diagnostisches</a:t>
                      </a:r>
                      <a:r>
                        <a:rPr lang="cs-CZ" sz="2800" baseline="0" dirty="0" smtClean="0">
                          <a:solidFill>
                            <a:sysClr val="windowText" lastClr="000000"/>
                          </a:solidFill>
                        </a:rPr>
                        <a:t> Modul 2 (</a:t>
                      </a:r>
                      <a:r>
                        <a:rPr lang="cs-CZ" sz="2800" baseline="0" dirty="0" err="1" smtClean="0">
                          <a:solidFill>
                            <a:sysClr val="windowText" lastClr="000000"/>
                          </a:solidFill>
                        </a:rPr>
                        <a:t>Posttest</a:t>
                      </a:r>
                      <a:r>
                        <a:rPr lang="cs-CZ" sz="2800" baseline="0" dirty="0" smtClean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cs-CZ" sz="2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228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Übersicht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Professionelles</a:t>
            </a:r>
            <a:r>
              <a:rPr lang="cs-CZ" dirty="0" smtClean="0"/>
              <a:t> </a:t>
            </a:r>
            <a:r>
              <a:rPr lang="cs-CZ" dirty="0" err="1" smtClean="0"/>
              <a:t>Lernen</a:t>
            </a:r>
            <a:endParaRPr lang="cs-CZ" dirty="0" smtClean="0"/>
          </a:p>
          <a:p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IRSE </a:t>
            </a:r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Videoweb</a:t>
            </a:r>
            <a:endParaRPr lang="cs-CZ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Akzeptanzstudie</a:t>
            </a:r>
            <a:endParaRPr lang="cs-CZ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Erfassung</a:t>
            </a:r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 von </a:t>
            </a:r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professioneller</a:t>
            </a:r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Wahrnehmung</a:t>
            </a:r>
            <a:endParaRPr lang="cs-CZ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Diskussion</a:t>
            </a:r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und</a:t>
            </a:r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Ausblick</a:t>
            </a:r>
            <a:endParaRPr lang="cs-CZ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31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Segmentation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467544" y="1628800"/>
            <a:ext cx="4464496" cy="44644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64088" y="4797152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Reaktion</a:t>
            </a:r>
            <a:r>
              <a:rPr lang="cs-CZ" dirty="0" smtClean="0"/>
              <a:t> </a:t>
            </a:r>
            <a:r>
              <a:rPr lang="cs-CZ" dirty="0" err="1" smtClean="0"/>
              <a:t>eines</a:t>
            </a:r>
            <a:r>
              <a:rPr lang="cs-CZ" dirty="0" smtClean="0"/>
              <a:t> </a:t>
            </a:r>
            <a:r>
              <a:rPr lang="cs-CZ" dirty="0" err="1" smtClean="0"/>
              <a:t>Studierenden</a:t>
            </a:r>
            <a:r>
              <a:rPr lang="cs-CZ" dirty="0" smtClean="0"/>
              <a:t> </a:t>
            </a:r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smtClean="0"/>
              <a:t> Video </a:t>
            </a:r>
            <a:r>
              <a:rPr lang="cs-CZ" b="1" dirty="0" smtClean="0">
                <a:solidFill>
                  <a:srgbClr val="FF0000"/>
                </a:solidFill>
              </a:rPr>
              <a:t>– </a:t>
            </a:r>
            <a:r>
              <a:rPr lang="cs-CZ" b="1" dirty="0" err="1" smtClean="0">
                <a:solidFill>
                  <a:srgbClr val="FF0000"/>
                </a:solidFill>
              </a:rPr>
              <a:t>Einheit</a:t>
            </a:r>
            <a:r>
              <a:rPr lang="cs-CZ" b="1" dirty="0" smtClean="0">
                <a:solidFill>
                  <a:srgbClr val="FF0000"/>
                </a:solidFill>
              </a:rPr>
              <a:t> der Analyse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9" name="Přímá spojnice se šipkou 8"/>
          <p:cNvCxnSpPr/>
          <p:nvPr/>
        </p:nvCxnSpPr>
        <p:spPr>
          <a:xfrm flipH="1">
            <a:off x="4932040" y="5258817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Zaoblený obdélník 9"/>
          <p:cNvSpPr/>
          <p:nvPr/>
        </p:nvSpPr>
        <p:spPr>
          <a:xfrm>
            <a:off x="827584" y="2060848"/>
            <a:ext cx="3600400" cy="9361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827584" y="3366387"/>
            <a:ext cx="3600400" cy="9361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>
            <a:off x="827584" y="4736333"/>
            <a:ext cx="3600400" cy="9361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5363375" y="3537882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Thema</a:t>
            </a:r>
            <a:r>
              <a:rPr lang="cs-CZ" dirty="0" smtClean="0"/>
              <a:t> in </a:t>
            </a:r>
            <a:r>
              <a:rPr lang="cs-CZ" dirty="0" err="1" smtClean="0"/>
              <a:t>einer</a:t>
            </a:r>
            <a:r>
              <a:rPr lang="cs-CZ" dirty="0" smtClean="0"/>
              <a:t> </a:t>
            </a:r>
            <a:r>
              <a:rPr lang="cs-CZ" dirty="0" err="1" smtClean="0"/>
              <a:t>Reaktion</a:t>
            </a:r>
            <a:r>
              <a:rPr lang="cs-CZ" dirty="0" smtClean="0"/>
              <a:t> – </a:t>
            </a:r>
            <a:r>
              <a:rPr lang="cs-CZ" b="1" dirty="0" err="1" smtClean="0">
                <a:solidFill>
                  <a:srgbClr val="FF0000"/>
                </a:solidFill>
              </a:rPr>
              <a:t>Einheit</a:t>
            </a:r>
            <a:r>
              <a:rPr lang="cs-CZ" b="1" dirty="0" smtClean="0">
                <a:solidFill>
                  <a:srgbClr val="FF0000"/>
                </a:solidFill>
              </a:rPr>
              <a:t> des </a:t>
            </a:r>
            <a:r>
              <a:rPr lang="cs-CZ" b="1" dirty="0" err="1" smtClean="0">
                <a:solidFill>
                  <a:srgbClr val="FF0000"/>
                </a:solidFill>
              </a:rPr>
              <a:t>Kontextes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14" name="Přímá spojnice se šipkou 13"/>
          <p:cNvCxnSpPr/>
          <p:nvPr/>
        </p:nvCxnSpPr>
        <p:spPr>
          <a:xfrm flipH="1">
            <a:off x="4427984" y="3868992"/>
            <a:ext cx="93539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Zaoblený obdélník 15"/>
          <p:cNvSpPr/>
          <p:nvPr/>
        </p:nvSpPr>
        <p:spPr>
          <a:xfrm>
            <a:off x="1043608" y="2276872"/>
            <a:ext cx="792088" cy="72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Zaoblený obdélník 16"/>
          <p:cNvSpPr/>
          <p:nvPr/>
        </p:nvSpPr>
        <p:spPr>
          <a:xfrm>
            <a:off x="2078119" y="2276872"/>
            <a:ext cx="792088" cy="72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oblený obdélník 17"/>
          <p:cNvSpPr/>
          <p:nvPr/>
        </p:nvSpPr>
        <p:spPr>
          <a:xfrm>
            <a:off x="3275856" y="2276872"/>
            <a:ext cx="792088" cy="72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oblený obdélník 18"/>
          <p:cNvSpPr/>
          <p:nvPr/>
        </p:nvSpPr>
        <p:spPr>
          <a:xfrm>
            <a:off x="1988096" y="2653680"/>
            <a:ext cx="792088" cy="72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Zaoblený obdélník 19"/>
          <p:cNvSpPr/>
          <p:nvPr/>
        </p:nvSpPr>
        <p:spPr>
          <a:xfrm>
            <a:off x="2231740" y="2492896"/>
            <a:ext cx="792088" cy="72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oblený obdélník 20"/>
          <p:cNvSpPr/>
          <p:nvPr/>
        </p:nvSpPr>
        <p:spPr>
          <a:xfrm>
            <a:off x="3302344" y="2501280"/>
            <a:ext cx="792088" cy="72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Zaoblený obdélník 21"/>
          <p:cNvSpPr/>
          <p:nvPr/>
        </p:nvSpPr>
        <p:spPr>
          <a:xfrm>
            <a:off x="1196008" y="2514212"/>
            <a:ext cx="792088" cy="72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Zaoblený obdélník 22"/>
          <p:cNvSpPr/>
          <p:nvPr/>
        </p:nvSpPr>
        <p:spPr>
          <a:xfrm>
            <a:off x="973257" y="2653680"/>
            <a:ext cx="792088" cy="72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aoblený obdélník 23"/>
          <p:cNvSpPr/>
          <p:nvPr/>
        </p:nvSpPr>
        <p:spPr>
          <a:xfrm>
            <a:off x="3044579" y="2653680"/>
            <a:ext cx="792088" cy="72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extovéPole 26"/>
          <p:cNvSpPr txBox="1"/>
          <p:nvPr/>
        </p:nvSpPr>
        <p:spPr>
          <a:xfrm>
            <a:off x="5364088" y="2216888"/>
            <a:ext cx="3023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Teil</a:t>
            </a:r>
            <a:r>
              <a:rPr lang="cs-CZ" dirty="0" smtClean="0"/>
              <a:t> des </a:t>
            </a:r>
            <a:r>
              <a:rPr lang="cs-CZ" dirty="0" err="1" smtClean="0"/>
              <a:t>Textes</a:t>
            </a:r>
            <a:r>
              <a:rPr lang="cs-CZ" dirty="0" smtClean="0"/>
              <a:t>, der </a:t>
            </a:r>
            <a:r>
              <a:rPr lang="cs-CZ" dirty="0" err="1" smtClean="0"/>
              <a:t>einer</a:t>
            </a:r>
            <a:r>
              <a:rPr lang="cs-CZ" dirty="0" smtClean="0"/>
              <a:t> Kategorie </a:t>
            </a:r>
            <a:r>
              <a:rPr lang="cs-CZ" dirty="0" err="1" smtClean="0"/>
              <a:t>gehört</a:t>
            </a:r>
            <a:r>
              <a:rPr lang="cs-CZ" dirty="0" smtClean="0"/>
              <a:t> – </a:t>
            </a:r>
            <a:r>
              <a:rPr lang="cs-CZ" b="1" dirty="0" err="1" smtClean="0">
                <a:solidFill>
                  <a:srgbClr val="FF0000"/>
                </a:solidFill>
              </a:rPr>
              <a:t>Einheit</a:t>
            </a:r>
            <a:r>
              <a:rPr lang="cs-CZ" b="1" dirty="0" smtClean="0">
                <a:solidFill>
                  <a:srgbClr val="FF0000"/>
                </a:solidFill>
              </a:rPr>
              <a:t> der </a:t>
            </a:r>
            <a:r>
              <a:rPr lang="cs-CZ" b="1" dirty="0" err="1" smtClean="0">
                <a:solidFill>
                  <a:srgbClr val="FF0000"/>
                </a:solidFill>
              </a:rPr>
              <a:t>Kodierung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28" name="Přímá spojnice se šipkou 27"/>
          <p:cNvCxnSpPr/>
          <p:nvPr/>
        </p:nvCxnSpPr>
        <p:spPr>
          <a:xfrm flipH="1" flipV="1">
            <a:off x="3858727" y="2707326"/>
            <a:ext cx="1563069" cy="147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764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  <p:bldP spid="10" grpId="0" animBg="1"/>
      <p:bldP spid="11" grpId="0" animBg="1"/>
      <p:bldP spid="12" grpId="0" animBg="1"/>
      <p:bldP spid="13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Kategoriensystem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– </a:t>
            </a:r>
            <a:r>
              <a:rPr lang="cs-CZ" dirty="0" err="1" smtClean="0"/>
              <a:t>knowledge-based</a:t>
            </a:r>
            <a:r>
              <a:rPr lang="cs-CZ" dirty="0" smtClean="0"/>
              <a:t> </a:t>
            </a:r>
            <a:r>
              <a:rPr lang="cs-CZ" dirty="0" err="1" smtClean="0"/>
              <a:t>reasoning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6213105"/>
              </p:ext>
            </p:extLst>
          </p:nvPr>
        </p:nvGraphicFramePr>
        <p:xfrm>
          <a:off x="179512" y="1600200"/>
          <a:ext cx="8856984" cy="47548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793576"/>
                <a:gridCol w="706340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200" b="0" dirty="0" err="1" smtClean="0"/>
                        <a:t>Beschreibung</a:t>
                      </a:r>
                      <a:endParaRPr lang="cs-CZ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b="0" dirty="0" err="1" smtClean="0"/>
                        <a:t>Deskriptive</a:t>
                      </a:r>
                      <a:r>
                        <a:rPr lang="cs-CZ" sz="2200" b="0" dirty="0" smtClean="0"/>
                        <a:t> </a:t>
                      </a:r>
                      <a:r>
                        <a:rPr lang="cs-CZ" sz="2200" b="0" dirty="0" err="1" smtClean="0"/>
                        <a:t>Äußerungen</a:t>
                      </a:r>
                      <a:r>
                        <a:rPr lang="cs-CZ" sz="2200" b="0" dirty="0" smtClean="0"/>
                        <a:t>.</a:t>
                      </a:r>
                      <a:endParaRPr lang="cs-CZ" sz="22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 err="1" smtClean="0"/>
                        <a:t>Interpretation</a:t>
                      </a:r>
                      <a:endParaRPr lang="cs-CZ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err="1" smtClean="0"/>
                        <a:t>Wie</a:t>
                      </a:r>
                      <a:r>
                        <a:rPr lang="cs-CZ" sz="2200" dirty="0" smtClean="0"/>
                        <a:t> </a:t>
                      </a:r>
                      <a:r>
                        <a:rPr lang="cs-CZ" sz="2200" dirty="0" err="1" smtClean="0"/>
                        <a:t>die</a:t>
                      </a:r>
                      <a:r>
                        <a:rPr lang="cs-CZ" sz="2200" dirty="0" smtClean="0"/>
                        <a:t> </a:t>
                      </a:r>
                      <a:r>
                        <a:rPr lang="cs-CZ" sz="2200" dirty="0" err="1" smtClean="0"/>
                        <a:t>Respondenten</a:t>
                      </a:r>
                      <a:r>
                        <a:rPr lang="cs-CZ" sz="2200" dirty="0" smtClean="0"/>
                        <a:t> </a:t>
                      </a:r>
                      <a:r>
                        <a:rPr lang="cs-CZ" sz="2200" dirty="0" err="1" smtClean="0"/>
                        <a:t>die</a:t>
                      </a:r>
                      <a:r>
                        <a:rPr lang="cs-CZ" sz="2200" dirty="0" smtClean="0"/>
                        <a:t> </a:t>
                      </a:r>
                      <a:r>
                        <a:rPr lang="cs-CZ" sz="2200" dirty="0" err="1" smtClean="0"/>
                        <a:t>Situation</a:t>
                      </a:r>
                      <a:r>
                        <a:rPr lang="cs-CZ" sz="2200" dirty="0" smtClean="0"/>
                        <a:t>  </a:t>
                      </a:r>
                      <a:r>
                        <a:rPr lang="cs-CZ" sz="2200" dirty="0" err="1" smtClean="0"/>
                        <a:t>verstehen</a:t>
                      </a:r>
                      <a:r>
                        <a:rPr lang="cs-CZ" sz="2200" dirty="0" smtClean="0"/>
                        <a:t>. </a:t>
                      </a:r>
                      <a:r>
                        <a:rPr lang="cs-CZ" sz="2200" dirty="0" err="1" smtClean="0"/>
                        <a:t>Erwähnung</a:t>
                      </a:r>
                      <a:r>
                        <a:rPr lang="cs-CZ" sz="2200" dirty="0" smtClean="0"/>
                        <a:t> der</a:t>
                      </a:r>
                      <a:r>
                        <a:rPr lang="cs-CZ" sz="2200" baseline="0" dirty="0" smtClean="0"/>
                        <a:t> </a:t>
                      </a:r>
                      <a:r>
                        <a:rPr lang="cs-CZ" sz="2200" baseline="0" dirty="0" err="1" smtClean="0"/>
                        <a:t>Aspekten</a:t>
                      </a:r>
                      <a:r>
                        <a:rPr lang="cs-CZ" sz="2200" baseline="0" dirty="0" smtClean="0"/>
                        <a:t>, </a:t>
                      </a:r>
                      <a:r>
                        <a:rPr lang="cs-CZ" sz="2200" baseline="0" dirty="0" err="1" smtClean="0"/>
                        <a:t>die</a:t>
                      </a:r>
                      <a:r>
                        <a:rPr lang="cs-CZ" sz="2200" baseline="0" dirty="0" smtClean="0"/>
                        <a:t> </a:t>
                      </a:r>
                      <a:r>
                        <a:rPr lang="cs-CZ" sz="2200" baseline="0" dirty="0" err="1" smtClean="0"/>
                        <a:t>nicht</a:t>
                      </a:r>
                      <a:r>
                        <a:rPr lang="cs-CZ" sz="2200" baseline="0" dirty="0" smtClean="0"/>
                        <a:t> direkt </a:t>
                      </a:r>
                      <a:r>
                        <a:rPr lang="cs-CZ" sz="2200" baseline="0" dirty="0" err="1" smtClean="0"/>
                        <a:t>beobachtbar</a:t>
                      </a:r>
                      <a:r>
                        <a:rPr lang="cs-CZ" sz="2200" baseline="0" dirty="0" smtClean="0"/>
                        <a:t> </a:t>
                      </a:r>
                      <a:r>
                        <a:rPr lang="cs-CZ" sz="2200" baseline="0" dirty="0" err="1" smtClean="0"/>
                        <a:t>sind</a:t>
                      </a:r>
                      <a:r>
                        <a:rPr lang="cs-CZ" sz="2200" baseline="0" dirty="0" smtClean="0"/>
                        <a:t>.</a:t>
                      </a:r>
                      <a:endParaRPr lang="cs-CZ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 err="1" smtClean="0"/>
                        <a:t>Erklärung</a:t>
                      </a:r>
                      <a:endParaRPr lang="cs-CZ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err="1" smtClean="0"/>
                        <a:t>Benutzung</a:t>
                      </a:r>
                      <a:r>
                        <a:rPr lang="cs-CZ" sz="2200" dirty="0" smtClean="0"/>
                        <a:t> von </a:t>
                      </a:r>
                      <a:r>
                        <a:rPr lang="cs-CZ" sz="2200" dirty="0" err="1" smtClean="0"/>
                        <a:t>generellen</a:t>
                      </a:r>
                      <a:r>
                        <a:rPr lang="cs-CZ" sz="2200" dirty="0" smtClean="0"/>
                        <a:t> </a:t>
                      </a:r>
                      <a:r>
                        <a:rPr lang="cs-CZ" sz="2200" dirty="0" err="1" smtClean="0"/>
                        <a:t>Prinzipien</a:t>
                      </a:r>
                      <a:r>
                        <a:rPr lang="cs-CZ" sz="2200" dirty="0" smtClean="0"/>
                        <a:t> um </a:t>
                      </a:r>
                      <a:r>
                        <a:rPr lang="cs-CZ" sz="2200" dirty="0" err="1" smtClean="0"/>
                        <a:t>die</a:t>
                      </a:r>
                      <a:r>
                        <a:rPr lang="cs-CZ" sz="2200" dirty="0" smtClean="0"/>
                        <a:t> </a:t>
                      </a:r>
                      <a:r>
                        <a:rPr lang="cs-CZ" sz="2200" dirty="0" err="1" smtClean="0"/>
                        <a:t>Situation</a:t>
                      </a:r>
                      <a:r>
                        <a:rPr lang="cs-CZ" sz="2200" baseline="0" dirty="0" smtClean="0"/>
                        <a:t> </a:t>
                      </a:r>
                      <a:r>
                        <a:rPr lang="cs-CZ" sz="2200" baseline="0" dirty="0" err="1" smtClean="0"/>
                        <a:t>zu</a:t>
                      </a:r>
                      <a:r>
                        <a:rPr lang="cs-CZ" sz="2200" baseline="0" dirty="0" smtClean="0"/>
                        <a:t> </a:t>
                      </a:r>
                      <a:r>
                        <a:rPr lang="cs-CZ" sz="2200" baseline="0" dirty="0" err="1" smtClean="0"/>
                        <a:t>verstehen</a:t>
                      </a:r>
                      <a:r>
                        <a:rPr lang="cs-CZ" sz="2200" baseline="0" dirty="0" smtClean="0"/>
                        <a:t>.</a:t>
                      </a:r>
                      <a:endParaRPr lang="cs-CZ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 err="1" smtClean="0"/>
                        <a:t>Prediktion</a:t>
                      </a:r>
                      <a:endParaRPr lang="cs-CZ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err="1" smtClean="0"/>
                        <a:t>Vorhersagen</a:t>
                      </a:r>
                      <a:r>
                        <a:rPr lang="cs-CZ" sz="2200" baseline="0" dirty="0" smtClean="0"/>
                        <a:t> der </a:t>
                      </a:r>
                      <a:r>
                        <a:rPr lang="cs-CZ" sz="2200" baseline="0" dirty="0" err="1" smtClean="0"/>
                        <a:t>Konsequenzen</a:t>
                      </a:r>
                      <a:r>
                        <a:rPr lang="cs-CZ" sz="2200" baseline="0" dirty="0" smtClean="0"/>
                        <a:t> der </a:t>
                      </a:r>
                      <a:r>
                        <a:rPr lang="cs-CZ" sz="2200" baseline="0" dirty="0" err="1" smtClean="0"/>
                        <a:t>Situation</a:t>
                      </a:r>
                      <a:r>
                        <a:rPr lang="cs-CZ" sz="2200" baseline="0" dirty="0" smtClean="0"/>
                        <a:t>.</a:t>
                      </a:r>
                      <a:endParaRPr lang="cs-CZ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 err="1" smtClean="0"/>
                        <a:t>Bewertung</a:t>
                      </a:r>
                      <a:endParaRPr lang="cs-CZ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err="1" smtClean="0"/>
                        <a:t>Äu</a:t>
                      </a:r>
                      <a:r>
                        <a:rPr lang="cs-CZ" sz="2200" b="0" dirty="0" err="1" smtClean="0"/>
                        <a:t>ß</a:t>
                      </a:r>
                      <a:r>
                        <a:rPr lang="cs-CZ" sz="2200" dirty="0" err="1" smtClean="0"/>
                        <a:t>erung</a:t>
                      </a:r>
                      <a:r>
                        <a:rPr lang="cs-CZ" sz="2200" baseline="0" dirty="0" smtClean="0"/>
                        <a:t> der positiven oder negativen </a:t>
                      </a:r>
                      <a:r>
                        <a:rPr lang="cs-CZ" sz="2200" baseline="0" dirty="0" err="1" smtClean="0"/>
                        <a:t>Einstellung</a:t>
                      </a:r>
                      <a:r>
                        <a:rPr lang="cs-CZ" sz="2200" baseline="0" dirty="0" smtClean="0"/>
                        <a:t> </a:t>
                      </a:r>
                      <a:r>
                        <a:rPr lang="cs-CZ" sz="2200" baseline="0" dirty="0" err="1" smtClean="0"/>
                        <a:t>zu</a:t>
                      </a:r>
                      <a:r>
                        <a:rPr lang="cs-CZ" sz="2200" baseline="0" dirty="0" smtClean="0"/>
                        <a:t> der </a:t>
                      </a:r>
                      <a:r>
                        <a:rPr lang="cs-CZ" sz="2200" baseline="0" dirty="0" err="1" smtClean="0"/>
                        <a:t>Situation</a:t>
                      </a:r>
                      <a:endParaRPr lang="cs-CZ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 err="1" smtClean="0"/>
                        <a:t>Alternativen</a:t>
                      </a:r>
                      <a:endParaRPr lang="cs-CZ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err="1" smtClean="0"/>
                        <a:t>Beschreibung</a:t>
                      </a:r>
                      <a:r>
                        <a:rPr lang="cs-CZ" sz="2200" baseline="0" dirty="0" smtClean="0"/>
                        <a:t> </a:t>
                      </a:r>
                      <a:r>
                        <a:rPr lang="cs-CZ" sz="2200" baseline="0" dirty="0" err="1" smtClean="0"/>
                        <a:t>einer</a:t>
                      </a:r>
                      <a:r>
                        <a:rPr lang="cs-CZ" sz="2200" baseline="0" dirty="0" smtClean="0"/>
                        <a:t> </a:t>
                      </a:r>
                      <a:r>
                        <a:rPr lang="cs-CZ" sz="2200" baseline="0" dirty="0" err="1" smtClean="0"/>
                        <a:t>alternativen</a:t>
                      </a:r>
                      <a:r>
                        <a:rPr lang="cs-CZ" sz="2200" baseline="0" dirty="0" smtClean="0"/>
                        <a:t> </a:t>
                      </a:r>
                      <a:r>
                        <a:rPr lang="cs-CZ" sz="2200" baseline="0" dirty="0" err="1" smtClean="0"/>
                        <a:t>Gestaltung</a:t>
                      </a:r>
                      <a:r>
                        <a:rPr lang="cs-CZ" sz="2200" baseline="0" dirty="0" smtClean="0"/>
                        <a:t> der </a:t>
                      </a:r>
                      <a:r>
                        <a:rPr lang="cs-CZ" sz="2200" baseline="0" dirty="0" err="1" smtClean="0"/>
                        <a:t>Situation</a:t>
                      </a:r>
                      <a:endParaRPr lang="cs-CZ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 err="1" smtClean="0"/>
                        <a:t>Anderes</a:t>
                      </a:r>
                      <a:endParaRPr lang="cs-CZ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err="1" smtClean="0"/>
                        <a:t>Äu</a:t>
                      </a:r>
                      <a:r>
                        <a:rPr lang="cs-CZ" sz="2200" b="0" dirty="0" err="1" smtClean="0"/>
                        <a:t>ß</a:t>
                      </a:r>
                      <a:r>
                        <a:rPr lang="cs-CZ" sz="2200" dirty="0" err="1" smtClean="0"/>
                        <a:t>erungen</a:t>
                      </a:r>
                      <a:r>
                        <a:rPr lang="cs-CZ" sz="2200" dirty="0" smtClean="0"/>
                        <a:t>, </a:t>
                      </a:r>
                      <a:r>
                        <a:rPr lang="cs-CZ" sz="2200" dirty="0" err="1" smtClean="0"/>
                        <a:t>die</a:t>
                      </a:r>
                      <a:r>
                        <a:rPr lang="cs-CZ" sz="2200" dirty="0" smtClean="0"/>
                        <a:t> </a:t>
                      </a:r>
                      <a:r>
                        <a:rPr lang="cs-CZ" sz="2200" dirty="0" err="1" smtClean="0"/>
                        <a:t>zu</a:t>
                      </a:r>
                      <a:r>
                        <a:rPr lang="cs-CZ" sz="2200" baseline="0" dirty="0" smtClean="0"/>
                        <a:t> </a:t>
                      </a:r>
                      <a:r>
                        <a:rPr lang="cs-CZ" sz="2200" baseline="0" dirty="0" err="1" smtClean="0"/>
                        <a:t>keiner</a:t>
                      </a:r>
                      <a:r>
                        <a:rPr lang="cs-CZ" sz="2200" baseline="0" dirty="0" smtClean="0"/>
                        <a:t> der </a:t>
                      </a:r>
                      <a:r>
                        <a:rPr lang="cs-CZ" sz="2200" baseline="0" dirty="0" err="1" smtClean="0"/>
                        <a:t>oben</a:t>
                      </a:r>
                      <a:r>
                        <a:rPr lang="cs-CZ" sz="2200" baseline="0" dirty="0" smtClean="0"/>
                        <a:t> </a:t>
                      </a:r>
                      <a:r>
                        <a:rPr lang="cs-CZ" sz="2200" baseline="0" dirty="0" err="1" smtClean="0"/>
                        <a:t>gennanten</a:t>
                      </a:r>
                      <a:r>
                        <a:rPr lang="cs-CZ" sz="2200" baseline="0" dirty="0" smtClean="0"/>
                        <a:t> </a:t>
                      </a:r>
                      <a:r>
                        <a:rPr lang="cs-CZ" sz="2200" baseline="0" dirty="0" err="1" smtClean="0"/>
                        <a:t>Kategorien</a:t>
                      </a:r>
                      <a:r>
                        <a:rPr lang="cs-CZ" sz="2200" baseline="0" dirty="0" smtClean="0"/>
                        <a:t> </a:t>
                      </a:r>
                      <a:r>
                        <a:rPr lang="cs-CZ" sz="2200" baseline="0" dirty="0" err="1" smtClean="0"/>
                        <a:t>gehören</a:t>
                      </a:r>
                      <a:r>
                        <a:rPr lang="cs-CZ" sz="2200" baseline="0" dirty="0" smtClean="0"/>
                        <a:t>, </a:t>
                      </a:r>
                      <a:r>
                        <a:rPr lang="cs-CZ" sz="2200" baseline="0" dirty="0" err="1" smtClean="0"/>
                        <a:t>könnten</a:t>
                      </a:r>
                      <a:r>
                        <a:rPr lang="cs-CZ" sz="2200" baseline="0" dirty="0" smtClean="0"/>
                        <a:t> </a:t>
                      </a:r>
                      <a:r>
                        <a:rPr lang="cs-CZ" sz="2200" baseline="0" dirty="0" err="1" smtClean="0"/>
                        <a:t>aber</a:t>
                      </a:r>
                      <a:r>
                        <a:rPr lang="cs-CZ" sz="2200" baseline="0" dirty="0" smtClean="0"/>
                        <a:t> </a:t>
                      </a:r>
                      <a:r>
                        <a:rPr lang="cs-CZ" sz="2200" baseline="0" dirty="0" err="1" smtClean="0"/>
                        <a:t>weiter</a:t>
                      </a:r>
                      <a:r>
                        <a:rPr lang="cs-CZ" sz="2200" baseline="0" dirty="0" smtClean="0"/>
                        <a:t> </a:t>
                      </a:r>
                      <a:r>
                        <a:rPr lang="cs-CZ" sz="2200" baseline="0" dirty="0" err="1" smtClean="0"/>
                        <a:t>analysiert</a:t>
                      </a:r>
                      <a:r>
                        <a:rPr lang="cs-CZ" sz="2200" baseline="0" dirty="0" smtClean="0"/>
                        <a:t> </a:t>
                      </a:r>
                      <a:r>
                        <a:rPr lang="cs-CZ" sz="2200" baseline="0" dirty="0" err="1" smtClean="0"/>
                        <a:t>werden</a:t>
                      </a:r>
                      <a:r>
                        <a:rPr lang="cs-CZ" sz="2200" baseline="0" dirty="0" smtClean="0"/>
                        <a:t> (</a:t>
                      </a:r>
                      <a:r>
                        <a:rPr lang="cs-CZ" sz="2200" baseline="0" dirty="0" err="1" smtClean="0"/>
                        <a:t>relevant</a:t>
                      </a:r>
                      <a:r>
                        <a:rPr lang="cs-CZ" sz="2200" baseline="0" dirty="0" smtClean="0"/>
                        <a:t>).</a:t>
                      </a:r>
                      <a:endParaRPr lang="cs-CZ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 err="1" smtClean="0"/>
                        <a:t>Sonstiges</a:t>
                      </a:r>
                      <a:endParaRPr lang="cs-CZ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„</a:t>
                      </a:r>
                      <a:r>
                        <a:rPr lang="cs-CZ" sz="2200" dirty="0" err="1" smtClean="0"/>
                        <a:t>Technische</a:t>
                      </a:r>
                      <a:r>
                        <a:rPr lang="cs-CZ" sz="2200" dirty="0" smtClean="0"/>
                        <a:t>“ </a:t>
                      </a:r>
                      <a:r>
                        <a:rPr lang="cs-CZ" sz="2200" dirty="0" err="1" smtClean="0"/>
                        <a:t>Äu</a:t>
                      </a:r>
                      <a:r>
                        <a:rPr lang="cs-CZ" sz="2200" b="0" dirty="0" err="1" smtClean="0"/>
                        <a:t>ß</a:t>
                      </a:r>
                      <a:r>
                        <a:rPr lang="cs-CZ" sz="2200" dirty="0" err="1" smtClean="0"/>
                        <a:t>erungen</a:t>
                      </a:r>
                      <a:r>
                        <a:rPr lang="cs-CZ" sz="2200" dirty="0" smtClean="0"/>
                        <a:t> (</a:t>
                      </a:r>
                      <a:r>
                        <a:rPr lang="cs-CZ" sz="2200" dirty="0" err="1" smtClean="0"/>
                        <a:t>z.B</a:t>
                      </a:r>
                      <a:r>
                        <a:rPr lang="cs-CZ" sz="2200" dirty="0" smtClean="0"/>
                        <a:t>. </a:t>
                      </a:r>
                      <a:r>
                        <a:rPr lang="cs-CZ" sz="2200" dirty="0" err="1" smtClean="0"/>
                        <a:t>Qualität</a:t>
                      </a:r>
                      <a:r>
                        <a:rPr lang="cs-CZ" sz="2200" baseline="0" dirty="0" smtClean="0"/>
                        <a:t> des </a:t>
                      </a:r>
                      <a:r>
                        <a:rPr lang="cs-CZ" sz="2200" baseline="0" dirty="0" err="1" smtClean="0"/>
                        <a:t>Videos</a:t>
                      </a:r>
                      <a:r>
                        <a:rPr lang="cs-CZ" sz="2200" baseline="0" dirty="0" smtClean="0"/>
                        <a:t> </a:t>
                      </a:r>
                      <a:r>
                        <a:rPr lang="cs-CZ" sz="2200" baseline="0" dirty="0" err="1" smtClean="0"/>
                        <a:t>u.a</a:t>
                      </a:r>
                      <a:r>
                        <a:rPr lang="cs-CZ" sz="2200" baseline="0" dirty="0" smtClean="0"/>
                        <a:t>.)</a:t>
                      </a:r>
                      <a:endParaRPr lang="cs-CZ" sz="2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656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err="1" smtClean="0"/>
              <a:t>Ergebnisse</a:t>
            </a:r>
            <a:r>
              <a:rPr lang="cs-CZ" sz="3600" dirty="0" smtClean="0"/>
              <a:t>: </a:t>
            </a:r>
            <a:r>
              <a:rPr lang="cs-CZ" sz="3600" dirty="0" err="1" smtClean="0"/>
              <a:t>Knowledge-based</a:t>
            </a:r>
            <a:r>
              <a:rPr lang="cs-CZ" sz="3600" dirty="0" smtClean="0"/>
              <a:t> </a:t>
            </a:r>
            <a:r>
              <a:rPr lang="cs-CZ" sz="3600" dirty="0" err="1" smtClean="0"/>
              <a:t>reasoning</a:t>
            </a:r>
            <a:r>
              <a:rPr lang="cs-CZ" sz="3600" dirty="0" smtClean="0"/>
              <a:t>  </a:t>
            </a:r>
            <a:r>
              <a:rPr lang="cs-CZ" sz="3600" dirty="0" err="1" smtClean="0"/>
              <a:t>Einheite</a:t>
            </a:r>
            <a:r>
              <a:rPr lang="cs-CZ" sz="3600" dirty="0" smtClean="0"/>
              <a:t> der </a:t>
            </a:r>
            <a:r>
              <a:rPr lang="cs-CZ" sz="3600" dirty="0" err="1" smtClean="0"/>
              <a:t>Kodierung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7" name="Picture 3" descr="G:\PhD\CPV videoweb\Kódování\MAXQDA Trial coding\Knowledge-basedReasoning-NumberOfSegment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078692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441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err="1" smtClean="0"/>
              <a:t>Ergebnisse</a:t>
            </a:r>
            <a:r>
              <a:rPr lang="cs-CZ" sz="3600" dirty="0" smtClean="0"/>
              <a:t>: </a:t>
            </a:r>
            <a:r>
              <a:rPr lang="cs-CZ" sz="3600" dirty="0" err="1" smtClean="0"/>
              <a:t>Knowledge-based</a:t>
            </a:r>
            <a:r>
              <a:rPr lang="cs-CZ" sz="3600" dirty="0" smtClean="0"/>
              <a:t> </a:t>
            </a:r>
            <a:r>
              <a:rPr lang="cs-CZ" sz="3600" dirty="0" err="1" smtClean="0"/>
              <a:t>reasoning</a:t>
            </a:r>
            <a:r>
              <a:rPr lang="cs-CZ" sz="3600" dirty="0" smtClean="0"/>
              <a:t> </a:t>
            </a:r>
            <a:r>
              <a:rPr lang="cs-CZ" sz="3600" dirty="0" err="1" smtClean="0"/>
              <a:t>Einheite</a:t>
            </a:r>
            <a:r>
              <a:rPr lang="cs-CZ" sz="3600" dirty="0" smtClean="0"/>
              <a:t> der </a:t>
            </a:r>
            <a:r>
              <a:rPr lang="cs-CZ" sz="3600" dirty="0" err="1" smtClean="0"/>
              <a:t>Kodierung</a:t>
            </a:r>
            <a:endParaRPr lang="cs-CZ" sz="36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954882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49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Segmentation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467544" y="1628800"/>
            <a:ext cx="4464496" cy="44644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64088" y="4797152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Reaktion</a:t>
            </a:r>
            <a:r>
              <a:rPr lang="cs-CZ" dirty="0" smtClean="0"/>
              <a:t> </a:t>
            </a:r>
            <a:r>
              <a:rPr lang="cs-CZ" dirty="0" err="1" smtClean="0"/>
              <a:t>eines</a:t>
            </a:r>
            <a:r>
              <a:rPr lang="cs-CZ" dirty="0" smtClean="0"/>
              <a:t> </a:t>
            </a:r>
            <a:r>
              <a:rPr lang="cs-CZ" dirty="0" err="1" smtClean="0"/>
              <a:t>Studierenden</a:t>
            </a:r>
            <a:r>
              <a:rPr lang="cs-CZ" dirty="0" smtClean="0"/>
              <a:t> </a:t>
            </a:r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smtClean="0"/>
              <a:t> Video </a:t>
            </a:r>
            <a:r>
              <a:rPr lang="cs-CZ" b="1" dirty="0" smtClean="0">
                <a:solidFill>
                  <a:srgbClr val="FF0000"/>
                </a:solidFill>
              </a:rPr>
              <a:t>– </a:t>
            </a:r>
            <a:r>
              <a:rPr lang="cs-CZ" b="1" dirty="0" err="1" smtClean="0">
                <a:solidFill>
                  <a:srgbClr val="FF0000"/>
                </a:solidFill>
              </a:rPr>
              <a:t>Einheit</a:t>
            </a:r>
            <a:r>
              <a:rPr lang="cs-CZ" b="1" dirty="0" smtClean="0">
                <a:solidFill>
                  <a:srgbClr val="FF0000"/>
                </a:solidFill>
              </a:rPr>
              <a:t> der Analyse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9" name="Přímá spojnice se šipkou 8"/>
          <p:cNvCxnSpPr/>
          <p:nvPr/>
        </p:nvCxnSpPr>
        <p:spPr>
          <a:xfrm flipH="1">
            <a:off x="4932040" y="5258817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Zaoblený obdélník 9"/>
          <p:cNvSpPr/>
          <p:nvPr/>
        </p:nvSpPr>
        <p:spPr>
          <a:xfrm>
            <a:off x="827584" y="2060848"/>
            <a:ext cx="3600400" cy="9361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827584" y="3366387"/>
            <a:ext cx="3600400" cy="9361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>
            <a:off x="827584" y="4736333"/>
            <a:ext cx="3600400" cy="9361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5363375" y="3537882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Thema</a:t>
            </a:r>
            <a:r>
              <a:rPr lang="cs-CZ" dirty="0" smtClean="0"/>
              <a:t> in </a:t>
            </a:r>
            <a:r>
              <a:rPr lang="cs-CZ" dirty="0" err="1" smtClean="0"/>
              <a:t>einer</a:t>
            </a:r>
            <a:r>
              <a:rPr lang="cs-CZ" dirty="0" smtClean="0"/>
              <a:t> </a:t>
            </a:r>
            <a:r>
              <a:rPr lang="cs-CZ" dirty="0" err="1" smtClean="0"/>
              <a:t>Reaktion</a:t>
            </a:r>
            <a:r>
              <a:rPr lang="cs-CZ" dirty="0" smtClean="0"/>
              <a:t> – </a:t>
            </a:r>
            <a:r>
              <a:rPr lang="cs-CZ" b="1" dirty="0" err="1" smtClean="0">
                <a:solidFill>
                  <a:srgbClr val="FF0000"/>
                </a:solidFill>
              </a:rPr>
              <a:t>Einheit</a:t>
            </a:r>
            <a:r>
              <a:rPr lang="cs-CZ" b="1" dirty="0" smtClean="0">
                <a:solidFill>
                  <a:srgbClr val="FF0000"/>
                </a:solidFill>
              </a:rPr>
              <a:t> des </a:t>
            </a:r>
            <a:r>
              <a:rPr lang="cs-CZ" b="1" dirty="0" err="1" smtClean="0">
                <a:solidFill>
                  <a:srgbClr val="FF0000"/>
                </a:solidFill>
              </a:rPr>
              <a:t>Kontextes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14" name="Přímá spojnice se šipkou 13"/>
          <p:cNvCxnSpPr/>
          <p:nvPr/>
        </p:nvCxnSpPr>
        <p:spPr>
          <a:xfrm flipH="1">
            <a:off x="4427984" y="3868992"/>
            <a:ext cx="93539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Zaoblený obdélník 15"/>
          <p:cNvSpPr/>
          <p:nvPr/>
        </p:nvSpPr>
        <p:spPr>
          <a:xfrm>
            <a:off x="1043608" y="2276872"/>
            <a:ext cx="792088" cy="72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Zaoblený obdélník 16"/>
          <p:cNvSpPr/>
          <p:nvPr/>
        </p:nvSpPr>
        <p:spPr>
          <a:xfrm>
            <a:off x="2078119" y="2276872"/>
            <a:ext cx="792088" cy="72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oblený obdélník 17"/>
          <p:cNvSpPr/>
          <p:nvPr/>
        </p:nvSpPr>
        <p:spPr>
          <a:xfrm>
            <a:off x="3275856" y="2276872"/>
            <a:ext cx="792088" cy="72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oblený obdélník 18"/>
          <p:cNvSpPr/>
          <p:nvPr/>
        </p:nvSpPr>
        <p:spPr>
          <a:xfrm>
            <a:off x="1988096" y="2653680"/>
            <a:ext cx="792088" cy="72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Zaoblený obdélník 19"/>
          <p:cNvSpPr/>
          <p:nvPr/>
        </p:nvSpPr>
        <p:spPr>
          <a:xfrm>
            <a:off x="2231740" y="2492896"/>
            <a:ext cx="792088" cy="72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oblený obdélník 20"/>
          <p:cNvSpPr/>
          <p:nvPr/>
        </p:nvSpPr>
        <p:spPr>
          <a:xfrm>
            <a:off x="3302344" y="2501280"/>
            <a:ext cx="792088" cy="72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Zaoblený obdélník 21"/>
          <p:cNvSpPr/>
          <p:nvPr/>
        </p:nvSpPr>
        <p:spPr>
          <a:xfrm>
            <a:off x="1196008" y="2514212"/>
            <a:ext cx="792088" cy="72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Zaoblený obdélník 22"/>
          <p:cNvSpPr/>
          <p:nvPr/>
        </p:nvSpPr>
        <p:spPr>
          <a:xfrm>
            <a:off x="973257" y="2653680"/>
            <a:ext cx="792088" cy="72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aoblený obdélník 23"/>
          <p:cNvSpPr/>
          <p:nvPr/>
        </p:nvSpPr>
        <p:spPr>
          <a:xfrm>
            <a:off x="3044579" y="2653680"/>
            <a:ext cx="792088" cy="72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extovéPole 26"/>
          <p:cNvSpPr txBox="1"/>
          <p:nvPr/>
        </p:nvSpPr>
        <p:spPr>
          <a:xfrm>
            <a:off x="5364088" y="2216888"/>
            <a:ext cx="3023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Teil</a:t>
            </a:r>
            <a:r>
              <a:rPr lang="cs-CZ" dirty="0" smtClean="0"/>
              <a:t> des </a:t>
            </a:r>
            <a:r>
              <a:rPr lang="cs-CZ" dirty="0" err="1" smtClean="0"/>
              <a:t>Textes</a:t>
            </a:r>
            <a:r>
              <a:rPr lang="cs-CZ" dirty="0" smtClean="0"/>
              <a:t>, der </a:t>
            </a:r>
            <a:r>
              <a:rPr lang="cs-CZ" dirty="0" err="1" smtClean="0"/>
              <a:t>einer</a:t>
            </a:r>
            <a:r>
              <a:rPr lang="cs-CZ" dirty="0" smtClean="0"/>
              <a:t> Kategorie </a:t>
            </a:r>
            <a:r>
              <a:rPr lang="cs-CZ" dirty="0" err="1" smtClean="0"/>
              <a:t>gehört</a:t>
            </a:r>
            <a:r>
              <a:rPr lang="cs-CZ" dirty="0" smtClean="0"/>
              <a:t> – </a:t>
            </a:r>
            <a:r>
              <a:rPr lang="cs-CZ" b="1" dirty="0" err="1" smtClean="0">
                <a:solidFill>
                  <a:srgbClr val="FF0000"/>
                </a:solidFill>
              </a:rPr>
              <a:t>Einheit</a:t>
            </a:r>
            <a:r>
              <a:rPr lang="cs-CZ" b="1" dirty="0" smtClean="0">
                <a:solidFill>
                  <a:srgbClr val="FF0000"/>
                </a:solidFill>
              </a:rPr>
              <a:t> der </a:t>
            </a:r>
            <a:r>
              <a:rPr lang="cs-CZ" b="1" dirty="0" err="1" smtClean="0">
                <a:solidFill>
                  <a:srgbClr val="FF0000"/>
                </a:solidFill>
              </a:rPr>
              <a:t>Kodierung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28" name="Přímá spojnice se šipkou 27"/>
          <p:cNvCxnSpPr/>
          <p:nvPr/>
        </p:nvCxnSpPr>
        <p:spPr>
          <a:xfrm flipH="1" flipV="1">
            <a:off x="3858727" y="2707326"/>
            <a:ext cx="1563069" cy="147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887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Segmentation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454133" y="1628800"/>
            <a:ext cx="4464496" cy="44644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64088" y="4797152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Reaktion</a:t>
            </a:r>
            <a:r>
              <a:rPr lang="cs-CZ" dirty="0" smtClean="0"/>
              <a:t> </a:t>
            </a:r>
            <a:r>
              <a:rPr lang="cs-CZ" dirty="0" err="1" smtClean="0"/>
              <a:t>eines</a:t>
            </a:r>
            <a:r>
              <a:rPr lang="cs-CZ" dirty="0" smtClean="0"/>
              <a:t> </a:t>
            </a:r>
            <a:r>
              <a:rPr lang="cs-CZ" dirty="0" err="1" smtClean="0"/>
              <a:t>Studierenden</a:t>
            </a:r>
            <a:r>
              <a:rPr lang="cs-CZ" dirty="0" smtClean="0"/>
              <a:t> </a:t>
            </a:r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smtClean="0"/>
              <a:t> Video </a:t>
            </a:r>
            <a:r>
              <a:rPr lang="cs-CZ" b="1" dirty="0" smtClean="0">
                <a:solidFill>
                  <a:srgbClr val="FF0000"/>
                </a:solidFill>
              </a:rPr>
              <a:t>– </a:t>
            </a:r>
            <a:r>
              <a:rPr lang="cs-CZ" b="1" dirty="0" err="1" smtClean="0">
                <a:solidFill>
                  <a:srgbClr val="FF0000"/>
                </a:solidFill>
              </a:rPr>
              <a:t>Einheit</a:t>
            </a:r>
            <a:r>
              <a:rPr lang="cs-CZ" b="1" dirty="0" smtClean="0">
                <a:solidFill>
                  <a:srgbClr val="FF0000"/>
                </a:solidFill>
              </a:rPr>
              <a:t> der Analyse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9" name="Přímá spojnice se šipkou 8"/>
          <p:cNvCxnSpPr/>
          <p:nvPr/>
        </p:nvCxnSpPr>
        <p:spPr>
          <a:xfrm flipH="1">
            <a:off x="4932040" y="5258817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887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err="1"/>
              <a:t>Ergebnisse</a:t>
            </a:r>
            <a:r>
              <a:rPr lang="cs-CZ" sz="3600" dirty="0"/>
              <a:t>: </a:t>
            </a:r>
            <a:r>
              <a:rPr lang="cs-CZ" sz="3600" dirty="0" err="1" smtClean="0"/>
              <a:t>Knowledge-based</a:t>
            </a:r>
            <a:r>
              <a:rPr lang="cs-CZ" sz="3600" dirty="0" smtClean="0"/>
              <a:t> </a:t>
            </a:r>
            <a:r>
              <a:rPr lang="cs-CZ" sz="3600" dirty="0" err="1" smtClean="0"/>
              <a:t>reasoning</a:t>
            </a:r>
            <a:r>
              <a:rPr lang="cs-CZ" sz="3600" dirty="0" smtClean="0"/>
              <a:t> </a:t>
            </a:r>
            <a:br>
              <a:rPr lang="cs-CZ" sz="3600" dirty="0" smtClean="0"/>
            </a:br>
            <a:r>
              <a:rPr lang="cs-CZ" sz="3600" dirty="0" err="1" smtClean="0"/>
              <a:t>Einheiten</a:t>
            </a:r>
            <a:r>
              <a:rPr lang="cs-CZ" sz="3600" dirty="0" smtClean="0"/>
              <a:t> der Analyse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 descr="G:\PhD\CPV videoweb\Kódování\MAXQDA Trial coding\Knowledge-basedReasoning-InDocument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799"/>
            <a:ext cx="8208912" cy="453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19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err="1" smtClean="0"/>
              <a:t>Ergebnisse</a:t>
            </a:r>
            <a:r>
              <a:rPr lang="cs-CZ" sz="3600" dirty="0" smtClean="0"/>
              <a:t>: </a:t>
            </a:r>
            <a:r>
              <a:rPr lang="cs-CZ" sz="3600" dirty="0" err="1" smtClean="0"/>
              <a:t>Knowledge-based</a:t>
            </a:r>
            <a:r>
              <a:rPr lang="cs-CZ" sz="3600" dirty="0" smtClean="0"/>
              <a:t> </a:t>
            </a:r>
            <a:r>
              <a:rPr lang="cs-CZ" sz="3600" dirty="0" err="1" smtClean="0"/>
              <a:t>reasoning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err="1" smtClean="0"/>
              <a:t>Enheiten</a:t>
            </a:r>
            <a:r>
              <a:rPr lang="cs-CZ" sz="3600" dirty="0" smtClean="0"/>
              <a:t> der Analyse</a:t>
            </a:r>
            <a:endParaRPr lang="cs-CZ" sz="36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062548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959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Segmentation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467544" y="1628800"/>
            <a:ext cx="4464496" cy="44644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64088" y="4797152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Reaktion</a:t>
            </a:r>
            <a:r>
              <a:rPr lang="cs-CZ" dirty="0" smtClean="0"/>
              <a:t> </a:t>
            </a:r>
            <a:r>
              <a:rPr lang="cs-CZ" dirty="0" err="1" smtClean="0"/>
              <a:t>eines</a:t>
            </a:r>
            <a:r>
              <a:rPr lang="cs-CZ" dirty="0" smtClean="0"/>
              <a:t> </a:t>
            </a:r>
            <a:r>
              <a:rPr lang="cs-CZ" dirty="0" err="1" smtClean="0"/>
              <a:t>Studierenden</a:t>
            </a:r>
            <a:r>
              <a:rPr lang="cs-CZ" dirty="0" smtClean="0"/>
              <a:t> </a:t>
            </a:r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smtClean="0"/>
              <a:t> Video </a:t>
            </a:r>
            <a:r>
              <a:rPr lang="cs-CZ" b="1" dirty="0" smtClean="0">
                <a:solidFill>
                  <a:srgbClr val="FF0000"/>
                </a:solidFill>
              </a:rPr>
              <a:t>– </a:t>
            </a:r>
            <a:r>
              <a:rPr lang="cs-CZ" b="1" dirty="0" err="1" smtClean="0">
                <a:solidFill>
                  <a:srgbClr val="FF0000"/>
                </a:solidFill>
              </a:rPr>
              <a:t>Einheit</a:t>
            </a:r>
            <a:r>
              <a:rPr lang="cs-CZ" b="1" dirty="0" smtClean="0">
                <a:solidFill>
                  <a:srgbClr val="FF0000"/>
                </a:solidFill>
              </a:rPr>
              <a:t> der Analyse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9" name="Přímá spojnice se šipkou 8"/>
          <p:cNvCxnSpPr/>
          <p:nvPr/>
        </p:nvCxnSpPr>
        <p:spPr>
          <a:xfrm flipH="1">
            <a:off x="4932040" y="5258817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Zaoblený obdélník 9"/>
          <p:cNvSpPr/>
          <p:nvPr/>
        </p:nvSpPr>
        <p:spPr>
          <a:xfrm>
            <a:off x="827584" y="2060848"/>
            <a:ext cx="3600400" cy="9361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827584" y="3366387"/>
            <a:ext cx="3600400" cy="9361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>
            <a:off x="827584" y="4736333"/>
            <a:ext cx="3600400" cy="9361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5363375" y="3537882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Thema</a:t>
            </a:r>
            <a:r>
              <a:rPr lang="cs-CZ" dirty="0" smtClean="0"/>
              <a:t> in </a:t>
            </a:r>
            <a:r>
              <a:rPr lang="cs-CZ" dirty="0" err="1" smtClean="0"/>
              <a:t>einer</a:t>
            </a:r>
            <a:r>
              <a:rPr lang="cs-CZ" dirty="0" smtClean="0"/>
              <a:t> </a:t>
            </a:r>
            <a:r>
              <a:rPr lang="cs-CZ" dirty="0" err="1" smtClean="0"/>
              <a:t>Reaktion</a:t>
            </a:r>
            <a:r>
              <a:rPr lang="cs-CZ" dirty="0" smtClean="0"/>
              <a:t> – </a:t>
            </a:r>
            <a:r>
              <a:rPr lang="cs-CZ" b="1" dirty="0" err="1" smtClean="0">
                <a:solidFill>
                  <a:srgbClr val="FF0000"/>
                </a:solidFill>
              </a:rPr>
              <a:t>Einheit</a:t>
            </a:r>
            <a:r>
              <a:rPr lang="cs-CZ" b="1" dirty="0" smtClean="0">
                <a:solidFill>
                  <a:srgbClr val="FF0000"/>
                </a:solidFill>
              </a:rPr>
              <a:t> des </a:t>
            </a:r>
            <a:r>
              <a:rPr lang="cs-CZ" b="1" dirty="0" err="1" smtClean="0">
                <a:solidFill>
                  <a:srgbClr val="FF0000"/>
                </a:solidFill>
              </a:rPr>
              <a:t>Kontextes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14" name="Přímá spojnice se šipkou 13"/>
          <p:cNvCxnSpPr/>
          <p:nvPr/>
        </p:nvCxnSpPr>
        <p:spPr>
          <a:xfrm flipH="1">
            <a:off x="4427984" y="3868992"/>
            <a:ext cx="93539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Zaoblený obdélník 15"/>
          <p:cNvSpPr/>
          <p:nvPr/>
        </p:nvSpPr>
        <p:spPr>
          <a:xfrm>
            <a:off x="1043608" y="2276872"/>
            <a:ext cx="792088" cy="72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Zaoblený obdélník 16"/>
          <p:cNvSpPr/>
          <p:nvPr/>
        </p:nvSpPr>
        <p:spPr>
          <a:xfrm>
            <a:off x="2078119" y="2276872"/>
            <a:ext cx="792088" cy="72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oblený obdélník 17"/>
          <p:cNvSpPr/>
          <p:nvPr/>
        </p:nvSpPr>
        <p:spPr>
          <a:xfrm>
            <a:off x="3275856" y="2276872"/>
            <a:ext cx="792088" cy="72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oblený obdélník 18"/>
          <p:cNvSpPr/>
          <p:nvPr/>
        </p:nvSpPr>
        <p:spPr>
          <a:xfrm>
            <a:off x="1988096" y="2653680"/>
            <a:ext cx="792088" cy="72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Zaoblený obdélník 19"/>
          <p:cNvSpPr/>
          <p:nvPr/>
        </p:nvSpPr>
        <p:spPr>
          <a:xfrm>
            <a:off x="2231740" y="2492896"/>
            <a:ext cx="792088" cy="72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oblený obdélník 20"/>
          <p:cNvSpPr/>
          <p:nvPr/>
        </p:nvSpPr>
        <p:spPr>
          <a:xfrm>
            <a:off x="3302344" y="2501280"/>
            <a:ext cx="792088" cy="72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Zaoblený obdélník 21"/>
          <p:cNvSpPr/>
          <p:nvPr/>
        </p:nvSpPr>
        <p:spPr>
          <a:xfrm>
            <a:off x="1196008" y="2514212"/>
            <a:ext cx="792088" cy="72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Zaoblený obdélník 22"/>
          <p:cNvSpPr/>
          <p:nvPr/>
        </p:nvSpPr>
        <p:spPr>
          <a:xfrm>
            <a:off x="973257" y="2653680"/>
            <a:ext cx="792088" cy="72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aoblený obdélník 23"/>
          <p:cNvSpPr/>
          <p:nvPr/>
        </p:nvSpPr>
        <p:spPr>
          <a:xfrm>
            <a:off x="3044579" y="2653680"/>
            <a:ext cx="792088" cy="72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extovéPole 26"/>
          <p:cNvSpPr txBox="1"/>
          <p:nvPr/>
        </p:nvSpPr>
        <p:spPr>
          <a:xfrm>
            <a:off x="5364088" y="2216888"/>
            <a:ext cx="3023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Teil</a:t>
            </a:r>
            <a:r>
              <a:rPr lang="cs-CZ" dirty="0" smtClean="0"/>
              <a:t> des </a:t>
            </a:r>
            <a:r>
              <a:rPr lang="cs-CZ" dirty="0" err="1" smtClean="0"/>
              <a:t>Textes</a:t>
            </a:r>
            <a:r>
              <a:rPr lang="cs-CZ" dirty="0" smtClean="0"/>
              <a:t>, der </a:t>
            </a:r>
            <a:r>
              <a:rPr lang="cs-CZ" dirty="0" err="1" smtClean="0"/>
              <a:t>einer</a:t>
            </a:r>
            <a:r>
              <a:rPr lang="cs-CZ" dirty="0" smtClean="0"/>
              <a:t> Kategorie </a:t>
            </a:r>
            <a:r>
              <a:rPr lang="cs-CZ" dirty="0" err="1" smtClean="0"/>
              <a:t>gehört</a:t>
            </a:r>
            <a:r>
              <a:rPr lang="cs-CZ" dirty="0" smtClean="0"/>
              <a:t> – </a:t>
            </a:r>
            <a:r>
              <a:rPr lang="cs-CZ" b="1" dirty="0" err="1" smtClean="0">
                <a:solidFill>
                  <a:srgbClr val="FF0000"/>
                </a:solidFill>
              </a:rPr>
              <a:t>Einheit</a:t>
            </a:r>
            <a:r>
              <a:rPr lang="cs-CZ" b="1" dirty="0" smtClean="0">
                <a:solidFill>
                  <a:srgbClr val="FF0000"/>
                </a:solidFill>
              </a:rPr>
              <a:t> der </a:t>
            </a:r>
            <a:r>
              <a:rPr lang="cs-CZ" b="1" dirty="0" err="1" smtClean="0">
                <a:solidFill>
                  <a:srgbClr val="FF0000"/>
                </a:solidFill>
              </a:rPr>
              <a:t>Kodierung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28" name="Přímá spojnice se šipkou 27"/>
          <p:cNvCxnSpPr/>
          <p:nvPr/>
        </p:nvCxnSpPr>
        <p:spPr>
          <a:xfrm flipH="1" flipV="1">
            <a:off x="3858727" y="2707326"/>
            <a:ext cx="1563069" cy="147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033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err="1"/>
              <a:t>Segmentation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0" name="Zaoblený obdélník 9"/>
          <p:cNvSpPr/>
          <p:nvPr/>
        </p:nvSpPr>
        <p:spPr>
          <a:xfrm>
            <a:off x="539552" y="3392995"/>
            <a:ext cx="3600400" cy="9361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5363375" y="3537882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Thema</a:t>
            </a:r>
            <a:r>
              <a:rPr lang="cs-CZ" dirty="0" smtClean="0"/>
              <a:t> in </a:t>
            </a:r>
            <a:r>
              <a:rPr lang="cs-CZ" dirty="0" err="1" smtClean="0"/>
              <a:t>einer</a:t>
            </a:r>
            <a:r>
              <a:rPr lang="cs-CZ" dirty="0" smtClean="0"/>
              <a:t> </a:t>
            </a:r>
            <a:r>
              <a:rPr lang="cs-CZ" dirty="0" err="1" smtClean="0"/>
              <a:t>Reaktion</a:t>
            </a:r>
            <a:r>
              <a:rPr lang="cs-CZ" dirty="0" smtClean="0"/>
              <a:t> – </a:t>
            </a:r>
            <a:r>
              <a:rPr lang="cs-CZ" b="1" dirty="0" err="1" smtClean="0">
                <a:solidFill>
                  <a:srgbClr val="FF0000"/>
                </a:solidFill>
              </a:rPr>
              <a:t>Einheit</a:t>
            </a:r>
            <a:r>
              <a:rPr lang="cs-CZ" b="1" dirty="0" smtClean="0">
                <a:solidFill>
                  <a:srgbClr val="FF0000"/>
                </a:solidFill>
              </a:rPr>
              <a:t> des </a:t>
            </a:r>
            <a:r>
              <a:rPr lang="cs-CZ" b="1" dirty="0" err="1" smtClean="0">
                <a:solidFill>
                  <a:srgbClr val="FF0000"/>
                </a:solidFill>
              </a:rPr>
              <a:t>Kontextes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14" name="Přímá spojnice se šipkou 13"/>
          <p:cNvCxnSpPr/>
          <p:nvPr/>
        </p:nvCxnSpPr>
        <p:spPr>
          <a:xfrm flipH="1">
            <a:off x="4427984" y="3868992"/>
            <a:ext cx="93539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033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Professionelles</a:t>
            </a:r>
            <a:r>
              <a:rPr lang="cs-CZ" dirty="0" smtClean="0"/>
              <a:t> </a:t>
            </a:r>
            <a:r>
              <a:rPr lang="cs-CZ" dirty="0" err="1" smtClean="0"/>
              <a:t>Lernen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Kontext-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situationsgebunden</a:t>
            </a:r>
            <a:endParaRPr lang="cs-CZ" dirty="0" smtClean="0"/>
          </a:p>
          <a:p>
            <a:r>
              <a:rPr lang="cs-CZ" dirty="0" err="1" smtClean="0"/>
              <a:t>Reflexion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Artikulation</a:t>
            </a:r>
            <a:r>
              <a:rPr lang="cs-CZ" dirty="0" smtClean="0"/>
              <a:t> des </a:t>
            </a:r>
            <a:r>
              <a:rPr lang="cs-CZ" dirty="0" err="1" smtClean="0"/>
              <a:t>Lehrerwissens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Lehrerhandelns</a:t>
            </a:r>
            <a:endParaRPr lang="cs-CZ" dirty="0" smtClean="0"/>
          </a:p>
          <a:p>
            <a:r>
              <a:rPr lang="cs-CZ" dirty="0" err="1" smtClean="0"/>
              <a:t>Kasuistisches</a:t>
            </a:r>
            <a:r>
              <a:rPr lang="cs-CZ" dirty="0" smtClean="0"/>
              <a:t> </a:t>
            </a:r>
            <a:r>
              <a:rPr lang="cs-CZ" dirty="0" err="1" smtClean="0"/>
              <a:t>Lernen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/durch </a:t>
            </a:r>
            <a:r>
              <a:rPr lang="cs-CZ" dirty="0" err="1" smtClean="0"/>
              <a:t>Fälle</a:t>
            </a:r>
            <a:r>
              <a:rPr lang="cs-CZ" dirty="0" smtClean="0"/>
              <a:t>(n)</a:t>
            </a:r>
          </a:p>
          <a:p>
            <a:r>
              <a:rPr lang="cs-CZ" dirty="0" err="1" smtClean="0"/>
              <a:t>Verschiedene</a:t>
            </a:r>
            <a:r>
              <a:rPr lang="cs-CZ" dirty="0" smtClean="0"/>
              <a:t> Instrumente - Video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290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err="1"/>
              <a:t>Ergebnisse</a:t>
            </a:r>
            <a:r>
              <a:rPr lang="cs-CZ" sz="3600" dirty="0"/>
              <a:t>: </a:t>
            </a:r>
            <a:r>
              <a:rPr lang="cs-CZ" sz="3600" dirty="0" err="1"/>
              <a:t>Knowledge-based</a:t>
            </a:r>
            <a:r>
              <a:rPr lang="cs-CZ" sz="3600" dirty="0"/>
              <a:t> </a:t>
            </a:r>
            <a:r>
              <a:rPr lang="cs-CZ" sz="3600" dirty="0" err="1"/>
              <a:t>reasoning</a:t>
            </a:r>
            <a:r>
              <a:rPr lang="cs-CZ" sz="3600" dirty="0"/>
              <a:t>  </a:t>
            </a:r>
            <a:r>
              <a:rPr lang="cs-CZ" sz="3600" dirty="0" err="1"/>
              <a:t>Zusammenhänge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074" name="Picture 2" descr="G:\PhD\CPV videoweb\Kódování\MAXQDA Trial coding\VyskytVeStejnemOdstavci-Cisl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59528"/>
            <a:ext cx="8784976" cy="4173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90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err="1"/>
              <a:t>Ergebnisse</a:t>
            </a:r>
            <a:r>
              <a:rPr lang="cs-CZ" sz="3600" dirty="0"/>
              <a:t>: </a:t>
            </a:r>
            <a:r>
              <a:rPr lang="cs-CZ" sz="3600" dirty="0" err="1"/>
              <a:t>Knowledge-based</a:t>
            </a:r>
            <a:r>
              <a:rPr lang="cs-CZ" sz="3600" dirty="0"/>
              <a:t> </a:t>
            </a:r>
            <a:r>
              <a:rPr lang="cs-CZ" sz="3600" dirty="0" err="1"/>
              <a:t>reasoning</a:t>
            </a:r>
            <a:r>
              <a:rPr lang="cs-CZ" sz="3600" dirty="0"/>
              <a:t>  </a:t>
            </a:r>
            <a:r>
              <a:rPr lang="cs-CZ" sz="3600" dirty="0" err="1"/>
              <a:t>Zusammenhänge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098" name="Picture 2" descr="G:\PhD\CPV videoweb\Kódování\MAXQDA Trial coding\VyskytVeStejnemOdstavc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12548"/>
            <a:ext cx="8852663" cy="4276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676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600" dirty="0" err="1" smtClean="0"/>
              <a:t>Knowledge-based</a:t>
            </a:r>
            <a:r>
              <a:rPr lang="cs-CZ" sz="3600" dirty="0" smtClean="0"/>
              <a:t> </a:t>
            </a:r>
            <a:r>
              <a:rPr lang="cs-CZ" sz="3600" dirty="0" err="1" smtClean="0"/>
              <a:t>reasoning</a:t>
            </a:r>
            <a:r>
              <a:rPr lang="cs-CZ" sz="3600" dirty="0" smtClean="0"/>
              <a:t> - </a:t>
            </a:r>
            <a:r>
              <a:rPr lang="cs-CZ" sz="3600" dirty="0" err="1" smtClean="0"/>
              <a:t>Zusammenhänge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122" name="Picture 2" descr="G:\PhD\CPV videoweb\Kódování\MAXQDA Trial coding\Comparison_DG1PT1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49" r="4090" b="11944"/>
          <a:stretch/>
        </p:blipFill>
        <p:spPr bwMode="auto">
          <a:xfrm>
            <a:off x="17349" y="764704"/>
            <a:ext cx="7952343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G:\PhD\CPV videoweb\Kódování\MAXQDA Trial coding\ColorCodes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9" t="11808" r="88470" b="42307"/>
          <a:stretch/>
        </p:blipFill>
        <p:spPr bwMode="auto">
          <a:xfrm>
            <a:off x="6742617" y="3284984"/>
            <a:ext cx="2401383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323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Diskussion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Ausblick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Überwiegend</a:t>
            </a:r>
            <a:r>
              <a:rPr lang="cs-CZ" dirty="0" smtClean="0"/>
              <a:t> positive </a:t>
            </a:r>
            <a:r>
              <a:rPr lang="cs-CZ" dirty="0" err="1" smtClean="0"/>
              <a:t>Reaktionen</a:t>
            </a:r>
            <a:r>
              <a:rPr lang="cs-CZ" dirty="0" smtClean="0"/>
              <a:t> der </a:t>
            </a:r>
            <a:r>
              <a:rPr lang="cs-CZ" dirty="0" err="1" smtClean="0"/>
              <a:t>Studierenden</a:t>
            </a:r>
            <a:r>
              <a:rPr lang="cs-CZ" dirty="0" smtClean="0"/>
              <a:t> </a:t>
            </a:r>
            <a:r>
              <a:rPr lang="cs-CZ" dirty="0" err="1" smtClean="0"/>
              <a:t>aufs</a:t>
            </a:r>
            <a:r>
              <a:rPr lang="cs-CZ" dirty="0" smtClean="0"/>
              <a:t> </a:t>
            </a:r>
            <a:r>
              <a:rPr lang="cs-CZ" dirty="0" err="1" smtClean="0"/>
              <a:t>VideoWeb</a:t>
            </a:r>
            <a:endParaRPr lang="cs-CZ" dirty="0" smtClean="0"/>
          </a:p>
          <a:p>
            <a:r>
              <a:rPr lang="cs-CZ" dirty="0" err="1" smtClean="0"/>
              <a:t>Detailierte</a:t>
            </a:r>
            <a:r>
              <a:rPr lang="cs-CZ" dirty="0" smtClean="0"/>
              <a:t> </a:t>
            </a:r>
            <a:r>
              <a:rPr lang="cs-CZ" dirty="0" err="1" smtClean="0"/>
              <a:t>Analysen</a:t>
            </a:r>
            <a:r>
              <a:rPr lang="cs-CZ" dirty="0" smtClean="0"/>
              <a:t> </a:t>
            </a:r>
            <a:r>
              <a:rPr lang="cs-CZ" dirty="0" err="1" smtClean="0"/>
              <a:t>notwendig</a:t>
            </a:r>
            <a:r>
              <a:rPr lang="cs-CZ" dirty="0" smtClean="0"/>
              <a:t> </a:t>
            </a:r>
          </a:p>
          <a:p>
            <a:r>
              <a:rPr lang="cs-CZ" dirty="0" smtClean="0"/>
              <a:t>Data </a:t>
            </a:r>
            <a:r>
              <a:rPr lang="cs-CZ" dirty="0" err="1" smtClean="0"/>
              <a:t>aus</a:t>
            </a:r>
            <a:r>
              <a:rPr lang="cs-CZ" dirty="0" smtClean="0"/>
              <a:t> </a:t>
            </a:r>
            <a:r>
              <a:rPr lang="cs-CZ" dirty="0" err="1" smtClean="0"/>
              <a:t>diagnostischen</a:t>
            </a:r>
            <a:r>
              <a:rPr lang="cs-CZ" dirty="0" smtClean="0"/>
              <a:t> </a:t>
            </a:r>
            <a:r>
              <a:rPr lang="cs-CZ" dirty="0"/>
              <a:t>Modul </a:t>
            </a:r>
            <a:r>
              <a:rPr lang="cs-CZ" dirty="0" smtClean="0"/>
              <a:t>2 (</a:t>
            </a:r>
            <a:r>
              <a:rPr lang="cs-CZ" dirty="0" err="1" smtClean="0"/>
              <a:t>posttest</a:t>
            </a:r>
            <a:r>
              <a:rPr lang="cs-CZ" dirty="0" smtClean="0"/>
              <a:t>) </a:t>
            </a:r>
            <a:r>
              <a:rPr lang="cs-CZ" dirty="0" err="1"/>
              <a:t>analysieren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Entwicklung</a:t>
            </a:r>
            <a:r>
              <a:rPr lang="cs-CZ" dirty="0" smtClean="0"/>
              <a:t> der </a:t>
            </a:r>
            <a:r>
              <a:rPr lang="cs-CZ" dirty="0" err="1" smtClean="0"/>
              <a:t>professionellen</a:t>
            </a:r>
            <a:r>
              <a:rPr lang="cs-CZ" dirty="0" smtClean="0"/>
              <a:t> </a:t>
            </a:r>
            <a:r>
              <a:rPr lang="cs-CZ" dirty="0" err="1"/>
              <a:t>Wahrnehmung</a:t>
            </a:r>
            <a:r>
              <a:rPr lang="cs-CZ" dirty="0"/>
              <a:t> </a:t>
            </a:r>
            <a:r>
              <a:rPr lang="cs-CZ" dirty="0" err="1" smtClean="0"/>
              <a:t>schliessen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613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55576" y="2132856"/>
            <a:ext cx="7772400" cy="1362075"/>
          </a:xfrm>
        </p:spPr>
        <p:txBody>
          <a:bodyPr/>
          <a:lstStyle/>
          <a:p>
            <a:r>
              <a:rPr lang="cs-CZ" dirty="0" err="1" smtClean="0"/>
              <a:t>Vielen</a:t>
            </a:r>
            <a:r>
              <a:rPr lang="cs-CZ" dirty="0" smtClean="0"/>
              <a:t> </a:t>
            </a:r>
            <a:r>
              <a:rPr lang="cs-CZ" dirty="0" err="1" smtClean="0"/>
              <a:t>Dank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Ihre</a:t>
            </a:r>
            <a:r>
              <a:rPr lang="cs-CZ" dirty="0" smtClean="0"/>
              <a:t> </a:t>
            </a:r>
            <a:r>
              <a:rPr lang="cs-CZ" dirty="0" err="1" smtClean="0"/>
              <a:t>aufmerksamkeit</a:t>
            </a:r>
            <a:r>
              <a:rPr lang="cs-CZ" dirty="0" smtClean="0"/>
              <a:t>!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683568" y="4005064"/>
            <a:ext cx="7772400" cy="150018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 have to say that this module was very helpful in many ways. By </a:t>
            </a:r>
            <a:r>
              <a:rPr lang="en-US" dirty="0" err="1"/>
              <a:t>analysing</a:t>
            </a:r>
            <a:r>
              <a:rPr lang="en-US" dirty="0"/>
              <a:t> close videos and focusing on something else each time it really came together well.</a:t>
            </a:r>
          </a:p>
          <a:p>
            <a:r>
              <a:rPr lang="en-US" dirty="0" smtClean="0"/>
              <a:t>By </a:t>
            </a:r>
            <a:r>
              <a:rPr lang="en-US" dirty="0"/>
              <a:t>the end I felt that I actually learned something useful as it gave me some more ways how to look at things and how to think about teaching from new perspectives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dirty="0" smtClean="0"/>
              <a:t>(Vojta, </a:t>
            </a:r>
            <a:r>
              <a:rPr lang="cs-CZ" dirty="0" err="1" smtClean="0"/>
              <a:t>Herbst</a:t>
            </a:r>
            <a:r>
              <a:rPr lang="cs-CZ" dirty="0" smtClean="0"/>
              <a:t> 2012)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219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28" y="234852"/>
            <a:ext cx="7397208" cy="632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Skupina 2"/>
          <p:cNvGrpSpPr/>
          <p:nvPr/>
        </p:nvGrpSpPr>
        <p:grpSpPr>
          <a:xfrm>
            <a:off x="7737743" y="1340768"/>
            <a:ext cx="1406257" cy="4926161"/>
            <a:chOff x="7737743" y="1340768"/>
            <a:chExt cx="1406257" cy="4926161"/>
          </a:xfrm>
        </p:grpSpPr>
        <p:sp>
          <p:nvSpPr>
            <p:cNvPr id="2" name="TextovéPole 1"/>
            <p:cNvSpPr txBox="1"/>
            <p:nvPr/>
          </p:nvSpPr>
          <p:spPr>
            <a:xfrm>
              <a:off x="7740352" y="2612511"/>
              <a:ext cx="12961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/>
                <a:t>Lexicon</a:t>
              </a:r>
              <a:endParaRPr lang="cs-CZ" dirty="0"/>
            </a:p>
          </p:txBody>
        </p:sp>
        <p:sp>
          <p:nvSpPr>
            <p:cNvPr id="4" name="TextovéPole 3"/>
            <p:cNvSpPr txBox="1"/>
            <p:nvPr/>
          </p:nvSpPr>
          <p:spPr>
            <a:xfrm>
              <a:off x="7740352" y="4869160"/>
              <a:ext cx="140364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/>
                <a:t>Video-feedback</a:t>
              </a:r>
              <a:endParaRPr lang="cs-CZ" dirty="0"/>
            </a:p>
          </p:txBody>
        </p:sp>
        <p:sp>
          <p:nvSpPr>
            <p:cNvPr id="5" name="TextovéPole 4"/>
            <p:cNvSpPr txBox="1"/>
            <p:nvPr/>
          </p:nvSpPr>
          <p:spPr>
            <a:xfrm>
              <a:off x="7737743" y="3645024"/>
              <a:ext cx="12961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err="1" smtClean="0"/>
                <a:t>Lesson-Lab</a:t>
              </a:r>
              <a:endParaRPr lang="cs-CZ" dirty="0"/>
            </a:p>
          </p:txBody>
        </p:sp>
        <p:sp>
          <p:nvSpPr>
            <p:cNvPr id="6" name="TextovéPole 5"/>
            <p:cNvSpPr txBox="1"/>
            <p:nvPr/>
          </p:nvSpPr>
          <p:spPr>
            <a:xfrm>
              <a:off x="7794104" y="1340768"/>
              <a:ext cx="12961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/>
                <a:t>…</a:t>
              </a:r>
              <a:endParaRPr lang="cs-CZ" dirty="0"/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7740352" y="5805264"/>
              <a:ext cx="12961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/>
                <a:t>…</a:t>
              </a:r>
              <a:endParaRPr lang="cs-CZ" dirty="0"/>
            </a:p>
          </p:txBody>
        </p:sp>
      </p:grpSp>
    </p:spTree>
    <p:extLst>
      <p:ext uri="{BB962C8B-B14F-4D97-AF65-F5344CB8AC3E}">
        <p14:creationId xmlns:p14="http://schemas.microsoft.com/office/powerpoint/2010/main" val="74749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28" y="234852"/>
            <a:ext cx="7397208" cy="632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Zaoblený obdélník 8"/>
          <p:cNvSpPr/>
          <p:nvPr/>
        </p:nvSpPr>
        <p:spPr>
          <a:xfrm>
            <a:off x="2771800" y="2893539"/>
            <a:ext cx="2278060" cy="100811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IRSE </a:t>
            </a:r>
            <a:r>
              <a:rPr lang="cs-CZ" sz="2400" b="1" dirty="0" err="1" smtClean="0"/>
              <a:t>VideoWeb</a:t>
            </a:r>
            <a:endParaRPr lang="cs-CZ" sz="2400" b="1" dirty="0"/>
          </a:p>
        </p:txBody>
      </p:sp>
      <p:sp>
        <p:nvSpPr>
          <p:cNvPr id="11" name="Zaoblený obdélník 10"/>
          <p:cNvSpPr/>
          <p:nvPr/>
        </p:nvSpPr>
        <p:spPr>
          <a:xfrm>
            <a:off x="5253030" y="2893539"/>
            <a:ext cx="2127282" cy="100811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>
            <a:off x="2771800" y="4134481"/>
            <a:ext cx="2160240" cy="100811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>
            <a:off x="5238997" y="4149080"/>
            <a:ext cx="2141315" cy="100811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>
            <a:off x="5238997" y="5445224"/>
            <a:ext cx="2278060" cy="100811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>
            <a:off x="2788279" y="1628800"/>
            <a:ext cx="2127282" cy="100811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05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Übersicht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Professionelles</a:t>
            </a:r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Lernen</a:t>
            </a:r>
            <a:endParaRPr lang="cs-CZ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cs-CZ" dirty="0" smtClean="0"/>
              <a:t>IRSE </a:t>
            </a:r>
            <a:r>
              <a:rPr lang="cs-CZ" dirty="0" err="1" smtClean="0"/>
              <a:t>Videoweb</a:t>
            </a:r>
            <a:endParaRPr lang="cs-CZ" dirty="0" smtClean="0"/>
          </a:p>
          <a:p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Akzeptanzstudie</a:t>
            </a:r>
            <a:endParaRPr lang="cs-CZ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Erfassung</a:t>
            </a:r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 von </a:t>
            </a:r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professioneller</a:t>
            </a:r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Wahrnehmung</a:t>
            </a:r>
            <a:endParaRPr lang="cs-CZ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Diskussion</a:t>
            </a:r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und</a:t>
            </a:r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Ausblick</a:t>
            </a:r>
            <a:endParaRPr lang="cs-CZ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31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IRSE </a:t>
            </a:r>
            <a:r>
              <a:rPr lang="cs-CZ" dirty="0" err="1" smtClean="0"/>
              <a:t>VideoWeb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IRSE – Institute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in </a:t>
            </a:r>
            <a:r>
              <a:rPr lang="cs-CZ" dirty="0" err="1" smtClean="0"/>
              <a:t>School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endParaRPr lang="cs-CZ" dirty="0" smtClean="0"/>
          </a:p>
          <a:p>
            <a:r>
              <a:rPr lang="cs-CZ" dirty="0" err="1" smtClean="0"/>
              <a:t>Videobasierte</a:t>
            </a:r>
            <a:r>
              <a:rPr lang="cs-CZ" dirty="0" smtClean="0"/>
              <a:t> </a:t>
            </a:r>
            <a:r>
              <a:rPr lang="cs-CZ" dirty="0" err="1" smtClean="0"/>
              <a:t>elektronische</a:t>
            </a:r>
            <a:r>
              <a:rPr lang="cs-CZ" dirty="0" smtClean="0"/>
              <a:t> </a:t>
            </a:r>
            <a:r>
              <a:rPr lang="cs-CZ" dirty="0" err="1" smtClean="0"/>
              <a:t>Lernumgebung</a:t>
            </a:r>
            <a:endParaRPr lang="cs-CZ" dirty="0" smtClean="0"/>
          </a:p>
          <a:p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Studierende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der </a:t>
            </a:r>
            <a:r>
              <a:rPr lang="cs-CZ" dirty="0" err="1" smtClean="0"/>
              <a:t>Pädagogischen</a:t>
            </a:r>
            <a:r>
              <a:rPr lang="cs-CZ" dirty="0" smtClean="0"/>
              <a:t> </a:t>
            </a:r>
            <a:r>
              <a:rPr lang="cs-CZ" dirty="0" err="1" smtClean="0"/>
              <a:t>Fakultät</a:t>
            </a:r>
            <a:r>
              <a:rPr lang="cs-CZ" dirty="0" smtClean="0"/>
              <a:t>, Masaryk </a:t>
            </a:r>
            <a:r>
              <a:rPr lang="cs-CZ" dirty="0" err="1" smtClean="0"/>
              <a:t>Universität</a:t>
            </a:r>
            <a:r>
              <a:rPr lang="cs-CZ" dirty="0" smtClean="0"/>
              <a:t>, Brno</a:t>
            </a:r>
          </a:p>
          <a:p>
            <a:r>
              <a:rPr lang="cs-CZ" dirty="0" err="1" smtClean="0"/>
              <a:t>Videos</a:t>
            </a:r>
            <a:endParaRPr lang="cs-CZ" dirty="0" smtClean="0"/>
          </a:p>
          <a:p>
            <a:r>
              <a:rPr lang="cs-CZ" dirty="0" err="1" smtClean="0"/>
              <a:t>Fragen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Aufgaben</a:t>
            </a:r>
            <a:endParaRPr lang="cs-CZ" dirty="0" smtClean="0"/>
          </a:p>
          <a:p>
            <a:r>
              <a:rPr lang="cs-CZ" dirty="0" err="1" smtClean="0"/>
              <a:t>Theoretische</a:t>
            </a:r>
            <a:r>
              <a:rPr lang="cs-CZ" dirty="0" smtClean="0"/>
              <a:t> </a:t>
            </a:r>
            <a:r>
              <a:rPr lang="cs-CZ" dirty="0" err="1" smtClean="0"/>
              <a:t>Materialien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4187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IRSE </a:t>
            </a:r>
            <a:r>
              <a:rPr lang="cs-CZ" dirty="0" err="1" smtClean="0"/>
              <a:t>VideoWeb</a:t>
            </a:r>
            <a:r>
              <a:rPr lang="cs-CZ" dirty="0" smtClean="0"/>
              <a:t> – </a:t>
            </a:r>
            <a:r>
              <a:rPr lang="cs-CZ" dirty="0" err="1" smtClean="0"/>
              <a:t>Ziele</a:t>
            </a:r>
            <a:r>
              <a:rPr lang="cs-CZ" dirty="0" smtClean="0"/>
              <a:t>/</a:t>
            </a:r>
            <a:r>
              <a:rPr lang="cs-CZ" dirty="0" err="1" smtClean="0"/>
              <a:t>Funktionen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Instrument zur </a:t>
            </a:r>
            <a:r>
              <a:rPr lang="de-DE" b="1" dirty="0" smtClean="0">
                <a:solidFill>
                  <a:srgbClr val="FF0000"/>
                </a:solidFill>
              </a:rPr>
              <a:t>Entwicklung</a:t>
            </a:r>
            <a:r>
              <a:rPr lang="de-DE" dirty="0" smtClean="0"/>
              <a:t> von </a:t>
            </a:r>
            <a:r>
              <a:rPr lang="cs-CZ" dirty="0" err="1" smtClean="0"/>
              <a:t>profesioneller</a:t>
            </a:r>
            <a:r>
              <a:rPr lang="cs-CZ" dirty="0" smtClean="0"/>
              <a:t> </a:t>
            </a:r>
            <a:r>
              <a:rPr lang="cs-CZ" dirty="0" err="1" smtClean="0"/>
              <a:t>Wahrnehmung</a:t>
            </a:r>
            <a:endParaRPr lang="cs-CZ" dirty="0" smtClean="0"/>
          </a:p>
          <a:p>
            <a:r>
              <a:rPr lang="cs-CZ" dirty="0" smtClean="0"/>
              <a:t>I</a:t>
            </a:r>
            <a:r>
              <a:rPr lang="de-DE" dirty="0" err="1" smtClean="0"/>
              <a:t>nstrument</a:t>
            </a:r>
            <a:r>
              <a:rPr lang="de-DE" dirty="0" smtClean="0"/>
              <a:t> </a:t>
            </a:r>
            <a:r>
              <a:rPr lang="cs-CZ" dirty="0" err="1" smtClean="0"/>
              <a:t>zur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Erfassung</a:t>
            </a:r>
            <a:r>
              <a:rPr lang="cs-CZ" dirty="0" smtClean="0"/>
              <a:t> </a:t>
            </a:r>
            <a:r>
              <a:rPr lang="de-DE" dirty="0" smtClean="0"/>
              <a:t>von </a:t>
            </a:r>
            <a:r>
              <a:rPr lang="cs-CZ" dirty="0" err="1" smtClean="0"/>
              <a:t>professioneller</a:t>
            </a:r>
            <a:r>
              <a:rPr lang="cs-CZ" dirty="0" smtClean="0"/>
              <a:t> </a:t>
            </a:r>
            <a:r>
              <a:rPr lang="de-DE" dirty="0" smtClean="0"/>
              <a:t>Wahrnehmung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585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</TotalTime>
  <Words>1045</Words>
  <Application>Microsoft Office PowerPoint</Application>
  <PresentationFormat>Předvádění na obrazovce (4:3)</PresentationFormat>
  <Paragraphs>221</Paragraphs>
  <Slides>44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5" baseType="lpstr">
      <vt:lpstr>Motiv systému Office</vt:lpstr>
      <vt:lpstr>Lernen aus Unterrichtsvideo: Entwicklung einer videobasierten Lernumgebung und Ergebnisse einer Pilotstudie</vt:lpstr>
      <vt:lpstr>Übersicht</vt:lpstr>
      <vt:lpstr>Übersicht</vt:lpstr>
      <vt:lpstr>Professionelles Lernen</vt:lpstr>
      <vt:lpstr>Prezentace aplikace PowerPoint</vt:lpstr>
      <vt:lpstr>Prezentace aplikace PowerPoint</vt:lpstr>
      <vt:lpstr>Übersicht</vt:lpstr>
      <vt:lpstr>IRSE VideoWeb</vt:lpstr>
      <vt:lpstr>IRSE VideoWeb – Ziele/Funktionen</vt:lpstr>
      <vt:lpstr>Professionelle Wahrnehmung</vt:lpstr>
      <vt:lpstr>Knowledge-based reasoning</vt:lpstr>
      <vt:lpstr>IRSE VideoWeb - Realisation</vt:lpstr>
      <vt:lpstr>IRSE VidewoWeb - Struktur</vt:lpstr>
      <vt:lpstr>Diagnostisches Modul</vt:lpstr>
      <vt:lpstr>Interventionsmodule - Übersicht</vt:lpstr>
      <vt:lpstr>Interventionsmodule - Übersicht</vt:lpstr>
      <vt:lpstr>Interventionsmodul - Lehrerfragen</vt:lpstr>
      <vt:lpstr>Interventionsmodul - Struktur</vt:lpstr>
      <vt:lpstr>Pilotstudie – Stichprobe </vt:lpstr>
      <vt:lpstr>Übersicht</vt:lpstr>
      <vt:lpstr>Akzeptanzstudie - Fragestellungen</vt:lpstr>
      <vt:lpstr>Akzeptanzstudie - Methode</vt:lpstr>
      <vt:lpstr>Bewertung: Videos</vt:lpstr>
      <vt:lpstr>Bewertung: Fragen und Aufgaben</vt:lpstr>
      <vt:lpstr>Bewertung: Expertenkommentare und theoretische Materialien</vt:lpstr>
      <vt:lpstr>Bewertung: VideoWeb</vt:lpstr>
      <vt:lpstr>Übersicht</vt:lpstr>
      <vt:lpstr>Erfassung von professioneller Wahrnehmung</vt:lpstr>
      <vt:lpstr>Prezentace aplikace PowerPoint</vt:lpstr>
      <vt:lpstr>Segmentation </vt:lpstr>
      <vt:lpstr>Kategoriensystem  – knowledge-based reasoning</vt:lpstr>
      <vt:lpstr>Ergebnisse: Knowledge-based reasoning  Einheite der Kodierung</vt:lpstr>
      <vt:lpstr>Ergebnisse: Knowledge-based reasoning Einheite der Kodierung</vt:lpstr>
      <vt:lpstr>Segmentation </vt:lpstr>
      <vt:lpstr>Segmentation </vt:lpstr>
      <vt:lpstr>Ergebnisse: Knowledge-based reasoning  Einheiten der Analyse</vt:lpstr>
      <vt:lpstr>Ergebnisse: Knowledge-based reasoning Enheiten der Analyse</vt:lpstr>
      <vt:lpstr>Segmentation </vt:lpstr>
      <vt:lpstr>Segmentation</vt:lpstr>
      <vt:lpstr>Ergebnisse: Knowledge-based reasoning  Zusammenhänge</vt:lpstr>
      <vt:lpstr>Ergebnisse: Knowledge-based reasoning  Zusammenhänge</vt:lpstr>
      <vt:lpstr>Knowledge-based reasoning - Zusammenhänge</vt:lpstr>
      <vt:lpstr>Diskussion und Ausblick</vt:lpstr>
      <vt:lpstr>Vielen Dank für Ihre aufmerksamkeit!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Lernen aus Unterrichtsvideo: Entwicklung einer videobasierten Lernumgebung und Ergebnisse einer Pilotstudie</dc:title>
  <dc:creator>Eva</dc:creator>
  <cp:lastModifiedBy>Eva</cp:lastModifiedBy>
  <cp:revision>42</cp:revision>
  <cp:lastPrinted>2012-11-08T09:21:19Z</cp:lastPrinted>
  <dcterms:created xsi:type="dcterms:W3CDTF">2012-11-07T13:55:02Z</dcterms:created>
  <dcterms:modified xsi:type="dcterms:W3CDTF">2012-12-11T16:33:09Z</dcterms:modified>
</cp:coreProperties>
</file>