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6" r:id="rId8"/>
    <p:sldId id="265" r:id="rId9"/>
    <p:sldId id="262" r:id="rId10"/>
    <p:sldId id="263" r:id="rId11"/>
    <p:sldId id="264" r:id="rId12"/>
    <p:sldId id="267" r:id="rId13"/>
    <p:sldId id="268" r:id="rId14"/>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84" y="-83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p:cNvGrpSpPr>
            <a:grpSpLocks/>
          </p:cNvGrpSpPr>
          <p:nvPr/>
        </p:nvGrpSpPr>
        <p:grpSpPr bwMode="auto">
          <a:xfrm>
            <a:off x="546100" y="-4763"/>
            <a:ext cx="5014913" cy="6862763"/>
            <a:chOff x="2928938" y="-4763"/>
            <a:chExt cx="5014912" cy="6862763"/>
          </a:xfrm>
        </p:grpSpPr>
        <p:sp>
          <p:nvSpPr>
            <p:cNvPr id="5" name="Freeform 6"/>
            <p:cNvSpPr>
              <a:spLocks/>
            </p:cNvSpPr>
            <p:nvPr/>
          </p:nvSpPr>
          <p:spPr bwMode="auto">
            <a:xfrm>
              <a:off x="3367088" y="-4763"/>
              <a:ext cx="1063625" cy="2782888"/>
            </a:xfrm>
            <a:custGeom>
              <a:avLst/>
              <a:gdLst>
                <a:gd name="T0" fmla="*/ 0 w 670"/>
                <a:gd name="T1" fmla="*/ 0 h 1753"/>
                <a:gd name="T2" fmla="*/ 670 w 670"/>
                <a:gd name="T3" fmla="*/ 1753 h 1753"/>
              </a:gdLst>
              <a:ahLst/>
              <a:cxnLst>
                <a:cxn ang="0">
                  <a:pos x="0" y="1696"/>
                </a:cxn>
                <a:cxn ang="0">
                  <a:pos x="225" y="1753"/>
                </a:cxn>
                <a:cxn ang="0">
                  <a:pos x="670" y="0"/>
                </a:cxn>
                <a:cxn ang="0">
                  <a:pos x="430" y="0"/>
                </a:cxn>
                <a:cxn ang="0">
                  <a:pos x="0" y="1696"/>
                </a:cxn>
              </a:cxnLst>
              <a:rect l="T0" t="T1" r="T2" b="T3"/>
              <a:pathLst>
                <a:path w="670" h="1753">
                  <a:moveTo>
                    <a:pt x="0" y="1696"/>
                  </a:moveTo>
                  <a:lnTo>
                    <a:pt x="225" y="1753"/>
                  </a:lnTo>
                  <a:lnTo>
                    <a:pt x="670" y="0"/>
                  </a:lnTo>
                  <a:lnTo>
                    <a:pt x="430" y="0"/>
                  </a:lnTo>
                  <a:lnTo>
                    <a:pt x="0" y="1696"/>
                  </a:lnTo>
                  <a:close/>
                </a:path>
              </a:pathLst>
            </a:custGeom>
            <a:solidFill>
              <a:schemeClr val="accent1"/>
            </a:solidFill>
            <a:ln w="9525">
              <a:noFill/>
              <a:round/>
              <a:headEnd/>
              <a:tailEnd/>
            </a:ln>
          </p:spPr>
          <p:txBody>
            <a:bodyPr/>
            <a:lstStyle/>
            <a:p>
              <a:endParaRPr lang="cs-CZ"/>
            </a:p>
          </p:txBody>
        </p:sp>
        <p:sp>
          <p:nvSpPr>
            <p:cNvPr id="6" name="Freeform 7"/>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pPr>
              <a:defRPr/>
            </a:pPr>
            <a:fld id="{656F79F6-FF5A-4659-B0CD-B5B7412257EC}" type="datetimeFigureOut">
              <a:rPr lang="en-US"/>
              <a:pPr>
                <a:defRPr/>
              </a:pPr>
              <a:t>4/22/2015</a:t>
            </a:fld>
            <a:endParaRPr lang="en-US"/>
          </a:p>
        </p:txBody>
      </p:sp>
      <p:sp>
        <p:nvSpPr>
          <p:cNvPr id="12" name="Footer Placeholder 4"/>
          <p:cNvSpPr>
            <a:spLocks noGrp="1"/>
          </p:cNvSpPr>
          <p:nvPr>
            <p:ph type="ftr" sz="quarter" idx="11"/>
          </p:nvPr>
        </p:nvSpPr>
        <p:spPr>
          <a:xfrm>
            <a:off x="5332413" y="5883275"/>
            <a:ext cx="4324350" cy="365125"/>
          </a:xfrm>
        </p:spPr>
        <p:txBody>
          <a:bodyPr/>
          <a:lstStyle>
            <a:lvl1pPr>
              <a:defRPr/>
            </a:lvl1pPr>
          </a:lstStyle>
          <a:p>
            <a:pPr>
              <a:defRPr/>
            </a:pPr>
            <a:endParaRPr lang="en-US"/>
          </a:p>
        </p:txBody>
      </p:sp>
      <p:sp>
        <p:nvSpPr>
          <p:cNvPr id="13" name="Slide Number Placeholder 5"/>
          <p:cNvSpPr>
            <a:spLocks noGrp="1"/>
          </p:cNvSpPr>
          <p:nvPr>
            <p:ph type="sldNum" sz="quarter" idx="12"/>
          </p:nvPr>
        </p:nvSpPr>
        <p:spPr/>
        <p:txBody>
          <a:bodyPr/>
          <a:lstStyle>
            <a:lvl1pPr>
              <a:defRPr/>
            </a:lvl1pPr>
          </a:lstStyle>
          <a:p>
            <a:pPr>
              <a:defRPr/>
            </a:pPr>
            <a:fld id="{F73326D7-6DBB-4FD3-929F-7C2B9D43390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8AACA4-AE84-4329-B9A8-FF1605C5D3B9}" type="datetimeFigureOut">
              <a:rPr lang="en-US"/>
              <a:pPr>
                <a:defRPr/>
              </a:pPr>
              <a:t>4/22/2015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A67F2D1-5F2B-4C15-BA0B-5567CFD6FC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865007B-A1B5-4F09-9B74-C99632E6D039}" type="datetimeFigureOut">
              <a:rPr lang="en-US"/>
              <a:pPr>
                <a:defRPr/>
              </a:pPr>
              <a:t>4/22/2015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69EB0A-5DFD-47A7-9225-010AED29EFE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rPr>
              <a:t>“</a:t>
            </a:r>
          </a:p>
        </p:txBody>
      </p:sp>
      <p:sp>
        <p:nvSpPr>
          <p:cNvPr id="6" name="TextBox 14"/>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C6EC1DB6-A261-45A8-8635-06D4C2256BD9}" type="datetimeFigureOut">
              <a:rPr lang="en-US"/>
              <a:pPr>
                <a:defRPr/>
              </a:pPr>
              <a:t>4/22/2015</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8EDA7CD1-AAA6-42DC-A1BC-18C244C8695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6CC6961-637B-48F0-A20B-5B6719CC8523}" type="datetimeFigureOut">
              <a:rPr lang="en-US"/>
              <a:pPr>
                <a:defRPr/>
              </a:pPr>
              <a:t>4/22/2015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E7D03B-93D1-4B4D-B589-237DC00D121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rPr>
              <a:t>“</a:t>
            </a:r>
          </a:p>
        </p:txBody>
      </p:sp>
      <p:sp>
        <p:nvSpPr>
          <p:cNvPr id="6" name="TextBox 14"/>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3BD4E15F-8074-456A-8D51-0236E3495018}" type="datetimeFigureOut">
              <a:rPr lang="en-US"/>
              <a:pPr>
                <a:defRPr/>
              </a:pPr>
              <a:t>4/22/2015</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DE0EA77-03EE-446A-BFCC-D6A45FD15AC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rtlCol="0">
            <a:normAutofit/>
          </a:bodyPr>
          <a:lstStyle>
            <a:lvl1pPr>
              <a:defRPr lang="en-US" b="0" dirty="0"/>
            </a:lvl1pPr>
          </a:lstStyle>
          <a:p>
            <a:pPr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B75B6C8E-2141-4F8E-8C7B-A2F9B1EC3E5F}" type="datetimeFigureOut">
              <a:rPr lang="en-US"/>
              <a:pPr>
                <a:defRPr/>
              </a:pPr>
              <a:t>4/22/2015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613DB2C-FB59-4CB0-9333-E98277F02EC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6B76FF1-3212-46A6-B19A-7247BF01E80A}" type="datetimeFigureOut">
              <a:rPr lang="en-US"/>
              <a:pPr>
                <a:defRPr/>
              </a:pPr>
              <a:t>4/22/2015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9BDAC3-4E16-4A88-90F4-EADBA048720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C167CB7-A3E2-4A5F-9337-D9622064A135}" type="datetimeFigureOut">
              <a:rPr lang="en-US"/>
              <a:pPr>
                <a:defRPr/>
              </a:pPr>
              <a:t>4/22/2015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723636-1441-439F-B4C2-8A23A6D4EB0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CFEE81-B0FB-4B25-8230-973A9B4D6F3D}" type="datetimeFigureOut">
              <a:rPr lang="en-US"/>
              <a:pPr>
                <a:defRPr/>
              </a:pPr>
              <a:t>4/22/2015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10952163" y="5867400"/>
            <a:ext cx="550862" cy="365125"/>
          </a:xfrm>
        </p:spPr>
        <p:txBody>
          <a:bodyPr/>
          <a:lstStyle>
            <a:lvl1pPr>
              <a:defRPr/>
            </a:lvl1pPr>
          </a:lstStyle>
          <a:p>
            <a:pPr>
              <a:defRPr/>
            </a:pPr>
            <a:fld id="{65E6F59C-9685-4B9B-8282-E714FDFF6B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7C1E1-998E-4085-989B-FB0B2C81BC0B}" type="datetimeFigureOut">
              <a:rPr lang="en-US"/>
              <a:pPr>
                <a:defRPr/>
              </a:pPr>
              <a:t>4/22/2015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4399B6-79C0-4D4E-9CE4-5878FFE5D46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0A90FF2-44D7-4426-A97C-7549DFA5662A}" type="datetimeFigureOut">
              <a:rPr lang="en-US"/>
              <a:pPr>
                <a:defRPr/>
              </a:pPr>
              <a:t>4/22/2015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F48ABC-486B-403E-A04B-E9B27E27BDB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AB67FFA-5D07-4743-A91B-D3F5D7CC7100}" type="datetimeFigureOut">
              <a:rPr lang="en-US"/>
              <a:pPr>
                <a:defRPr/>
              </a:pPr>
              <a:t>4/22/2015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4C84EF6-4E08-4A85-BF55-A8A751C901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C30D8B7-4ACF-43BE-945B-CFDCCA973A9B}" type="datetimeFigureOut">
              <a:rPr lang="en-US"/>
              <a:pPr>
                <a:defRPr/>
              </a:pPr>
              <a:t>4/22/2015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636C793-AA1C-4422-87F3-D5BD8127FD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C8C57B-0BD2-4735-873B-5CB969305FCB}" type="datetimeFigureOut">
              <a:rPr lang="en-US"/>
              <a:pPr>
                <a:defRPr/>
              </a:pPr>
              <a:t>4/22/2015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020D02-0BAB-43D4-8115-4760C5DFEF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89AEF2-B666-4F15-AB44-9A8D0A4340DD}" type="datetimeFigureOut">
              <a:rPr lang="en-US"/>
              <a:pPr>
                <a:defRPr/>
              </a:pPr>
              <a:t>4/22/2015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5E85B71-C28E-4D0F-9AF1-BE8E2DFD6EA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365CFDD-8351-4D09-AB7C-1E198062D56F}" type="datetimeFigureOut">
              <a:rPr lang="en-US"/>
              <a:pPr>
                <a:defRPr/>
              </a:pPr>
              <a:t>4/22/2015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A50F4A9-78AC-4B7D-8DEF-2232D9896D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0813" y="0"/>
            <a:ext cx="2436812" cy="6858000"/>
            <a:chOff x="1320800" y="0"/>
            <a:chExt cx="2436813" cy="6858001"/>
          </a:xfrm>
        </p:grpSpPr>
        <p:sp>
          <p:nvSpPr>
            <p:cNvPr id="1032" name="Freeform 6"/>
            <p:cNvSpPr>
              <a:spLocks/>
            </p:cNvSpPr>
            <p:nvPr/>
          </p:nvSpPr>
          <p:spPr bwMode="auto">
            <a:xfrm>
              <a:off x="1627188" y="0"/>
              <a:ext cx="1122363" cy="5329238"/>
            </a:xfrm>
            <a:custGeom>
              <a:avLst/>
              <a:gdLst>
                <a:gd name="T0" fmla="*/ 0 w 707"/>
                <a:gd name="T1" fmla="*/ 0 h 3357"/>
                <a:gd name="T2" fmla="*/ 707 w 707"/>
                <a:gd name="T3" fmla="*/ 3357 h 3357"/>
              </a:gdLst>
              <a:ahLst/>
              <a:cxnLst>
                <a:cxn ang="0">
                  <a:pos x="0" y="3330"/>
                </a:cxn>
                <a:cxn ang="0">
                  <a:pos x="156" y="3357"/>
                </a:cxn>
                <a:cxn ang="0">
                  <a:pos x="707" y="0"/>
                </a:cxn>
                <a:cxn ang="0">
                  <a:pos x="547" y="0"/>
                </a:cxn>
                <a:cxn ang="0">
                  <a:pos x="0" y="3330"/>
                </a:cxn>
              </a:cxnLst>
              <a:rect l="T0" t="T1" r="T2" b="T3"/>
              <a:pathLst>
                <a:path w="707" h="3357">
                  <a:moveTo>
                    <a:pt x="0" y="3330"/>
                  </a:moveTo>
                  <a:lnTo>
                    <a:pt x="156" y="3357"/>
                  </a:lnTo>
                  <a:lnTo>
                    <a:pt x="707" y="0"/>
                  </a:lnTo>
                  <a:lnTo>
                    <a:pt x="547" y="0"/>
                  </a:lnTo>
                  <a:lnTo>
                    <a:pt x="0" y="3330"/>
                  </a:lnTo>
                  <a:close/>
                </a:path>
              </a:pathLst>
            </a:custGeom>
            <a:solidFill>
              <a:schemeClr val="accent1"/>
            </a:solidFill>
            <a:ln w="9525">
              <a:noFill/>
              <a:round/>
              <a:headEnd/>
              <a:tailEnd/>
            </a:ln>
          </p:spPr>
          <p:txBody>
            <a:bodyPr/>
            <a:lstStyle/>
            <a:p>
              <a:endParaRPr lang="cs-CZ"/>
            </a:p>
          </p:txBody>
        </p:sp>
        <p:sp>
          <p:nvSpPr>
            <p:cNvPr id="9" name="Freeform 7"/>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484313" y="685800"/>
            <a:ext cx="10018712" cy="1752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484313" y="2667000"/>
            <a:ext cx="10018712" cy="312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9732963" y="5883275"/>
            <a:ext cx="1143000" cy="365125"/>
          </a:xfrm>
          <a:prstGeom prst="rect">
            <a:avLst/>
          </a:prstGeom>
        </p:spPr>
        <p:txBody>
          <a:bodyPr vert="horz" lIns="91440" tIns="45720" rIns="91440" bIns="45720" rtlCol="0" anchor="ctr"/>
          <a:lstStyle>
            <a:lvl1pPr algn="r" fontAlgn="auto">
              <a:spcBef>
                <a:spcPts val="0"/>
              </a:spcBef>
              <a:spcAft>
                <a:spcPts val="0"/>
              </a:spcAft>
              <a:defRPr sz="1000" b="0" i="0" dirty="0">
                <a:solidFill>
                  <a:schemeClr val="tx1"/>
                </a:solidFill>
                <a:effectLst/>
                <a:latin typeface="+mn-lt"/>
              </a:defRPr>
            </a:lvl1pPr>
          </a:lstStyle>
          <a:p>
            <a:pPr>
              <a:defRPr/>
            </a:pPr>
            <a:fld id="{FC054890-13A3-42DA-BD19-08C2E67B895D}" type="datetimeFigureOut">
              <a:rPr lang="en-US"/>
              <a:pPr>
                <a:defRPr/>
              </a:pPr>
              <a:t>4/22/2015</a:t>
            </a:fld>
            <a:endParaRPr lang="en-US"/>
          </a:p>
        </p:txBody>
      </p:sp>
      <p:sp>
        <p:nvSpPr>
          <p:cNvPr id="5" name="Footer Placeholder 4"/>
          <p:cNvSpPr>
            <a:spLocks noGrp="1"/>
          </p:cNvSpPr>
          <p:nvPr>
            <p:ph type="ftr" sz="quarter" idx="3"/>
          </p:nvPr>
        </p:nvSpPr>
        <p:spPr>
          <a:xfrm>
            <a:off x="2571750" y="5883275"/>
            <a:ext cx="7085013" cy="365125"/>
          </a:xfrm>
          <a:prstGeom prst="rect">
            <a:avLst/>
          </a:prstGeom>
        </p:spPr>
        <p:txBody>
          <a:bodyPr vert="horz" lIns="91440" tIns="45720" rIns="91440" bIns="45720" rtlCol="0" anchor="ctr"/>
          <a:lstStyle>
            <a:lvl1pPr algn="l" fontAlgn="auto">
              <a:spcBef>
                <a:spcPts val="0"/>
              </a:spcBef>
              <a:spcAft>
                <a:spcPts val="0"/>
              </a:spcAft>
              <a:defRPr sz="1000" b="0" i="0" dirty="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952163" y="5883275"/>
            <a:ext cx="550862" cy="365125"/>
          </a:xfrm>
          <a:prstGeom prst="rect">
            <a:avLst/>
          </a:prstGeom>
        </p:spPr>
        <p:txBody>
          <a:bodyPr vert="horz" lIns="91440" tIns="45720" rIns="91440" bIns="45720" rtlCol="0" anchor="ctr"/>
          <a:lstStyle>
            <a:lvl1pPr algn="r" fontAlgn="auto">
              <a:spcBef>
                <a:spcPts val="0"/>
              </a:spcBef>
              <a:spcAft>
                <a:spcPts val="0"/>
              </a:spcAft>
              <a:defRPr sz="1000" b="0" i="0" dirty="0">
                <a:solidFill>
                  <a:schemeClr val="tx1"/>
                </a:solidFill>
                <a:effectLst/>
                <a:latin typeface="+mn-lt"/>
              </a:defRPr>
            </a:lvl1pPr>
          </a:lstStyle>
          <a:p>
            <a:pPr>
              <a:defRPr/>
            </a:pPr>
            <a:fld id="{EAE325CD-094C-423E-81EF-B7F5CFD3E24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5" r:id="rId3"/>
    <p:sldLayoutId id="2147483664" r:id="rId4"/>
    <p:sldLayoutId id="2147483663" r:id="rId5"/>
    <p:sldLayoutId id="2147483662" r:id="rId6"/>
    <p:sldLayoutId id="2147483661" r:id="rId7"/>
    <p:sldLayoutId id="2147483660" r:id="rId8"/>
    <p:sldLayoutId id="2147483659" r:id="rId9"/>
    <p:sldLayoutId id="2147483658" r:id="rId10"/>
    <p:sldLayoutId id="2147483657" r:id="rId11"/>
    <p:sldLayoutId id="2147483668" r:id="rId12"/>
    <p:sldLayoutId id="2147483656" r:id="rId13"/>
    <p:sldLayoutId id="2147483669" r:id="rId14"/>
    <p:sldLayoutId id="2147483655" r:id="rId15"/>
    <p:sldLayoutId id="2147483654" r:id="rId16"/>
    <p:sldLayoutId id="2147483653" r:id="rId17"/>
  </p:sldLayoutIdLst>
  <p:txStyles>
    <p:title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itchFamily="34" charset="0"/>
        </a:defRPr>
      </a:lvl2pPr>
      <a:lvl3pPr algn="ctr" defTabSz="457200" rtl="0" fontAlgn="base">
        <a:spcBef>
          <a:spcPct val="0"/>
        </a:spcBef>
        <a:spcAft>
          <a:spcPct val="0"/>
        </a:spcAft>
        <a:defRPr sz="4000">
          <a:solidFill>
            <a:schemeClr val="tx1"/>
          </a:solidFill>
          <a:latin typeface="Corbel" pitchFamily="34" charset="0"/>
        </a:defRPr>
      </a:lvl3pPr>
      <a:lvl4pPr algn="ctr" defTabSz="457200" rtl="0" fontAlgn="base">
        <a:spcBef>
          <a:spcPct val="0"/>
        </a:spcBef>
        <a:spcAft>
          <a:spcPct val="0"/>
        </a:spcAft>
        <a:defRPr sz="4000">
          <a:solidFill>
            <a:schemeClr val="tx1"/>
          </a:solidFill>
          <a:latin typeface="Corbel" pitchFamily="34" charset="0"/>
        </a:defRPr>
      </a:lvl4pPr>
      <a:lvl5pPr algn="ctr" defTabSz="457200" rtl="0" fontAlgn="base">
        <a:spcBef>
          <a:spcPct val="0"/>
        </a:spcBef>
        <a:spcAft>
          <a:spcPct val="0"/>
        </a:spcAft>
        <a:defRPr sz="4000">
          <a:solidFill>
            <a:schemeClr val="tx1"/>
          </a:solidFill>
          <a:latin typeface="Corbel"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rgbClr val="1287C3"/>
        </a:buClr>
        <a:buSzPct val="145000"/>
        <a:buFont typeface="Arial" charset="0"/>
        <a:buChar char="•"/>
        <a:defRPr sz="2400" kern="1200">
          <a:solidFill>
            <a:schemeClr val="tx1"/>
          </a:solidFill>
          <a:latin typeface="+mn-lt"/>
          <a:ea typeface="+mn-ea"/>
          <a:cs typeface="+mn-cs"/>
        </a:defRPr>
      </a:lvl1pPr>
      <a:lvl2pPr marL="742950" indent="-285750" algn="l" defTabSz="457200" rtl="0" fontAlgn="base">
        <a:spcBef>
          <a:spcPct val="20000"/>
        </a:spcBef>
        <a:spcAft>
          <a:spcPts val="600"/>
        </a:spcAft>
        <a:buClr>
          <a:srgbClr val="1287C3"/>
        </a:buClr>
        <a:buSzPct val="145000"/>
        <a:buFont typeface="Arial" charset="0"/>
        <a:buChar char="•"/>
        <a:defRPr sz="2000" kern="1200">
          <a:solidFill>
            <a:schemeClr val="tx1"/>
          </a:solidFill>
          <a:latin typeface="+mn-lt"/>
          <a:ea typeface="+mn-ea"/>
          <a:cs typeface="+mn-cs"/>
        </a:defRPr>
      </a:lvl2pPr>
      <a:lvl3pPr marL="1200150" indent="-285750" algn="l" defTabSz="457200" rtl="0" fontAlgn="base">
        <a:spcBef>
          <a:spcPct val="20000"/>
        </a:spcBef>
        <a:spcAft>
          <a:spcPts val="600"/>
        </a:spcAft>
        <a:buClr>
          <a:srgbClr val="1287C3"/>
        </a:buClr>
        <a:buSzPct val="145000"/>
        <a:buFont typeface="Arial" charset="0"/>
        <a:buChar char="•"/>
        <a:defRPr kern="1200">
          <a:solidFill>
            <a:schemeClr val="tx1"/>
          </a:solidFill>
          <a:latin typeface="+mn-lt"/>
          <a:ea typeface="+mn-ea"/>
          <a:cs typeface="+mn-cs"/>
        </a:defRPr>
      </a:lvl3pPr>
      <a:lvl4pPr marL="1543050" indent="-171450" algn="l" defTabSz="457200" rtl="0" fontAlgn="base">
        <a:spcBef>
          <a:spcPct val="20000"/>
        </a:spcBef>
        <a:spcAft>
          <a:spcPts val="600"/>
        </a:spcAft>
        <a:buClr>
          <a:srgbClr val="1287C3"/>
        </a:buClr>
        <a:buSzPct val="145000"/>
        <a:buFont typeface="Arial" charset="0"/>
        <a:buChar char="•"/>
        <a:defRPr sz="1600" kern="1200">
          <a:solidFill>
            <a:schemeClr val="tx1"/>
          </a:solidFill>
          <a:latin typeface="+mn-lt"/>
          <a:ea typeface="+mn-ea"/>
          <a:cs typeface="+mn-cs"/>
        </a:defRPr>
      </a:lvl4pPr>
      <a:lvl5pPr marL="2000250" indent="-171450" algn="l" defTabSz="457200" rtl="0" fontAlgn="base">
        <a:spcBef>
          <a:spcPct val="20000"/>
        </a:spcBef>
        <a:spcAft>
          <a:spcPts val="600"/>
        </a:spcAft>
        <a:buClr>
          <a:srgbClr val="1287C3"/>
        </a:buClr>
        <a:buSzPct val="145000"/>
        <a:buFont typeface="Arial"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yusufmaigida.com.ng/publications/inclusive-education-in-nigeria-less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295275" y="174625"/>
            <a:ext cx="11766550" cy="6683375"/>
          </a:xfrm>
        </p:spPr>
        <p:txBody>
          <a:bodyPr/>
          <a:lstStyle/>
          <a:p>
            <a:pPr algn="ctr"/>
            <a:r>
              <a:rPr lang="en-US" sz="3600" smtClean="0">
                <a:ln>
                  <a:noFill/>
                </a:ln>
              </a:rPr>
              <a:t>CONCEPT OF INCLUSION AND THE NIGERIAN PERCEPTION OF INCLUSIVE EDUCATION OF LEANERS WITH SPECIAL NEEDS.</a:t>
            </a:r>
            <a:br>
              <a:rPr lang="en-US" sz="3600" smtClean="0">
                <a:ln>
                  <a:noFill/>
                </a:ln>
              </a:rPr>
            </a:br>
            <a:r>
              <a:rPr lang="en-US" sz="3600" smtClean="0">
                <a:ln>
                  <a:noFill/>
                </a:ln>
              </a:rPr>
              <a:t/>
            </a:r>
            <a:br>
              <a:rPr lang="en-US" sz="3600" smtClean="0">
                <a:ln>
                  <a:noFill/>
                </a:ln>
              </a:rPr>
            </a:br>
            <a:r>
              <a:rPr lang="en-US" sz="3600" smtClean="0">
                <a:ln>
                  <a:noFill/>
                </a:ln>
              </a:rPr>
              <a:t>By:</a:t>
            </a:r>
            <a:br>
              <a:rPr lang="en-US" sz="3600" smtClean="0">
                <a:ln>
                  <a:noFill/>
                </a:ln>
              </a:rPr>
            </a:br>
            <a:r>
              <a:rPr lang="en-US" sz="3600" smtClean="0">
                <a:ln>
                  <a:noFill/>
                </a:ln>
              </a:rPr>
              <a:t>Godwin Irokaba,</a:t>
            </a:r>
            <a:br>
              <a:rPr lang="en-US" sz="3600" smtClean="0">
                <a:ln>
                  <a:noFill/>
                </a:ln>
              </a:rPr>
            </a:br>
            <a:r>
              <a:rPr lang="en-US" sz="3600" smtClean="0">
                <a:ln>
                  <a:noFill/>
                </a:ln>
              </a:rPr>
              <a:t>Department of Special Education,</a:t>
            </a:r>
            <a:br>
              <a:rPr lang="en-US" sz="3600" smtClean="0">
                <a:ln>
                  <a:noFill/>
                </a:ln>
              </a:rPr>
            </a:br>
            <a:r>
              <a:rPr lang="en-US" sz="3600" smtClean="0">
                <a:ln>
                  <a:noFill/>
                </a:ln>
              </a:rPr>
              <a:t>Masaryk University,</a:t>
            </a:r>
            <a:br>
              <a:rPr lang="en-US" sz="3600" smtClean="0">
                <a:ln>
                  <a:noFill/>
                </a:ln>
              </a:rPr>
            </a:br>
            <a:r>
              <a:rPr lang="en-US" sz="3600" smtClean="0">
                <a:ln>
                  <a:noFill/>
                </a:ln>
              </a:rPr>
              <a:t>Brno, Czech Republic</a:t>
            </a:r>
            <a:r>
              <a:rPr lang="en-US" smtClean="0">
                <a:ln>
                  <a:noFill/>
                </a:ln>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z="3200" smtClean="0">
                <a:ln>
                  <a:noFill/>
                </a:ln>
              </a:rPr>
              <a:t>Problems arising from lack of distinctions</a:t>
            </a:r>
          </a:p>
        </p:txBody>
      </p:sp>
      <p:sp>
        <p:nvSpPr>
          <p:cNvPr id="28674" name="Content Placeholder 2"/>
          <p:cNvSpPr>
            <a:spLocks noGrp="1"/>
          </p:cNvSpPr>
          <p:nvPr>
            <p:ph idx="1"/>
          </p:nvPr>
        </p:nvSpPr>
        <p:spPr>
          <a:xfrm>
            <a:off x="1484313" y="2101850"/>
            <a:ext cx="10018712" cy="3124200"/>
          </a:xfrm>
        </p:spPr>
        <p:txBody>
          <a:bodyPr/>
          <a:lstStyle/>
          <a:p>
            <a:r>
              <a:rPr lang="en-US" smtClean="0"/>
              <a:t>Poor inclusive education planning</a:t>
            </a:r>
          </a:p>
          <a:p>
            <a:r>
              <a:rPr lang="en-US" smtClean="0"/>
              <a:t>Weak special education policies</a:t>
            </a:r>
          </a:p>
          <a:p>
            <a:r>
              <a:rPr lang="en-US" smtClean="0"/>
              <a:t>Poor decisions in respect to issues involving learners with special needs (example: total communication used in deaf education instead of sign language)</a:t>
            </a:r>
          </a:p>
          <a:p>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ln>
                  <a:noFill/>
                </a:ln>
              </a:rPr>
              <a:t>Data on special needs education in Nigeria</a:t>
            </a:r>
          </a:p>
        </p:txBody>
      </p:sp>
      <p:sp>
        <p:nvSpPr>
          <p:cNvPr id="3" name="Content Placeholder 2"/>
          <p:cNvSpPr>
            <a:spLocks noGrp="1"/>
          </p:cNvSpPr>
          <p:nvPr>
            <p:ph idx="1"/>
          </p:nvPr>
        </p:nvSpPr>
        <p:spPr/>
        <p:txBody>
          <a:bodyPr rtlCol="0">
            <a:normAutofit fontScale="92500"/>
          </a:bodyPr>
          <a:lstStyle/>
          <a:p>
            <a:pPr fontAlgn="auto">
              <a:buClr>
                <a:schemeClr val="accent1">
                  <a:lumMod val="75000"/>
                </a:schemeClr>
              </a:buClr>
              <a:buFont typeface="Arial"/>
              <a:buChar char="•"/>
              <a:defRPr/>
            </a:pPr>
            <a:endParaRPr lang="en-US" dirty="0" smtClean="0"/>
          </a:p>
          <a:p>
            <a:pPr fontAlgn="auto">
              <a:buClr>
                <a:schemeClr val="accent1">
                  <a:lumMod val="75000"/>
                </a:schemeClr>
              </a:buClr>
              <a:buFont typeface="Arial"/>
              <a:buChar char="•"/>
              <a:defRPr/>
            </a:pPr>
            <a:r>
              <a:rPr lang="en-US" dirty="0" smtClean="0"/>
              <a:t>Number of special needs persons in Nigeria as at 2006 – 14 million (this figure is said to be 16 million presently in some recent studies)</a:t>
            </a:r>
          </a:p>
          <a:p>
            <a:pPr fontAlgn="auto">
              <a:buClr>
                <a:schemeClr val="accent1">
                  <a:lumMod val="75000"/>
                </a:schemeClr>
              </a:buClr>
              <a:buFont typeface="Arial"/>
              <a:buChar char="•"/>
              <a:defRPr/>
            </a:pPr>
            <a:r>
              <a:rPr lang="en-US" dirty="0" smtClean="0"/>
              <a:t>More physically challenged children are in full inclusive education than sensory impaired children</a:t>
            </a:r>
          </a:p>
          <a:p>
            <a:pPr fontAlgn="auto">
              <a:buClr>
                <a:schemeClr val="accent1">
                  <a:lumMod val="75000"/>
                </a:schemeClr>
              </a:buClr>
              <a:buFont typeface="Arial"/>
              <a:buChar char="•"/>
              <a:defRPr/>
            </a:pPr>
            <a:r>
              <a:rPr lang="en-US" dirty="0" smtClean="0"/>
              <a:t>Number of primary-school-aged children out of school (as at 2013) – 10.5 million</a:t>
            </a:r>
          </a:p>
          <a:p>
            <a:pPr fontAlgn="auto">
              <a:buClr>
                <a:schemeClr val="accent1">
                  <a:lumMod val="75000"/>
                </a:schemeClr>
              </a:buClr>
              <a:buFont typeface="Arial"/>
              <a:buChar char="•"/>
              <a:defRPr/>
            </a:pPr>
            <a:r>
              <a:rPr lang="en-US" dirty="0" smtClean="0"/>
              <a:t>90% of this figure have never attended school (UN Special Envoy report, 2013)</a:t>
            </a:r>
          </a:p>
          <a:p>
            <a:pPr fontAlgn="auto">
              <a:buClr>
                <a:schemeClr val="accent1">
                  <a:lumMod val="75000"/>
                </a:schemeClr>
              </a:buClr>
              <a:buFont typeface="Arial"/>
              <a:buChar char="•"/>
              <a:defRPr/>
            </a:pPr>
            <a:endParaRPr lang="en-US" dirty="0" smtClean="0"/>
          </a:p>
          <a:p>
            <a:pPr fontAlgn="auto">
              <a:buClr>
                <a:schemeClr val="accent1">
                  <a:lumMod val="75000"/>
                </a:schemeClr>
              </a:buClr>
              <a:buFont typeface="Arial"/>
              <a:buChar cha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363538"/>
            <a:ext cx="10018712" cy="590550"/>
          </a:xfrm>
        </p:spPr>
        <p:txBody>
          <a:bodyPr rtlCol="0">
            <a:normAutofit fontScale="90000"/>
          </a:bodyPr>
          <a:lstStyle/>
          <a:p>
            <a:pPr fontAlgn="auto">
              <a:spcAft>
                <a:spcPts val="0"/>
              </a:spcAft>
              <a:defRPr/>
            </a:pPr>
            <a:r>
              <a:rPr lang="en-US" dirty="0" smtClean="0"/>
              <a:t>References</a:t>
            </a:r>
            <a:endParaRPr lang="en-US" dirty="0"/>
          </a:p>
        </p:txBody>
      </p:sp>
      <p:sp>
        <p:nvSpPr>
          <p:cNvPr id="3" name="Content Placeholder 2"/>
          <p:cNvSpPr>
            <a:spLocks noGrp="1"/>
          </p:cNvSpPr>
          <p:nvPr>
            <p:ph idx="1"/>
          </p:nvPr>
        </p:nvSpPr>
        <p:spPr>
          <a:xfrm>
            <a:off x="1484313" y="954088"/>
            <a:ext cx="10018712" cy="4837112"/>
          </a:xfrm>
        </p:spPr>
        <p:txBody>
          <a:bodyPr rtlCol="0">
            <a:normAutofit fontScale="47500" lnSpcReduction="20000"/>
          </a:bodyPr>
          <a:lstStyle/>
          <a:p>
            <a:pPr fontAlgn="auto">
              <a:buClr>
                <a:schemeClr val="accent1">
                  <a:lumMod val="75000"/>
                </a:schemeClr>
              </a:buClr>
              <a:buFont typeface="Arial"/>
              <a:buChar char="•"/>
              <a:defRPr/>
            </a:pPr>
            <a:r>
              <a:rPr lang="en-US" dirty="0" err="1"/>
              <a:t>Adekunle</a:t>
            </a:r>
            <a:r>
              <a:rPr lang="en-US" dirty="0"/>
              <a:t>, A. B., </a:t>
            </a:r>
            <a:r>
              <a:rPr lang="en-US" dirty="0" err="1"/>
              <a:t>Bakare</a:t>
            </a:r>
            <a:r>
              <a:rPr lang="en-US" dirty="0"/>
              <a:t>, C. A. &amp; James, T. (2003): Course guide: EDU 426: Special education.  </a:t>
            </a:r>
          </a:p>
          <a:p>
            <a:pPr marL="0" indent="0" fontAlgn="auto">
              <a:buClr>
                <a:schemeClr val="accent1">
                  <a:lumMod val="75000"/>
                </a:schemeClr>
              </a:buClr>
              <a:buFont typeface="Arial"/>
              <a:buNone/>
              <a:defRPr/>
            </a:pPr>
            <a:r>
              <a:rPr lang="en-US" dirty="0" smtClean="0"/>
              <a:t>	Lagos</a:t>
            </a:r>
            <a:r>
              <a:rPr lang="en-US" dirty="0"/>
              <a:t>. National Open university of Nigeria.</a:t>
            </a:r>
          </a:p>
          <a:p>
            <a:pPr fontAlgn="auto">
              <a:buClr>
                <a:schemeClr val="accent1">
                  <a:lumMod val="75000"/>
                </a:schemeClr>
              </a:buClr>
              <a:buFont typeface="Arial"/>
              <a:buChar char="•"/>
              <a:defRPr/>
            </a:pPr>
            <a:r>
              <a:rPr lang="en-US" dirty="0" err="1"/>
              <a:t>Ajuwon</a:t>
            </a:r>
            <a:r>
              <a:rPr lang="en-US" dirty="0"/>
              <a:t>, P. M. (2008): Inclusive education for students with disabilities in Nigeria: Benefits,  </a:t>
            </a:r>
          </a:p>
          <a:p>
            <a:pPr marL="0" indent="0" fontAlgn="auto">
              <a:buClr>
                <a:schemeClr val="accent1">
                  <a:lumMod val="75000"/>
                </a:schemeClr>
              </a:buClr>
              <a:buFont typeface="Arial"/>
              <a:buNone/>
              <a:defRPr/>
            </a:pPr>
            <a:r>
              <a:rPr lang="en-US" dirty="0" smtClean="0"/>
              <a:t>	challenges </a:t>
            </a:r>
            <a:r>
              <a:rPr lang="en-US" dirty="0"/>
              <a:t>and policy implication. International Journal of special Education. Vol.23 (3). 11-16.</a:t>
            </a:r>
          </a:p>
          <a:p>
            <a:pPr fontAlgn="auto">
              <a:buClr>
                <a:schemeClr val="accent1">
                  <a:lumMod val="75000"/>
                </a:schemeClr>
              </a:buClr>
              <a:buFont typeface="Arial"/>
              <a:buChar char="•"/>
              <a:defRPr/>
            </a:pPr>
            <a:endParaRPr lang="en-US" dirty="0"/>
          </a:p>
          <a:p>
            <a:pPr fontAlgn="auto">
              <a:buClr>
                <a:schemeClr val="accent1">
                  <a:lumMod val="75000"/>
                </a:schemeClr>
              </a:buClr>
              <a:buFont typeface="Arial"/>
              <a:buChar char="•"/>
              <a:defRPr/>
            </a:pPr>
            <a:r>
              <a:rPr lang="en-US" dirty="0" err="1"/>
              <a:t>Bartonov</a:t>
            </a:r>
            <a:r>
              <a:rPr lang="en-US" dirty="0"/>
              <a:t>, M., </a:t>
            </a:r>
            <a:r>
              <a:rPr lang="en-US" dirty="0" err="1"/>
              <a:t>Vitkova</a:t>
            </a:r>
            <a:r>
              <a:rPr lang="en-US" dirty="0"/>
              <a:t>, M. &amp; </a:t>
            </a:r>
            <a:r>
              <a:rPr lang="en-US" dirty="0" err="1"/>
              <a:t>Vrubel</a:t>
            </a:r>
            <a:r>
              <a:rPr lang="en-US" dirty="0"/>
              <a:t>, M. (2014): Inclusion in education for students with special  </a:t>
            </a:r>
          </a:p>
          <a:p>
            <a:pPr marL="0" indent="0" fontAlgn="auto">
              <a:buClr>
                <a:schemeClr val="accent1">
                  <a:lumMod val="75000"/>
                </a:schemeClr>
              </a:buClr>
              <a:buFont typeface="Arial"/>
              <a:buNone/>
              <a:defRPr/>
            </a:pPr>
            <a:r>
              <a:rPr lang="en-US" dirty="0" smtClean="0"/>
              <a:t>	educational </a:t>
            </a:r>
            <a:r>
              <a:rPr lang="en-US" dirty="0"/>
              <a:t>needs from the perspective of research. Brno. Masaryk University.</a:t>
            </a:r>
          </a:p>
          <a:p>
            <a:pPr fontAlgn="auto">
              <a:buClr>
                <a:schemeClr val="accent1">
                  <a:lumMod val="75000"/>
                </a:schemeClr>
              </a:buClr>
              <a:buFont typeface="Arial"/>
              <a:buChar char="•"/>
              <a:defRPr/>
            </a:pPr>
            <a:endParaRPr lang="en-US" dirty="0"/>
          </a:p>
          <a:p>
            <a:pPr fontAlgn="auto">
              <a:buClr>
                <a:schemeClr val="accent1">
                  <a:lumMod val="75000"/>
                </a:schemeClr>
              </a:buClr>
              <a:buFont typeface="Arial"/>
              <a:buChar char="•"/>
              <a:defRPr/>
            </a:pPr>
            <a:r>
              <a:rPr lang="en-US" dirty="0" err="1"/>
              <a:t>Bloemers</a:t>
            </a:r>
            <a:r>
              <a:rPr lang="en-US" dirty="0"/>
              <a:t>, W. &amp; </a:t>
            </a:r>
            <a:r>
              <a:rPr lang="en-US" dirty="0" err="1"/>
              <a:t>Hajkova</a:t>
            </a:r>
            <a:r>
              <a:rPr lang="en-US" dirty="0"/>
              <a:t>, V. (2006): Towards inclusion in Europe. Berlin. Frank &amp; </a:t>
            </a:r>
            <a:r>
              <a:rPr lang="en-US" dirty="0" err="1"/>
              <a:t>Timme</a:t>
            </a:r>
            <a:r>
              <a:rPr lang="en-US" dirty="0"/>
              <a:t>.</a:t>
            </a:r>
          </a:p>
          <a:p>
            <a:pPr fontAlgn="auto">
              <a:buClr>
                <a:schemeClr val="accent1">
                  <a:lumMod val="75000"/>
                </a:schemeClr>
              </a:buClr>
              <a:buFont typeface="Arial"/>
              <a:buChar char="•"/>
              <a:defRPr/>
            </a:pPr>
            <a:endParaRPr lang="en-US" dirty="0"/>
          </a:p>
          <a:p>
            <a:pPr fontAlgn="auto">
              <a:buClr>
                <a:schemeClr val="accent1">
                  <a:lumMod val="75000"/>
                </a:schemeClr>
              </a:buClr>
              <a:buFont typeface="Arial"/>
              <a:buChar char="•"/>
              <a:defRPr/>
            </a:pPr>
            <a:r>
              <a:rPr lang="en-US" dirty="0"/>
              <a:t>Federal Republic of Nigeria, (2004): national Policy on Education, 4th Edition. Abuja. NERDC</a:t>
            </a:r>
          </a:p>
          <a:p>
            <a:pPr fontAlgn="auto">
              <a:buClr>
                <a:schemeClr val="accent1">
                  <a:lumMod val="75000"/>
                </a:schemeClr>
              </a:buClr>
              <a:buFont typeface="Arial"/>
              <a:buChar char="•"/>
              <a:defRPr/>
            </a:pPr>
            <a:endParaRPr lang="en-US" dirty="0"/>
          </a:p>
          <a:p>
            <a:pPr fontAlgn="auto">
              <a:buClr>
                <a:schemeClr val="accent1">
                  <a:lumMod val="75000"/>
                </a:schemeClr>
              </a:buClr>
              <a:buFont typeface="Arial"/>
              <a:buChar char="•"/>
              <a:defRPr/>
            </a:pPr>
            <a:r>
              <a:rPr lang="en-US" dirty="0" err="1"/>
              <a:t>Fuandai</a:t>
            </a:r>
            <a:r>
              <a:rPr lang="en-US" dirty="0"/>
              <a:t>, C. M. (2010): Catering for children with special needs in the regular classroom:  </a:t>
            </a:r>
          </a:p>
          <a:p>
            <a:pPr marL="0" indent="0" fontAlgn="auto">
              <a:buClr>
                <a:schemeClr val="accent1">
                  <a:lumMod val="75000"/>
                </a:schemeClr>
              </a:buClr>
              <a:buFont typeface="Arial"/>
              <a:buNone/>
              <a:defRPr/>
            </a:pPr>
            <a:r>
              <a:rPr lang="en-US" dirty="0" smtClean="0"/>
              <a:t>	Challenges </a:t>
            </a:r>
            <a:r>
              <a:rPr lang="en-US" dirty="0"/>
              <a:t>and the way forward. Edo Journal of Counselling. Vol. 3 (1). 144-151.</a:t>
            </a:r>
          </a:p>
          <a:p>
            <a:pPr fontAlgn="auto">
              <a:buClr>
                <a:schemeClr val="accent1">
                  <a:lumMod val="75000"/>
                </a:schemeClr>
              </a:buClr>
              <a:buFont typeface="Arial"/>
              <a:buChar char="•"/>
              <a:defRPr/>
            </a:pPr>
            <a:endParaRPr lang="en-US" dirty="0"/>
          </a:p>
          <a:p>
            <a:pPr fontAlgn="auto">
              <a:buClr>
                <a:schemeClr val="accent1">
                  <a:lumMod val="75000"/>
                </a:schemeClr>
              </a:buClr>
              <a:buFont typeface="Arial"/>
              <a:buChar char="•"/>
              <a:defRPr/>
            </a:pPr>
            <a:r>
              <a:rPr lang="en-US" dirty="0" err="1"/>
              <a:t>Garuba</a:t>
            </a:r>
            <a:r>
              <a:rPr lang="en-US" dirty="0"/>
              <a:t>, A., (2003): Inclusive education in the 21st Century: Challenges and opportunities for  </a:t>
            </a:r>
            <a:endParaRPr lang="en-US" dirty="0" smtClean="0"/>
          </a:p>
          <a:p>
            <a:pPr marL="0" indent="0" fontAlgn="auto">
              <a:buClr>
                <a:schemeClr val="accent1">
                  <a:lumMod val="75000"/>
                </a:schemeClr>
              </a:buClr>
              <a:buFont typeface="Arial"/>
              <a:buNone/>
              <a:defRPr/>
            </a:pPr>
            <a:endParaRPr lang="en-US" dirty="0"/>
          </a:p>
          <a:p>
            <a:pPr fontAlgn="auto">
              <a:buClr>
                <a:schemeClr val="accent1">
                  <a:lumMod val="75000"/>
                </a:schemeClr>
              </a:buClr>
              <a:buFont typeface="Arial"/>
              <a:buChar char="•"/>
              <a:defRPr/>
            </a:pPr>
            <a:r>
              <a:rPr lang="en-US" dirty="0"/>
              <a:t>Nigeria. Asia Pacific Disability Rehabilitation Journal. Vol. 14 (2). 191-200</a:t>
            </a: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484188"/>
          </a:xfrm>
        </p:spPr>
        <p:txBody>
          <a:bodyPr rtlCol="0">
            <a:normAutofit fontScale="90000"/>
          </a:bodyPr>
          <a:lstStyle/>
          <a:p>
            <a:pPr fontAlgn="auto">
              <a:spcAft>
                <a:spcPts val="0"/>
              </a:spcAft>
              <a:defRPr/>
            </a:pPr>
            <a:r>
              <a:rPr lang="en-US" dirty="0" smtClean="0"/>
              <a:t>References</a:t>
            </a:r>
            <a:endParaRPr lang="en-US" dirty="0"/>
          </a:p>
        </p:txBody>
      </p:sp>
      <p:sp>
        <p:nvSpPr>
          <p:cNvPr id="3" name="Content Placeholder 2"/>
          <p:cNvSpPr>
            <a:spLocks noGrp="1"/>
          </p:cNvSpPr>
          <p:nvPr>
            <p:ph idx="1"/>
          </p:nvPr>
        </p:nvSpPr>
        <p:spPr>
          <a:xfrm>
            <a:off x="1484313" y="1344613"/>
            <a:ext cx="10018712" cy="5324475"/>
          </a:xfrm>
        </p:spPr>
        <p:txBody>
          <a:bodyPr rtlCol="0">
            <a:normAutofit fontScale="77500" lnSpcReduction="20000"/>
          </a:bodyPr>
          <a:lstStyle/>
          <a:p>
            <a:pPr fontAlgn="auto">
              <a:buClr>
                <a:schemeClr val="accent1">
                  <a:lumMod val="75000"/>
                </a:schemeClr>
              </a:buClr>
              <a:buFont typeface="Arial"/>
              <a:buChar char="•"/>
              <a:defRPr/>
            </a:pPr>
            <a:r>
              <a:rPr lang="en-US" dirty="0"/>
              <a:t>Michael, E. &amp; </a:t>
            </a:r>
            <a:r>
              <a:rPr lang="en-US" dirty="0" err="1"/>
              <a:t>Oboegbulem</a:t>
            </a:r>
            <a:r>
              <a:rPr lang="en-US" dirty="0"/>
              <a:t>, A. (2013): Learners with disabilities in an inclusive education setting  </a:t>
            </a:r>
          </a:p>
          <a:p>
            <a:pPr marL="0" indent="0" fontAlgn="auto">
              <a:buClr>
                <a:schemeClr val="accent1">
                  <a:lumMod val="75000"/>
                </a:schemeClr>
              </a:buClr>
              <a:buFont typeface="Arial"/>
              <a:buNone/>
              <a:defRPr/>
            </a:pPr>
            <a:r>
              <a:rPr lang="en-US" dirty="0" smtClean="0"/>
              <a:t>	in </a:t>
            </a:r>
            <a:r>
              <a:rPr lang="en-US" dirty="0"/>
              <a:t>Nigeria: Implications for administrators. US-China Education Review. Vol. 3 (5). 313-318.</a:t>
            </a:r>
          </a:p>
          <a:p>
            <a:pPr fontAlgn="auto">
              <a:buClr>
                <a:schemeClr val="accent1">
                  <a:lumMod val="75000"/>
                </a:schemeClr>
              </a:buClr>
              <a:buFont typeface="Arial"/>
              <a:buChar char="•"/>
              <a:defRPr/>
            </a:pPr>
            <a:r>
              <a:rPr lang="en-US" dirty="0" err="1"/>
              <a:t>Okorosanya-Orubite</a:t>
            </a:r>
            <a:r>
              <a:rPr lang="en-US" dirty="0"/>
              <a:t>, A. K. &amp; </a:t>
            </a:r>
            <a:r>
              <a:rPr lang="en-US" dirty="0" err="1"/>
              <a:t>Maigida</a:t>
            </a:r>
            <a:r>
              <a:rPr lang="en-US" dirty="0"/>
              <a:t>, A. K. (2008): Inclusive education in Nigeria: Lessons from </a:t>
            </a:r>
            <a:r>
              <a:rPr lang="en-US" dirty="0" smtClean="0"/>
              <a:t>	the </a:t>
            </a:r>
            <a:r>
              <a:rPr lang="en-US" dirty="0"/>
              <a:t>United States. Online </a:t>
            </a:r>
            <a:r>
              <a:rPr lang="en-US" dirty="0" smtClean="0"/>
              <a:t>	resource</a:t>
            </a:r>
            <a:r>
              <a:rPr lang="en-US" dirty="0"/>
              <a:t>. Accessed on 7th/10/2014. At: </a:t>
            </a:r>
            <a:r>
              <a:rPr lang="en-US" dirty="0" smtClean="0"/>
              <a:t>	</a:t>
            </a:r>
            <a:r>
              <a:rPr lang="en-US" dirty="0" smtClean="0">
                <a:hlinkClick r:id="rId2"/>
              </a:rPr>
              <a:t>http</a:t>
            </a:r>
            <a:r>
              <a:rPr lang="en-US" dirty="0">
                <a:hlinkClick r:id="rId2"/>
              </a:rPr>
              <a:t>://</a:t>
            </a:r>
            <a:r>
              <a:rPr lang="en-US" dirty="0" smtClean="0">
                <a:hlinkClick r:id="rId2"/>
              </a:rPr>
              <a:t>yusufmaigida.com.ng/publications/inclusive-education-in-nigeria-lessons-</a:t>
            </a:r>
            <a:r>
              <a:rPr lang="en-US" dirty="0" smtClean="0"/>
              <a:t>from-the-	united-states-of-</a:t>
            </a:r>
            <a:r>
              <a:rPr lang="en-US" dirty="0" err="1" smtClean="0"/>
              <a:t>america</a:t>
            </a:r>
            <a:r>
              <a:rPr lang="en-US" dirty="0" smtClean="0"/>
              <a:t>-</a:t>
            </a:r>
            <a:r>
              <a:rPr lang="en-US" dirty="0" err="1" smtClean="0"/>
              <a:t>usa</a:t>
            </a:r>
            <a:r>
              <a:rPr lang="en-US" dirty="0" smtClean="0"/>
              <a:t>/</a:t>
            </a:r>
          </a:p>
          <a:p>
            <a:pPr fontAlgn="auto">
              <a:buClr>
                <a:schemeClr val="accent1">
                  <a:lumMod val="75000"/>
                </a:schemeClr>
              </a:buClr>
              <a:buFont typeface="Arial"/>
              <a:buChar char="•"/>
              <a:defRPr/>
            </a:pPr>
            <a:r>
              <a:rPr lang="en-US" dirty="0" smtClean="0"/>
              <a:t>Peters, S. N. (2004): Inclusive education: An EFA strategy for all children. New York. World Bank</a:t>
            </a:r>
            <a:endParaRPr lang="en-US" dirty="0"/>
          </a:p>
          <a:p>
            <a:pPr fontAlgn="auto">
              <a:buClr>
                <a:schemeClr val="accent1">
                  <a:lumMod val="75000"/>
                </a:schemeClr>
              </a:buClr>
              <a:buFont typeface="Arial"/>
              <a:buChar char="•"/>
              <a:defRPr/>
            </a:pPr>
            <a:r>
              <a:rPr lang="en-US" dirty="0"/>
              <a:t>UNESCO, (1994): The Salamanca Statement and Framework for Action on Special Needs  </a:t>
            </a:r>
          </a:p>
          <a:p>
            <a:pPr marL="0" indent="0" fontAlgn="auto">
              <a:buClr>
                <a:schemeClr val="accent1">
                  <a:lumMod val="75000"/>
                </a:schemeClr>
              </a:buClr>
              <a:buFont typeface="Arial"/>
              <a:buNone/>
              <a:defRPr/>
            </a:pPr>
            <a:r>
              <a:rPr lang="en-US" dirty="0" smtClean="0"/>
              <a:t>	Education</a:t>
            </a:r>
            <a:r>
              <a:rPr lang="en-US" dirty="0"/>
              <a:t>. Accessed on 26/10/2014, at: </a:t>
            </a:r>
            <a:r>
              <a:rPr lang="en-US" dirty="0" smtClean="0"/>
              <a:t>www.unesco.org/education/pdf/SALAMA_E.PDF</a:t>
            </a:r>
            <a:endParaRPr lang="en-US" dirty="0"/>
          </a:p>
          <a:p>
            <a:pPr fontAlgn="auto">
              <a:buClr>
                <a:schemeClr val="accent1">
                  <a:lumMod val="75000"/>
                </a:schemeClr>
              </a:buClr>
              <a:buFont typeface="Arial"/>
              <a:buChar char="•"/>
              <a:defRPr/>
            </a:pPr>
            <a:r>
              <a:rPr lang="en-US" dirty="0"/>
              <a:t>UNESCO, (2006): Convention on rights of persons with disabilities. Accessed on 26/10/2014, at:  </a:t>
            </a:r>
          </a:p>
          <a:p>
            <a:pPr marL="0" indent="0" fontAlgn="auto">
              <a:buClr>
                <a:schemeClr val="accent1">
                  <a:lumMod val="75000"/>
                </a:schemeClr>
              </a:buClr>
              <a:buFont typeface="Arial"/>
              <a:buNone/>
              <a:defRPr/>
            </a:pPr>
            <a:r>
              <a:rPr lang="en-US" dirty="0" smtClean="0"/>
              <a:t>	http</a:t>
            </a:r>
            <a:r>
              <a:rPr lang="en-US" dirty="0"/>
              <a:t>://</a:t>
            </a:r>
            <a:r>
              <a:rPr lang="en-US" dirty="0" smtClean="0"/>
              <a:t>www.un.org/disabilities/documents/convention/convoptprot-e.pdf</a:t>
            </a:r>
            <a:endParaRPr lang="en-US" dirty="0"/>
          </a:p>
          <a:p>
            <a:pPr fontAlgn="auto">
              <a:buClr>
                <a:schemeClr val="accent1">
                  <a:lumMod val="75000"/>
                </a:schemeClr>
              </a:buClr>
              <a:buFont typeface="Arial"/>
              <a:buChar char="•"/>
              <a:defRPr/>
            </a:pPr>
            <a:r>
              <a:rPr lang="en-US" dirty="0"/>
              <a:t>UN Department of Public Information, (2008): UNDHR. Accessed online on 8th/10/2014, at:  </a:t>
            </a:r>
          </a:p>
          <a:p>
            <a:pPr marL="0" indent="0" fontAlgn="auto">
              <a:buClr>
                <a:schemeClr val="accent1">
                  <a:lumMod val="75000"/>
                </a:schemeClr>
              </a:buClr>
              <a:buFont typeface="Arial"/>
              <a:buNone/>
              <a:defRPr/>
            </a:pPr>
            <a:r>
              <a:rPr lang="en-US" dirty="0" smtClean="0"/>
              <a:t>	http</a:t>
            </a:r>
            <a:r>
              <a:rPr lang="en-US" dirty="0"/>
              <a:t>://</a:t>
            </a:r>
            <a:r>
              <a:rPr lang="en-US" dirty="0" smtClean="0"/>
              <a:t>www.un.org/en/events/humanrightsday/udhr60/declaration.shtml</a:t>
            </a:r>
            <a:endParaRPr lang="en-US" dirty="0"/>
          </a:p>
          <a:p>
            <a:pPr fontAlgn="auto">
              <a:buClr>
                <a:schemeClr val="accent1">
                  <a:lumMod val="75000"/>
                </a:schemeClr>
              </a:buClr>
              <a:buFont typeface="Arial"/>
              <a:buChar char="•"/>
              <a:defRPr/>
            </a:pPr>
            <a:r>
              <a:rPr lang="en-US" dirty="0"/>
              <a:t>UNICEF, (1990): Fact sheet: A summary of the rights under the convention on the rights of the  </a:t>
            </a:r>
          </a:p>
          <a:p>
            <a:pPr marL="0" indent="0" fontAlgn="auto">
              <a:buClr>
                <a:schemeClr val="accent1">
                  <a:lumMod val="75000"/>
                </a:schemeClr>
              </a:buClr>
              <a:buFont typeface="Arial"/>
              <a:buNone/>
              <a:defRPr/>
            </a:pPr>
            <a:r>
              <a:rPr lang="en-US" dirty="0" smtClean="0"/>
              <a:t>	child</a:t>
            </a:r>
            <a:r>
              <a:rPr lang="en-US" dirty="0"/>
              <a:t>. Accessed on the 28th/10/2010 at: http://www.unicef.org/crc/files/Rights_overview.pdf</a:t>
            </a:r>
          </a:p>
          <a:p>
            <a:pPr fontAlgn="auto">
              <a:buClr>
                <a:schemeClr val="accent1">
                  <a:lumMod val="75000"/>
                </a:schemeClr>
              </a:buClr>
              <a:buFont typeface="Arial"/>
              <a:buChar cha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ln>
                  <a:noFill/>
                </a:ln>
              </a:rPr>
              <a:t>Introduction </a:t>
            </a:r>
          </a:p>
        </p:txBody>
      </p:sp>
      <p:sp>
        <p:nvSpPr>
          <p:cNvPr id="20482" name="Content Placeholder 2"/>
          <p:cNvSpPr>
            <a:spLocks noGrp="1"/>
          </p:cNvSpPr>
          <p:nvPr>
            <p:ph idx="1"/>
          </p:nvPr>
        </p:nvSpPr>
        <p:spPr>
          <a:xfrm>
            <a:off x="1484313" y="1949450"/>
            <a:ext cx="10018712" cy="3841750"/>
          </a:xfrm>
        </p:spPr>
        <p:txBody>
          <a:bodyPr/>
          <a:lstStyle/>
          <a:p>
            <a:r>
              <a:rPr lang="en-US" smtClean="0"/>
              <a:t>Inclusion and inclusive education are two most widely used terms in special education nowadays</a:t>
            </a:r>
          </a:p>
          <a:p>
            <a:r>
              <a:rPr lang="en-US" smtClean="0"/>
              <a:t>The terms gained momentum following the Salamanca declaration of 1994</a:t>
            </a:r>
          </a:p>
          <a:p>
            <a:r>
              <a:rPr lang="en-US" smtClean="0"/>
              <a:t>There has been little distinction about the two terms in literatures, and both terms are used as just one side of the same coin</a:t>
            </a:r>
          </a:p>
          <a:p>
            <a:r>
              <a:rPr lang="en-US" smtClean="0"/>
              <a:t>Many countries are wondering if inclusive education is a new agenda in special education, or whether it is still the same old product called integration, now packaged in a new label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2800" smtClean="0">
                <a:ln>
                  <a:noFill/>
                </a:ln>
              </a:rPr>
              <a:t>Inclusive education perspectives from Nigeria</a:t>
            </a:r>
          </a:p>
        </p:txBody>
      </p:sp>
      <p:sp>
        <p:nvSpPr>
          <p:cNvPr id="21506" name="Content Placeholder 2"/>
          <p:cNvSpPr>
            <a:spLocks noGrp="1"/>
          </p:cNvSpPr>
          <p:nvPr>
            <p:ph idx="1"/>
          </p:nvPr>
        </p:nvSpPr>
        <p:spPr>
          <a:xfrm>
            <a:off x="1484313" y="2020888"/>
            <a:ext cx="10018712" cy="3124200"/>
          </a:xfrm>
        </p:spPr>
        <p:txBody>
          <a:bodyPr/>
          <a:lstStyle/>
          <a:p>
            <a:r>
              <a:rPr lang="en-US" smtClean="0"/>
              <a:t>In Nigeria, inclusion and inclusive education are just a matter of contextual differences</a:t>
            </a:r>
          </a:p>
          <a:p>
            <a:r>
              <a:rPr lang="en-US" smtClean="0"/>
              <a:t>Inclusion has forbears in integration (Britain); normalization (Scandinavia); mainstreaming (Canada); open education (Africa); and Inclusive education (USA)</a:t>
            </a:r>
          </a:p>
          <a:p>
            <a:r>
              <a:rPr lang="en-US" smtClean="0"/>
              <a:t>Nigeria practices a one track integration system, namely, location integration (also called partial inclusion)</a:t>
            </a:r>
          </a:p>
          <a:p>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z="3200" smtClean="0">
                <a:ln>
                  <a:noFill/>
                </a:ln>
              </a:rPr>
              <a:t>Nigerian perceptions of inclusive education:</a:t>
            </a:r>
          </a:p>
        </p:txBody>
      </p:sp>
      <p:sp>
        <p:nvSpPr>
          <p:cNvPr id="3" name="Content Placeholder 2"/>
          <p:cNvSpPr>
            <a:spLocks noGrp="1"/>
          </p:cNvSpPr>
          <p:nvPr>
            <p:ph idx="1"/>
          </p:nvPr>
        </p:nvSpPr>
        <p:spPr/>
        <p:txBody>
          <a:bodyPr rtlCol="0">
            <a:normAutofit/>
          </a:bodyPr>
          <a:lstStyle/>
          <a:p>
            <a:pPr marL="0" indent="0" fontAlgn="auto">
              <a:buClr>
                <a:schemeClr val="accent1">
                  <a:lumMod val="75000"/>
                </a:schemeClr>
              </a:buClr>
              <a:buFont typeface="Arial"/>
              <a:buNone/>
              <a:defRPr/>
            </a:pPr>
            <a:r>
              <a:rPr lang="en-US" sz="1800" dirty="0"/>
              <a:t>Michael &amp; </a:t>
            </a:r>
            <a:r>
              <a:rPr lang="en-US" sz="1800" dirty="0" err="1"/>
              <a:t>Oboegbulem</a:t>
            </a:r>
            <a:r>
              <a:rPr lang="en-US" sz="1800" dirty="0"/>
              <a:t>, (2008: 313): “inclusive education </a:t>
            </a:r>
            <a:r>
              <a:rPr lang="en-US" sz="1800" dirty="0" smtClean="0"/>
              <a:t>is the </a:t>
            </a:r>
            <a:r>
              <a:rPr lang="en-US" sz="1800" dirty="0"/>
              <a:t>full integration of learners with or without special needs into the same classroom and school, thereby exposing them to the same learning opportunities</a:t>
            </a:r>
            <a:r>
              <a:rPr lang="en-US" sz="1800" dirty="0" smtClean="0"/>
              <a:t>”</a:t>
            </a:r>
          </a:p>
          <a:p>
            <a:pPr fontAlgn="auto">
              <a:buClr>
                <a:schemeClr val="accent1">
                  <a:lumMod val="75000"/>
                </a:schemeClr>
              </a:buClr>
              <a:buFont typeface="Arial"/>
              <a:buChar char="•"/>
              <a:defRPr/>
            </a:pPr>
            <a:r>
              <a:rPr lang="en-US" sz="1800" dirty="0"/>
              <a:t>Ahmad, (2000) </a:t>
            </a:r>
            <a:r>
              <a:rPr lang="en-US" sz="1800" dirty="0" smtClean="0"/>
              <a:t>inclusion is </a:t>
            </a:r>
            <a:r>
              <a:rPr lang="en-US" sz="1800" dirty="0"/>
              <a:t>the education of all children and young people with and without disabilities in ordinary pre-primary schools, colleges, and </a:t>
            </a:r>
            <a:r>
              <a:rPr lang="en-US" sz="1800" dirty="0" smtClean="0"/>
              <a:t>universities</a:t>
            </a:r>
          </a:p>
          <a:p>
            <a:pPr fontAlgn="auto">
              <a:buClr>
                <a:schemeClr val="accent1">
                  <a:lumMod val="75000"/>
                </a:schemeClr>
              </a:buClr>
              <a:buFont typeface="Arial"/>
              <a:buChar char="•"/>
              <a:defRPr/>
            </a:pPr>
            <a:r>
              <a:rPr lang="en-US" sz="1800" dirty="0" err="1"/>
              <a:t>Garuba</a:t>
            </a:r>
            <a:r>
              <a:rPr lang="en-US" sz="1800" dirty="0"/>
              <a:t>, (</a:t>
            </a:r>
            <a:r>
              <a:rPr lang="en-US" sz="1800" dirty="0" smtClean="0"/>
              <a:t>2003: “</a:t>
            </a:r>
            <a:r>
              <a:rPr lang="en-US" sz="1800" dirty="0"/>
              <a:t>Inclusion refers to the "full-time placement of children with mild, moderate and severe disabilities in regular classrooms" (p. 192</a:t>
            </a:r>
            <a:r>
              <a:rPr lang="en-US" sz="1800" dirty="0" smtClean="0"/>
              <a:t>)</a:t>
            </a:r>
          </a:p>
          <a:p>
            <a:pPr fontAlgn="auto">
              <a:buClr>
                <a:schemeClr val="accent1">
                  <a:lumMod val="75000"/>
                </a:schemeClr>
              </a:buClr>
              <a:buFont typeface="Arial"/>
              <a:buChar char="•"/>
              <a:defRPr/>
            </a:pPr>
            <a:r>
              <a:rPr lang="en-US" sz="1800" dirty="0" err="1"/>
              <a:t>Ajuwon</a:t>
            </a:r>
            <a:r>
              <a:rPr lang="en-US" sz="1800" dirty="0"/>
              <a:t> (2008</a:t>
            </a:r>
            <a:r>
              <a:rPr lang="en-US" sz="1800" dirty="0" smtClean="0"/>
              <a:t>): Inclusion </a:t>
            </a:r>
            <a:r>
              <a:rPr lang="en-US" sz="1800" dirty="0"/>
              <a:t>is the “the philosophy and practice for educating students with disabilities in general education settings” (p.11</a:t>
            </a:r>
            <a:r>
              <a:rPr lang="en-US" sz="1800" dirty="0" smtClean="0"/>
              <a:t>)</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z="3200" smtClean="0">
                <a:ln>
                  <a:noFill/>
                </a:ln>
              </a:rPr>
              <a:t>Theoretical framework of the global inclusive education debate</a:t>
            </a:r>
          </a:p>
        </p:txBody>
      </p:sp>
      <p:sp>
        <p:nvSpPr>
          <p:cNvPr id="3" name="Content Placeholder 2"/>
          <p:cNvSpPr>
            <a:spLocks noGrp="1"/>
          </p:cNvSpPr>
          <p:nvPr>
            <p:ph idx="1"/>
          </p:nvPr>
        </p:nvSpPr>
        <p:spPr>
          <a:xfrm>
            <a:off x="1484313" y="2003425"/>
            <a:ext cx="10018712" cy="4572000"/>
          </a:xfrm>
        </p:spPr>
        <p:txBody>
          <a:bodyPr rtlCol="0">
            <a:normAutofit/>
          </a:bodyPr>
          <a:lstStyle/>
          <a:p>
            <a:pPr fontAlgn="auto">
              <a:buClr>
                <a:schemeClr val="accent1">
                  <a:lumMod val="75000"/>
                </a:schemeClr>
              </a:buClr>
              <a:buFont typeface="Arial"/>
              <a:buChar char="•"/>
              <a:defRPr/>
            </a:pPr>
            <a:r>
              <a:rPr lang="en-US" dirty="0"/>
              <a:t>UN Declaration of Human Rights (</a:t>
            </a:r>
            <a:r>
              <a:rPr lang="en-US" dirty="0" smtClean="0"/>
              <a:t>1948). Article 26: </a:t>
            </a:r>
            <a:r>
              <a:rPr lang="en-US" u="sng" dirty="0" smtClean="0"/>
              <a:t>Everyone</a:t>
            </a:r>
            <a:r>
              <a:rPr lang="en-US" dirty="0" smtClean="0"/>
              <a:t> </a:t>
            </a:r>
            <a:r>
              <a:rPr lang="en-US" dirty="0"/>
              <a:t>has the right to </a:t>
            </a:r>
            <a:r>
              <a:rPr lang="en-US" dirty="0" smtClean="0"/>
              <a:t>education</a:t>
            </a:r>
          </a:p>
          <a:p>
            <a:pPr fontAlgn="auto">
              <a:buClr>
                <a:schemeClr val="accent1">
                  <a:lumMod val="75000"/>
                </a:schemeClr>
              </a:buClr>
              <a:buFont typeface="Arial"/>
              <a:buChar char="•"/>
              <a:defRPr/>
            </a:pPr>
            <a:r>
              <a:rPr lang="en-US" dirty="0"/>
              <a:t>UN Convention on the Rights of the </a:t>
            </a:r>
            <a:r>
              <a:rPr lang="en-US" dirty="0" smtClean="0"/>
              <a:t>Child (1990): no discrimination against any child on the basis </a:t>
            </a:r>
            <a:r>
              <a:rPr lang="en-US" dirty="0"/>
              <a:t>of race, </a:t>
            </a:r>
            <a:r>
              <a:rPr lang="en-US" dirty="0" err="1"/>
              <a:t>colour</a:t>
            </a:r>
            <a:r>
              <a:rPr lang="en-US" dirty="0"/>
              <a:t>, sex, language, religion, political or other opinion, national, ethnic or social origin, property, </a:t>
            </a:r>
            <a:r>
              <a:rPr lang="en-US" u="sng" dirty="0"/>
              <a:t>disability</a:t>
            </a:r>
            <a:r>
              <a:rPr lang="en-US" dirty="0"/>
              <a:t>, birth or other </a:t>
            </a:r>
            <a:r>
              <a:rPr lang="en-US" dirty="0" smtClean="0"/>
              <a:t>status</a:t>
            </a:r>
          </a:p>
          <a:p>
            <a:pPr marL="0" indent="0" fontAlgn="auto">
              <a:buClr>
                <a:schemeClr val="accent1">
                  <a:lumMod val="75000"/>
                </a:schemeClr>
              </a:buClr>
              <a:buFont typeface="Arial"/>
              <a:buNone/>
              <a:defRPr/>
            </a:pPr>
            <a:endParaRPr lang="en-US" dirty="0" smtClean="0"/>
          </a:p>
          <a:p>
            <a:pPr marL="0" indent="0" fontAlgn="auto">
              <a:buClr>
                <a:schemeClr val="accent1">
                  <a:lumMod val="75000"/>
                </a:schemeClr>
              </a:buClr>
              <a:buFont typeface="Arial"/>
              <a:buNone/>
              <a:defRPr/>
            </a:pPr>
            <a:r>
              <a:rPr lang="en-US" dirty="0" smtClean="0"/>
              <a:t>***why was there a need for these laws?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ln>
                  <a:noFill/>
                </a:ln>
              </a:rPr>
              <a:t>From exclusion to inclusion</a:t>
            </a:r>
          </a:p>
        </p:txBody>
      </p:sp>
      <p:sp>
        <p:nvSpPr>
          <p:cNvPr id="24578" name="Content Placeholder 2"/>
          <p:cNvSpPr>
            <a:spLocks noGrp="1"/>
          </p:cNvSpPr>
          <p:nvPr>
            <p:ph idx="1"/>
          </p:nvPr>
        </p:nvSpPr>
        <p:spPr>
          <a:xfrm>
            <a:off x="1484313" y="1720850"/>
            <a:ext cx="10018712" cy="3694113"/>
          </a:xfrm>
        </p:spPr>
        <p:txBody>
          <a:bodyPr/>
          <a:lstStyle/>
          <a:p>
            <a:r>
              <a:rPr lang="en-US" smtClean="0"/>
              <a:t>Inclusion was intended to reverse the practice of excluding certain group of people from education</a:t>
            </a:r>
          </a:p>
          <a:p>
            <a:r>
              <a:rPr lang="en-US" smtClean="0"/>
              <a:t>Bloemers and Hajkova, (2006:210-216), gave a list of ancient and modern practices which were used to deny certain group of persons, most especially, people with special needs, their rights to education. These practices are “exclusion from social participation”, “social Darwinism and Eugenics”, “isolation”, “participation restriction”, ”typographical abandonments”, “marginalization”, “seclusion”, “deprivation of rights”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ln>
                  <a:noFill/>
                </a:ln>
              </a:rPr>
              <a:t>What is inclusion?</a:t>
            </a:r>
          </a:p>
        </p:txBody>
      </p:sp>
      <p:sp>
        <p:nvSpPr>
          <p:cNvPr id="25602" name="Content Placeholder 2"/>
          <p:cNvSpPr>
            <a:spLocks noGrp="1"/>
          </p:cNvSpPr>
          <p:nvPr>
            <p:ph idx="1"/>
          </p:nvPr>
        </p:nvSpPr>
        <p:spPr>
          <a:xfrm>
            <a:off x="1484313" y="1000125"/>
            <a:ext cx="10018712" cy="3124200"/>
          </a:xfrm>
        </p:spPr>
        <p:txBody>
          <a:bodyPr/>
          <a:lstStyle/>
          <a:p>
            <a:pPr marL="0" indent="0">
              <a:buFont typeface="Arial" charset="0"/>
              <a:buNone/>
            </a:pPr>
            <a:r>
              <a:rPr lang="en-US" smtClean="0"/>
              <a:t>Inclusion is a dynamic process of participation of people within a net of relationships. This process legitimizes people’s interactions within social groups. (Ministry of Education, Brazil, quoted in  Peters, S. N. 2004:13).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484313" y="685800"/>
            <a:ext cx="10018712" cy="766763"/>
          </a:xfrm>
        </p:spPr>
        <p:txBody>
          <a:bodyPr/>
          <a:lstStyle/>
          <a:p>
            <a:r>
              <a:rPr lang="en-US" smtClean="0">
                <a:ln>
                  <a:noFill/>
                </a:ln>
              </a:rPr>
              <a:t>What is inclusive education?</a:t>
            </a:r>
          </a:p>
        </p:txBody>
      </p:sp>
      <p:sp>
        <p:nvSpPr>
          <p:cNvPr id="26626" name="Content Placeholder 2"/>
          <p:cNvSpPr>
            <a:spLocks noGrp="1"/>
          </p:cNvSpPr>
          <p:nvPr>
            <p:ph idx="1"/>
          </p:nvPr>
        </p:nvSpPr>
        <p:spPr>
          <a:xfrm>
            <a:off x="1484313" y="1452563"/>
            <a:ext cx="10018712" cy="4338637"/>
          </a:xfrm>
        </p:spPr>
        <p:txBody>
          <a:bodyPr/>
          <a:lstStyle/>
          <a:p>
            <a:pPr marL="0" indent="0">
              <a:buFont typeface="Arial" charset="0"/>
              <a:buNone/>
            </a:pPr>
            <a:r>
              <a:rPr lang="en-US" smtClean="0"/>
              <a:t>“The fundamental principle of the inclusive school is that all children should learn together, </a:t>
            </a:r>
            <a:r>
              <a:rPr lang="en-US" u="sng" smtClean="0"/>
              <a:t>wherever possible</a:t>
            </a:r>
            <a:r>
              <a:rPr lang="en-US" smtClean="0"/>
              <a:t>, regardless of any difficulties or differences they may have. Inclusive schools must recognize and respond to the diverse needs of their students</a:t>
            </a:r>
            <a:r>
              <a:rPr lang="en-US" u="sng" smtClean="0"/>
              <a:t>, accommodating </a:t>
            </a:r>
            <a:r>
              <a:rPr lang="en-US" smtClean="0"/>
              <a:t>both different styles and rates of learning and ensuring quality education to all through </a:t>
            </a:r>
            <a:r>
              <a:rPr lang="en-US" u="sng" smtClean="0"/>
              <a:t>appropriate curricula</a:t>
            </a:r>
            <a:r>
              <a:rPr lang="en-US" smtClean="0"/>
              <a:t>, </a:t>
            </a:r>
            <a:r>
              <a:rPr lang="en-US" u="sng" smtClean="0"/>
              <a:t>organizational arrangements</a:t>
            </a:r>
            <a:r>
              <a:rPr lang="en-US" smtClean="0"/>
              <a:t>, </a:t>
            </a:r>
            <a:r>
              <a:rPr lang="en-US" u="sng" smtClean="0"/>
              <a:t>teaching strategies</a:t>
            </a:r>
            <a:r>
              <a:rPr lang="en-US" smtClean="0"/>
              <a:t>, resource use </a:t>
            </a:r>
            <a:r>
              <a:rPr lang="en-US" u="sng" smtClean="0"/>
              <a:t>and partnerships with their communities</a:t>
            </a:r>
            <a:r>
              <a:rPr lang="en-US" smtClean="0"/>
              <a:t>. There should be a continuum of </a:t>
            </a:r>
            <a:r>
              <a:rPr lang="en-US" u="sng" smtClean="0"/>
              <a:t>support and services </a:t>
            </a:r>
            <a:r>
              <a:rPr lang="en-US" smtClean="0"/>
              <a:t>to match the continuum of special needs encountered in every school.”</a:t>
            </a:r>
          </a:p>
          <a:p>
            <a:pPr marL="0" indent="0">
              <a:buFont typeface="Arial" charset="0"/>
              <a:buNone/>
            </a:pPr>
            <a:r>
              <a:rPr lang="en-US" smtClean="0"/>
              <a:t>Salamanca Framework for Action, 1994.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ln>
                  <a:noFill/>
                </a:ln>
              </a:rPr>
              <a:t>Principles of inclusive education:</a:t>
            </a:r>
          </a:p>
        </p:txBody>
      </p:sp>
      <p:sp>
        <p:nvSpPr>
          <p:cNvPr id="3" name="Content Placeholder 2"/>
          <p:cNvSpPr>
            <a:spLocks noGrp="1"/>
          </p:cNvSpPr>
          <p:nvPr>
            <p:ph idx="1"/>
          </p:nvPr>
        </p:nvSpPr>
        <p:spPr>
          <a:xfrm>
            <a:off x="1390650" y="1968500"/>
            <a:ext cx="10018713" cy="3124200"/>
          </a:xfrm>
        </p:spPr>
        <p:txBody>
          <a:bodyPr rtlCol="0">
            <a:normAutofit fontScale="92500"/>
          </a:bodyPr>
          <a:lstStyle/>
          <a:p>
            <a:pPr fontAlgn="auto">
              <a:buClr>
                <a:schemeClr val="accent1">
                  <a:lumMod val="75000"/>
                </a:schemeClr>
              </a:buClr>
              <a:buFont typeface="Arial"/>
              <a:buChar char="•"/>
              <a:defRPr/>
            </a:pPr>
            <a:r>
              <a:rPr lang="en-US" dirty="0" smtClean="0"/>
              <a:t>It </a:t>
            </a:r>
            <a:r>
              <a:rPr lang="en-US" dirty="0"/>
              <a:t>is the </a:t>
            </a:r>
            <a:r>
              <a:rPr lang="en-US" dirty="0" smtClean="0"/>
              <a:t>strategy, process</a:t>
            </a:r>
            <a:r>
              <a:rPr lang="en-US" dirty="0"/>
              <a:t>, approaches, and practices that are used to attain inclusion </a:t>
            </a:r>
          </a:p>
          <a:p>
            <a:pPr fontAlgn="auto">
              <a:buClr>
                <a:schemeClr val="accent1">
                  <a:lumMod val="75000"/>
                </a:schemeClr>
              </a:buClr>
              <a:buFont typeface="Arial"/>
              <a:buChar char="•"/>
              <a:defRPr/>
            </a:pPr>
            <a:r>
              <a:rPr lang="en-US" dirty="0" err="1" smtClean="0"/>
              <a:t>Bartonova</a:t>
            </a:r>
            <a:r>
              <a:rPr lang="en-US" dirty="0"/>
              <a:t>, </a:t>
            </a:r>
            <a:r>
              <a:rPr lang="en-US" dirty="0" err="1"/>
              <a:t>Vitkova</a:t>
            </a:r>
            <a:r>
              <a:rPr lang="en-US" dirty="0"/>
              <a:t>, &amp; </a:t>
            </a:r>
            <a:r>
              <a:rPr lang="en-US" dirty="0" err="1"/>
              <a:t>Vrubel</a:t>
            </a:r>
            <a:r>
              <a:rPr lang="en-US" dirty="0"/>
              <a:t>, (2014:9): inclusive education </a:t>
            </a:r>
            <a:r>
              <a:rPr lang="en-US" dirty="0" smtClean="0"/>
              <a:t>are the </a:t>
            </a:r>
            <a:r>
              <a:rPr lang="en-US" dirty="0"/>
              <a:t>strategies, activities, and processes that seek to realize the right to quality, useful, and adequate education for all students, including students with special </a:t>
            </a:r>
            <a:r>
              <a:rPr lang="en-US" dirty="0" smtClean="0"/>
              <a:t>needs</a:t>
            </a:r>
          </a:p>
          <a:p>
            <a:pPr fontAlgn="auto">
              <a:buClr>
                <a:schemeClr val="accent1">
                  <a:lumMod val="75000"/>
                </a:schemeClr>
              </a:buClr>
              <a:buFont typeface="Arial"/>
              <a:buChar char="•"/>
              <a:defRPr/>
            </a:pPr>
            <a:r>
              <a:rPr lang="en-US" dirty="0" smtClean="0"/>
              <a:t>Inclusive education involves accommodation, modifications, and support for special needs learners in regular classroom, and partnership with communities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462</TotalTime>
  <Words>983</Words>
  <Application>Microsoft Office PowerPoint</Application>
  <PresentationFormat>Vlastní</PresentationFormat>
  <Paragraphs>74</Paragraphs>
  <Slides>13</Slides>
  <Notes>0</Notes>
  <HiddenSlides>0</HiddenSlides>
  <MMClips>0</MMClips>
  <ScaleCrop>false</ScaleCrop>
  <HeadingPairs>
    <vt:vector size="6" baseType="variant">
      <vt:variant>
        <vt:lpstr>Použitá písma</vt:lpstr>
      </vt:variant>
      <vt:variant>
        <vt:i4>3</vt:i4>
      </vt:variant>
      <vt:variant>
        <vt:lpstr>Šablona návrhu</vt:lpstr>
      </vt:variant>
      <vt:variant>
        <vt:i4>5</vt:i4>
      </vt:variant>
      <vt:variant>
        <vt:lpstr>Nadpisy snímků</vt:lpstr>
      </vt:variant>
      <vt:variant>
        <vt:i4>13</vt:i4>
      </vt:variant>
    </vt:vector>
  </HeadingPairs>
  <TitlesOfParts>
    <vt:vector size="21" baseType="lpstr">
      <vt:lpstr>Corbel</vt:lpstr>
      <vt:lpstr>Arial</vt:lpstr>
      <vt:lpstr>Calibri</vt:lpstr>
      <vt:lpstr>Parallax</vt:lpstr>
      <vt:lpstr>Parallax</vt:lpstr>
      <vt:lpstr>Parallax</vt:lpstr>
      <vt:lpstr>Parallax</vt:lpstr>
      <vt:lpstr>Parallax</vt:lpstr>
      <vt:lpstr>CONCEPT OF INCLUSION AND THE NIGERIAN PERCEPTION OF INCLUSIVE EDUCATION OF LEANERS WITH SPECIAL NEEDS.  By: Godwin Irokaba, Department of Special Education, Masaryk University, Brno, Czech Republic.</vt:lpstr>
      <vt:lpstr>Introduction </vt:lpstr>
      <vt:lpstr>Inclusive education perspectives from Nigeria</vt:lpstr>
      <vt:lpstr>Nigerian perceptions of inclusive education:</vt:lpstr>
      <vt:lpstr>Theoretical framework of the global inclusive education debate</vt:lpstr>
      <vt:lpstr>From exclusion to inclusion</vt:lpstr>
      <vt:lpstr>What is inclusion?</vt:lpstr>
      <vt:lpstr>What is inclusive education?</vt:lpstr>
      <vt:lpstr>Principles of inclusive education:</vt:lpstr>
      <vt:lpstr>Problems arising from lack of distinctions</vt:lpstr>
      <vt:lpstr>Data on special needs education in Nigeria</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INCLUSION AND THE NIGERIAN PERCEPTION OF INCLUSIVE EDUCATION OF LEANERS WITH SPECIAL NEEDS.  By: Godwin Irokaba, Department of Special Education, Masaryk University, Brno, Czech Republic.</dc:title>
  <dc:creator>gordi</dc:creator>
  <cp:lastModifiedBy>Katka Kunovská</cp:lastModifiedBy>
  <cp:revision>40</cp:revision>
  <dcterms:created xsi:type="dcterms:W3CDTF">2015-03-14T18:31:10Z</dcterms:created>
  <dcterms:modified xsi:type="dcterms:W3CDTF">2015-04-22T12:27:26Z</dcterms:modified>
</cp:coreProperties>
</file>