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308" r:id="rId2"/>
    <p:sldId id="281" r:id="rId3"/>
    <p:sldId id="288" r:id="rId4"/>
    <p:sldId id="290" r:id="rId5"/>
    <p:sldId id="321" r:id="rId6"/>
    <p:sldId id="292" r:id="rId7"/>
    <p:sldId id="293" r:id="rId8"/>
    <p:sldId id="294" r:id="rId9"/>
    <p:sldId id="296" r:id="rId10"/>
    <p:sldId id="297" r:id="rId11"/>
    <p:sldId id="316" r:id="rId12"/>
    <p:sldId id="317" r:id="rId13"/>
    <p:sldId id="298" r:id="rId14"/>
    <p:sldId id="301" r:id="rId15"/>
    <p:sldId id="302" r:id="rId16"/>
    <p:sldId id="318" r:id="rId17"/>
    <p:sldId id="313" r:id="rId18"/>
    <p:sldId id="289" r:id="rId19"/>
    <p:sldId id="319" r:id="rId20"/>
    <p:sldId id="320" r:id="rId21"/>
    <p:sldId id="305" r:id="rId22"/>
    <p:sldId id="306" r:id="rId23"/>
    <p:sldId id="307" r:id="rId24"/>
  </p:sldIdLst>
  <p:sldSz cx="9144000" cy="6858000" type="screen4x3"/>
  <p:notesSz cx="6797675" cy="9926638"/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38" autoAdjust="0"/>
  </p:normalViewPr>
  <p:slideViewPr>
    <p:cSldViewPr snapToGrid="0">
      <p:cViewPr varScale="1">
        <p:scale>
          <a:sx n="88" d="100"/>
          <a:sy n="88" d="100"/>
        </p:scale>
        <p:origin x="1152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83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mmerschool-centraleurope.eu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umbraco.phil.muni.cz/vyzkum/publikace/odborne-casopisy" TargetMode="External"/><Relationship Id="rId2" Type="http://schemas.openxmlformats.org/officeDocument/2006/relationships/hyperlink" Target="https://umbraco.phil.muni.cz/vyzkum/publikace/spisy-ff-mu-ke-smazan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unishop.muni.cz/obchod/knih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altLang="cs-CZ" dirty="0">
                <a:solidFill>
                  <a:srgbClr val="002060"/>
                </a:solidFill>
                <a:cs typeface="Arial" panose="020B0604020202020204" pitchFamily="34" charset="0"/>
              </a:rPr>
              <a:t>Celofakultní bilanční shromáždění</a:t>
            </a:r>
            <a:r>
              <a:rPr lang="cs-CZ" altLang="cs-CZ" dirty="0">
                <a:solidFill>
                  <a:srgbClr val="262626"/>
                </a:solidFill>
                <a:cs typeface="Arial" panose="020B0604020202020204" pitchFamily="34" charset="0"/>
              </a:rPr>
              <a:t/>
            </a:r>
            <a:br>
              <a:rPr lang="cs-CZ" altLang="cs-CZ" dirty="0">
                <a:solidFill>
                  <a:srgbClr val="262626"/>
                </a:solidFill>
                <a:cs typeface="Arial" panose="020B0604020202020204" pitchFamily="34" charset="0"/>
              </a:rPr>
            </a:br>
            <a:r>
              <a:rPr lang="cs-CZ" altLang="cs-CZ" dirty="0">
                <a:solidFill>
                  <a:srgbClr val="262626"/>
                </a:solidFill>
                <a:cs typeface="Arial" panose="020B0604020202020204" pitchFamily="34" charset="0"/>
              </a:rPr>
              <a:t/>
            </a:r>
            <a:br>
              <a:rPr lang="cs-CZ" altLang="cs-CZ" dirty="0">
                <a:solidFill>
                  <a:srgbClr val="262626"/>
                </a:solidFill>
                <a:cs typeface="Arial" panose="020B0604020202020204" pitchFamily="34" charset="0"/>
              </a:rPr>
            </a:br>
            <a:r>
              <a:rPr lang="cs-CZ" altLang="cs-CZ" sz="2400" dirty="0" smtClean="0">
                <a:solidFill>
                  <a:srgbClr val="262626"/>
                </a:solidFill>
                <a:cs typeface="Arial" panose="020B0604020202020204" pitchFamily="34" charset="0"/>
              </a:rPr>
              <a:t>31. května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075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6931" y="1018407"/>
            <a:ext cx="8082321" cy="4114800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Vývoj </a:t>
            </a:r>
            <a:r>
              <a:rPr lang="cs-CZ" dirty="0" smtClean="0"/>
              <a:t>počtu přihlášek </a:t>
            </a:r>
            <a:r>
              <a:rPr lang="cs-CZ" dirty="0"/>
              <a:t>a </a:t>
            </a:r>
            <a:r>
              <a:rPr lang="cs-CZ" dirty="0" smtClean="0"/>
              <a:t>zápisů do doktorského studia</a:t>
            </a:r>
            <a:endParaRPr lang="cs-CZ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20715" y="809109"/>
            <a:ext cx="8086635" cy="647700"/>
          </a:xfrm>
        </p:spPr>
        <p:txBody>
          <a:bodyPr/>
          <a:lstStyle/>
          <a:p>
            <a:r>
              <a:rPr lang="cs-CZ" dirty="0" smtClean="0"/>
              <a:t>Uplynulý semestr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028238"/>
              </p:ext>
            </p:extLst>
          </p:nvPr>
        </p:nvGraphicFramePr>
        <p:xfrm>
          <a:off x="0" y="2811438"/>
          <a:ext cx="8871044" cy="36269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3665"/>
                <a:gridCol w="550432"/>
                <a:gridCol w="587765"/>
                <a:gridCol w="550432"/>
                <a:gridCol w="587765"/>
                <a:gridCol w="550432"/>
                <a:gridCol w="587765"/>
                <a:gridCol w="550432"/>
                <a:gridCol w="587765"/>
                <a:gridCol w="550432"/>
                <a:gridCol w="587765"/>
                <a:gridCol w="550432"/>
                <a:gridCol w="587765"/>
                <a:gridCol w="550432"/>
                <a:gridCol w="587765"/>
              </a:tblGrid>
              <a:tr h="9067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JS11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PS11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JS12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PS12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JS13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PS13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JS14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PS14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JS15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PS15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JS16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PS16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JS17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PS17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9067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přihlášky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61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218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58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220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54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174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67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176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158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44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126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33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celkem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279</a:t>
                      </a:r>
                      <a:endParaRPr lang="cs-C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268</a:t>
                      </a:r>
                      <a:endParaRPr lang="cs-C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256</a:t>
                      </a:r>
                      <a:endParaRPr lang="cs-C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228</a:t>
                      </a:r>
                      <a:endParaRPr lang="cs-C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243</a:t>
                      </a:r>
                      <a:endParaRPr lang="cs-C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191</a:t>
                      </a:r>
                      <a:endParaRPr lang="cs-C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170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067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zapsaní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147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130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40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114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116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33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celkem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179</a:t>
                      </a:r>
                      <a:endParaRPr lang="cs-C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162</a:t>
                      </a:r>
                      <a:endParaRPr lang="cs-C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176</a:t>
                      </a:r>
                      <a:endParaRPr lang="cs-C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164</a:t>
                      </a:r>
                      <a:endParaRPr lang="cs-C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165</a:t>
                      </a:r>
                      <a:endParaRPr lang="cs-C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140</a:t>
                      </a:r>
                      <a:endParaRPr lang="cs-C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48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790222"/>
            <a:ext cx="8082321" cy="5342291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Doktoráty ve sdíleném </a:t>
            </a:r>
            <a:r>
              <a:rPr lang="cs-CZ" b="1" dirty="0" smtClean="0"/>
              <a:t>vedení</a:t>
            </a:r>
            <a:endParaRPr lang="cs-CZ" dirty="0"/>
          </a:p>
          <a:p>
            <a:pPr lvl="0"/>
            <a:r>
              <a:rPr lang="cs-CZ" dirty="0"/>
              <a:t>2 doktoráty nedávno úspěšné obhájené v oboru dějiny </a:t>
            </a:r>
            <a:r>
              <a:rPr lang="cs-CZ" dirty="0" smtClean="0"/>
              <a:t>umění, další </a:t>
            </a:r>
            <a:r>
              <a:rPr lang="cs-CZ" dirty="0"/>
              <a:t>obhajoba přichystána v oboru archeologie</a:t>
            </a:r>
          </a:p>
          <a:p>
            <a:pPr lvl="0"/>
            <a:r>
              <a:rPr lang="cs-CZ" dirty="0"/>
              <a:t>M</a:t>
            </a:r>
            <a:r>
              <a:rPr lang="cs-CZ" dirty="0" smtClean="0"/>
              <a:t>ezifakultní </a:t>
            </a:r>
            <a:r>
              <a:rPr lang="cs-CZ" dirty="0"/>
              <a:t>rámcová smlouva s FF Univerzity Komenského v Bratislavě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545770"/>
              </p:ext>
            </p:extLst>
          </p:nvPr>
        </p:nvGraphicFramePr>
        <p:xfrm>
          <a:off x="2585156" y="2935111"/>
          <a:ext cx="6558844" cy="39228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9355"/>
                <a:gridCol w="1639355"/>
                <a:gridCol w="1640067"/>
                <a:gridCol w="1640067"/>
              </a:tblGrid>
              <a:tr h="1600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Doktorand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Název práce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Vedoucí práce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Partnerská pracoviště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</a:tr>
              <a:tr h="8551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Kamila Puchnarová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</a:rPr>
                        <a:t>Formulierungsvefahren</a:t>
                      </a:r>
                      <a:r>
                        <a:rPr lang="cs-CZ" sz="1000" dirty="0">
                          <a:effectLst/>
                        </a:rPr>
                        <a:t> in der </a:t>
                      </a:r>
                      <a:r>
                        <a:rPr lang="cs-CZ" sz="1000" dirty="0" err="1">
                          <a:effectLst/>
                        </a:rPr>
                        <a:t>gesprochenen</a:t>
                      </a:r>
                      <a:r>
                        <a:rPr lang="cs-CZ" sz="1000" dirty="0">
                          <a:effectLst/>
                        </a:rPr>
                        <a:t> </a:t>
                      </a:r>
                      <a:r>
                        <a:rPr lang="cs-CZ" sz="1000" dirty="0" err="1">
                          <a:effectLst/>
                        </a:rPr>
                        <a:t>Sprache</a:t>
                      </a:r>
                      <a:r>
                        <a:rPr lang="cs-CZ" sz="1000" dirty="0">
                          <a:effectLst/>
                        </a:rPr>
                        <a:t>. </a:t>
                      </a:r>
                      <a:r>
                        <a:rPr lang="cs-CZ" sz="1000" dirty="0" err="1">
                          <a:effectLst/>
                        </a:rPr>
                        <a:t>Am</a:t>
                      </a:r>
                      <a:r>
                        <a:rPr lang="cs-CZ" sz="1000" dirty="0">
                          <a:effectLst/>
                        </a:rPr>
                        <a:t> </a:t>
                      </a:r>
                      <a:r>
                        <a:rPr lang="cs-CZ" sz="1000" dirty="0" err="1">
                          <a:effectLst/>
                        </a:rPr>
                        <a:t>Beispiel</a:t>
                      </a:r>
                      <a:r>
                        <a:rPr lang="cs-CZ" sz="1000" dirty="0">
                          <a:effectLst/>
                        </a:rPr>
                        <a:t> der </a:t>
                      </a:r>
                      <a:r>
                        <a:rPr lang="cs-CZ" sz="1000" dirty="0" err="1">
                          <a:effectLst/>
                        </a:rPr>
                        <a:t>politischen</a:t>
                      </a:r>
                      <a:r>
                        <a:rPr lang="cs-CZ" sz="1000" dirty="0">
                          <a:effectLst/>
                        </a:rPr>
                        <a:t> </a:t>
                      </a:r>
                      <a:r>
                        <a:rPr lang="cs-CZ" sz="1000" dirty="0" err="1">
                          <a:effectLst/>
                        </a:rPr>
                        <a:t>Diskussionen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prof. Iva Zündorf</a:t>
                      </a:r>
                      <a:endParaRPr lang="cs-CZ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prof. Sven Staffeldt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ÚGNN FF MU</a:t>
                      </a:r>
                      <a:endParaRPr lang="cs-CZ" sz="12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Philosophische Fakultät,</a:t>
                      </a:r>
                      <a:endParaRPr lang="cs-CZ" sz="12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Julius-Maximilians-Universität Wurzburg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51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Jaroslav Stanovský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La fonction esthétique et l’image de l’histoire - les guerres de Vendée et de Bretagne dans la littérature du 19</a:t>
                      </a:r>
                      <a:r>
                        <a:rPr lang="fr-FR" sz="1000" baseline="30000">
                          <a:effectLst/>
                        </a:rPr>
                        <a:t>e</a:t>
                      </a:r>
                      <a:r>
                        <a:rPr lang="fr-FR" sz="1000">
                          <a:effectLst/>
                        </a:rPr>
                        <a:t> siècle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prof. Petr Kyloušek</a:t>
                      </a:r>
                      <a:endParaRPr lang="cs-CZ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prof. Mireille Labouret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ÚRJL FF MU</a:t>
                      </a:r>
                      <a:endParaRPr lang="cs-CZ" sz="12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Faculté des Lettres,</a:t>
                      </a:r>
                      <a:endParaRPr lang="cs-CZ" sz="12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Université Paris-Est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41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Zuzana Lukšová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Die Synagogalpredikt Diliges Dominum Deum von Jan Hus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prof. Jana Nechutová</a:t>
                      </a:r>
                      <a:endParaRPr lang="cs-CZ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prof. Michele C. Ferrari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ÚKS FF MU</a:t>
                      </a:r>
                      <a:endParaRPr lang="cs-CZ" sz="12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Friedrich-Alexander-Universität Erlangen-Nürnberg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682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Josef Wilczek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Acquisition, systématisation et línterprétation des mobiliers archéologiques: les approches morpho-métriques et statistiques.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dr. Natalie Venclová</a:t>
                      </a:r>
                      <a:endParaRPr lang="cs-CZ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prof. Fabrice Monna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ÚAM FF MU</a:t>
                      </a:r>
                      <a:endParaRPr lang="cs-CZ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Université de Bourgogne Dijon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65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106311"/>
            <a:ext cx="8082321" cy="5026202"/>
          </a:xfrm>
        </p:spPr>
        <p:txBody>
          <a:bodyPr/>
          <a:lstStyle/>
          <a:p>
            <a:pPr marL="0" indent="0">
              <a:buNone/>
            </a:pPr>
            <a:r>
              <a:rPr lang="pl-PL" b="1" dirty="0"/>
              <a:t>Podpora excelentním </a:t>
            </a:r>
            <a:r>
              <a:rPr lang="pl-PL" b="1" dirty="0" smtClean="0"/>
              <a:t>doktorandům</a:t>
            </a:r>
          </a:p>
          <a:p>
            <a:pPr marL="0" indent="0">
              <a:buNone/>
            </a:pPr>
            <a:endParaRPr lang="cs-CZ" dirty="0"/>
          </a:p>
          <a:p>
            <a:r>
              <a:rPr lang="pl-PL" dirty="0"/>
              <a:t>5 doktorandů (20.000 Kč), 10 doktorandů (10.000 Kč)</a:t>
            </a:r>
            <a:endParaRPr lang="cs-CZ" dirty="0"/>
          </a:p>
          <a:p>
            <a:r>
              <a:rPr lang="pl-PL" dirty="0"/>
              <a:t>V</a:t>
            </a:r>
            <a:r>
              <a:rPr lang="pl-PL" dirty="0" smtClean="0"/>
              <a:t>yhodnocení </a:t>
            </a:r>
            <a:r>
              <a:rPr lang="pl-PL" dirty="0"/>
              <a:t>programu za období 2016-2017 a jeho pokračování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086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7681" y="1857375"/>
            <a:ext cx="8082321" cy="344165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pl-PL" dirty="0"/>
              <a:t>Zavedení kurzu DO1 Společné přednášky pro doktorské studium</a:t>
            </a:r>
            <a:endParaRPr lang="cs-CZ" dirty="0"/>
          </a:p>
          <a:p>
            <a:r>
              <a:rPr lang="pl-PL" dirty="0"/>
              <a:t>Podpora mezinárodním doktorským školám</a:t>
            </a:r>
            <a:endParaRPr lang="cs-CZ" dirty="0"/>
          </a:p>
          <a:p>
            <a:r>
              <a:rPr lang="pl-PL" dirty="0"/>
              <a:t>Vyhlášení stipendijního programu na podporu studentských publikací</a:t>
            </a:r>
            <a:endParaRPr lang="cs-CZ" dirty="0"/>
          </a:p>
          <a:p>
            <a:r>
              <a:rPr lang="pl-PL" dirty="0"/>
              <a:t>Podpora internacionalizace publikací</a:t>
            </a:r>
            <a:endParaRPr lang="cs-CZ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525773" y="809950"/>
            <a:ext cx="8086635" cy="647700"/>
          </a:xfrm>
        </p:spPr>
        <p:txBody>
          <a:bodyPr/>
          <a:lstStyle/>
          <a:p>
            <a:r>
              <a:rPr lang="cs-CZ" dirty="0" smtClean="0"/>
              <a:t>Příští semestr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4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002060"/>
                </a:solidFill>
                <a:latin typeface="+mj-lt"/>
                <a:cs typeface="Trebuchet MS" pitchFamily="34" charset="0"/>
              </a:rPr>
              <a:t>doc. PhDr. Tomáš Pospíšil, Ph.D.</a:t>
            </a:r>
            <a:r>
              <a:rPr lang="cs-CZ" altLang="cs-CZ" sz="3200" dirty="0">
                <a:solidFill>
                  <a:srgbClr val="262626"/>
                </a:solidFill>
                <a:latin typeface="+mj-lt"/>
                <a:cs typeface="Trebuchet MS" pitchFamily="34" charset="0"/>
              </a:rPr>
              <a:t/>
            </a:r>
            <a:br>
              <a:rPr lang="cs-CZ" altLang="cs-CZ" sz="3200" dirty="0">
                <a:solidFill>
                  <a:srgbClr val="262626"/>
                </a:solidFill>
                <a:latin typeface="+mj-lt"/>
                <a:cs typeface="Trebuchet MS" pitchFamily="34" charset="0"/>
              </a:rPr>
            </a:br>
            <a:r>
              <a:rPr lang="cs-CZ" altLang="cs-CZ" sz="2600" dirty="0">
                <a:solidFill>
                  <a:srgbClr val="262626"/>
                </a:solidFill>
                <a:latin typeface="+mj-lt"/>
                <a:cs typeface="Trebuchet MS" pitchFamily="34" charset="0"/>
              </a:rPr>
              <a:t>proděkan pro zahraniční vztahy</a:t>
            </a:r>
            <a:endParaRPr lang="cs-CZ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9006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341119"/>
            <a:ext cx="8082321" cy="4791393"/>
          </a:xfrm>
        </p:spPr>
        <p:txBody>
          <a:bodyPr/>
          <a:lstStyle/>
          <a:p>
            <a:r>
              <a:rPr lang="cs-CZ" sz="2200" b="1" dirty="0" smtClean="0"/>
              <a:t>Projekty </a:t>
            </a:r>
            <a:r>
              <a:rPr lang="cs-CZ" sz="2200" b="1" dirty="0"/>
              <a:t>IRP </a:t>
            </a:r>
            <a:r>
              <a:rPr lang="cs-CZ" sz="2200" dirty="0"/>
              <a:t>univerzitní </a:t>
            </a:r>
            <a:r>
              <a:rPr lang="cs-CZ" sz="2200" b="1" dirty="0"/>
              <a:t> </a:t>
            </a:r>
            <a:r>
              <a:rPr lang="cs-CZ" sz="2200" dirty="0"/>
              <a:t>IRP projekt </a:t>
            </a:r>
            <a:r>
              <a:rPr lang="cs-CZ" sz="2200" i="1" dirty="0"/>
              <a:t>Internacionalizace MU </a:t>
            </a:r>
            <a:r>
              <a:rPr lang="cs-CZ" sz="2200" dirty="0"/>
              <a:t>– 22 ústavů, 3. kola</a:t>
            </a:r>
            <a:r>
              <a:rPr lang="en-US" sz="2200" dirty="0"/>
              <a:t>; </a:t>
            </a:r>
            <a:r>
              <a:rPr lang="cs-CZ" sz="2200" dirty="0"/>
              <a:t>CRP – 4 ústavy;</a:t>
            </a:r>
          </a:p>
          <a:p>
            <a:r>
              <a:rPr lang="cs-CZ" sz="2200" dirty="0"/>
              <a:t>Fakultní IRP projekt - </a:t>
            </a:r>
            <a:r>
              <a:rPr lang="cs-CZ" sz="2200" i="1" dirty="0"/>
              <a:t>Mezinárodní spolupráce, mobility a marketing; podpora cizích jazyků v pedagogickém procesu (2 kola, uzávěrky 31. 5. a 30. 9)</a:t>
            </a:r>
            <a:endParaRPr lang="cs-CZ" sz="2200" dirty="0"/>
          </a:p>
          <a:p>
            <a:r>
              <a:rPr lang="en-US" sz="2200" b="1" dirty="0" err="1"/>
              <a:t>Nové</a:t>
            </a:r>
            <a:r>
              <a:rPr lang="en-US" sz="2200" b="1" dirty="0"/>
              <a:t> </a:t>
            </a:r>
            <a:r>
              <a:rPr lang="en-US" sz="2200" b="1" dirty="0" err="1"/>
              <a:t>smlouvy</a:t>
            </a:r>
            <a:r>
              <a:rPr lang="en-US" sz="2200" b="1" dirty="0"/>
              <a:t> o </a:t>
            </a:r>
            <a:r>
              <a:rPr lang="en-US" sz="2200" b="1" dirty="0" err="1"/>
              <a:t>spolupráci</a:t>
            </a:r>
            <a:r>
              <a:rPr lang="en-US" sz="2200" dirty="0"/>
              <a:t>: Central China Normal U.; </a:t>
            </a:r>
            <a:r>
              <a:rPr lang="en-US" sz="2200" dirty="0" err="1"/>
              <a:t>Qufu</a:t>
            </a:r>
            <a:r>
              <a:rPr lang="en-US" sz="2200" dirty="0"/>
              <a:t> U.; Shanghai Institute for International Studies; </a:t>
            </a:r>
            <a:r>
              <a:rPr lang="en-US" sz="2200" dirty="0" err="1"/>
              <a:t>Nankai</a:t>
            </a:r>
            <a:r>
              <a:rPr lang="en-US" sz="2200" dirty="0"/>
              <a:t> University, College of Foreign Languages, Faculty of Philology; Zhejiang University, Institute of China Studies, Faculty of Arts and Humanities; Yerevan State Academy of Fine Arts;  Samara State University of Social Sciences and Education.</a:t>
            </a:r>
            <a:endParaRPr lang="cs-CZ" sz="2200" dirty="0"/>
          </a:p>
          <a:p>
            <a:r>
              <a:rPr lang="cs-CZ" sz="2200" b="1" dirty="0"/>
              <a:t>Propagační předměty FF</a:t>
            </a:r>
            <a:r>
              <a:rPr lang="cs-CZ" sz="2200" dirty="0"/>
              <a:t>: tvorba a výroba první sady propagačních předmětů FF </a:t>
            </a:r>
          </a:p>
          <a:p>
            <a:r>
              <a:rPr lang="cs-CZ" sz="2200" b="1" dirty="0"/>
              <a:t>FB fakulty v AJ</a:t>
            </a:r>
            <a:r>
              <a:rPr lang="cs-CZ" sz="2200" dirty="0"/>
              <a:t>: od 1. 1. 2017</a:t>
            </a:r>
          </a:p>
          <a:p>
            <a:endParaRPr lang="cs-CZ" sz="20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505275" y="693420"/>
            <a:ext cx="8086635" cy="647700"/>
          </a:xfrm>
        </p:spPr>
        <p:txBody>
          <a:bodyPr/>
          <a:lstStyle/>
          <a:p>
            <a:r>
              <a:rPr lang="cs-CZ" dirty="0" smtClean="0"/>
              <a:t>Uplynulý semestr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65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36978"/>
            <a:ext cx="8082321" cy="5195535"/>
          </a:xfrm>
        </p:spPr>
        <p:txBody>
          <a:bodyPr/>
          <a:lstStyle/>
          <a:p>
            <a:r>
              <a:rPr lang="cs-CZ" sz="2200" b="1" dirty="0"/>
              <a:t>Příprava 2. ročníku letní školy</a:t>
            </a:r>
            <a:r>
              <a:rPr lang="cs-CZ" sz="2200" dirty="0"/>
              <a:t> </a:t>
            </a:r>
            <a:r>
              <a:rPr lang="cs-CZ" sz="2200" i="1" dirty="0" err="1"/>
              <a:t>Central</a:t>
            </a:r>
            <a:r>
              <a:rPr lang="cs-CZ" sz="2200" i="1" dirty="0"/>
              <a:t> </a:t>
            </a:r>
            <a:r>
              <a:rPr lang="cs-CZ" sz="2200" i="1" dirty="0" err="1"/>
              <a:t>Europe</a:t>
            </a:r>
            <a:r>
              <a:rPr lang="cs-CZ" sz="2200" i="1" dirty="0"/>
              <a:t>: A </a:t>
            </a:r>
            <a:r>
              <a:rPr lang="cs-CZ" sz="2200" i="1" dirty="0" err="1"/>
              <a:t>Birthplace</a:t>
            </a:r>
            <a:r>
              <a:rPr lang="cs-CZ" sz="2200" i="1" dirty="0"/>
              <a:t> </a:t>
            </a:r>
            <a:r>
              <a:rPr lang="cs-CZ" sz="2200" i="1" dirty="0" err="1"/>
              <a:t>of</a:t>
            </a:r>
            <a:r>
              <a:rPr lang="cs-CZ" sz="2200" i="1" dirty="0"/>
              <a:t> Modernity</a:t>
            </a:r>
            <a:r>
              <a:rPr lang="cs-CZ" sz="2200" b="1" dirty="0"/>
              <a:t> </a:t>
            </a:r>
            <a:r>
              <a:rPr lang="cs-CZ" sz="2200" dirty="0"/>
              <a:t>(12. 7. – 29. 7. 2017)</a:t>
            </a:r>
            <a:r>
              <a:rPr lang="cs-CZ" sz="2200" b="1" dirty="0"/>
              <a:t> </a:t>
            </a:r>
            <a:r>
              <a:rPr lang="cs-CZ" sz="2200" i="1" u="sng" dirty="0">
                <a:hlinkClick r:id="rId2"/>
              </a:rPr>
              <a:t>www.summerschool-centraleurope.eu</a:t>
            </a:r>
            <a:r>
              <a:rPr lang="en-US" sz="2200" i="1" u="sng" dirty="0"/>
              <a:t>;</a:t>
            </a:r>
            <a:endParaRPr lang="cs-CZ" sz="2200" dirty="0"/>
          </a:p>
          <a:p>
            <a:r>
              <a:rPr lang="cs-CZ" sz="2200" b="1" dirty="0"/>
              <a:t>Návštěvy zahraničních delegací na FF:</a:t>
            </a:r>
            <a:r>
              <a:rPr lang="cs-CZ" sz="2200" dirty="0"/>
              <a:t> </a:t>
            </a:r>
            <a:r>
              <a:rPr lang="cs-CZ" sz="2200" dirty="0" err="1"/>
              <a:t>Hong</a:t>
            </a:r>
            <a:r>
              <a:rPr lang="cs-CZ" sz="2200" dirty="0"/>
              <a:t> Kong </a:t>
            </a:r>
            <a:r>
              <a:rPr lang="cs-CZ" sz="2200" dirty="0" err="1"/>
              <a:t>Polytechnic</a:t>
            </a:r>
            <a:r>
              <a:rPr lang="cs-CZ" sz="2200" dirty="0"/>
              <a:t> University, </a:t>
            </a:r>
            <a:r>
              <a:rPr lang="cs-CZ" sz="2200" dirty="0" err="1"/>
              <a:t>Université</a:t>
            </a:r>
            <a:r>
              <a:rPr lang="cs-CZ" sz="2200" dirty="0"/>
              <a:t> Mohamed V Rabat (Maroko), Via University </a:t>
            </a:r>
            <a:r>
              <a:rPr lang="cs-CZ" sz="2200" dirty="0" err="1"/>
              <a:t>College</a:t>
            </a:r>
            <a:r>
              <a:rPr lang="cs-CZ" sz="2200" dirty="0"/>
              <a:t> (Dánsko), Reprezentant </a:t>
            </a:r>
            <a:r>
              <a:rPr lang="cs-CZ" sz="2200" dirty="0" err="1"/>
              <a:t>Tchajwanu</a:t>
            </a:r>
            <a:r>
              <a:rPr lang="cs-CZ" sz="2200" dirty="0"/>
              <a:t>, Velvyslanec Ukrajiny</a:t>
            </a:r>
          </a:p>
          <a:p>
            <a:r>
              <a:rPr lang="cs-CZ" sz="2200" b="1" dirty="0"/>
              <a:t>Administrativa:</a:t>
            </a:r>
            <a:r>
              <a:rPr lang="cs-CZ" sz="2200" dirty="0"/>
              <a:t> evidence zahraničních hostů – zavedení elektronický formulář, zpřesnění evidence mobilit akademiků (s ohledem na účel jejich pobytu na FF - tvorba odpovídající metodiky)</a:t>
            </a:r>
            <a:r>
              <a:rPr lang="en-US" sz="2200" dirty="0"/>
              <a:t>; </a:t>
            </a:r>
            <a:r>
              <a:rPr lang="cs-CZ" sz="2200" dirty="0"/>
              <a:t>školení sekretářek</a:t>
            </a:r>
          </a:p>
          <a:p>
            <a:r>
              <a:rPr lang="cs-CZ" sz="2200" b="1" dirty="0"/>
              <a:t>Agenda studentských spolků: </a:t>
            </a:r>
            <a:r>
              <a:rPr lang="cs-CZ" sz="2200" dirty="0"/>
              <a:t>6. kolo spolkového stipendia</a:t>
            </a:r>
          </a:p>
          <a:p>
            <a:r>
              <a:rPr lang="cs-CZ" sz="2200" dirty="0"/>
              <a:t>V tomto kole bylo podáno 17 žádostí a podpořeno 13 studentských projektů 189.097,- Kč.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77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Příští semestr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Další</a:t>
            </a:r>
            <a:r>
              <a:rPr lang="en-US" b="1" dirty="0"/>
              <a:t> </a:t>
            </a:r>
            <a:r>
              <a:rPr lang="en-US" b="1" dirty="0" err="1"/>
              <a:t>propagace</a:t>
            </a:r>
            <a:r>
              <a:rPr lang="en-US" b="1" dirty="0"/>
              <a:t> </a:t>
            </a:r>
            <a:r>
              <a:rPr lang="en-US" b="1" dirty="0" err="1"/>
              <a:t>fakulty</a:t>
            </a:r>
            <a:r>
              <a:rPr lang="en-US" b="1" dirty="0"/>
              <a:t> a </a:t>
            </a:r>
            <a:r>
              <a:rPr lang="en-US" b="1" dirty="0" err="1"/>
              <a:t>její</a:t>
            </a:r>
            <a:r>
              <a:rPr lang="en-US" b="1" dirty="0"/>
              <a:t> </a:t>
            </a:r>
            <a:r>
              <a:rPr lang="en-US" b="1" dirty="0" err="1"/>
              <a:t>nabídky</a:t>
            </a:r>
            <a:r>
              <a:rPr lang="en-US" b="1" dirty="0"/>
              <a:t> v </a:t>
            </a:r>
            <a:r>
              <a:rPr lang="en-US" b="1" dirty="0" err="1"/>
              <a:t>zahrani</a:t>
            </a:r>
            <a:r>
              <a:rPr lang="cs-CZ" b="1" dirty="0"/>
              <a:t>čí dle aktuální nabídky</a:t>
            </a:r>
            <a:r>
              <a:rPr lang="cs-CZ" dirty="0"/>
              <a:t>: online: VK, </a:t>
            </a:r>
            <a:r>
              <a:rPr lang="cs-CZ" dirty="0" err="1"/>
              <a:t>youtubeři</a:t>
            </a:r>
            <a:r>
              <a:rPr lang="cs-CZ" dirty="0"/>
              <a:t>, </a:t>
            </a:r>
            <a:r>
              <a:rPr lang="cs-CZ" dirty="0" err="1"/>
              <a:t>Instagram</a:t>
            </a:r>
            <a:r>
              <a:rPr lang="cs-CZ" dirty="0"/>
              <a:t>; výroba </a:t>
            </a:r>
            <a:r>
              <a:rPr lang="cs-CZ" dirty="0" err="1"/>
              <a:t>prop</a:t>
            </a:r>
            <a:r>
              <a:rPr lang="cs-CZ" dirty="0"/>
              <a:t>. materiálů v RJ, ČJ</a:t>
            </a:r>
            <a:r>
              <a:rPr lang="en-US" dirty="0"/>
              <a:t>; </a:t>
            </a:r>
            <a:r>
              <a:rPr lang="cs-CZ" dirty="0"/>
              <a:t>účast na veletrzích vzdělání</a:t>
            </a:r>
            <a:r>
              <a:rPr lang="en-US" dirty="0"/>
              <a:t>;</a:t>
            </a:r>
            <a:endParaRPr lang="cs-CZ" dirty="0"/>
          </a:p>
          <a:p>
            <a:r>
              <a:rPr lang="cs-CZ" b="1" dirty="0"/>
              <a:t>Výroba druhé série propagačních předmětů</a:t>
            </a:r>
            <a:r>
              <a:rPr lang="cs-CZ" dirty="0"/>
              <a:t> a tvorba příslušné metodiky</a:t>
            </a:r>
          </a:p>
          <a:p>
            <a:r>
              <a:rPr lang="cs-CZ" b="1" dirty="0"/>
              <a:t>Rozvoj komunikace se zahraničními absolventy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77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3200" dirty="0">
                <a:solidFill>
                  <a:srgbClr val="002060"/>
                </a:solidFill>
                <a:latin typeface="Trebuchet MS" pitchFamily="34" charset="0"/>
                <a:cs typeface="Trebuchet MS" pitchFamily="34" charset="0"/>
              </a:rPr>
              <a:t>doc. Mgr. Jana Horáková, Ph.D.</a:t>
            </a:r>
            <a:r>
              <a:rPr lang="cs-CZ" altLang="cs-CZ" sz="3600" dirty="0">
                <a:solidFill>
                  <a:srgbClr val="262626"/>
                </a:solidFill>
                <a:latin typeface="Trebuchet MS" pitchFamily="34" charset="0"/>
                <a:cs typeface="Trebuchet MS" pitchFamily="34" charset="0"/>
              </a:rPr>
              <a:t/>
            </a:r>
            <a:br>
              <a:rPr lang="cs-CZ" altLang="cs-CZ" sz="3600" dirty="0">
                <a:solidFill>
                  <a:srgbClr val="262626"/>
                </a:solidFill>
                <a:latin typeface="Trebuchet MS" pitchFamily="34" charset="0"/>
                <a:cs typeface="Trebuchet MS" pitchFamily="34" charset="0"/>
              </a:rPr>
            </a:br>
            <a:r>
              <a:rPr lang="cs-CZ" altLang="cs-CZ" sz="2600" dirty="0">
                <a:solidFill>
                  <a:srgbClr val="262626"/>
                </a:solidFill>
                <a:latin typeface="Trebuchet MS" pitchFamily="34" charset="0"/>
                <a:cs typeface="Trebuchet MS" pitchFamily="34" charset="0"/>
              </a:rPr>
              <a:t>proděkanka pro ediční činnost </a:t>
            </a:r>
            <a:br>
              <a:rPr lang="cs-CZ" altLang="cs-CZ" sz="2600" dirty="0">
                <a:solidFill>
                  <a:srgbClr val="262626"/>
                </a:solidFill>
                <a:latin typeface="Trebuchet MS" pitchFamily="34" charset="0"/>
                <a:cs typeface="Trebuchet MS" pitchFamily="34" charset="0"/>
              </a:rPr>
            </a:br>
            <a:r>
              <a:rPr lang="cs-CZ" altLang="cs-CZ" sz="2600" dirty="0">
                <a:solidFill>
                  <a:srgbClr val="262626"/>
                </a:solidFill>
                <a:latin typeface="Trebuchet MS" pitchFamily="34" charset="0"/>
                <a:cs typeface="Trebuchet MS" pitchFamily="34" charset="0"/>
              </a:rPr>
              <a:t>a vztahy s veřejností</a:t>
            </a:r>
            <a:endParaRPr lang="cs-CZ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603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Ediční činnost – uplynulý a příští semestr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513903" y="2193560"/>
            <a:ext cx="8082321" cy="4114800"/>
          </a:xfrm>
        </p:spPr>
        <p:txBody>
          <a:bodyPr/>
          <a:lstStyle/>
          <a:p>
            <a:r>
              <a:rPr lang="cs-CZ" sz="2000" b="1" dirty="0" smtClean="0"/>
              <a:t>Spisy FF MU 2016 / 2017</a:t>
            </a:r>
          </a:p>
          <a:p>
            <a:pPr lvl="1"/>
            <a:r>
              <a:rPr lang="cs-CZ" sz="2000" b="1" dirty="0" smtClean="0"/>
              <a:t>Zvyšování kvality produkce </a:t>
            </a:r>
            <a:r>
              <a:rPr lang="cs-CZ" sz="2000" dirty="0" smtClean="0"/>
              <a:t>(manuál pro autory, formuláře: recenze, korektury)</a:t>
            </a:r>
          </a:p>
          <a:p>
            <a:pPr marL="457200" lvl="1" indent="0">
              <a:buNone/>
            </a:pPr>
            <a:endParaRPr lang="cs-CZ" sz="2000" dirty="0" smtClean="0"/>
          </a:p>
          <a:p>
            <a:r>
              <a:rPr lang="cs-CZ" sz="2000" b="1" dirty="0" smtClean="0"/>
              <a:t>Odborné časopisy 2016 / 2017</a:t>
            </a:r>
          </a:p>
          <a:p>
            <a:pPr lvl="1"/>
            <a:r>
              <a:rPr lang="cs-CZ" sz="2000" b="1" dirty="0" smtClean="0"/>
              <a:t>Zvyšování kvality produkce </a:t>
            </a:r>
            <a:r>
              <a:rPr lang="cs-CZ" sz="2000" dirty="0" smtClean="0"/>
              <a:t>(on-line prezentace, forma / obsah) – </a:t>
            </a:r>
            <a:r>
              <a:rPr lang="cs-CZ" sz="2000" dirty="0" err="1" smtClean="0"/>
              <a:t>Erih</a:t>
            </a:r>
            <a:r>
              <a:rPr lang="cs-CZ" sz="2000" dirty="0" smtClean="0"/>
              <a:t>+ 19, </a:t>
            </a:r>
            <a:r>
              <a:rPr lang="cs-CZ" sz="2000" dirty="0" err="1" smtClean="0"/>
              <a:t>Scopus</a:t>
            </a:r>
            <a:r>
              <a:rPr lang="cs-CZ" sz="2000" dirty="0" smtClean="0"/>
              <a:t> 7, </a:t>
            </a:r>
            <a:r>
              <a:rPr lang="cs-CZ" sz="2000" dirty="0" err="1" smtClean="0"/>
              <a:t>WoS</a:t>
            </a:r>
            <a:r>
              <a:rPr lang="cs-CZ" sz="2000" dirty="0" smtClean="0"/>
              <a:t> </a:t>
            </a:r>
            <a:r>
              <a:rPr lang="cs-CZ" sz="2000" dirty="0" err="1" smtClean="0"/>
              <a:t>ESCI</a:t>
            </a:r>
            <a:r>
              <a:rPr lang="cs-CZ" sz="2000" dirty="0" smtClean="0"/>
              <a:t> 2)</a:t>
            </a:r>
          </a:p>
          <a:p>
            <a:pPr marL="457200" lvl="1" indent="0">
              <a:buNone/>
            </a:pPr>
            <a:endParaRPr lang="cs-CZ" sz="2000" dirty="0" smtClean="0"/>
          </a:p>
          <a:p>
            <a:r>
              <a:rPr lang="cs-CZ" sz="2000" b="1" dirty="0" smtClean="0"/>
              <a:t>Marketing a propagace ediční činnosti fakulty</a:t>
            </a:r>
          </a:p>
          <a:p>
            <a:pPr marL="0" indent="0">
              <a:buNone/>
            </a:pPr>
            <a:r>
              <a:rPr lang="cs-CZ" sz="2000" b="1" dirty="0"/>
              <a:t>	</a:t>
            </a:r>
            <a:r>
              <a:rPr lang="cs-CZ" sz="2000" dirty="0" smtClean="0"/>
              <a:t>Krok 1: on-line prezentace: </a:t>
            </a:r>
            <a:r>
              <a:rPr lang="cs-CZ" sz="2000" dirty="0" smtClean="0">
                <a:hlinkClick r:id="rId2"/>
              </a:rPr>
              <a:t>Spisy FF MU</a:t>
            </a:r>
            <a:r>
              <a:rPr lang="cs-CZ" sz="2000" dirty="0" smtClean="0"/>
              <a:t> ; </a:t>
            </a:r>
            <a:r>
              <a:rPr lang="cs-CZ" sz="2000" dirty="0" smtClean="0">
                <a:hlinkClick r:id="rId3"/>
              </a:rPr>
              <a:t>časopisy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Krok 2: e-propagace a prodej, </a:t>
            </a:r>
            <a:r>
              <a:rPr lang="cs-CZ" sz="2000" dirty="0" err="1" smtClean="0">
                <a:hlinkClick r:id="rId4"/>
              </a:rPr>
              <a:t>MUNISHOP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Krok 3: </a:t>
            </a:r>
            <a:r>
              <a:rPr lang="cs-CZ" sz="2000" dirty="0"/>
              <a:t>m</a:t>
            </a:r>
            <a:r>
              <a:rPr lang="cs-CZ" sz="2000" dirty="0" smtClean="0"/>
              <a:t>arketingová strategie ediční činnosti </a:t>
            </a:r>
          </a:p>
        </p:txBody>
      </p:sp>
    </p:spTree>
    <p:extLst>
      <p:ext uri="{BB962C8B-B14F-4D97-AF65-F5344CB8AC3E}">
        <p14:creationId xmlns:p14="http://schemas.microsoft.com/office/powerpoint/2010/main" val="370610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3200" dirty="0">
                <a:solidFill>
                  <a:srgbClr val="002060"/>
                </a:solidFill>
                <a:latin typeface="+mj-lt"/>
                <a:cs typeface="Trebuchet MS" pitchFamily="34" charset="0"/>
              </a:rPr>
              <a:t>prof. PhDr. Milan </a:t>
            </a:r>
            <a:r>
              <a:rPr lang="cs-CZ" altLang="cs-CZ" sz="3200" dirty="0" err="1">
                <a:solidFill>
                  <a:srgbClr val="002060"/>
                </a:solidFill>
                <a:latin typeface="+mj-lt"/>
                <a:cs typeface="Trebuchet MS" pitchFamily="34" charset="0"/>
              </a:rPr>
              <a:t>Pol</a:t>
            </a:r>
            <a:r>
              <a:rPr lang="cs-CZ" altLang="cs-CZ" sz="3200" dirty="0">
                <a:solidFill>
                  <a:srgbClr val="002060"/>
                </a:solidFill>
                <a:latin typeface="+mj-lt"/>
                <a:cs typeface="Trebuchet MS" pitchFamily="34" charset="0"/>
              </a:rPr>
              <a:t>, CSc.</a:t>
            </a:r>
            <a:r>
              <a:rPr lang="cs-CZ" altLang="cs-CZ" sz="3200" dirty="0">
                <a:solidFill>
                  <a:srgbClr val="262626"/>
                </a:solidFill>
                <a:latin typeface="+mj-lt"/>
                <a:cs typeface="Trebuchet MS" pitchFamily="34" charset="0"/>
              </a:rPr>
              <a:t/>
            </a:r>
            <a:br>
              <a:rPr lang="cs-CZ" altLang="cs-CZ" sz="3200" dirty="0">
                <a:solidFill>
                  <a:srgbClr val="262626"/>
                </a:solidFill>
                <a:latin typeface="+mj-lt"/>
                <a:cs typeface="Trebuchet MS" pitchFamily="34" charset="0"/>
              </a:rPr>
            </a:br>
            <a:r>
              <a:rPr lang="cs-CZ" altLang="cs-CZ" sz="2600" dirty="0">
                <a:solidFill>
                  <a:srgbClr val="262626"/>
                </a:solidFill>
                <a:latin typeface="+mj-lt"/>
                <a:cs typeface="Trebuchet MS" pitchFamily="34" charset="0"/>
              </a:rPr>
              <a:t>děkan</a:t>
            </a:r>
            <a:endParaRPr lang="cs-CZ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713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s veřejností – uplynulý a příští semestr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smtClean="0"/>
              <a:t>Web FF MU </a:t>
            </a:r>
          </a:p>
          <a:p>
            <a:pPr lvl="1"/>
            <a:r>
              <a:rPr lang="cs-CZ" sz="2000" b="1" dirty="0" err="1" smtClean="0"/>
              <a:t>phil.muni.cz</a:t>
            </a:r>
            <a:r>
              <a:rPr lang="cs-CZ" sz="2000" dirty="0" smtClean="0"/>
              <a:t> (3. 3. 2017), AJ verze (6/ 2017)</a:t>
            </a:r>
          </a:p>
          <a:p>
            <a:pPr lvl="1"/>
            <a:r>
              <a:rPr lang="cs-CZ" sz="2000" dirty="0" smtClean="0"/>
              <a:t>Weby akademických pracovišť</a:t>
            </a:r>
          </a:p>
          <a:p>
            <a:pPr lvl="1"/>
            <a:r>
              <a:rPr lang="cs-CZ" sz="2000" dirty="0" smtClean="0"/>
              <a:t>Weby děkanátních a účelových pracovišť</a:t>
            </a:r>
          </a:p>
          <a:p>
            <a:pPr marL="457200" lvl="1" indent="0">
              <a:buNone/>
            </a:pPr>
            <a:endParaRPr lang="cs-CZ" sz="2000" dirty="0" smtClean="0"/>
          </a:p>
          <a:p>
            <a:r>
              <a:rPr lang="cs-CZ" sz="2000" b="1" dirty="0" smtClean="0"/>
              <a:t>Kampaň přijímací řízení 2017/2018</a:t>
            </a:r>
          </a:p>
          <a:p>
            <a:pPr lvl="1"/>
            <a:r>
              <a:rPr lang="cs-CZ" sz="2000" dirty="0" smtClean="0"/>
              <a:t>Prezentace oborů; web FF – </a:t>
            </a:r>
            <a:r>
              <a:rPr lang="cs-CZ" sz="2000" dirty="0" err="1" smtClean="0"/>
              <a:t>tuning</a:t>
            </a:r>
            <a:r>
              <a:rPr lang="cs-CZ" sz="2000" dirty="0" smtClean="0"/>
              <a:t>, </a:t>
            </a:r>
            <a:r>
              <a:rPr lang="cs-CZ" sz="2000" dirty="0" err="1" smtClean="0"/>
              <a:t>DODs</a:t>
            </a:r>
            <a:r>
              <a:rPr lang="cs-CZ" sz="2000" dirty="0" smtClean="0"/>
              <a:t>; </a:t>
            </a:r>
            <a:r>
              <a:rPr lang="en-US" sz="2000" dirty="0" smtClean="0"/>
              <a:t>#</a:t>
            </a:r>
            <a:r>
              <a:rPr lang="cs-CZ" sz="2000" dirty="0" err="1" smtClean="0"/>
              <a:t>Followmasaryk</a:t>
            </a:r>
            <a:endParaRPr lang="cs-CZ" sz="2000" dirty="0" smtClean="0"/>
          </a:p>
          <a:p>
            <a:pPr marL="457200" lvl="1" indent="0">
              <a:buNone/>
            </a:pPr>
            <a:endParaRPr lang="cs-CZ" sz="2000" dirty="0"/>
          </a:p>
          <a:p>
            <a:r>
              <a:rPr lang="cs-CZ" sz="2000" b="1" dirty="0" smtClean="0"/>
              <a:t>Akce podzim 2017</a:t>
            </a:r>
          </a:p>
          <a:p>
            <a:pPr lvl="1"/>
            <a:r>
              <a:rPr lang="cs-CZ" sz="2000" dirty="0" smtClean="0"/>
              <a:t>Open </a:t>
            </a:r>
            <a:r>
              <a:rPr lang="cs-CZ" sz="2000" dirty="0" err="1" smtClean="0"/>
              <a:t>day</a:t>
            </a:r>
            <a:r>
              <a:rPr lang="cs-CZ" sz="2000" dirty="0" smtClean="0"/>
              <a:t>; Orientační týden; Noc vědců; Týden humanitních věd</a:t>
            </a:r>
          </a:p>
          <a:p>
            <a:pPr marL="457200" lvl="1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b="1" dirty="0" smtClean="0"/>
          </a:p>
          <a:p>
            <a:pPr>
              <a:buFontTx/>
              <a:buChar char="-"/>
            </a:pPr>
            <a:endParaRPr lang="cs-CZ" sz="1600" dirty="0" smtClean="0"/>
          </a:p>
          <a:p>
            <a:pPr>
              <a:buFontTx/>
              <a:buChar char="-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4691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s-IS" sz="3200" dirty="0">
                <a:solidFill>
                  <a:srgbClr val="002060"/>
                </a:solidFill>
                <a:latin typeface="+mj-lt"/>
              </a:rPr>
              <a:t>Ing. Ivo Jurtík</a:t>
            </a:r>
            <a:r>
              <a:rPr lang="is-IS" sz="3200" dirty="0">
                <a:latin typeface="+mj-lt"/>
              </a:rPr>
              <a:t/>
            </a:r>
            <a:br>
              <a:rPr lang="is-IS" sz="3200" dirty="0">
                <a:latin typeface="+mj-lt"/>
              </a:rPr>
            </a:br>
            <a:r>
              <a:rPr lang="is-IS" sz="2600" dirty="0">
                <a:latin typeface="+mj-lt"/>
              </a:rPr>
              <a:t>tajemník fakulty</a:t>
            </a:r>
            <a:endParaRPr lang="cs-CZ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62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Trebuchet MS" pitchFamily="34" charset="0"/>
                <a:cs typeface="Trebuchet MS" pitchFamily="34" charset="0"/>
              </a:rPr>
              <a:t>Druhá etapa rekonstrukce areálu FF </a:t>
            </a:r>
            <a:br>
              <a:rPr lang="cs-CZ" altLang="cs-CZ" dirty="0">
                <a:latin typeface="Trebuchet MS" pitchFamily="34" charset="0"/>
                <a:cs typeface="Trebuchet MS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3389" y="6073933"/>
            <a:ext cx="6098994" cy="1689599"/>
          </a:xfrm>
        </p:spPr>
        <p:txBody>
          <a:bodyPr/>
          <a:lstStyle/>
          <a:p>
            <a:pPr marL="0" indent="0">
              <a:buNone/>
            </a:pPr>
            <a:endParaRPr lang="cs-CZ" altLang="cs-CZ" sz="1500" dirty="0">
              <a:latin typeface="Trebuchet MS" pitchFamily="34" charset="0"/>
              <a:cs typeface="Trebuchet MS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6" name="Picture 4" descr="Pohled z ulice A. Nová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467" y="3584312"/>
            <a:ext cx="4364916" cy="3273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509589" y="1580444"/>
            <a:ext cx="8082321" cy="1806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 smtClean="0"/>
              <a:t>Carla – urgence vad a nedodělků </a:t>
            </a:r>
          </a:p>
          <a:p>
            <a:pPr lvl="1"/>
            <a:r>
              <a:rPr lang="cs-CZ" kern="0" dirty="0"/>
              <a:t>z</a:t>
            </a:r>
            <a:r>
              <a:rPr lang="cs-CZ" kern="0" dirty="0" smtClean="0"/>
              <a:t>kouška tlačítka „</a:t>
            </a:r>
            <a:r>
              <a:rPr lang="cs-CZ" kern="0" dirty="0" err="1" smtClean="0"/>
              <a:t>total</a:t>
            </a:r>
            <a:r>
              <a:rPr lang="cs-CZ" kern="0" dirty="0" smtClean="0"/>
              <a:t> stop“ v budovách A + B1 + B2: 12.7.2017 </a:t>
            </a:r>
          </a:p>
          <a:p>
            <a:r>
              <a:rPr lang="cs-CZ" kern="0" dirty="0" smtClean="0"/>
              <a:t>Druhá etapa rekonstrukce areálu FF – HMG prací</a:t>
            </a:r>
          </a:p>
          <a:p>
            <a:r>
              <a:rPr lang="cs-CZ" kern="0" dirty="0" smtClean="0"/>
              <a:t>Joštova 13 – rekonstrukce objektu od října 2017</a:t>
            </a:r>
          </a:p>
        </p:txBody>
      </p:sp>
    </p:spTree>
    <p:extLst>
      <p:ext uri="{BB962C8B-B14F-4D97-AF65-F5344CB8AC3E}">
        <p14:creationId xmlns:p14="http://schemas.microsoft.com/office/powerpoint/2010/main" val="163629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6098" y="3682622"/>
            <a:ext cx="8086635" cy="647700"/>
          </a:xfrm>
        </p:spPr>
        <p:txBody>
          <a:bodyPr/>
          <a:lstStyle/>
          <a:p>
            <a:r>
              <a:rPr lang="cs-CZ" altLang="cs-CZ" sz="4000" dirty="0">
                <a:solidFill>
                  <a:srgbClr val="262626"/>
                </a:solidFill>
                <a:cs typeface="Arial" panose="020B0604020202020204" pitchFamily="34" charset="0"/>
              </a:rPr>
              <a:t>Celofakultní bilanční </a:t>
            </a:r>
            <a:r>
              <a:rPr lang="cs-CZ" altLang="cs-CZ" sz="4000" dirty="0" smtClean="0">
                <a:solidFill>
                  <a:srgbClr val="262626"/>
                </a:solidFill>
                <a:cs typeface="Arial" panose="020B0604020202020204" pitchFamily="34" charset="0"/>
              </a:rPr>
              <a:t>shromáždění</a:t>
            </a:r>
            <a:br>
              <a:rPr lang="cs-CZ" altLang="cs-CZ" sz="4000" dirty="0" smtClean="0">
                <a:solidFill>
                  <a:srgbClr val="262626"/>
                </a:solidFill>
                <a:cs typeface="Arial" panose="020B0604020202020204" pitchFamily="34" charset="0"/>
              </a:rPr>
            </a:br>
            <a:r>
              <a:rPr lang="cs-CZ" altLang="cs-CZ" sz="4000" dirty="0">
                <a:solidFill>
                  <a:srgbClr val="262626"/>
                </a:solidFill>
                <a:cs typeface="Arial" panose="020B0604020202020204" pitchFamily="34" charset="0"/>
              </a:rPr>
              <a:t/>
            </a:r>
            <a:br>
              <a:rPr lang="cs-CZ" altLang="cs-CZ" sz="4000" dirty="0">
                <a:solidFill>
                  <a:srgbClr val="262626"/>
                </a:solidFill>
                <a:cs typeface="Arial" panose="020B0604020202020204" pitchFamily="34" charset="0"/>
              </a:rPr>
            </a:br>
            <a:r>
              <a:rPr lang="cs-CZ" altLang="cs-CZ" sz="4000" dirty="0" smtClean="0">
                <a:solidFill>
                  <a:srgbClr val="262626"/>
                </a:solidFill>
                <a:cs typeface="Arial" panose="020B0604020202020204" pitchFamily="34" charset="0"/>
              </a:rPr>
              <a:t>31. května 2017</a:t>
            </a:r>
            <a:endParaRPr lang="cs-CZ" sz="4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1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8413431" cy="4114800"/>
          </a:xfrm>
        </p:spPr>
        <p:txBody>
          <a:bodyPr/>
          <a:lstStyle/>
          <a:p>
            <a:r>
              <a:rPr lang="cs-CZ" dirty="0"/>
              <a:t>Rozpočet </a:t>
            </a:r>
            <a:r>
              <a:rPr lang="cs-CZ" dirty="0" smtClean="0"/>
              <a:t>na </a:t>
            </a:r>
            <a:r>
              <a:rPr lang="cs-CZ" dirty="0"/>
              <a:t>rok </a:t>
            </a:r>
            <a:r>
              <a:rPr lang="cs-CZ" dirty="0" smtClean="0"/>
              <a:t>2017</a:t>
            </a:r>
          </a:p>
          <a:p>
            <a:pPr lvl="0"/>
            <a:r>
              <a:rPr lang="cs-CZ" dirty="0" smtClean="0"/>
              <a:t>Novela </a:t>
            </a:r>
            <a:r>
              <a:rPr lang="cs-CZ" dirty="0"/>
              <a:t>VŠ zákona a její důsledky</a:t>
            </a:r>
          </a:p>
          <a:p>
            <a:r>
              <a:rPr lang="cs-CZ" dirty="0" smtClean="0"/>
              <a:t>Normy a směrnice MU</a:t>
            </a:r>
          </a:p>
          <a:p>
            <a:r>
              <a:rPr lang="cs-CZ" dirty="0" smtClean="0"/>
              <a:t>Pokles zájmu o studium</a:t>
            </a:r>
          </a:p>
          <a:p>
            <a:r>
              <a:rPr lang="cs-CZ" dirty="0" smtClean="0"/>
              <a:t>Projektové návrhy a excelentní </a:t>
            </a:r>
            <a:r>
              <a:rPr lang="cs-CZ" dirty="0"/>
              <a:t>v</a:t>
            </a:r>
            <a:r>
              <a:rPr lang="cs-CZ" dirty="0" smtClean="0"/>
              <a:t>ýzkum</a:t>
            </a:r>
          </a:p>
          <a:p>
            <a:r>
              <a:rPr lang="cs-CZ" dirty="0" smtClean="0"/>
              <a:t>Úspěchy odborných časopisů</a:t>
            </a:r>
          </a:p>
          <a:p>
            <a:r>
              <a:rPr lang="cs-CZ" dirty="0" smtClean="0"/>
              <a:t>Webové stránky akademických pracovišť</a:t>
            </a:r>
          </a:p>
          <a:p>
            <a:r>
              <a:rPr lang="cs-CZ" dirty="0"/>
              <a:t>R</a:t>
            </a:r>
            <a:r>
              <a:rPr lang="cs-CZ" dirty="0" smtClean="0"/>
              <a:t>ekonstrukce</a:t>
            </a:r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08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002060"/>
                </a:solidFill>
                <a:latin typeface="+mj-lt"/>
                <a:cs typeface="Trebuchet MS" pitchFamily="34" charset="0"/>
              </a:rPr>
              <a:t>doc. Mgr. Rostislav </a:t>
            </a:r>
            <a:r>
              <a:rPr lang="cs-CZ" altLang="cs-CZ" sz="3600" dirty="0" err="1">
                <a:solidFill>
                  <a:srgbClr val="002060"/>
                </a:solidFill>
                <a:latin typeface="+mj-lt"/>
                <a:cs typeface="Trebuchet MS" pitchFamily="34" charset="0"/>
              </a:rPr>
              <a:t>Niederle</a:t>
            </a:r>
            <a:r>
              <a:rPr lang="cs-CZ" altLang="cs-CZ" sz="3600" dirty="0">
                <a:solidFill>
                  <a:srgbClr val="002060"/>
                </a:solidFill>
                <a:latin typeface="+mj-lt"/>
                <a:cs typeface="Trebuchet MS" pitchFamily="34" charset="0"/>
              </a:rPr>
              <a:t>, Ph.D.</a:t>
            </a:r>
            <a:r>
              <a:rPr lang="cs-CZ" altLang="cs-CZ" sz="3200" dirty="0">
                <a:solidFill>
                  <a:srgbClr val="262626"/>
                </a:solidFill>
                <a:latin typeface="+mj-lt"/>
                <a:cs typeface="Trebuchet MS" pitchFamily="34" charset="0"/>
              </a:rPr>
              <a:t/>
            </a:r>
            <a:br>
              <a:rPr lang="cs-CZ" altLang="cs-CZ" sz="3200" dirty="0">
                <a:solidFill>
                  <a:srgbClr val="262626"/>
                </a:solidFill>
                <a:latin typeface="+mj-lt"/>
                <a:cs typeface="Trebuchet MS" pitchFamily="34" charset="0"/>
              </a:rPr>
            </a:br>
            <a:r>
              <a:rPr lang="cs-CZ" altLang="cs-CZ" sz="2600" dirty="0">
                <a:solidFill>
                  <a:srgbClr val="262626"/>
                </a:solidFill>
                <a:latin typeface="+mj-lt"/>
                <a:cs typeface="Trebuchet MS" pitchFamily="34" charset="0"/>
              </a:rPr>
              <a:t>proděkan pro bakalářské </a:t>
            </a:r>
            <a:br>
              <a:rPr lang="cs-CZ" altLang="cs-CZ" sz="2600" dirty="0">
                <a:solidFill>
                  <a:srgbClr val="262626"/>
                </a:solidFill>
                <a:latin typeface="+mj-lt"/>
                <a:cs typeface="Trebuchet MS" pitchFamily="34" charset="0"/>
              </a:rPr>
            </a:br>
            <a:r>
              <a:rPr lang="cs-CZ" altLang="cs-CZ" sz="2600" dirty="0">
                <a:solidFill>
                  <a:srgbClr val="262626"/>
                </a:solidFill>
                <a:latin typeface="+mj-lt"/>
                <a:cs typeface="Trebuchet MS" pitchFamily="34" charset="0"/>
              </a:rPr>
              <a:t>a magisterské studium</a:t>
            </a:r>
            <a:endParaRPr lang="cs-CZ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7270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89" y="918291"/>
            <a:ext cx="8086635" cy="6477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89" y="1805940"/>
            <a:ext cx="8234721" cy="4326573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altLang="cs-CZ" dirty="0" smtClean="0">
                <a:latin typeface="Arial Unicode MS" panose="020B0604020202020204" pitchFamily="34" charset="-128"/>
              </a:rPr>
              <a:t>Vyhlášení </a:t>
            </a:r>
            <a:r>
              <a:rPr lang="cs-CZ" altLang="cs-CZ" dirty="0">
                <a:latin typeface="Arial Unicode MS" panose="020B0604020202020204" pitchFamily="34" charset="-128"/>
              </a:rPr>
              <a:t>soutěže o Cenu děkana za vynikající závěrečné </a:t>
            </a:r>
            <a:r>
              <a:rPr lang="cs-CZ" altLang="cs-CZ" dirty="0" smtClean="0">
                <a:latin typeface="Arial Unicode MS" panose="020B0604020202020204" pitchFamily="34" charset="-128"/>
              </a:rPr>
              <a:t>práce</a:t>
            </a:r>
          </a:p>
          <a:p>
            <a:r>
              <a:rPr lang="cs-CZ" altLang="cs-CZ" dirty="0" smtClean="0">
                <a:latin typeface="Arial Unicode MS" panose="020B0604020202020204" pitchFamily="34" charset="-128"/>
              </a:rPr>
              <a:t>Elektronizace administrativy</a:t>
            </a:r>
          </a:p>
          <a:p>
            <a:r>
              <a:rPr lang="cs-CZ" altLang="cs-CZ" dirty="0" err="1" smtClean="0">
                <a:latin typeface="Arial Unicode MS" panose="020B0604020202020204" pitchFamily="34" charset="-128"/>
              </a:rPr>
              <a:t>Kreditace</a:t>
            </a:r>
            <a:r>
              <a:rPr lang="cs-CZ" altLang="cs-CZ" dirty="0" smtClean="0">
                <a:latin typeface="Arial Unicode MS" panose="020B0604020202020204" pitchFamily="34" charset="-128"/>
              </a:rPr>
              <a:t> kurzů</a:t>
            </a:r>
            <a:r>
              <a:rPr lang="cs-CZ" altLang="cs-CZ" dirty="0">
                <a:latin typeface="Arial Unicode MS" panose="020B0604020202020204" pitchFamily="34" charset="-128"/>
              </a:rPr>
              <a:t>, ECTS, výpočet</a:t>
            </a:r>
            <a:r>
              <a:rPr lang="cs-CZ" altLang="cs-CZ" sz="1800" dirty="0"/>
              <a:t> </a:t>
            </a:r>
            <a:endParaRPr lang="cs-CZ" altLang="cs-CZ" sz="4800" dirty="0">
              <a:latin typeface="Arial" panose="020B0604020202020204" pitchFamily="34" charset="0"/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4851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3200" dirty="0">
                <a:solidFill>
                  <a:srgbClr val="262626"/>
                </a:solidFill>
                <a:cs typeface="Trebuchet MS" pitchFamily="34" charset="0"/>
              </a:rPr>
              <a:t>PhDr. Petr </a:t>
            </a:r>
            <a:r>
              <a:rPr lang="cs-CZ" altLang="cs-CZ" sz="3200" dirty="0" err="1">
                <a:solidFill>
                  <a:srgbClr val="262626"/>
                </a:solidFill>
                <a:cs typeface="Trebuchet MS" pitchFamily="34" charset="0"/>
              </a:rPr>
              <a:t>Škyřík</a:t>
            </a:r>
            <a:r>
              <a:rPr lang="cs-CZ" altLang="cs-CZ" sz="3200" dirty="0">
                <a:solidFill>
                  <a:srgbClr val="262626"/>
                </a:solidFill>
                <a:cs typeface="Trebuchet MS" pitchFamily="34" charset="0"/>
              </a:rPr>
              <a:t>, Ph.D.</a:t>
            </a:r>
            <a:r>
              <a:rPr lang="cs-CZ" altLang="cs-CZ" sz="4400" dirty="0">
                <a:solidFill>
                  <a:srgbClr val="262626"/>
                </a:solidFill>
                <a:cs typeface="Trebuchet MS" pitchFamily="34" charset="0"/>
              </a:rPr>
              <a:t/>
            </a:r>
            <a:br>
              <a:rPr lang="cs-CZ" altLang="cs-CZ" sz="4400" dirty="0">
                <a:solidFill>
                  <a:srgbClr val="262626"/>
                </a:solidFill>
                <a:cs typeface="Trebuchet MS" pitchFamily="34" charset="0"/>
              </a:rPr>
            </a:br>
            <a:r>
              <a:rPr lang="cs-CZ" altLang="cs-CZ" sz="2600" dirty="0">
                <a:solidFill>
                  <a:srgbClr val="262626"/>
                </a:solidFill>
                <a:cs typeface="Trebuchet MS" pitchFamily="34" charset="0"/>
              </a:rPr>
              <a:t>proděkan pro přijímací řízení </a:t>
            </a:r>
            <a:br>
              <a:rPr lang="cs-CZ" altLang="cs-CZ" sz="2600" dirty="0">
                <a:solidFill>
                  <a:srgbClr val="262626"/>
                </a:solidFill>
                <a:cs typeface="Trebuchet MS" pitchFamily="34" charset="0"/>
              </a:rPr>
            </a:br>
            <a:r>
              <a:rPr lang="cs-CZ" altLang="cs-CZ" sz="2600" dirty="0">
                <a:solidFill>
                  <a:srgbClr val="262626"/>
                </a:solidFill>
                <a:cs typeface="Trebuchet MS" pitchFamily="34" charset="0"/>
              </a:rPr>
              <a:t>a rozvoj studijních programů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1189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89" y="918291"/>
            <a:ext cx="8086635" cy="647700"/>
          </a:xfrm>
        </p:spPr>
        <p:txBody>
          <a:bodyPr/>
          <a:lstStyle/>
          <a:p>
            <a:r>
              <a:rPr lang="cs-CZ" dirty="0" smtClean="0"/>
              <a:t>Uplynulý semestr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89" y="1805940"/>
            <a:ext cx="8234721" cy="4326573"/>
          </a:xfrm>
        </p:spPr>
        <p:txBody>
          <a:bodyPr/>
          <a:lstStyle/>
          <a:p>
            <a:r>
              <a:rPr lang="cs-CZ" dirty="0"/>
              <a:t>Přijímací řízení do bakalářských, navazujících magisterských a doktorských </a:t>
            </a:r>
            <a:r>
              <a:rPr lang="cs-CZ" dirty="0" smtClean="0"/>
              <a:t>studií</a:t>
            </a:r>
          </a:p>
          <a:p>
            <a:r>
              <a:rPr lang="cs-CZ" dirty="0" smtClean="0"/>
              <a:t>Webové stránky akademických pracovišť</a:t>
            </a:r>
          </a:p>
          <a:p>
            <a:r>
              <a:rPr lang="cs-CZ" dirty="0" smtClean="0"/>
              <a:t>Rada pro IT MU</a:t>
            </a:r>
          </a:p>
          <a:p>
            <a:r>
              <a:rPr lang="cs-CZ" dirty="0" smtClean="0"/>
              <a:t>Open </a:t>
            </a:r>
            <a:r>
              <a:rPr lang="cs-CZ" dirty="0" err="1" smtClean="0"/>
              <a:t>edX</a:t>
            </a:r>
            <a:r>
              <a:rPr lang="cs-CZ" dirty="0" smtClean="0"/>
              <a:t>: Humanitní vědy dokořán</a:t>
            </a:r>
          </a:p>
          <a:p>
            <a:r>
              <a:rPr lang="cs-CZ" dirty="0" smtClean="0"/>
              <a:t>Příprava nové struktury programů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9260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5773" y="809950"/>
            <a:ext cx="8086635" cy="647700"/>
          </a:xfrm>
        </p:spPr>
        <p:txBody>
          <a:bodyPr/>
          <a:lstStyle/>
          <a:p>
            <a:r>
              <a:rPr lang="cs-CZ" dirty="0" smtClean="0"/>
              <a:t>Příští semestr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30681"/>
            <a:ext cx="8082321" cy="4501832"/>
          </a:xfrm>
        </p:spPr>
        <p:txBody>
          <a:bodyPr/>
          <a:lstStyle/>
          <a:p>
            <a:r>
              <a:rPr lang="cs-CZ" dirty="0" smtClean="0">
                <a:solidFill>
                  <a:schemeClr val="bg2"/>
                </a:solidFill>
              </a:rPr>
              <a:t>Standardy a metodiky </a:t>
            </a:r>
            <a:r>
              <a:rPr lang="cs-CZ" dirty="0">
                <a:solidFill>
                  <a:schemeClr val="bg2"/>
                </a:solidFill>
              </a:rPr>
              <a:t>pro </a:t>
            </a:r>
            <a:r>
              <a:rPr lang="cs-CZ" dirty="0" smtClean="0">
                <a:solidFill>
                  <a:schemeClr val="bg2"/>
                </a:solidFill>
              </a:rPr>
              <a:t>akreditace</a:t>
            </a:r>
          </a:p>
          <a:p>
            <a:r>
              <a:rPr lang="cs-CZ" dirty="0" smtClean="0">
                <a:solidFill>
                  <a:schemeClr val="bg2"/>
                </a:solidFill>
              </a:rPr>
              <a:t>Pravidla pro tvorbu studijních programů</a:t>
            </a:r>
          </a:p>
          <a:p>
            <a:r>
              <a:rPr lang="cs-CZ" dirty="0" smtClean="0">
                <a:solidFill>
                  <a:schemeClr val="bg2"/>
                </a:solidFill>
              </a:rPr>
              <a:t>Harmonogram akreditačního procesu</a:t>
            </a:r>
          </a:p>
          <a:p>
            <a:endParaRPr lang="cs-CZ" altLang="cs-CZ" sz="2000" dirty="0" smtClean="0"/>
          </a:p>
          <a:p>
            <a:endParaRPr lang="cs-CZ" alt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119" y="2977740"/>
            <a:ext cx="5486401" cy="3880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4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3200" dirty="0">
                <a:solidFill>
                  <a:srgbClr val="002060"/>
                </a:solidFill>
                <a:latin typeface="+mj-lt"/>
                <a:cs typeface="Trebuchet MS" pitchFamily="34" charset="0"/>
              </a:rPr>
              <a:t>prof. PhDr. Petr </a:t>
            </a:r>
            <a:r>
              <a:rPr lang="cs-CZ" altLang="cs-CZ" sz="3200" dirty="0" err="1">
                <a:solidFill>
                  <a:srgbClr val="002060"/>
                </a:solidFill>
                <a:latin typeface="+mj-lt"/>
                <a:cs typeface="Trebuchet MS" pitchFamily="34" charset="0"/>
              </a:rPr>
              <a:t>Kyloušek</a:t>
            </a:r>
            <a:r>
              <a:rPr lang="cs-CZ" altLang="cs-CZ" sz="3200" dirty="0">
                <a:solidFill>
                  <a:srgbClr val="002060"/>
                </a:solidFill>
                <a:latin typeface="+mj-lt"/>
                <a:cs typeface="Trebuchet MS" pitchFamily="34" charset="0"/>
              </a:rPr>
              <a:t>, CSc.</a:t>
            </a:r>
            <a:r>
              <a:rPr lang="cs-CZ" altLang="cs-CZ" sz="3200" dirty="0">
                <a:solidFill>
                  <a:srgbClr val="262626"/>
                </a:solidFill>
                <a:latin typeface="+mj-lt"/>
                <a:cs typeface="Trebuchet MS" pitchFamily="34" charset="0"/>
              </a:rPr>
              <a:t/>
            </a:r>
            <a:br>
              <a:rPr lang="cs-CZ" altLang="cs-CZ" sz="3200" dirty="0">
                <a:solidFill>
                  <a:srgbClr val="262626"/>
                </a:solidFill>
                <a:latin typeface="+mj-lt"/>
                <a:cs typeface="Trebuchet MS" pitchFamily="34" charset="0"/>
              </a:rPr>
            </a:br>
            <a:r>
              <a:rPr lang="cs-CZ" altLang="cs-CZ" sz="3200" dirty="0">
                <a:solidFill>
                  <a:srgbClr val="262626"/>
                </a:solidFill>
                <a:latin typeface="+mj-lt"/>
                <a:cs typeface="Trebuchet MS" pitchFamily="34" charset="0"/>
              </a:rPr>
              <a:t>proděkan pro vědu a doktorské studium</a:t>
            </a:r>
            <a:endParaRPr 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919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74114174dfcdbd0f9eb34b4bd09fd21465b137"/>
</p:tagLst>
</file>

<file path=ppt/theme/theme1.xml><?xml version="1.0" encoding="utf-8"?>
<a:theme xmlns:a="http://schemas.openxmlformats.org/drawingml/2006/main" name="phil_sablona_4×3_cz">
  <a:themeElements>
    <a:clrScheme name="Vlastní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333399"/>
      </a:hlink>
      <a:folHlink>
        <a:srgbClr val="7F7F7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phil_sablona_4×3_cz</Template>
  <TotalTime>4259</TotalTime>
  <Words>746</Words>
  <Application>Microsoft Office PowerPoint</Application>
  <PresentationFormat>Předvádění na obrazovce (4:3)</PresentationFormat>
  <Paragraphs>190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1" baseType="lpstr">
      <vt:lpstr>Arial Unicode MS</vt:lpstr>
      <vt:lpstr>Arial</vt:lpstr>
      <vt:lpstr>Calibri</vt:lpstr>
      <vt:lpstr>Tahoma</vt:lpstr>
      <vt:lpstr>Times New Roman</vt:lpstr>
      <vt:lpstr>Trebuchet MS</vt:lpstr>
      <vt:lpstr>Wingdings</vt:lpstr>
      <vt:lpstr>phil_sablona_4×3_cz</vt:lpstr>
      <vt:lpstr>Celofakultní bilanční shromáždění  31. května 2017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Uplynulý semestr</vt:lpstr>
      <vt:lpstr>Příští semestr</vt:lpstr>
      <vt:lpstr>Prezentace aplikace PowerPoint</vt:lpstr>
      <vt:lpstr>Uplynulý semestr</vt:lpstr>
      <vt:lpstr>Prezentace aplikace PowerPoint</vt:lpstr>
      <vt:lpstr>Prezentace aplikace PowerPoint</vt:lpstr>
      <vt:lpstr>Příští semestr</vt:lpstr>
      <vt:lpstr>Prezentace aplikace PowerPoint</vt:lpstr>
      <vt:lpstr>Uplynulý semestr</vt:lpstr>
      <vt:lpstr>Prezentace aplikace PowerPoint</vt:lpstr>
      <vt:lpstr>Příští semestr</vt:lpstr>
      <vt:lpstr>Prezentace aplikace PowerPoint</vt:lpstr>
      <vt:lpstr>Ediční činnost – uplynulý a příští semestr</vt:lpstr>
      <vt:lpstr>Vztahy s veřejností – uplynulý a příští semestr</vt:lpstr>
      <vt:lpstr>Prezentace aplikace PowerPoint</vt:lpstr>
      <vt:lpstr>Druhá etapa rekonstrukce areálu FF  </vt:lpstr>
      <vt:lpstr>Celofakultní bilanční shromáždění  31. května 2017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Bilanční shromáždění jaro 2016</dc:title>
  <dc:creator>PŠ</dc:creator>
  <cp:lastModifiedBy>Horáková</cp:lastModifiedBy>
  <cp:revision>184</cp:revision>
  <cp:lastPrinted>2016-05-23T06:29:38Z</cp:lastPrinted>
  <dcterms:created xsi:type="dcterms:W3CDTF">2016-02-10T17:49:42Z</dcterms:created>
  <dcterms:modified xsi:type="dcterms:W3CDTF">2018-05-11T10:12:10Z</dcterms:modified>
</cp:coreProperties>
</file>