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48" r:id="rId2"/>
  </p:sldMasterIdLst>
  <p:notesMasterIdLst>
    <p:notesMasterId r:id="rId24"/>
  </p:notesMasterIdLst>
  <p:sldIdLst>
    <p:sldId id="275" r:id="rId3"/>
    <p:sldId id="274" r:id="rId4"/>
    <p:sldId id="273" r:id="rId5"/>
    <p:sldId id="272" r:id="rId6"/>
    <p:sldId id="271" r:id="rId7"/>
    <p:sldId id="278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76" r:id="rId16"/>
    <p:sldId id="277" r:id="rId17"/>
    <p:sldId id="263" r:id="rId18"/>
    <p:sldId id="262" r:id="rId19"/>
    <p:sldId id="261" r:id="rId20"/>
    <p:sldId id="260" r:id="rId21"/>
    <p:sldId id="259" r:id="rId22"/>
    <p:sldId id="25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F9B99F-80DB-2000-BF7B-E84BA12DD803}" v="256" dt="2021-04-01T12:40:24.709"/>
    <p1510:client id="{342281BB-F48A-DEED-1BAB-DD53F3642181}" v="10" dt="2021-01-05T10:59:38.402"/>
    <p1510:client id="{7C7ADA72-55BB-D0F6-54DE-C8E1D1E642DE}" v="1749" dt="2020-12-15T14:01:04.144"/>
    <p1510:client id="{963D35B6-68B9-4496-AF5E-7659ABACB684}" v="1303" dt="2020-12-11T14:52:37.310"/>
    <p1510:client id="{9D0CE9F0-B298-A08A-65EB-A13D3A8226FB}" v="131" dt="2021-09-03T07:57:20.160"/>
    <p1510:client id="{B0540B82-A498-20D7-3911-8C6AD751898E}" v="12" dt="2021-01-05T10:22:03.875"/>
    <p1510:client id="{B697C505-FA5E-D7F2-95A1-789E8721EB36}" v="1463" dt="2021-01-05T10:18:34.672"/>
    <p1510:client id="{C43615D2-F0CD-7D5F-9683-F0635FCA4443}" v="55" dt="2021-01-05T10:26:38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0CAA7-EAB0-42FE-AA43-60BE52EBFD0B}" type="datetimeFigureOut">
              <a:rPr lang="cs-CZ"/>
              <a:t>03.09.2021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7FAC0-04CC-488B-A646-7A8E3034C000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59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Další činnost – účast na workshopech na FF, </a:t>
            </a:r>
            <a:r>
              <a:rPr lang="cs-CZ" sz="1200" u="sng"/>
              <a:t>Asistence, hospitace, exkurze, pomoc s opravováním písemných prací, tvorba učebních pomůcek, doprovod žáků na exkurze, příprava školních projektů, účast na třídních schůzkách, pomoc se školní/třídní dokumentací, třídnické hodiny, suplování ad zpracování úkolů z praxe, tvorba zprávy)</a:t>
            </a:r>
          </a:p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A11B2-399C-4920-8803-B3FB0F1F653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72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Další činnost – účast na workshopech na FF, </a:t>
            </a:r>
            <a:r>
              <a:rPr lang="cs-CZ" sz="1200" u="sng"/>
              <a:t>Asistence, hospitace, exkurze, pomoc s opravováním písemných prací, tvorba učebních pomůcek, doprovod žáků na exkurze, příprava školních projektů, účast na třídních schůzkách, pomoc se školní/třídní dokumentací, třídnické hodiny, suplování ad zpracování úkolů z praxe, tvorba zprávy)</a:t>
            </a:r>
          </a:p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A11B2-399C-4920-8803-B3FB0F1F653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2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9/3/2021</a:t>
            </a:fld>
            <a:endParaRPr 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7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06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2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045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898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121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226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68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07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97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9/3/2021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0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207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775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9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9/3/2021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3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9/3/2021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0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9/3/2021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155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9/3/2021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5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3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9/3/2021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8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9/3/2021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6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66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8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student/pedagogicke-praxe#didaktiknfo" TargetMode="External"/><Relationship Id="rId2" Type="http://schemas.openxmlformats.org/officeDocument/2006/relationships/hyperlink" Target="https://www.phil.muni.cz/student/pedagogicke-praxe#programydokument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fi/is/sebehodnotici_nastroj/Sebehodnotici_nastroj_kompletni_nahled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predmety/obdobi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student/pedagogicke-prax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student/pedagogicke-praxe#skolydohoda" TargetMode="External"/><Relationship Id="rId2" Type="http://schemas.openxmlformats.org/officeDocument/2006/relationships/hyperlink" Target="https://www.phil.muni.cz/student/pedagogicke-praxe#skol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student/pedagogicke-praxe#didaktiknf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orota.egerlova@phil.muni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.hotarova@mail.muni.cz" TargetMode="External"/><Relationship Id="rId2" Type="http://schemas.openxmlformats.org/officeDocument/2006/relationships/hyperlink" Target="mailto:trombikova@mail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0045" y="1563914"/>
            <a:ext cx="5624118" cy="3284538"/>
          </a:xfrm>
        </p:spPr>
        <p:txBody>
          <a:bodyPr anchor="b">
            <a:normAutofit fontScale="90000"/>
          </a:bodyPr>
          <a:lstStyle/>
          <a:p>
            <a:r>
              <a:rPr lang="cs-CZ">
                <a:ea typeface="Meiryo"/>
              </a:rPr>
              <a:t>MANUÁL PRO OBOROVÉHO </a:t>
            </a:r>
            <a:br>
              <a:rPr lang="cs-CZ">
                <a:ea typeface="Meiryo"/>
              </a:rPr>
            </a:br>
            <a:r>
              <a:rPr lang="cs-CZ">
                <a:ea typeface="Meiryo"/>
              </a:rPr>
              <a:t>DIDAKTIKA </a:t>
            </a:r>
            <a:br>
              <a:rPr lang="cs-CZ">
                <a:ea typeface="Meiryo"/>
              </a:rPr>
            </a:br>
            <a:r>
              <a:rPr lang="cs-CZ">
                <a:ea typeface="Meiryo"/>
              </a:rPr>
              <a:t>ÚGNN FF 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93803" y="4932663"/>
            <a:ext cx="5617794" cy="1150937"/>
          </a:xfrm>
        </p:spPr>
        <p:txBody>
          <a:bodyPr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Pedagogické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praxe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imatrikulace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 do JS 2021</a:t>
            </a:r>
            <a:endParaRPr lang="cs-CZ" dirty="0">
              <a:solidFill>
                <a:schemeClr val="tx1"/>
              </a:solidFill>
              <a:ea typeface="Meiryo"/>
            </a:endParaRPr>
          </a:p>
        </p:txBody>
      </p:sp>
      <p:sp>
        <p:nvSpPr>
          <p:cNvPr id="6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E7D59926-C07C-4DEA-A0BE-ADBD7A1A49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57" r="21227" b="-3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4" name="Grafický objekt 1" descr="Třída">
            <a:extLst>
              <a:ext uri="{FF2B5EF4-FFF2-40B4-BE49-F238E27FC236}">
                <a16:creationId xmlns:a16="http://schemas.microsoft.com/office/drawing/2014/main" id="{6BEC707B-E5E5-4D02-B375-1CCE25552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340784" y="211836"/>
            <a:ext cx="5367528" cy="5367528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98546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B08BC-8F10-4320-B855-873E638C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Meiryo"/>
              </a:rPr>
              <a:t>POVINNOSTI STUDENTA, O KTERÝCH </a:t>
            </a:r>
            <a:br>
              <a:rPr lang="cs-CZ" b="0">
                <a:ea typeface="Meiryo"/>
              </a:rPr>
            </a:br>
            <a:r>
              <a:rPr lang="cs-CZ" b="0">
                <a:ea typeface="Meiryo"/>
              </a:rPr>
              <a:t>BY MĚL OBOROVÝ DIDAKTIK VĚDĚT</a:t>
            </a:r>
            <a:endParaRPr lang="cs-CZ" b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EA665-49B4-4B3A-B4F5-9737CBE33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POČET SEMESTRŮ PRAXE? (viz přehledová tabulka 1, 2)</a:t>
            </a:r>
            <a:endParaRPr lang="cs-CZ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POČTY HODIN PRAXE? </a:t>
            </a:r>
            <a:r>
              <a:rPr lang="cs-CZ">
                <a:ea typeface="+mn-lt"/>
                <a:cs typeface="+mn-lt"/>
              </a:rPr>
              <a:t>(viz přehledová tabulka 1, 2)</a:t>
            </a:r>
            <a:endParaRPr lang="cs-CZ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NÁPLŇ PRAXE?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VÝSTUP Z PRAXE?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HARMONOGRAM SEMESTRU/ TERMÍNY?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Z ČEHO STUDENT VYCHÁZÍ? MÁ NĚJAKÉ MATERIÁLY?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FE2E94B6-B85B-4BFA-9DA8-83B48C2621F1}"/>
              </a:ext>
            </a:extLst>
          </p:cNvPr>
          <p:cNvSpPr/>
          <p:nvPr/>
        </p:nvSpPr>
        <p:spPr>
          <a:xfrm>
            <a:off x="3330515" y="5402531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96D08B9-F123-4630-964C-BDD4ACEF28D4}"/>
              </a:ext>
            </a:extLst>
          </p:cNvPr>
          <p:cNvSpPr/>
          <p:nvPr/>
        </p:nvSpPr>
        <p:spPr>
          <a:xfrm>
            <a:off x="6734023" y="543801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40E63034-1B95-4692-B7EA-AF75ACC120D1}"/>
              </a:ext>
            </a:extLst>
          </p:cNvPr>
          <p:cNvSpPr/>
          <p:nvPr/>
        </p:nvSpPr>
        <p:spPr>
          <a:xfrm>
            <a:off x="5026863" y="54323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1947944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3851" y="182773"/>
            <a:ext cx="9458792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sz="2400" b="1">
                <a:latin typeface="M"/>
              </a:rPr>
              <a:t>Podmínky praxe u jednooborového studia</a:t>
            </a:r>
            <a:r>
              <a:rPr lang="cs-CZ" sz="1400" b="1">
                <a:latin typeface="M"/>
              </a:rPr>
              <a:t>			</a:t>
            </a:r>
            <a:endParaRPr lang="cs-CZ">
              <a:latin typeface="M"/>
            </a:endParaRPr>
          </a:p>
          <a:p>
            <a:pPr algn="ctr"/>
            <a:endParaRPr lang="cs-CZ" b="1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4B2D50B-618A-4C09-845E-D31E827F4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52684"/>
              </p:ext>
            </p:extLst>
          </p:nvPr>
        </p:nvGraphicFramePr>
        <p:xfrm>
          <a:off x="0" y="680961"/>
          <a:ext cx="12192000" cy="59596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45834">
                  <a:extLst>
                    <a:ext uri="{9D8B030D-6E8A-4147-A177-3AD203B41FA5}">
                      <a16:colId xmlns:a16="http://schemas.microsoft.com/office/drawing/2014/main" val="920905684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2814907149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302474348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4229799882"/>
                    </a:ext>
                  </a:extLst>
                </a:gridCol>
                <a:gridCol w="2376203">
                  <a:extLst>
                    <a:ext uri="{9D8B030D-6E8A-4147-A177-3AD203B41FA5}">
                      <a16:colId xmlns:a16="http://schemas.microsoft.com/office/drawing/2014/main" val="855765265"/>
                    </a:ext>
                  </a:extLst>
                </a:gridCol>
              </a:tblGrid>
              <a:tr h="272875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AutoNum type="arabicPeriod"/>
                      </a:pPr>
                      <a:r>
                        <a:rPr lang="cs-CZ" sz="2000">
                          <a:effectLst/>
                        </a:rPr>
                        <a:t> semestr</a:t>
                      </a:r>
                    </a:p>
                    <a:p>
                      <a:pPr marL="0" indent="0" algn="ctr"/>
                      <a:r>
                        <a:rPr lang="cs-CZ" sz="2000">
                          <a:effectLst/>
                        </a:rPr>
                        <a:t>120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>
                          <a:effectLst/>
                        </a:rPr>
                        <a:t>2. semestr</a:t>
                      </a:r>
                    </a:p>
                    <a:p>
                      <a:pPr marL="0" indent="0" algn="ctr"/>
                      <a:r>
                        <a:rPr lang="cs-CZ" sz="2000" b="1" kern="1200">
                          <a:solidFill>
                            <a:schemeClr val="lt1"/>
                          </a:solidFill>
                          <a:effectLst/>
                        </a:rPr>
                        <a:t>240</a:t>
                      </a:r>
                      <a:r>
                        <a:rPr lang="cs-CZ" sz="2000">
                          <a:effectLst/>
                        </a:rPr>
                        <a:t>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>
                          <a:effectLst/>
                        </a:rPr>
                        <a:t>3. semestr</a:t>
                      </a:r>
                    </a:p>
                    <a:p>
                      <a:pPr marL="0" indent="0" algn="ctr"/>
                      <a:r>
                        <a:rPr lang="cs-CZ" sz="2000">
                          <a:effectLst/>
                        </a:rPr>
                        <a:t>260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>
                          <a:effectLst/>
                        </a:rPr>
                        <a:t>4. semestr</a:t>
                      </a:r>
                    </a:p>
                    <a:p>
                      <a:pPr marL="0" indent="0" algn="ctr"/>
                      <a:r>
                        <a:rPr lang="cs-CZ" sz="2000">
                          <a:effectLst/>
                        </a:rPr>
                        <a:t>100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66504818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Náslechy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 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=např. 4x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4x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524278029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Vlastní výuka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 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5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1x za 14 dní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3207158308"/>
                  </a:ext>
                </a:extLst>
              </a:tr>
              <a:tr h="1091495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Výuka v tandemu, popř. asistence prov. učiteli při výuce či jiné pedagogické činnosti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 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5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1x za 14 dní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4248945649"/>
                  </a:ext>
                </a:extLst>
              </a:tr>
              <a:tr h="1364369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Reflexe s provázejícím učitelem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 </a:t>
                      </a:r>
                    </a:p>
                    <a:p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po každé odučené hodině společná ca. půlhodinová reflexe studenta a </a:t>
                      </a:r>
                      <a:r>
                        <a:rPr lang="cs-CZ" sz="1600">
                          <a:effectLst/>
                        </a:rPr>
                        <a:t>doprovázejícího</a:t>
                      </a:r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učitele 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po každé odučené hodině společná ca. půlhodinová reflexe studenta a </a:t>
                      </a:r>
                      <a:r>
                        <a:rPr lang="cs-CZ" sz="1600" err="1">
                          <a:effectLst/>
                        </a:rPr>
                        <a:t>dopr</a:t>
                      </a:r>
                      <a:r>
                        <a:rPr lang="cs-CZ" sz="1600">
                          <a:effectLst/>
                        </a:rPr>
                        <a:t>. učitele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940682442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Další činnost mimo výuku </a:t>
                      </a:r>
                      <a:r>
                        <a:rPr lang="de-DE" sz="16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+ </a:t>
                      </a:r>
                      <a:r>
                        <a:rPr lang="cs-CZ" sz="16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příprava výuky</a:t>
                      </a: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hod</a:t>
                      </a: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45057819"/>
                  </a:ext>
                </a:extLst>
              </a:tr>
              <a:tr h="88253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CELKEM NA SŠ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50 HOD 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30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20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8532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87E9C53-5CEB-4093-AB52-C831A80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47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3851" y="182773"/>
            <a:ext cx="945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>
                <a:latin typeface="Muni" panose="00000500000000000000" pitchFamily="50" charset="-18"/>
              </a:rPr>
              <a:t>Podmínky praxe u dvouoborového studia</a:t>
            </a:r>
            <a:r>
              <a:rPr lang="cs-CZ" sz="1400" b="1"/>
              <a:t>			</a:t>
            </a:r>
            <a:endParaRPr lang="cs-CZ"/>
          </a:p>
          <a:p>
            <a:pPr algn="ctr"/>
            <a:endParaRPr lang="cs-CZ" b="1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4B2D50B-618A-4C09-845E-D31E827F4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63633"/>
              </p:ext>
            </p:extLst>
          </p:nvPr>
        </p:nvGraphicFramePr>
        <p:xfrm>
          <a:off x="317292" y="838672"/>
          <a:ext cx="11557415" cy="608160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198702">
                  <a:extLst>
                    <a:ext uri="{9D8B030D-6E8A-4147-A177-3AD203B41FA5}">
                      <a16:colId xmlns:a16="http://schemas.microsoft.com/office/drawing/2014/main" val="920905684"/>
                    </a:ext>
                  </a:extLst>
                </a:gridCol>
                <a:gridCol w="3686123">
                  <a:extLst>
                    <a:ext uri="{9D8B030D-6E8A-4147-A177-3AD203B41FA5}">
                      <a16:colId xmlns:a16="http://schemas.microsoft.com/office/drawing/2014/main" val="2814907149"/>
                    </a:ext>
                  </a:extLst>
                </a:gridCol>
                <a:gridCol w="3672590">
                  <a:extLst>
                    <a:ext uri="{9D8B030D-6E8A-4147-A177-3AD203B41FA5}">
                      <a16:colId xmlns:a16="http://schemas.microsoft.com/office/drawing/2014/main" val="302474348"/>
                    </a:ext>
                  </a:extLst>
                </a:gridCol>
              </a:tblGrid>
              <a:tr h="272875"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AutoNum type="arabicPeriod"/>
                      </a:pPr>
                      <a:r>
                        <a:rPr lang="cs-CZ" sz="2000">
                          <a:effectLst/>
                        </a:rPr>
                        <a:t> semestr</a:t>
                      </a:r>
                    </a:p>
                    <a:p>
                      <a:pPr marL="0" indent="0" algn="ctr"/>
                      <a:r>
                        <a:rPr lang="cs-CZ" sz="2000">
                          <a:effectLst/>
                        </a:rPr>
                        <a:t>120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>
                          <a:effectLst/>
                        </a:rPr>
                        <a:t>2. semestr</a:t>
                      </a:r>
                    </a:p>
                    <a:p>
                      <a:pPr marL="0" indent="0" algn="ctr"/>
                      <a:r>
                        <a:rPr lang="cs-CZ" sz="2000" b="1" kern="1200">
                          <a:solidFill>
                            <a:schemeClr val="lt1"/>
                          </a:solidFill>
                          <a:effectLst/>
                        </a:rPr>
                        <a:t>240</a:t>
                      </a:r>
                      <a:r>
                        <a:rPr lang="cs-CZ" sz="2000">
                          <a:effectLst/>
                        </a:rPr>
                        <a:t>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66504818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Náslechy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 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=např. 4x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524278029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Vlastní výuka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 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3207158308"/>
                  </a:ext>
                </a:extLst>
              </a:tr>
              <a:tr h="1091495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Výuka v tandemu, popř. asistence prov. učiteli při výuce či jiné pedagogické činnosti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 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4248945649"/>
                  </a:ext>
                </a:extLst>
              </a:tr>
              <a:tr h="136436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Reflexe s provázejícím učitelem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 </a:t>
                      </a:r>
                    </a:p>
                    <a:p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po každé odučené hodině společná ca. půlhodinová reflexe studenta a </a:t>
                      </a:r>
                      <a:r>
                        <a:rPr lang="cs-CZ" sz="1600">
                          <a:effectLst/>
                        </a:rPr>
                        <a:t>doprovázejícího</a:t>
                      </a:r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učitele 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940682442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Další činnost mimo výuku </a:t>
                      </a:r>
                      <a:r>
                        <a:rPr lang="de-DE" sz="20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+ </a:t>
                      </a:r>
                      <a:r>
                        <a:rPr lang="cs-CZ" sz="20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příprava výuky</a:t>
                      </a: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hod</a:t>
                      </a: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45057819"/>
                  </a:ext>
                </a:extLst>
              </a:tr>
              <a:tr h="882538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CELKEM NA SŠ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50 HOD 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30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8532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87E9C53-5CEB-4093-AB52-C831A80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8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6E240-70AA-4309-80D9-0810894E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 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 OBOROVÝ DIDAKTIK VĚDĚT</a:t>
            </a:r>
            <a:br>
              <a:rPr lang="cs-CZ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VÝSTUP Z PRAXE</a:t>
            </a:r>
            <a:endParaRPr lang="cs-CZ" sz="2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8EFD2C-A79B-4E50-A631-25685D77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92500" lnSpcReduction="20000"/>
          </a:bodyPr>
          <a:lstStyle/>
          <a:p>
            <a:r>
              <a:rPr lang="cs-CZ">
                <a:ea typeface="Meiryo"/>
              </a:rPr>
              <a:t>1. Student si během praxe píše REFLEKTIVNÍ DENÍK:</a:t>
            </a:r>
            <a:endParaRPr lang="cs-CZ"/>
          </a:p>
          <a:p>
            <a:r>
              <a:rPr lang="cs-CZ">
                <a:ea typeface="+mn-lt"/>
                <a:cs typeface="+mn-lt"/>
                <a:hlinkClick r:id="rId2"/>
              </a:rPr>
              <a:t>https://www.phil.muni.cz/student/pedagogicke-praxe#programydokumenty</a:t>
            </a:r>
            <a:r>
              <a:rPr lang="cs-CZ">
                <a:ea typeface="+mn-lt"/>
                <a:cs typeface="+mn-lt"/>
              </a:rPr>
              <a:t> </a:t>
            </a:r>
          </a:p>
          <a:p>
            <a:r>
              <a:rPr lang="cs-CZ">
                <a:ea typeface="Meiryo"/>
              </a:rPr>
              <a:t>2. Student si během praxe vede (elektronické) učitelské PORTFOLIO: sbírá materiály k výuce, komentované přípravy, shromažďuje své poznámky k absolvovaným pedagogickým workshopům apod.</a:t>
            </a:r>
          </a:p>
          <a:p>
            <a:r>
              <a:rPr lang="cs-CZ">
                <a:ea typeface="Meiryo"/>
              </a:rPr>
              <a:t>3. Student na konci praxe vyplňuje SEBEHODNOTÍCÍ DOKUMENT (online) - </a:t>
            </a:r>
            <a:r>
              <a:rPr lang="cs-CZ" u="sng">
                <a:ea typeface="Meiryo"/>
              </a:rPr>
              <a:t>tak i provázející učitel a oborový didaktik!</a:t>
            </a:r>
          </a:p>
          <a:p>
            <a:r>
              <a:rPr lang="cs-CZ">
                <a:ea typeface="+mn-lt"/>
                <a:cs typeface="+mn-lt"/>
                <a:hlinkClick r:id="rId3"/>
              </a:rPr>
              <a:t>https://www.phil.muni.cz/student/pedagogicke-praxe#didaktiknfo</a:t>
            </a:r>
            <a:r>
              <a:rPr lang="cs-CZ">
                <a:ea typeface="+mn-lt"/>
                <a:cs typeface="+mn-lt"/>
              </a:rPr>
              <a:t> 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5245F35-F74B-4085-B3FB-472717EF2A2C}"/>
              </a:ext>
            </a:extLst>
          </p:cNvPr>
          <p:cNvSpPr/>
          <p:nvPr/>
        </p:nvSpPr>
        <p:spPr>
          <a:xfrm>
            <a:off x="912063" y="3844804"/>
            <a:ext cx="937403" cy="9350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C46F5A2C-8EC9-4254-9368-B56B47067CDA}"/>
              </a:ext>
            </a:extLst>
          </p:cNvPr>
          <p:cNvSpPr/>
          <p:nvPr/>
        </p:nvSpPr>
        <p:spPr>
          <a:xfrm>
            <a:off x="10964425" y="5757526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7BB788E-DF40-42B5-8C0B-3F3393CB4FAE}"/>
              </a:ext>
            </a:extLst>
          </p:cNvPr>
          <p:cNvSpPr/>
          <p:nvPr/>
        </p:nvSpPr>
        <p:spPr>
          <a:xfrm>
            <a:off x="912062" y="2574803"/>
            <a:ext cx="937403" cy="9350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857FB929-F9F4-47CF-8381-35594E4ED021}"/>
              </a:ext>
            </a:extLst>
          </p:cNvPr>
          <p:cNvSpPr/>
          <p:nvPr/>
        </p:nvSpPr>
        <p:spPr>
          <a:xfrm>
            <a:off x="8789086" y="5761898"/>
            <a:ext cx="889023" cy="9229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CA6918A-1E48-4777-AE49-F71417BFAE3F}"/>
              </a:ext>
            </a:extLst>
          </p:cNvPr>
          <p:cNvSpPr/>
          <p:nvPr/>
        </p:nvSpPr>
        <p:spPr>
          <a:xfrm>
            <a:off x="9855199" y="5746448"/>
            <a:ext cx="937985" cy="927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PU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</p:spTree>
    <p:extLst>
      <p:ext uri="{BB962C8B-B14F-4D97-AF65-F5344CB8AC3E}">
        <p14:creationId xmlns:p14="http://schemas.microsoft.com/office/powerpoint/2010/main" val="198355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3D225-EBA5-4149-80D4-32C202DD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768791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>
                <a:ea typeface="Meiryo"/>
              </a:rPr>
              <a:t>CO VYPLŇUJE OBOROVÝ DIDAKTIK V SEBEHODNOTÍCÍM DOKUMENTU?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8F52B3-2836-47FE-980B-6C3E312C5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62500" lnSpcReduction="20000"/>
          </a:bodyPr>
          <a:lstStyle/>
          <a:p>
            <a:r>
              <a:rPr lang="cs-CZ">
                <a:ea typeface="+mn-lt"/>
                <a:cs typeface="+mn-lt"/>
              </a:rPr>
              <a:t>I. Hodnocení studenta/studentky oborovým didaktikem</a:t>
            </a:r>
          </a:p>
          <a:p>
            <a:r>
              <a:rPr lang="cs-CZ">
                <a:ea typeface="+mn-lt"/>
                <a:cs typeface="+mn-lt"/>
              </a:rPr>
              <a:t>Prosím zhodnoťte úroveň a rozvoj kompetencí studenta/studentky v jednotlivých oblastech vymezených Standardem kvality profesních kompetencí studenta. Prosím zaměřte se ve své zpětné vazbě na ty kompetence, jež si student/</a:t>
            </a:r>
            <a:r>
              <a:rPr lang="cs-CZ" err="1">
                <a:ea typeface="+mn-lt"/>
                <a:cs typeface="+mn-lt"/>
              </a:rPr>
              <a:t>ka</a:t>
            </a:r>
            <a:r>
              <a:rPr lang="cs-CZ">
                <a:ea typeface="+mn-lt"/>
                <a:cs typeface="+mn-lt"/>
              </a:rPr>
              <a:t> vybral/a jako ty, jimž chce věnovat zvýšenou pozornost.</a:t>
            </a:r>
          </a:p>
          <a:p>
            <a:r>
              <a:rPr lang="cs-CZ">
                <a:ea typeface="+mn-lt"/>
                <a:cs typeface="+mn-lt"/>
              </a:rPr>
              <a:t>1)  Zhodnoťte prosím úroveň a rozvoj kompetencí studenta/studentky, co se týče plánování výuky.</a:t>
            </a:r>
          </a:p>
          <a:p>
            <a:r>
              <a:rPr lang="cs-CZ">
                <a:ea typeface="+mn-lt"/>
                <a:cs typeface="+mn-lt"/>
              </a:rPr>
              <a:t>2)  Zhodnoťte prosím úroveň a rozvoj kompetencí studenta/studentky, co se týče vytváření podmínek pro učení.</a:t>
            </a:r>
          </a:p>
          <a:p>
            <a:r>
              <a:rPr lang="cs-CZ">
                <a:ea typeface="+mn-lt"/>
                <a:cs typeface="+mn-lt"/>
              </a:rPr>
              <a:t>3)  Zhodnoťte prosím úroveň a rozvoj kompetencí studenta/studentky, co se týče podpory učení.</a:t>
            </a:r>
          </a:p>
          <a:p>
            <a:r>
              <a:rPr lang="cs-CZ">
                <a:ea typeface="+mn-lt"/>
                <a:cs typeface="+mn-lt"/>
              </a:rPr>
              <a:t>4)  Zhodnoťte prosím úroveň a rozvoj kompetencí studenta/studentky, co se týče poskytování zpětné vazby a hodnocení.</a:t>
            </a:r>
          </a:p>
          <a:p>
            <a:r>
              <a:rPr lang="cs-CZ">
                <a:ea typeface="+mn-lt"/>
                <a:cs typeface="+mn-lt"/>
              </a:rPr>
              <a:t>5)  Zhodnoťte prosím úroveň a rozvoj kompetencí studenta/studentky, co se týče reflexe výuky.</a:t>
            </a:r>
            <a:endParaRPr lang="cs-CZ"/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98DECEFC-73A8-42E2-A5F4-A6EEE4B8C172}"/>
              </a:ext>
            </a:extLst>
          </p:cNvPr>
          <p:cNvSpPr/>
          <p:nvPr/>
        </p:nvSpPr>
        <p:spPr>
          <a:xfrm>
            <a:off x="11073282" y="181621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55618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66DE6-3008-4F10-8CA9-0D54C621C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768791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>
                <a:ea typeface="Meiryo"/>
              </a:rPr>
              <a:t>KDE NAJDE OBOROVÝ DIDAKTIK SEBEHODNOTÍCÍ DOKUMENT?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54C53-812C-4191-A02B-59B299FBE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62500" lnSpcReduction="20000"/>
          </a:bodyPr>
          <a:lstStyle/>
          <a:p>
            <a:r>
              <a:rPr lang="cs-CZ">
                <a:ea typeface="+mn-lt"/>
                <a:cs typeface="+mn-lt"/>
              </a:rPr>
              <a:t>Náhled celého dokumentu lze nalézt v ISu:</a:t>
            </a:r>
          </a:p>
          <a:p>
            <a:r>
              <a:rPr lang="cs-CZ">
                <a:ea typeface="+mn-lt"/>
                <a:cs typeface="+mn-lt"/>
                <a:hlinkClick r:id="rId2"/>
              </a:rPr>
              <a:t>https://is.muni.cz/auth/do/fi/is/sebehodnotici_nastroj/Sebehodnotici_nastroj_kompletni_nahled.pdf</a:t>
            </a:r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Nástroj naleznete v </a:t>
            </a:r>
            <a:r>
              <a:rPr lang="cs-CZ" b="1">
                <a:ea typeface="+mn-lt"/>
                <a:cs typeface="+mn-lt"/>
              </a:rPr>
              <a:t>Záznamníku učitele předmětu</a:t>
            </a:r>
            <a:r>
              <a:rPr lang="cs-CZ">
                <a:ea typeface="+mn-lt"/>
                <a:cs typeface="+mn-lt"/>
              </a:rPr>
              <a:t>, v rámci něhož student praxi vykonává, v sekci </a:t>
            </a:r>
            <a:r>
              <a:rPr lang="cs-CZ" b="1">
                <a:ea typeface="+mn-lt"/>
                <a:cs typeface="+mn-lt"/>
              </a:rPr>
              <a:t>Praxe</a:t>
            </a:r>
            <a:r>
              <a:rPr lang="cs-CZ">
                <a:ea typeface="+mn-lt"/>
                <a:cs typeface="+mn-lt"/>
              </a:rPr>
              <a:t>, pod odkazem </a:t>
            </a:r>
            <a:r>
              <a:rPr lang="cs-CZ" b="1">
                <a:ea typeface="+mn-lt"/>
                <a:cs typeface="+mn-lt"/>
              </a:rPr>
              <a:t>Evaluace</a:t>
            </a:r>
            <a:r>
              <a:rPr lang="cs-CZ">
                <a:ea typeface="+mn-lt"/>
                <a:cs typeface="+mn-lt"/>
              </a:rPr>
              <a:t>. K dispozici máte </a:t>
            </a:r>
            <a:r>
              <a:rPr lang="cs-CZ" u="sng">
                <a:ea typeface="+mn-lt"/>
                <a:cs typeface="+mn-lt"/>
              </a:rPr>
              <a:t>seznam studentů</a:t>
            </a:r>
            <a:r>
              <a:rPr lang="cs-CZ">
                <a:ea typeface="+mn-lt"/>
                <a:cs typeface="+mn-lt"/>
              </a:rPr>
              <a:t> daného předmětu v přehledném zobrazení, kde vidíte sebe/hodnocení studenta, jeho provázejícího učitele až po </a:t>
            </a:r>
            <a:r>
              <a:rPr lang="cs-CZ" u="sng">
                <a:ea typeface="+mn-lt"/>
                <a:cs typeface="+mn-lt"/>
              </a:rPr>
              <a:t>odkaz na hodnocení Vaše</a:t>
            </a:r>
            <a:r>
              <a:rPr lang="cs-CZ">
                <a:ea typeface="+mn-lt"/>
                <a:cs typeface="+mn-lt"/>
              </a:rPr>
              <a:t>, jako oborového didaktika. Po kliknutí na tento odkaz můžete </a:t>
            </a:r>
            <a:r>
              <a:rPr lang="cs-CZ" u="sng">
                <a:ea typeface="+mn-lt"/>
                <a:cs typeface="+mn-lt"/>
              </a:rPr>
              <a:t>vyplnit</a:t>
            </a:r>
            <a:r>
              <a:rPr lang="cs-CZ">
                <a:ea typeface="+mn-lt"/>
                <a:cs typeface="+mn-lt"/>
              </a:rPr>
              <a:t> hodnocení daného studenta. Po </a:t>
            </a:r>
            <a:r>
              <a:rPr lang="cs-CZ" u="sng">
                <a:ea typeface="+mn-lt"/>
                <a:cs typeface="+mn-lt"/>
              </a:rPr>
              <a:t>uložení</a:t>
            </a:r>
            <a:r>
              <a:rPr lang="cs-CZ">
                <a:ea typeface="+mn-lt"/>
                <a:cs typeface="+mn-lt"/>
              </a:rPr>
              <a:t> odpovědí se nad odkazem pro hodnocení zobrazí časová informace o vyplnění Vašeho hodnocení.</a:t>
            </a:r>
            <a:endParaRPr lang="cs-CZ"/>
          </a:p>
          <a:p>
            <a:r>
              <a:rPr lang="cs-CZ">
                <a:ea typeface="+mn-lt"/>
                <a:cs typeface="+mn-lt"/>
              </a:rPr>
              <a:t>Jakmile budou vyplněny všechny odpovědníky, vytvoří systém přes noc čtvrtý odpovědník obsahující odpovědi jak studenta, tak provázejícího učitele a Vás. V této podobě si můžete formulář jednoduše </a:t>
            </a:r>
            <a:r>
              <a:rPr lang="cs-CZ" u="sng">
                <a:ea typeface="+mn-lt"/>
                <a:cs typeface="+mn-lt"/>
              </a:rPr>
              <a:t>uložit</a:t>
            </a:r>
            <a:r>
              <a:rPr lang="cs-CZ">
                <a:ea typeface="+mn-lt"/>
                <a:cs typeface="+mn-lt"/>
              </a:rPr>
              <a:t> prostřednictvím běžně používaného „ctrl + p“ přímo při zobrazení za zvolení tisku do souboru PDF. Touto možností disponuje </a:t>
            </a:r>
            <a:r>
              <a:rPr lang="cs-CZ" b="1" u="sng">
                <a:ea typeface="+mn-lt"/>
                <a:cs typeface="+mn-lt"/>
              </a:rPr>
              <a:t>také student, který by si měl být vědom své povinnosti souhrnný výstup vložit do příslušné odevzdávárny předmětu praxe.</a:t>
            </a:r>
            <a:endParaRPr lang="cs-CZ" b="1" u="sng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D279C09-722C-43EE-8A06-6506E6E87508}"/>
              </a:ext>
            </a:extLst>
          </p:cNvPr>
          <p:cNvSpPr/>
          <p:nvPr/>
        </p:nvSpPr>
        <p:spPr>
          <a:xfrm>
            <a:off x="11073282" y="181621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111712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D8435-C084-42FF-AD8B-F7F16499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 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 OBOROVÝ DIDAKTIK VĚDĚT</a:t>
            </a:r>
            <a:br>
              <a:rPr lang="cs-CZ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HARMONOGRAM SEMESTRU / TERMÍNY</a:t>
            </a:r>
            <a:endParaRPr lang="cs-CZ" sz="2000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885A3-154F-4902-AD52-EADA07B8A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0000" lnSpcReduction="20000"/>
          </a:bodyPr>
          <a:lstStyle/>
          <a:p>
            <a:r>
              <a:rPr lang="cs-CZ" dirty="0">
                <a:ea typeface="Meiryo"/>
              </a:rPr>
              <a:t>Praxe se konají vždy v</a:t>
            </a:r>
          </a:p>
          <a:p>
            <a:r>
              <a:rPr lang="cs-CZ" dirty="0">
                <a:ea typeface="Meiryo"/>
              </a:rPr>
              <a:t>1. PODZIMNÍM SEMESTRU</a:t>
            </a:r>
          </a:p>
          <a:p>
            <a:r>
              <a:rPr lang="cs-CZ" dirty="0">
                <a:ea typeface="Meiryo"/>
              </a:rPr>
              <a:t>2. JARNÍM SEMESTRU</a:t>
            </a:r>
          </a:p>
          <a:p>
            <a:endParaRPr lang="cs-CZ">
              <a:ea typeface="Meiryo"/>
            </a:endParaRPr>
          </a:p>
          <a:p>
            <a:r>
              <a:rPr lang="cs-CZ" dirty="0">
                <a:ea typeface="Meiryo"/>
              </a:rPr>
              <a:t>Aktuální harmonogramy období k nahlédnutí zde:</a:t>
            </a:r>
          </a:p>
          <a:p>
            <a:r>
              <a:rPr lang="cs-CZ" dirty="0">
                <a:ea typeface="+mn-lt"/>
                <a:cs typeface="+mn-lt"/>
                <a:hlinkClick r:id="rId2"/>
              </a:rPr>
              <a:t>https://is.muni.cz/predmety/obdobi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r>
              <a:rPr lang="cs-CZ" u="sng" dirty="0">
                <a:ea typeface="+mn-lt"/>
                <a:cs typeface="+mn-lt"/>
              </a:rPr>
              <a:t>OBOROVÝ DIDAKTIK INFORMUJE STUDENTY O TERMÍNECH UKONČENÍ VÚKONU PRAXE (V KOOPERACI S MANAŽERKOU PRAXÍ), ODEVZDÁNÍ DOKUMENTŮ, REFLEKTIVNÍCH SETKÁNÍ ČI NABÍZENÝCH WORKSHOPECH. MŮŽE TAKÉ DOHLÉDNOUT, ABY BYLY TERMÍNY STUDENTY DODRŽENY. HLAVNÍ ZODPOVĚDNOST NAD DODRŽENÍM TERMÍNŮ PŘEBÍRÁ VŠAK STUDENT!</a:t>
            </a:r>
            <a:endParaRPr lang="cs-CZ" u="sng" dirty="0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D15CFB46-AA0B-49DA-860C-E5C5464678D9}"/>
              </a:ext>
            </a:extLst>
          </p:cNvPr>
          <p:cNvSpPr/>
          <p:nvPr/>
        </p:nvSpPr>
        <p:spPr>
          <a:xfrm>
            <a:off x="425230" y="2745347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1812025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EEB29-882A-4BC9-BE68-47BA16C6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 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 OBOROVÝ DIDAKTIK VĚDĚT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Z ČEHO STUDENT VYCHÁZÍ? MÁ NĚJAKÉ MATERIÁLY?</a:t>
            </a:r>
            <a:endParaRPr lang="cs-CZ" sz="2000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0ECDC-CB31-4CBA-A74E-910DF8F2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62500" lnSpcReduction="20000"/>
          </a:bodyPr>
          <a:lstStyle/>
          <a:p>
            <a:r>
              <a:rPr lang="cs-CZ" dirty="0">
                <a:ea typeface="Meiryo"/>
              </a:rPr>
              <a:t>Student absolvuje v rámci svého studia Učitelství NJ na FF MU </a:t>
            </a:r>
            <a:r>
              <a:rPr lang="cs-CZ" b="1" dirty="0">
                <a:ea typeface="Meiryo"/>
              </a:rPr>
              <a:t>teoretické přednášky </a:t>
            </a:r>
            <a:r>
              <a:rPr lang="cs-CZ" dirty="0">
                <a:ea typeface="Meiryo"/>
              </a:rPr>
              <a:t>i </a:t>
            </a:r>
            <a:r>
              <a:rPr lang="cs-CZ" b="1" dirty="0">
                <a:ea typeface="Meiryo"/>
              </a:rPr>
              <a:t>prakticky orientované semináře</a:t>
            </a:r>
            <a:r>
              <a:rPr lang="cs-CZ" dirty="0">
                <a:ea typeface="Meiryo"/>
              </a:rPr>
              <a:t>:</a:t>
            </a:r>
          </a:p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Pedagogicko-psychologický základ: Školní pedagogika, Kompendium pro učitele, Školní didaktika; Psychologie pro učitele, Speciální pedagogika a pedagogická diagnostika</a:t>
            </a:r>
          </a:p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Didaktika NJ I, II, III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Arial,Sans-Serif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Didaktická dílna: jazyk a literatura </a:t>
            </a:r>
            <a:endParaRPr lang="cs-CZ" dirty="0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b="1" dirty="0">
                <a:ea typeface="Meiryo"/>
              </a:rPr>
              <a:t>PRAXE </a:t>
            </a:r>
            <a:r>
              <a:rPr lang="cs-CZ" dirty="0">
                <a:ea typeface="Meiryo"/>
              </a:rPr>
              <a:t>se koná v rámci extra předmětu Praxe 1-4/1-2: Součástí tohoto předmětu je </a:t>
            </a:r>
            <a:r>
              <a:rPr lang="cs-CZ" u="sng" dirty="0">
                <a:ea typeface="Meiryo"/>
              </a:rPr>
              <a:t>společná reflexe praxí s oborovým didaktikem</a:t>
            </a:r>
            <a:r>
              <a:rPr lang="cs-CZ" dirty="0">
                <a:ea typeface="Meiryo"/>
              </a:rPr>
              <a:t>. V rámci předmětu se studenti účastní různých </a:t>
            </a:r>
            <a:r>
              <a:rPr lang="cs-CZ" u="sng" dirty="0">
                <a:ea typeface="Meiryo"/>
              </a:rPr>
              <a:t>workshopů k vybraným tématům</a:t>
            </a:r>
            <a:r>
              <a:rPr lang="cs-CZ" dirty="0">
                <a:ea typeface="Meiryo"/>
              </a:rPr>
              <a:t> jako např. využití moderních technologií ve výuce.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Student má k dispozici materiály vycházející z těchto předmětů, popř. dalších workshopů pro studenty učitelství nabízených FF MU.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8F9842C9-028F-427E-9D27-12CBDD0E82B1}"/>
              </a:ext>
            </a:extLst>
          </p:cNvPr>
          <p:cNvSpPr/>
          <p:nvPr/>
        </p:nvSpPr>
        <p:spPr>
          <a:xfrm>
            <a:off x="352659" y="2418776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60884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28635-25E8-4E7C-9EE7-F1EF8A51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Meiryo"/>
              </a:rPr>
              <a:t>Další informace naleznete na webových stránkách k pedagogickým praxím:</a:t>
            </a:r>
            <a:endParaRPr lang="cs-CZ" b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38807-26C9-48D0-A6BB-0CA0B8940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</a:t>
            </a:r>
            <a:endParaRPr lang="cs-CZ" dirty="0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Můžete se zde dočíst potřebné informace: </a:t>
            </a:r>
            <a:r>
              <a:rPr lang="cs-CZ" u="sng" dirty="0">
                <a:highlight>
                  <a:srgbClr val="FFFF00"/>
                </a:highlight>
                <a:ea typeface="+mn-lt"/>
                <a:cs typeface="+mn-lt"/>
              </a:rPr>
              <a:t>přehled typů škol, potřebné dokumenty ke stažení, návod na vyplnění Sebehodnotícího dokumentu, </a:t>
            </a:r>
            <a:r>
              <a:rPr lang="cs-CZ" u="sng" dirty="0" err="1">
                <a:highlight>
                  <a:srgbClr val="FFFF00"/>
                </a:highlight>
                <a:ea typeface="+mn-lt"/>
                <a:cs typeface="+mn-lt"/>
              </a:rPr>
              <a:t>videonávod</a:t>
            </a:r>
            <a:r>
              <a:rPr lang="cs-CZ" u="sng" dirty="0">
                <a:highlight>
                  <a:srgbClr val="FFFF00"/>
                </a:highlight>
                <a:ea typeface="+mn-lt"/>
                <a:cs typeface="+mn-lt"/>
              </a:rPr>
              <a:t> na tvorbu reflektivního deníku</a:t>
            </a:r>
            <a:r>
              <a:rPr lang="cs-CZ" dirty="0">
                <a:ea typeface="+mn-lt"/>
                <a:cs typeface="+mn-lt"/>
              </a:rPr>
              <a:t> apod.</a:t>
            </a:r>
            <a:endParaRPr lang="cs-CZ" dirty="0"/>
          </a:p>
          <a:p>
            <a:endParaRPr lang="cs-CZ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8156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7B2BC-CCBA-44D7-AD0F-3E03DECF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Meiryo"/>
              </a:rPr>
              <a:t>DALŠÍ ÚKOLY OBOROVÉHO DIDAKTIKA V RÁMCI PROJEKTU ZIP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598AC-B26D-4408-A760-376391B81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Měsíční vyplňování </a:t>
            </a:r>
            <a:r>
              <a:rPr lang="cs-CZ" err="1">
                <a:ea typeface="Meiryo"/>
              </a:rPr>
              <a:t>timesheetu</a:t>
            </a:r>
            <a:r>
              <a:rPr lang="cs-CZ">
                <a:ea typeface="Meiryo"/>
              </a:rPr>
              <a:t> v </a:t>
            </a:r>
            <a:r>
              <a:rPr lang="cs-CZ" err="1">
                <a:ea typeface="Meiryo"/>
              </a:rPr>
              <a:t>Inetu</a:t>
            </a:r>
            <a:r>
              <a:rPr lang="cs-CZ">
                <a:ea typeface="Meiryo"/>
              </a:rPr>
              <a:t> (viz manuál), kolem 15. dne v měsíci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Čtvrtletní sepisování monitorovacích zpráv pro projekt ZIP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Účast na společných setkáních a vzdělávacích aktivitách projektu ZIP (workshopy: Nastavení spolupráce, Stínování, Reflexe, apod.)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>
                <a:ea typeface="Meiryo"/>
              </a:rPr>
              <a:t>Inovace předmětu Praxe (úpravy náplně a sylabů předmětu; návrhy na odborné pedagogické publikace apod.)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C4128887-776F-45DE-8230-893831D7B575}"/>
              </a:ext>
            </a:extLst>
          </p:cNvPr>
          <p:cNvSpPr/>
          <p:nvPr/>
        </p:nvSpPr>
        <p:spPr>
          <a:xfrm>
            <a:off x="11073282" y="181621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52481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010A0-DFFA-473F-AFB4-34B05ED7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109728" tIns="109728" rIns="109728" bIns="91440" rtlCol="0" anchor="b">
            <a:noAutofit/>
          </a:bodyPr>
          <a:lstStyle/>
          <a:p>
            <a:r>
              <a:rPr lang="cs-CZ" sz="2400">
                <a:ea typeface="Meiryo"/>
              </a:rPr>
              <a:t>JAK FUNGUJÍ PEDAGOGICKÉ PRAXE?</a:t>
            </a:r>
            <a:br>
              <a:rPr lang="cs-CZ" sz="2400">
                <a:ea typeface="Meiryo"/>
              </a:rPr>
            </a:br>
            <a:r>
              <a:rPr lang="cs-CZ" sz="2400">
                <a:ea typeface="Meiryo"/>
              </a:rPr>
              <a:t>KDO V CELÉM PROCESU HRAJE JAKOU ROLI?</a:t>
            </a:r>
            <a:endParaRPr lang="cs-CZ" sz="2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EB2A1B-55FA-4A1D-A761-66986AFD9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254767"/>
            <a:ext cx="8770571" cy="3651504"/>
          </a:xfrm>
        </p:spPr>
        <p:txBody>
          <a:bodyPr vert="horz" lIns="109728" tIns="109728" rIns="109728" bIns="91440" rtlCol="0" anchor="t">
            <a:normAutofit/>
          </a:bodyPr>
          <a:lstStyle/>
          <a:p>
            <a:endParaRPr lang="cs-CZ">
              <a:ea typeface="Meiryo"/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1B9AA698-397B-4168-B935-D36BD97A67FE}"/>
              </a:ext>
            </a:extLst>
          </p:cNvPr>
          <p:cNvSpPr/>
          <p:nvPr/>
        </p:nvSpPr>
        <p:spPr>
          <a:xfrm>
            <a:off x="2073215" y="2252931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C97738C-54B3-45E4-AF90-42E769EA259D}"/>
              </a:ext>
            </a:extLst>
          </p:cNvPr>
          <p:cNvSpPr/>
          <p:nvPr/>
        </p:nvSpPr>
        <p:spPr>
          <a:xfrm>
            <a:off x="4760163" y="2803404"/>
            <a:ext cx="2156603" cy="20272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86BD4F4-3B30-4597-90B1-6CBA67591A34}"/>
              </a:ext>
            </a:extLst>
          </p:cNvPr>
          <p:cNvSpPr/>
          <p:nvPr/>
        </p:nvSpPr>
        <p:spPr>
          <a:xfrm>
            <a:off x="8699381" y="2294267"/>
            <a:ext cx="1423356" cy="127958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</a:t>
            </a:r>
          </a:p>
          <a:p>
            <a:pPr algn="ctr"/>
            <a:r>
              <a:rPr lang="cs-CZ" sz="1000">
                <a:ea typeface="Meiryo"/>
              </a:rPr>
              <a:t>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A6D2136-A785-4C6E-A837-DACACC8D88FF}"/>
              </a:ext>
            </a:extLst>
          </p:cNvPr>
          <p:cNvSpPr/>
          <p:nvPr/>
        </p:nvSpPr>
        <p:spPr>
          <a:xfrm>
            <a:off x="2015706" y="4869612"/>
            <a:ext cx="1394602" cy="133709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MANAŽER</a:t>
            </a:r>
            <a:endParaRPr lang="cs-CZ"/>
          </a:p>
          <a:p>
            <a:pPr algn="ctr"/>
            <a:r>
              <a:rPr lang="cs-CZ" sz="1000">
                <a:ea typeface="Meiryo"/>
              </a:rPr>
              <a:t>PRAXÍ 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  <a:endParaRPr lang="cs-CZ">
              <a:ea typeface="Meiryo"/>
            </a:endParaRPr>
          </a:p>
        </p:txBody>
      </p:sp>
      <p:sp>
        <p:nvSpPr>
          <p:cNvPr id="11" name="Šipka: obousměrná vodorovná 10">
            <a:extLst>
              <a:ext uri="{FF2B5EF4-FFF2-40B4-BE49-F238E27FC236}">
                <a16:creationId xmlns:a16="http://schemas.microsoft.com/office/drawing/2014/main" id="{1ED196D2-4933-4700-B72A-13708F0A76ED}"/>
              </a:ext>
            </a:extLst>
          </p:cNvPr>
          <p:cNvSpPr/>
          <p:nvPr/>
        </p:nvSpPr>
        <p:spPr>
          <a:xfrm>
            <a:off x="6893309" y="3039316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EB85C077-17B1-4F5F-A997-2CD86AD30A91}"/>
              </a:ext>
            </a:extLst>
          </p:cNvPr>
          <p:cNvSpPr/>
          <p:nvPr/>
        </p:nvSpPr>
        <p:spPr>
          <a:xfrm>
            <a:off x="3427468" y="3182191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obousměrná vodorovná 13">
            <a:extLst>
              <a:ext uri="{FF2B5EF4-FFF2-40B4-BE49-F238E27FC236}">
                <a16:creationId xmlns:a16="http://schemas.microsoft.com/office/drawing/2014/main" id="{FDD3BAA2-37E6-4853-A835-DE9402AA4A0A}"/>
              </a:ext>
            </a:extLst>
          </p:cNvPr>
          <p:cNvSpPr/>
          <p:nvPr/>
        </p:nvSpPr>
        <p:spPr>
          <a:xfrm>
            <a:off x="3540690" y="4330583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obousměrná svislá 14">
            <a:extLst>
              <a:ext uri="{FF2B5EF4-FFF2-40B4-BE49-F238E27FC236}">
                <a16:creationId xmlns:a16="http://schemas.microsoft.com/office/drawing/2014/main" id="{155E3626-7410-4734-84FA-C27552CD3CCB}"/>
              </a:ext>
            </a:extLst>
          </p:cNvPr>
          <p:cNvSpPr/>
          <p:nvPr/>
        </p:nvSpPr>
        <p:spPr>
          <a:xfrm>
            <a:off x="2467817" y="3604489"/>
            <a:ext cx="488830" cy="1222075"/>
          </a:xfrm>
          <a:prstGeom prst="up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E9A3EDBF-FD5F-4921-BFF9-6AF30E890FA4}"/>
              </a:ext>
            </a:extLst>
          </p:cNvPr>
          <p:cNvCxnSpPr/>
          <p:nvPr/>
        </p:nvCxnSpPr>
        <p:spPr>
          <a:xfrm>
            <a:off x="3502864" y="5636302"/>
            <a:ext cx="5069457" cy="40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73BD6DE2-DE6C-441C-A520-E9C298CE39D9}"/>
              </a:ext>
            </a:extLst>
          </p:cNvPr>
          <p:cNvCxnSpPr/>
          <p:nvPr/>
        </p:nvCxnSpPr>
        <p:spPr>
          <a:xfrm flipV="1">
            <a:off x="3458833" y="2544001"/>
            <a:ext cx="5112587" cy="87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>
            <a:extLst>
              <a:ext uri="{FF2B5EF4-FFF2-40B4-BE49-F238E27FC236}">
                <a16:creationId xmlns:a16="http://schemas.microsoft.com/office/drawing/2014/main" id="{87B9FAFD-800C-4306-9B5A-56B297EE50F6}"/>
              </a:ext>
            </a:extLst>
          </p:cNvPr>
          <p:cNvSpPr/>
          <p:nvPr/>
        </p:nvSpPr>
        <p:spPr>
          <a:xfrm>
            <a:off x="8658045" y="4941499"/>
            <a:ext cx="1466490" cy="1279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ADMIN.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PRAXÍ (SŠ)</a:t>
            </a:r>
            <a:endParaRPr lang="cs-CZ">
              <a:ea typeface="Meiryo"/>
            </a:endParaRPr>
          </a:p>
        </p:txBody>
      </p:sp>
      <p:sp>
        <p:nvSpPr>
          <p:cNvPr id="19" name="Šipka: obousměrná svislá 18">
            <a:extLst>
              <a:ext uri="{FF2B5EF4-FFF2-40B4-BE49-F238E27FC236}">
                <a16:creationId xmlns:a16="http://schemas.microsoft.com/office/drawing/2014/main" id="{8DCC8636-F90A-4C29-9D2F-035F4C64DDE0}"/>
              </a:ext>
            </a:extLst>
          </p:cNvPr>
          <p:cNvSpPr/>
          <p:nvPr/>
        </p:nvSpPr>
        <p:spPr>
          <a:xfrm>
            <a:off x="9159578" y="3639534"/>
            <a:ext cx="488830" cy="1222075"/>
          </a:xfrm>
          <a:prstGeom prst="up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DF19047-6703-44E2-9C01-99E7CEDFF266}"/>
              </a:ext>
            </a:extLst>
          </p:cNvPr>
          <p:cNvCxnSpPr/>
          <p:nvPr/>
        </p:nvCxnSpPr>
        <p:spPr>
          <a:xfrm flipV="1">
            <a:off x="3558419" y="3438677"/>
            <a:ext cx="5389640" cy="21335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776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30D16-91D6-4B43-A16E-585271B7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PROSTOR PRO DALŠÍ NÁMĚTY A OTÁZKY!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597B55-5190-4A61-BB2A-AE84AB1FA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NOVĚ</a:t>
            </a:r>
            <a:r>
              <a:rPr lang="cs-CZ" dirty="0">
                <a:ea typeface="+mn-lt"/>
                <a:cs typeface="+mn-lt"/>
              </a:rPr>
              <a:t> (podzim 21) </a:t>
            </a:r>
            <a:r>
              <a:rPr lang="cs-CZ" u="sng" dirty="0">
                <a:solidFill>
                  <a:schemeClr val="accent1"/>
                </a:solidFill>
                <a:ea typeface="+mn-lt"/>
                <a:cs typeface="+mn-lt"/>
              </a:rPr>
              <a:t>registrace studentů přes portál praxí</a:t>
            </a:r>
            <a:r>
              <a:rPr lang="cs-CZ" dirty="0">
                <a:ea typeface="+mn-lt"/>
                <a:cs typeface="+mn-lt"/>
              </a:rPr>
              <a:t>, který je umístěn v informačním systému IS MU</a:t>
            </a:r>
          </a:p>
          <a:p>
            <a:pPr marL="285750" indent="-285750">
              <a:buFont typeface="Arial,Sans-Serif"/>
              <a:buChar char="•"/>
            </a:pP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NOVĚ</a:t>
            </a:r>
            <a:r>
              <a:rPr lang="cs-CZ" dirty="0">
                <a:ea typeface="+mn-lt"/>
                <a:cs typeface="+mn-lt"/>
              </a:rPr>
              <a:t> (podzim 21) jsou v </a:t>
            </a: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Záznamníku učitele</a:t>
            </a:r>
            <a:r>
              <a:rPr lang="cs-CZ" dirty="0">
                <a:ea typeface="+mn-lt"/>
                <a:cs typeface="+mn-lt"/>
              </a:rPr>
              <a:t> pro PS 2021 dva poznámkové bloky: „Kontrola dokumentů k pedagogické praxi“ a NOVĚ </a:t>
            </a:r>
            <a:r>
              <a:rPr lang="cs-CZ" u="sng" dirty="0">
                <a:solidFill>
                  <a:schemeClr val="accent1"/>
                </a:solidFill>
                <a:ea typeface="+mn-lt"/>
                <a:cs typeface="+mn-lt"/>
              </a:rPr>
              <a:t>„Kontakt na provázejícího učitele</a:t>
            </a: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“</a:t>
            </a:r>
            <a:r>
              <a:rPr lang="cs-CZ" dirty="0">
                <a:ea typeface="+mn-lt"/>
                <a:cs typeface="+mn-lt"/>
              </a:rPr>
              <a:t>, ve kterém bude uvedeno jméno a e-mailový kontakt na provázejícího učitele na základě jeho schválené registrace v portálu praxí.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777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5BBF6-92F4-45B5-B309-93C5E3D5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ea typeface="Meiryo"/>
              </a:rPr>
              <a:t>Děkujeme za pozornost.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B99728-DAA7-40F8-B2C7-7C0B2B1FB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algn="ctr"/>
            <a:endParaRPr lang="cs-CZ">
              <a:ea typeface="Meiryo"/>
            </a:endParaRPr>
          </a:p>
          <a:p>
            <a:pPr algn="ctr"/>
            <a:r>
              <a:rPr lang="cs-CZ" sz="2400" dirty="0">
                <a:ea typeface="Meiryo"/>
              </a:rPr>
              <a:t>Martina </a:t>
            </a:r>
            <a:r>
              <a:rPr lang="cs-CZ" sz="2400" dirty="0" err="1">
                <a:ea typeface="Meiryo"/>
              </a:rPr>
              <a:t>Trombiková</a:t>
            </a:r>
            <a:br>
              <a:rPr lang="cs-CZ" sz="2400" dirty="0">
                <a:ea typeface="Meiryo"/>
              </a:rPr>
            </a:br>
            <a:r>
              <a:rPr lang="cs-CZ" sz="2400" dirty="0">
                <a:ea typeface="Meiryo"/>
              </a:rPr>
              <a:t>Markéta </a:t>
            </a:r>
            <a:r>
              <a:rPr lang="cs-CZ" sz="2400" dirty="0" err="1">
                <a:ea typeface="Meiryo"/>
              </a:rPr>
              <a:t>Hotařová</a:t>
            </a:r>
            <a:br>
              <a:rPr lang="cs-CZ" sz="2800" dirty="0">
                <a:ea typeface="Meiryo"/>
              </a:rPr>
            </a:br>
            <a:r>
              <a:rPr lang="cs-CZ" sz="1600" dirty="0">
                <a:ea typeface="Meiryo"/>
              </a:rPr>
              <a:t>Oborové didaktičky ÚGNN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132D61E-F951-46F2-B055-833E33CE1EC3}"/>
              </a:ext>
            </a:extLst>
          </p:cNvPr>
          <p:cNvSpPr/>
          <p:nvPr/>
        </p:nvSpPr>
        <p:spPr>
          <a:xfrm>
            <a:off x="5751378" y="5068098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cs-CZ" sz="100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402459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8504E-55B1-4208-B1D6-85E988C0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621" y="364206"/>
            <a:ext cx="8770571" cy="1637369"/>
          </a:xfrm>
        </p:spPr>
        <p:txBody>
          <a:bodyPr>
            <a:normAutofit fontScale="90000"/>
          </a:bodyPr>
          <a:lstStyle/>
          <a:p>
            <a:br>
              <a:rPr lang="cs-CZ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OBOROVÝ DIDAKTIK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A JEHO ÚLOHA V RÁMCI PROJEKTU ZIP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3965E-4827-4966-B26B-CD9D7E254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V rámci projektu ZIP je úkolem oborového didaktika </a:t>
            </a:r>
            <a:r>
              <a:rPr lang="cs-CZ" b="1" u="sng">
                <a:ea typeface="+mn-lt"/>
                <a:cs typeface="+mn-lt"/>
              </a:rPr>
              <a:t>inovace předmětu</a:t>
            </a:r>
            <a:r>
              <a:rPr lang="cs-CZ" b="1">
                <a:ea typeface="+mn-lt"/>
                <a:cs typeface="+mn-lt"/>
              </a:rPr>
              <a:t> PRAXE stáží</a:t>
            </a:r>
            <a:r>
              <a:rPr lang="cs-CZ">
                <a:ea typeface="+mn-lt"/>
                <a:cs typeface="+mn-lt"/>
              </a:rPr>
              <a:t> a proškolení studentů v této nové podobě předmětu. Nejpodstatnější změnou a hlavním smyslem projektu ZIP je </a:t>
            </a:r>
            <a:r>
              <a:rPr lang="cs-CZ" b="1">
                <a:ea typeface="+mn-lt"/>
                <a:cs typeface="+mn-lt"/>
              </a:rPr>
              <a:t>zavést do předmětu Praxe </a:t>
            </a:r>
            <a:r>
              <a:rPr lang="cs-CZ" b="1" u="sng">
                <a:ea typeface="+mn-lt"/>
                <a:cs typeface="+mn-lt"/>
              </a:rPr>
              <a:t>REFLEXI</a:t>
            </a:r>
            <a:r>
              <a:rPr lang="cs-CZ">
                <a:ea typeface="+mn-lt"/>
                <a:cs typeface="+mn-lt"/>
              </a:rPr>
              <a:t>.</a:t>
            </a:r>
            <a:endParaRPr lang="cs-CZ"/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38A2869-6094-485B-ADD9-09BE542F3552}"/>
              </a:ext>
            </a:extLst>
          </p:cNvPr>
          <p:cNvSpPr/>
          <p:nvPr/>
        </p:nvSpPr>
        <p:spPr>
          <a:xfrm>
            <a:off x="9640591" y="843975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AD40C19E-BA09-4648-A46C-5042FD27D7DB}"/>
              </a:ext>
            </a:extLst>
          </p:cNvPr>
          <p:cNvSpPr/>
          <p:nvPr/>
        </p:nvSpPr>
        <p:spPr>
          <a:xfrm>
            <a:off x="10757595" y="39503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84613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E550E-14CF-4B3E-B1DC-8B1D4F579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621" y="526887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OBOROVÝ DIDAKTIK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A JEHO ÚLOHA V RÁMCI PROJEKTU ZIP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BAE93-3305-48A0-BD16-50F201F0A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85000" lnSpcReduction="20000"/>
          </a:bodyPr>
          <a:lstStyle/>
          <a:p>
            <a:r>
              <a:rPr lang="cs-CZ">
                <a:ea typeface="+mn-lt"/>
                <a:cs typeface="+mn-lt"/>
              </a:rPr>
              <a:t>Pro zajištění kvality odborné praxe jsou považovány za klíčové tyto 4 prvky:</a:t>
            </a:r>
          </a:p>
          <a:p>
            <a:endParaRPr lang="cs-CZ">
              <a:ea typeface="+mn-lt"/>
              <a:cs typeface="+mn-lt"/>
            </a:endParaRPr>
          </a:p>
          <a:p>
            <a:r>
              <a:rPr lang="cs-CZ" b="1">
                <a:ea typeface="+mn-lt"/>
                <a:cs typeface="+mn-lt"/>
              </a:rPr>
              <a:t>1. Budování vztahu a intenzivní SPOLUPRÁCE mezi studentem, provázejícím učitelům a oborovým didaktikem.</a:t>
            </a:r>
          </a:p>
          <a:p>
            <a:r>
              <a:rPr lang="cs-CZ" b="1">
                <a:ea typeface="+mn-lt"/>
                <a:cs typeface="+mn-lt"/>
              </a:rPr>
              <a:t>2. REFLEXE praxe: učitelský reflektivní deník; reflektivní setkání </a:t>
            </a:r>
          </a:p>
          <a:p>
            <a:r>
              <a:rPr lang="cs-CZ" b="1">
                <a:ea typeface="+mn-lt"/>
                <a:cs typeface="+mn-lt"/>
              </a:rPr>
              <a:t>3. Zavedení elektronického PORTFOLIA (= uspořádaného souboru prací studenta za celý průběh odborné praxe)</a:t>
            </a:r>
            <a:r>
              <a:rPr lang="cs-CZ">
                <a:ea typeface="+mn-lt"/>
                <a:cs typeface="+mn-lt"/>
              </a:rPr>
              <a:t>. </a:t>
            </a:r>
            <a:endParaRPr lang="cs-CZ" b="1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Cílem je jednak zdokumentovat jednotlivé fáze profesního rozvoje studenta, jednak podporovat autonomní učení studenta a jednak poskytnout empirickou evidenci pro hodnocení a sebehodnocení praxe.</a:t>
            </a:r>
            <a:endParaRPr lang="cs-CZ" b="1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endParaRPr lang="cs-CZ" b="1">
              <a:ea typeface="+mn-lt"/>
              <a:cs typeface="+mn-lt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032BCBB-F82C-42B3-99D1-552232EDEDA3}"/>
              </a:ext>
            </a:extLst>
          </p:cNvPr>
          <p:cNvSpPr/>
          <p:nvPr/>
        </p:nvSpPr>
        <p:spPr>
          <a:xfrm>
            <a:off x="9623658" y="819785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959F71B3-6D3C-45C0-BA46-89B378BCE1AA}"/>
              </a:ext>
            </a:extLst>
          </p:cNvPr>
          <p:cNvSpPr/>
          <p:nvPr/>
        </p:nvSpPr>
        <p:spPr>
          <a:xfrm>
            <a:off x="10757595" y="39502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61447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E7300-3A76-43E7-B891-24435292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2500969"/>
          </a:xfrm>
        </p:spPr>
        <p:txBody>
          <a:bodyPr>
            <a:normAutofit/>
          </a:bodyPr>
          <a:lstStyle/>
          <a:p>
            <a:r>
              <a:rPr lang="cs-CZ" b="0">
                <a:ea typeface="+mj-lt"/>
                <a:cs typeface="+mj-lt"/>
              </a:rPr>
              <a:t>OBOROVÝ DIDAKTIK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SE STUDENTEM</a:t>
            </a:r>
            <a:endParaRPr lang="cs-CZ">
              <a:ea typeface="+mj-lt"/>
              <a:cs typeface="+mj-lt"/>
            </a:endParaRPr>
          </a:p>
          <a:p>
            <a:endParaRPr lang="cs-CZ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33A268-B8C0-4509-945F-F12B6FDE1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55000" lnSpcReduction="20000"/>
          </a:bodyPr>
          <a:lstStyle/>
          <a:p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KROK 1</a:t>
            </a:r>
          </a:p>
          <a:p>
            <a:r>
              <a:rPr lang="cs-CZ" dirty="0">
                <a:ea typeface="+mn-lt"/>
                <a:cs typeface="+mn-lt"/>
              </a:rPr>
              <a:t>Oborový didaktik </a:t>
            </a:r>
            <a:r>
              <a:rPr lang="cs-CZ" b="1" dirty="0">
                <a:ea typeface="+mn-lt"/>
                <a:cs typeface="+mn-lt"/>
              </a:rPr>
              <a:t>pořádá informativní setkání</a:t>
            </a:r>
            <a:r>
              <a:rPr lang="cs-CZ" dirty="0">
                <a:ea typeface="+mn-lt"/>
                <a:cs typeface="+mn-lt"/>
              </a:rPr>
              <a:t> na začátku semestru, kde informuje studenty o průběhu a podmínkách pro úspěšné ukončení praxí (kontakty, odkazy na webové stránky pedagogických praxí, povinné dokumenty, počty semestrů praxe, počty hodin praxe, nabídka workshopů apod.).</a:t>
            </a:r>
            <a:endParaRPr lang="cs-CZ" b="1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Je-li student na praxi na škole </a:t>
            </a:r>
            <a:r>
              <a:rPr lang="cs-CZ" b="1" dirty="0">
                <a:ea typeface="+mn-lt"/>
                <a:cs typeface="+mn-lt"/>
              </a:rPr>
              <a:t>spolupracující, podepíšete </a:t>
            </a:r>
            <a:r>
              <a:rPr lang="cs-CZ" dirty="0">
                <a:ea typeface="+mn-lt"/>
                <a:cs typeface="+mn-lt"/>
              </a:rPr>
              <a:t>na začátku praxe </a:t>
            </a:r>
            <a:r>
              <a:rPr lang="cs-CZ" b="1" dirty="0">
                <a:ea typeface="+mn-lt"/>
                <a:cs typeface="+mn-lt"/>
              </a:rPr>
              <a:t>Protokol o přijetí studenta na pedagogickou praxi. </a:t>
            </a:r>
            <a:r>
              <a:rPr lang="cs-CZ" dirty="0">
                <a:ea typeface="+mn-lt"/>
                <a:cs typeface="+mn-lt"/>
              </a:rPr>
              <a:t>Zůstane Vám</a:t>
            </a:r>
            <a:r>
              <a:rPr lang="cs-CZ" b="1" dirty="0">
                <a:ea typeface="+mn-lt"/>
                <a:cs typeface="+mn-lt"/>
              </a:rPr>
              <a:t> jedno pare</a:t>
            </a:r>
            <a:r>
              <a:rPr lang="cs-CZ" dirty="0">
                <a:ea typeface="+mn-lt"/>
                <a:cs typeface="+mn-lt"/>
              </a:rPr>
              <a:t>, druhé má student a třetí provázející učitel.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b="1" u="sng" dirty="0">
                <a:ea typeface="+mn-lt"/>
                <a:cs typeface="+mn-lt"/>
              </a:rPr>
              <a:t>ZPROSTŘEDKOVÁVÁ STUDENT!</a:t>
            </a:r>
            <a:endParaRPr lang="cs-CZ" dirty="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endParaRPr lang="cs-CZ" dirty="0">
              <a:solidFill>
                <a:schemeClr val="tx1"/>
              </a:solidFill>
              <a:highlight>
                <a:srgbClr val="00FF00"/>
              </a:highlight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solidFill>
                <a:schemeClr val="tx1"/>
              </a:solidFill>
              <a:highlight>
                <a:srgbClr val="00FF00"/>
              </a:highlight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r>
              <a:rPr lang="cs-CZ" dirty="0">
                <a:solidFill>
                  <a:schemeClr val="tx1"/>
                </a:solidFill>
                <a:highlight>
                  <a:srgbClr val="00FF00"/>
                </a:highlight>
                <a:ea typeface="+mn-lt"/>
                <a:cs typeface="+mn-lt"/>
              </a:rPr>
              <a:t>Protokol o přijetí studenta na pedagogickou praxi - spolupracující škola (tj. ostatní školy mimo ZIP MUNI)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Kam spadá která škola, lze dohledat zde: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https://www.phil.muni.cz/student/pedagogicke-praxe#skoly</a:t>
            </a:r>
            <a:r>
              <a:rPr lang="cs-CZ" dirty="0">
                <a:ea typeface="+mn-lt"/>
                <a:cs typeface="+mn-lt"/>
              </a:rPr>
              <a:t> (ZIP)</a:t>
            </a:r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https://www.phil.muni.cz/student/pedagogicke-praxe#skolydohoda</a:t>
            </a:r>
            <a:r>
              <a:rPr lang="cs-CZ" dirty="0">
                <a:ea typeface="+mn-lt"/>
                <a:cs typeface="+mn-lt"/>
              </a:rPr>
              <a:t> (ostatní)</a:t>
            </a:r>
            <a:endParaRPr lang="cs-CZ" dirty="0"/>
          </a:p>
          <a:p>
            <a:r>
              <a:rPr lang="cs-CZ" dirty="0">
                <a:highlight>
                  <a:srgbClr val="FFFF00"/>
                </a:highlight>
                <a:ea typeface="+mn-lt"/>
                <a:cs typeface="+mn-lt"/>
              </a:rPr>
              <a:t>Je-li student na </a:t>
            </a:r>
            <a:r>
              <a:rPr lang="cs-CZ" dirty="0" err="1">
                <a:highlight>
                  <a:srgbClr val="FFFF00"/>
                </a:highlight>
                <a:ea typeface="+mn-lt"/>
                <a:cs typeface="+mn-lt"/>
              </a:rPr>
              <a:t>praci</a:t>
            </a:r>
            <a:r>
              <a:rPr lang="cs-CZ" dirty="0">
                <a:highlight>
                  <a:srgbClr val="FFFF00"/>
                </a:highlight>
                <a:ea typeface="+mn-lt"/>
                <a:cs typeface="+mn-lt"/>
              </a:rPr>
              <a:t> na škole </a:t>
            </a:r>
            <a:r>
              <a:rPr lang="cs-CZ" b="1" dirty="0" err="1">
                <a:highlight>
                  <a:srgbClr val="FFFF00"/>
                </a:highlight>
                <a:ea typeface="+mn-lt"/>
                <a:cs typeface="+mn-lt"/>
              </a:rPr>
              <a:t>ZIPové</a:t>
            </a:r>
            <a:r>
              <a:rPr lang="cs-CZ" dirty="0">
                <a:highlight>
                  <a:srgbClr val="FFFF00"/>
                </a:highlight>
                <a:ea typeface="+mn-lt"/>
                <a:cs typeface="+mn-lt"/>
              </a:rPr>
              <a:t>, </a:t>
            </a:r>
            <a:r>
              <a:rPr lang="cs-CZ" b="1" dirty="0">
                <a:highlight>
                  <a:srgbClr val="FFFF00"/>
                </a:highlight>
                <a:ea typeface="+mn-lt"/>
                <a:cs typeface="+mn-lt"/>
              </a:rPr>
              <a:t>nevyplňujete žádný vstupní formulář.</a:t>
            </a:r>
            <a:endParaRPr lang="cs-CZ" dirty="0"/>
          </a:p>
          <a:p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18DAFB1-8A4A-4BB1-BC49-C68BAB5E6FA4}"/>
              </a:ext>
            </a:extLst>
          </p:cNvPr>
          <p:cNvSpPr/>
          <p:nvPr/>
        </p:nvSpPr>
        <p:spPr>
          <a:xfrm>
            <a:off x="9357563" y="6825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6B7DC74E-DB9B-46D2-A26B-FEDD3DA0C1F3}"/>
              </a:ext>
            </a:extLst>
          </p:cNvPr>
          <p:cNvSpPr/>
          <p:nvPr/>
        </p:nvSpPr>
        <p:spPr>
          <a:xfrm>
            <a:off x="10733405" y="75788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104176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EF2E81-C1BE-4E23-8E15-CB410C7C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OBOROVÝ DIDAKTIK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SE STUDENTEM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961C7-89F7-46FF-B41D-E7343A9DA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47500" lnSpcReduction="20000"/>
          </a:bodyPr>
          <a:lstStyle/>
          <a:p>
            <a:r>
              <a:rPr lang="cs-CZ" dirty="0">
                <a:solidFill>
                  <a:srgbClr val="FF0000"/>
                </a:solidFill>
                <a:ea typeface="+mn-lt"/>
                <a:cs typeface="+mn-lt"/>
              </a:rPr>
              <a:t>KROK 2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ea typeface="+mn-lt"/>
                <a:cs typeface="+mn-lt"/>
              </a:rPr>
              <a:t>Oborový didaktik si </a:t>
            </a:r>
            <a:r>
              <a:rPr lang="cs-CZ" b="1" dirty="0">
                <a:ea typeface="+mn-lt"/>
                <a:cs typeface="+mn-lt"/>
              </a:rPr>
              <a:t>vede agendu</a:t>
            </a:r>
            <a:r>
              <a:rPr lang="cs-CZ" dirty="0">
                <a:ea typeface="+mn-lt"/>
                <a:cs typeface="+mn-lt"/>
              </a:rPr>
              <a:t> k jednotlivým praxím studentů a </a:t>
            </a:r>
            <a:r>
              <a:rPr lang="cs-CZ" b="1" dirty="0">
                <a:ea typeface="+mn-lt"/>
                <a:cs typeface="+mn-lt"/>
              </a:rPr>
              <a:t>komunikuje v průběhu semestru se studenty</a:t>
            </a:r>
            <a:r>
              <a:rPr lang="cs-CZ" dirty="0">
                <a:ea typeface="+mn-lt"/>
                <a:cs typeface="+mn-lt"/>
              </a:rPr>
              <a:t> ohledně stavu praxí a </a:t>
            </a:r>
            <a:r>
              <a:rPr lang="cs-CZ" b="1" dirty="0">
                <a:ea typeface="+mn-lt"/>
                <a:cs typeface="+mn-lt"/>
              </a:rPr>
              <a:t>pořádá informativní a reflektivní setkání během semestru</a:t>
            </a:r>
            <a:r>
              <a:rPr lang="cs-CZ" dirty="0">
                <a:ea typeface="+mn-lt"/>
                <a:cs typeface="+mn-lt"/>
              </a:rPr>
              <a:t> za účelem kontroly stavů praxí a případného řešení problémů. Během semestru také pořádá různě zaměřené pedagogicko-didaktické </a:t>
            </a:r>
            <a:r>
              <a:rPr lang="cs-CZ" b="1" dirty="0">
                <a:ea typeface="+mn-lt"/>
                <a:cs typeface="+mn-lt"/>
              </a:rPr>
              <a:t>workshopy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Na konci praxe pořádá </a:t>
            </a:r>
            <a:r>
              <a:rPr lang="cs-CZ" b="1" dirty="0">
                <a:ea typeface="+mn-lt"/>
                <a:cs typeface="+mn-lt"/>
              </a:rPr>
              <a:t>závěrečné reflektivní setkání se studenty</a:t>
            </a:r>
            <a:r>
              <a:rPr lang="cs-CZ" dirty="0">
                <a:ea typeface="+mn-lt"/>
                <a:cs typeface="+mn-lt"/>
              </a:rPr>
              <a:t>, jehož podklad tvoří Sebehodnotící dokument a Reflektivní deník včetně Portfolia, potažmo vlastní zkušenost se studentem při hospitaci v jeho výuce.</a:t>
            </a:r>
          </a:p>
          <a:p>
            <a:r>
              <a:rPr lang="cs-CZ" dirty="0">
                <a:ea typeface="+mn-lt"/>
                <a:cs typeface="+mn-lt"/>
              </a:rPr>
              <a:t>Výstupem ze spolupráce je </a:t>
            </a:r>
            <a:r>
              <a:rPr lang="cs-CZ" b="1" dirty="0">
                <a:ea typeface="+mn-lt"/>
                <a:cs typeface="+mn-lt"/>
              </a:rPr>
              <a:t>vyplnění hodnocení studenta</a:t>
            </a:r>
            <a:r>
              <a:rPr lang="cs-CZ" dirty="0">
                <a:ea typeface="+mn-lt"/>
                <a:cs typeface="+mn-lt"/>
              </a:rPr>
              <a:t> v následujícím dokumentu:</a:t>
            </a:r>
          </a:p>
          <a:p>
            <a:endParaRPr lang="cs-CZ">
              <a:ea typeface="+mn-lt"/>
              <a:cs typeface="+mn-lt"/>
            </a:endParaRPr>
          </a:p>
          <a:p>
            <a:r>
              <a:rPr lang="cs-CZ" b="1" dirty="0">
                <a:highlight>
                  <a:srgbClr val="00FFFF"/>
                </a:highlight>
                <a:ea typeface="+mn-lt"/>
                <a:cs typeface="+mn-lt"/>
              </a:rPr>
              <a:t>Sebehodnotící dokument</a:t>
            </a:r>
            <a:r>
              <a:rPr lang="cs-CZ" dirty="0">
                <a:highlight>
                  <a:srgbClr val="00FFFF"/>
                </a:highlight>
                <a:ea typeface="+mn-lt"/>
                <a:cs typeface="+mn-lt"/>
              </a:rPr>
              <a:t> </a:t>
            </a:r>
            <a:r>
              <a:rPr lang="cs-CZ" b="1" dirty="0">
                <a:highlight>
                  <a:srgbClr val="00FFFF"/>
                </a:highlight>
                <a:ea typeface="+mn-lt"/>
                <a:cs typeface="+mn-lt"/>
              </a:rPr>
              <a:t>studenta (online) </a:t>
            </a:r>
            <a:r>
              <a:rPr lang="cs-CZ" dirty="0">
                <a:highlight>
                  <a:srgbClr val="00FFFF"/>
                </a:highlight>
                <a:ea typeface="+mn-lt"/>
                <a:cs typeface="+mn-lt"/>
              </a:rPr>
              <a:t>(VŠICHNI)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https://www.phil.muni.cz/student/pedagogicke-praxe#didaktiknfo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r>
              <a:rPr lang="cs-CZ" dirty="0">
                <a:ea typeface="+mn-lt"/>
                <a:cs typeface="+mn-lt"/>
              </a:rPr>
              <a:t>Po kontrole všech dokumentů v Odevzdávárně oborovým didaktikem i manažerkou praxí a po absolvování závěrečného reflektivního setkání se studenty (feedback na odevzdané dokumenty a jejich obsahy) </a:t>
            </a:r>
            <a:r>
              <a:rPr lang="cs-CZ" b="1" dirty="0">
                <a:ea typeface="+mn-lt"/>
                <a:cs typeface="+mn-lt"/>
              </a:rPr>
              <a:t>uděluje </a:t>
            </a:r>
            <a:r>
              <a:rPr lang="cs-CZ" dirty="0">
                <a:ea typeface="+mn-lt"/>
                <a:cs typeface="+mn-lt"/>
              </a:rPr>
              <a:t>oborový didaktik studentovi </a:t>
            </a:r>
            <a:r>
              <a:rPr lang="cs-CZ" b="1" dirty="0">
                <a:ea typeface="+mn-lt"/>
                <a:cs typeface="+mn-lt"/>
              </a:rPr>
              <a:t>zápočet</a:t>
            </a:r>
            <a:r>
              <a:rPr lang="cs-CZ" dirty="0">
                <a:ea typeface="+mn-lt"/>
                <a:cs typeface="+mn-lt"/>
              </a:rPr>
              <a:t>.</a:t>
            </a:r>
            <a:endParaRPr lang="en-US" dirty="0">
              <a:ea typeface="+mn-lt"/>
              <a:cs typeface="+mn-lt"/>
            </a:endParaRPr>
          </a:p>
          <a:p>
            <a:endParaRPr lang="cs-CZ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C263C366-7F86-4115-AE92-428B7A49800B}"/>
              </a:ext>
            </a:extLst>
          </p:cNvPr>
          <p:cNvSpPr/>
          <p:nvPr/>
        </p:nvSpPr>
        <p:spPr>
          <a:xfrm>
            <a:off x="10733405" y="75788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408014A7-8304-4641-BE65-2F44CED6A207}"/>
              </a:ext>
            </a:extLst>
          </p:cNvPr>
          <p:cNvSpPr/>
          <p:nvPr/>
        </p:nvSpPr>
        <p:spPr>
          <a:xfrm>
            <a:off x="9357563" y="6825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32836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CC8DF-9154-4B74-B1F5-36297E69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630301"/>
            <a:ext cx="8770571" cy="1548469"/>
          </a:xfrm>
        </p:spPr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OBOROVÝ DIDAKTIK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MANAŽERKOU PRAXÍ 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(FF MU)</a:t>
            </a:r>
            <a:endParaRPr lang="cs-CZ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F45045-A762-4E9D-BAE8-BE27FB97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85000" lnSpcReduction="10000"/>
          </a:bodyPr>
          <a:lstStyle/>
          <a:p>
            <a:r>
              <a:rPr lang="cs-CZ">
                <a:ea typeface="+mn-lt"/>
                <a:cs typeface="+mn-lt"/>
              </a:rPr>
              <a:t>S manažerkou praxí Mgr. Dorotou </a:t>
            </a:r>
            <a:r>
              <a:rPr lang="cs-CZ" err="1">
                <a:ea typeface="+mn-lt"/>
                <a:cs typeface="+mn-lt"/>
              </a:rPr>
              <a:t>Egerlovou</a:t>
            </a:r>
            <a:r>
              <a:rPr lang="cs-CZ">
                <a:ea typeface="+mn-lt"/>
                <a:cs typeface="+mn-lt"/>
              </a:rPr>
              <a:t> je oborový didaktik v kontaktu ohledně fungování administrativy praxí studentů (distribuce studentů na jednotlivé školy; administrace dokumentace z praxí včetně elektronického zpracování - na konci semestru proběhne oboustranná kontrola odevzdaných dokumentů v Odevzdávárně předmětu; oboustranná kontrola údajů při vyplňování projektových výkazů práce = </a:t>
            </a:r>
            <a:r>
              <a:rPr lang="cs-CZ" err="1">
                <a:ea typeface="+mn-lt"/>
                <a:cs typeface="+mn-lt"/>
              </a:rPr>
              <a:t>timesheetů</a:t>
            </a:r>
            <a:r>
              <a:rPr lang="cs-CZ">
                <a:ea typeface="+mn-lt"/>
                <a:cs typeface="+mn-lt"/>
              </a:rPr>
              <a:t>).</a:t>
            </a:r>
          </a:p>
          <a:p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KONTAKT: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>
                <a:solidFill>
                  <a:schemeClr val="tx1"/>
                </a:solidFill>
                <a:ea typeface="+mn-lt"/>
                <a:cs typeface="+mn-lt"/>
              </a:rPr>
              <a:t>Mgr. Dorota </a:t>
            </a:r>
            <a:r>
              <a:rPr lang="cs-CZ" b="1" err="1">
                <a:solidFill>
                  <a:schemeClr val="tx1"/>
                </a:solidFill>
                <a:ea typeface="+mn-lt"/>
                <a:cs typeface="+mn-lt"/>
              </a:rPr>
              <a:t>Egerlová</a:t>
            </a: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, manažerka praxí </a:t>
            </a:r>
            <a:br>
              <a:rPr lang="cs-CZ">
                <a:solidFill>
                  <a:schemeClr val="tx1"/>
                </a:solidFill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konzultace podle domluvy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e-mail: </a:t>
            </a:r>
            <a:r>
              <a:rPr lang="cs-CZ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dorota.egerlova@phil.muni.cz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>
                <a:solidFill>
                  <a:schemeClr val="tx1"/>
                </a:solidFill>
                <a:ea typeface="+mn-lt"/>
                <a:cs typeface="+mn-lt"/>
              </a:rPr>
              <a:t>tel.: +420 549 49 3483 nebo +420 771 126 602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Meiryo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5BD6EBA-1113-45FF-B73E-66A213C40A5D}"/>
              </a:ext>
            </a:extLst>
          </p:cNvPr>
          <p:cNvSpPr/>
          <p:nvPr/>
        </p:nvSpPr>
        <p:spPr>
          <a:xfrm>
            <a:off x="9411339" y="739693"/>
            <a:ext cx="1394602" cy="133709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MANAŽER</a:t>
            </a:r>
            <a:endParaRPr lang="cs-CZ"/>
          </a:p>
          <a:p>
            <a:pPr algn="ctr"/>
            <a:r>
              <a:rPr lang="cs-CZ" sz="1000">
                <a:ea typeface="Meiryo"/>
              </a:rPr>
              <a:t>PRAXÍ 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  <a:endParaRPr lang="cs-CZ">
              <a:ea typeface="Meiryo"/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5AF62123-1BED-4EF7-A909-7FDA415E024B}"/>
              </a:ext>
            </a:extLst>
          </p:cNvPr>
          <p:cNvSpPr/>
          <p:nvPr/>
        </p:nvSpPr>
        <p:spPr>
          <a:xfrm>
            <a:off x="10733405" y="75788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196310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77517-277A-4807-A67B-A3ED04AC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140" y="54568"/>
            <a:ext cx="8770571" cy="2132669"/>
          </a:xfrm>
        </p:spPr>
        <p:txBody>
          <a:bodyPr>
            <a:normAutofit/>
          </a:bodyPr>
          <a:lstStyle/>
          <a:p>
            <a:r>
              <a:rPr lang="cs-CZ" b="0">
                <a:ea typeface="+mj-lt"/>
                <a:cs typeface="+mj-lt"/>
              </a:rPr>
              <a:t>OBOROVÝ DIDAKTIK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PROVÁZEJÍCÍM UČITELEM (PU) 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186633-53AA-48A5-9278-7BAA7FC37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Oborový didaktik </a:t>
            </a:r>
            <a:r>
              <a:rPr lang="cs-CZ" b="1" dirty="0">
                <a:ea typeface="+mn-lt"/>
                <a:cs typeface="+mn-lt"/>
              </a:rPr>
              <a:t>komunikuje </a:t>
            </a:r>
            <a:r>
              <a:rPr lang="cs-CZ" dirty="0">
                <a:ea typeface="+mn-lt"/>
                <a:cs typeface="+mn-lt"/>
              </a:rPr>
              <a:t>s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provázejícím učitelem ohledně procesu praxí, je-li potřeba, </a:t>
            </a:r>
            <a:r>
              <a:rPr lang="cs-CZ" b="1" dirty="0">
                <a:ea typeface="+mn-lt"/>
                <a:cs typeface="+mn-lt"/>
              </a:rPr>
              <a:t>objasní </a:t>
            </a:r>
            <a:r>
              <a:rPr lang="cs-CZ" dirty="0">
                <a:ea typeface="+mn-lt"/>
                <a:cs typeface="+mn-lt"/>
              </a:rPr>
              <a:t>vše potřebné ohledně organizace, spolupráce se studentem, výstupy apod. (VIZ TENTO </a:t>
            </a:r>
            <a:r>
              <a:rPr lang="cs-CZ" u="sng" dirty="0">
                <a:ea typeface="+mn-lt"/>
                <a:cs typeface="+mn-lt"/>
              </a:rPr>
              <a:t>MANUÁL</a:t>
            </a:r>
            <a:r>
              <a:rPr lang="cs-CZ" dirty="0">
                <a:ea typeface="+mn-lt"/>
                <a:cs typeface="+mn-lt"/>
              </a:rPr>
              <a:t> a </a:t>
            </a:r>
            <a:r>
              <a:rPr lang="cs-CZ" u="sng" dirty="0">
                <a:ea typeface="+mn-lt"/>
                <a:cs typeface="+mn-lt"/>
              </a:rPr>
              <a:t>MUNUÁL PRO PROVÁZEJÍCÍ UČITELE</a:t>
            </a:r>
            <a:r>
              <a:rPr lang="cs-CZ" dirty="0">
                <a:ea typeface="+mn-lt"/>
                <a:cs typeface="+mn-lt"/>
              </a:rPr>
              <a:t>!)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Oborový didaktik je provázejícímu učiteli v případě potřeby </a:t>
            </a:r>
            <a:r>
              <a:rPr lang="cs-CZ" b="1" dirty="0">
                <a:ea typeface="+mn-lt"/>
                <a:cs typeface="+mn-lt"/>
              </a:rPr>
              <a:t>k dispozici</a:t>
            </a:r>
            <a:r>
              <a:rPr lang="cs-CZ" dirty="0">
                <a:ea typeface="+mn-lt"/>
                <a:cs typeface="+mn-lt"/>
              </a:rPr>
              <a:t> buď na</a:t>
            </a:r>
            <a:r>
              <a:rPr lang="cs-CZ" b="1" dirty="0">
                <a:ea typeface="+mn-lt"/>
                <a:cs typeface="+mn-lt"/>
              </a:rPr>
              <a:t> e-mailu </a:t>
            </a:r>
            <a:r>
              <a:rPr lang="cs-CZ" dirty="0">
                <a:ea typeface="+mn-lt"/>
                <a:cs typeface="+mn-lt"/>
              </a:rPr>
              <a:t>nebo na osobní </a:t>
            </a:r>
            <a:r>
              <a:rPr lang="cs-CZ" b="1" dirty="0">
                <a:ea typeface="+mn-lt"/>
                <a:cs typeface="+mn-lt"/>
              </a:rPr>
              <a:t>konzultaci</a:t>
            </a:r>
            <a:r>
              <a:rPr lang="cs-CZ" dirty="0">
                <a:ea typeface="+mn-lt"/>
                <a:cs typeface="+mn-lt"/>
              </a:rPr>
              <a:t> (MS Teams nebo dle domluvy). S oborovým didaktikem je možné konzultovat </a:t>
            </a:r>
            <a:r>
              <a:rPr lang="cs-CZ" b="1" dirty="0">
                <a:ea typeface="+mn-lt"/>
                <a:cs typeface="+mn-lt"/>
              </a:rPr>
              <a:t>organizaci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b="1" dirty="0">
                <a:ea typeface="+mn-lt"/>
                <a:cs typeface="+mn-lt"/>
              </a:rPr>
              <a:t>náplň</a:t>
            </a:r>
            <a:r>
              <a:rPr lang="cs-CZ" dirty="0">
                <a:ea typeface="+mn-lt"/>
                <a:cs typeface="+mn-lt"/>
              </a:rPr>
              <a:t> i </a:t>
            </a:r>
            <a:r>
              <a:rPr lang="cs-CZ" b="1" dirty="0">
                <a:ea typeface="+mn-lt"/>
                <a:cs typeface="+mn-lt"/>
              </a:rPr>
              <a:t>reflexi</a:t>
            </a:r>
            <a:r>
              <a:rPr lang="cs-CZ" dirty="0">
                <a:ea typeface="+mn-lt"/>
                <a:cs typeface="+mn-lt"/>
              </a:rPr>
              <a:t> praxí studentů.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rgbClr val="404040"/>
                </a:solidFill>
                <a:ea typeface="+mn-lt"/>
                <a:cs typeface="+mn-lt"/>
              </a:rPr>
              <a:t>K </a:t>
            </a:r>
            <a:r>
              <a:rPr lang="cs-CZ" dirty="0">
                <a:ea typeface="+mn-lt"/>
                <a:cs typeface="+mn-lt"/>
              </a:rPr>
              <a:t>diskuzi je vytvoření </a:t>
            </a:r>
            <a:r>
              <a:rPr lang="cs-CZ" b="1" dirty="0">
                <a:ea typeface="+mn-lt"/>
                <a:cs typeface="+mn-lt"/>
              </a:rPr>
              <a:t>platformy </a:t>
            </a:r>
            <a:r>
              <a:rPr lang="cs-CZ" dirty="0">
                <a:ea typeface="+mn-lt"/>
                <a:cs typeface="+mn-lt"/>
              </a:rPr>
              <a:t>pro provázející učitele NJ a oborového didaktika, kde bude k dispozici </a:t>
            </a:r>
            <a:r>
              <a:rPr lang="cs-CZ" b="1" dirty="0">
                <a:ea typeface="+mn-lt"/>
                <a:cs typeface="+mn-lt"/>
              </a:rPr>
              <a:t>manuál pro provázející učitele</a:t>
            </a:r>
            <a:r>
              <a:rPr lang="cs-CZ" dirty="0">
                <a:ea typeface="+mn-lt"/>
                <a:cs typeface="+mn-lt"/>
              </a:rPr>
              <a:t> a veškeré potřebné </a:t>
            </a:r>
            <a:r>
              <a:rPr lang="cs-CZ" b="1" dirty="0">
                <a:ea typeface="+mn-lt"/>
                <a:cs typeface="+mn-lt"/>
              </a:rPr>
              <a:t>informace </a:t>
            </a:r>
            <a:r>
              <a:rPr lang="cs-CZ" dirty="0">
                <a:ea typeface="+mn-lt"/>
                <a:cs typeface="+mn-lt"/>
              </a:rPr>
              <a:t>a </a:t>
            </a:r>
            <a:r>
              <a:rPr lang="cs-CZ" b="1" dirty="0">
                <a:ea typeface="+mn-lt"/>
                <a:cs typeface="+mn-lt"/>
              </a:rPr>
              <a:t>dokumenty</a:t>
            </a:r>
            <a:r>
              <a:rPr lang="cs-CZ" dirty="0">
                <a:ea typeface="+mn-lt"/>
                <a:cs typeface="+mn-lt"/>
              </a:rPr>
              <a:t> a kde bude možné konat podle potřeby společná </a:t>
            </a:r>
            <a:r>
              <a:rPr lang="cs-CZ" b="1" dirty="0">
                <a:ea typeface="+mn-lt"/>
                <a:cs typeface="+mn-lt"/>
              </a:rPr>
              <a:t>setkání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>
              <a:ea typeface="Meiryo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Součástí praxe studenta je i </a:t>
            </a:r>
            <a:r>
              <a:rPr lang="cs-CZ" b="1" dirty="0">
                <a:ea typeface="+mn-lt"/>
                <a:cs typeface="+mn-lt"/>
              </a:rPr>
              <a:t>hospitace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oborového didaktika</a:t>
            </a:r>
            <a:r>
              <a:rPr lang="cs-CZ" dirty="0">
                <a:ea typeface="+mn-lt"/>
                <a:cs typeface="+mn-lt"/>
              </a:rPr>
              <a:t> ve výuce studenta se souhlasem provázejícího učitele. </a:t>
            </a:r>
            <a:r>
              <a:rPr lang="cs-CZ" u="sng" dirty="0">
                <a:ea typeface="+mn-lt"/>
                <a:cs typeface="+mn-lt"/>
              </a:rPr>
              <a:t>Zprostředkovává student po domluvě se všemi účastníky!</a:t>
            </a:r>
            <a:endParaRPr lang="cs-CZ" u="sng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u="sng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45CE8E-C125-4749-9404-1EC1B93F77D9}"/>
              </a:ext>
            </a:extLst>
          </p:cNvPr>
          <p:cNvSpPr/>
          <p:nvPr/>
        </p:nvSpPr>
        <p:spPr>
          <a:xfrm>
            <a:off x="9307285" y="794657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553596A-0E93-4A84-89F9-2600CA049EC4}"/>
              </a:ext>
            </a:extLst>
          </p:cNvPr>
          <p:cNvSpPr/>
          <p:nvPr/>
        </p:nvSpPr>
        <p:spPr>
          <a:xfrm>
            <a:off x="10613058" y="125379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32815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E1ABD-C640-479E-92CB-F5B1D0BC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838944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OBOROVÝ DIDAKTIK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PROVÁZEJÍCÍM UČITELEM (PU)</a:t>
            </a:r>
            <a:endParaRPr lang="cs-CZ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D9339B-EF2E-4A14-9257-379C020BF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SPOLEČNÝ CÍL: </a:t>
            </a:r>
            <a:endParaRPr lang="en-US" b="1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SPOLEČNÝMI SILAMI DOPROVÁZÍME STUDENTA V JEHO PROFESNÍM SEBEROZVOJI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Meiryo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KONTAKT: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ea typeface="+mn-lt"/>
                <a:cs typeface="+mn-lt"/>
              </a:rPr>
              <a:t>Mgr. Martina </a:t>
            </a:r>
            <a:r>
              <a:rPr lang="cs-CZ" b="1" dirty="0" err="1">
                <a:ea typeface="+mn-lt"/>
                <a:cs typeface="+mn-lt"/>
              </a:rPr>
              <a:t>Trombiková</a:t>
            </a:r>
            <a:r>
              <a:rPr lang="cs-CZ" b="1" dirty="0">
                <a:ea typeface="+mn-lt"/>
                <a:cs typeface="+mn-lt"/>
              </a:rPr>
              <a:t>, Ph.D.</a:t>
            </a:r>
            <a:r>
              <a:rPr lang="cs-CZ" dirty="0">
                <a:ea typeface="+mn-lt"/>
                <a:cs typeface="+mn-lt"/>
              </a:rPr>
              <a:t>,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oborová didaktička ÚGNN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e-mail: </a:t>
            </a:r>
            <a:r>
              <a:rPr lang="cs-CZ" dirty="0">
                <a:ea typeface="+mn-lt"/>
                <a:cs typeface="+mn-lt"/>
                <a:hlinkClick r:id="rId2"/>
              </a:rPr>
              <a:t>trombikova@mail.muni.cz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ea typeface="+mn-lt"/>
                <a:cs typeface="+mn-lt"/>
              </a:rPr>
              <a:t>Mgr. et Mgr. Markéta </a:t>
            </a:r>
            <a:r>
              <a:rPr lang="cs-CZ" b="1" dirty="0" err="1">
                <a:ea typeface="+mn-lt"/>
                <a:cs typeface="+mn-lt"/>
              </a:rPr>
              <a:t>Hotařová</a:t>
            </a:r>
            <a:r>
              <a:rPr lang="cs-CZ" b="1" dirty="0">
                <a:ea typeface="+mn-lt"/>
                <a:cs typeface="+mn-lt"/>
              </a:rPr>
              <a:t>, Ph.D.</a:t>
            </a:r>
            <a:r>
              <a:rPr lang="cs-CZ" dirty="0">
                <a:ea typeface="+mn-lt"/>
                <a:cs typeface="+mn-lt"/>
              </a:rPr>
              <a:t>, 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oborová didaktička ÚGNN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e-mail: </a:t>
            </a:r>
            <a:r>
              <a:rPr lang="cs-CZ" dirty="0">
                <a:ea typeface="+mn-lt"/>
                <a:cs typeface="+mn-lt"/>
                <a:hlinkClick r:id="rId3"/>
              </a:rPr>
              <a:t>marketa.hotarova@mail.muni.cz</a:t>
            </a:r>
            <a:endParaRPr lang="cs-CZ" dirty="0">
              <a:ea typeface="+mn-lt"/>
              <a:cs typeface="+mn-lt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5764022B-BCE2-498D-9917-3D13357A5A4B}"/>
              </a:ext>
            </a:extLst>
          </p:cNvPr>
          <p:cNvSpPr/>
          <p:nvPr/>
        </p:nvSpPr>
        <p:spPr>
          <a:xfrm>
            <a:off x="9442752" y="80372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5834563-EA6F-453A-97BC-72B983D2E8E2}"/>
              </a:ext>
            </a:extLst>
          </p:cNvPr>
          <p:cNvSpPr/>
          <p:nvPr/>
        </p:nvSpPr>
        <p:spPr>
          <a:xfrm>
            <a:off x="10688048" y="110259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93154594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2E1B30"/>
      </a:dk2>
      <a:lt2>
        <a:srgbClr val="F0F3F2"/>
      </a:lt2>
      <a:accent1>
        <a:srgbClr val="E52B61"/>
      </a:accent1>
      <a:accent2>
        <a:srgbClr val="D3199C"/>
      </a:accent2>
      <a:accent3>
        <a:srgbClr val="CE2BE5"/>
      </a:accent3>
      <a:accent4>
        <a:srgbClr val="6F19D3"/>
      </a:accent4>
      <a:accent5>
        <a:srgbClr val="362EE5"/>
      </a:accent5>
      <a:accent6>
        <a:srgbClr val="195ED3"/>
      </a:accent6>
      <a:hlink>
        <a:srgbClr val="5A3F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2531</Words>
  <Application>Microsoft Office PowerPoint</Application>
  <PresentationFormat>Širokoúhlá obrazovka</PresentationFormat>
  <Paragraphs>294</Paragraphs>
  <Slides>21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SketchLinesVTI</vt:lpstr>
      <vt:lpstr>Motiv Office</vt:lpstr>
      <vt:lpstr>MANUÁL PRO OBOROVÉHO  DIDAKTIKA  ÚGNN FF MU</vt:lpstr>
      <vt:lpstr>JAK FUNGUJÍ PEDAGOGICKÉ PRAXE? KDO V CELÉM PROCESU HRAJE JAKOU ROLI?</vt:lpstr>
      <vt:lpstr> OBOROVÝ DIDAKTIK A JEHO ÚLOHA V RÁMCI PROJEKTU ZIP</vt:lpstr>
      <vt:lpstr>OBOROVÝ DIDAKTIK A JEHO ÚLOHA V RÁMCI PROJEKTU ZIP</vt:lpstr>
      <vt:lpstr>OBOROVÝ DIDAKTIK SPOLUPRÁCE SE STUDENTEM </vt:lpstr>
      <vt:lpstr>OBOROVÝ DIDAKTIK SPOLUPRÁCE SE STUDENTEM</vt:lpstr>
      <vt:lpstr>OBOROVÝ DIDAKTIK  SPOLUPRÁCE S MANAŽERKOU PRAXÍ  (FF MU)</vt:lpstr>
      <vt:lpstr>OBOROVÝ DIDAKTIK  SPOLUPRÁCE S PROVÁZEJÍCÍM UČITELEM (PU) </vt:lpstr>
      <vt:lpstr>OBOROVÝ DIDAKTIK  SPOLUPRÁCE S PROVÁZEJÍCÍM UČITELEM (PU)</vt:lpstr>
      <vt:lpstr>POVINNOSTI STUDENTA, O KTERÝCH  BY MĚL OBOROVÝ DIDAKTIK VĚDĚT</vt:lpstr>
      <vt:lpstr>Prezentace aplikace PowerPoint</vt:lpstr>
      <vt:lpstr>Prezentace aplikace PowerPoint</vt:lpstr>
      <vt:lpstr>POVINNOSTI STUDENTA,  O KTERÝCH BY MĚL OBOROVÝ DIDAKTIK VĚDĚT VÝSTUP Z PRAXE</vt:lpstr>
      <vt:lpstr>CO VYPLŇUJE OBOROVÝ DIDAKTIK V SEBEHODNOTÍCÍM DOKUMENTU?</vt:lpstr>
      <vt:lpstr>KDE NAJDE OBOROVÝ DIDAKTIK SEBEHODNOTÍCÍ DOKUMENT?</vt:lpstr>
      <vt:lpstr>POVINNOSTI STUDENTA,  O KTERÝCH BY MĚL OBOROVÝ DIDAKTIK VĚDĚT HARMONOGRAM SEMESTRU / TERMÍNY</vt:lpstr>
      <vt:lpstr>POVINNOSTI STUDENTA,  O KTERÝCH BY MĚL OBOROVÝ DIDAKTIK VĚDĚT Z ČEHO STUDENT VYCHÁZÍ? MÁ NĚJAKÉ MATERIÁLY?</vt:lpstr>
      <vt:lpstr>Další informace naleznete na webových stránkách k pedagogickým praxím:</vt:lpstr>
      <vt:lpstr>DALŠÍ ÚKOLY OBOROVÉHO DIDAKTIKA V RÁMCI PROJEKTU ZIP</vt:lpstr>
      <vt:lpstr>PROSTOR PRO DALŠÍ NÁMĚTY A OTÁZKY!</vt:lpstr>
      <vt:lpstr>Děkujeme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Martina Trombiková</cp:lastModifiedBy>
  <cp:revision>63</cp:revision>
  <dcterms:created xsi:type="dcterms:W3CDTF">2020-12-11T14:26:40Z</dcterms:created>
  <dcterms:modified xsi:type="dcterms:W3CDTF">2021-09-03T07:58:45Z</dcterms:modified>
</cp:coreProperties>
</file>