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48" r:id="rId2"/>
  </p:sldMasterIdLst>
  <p:notesMasterIdLst>
    <p:notesMasterId r:id="rId22"/>
  </p:notesMasterIdLst>
  <p:sldIdLst>
    <p:sldId id="256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7" r:id="rId11"/>
    <p:sldId id="269" r:id="rId12"/>
    <p:sldId id="270" r:id="rId13"/>
    <p:sldId id="272" r:id="rId14"/>
    <p:sldId id="280" r:id="rId15"/>
    <p:sldId id="281" r:id="rId16"/>
    <p:sldId id="273" r:id="rId17"/>
    <p:sldId id="274" r:id="rId18"/>
    <p:sldId id="279" r:id="rId19"/>
    <p:sldId id="275" r:id="rId20"/>
    <p:sldId id="27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EBB7B-8678-338D-E144-6F964EDDEA68}" v="45" dt="2020-12-15T13:49:59.500"/>
    <p1510:client id="{15AFBF85-E5CB-046E-4715-E19F1A005F5E}" v="692" dt="2021-01-05T09:21:56.528"/>
    <p1510:client id="{1BA1C34C-23D4-4D2B-8252-82B90FEB9242}" v="4817" dt="2020-11-27T10:52:30.505"/>
    <p1510:client id="{24F819C2-3BBD-A285-8B39-1FE06415CE1A}" v="2" dt="2020-12-15T13:51:38.860"/>
    <p1510:client id="{2E2C6089-B8B9-AB18-3E14-E3D4166B3CF5}" v="6" dt="2020-12-15T13:51:12.733"/>
    <p1510:client id="{2ED60EF1-ED87-964F-24FE-D754C1999A51}" v="21" dt="2020-12-15T13:48:24.468"/>
    <p1510:client id="{51A53125-04EA-8FC5-178C-7DD8846AC190}" v="6" dt="2021-01-05T10:50:15.392"/>
    <p1510:client id="{65E1A2D2-32C4-7A13-D15B-7D0B0A9F71FE}" v="437" dt="2021-04-01T12:33:40.669"/>
    <p1510:client id="{875865BD-3543-B393-BD24-FB49B02426BA}" v="260" dt="2020-12-15T14:04:48.490"/>
    <p1510:client id="{B5D62413-0A36-D6F5-6693-6EF3A9946232}" v="100" dt="2020-12-01T08:34:19.052"/>
    <p1510:client id="{B5F27CEB-1FEF-4ED0-B551-F81876FC0130}" v="142" dt="2021-09-03T07:36:53.957"/>
    <p1510:client id="{CC0A3BD9-C0ED-2ED8-2B01-C5A44AAEB343}" v="5000" dt="2020-12-07T17:15:56.589"/>
    <p1510:client id="{D1B170E5-9148-4E18-435F-6F9C6FADDD83}" v="621" dt="2020-12-07T17:41:11.279"/>
    <p1510:client id="{DA7E60C4-A0D5-7207-4CBC-B4813B55ADB1}" v="35" dt="2020-12-15T13:46:52.159"/>
    <p1510:client id="{E4DD53FC-CBC2-1EAD-93ED-270D8C49A85F}" v="3" dt="2020-12-15T13:48:55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6B9F9-DD95-4229-926C-5AA22F37CC34}" type="datetimeFigureOut">
              <a:rPr lang="cs-CZ"/>
              <a:t>03.09.2021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77AC8-7AD8-482D-908A-170E976B70FF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3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Další činnost – účast na workshopech na FF, </a:t>
            </a:r>
            <a:r>
              <a:rPr lang="cs-CZ" sz="1200" u="sng"/>
              <a:t>Asistence, hospitace, exkurze, pomoc s opravováním písemných prací, tvorba učebních pomůcek, doprovod žáků na exkurze, příprava školních projektů, účast na třídních schůzkách, pomoc se školní/třídní dokumentací, třídnické hodiny, suplování ad zpracování úkolů z praxe, tvorba zprávy)</a:t>
            </a:r>
          </a:p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A11B2-399C-4920-8803-B3FB0F1F653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724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Další činnost – účast na workshopech na FF, </a:t>
            </a:r>
            <a:r>
              <a:rPr lang="cs-CZ" sz="1200" u="sng"/>
              <a:t>Asistence, hospitace, exkurze, pomoc s opravováním písemných prací, tvorba učebních pomůcek, doprovod žáků na exkurze, příprava školních projektů, účast na třídních schůzkách, pomoc se školní/třídní dokumentací, třídnické hodiny, suplování ad zpracování úkolů z praxe, tvorba zprávy)</a:t>
            </a:r>
          </a:p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A11B2-399C-4920-8803-B3FB0F1F653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62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9/3/2021</a:t>
            </a:fld>
            <a:endParaRPr lang="en-US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77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0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067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2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045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898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121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226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768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607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97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9/3/2021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07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207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775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9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9/3/2021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3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9/3/2021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0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9/3/2021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155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9/3/2021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5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3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9/3/2021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8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9/3/2021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6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66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A5CA-4903-42E6-8820-157B7EFE3E28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A0F0E-DB86-446E-B697-F44965606A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8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student/pedagogicke-praxe#uciteleinfo" TargetMode="External"/><Relationship Id="rId2" Type="http://schemas.openxmlformats.org/officeDocument/2006/relationships/hyperlink" Target="https://www.phil.muni.cz/student/pedagogicke-praxe#programydokument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predmety/obdob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student/pedagogicke-prax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student/pedagogicke-praxe#skolydohoda" TargetMode="External"/><Relationship Id="rId2" Type="http://schemas.openxmlformats.org/officeDocument/2006/relationships/hyperlink" Target="https://www.phil.muni.cz/student/pedagogicke-praxe#skol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student/pedagogicke-praxe#uciteleinf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orota.egerlova@phil.muni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a.hotarova@mail.muni" TargetMode="External"/><Relationship Id="rId2" Type="http://schemas.openxmlformats.org/officeDocument/2006/relationships/hyperlink" Target="mailto:trombikova@mail.muni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0045" y="1346200"/>
            <a:ext cx="5624118" cy="3284538"/>
          </a:xfrm>
        </p:spPr>
        <p:txBody>
          <a:bodyPr anchor="b">
            <a:normAutofit/>
          </a:bodyPr>
          <a:lstStyle/>
          <a:p>
            <a:r>
              <a:rPr lang="cs-CZ">
                <a:ea typeface="Meiryo"/>
              </a:rPr>
              <a:t>MANUÁL PRO PROVÁZEJÍCÍ UČITELE NJ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93803" y="4932663"/>
            <a:ext cx="5617794" cy="1150937"/>
          </a:xfrm>
        </p:spPr>
        <p:txBody>
          <a:bodyPr anchor="t">
            <a:normAutofit fontScale="925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err="1">
                <a:solidFill>
                  <a:schemeClr val="tx1"/>
                </a:solidFill>
                <a:ea typeface="+mn-lt"/>
                <a:cs typeface="+mn-lt"/>
              </a:rPr>
              <a:t>Pedagogické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ea typeface="+mn-lt"/>
                <a:cs typeface="+mn-lt"/>
              </a:rPr>
              <a:t>praxe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ÚGNN FF MU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err="1">
                <a:solidFill>
                  <a:schemeClr val="tx1"/>
                </a:solidFill>
                <a:ea typeface="+mn-lt"/>
                <a:cs typeface="+mn-lt"/>
              </a:rPr>
              <a:t>imatrikulace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 do JS 2021</a:t>
            </a:r>
            <a:endParaRPr lang="cs-CZ" dirty="0">
              <a:solidFill>
                <a:schemeClr val="tx1"/>
              </a:solidFill>
              <a:ea typeface="Meiryo"/>
            </a:endParaRPr>
          </a:p>
        </p:txBody>
      </p:sp>
      <p:sp>
        <p:nvSpPr>
          <p:cNvPr id="6" name="Freeform: Shape 10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4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: Shape 12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E7D59926-C07C-4DEA-A0BE-ADBD7A1A49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857" r="21227" b="-3"/>
          <a:stretch/>
        </p:blipFill>
        <p:spPr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4" name="Grafický objekt 1" descr="Třída">
            <a:extLst>
              <a:ext uri="{FF2B5EF4-FFF2-40B4-BE49-F238E27FC236}">
                <a16:creationId xmlns:a16="http://schemas.microsoft.com/office/drawing/2014/main" id="{6BEC707B-E5E5-4D02-B375-1CCE255527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340784" y="211836"/>
            <a:ext cx="5367528" cy="5367528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53851" y="182773"/>
            <a:ext cx="9458792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s-CZ" sz="2400" b="1">
                <a:latin typeface="M"/>
              </a:rPr>
              <a:t>Podmínky praxe u jednooborového studia</a:t>
            </a:r>
            <a:r>
              <a:rPr lang="cs-CZ" sz="1400" b="1">
                <a:latin typeface="M"/>
              </a:rPr>
              <a:t>			</a:t>
            </a:r>
            <a:endParaRPr lang="cs-CZ">
              <a:latin typeface="M"/>
            </a:endParaRPr>
          </a:p>
          <a:p>
            <a:pPr algn="ctr"/>
            <a:endParaRPr lang="cs-CZ" b="1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4B2D50B-618A-4C09-845E-D31E827F4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552684"/>
              </p:ext>
            </p:extLst>
          </p:nvPr>
        </p:nvGraphicFramePr>
        <p:xfrm>
          <a:off x="0" y="680961"/>
          <a:ext cx="12192000" cy="59596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45834">
                  <a:extLst>
                    <a:ext uri="{9D8B030D-6E8A-4147-A177-3AD203B41FA5}">
                      <a16:colId xmlns:a16="http://schemas.microsoft.com/office/drawing/2014/main" val="920905684"/>
                    </a:ext>
                  </a:extLst>
                </a:gridCol>
                <a:gridCol w="2423321">
                  <a:extLst>
                    <a:ext uri="{9D8B030D-6E8A-4147-A177-3AD203B41FA5}">
                      <a16:colId xmlns:a16="http://schemas.microsoft.com/office/drawing/2014/main" val="2814907149"/>
                    </a:ext>
                  </a:extLst>
                </a:gridCol>
                <a:gridCol w="2423321">
                  <a:extLst>
                    <a:ext uri="{9D8B030D-6E8A-4147-A177-3AD203B41FA5}">
                      <a16:colId xmlns:a16="http://schemas.microsoft.com/office/drawing/2014/main" val="302474348"/>
                    </a:ext>
                  </a:extLst>
                </a:gridCol>
                <a:gridCol w="2423321">
                  <a:extLst>
                    <a:ext uri="{9D8B030D-6E8A-4147-A177-3AD203B41FA5}">
                      <a16:colId xmlns:a16="http://schemas.microsoft.com/office/drawing/2014/main" val="4229799882"/>
                    </a:ext>
                  </a:extLst>
                </a:gridCol>
                <a:gridCol w="2376203">
                  <a:extLst>
                    <a:ext uri="{9D8B030D-6E8A-4147-A177-3AD203B41FA5}">
                      <a16:colId xmlns:a16="http://schemas.microsoft.com/office/drawing/2014/main" val="855765265"/>
                    </a:ext>
                  </a:extLst>
                </a:gridCol>
              </a:tblGrid>
              <a:tr h="272875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AutoNum type="arabicPeriod"/>
                      </a:pPr>
                      <a:r>
                        <a:rPr lang="cs-CZ" sz="2000">
                          <a:effectLst/>
                        </a:rPr>
                        <a:t> semestr</a:t>
                      </a:r>
                    </a:p>
                    <a:p>
                      <a:pPr marL="0" indent="0" algn="ctr"/>
                      <a:r>
                        <a:rPr lang="cs-CZ" sz="2000">
                          <a:effectLst/>
                        </a:rPr>
                        <a:t>120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>
                          <a:effectLst/>
                        </a:rPr>
                        <a:t>2. semestr</a:t>
                      </a:r>
                    </a:p>
                    <a:p>
                      <a:pPr marL="0" indent="0" algn="ctr"/>
                      <a:r>
                        <a:rPr lang="cs-CZ" sz="2000" b="1" kern="1200">
                          <a:solidFill>
                            <a:schemeClr val="lt1"/>
                          </a:solidFill>
                          <a:effectLst/>
                        </a:rPr>
                        <a:t>240</a:t>
                      </a:r>
                      <a:r>
                        <a:rPr lang="cs-CZ" sz="2000">
                          <a:effectLst/>
                        </a:rPr>
                        <a:t>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>
                          <a:effectLst/>
                        </a:rPr>
                        <a:t>3. semestr</a:t>
                      </a:r>
                    </a:p>
                    <a:p>
                      <a:pPr marL="0" indent="0" algn="ctr"/>
                      <a:r>
                        <a:rPr lang="cs-CZ" sz="2000">
                          <a:effectLst/>
                        </a:rPr>
                        <a:t>260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>
                          <a:effectLst/>
                        </a:rPr>
                        <a:t>4. semestr</a:t>
                      </a:r>
                    </a:p>
                    <a:p>
                      <a:pPr marL="0" indent="0" algn="ctr"/>
                      <a:r>
                        <a:rPr lang="cs-CZ" sz="2000">
                          <a:effectLst/>
                        </a:rPr>
                        <a:t>100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66504818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Náslechy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 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ve výuce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=např. 4x týdně hodina ve výuce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4x týdně hodina ve výuce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ve výuce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524278029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Vlastní výuka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1 x týdně hodina výuky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výuky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výuky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5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1x za 14 dní hodina výuky po dobu 10 týdnů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3207158308"/>
                  </a:ext>
                </a:extLst>
              </a:tr>
              <a:tr h="1091495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Výuka v tandemu, popř. asistence prov. učiteli při výuce či jiné pedagogické činnosti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1 x týdně hodina výuky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výuky po dobu 10 týdnů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výuky po dobu 10 týdnů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5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1x za 14 dní hodina výuky po dobu 10 týdnů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4248945649"/>
                  </a:ext>
                </a:extLst>
              </a:tr>
              <a:tr h="1364369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Reflexe s provázejícím učitelem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 hod </a:t>
                      </a:r>
                    </a:p>
                    <a:p>
                      <a:r>
                        <a:rPr lang="cs-CZ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po každé odučené hodině společná ca. půlhodinová reflexe studenta a </a:t>
                      </a:r>
                      <a:r>
                        <a:rPr lang="cs-CZ" sz="1600">
                          <a:effectLst/>
                        </a:rPr>
                        <a:t>doprovázejícího</a:t>
                      </a:r>
                      <a:r>
                        <a:rPr lang="cs-CZ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učitele 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po každé odučené hodině společná ca. půlhodinová reflexe studenta a doprovázejícího učitele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po každé odučené hodině společná ca. půlhodinová reflexe studenta a doprovázejícího učitele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po každé odučené hodině společná ca. půlhodinová reflexe studenta a </a:t>
                      </a:r>
                      <a:r>
                        <a:rPr lang="cs-CZ" sz="1600" err="1">
                          <a:effectLst/>
                        </a:rPr>
                        <a:t>dopr</a:t>
                      </a:r>
                      <a:r>
                        <a:rPr lang="cs-CZ" sz="1600">
                          <a:effectLst/>
                        </a:rPr>
                        <a:t>. učitele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940682442"/>
                  </a:ext>
                </a:extLst>
              </a:tr>
              <a:tr h="442654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Další činnost mimo výuku </a:t>
                      </a:r>
                      <a:r>
                        <a:rPr lang="de-DE" sz="16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+ </a:t>
                      </a:r>
                      <a:r>
                        <a:rPr lang="cs-CZ" sz="16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příprava výuky</a:t>
                      </a: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hod</a:t>
                      </a: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45057819"/>
                  </a:ext>
                </a:extLst>
              </a:tr>
              <a:tr h="88253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CELKEM NA SŠ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50 HOD </a:t>
                      </a:r>
                    </a:p>
                    <a:p>
                      <a:r>
                        <a:rPr lang="cs-CZ" sz="1600">
                          <a:effectLst/>
                        </a:rPr>
                        <a:t>z toho 30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z toho 60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z toho 60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z toho 20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48532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87E9C53-5CEB-4093-AB52-C831A80E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2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53851" y="182773"/>
            <a:ext cx="945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>
                <a:latin typeface="Muni" panose="00000500000000000000" pitchFamily="50" charset="-18"/>
              </a:rPr>
              <a:t>Podmínky praxe u dvouoborového studia</a:t>
            </a:r>
            <a:r>
              <a:rPr lang="cs-CZ" sz="1400" b="1"/>
              <a:t>			</a:t>
            </a:r>
            <a:endParaRPr lang="cs-CZ"/>
          </a:p>
          <a:p>
            <a:pPr algn="ctr"/>
            <a:endParaRPr lang="cs-CZ" b="1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4B2D50B-618A-4C09-845E-D31E827F4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63633"/>
              </p:ext>
            </p:extLst>
          </p:nvPr>
        </p:nvGraphicFramePr>
        <p:xfrm>
          <a:off x="317292" y="838672"/>
          <a:ext cx="11557415" cy="608160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198702">
                  <a:extLst>
                    <a:ext uri="{9D8B030D-6E8A-4147-A177-3AD203B41FA5}">
                      <a16:colId xmlns:a16="http://schemas.microsoft.com/office/drawing/2014/main" val="920905684"/>
                    </a:ext>
                  </a:extLst>
                </a:gridCol>
                <a:gridCol w="3686123">
                  <a:extLst>
                    <a:ext uri="{9D8B030D-6E8A-4147-A177-3AD203B41FA5}">
                      <a16:colId xmlns:a16="http://schemas.microsoft.com/office/drawing/2014/main" val="2814907149"/>
                    </a:ext>
                  </a:extLst>
                </a:gridCol>
                <a:gridCol w="3672590">
                  <a:extLst>
                    <a:ext uri="{9D8B030D-6E8A-4147-A177-3AD203B41FA5}">
                      <a16:colId xmlns:a16="http://schemas.microsoft.com/office/drawing/2014/main" val="302474348"/>
                    </a:ext>
                  </a:extLst>
                </a:gridCol>
              </a:tblGrid>
              <a:tr h="272875"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AutoNum type="arabicPeriod"/>
                      </a:pPr>
                      <a:r>
                        <a:rPr lang="cs-CZ" sz="2000">
                          <a:effectLst/>
                        </a:rPr>
                        <a:t> semestr</a:t>
                      </a:r>
                    </a:p>
                    <a:p>
                      <a:pPr marL="0" indent="0" algn="ctr"/>
                      <a:r>
                        <a:rPr lang="cs-CZ" sz="2000">
                          <a:effectLst/>
                        </a:rPr>
                        <a:t>120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cs-CZ" sz="2000">
                          <a:effectLst/>
                        </a:rPr>
                        <a:t>2. semestr</a:t>
                      </a:r>
                    </a:p>
                    <a:p>
                      <a:pPr marL="0" indent="0" algn="ctr"/>
                      <a:r>
                        <a:rPr lang="cs-CZ" sz="2000" b="1" kern="1200">
                          <a:solidFill>
                            <a:schemeClr val="lt1"/>
                          </a:solidFill>
                          <a:effectLst/>
                        </a:rPr>
                        <a:t>240</a:t>
                      </a:r>
                      <a:r>
                        <a:rPr lang="cs-CZ" sz="2000">
                          <a:effectLst/>
                        </a:rPr>
                        <a:t> hod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66504818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Náslechy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 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ve výuce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40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=např. 4x týdně hodina ve výuce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524278029"/>
                  </a:ext>
                </a:extLst>
              </a:tr>
              <a:tr h="682184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Vlastní výuka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1 x týdně hodina výuky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výuky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3207158308"/>
                  </a:ext>
                </a:extLst>
              </a:tr>
              <a:tr h="1091495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Výuka v tandemu, popř. asistence prov. učiteli při výuce či jiné pedagogické činnosti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1 x týdně hodina výuky po dobu 10 týdnů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např. 2x týdně hodina výuky po dobu 10 týdnů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4248945649"/>
                  </a:ext>
                </a:extLst>
              </a:tr>
              <a:tr h="1364369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Reflexe s provázejícím učitelem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 hod </a:t>
                      </a:r>
                    </a:p>
                    <a:p>
                      <a:r>
                        <a:rPr lang="cs-CZ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po každé odučené hodině společná ca. půlhodinová reflexe studenta a </a:t>
                      </a:r>
                      <a:r>
                        <a:rPr lang="cs-CZ" sz="1600">
                          <a:effectLst/>
                        </a:rPr>
                        <a:t>doprovázejícího</a:t>
                      </a:r>
                      <a:r>
                        <a:rPr lang="cs-CZ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učitele 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20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= po každé odučené hodině společná ca. půlhodinová reflexe studenta a doprovázejícího učitele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1940682442"/>
                  </a:ext>
                </a:extLst>
              </a:tr>
              <a:tr h="442654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Další činnost mimo výuku </a:t>
                      </a:r>
                      <a:r>
                        <a:rPr lang="de-DE" sz="20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+ </a:t>
                      </a:r>
                      <a:r>
                        <a:rPr lang="cs-CZ" sz="20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příprava výuky</a:t>
                      </a:r>
                    </a:p>
                  </a:txBody>
                  <a:tcPr marL="41840" marR="418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hod</a:t>
                      </a:r>
                    </a:p>
                  </a:txBody>
                  <a:tcPr marL="41840" marR="41840" marT="0" marB="0"/>
                </a:tc>
                <a:tc>
                  <a:txBody>
                    <a:bodyPr/>
                    <a:lstStyle/>
                    <a:p>
                      <a:r>
                        <a:rPr lang="cs-CZ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hod</a:t>
                      </a:r>
                    </a:p>
                  </a:txBody>
                  <a:tcPr marL="41840" marR="41840" marT="0" marB="0"/>
                </a:tc>
                <a:extLst>
                  <a:ext uri="{0D108BD9-81ED-4DB2-BD59-A6C34878D82A}">
                    <a16:rowId xmlns:a16="http://schemas.microsoft.com/office/drawing/2014/main" val="2145057819"/>
                  </a:ext>
                </a:extLst>
              </a:tr>
              <a:tr h="882538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CELKEM NA SŠ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50 HOD </a:t>
                      </a:r>
                    </a:p>
                    <a:p>
                      <a:r>
                        <a:rPr lang="cs-CZ" sz="1600">
                          <a:effectLst/>
                        </a:rPr>
                        <a:t>z toho 30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effectLst/>
                        </a:rPr>
                        <a:t>100 HOD</a:t>
                      </a:r>
                    </a:p>
                    <a:p>
                      <a:r>
                        <a:rPr lang="cs-CZ" sz="1600">
                          <a:effectLst/>
                        </a:rPr>
                        <a:t>z toho 60 hod přímé spolupráce s učitelem</a:t>
                      </a:r>
                    </a:p>
                  </a:txBody>
                  <a:tcPr marL="41840" marR="4184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48532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87E9C53-5CEB-4093-AB52-C831A80E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51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6E240-70AA-4309-80D9-0810894EF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0">
                <a:ea typeface="+mj-lt"/>
                <a:cs typeface="+mj-lt"/>
              </a:rPr>
              <a:t>POVINNOSTI STUDENTA, </a:t>
            </a:r>
            <a:br>
              <a:rPr lang="cs-CZ" sz="2800" b="0">
                <a:ea typeface="+mj-lt"/>
                <a:cs typeface="+mj-lt"/>
              </a:rPr>
            </a:br>
            <a:r>
              <a:rPr lang="cs-CZ" sz="2800" b="0">
                <a:ea typeface="+mj-lt"/>
                <a:cs typeface="+mj-lt"/>
              </a:rPr>
              <a:t>O KTERÝCH BY MĚL PROVÁZEJÍCÍ UČITEL VĚDĚT</a:t>
            </a:r>
            <a:br>
              <a:rPr lang="cs-CZ" b="0">
                <a:ea typeface="+mj-lt"/>
                <a:cs typeface="+mj-lt"/>
              </a:rPr>
            </a:br>
            <a:r>
              <a:rPr lang="cs-CZ" sz="2000" b="0">
                <a:ea typeface="+mj-lt"/>
                <a:cs typeface="+mj-lt"/>
              </a:rPr>
              <a:t>VÝSTUP Z PRAXE</a:t>
            </a:r>
            <a:endParaRPr lang="cs-CZ" sz="2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8EFD2C-A79B-4E50-A631-25685D770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92500" lnSpcReduction="20000"/>
          </a:bodyPr>
          <a:lstStyle/>
          <a:p>
            <a:r>
              <a:rPr lang="cs-CZ" dirty="0">
                <a:ea typeface="Meiryo"/>
              </a:rPr>
              <a:t>1. Student si během praxe píše REFLEKTIVNÍ DENÍK:</a:t>
            </a:r>
            <a:endParaRPr lang="cs-CZ" dirty="0"/>
          </a:p>
          <a:p>
            <a:r>
              <a:rPr lang="cs-CZ" dirty="0">
                <a:ea typeface="+mn-lt"/>
                <a:cs typeface="+mn-lt"/>
                <a:hlinkClick r:id="rId2"/>
              </a:rPr>
              <a:t>https://www.phil.muni.cz/student/pedagogicke-praxe#programydokumenty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r>
              <a:rPr lang="cs-CZ" dirty="0">
                <a:ea typeface="Meiryo"/>
              </a:rPr>
              <a:t>2. Student si během praxe vede (elektronické) učitelské PORTFOLIO: sbírá materiály k výuce, komentované přípravy, shromažďuje své poznámky k absolvovaným pedagogickým workshopům apod.</a:t>
            </a:r>
          </a:p>
          <a:p>
            <a:r>
              <a:rPr lang="cs-CZ" dirty="0">
                <a:ea typeface="Meiryo"/>
              </a:rPr>
              <a:t>3. Student na konci praxe vyplňuje SEBEHODNOTÍCÍ DOKUMENT (online) - </a:t>
            </a:r>
            <a:r>
              <a:rPr lang="cs-CZ" u="sng" dirty="0">
                <a:ea typeface="Meiryo"/>
              </a:rPr>
              <a:t>tak i provázející učitel a oborový didaktik!</a:t>
            </a:r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https://www.phil.muni.cz/student/pedagogicke-praxe#uciteleinfo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5245F35-F74B-4085-B3FB-472717EF2A2C}"/>
              </a:ext>
            </a:extLst>
          </p:cNvPr>
          <p:cNvSpPr/>
          <p:nvPr/>
        </p:nvSpPr>
        <p:spPr>
          <a:xfrm>
            <a:off x="912063" y="3844804"/>
            <a:ext cx="937403" cy="9350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000">
                <a:ea typeface="Meiryo"/>
              </a:rPr>
              <a:t>S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C46F5A2C-8EC9-4254-9368-B56B47067CDA}"/>
              </a:ext>
            </a:extLst>
          </p:cNvPr>
          <p:cNvSpPr/>
          <p:nvPr/>
        </p:nvSpPr>
        <p:spPr>
          <a:xfrm>
            <a:off x="10964425" y="5757526"/>
            <a:ext cx="935726" cy="932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000">
                <a:ea typeface="Meiryo"/>
              </a:rPr>
              <a:t>OD</a:t>
            </a:r>
            <a:endParaRPr lang="cs-CZ">
              <a:ea typeface="Meiryo"/>
            </a:endParaRP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A7BB788E-DF40-42B5-8C0B-3F3393CB4FAE}"/>
              </a:ext>
            </a:extLst>
          </p:cNvPr>
          <p:cNvSpPr/>
          <p:nvPr/>
        </p:nvSpPr>
        <p:spPr>
          <a:xfrm>
            <a:off x="912062" y="2574803"/>
            <a:ext cx="937403" cy="9350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000">
                <a:ea typeface="Meiryo"/>
              </a:rPr>
              <a:t>S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857FB929-F9F4-47CF-8381-35594E4ED021}"/>
              </a:ext>
            </a:extLst>
          </p:cNvPr>
          <p:cNvSpPr/>
          <p:nvPr/>
        </p:nvSpPr>
        <p:spPr>
          <a:xfrm>
            <a:off x="8789086" y="5761898"/>
            <a:ext cx="889023" cy="9229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000">
                <a:ea typeface="Meiryo"/>
              </a:rPr>
              <a:t>S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CA6918A-1E48-4777-AE49-F71417BFAE3F}"/>
              </a:ext>
            </a:extLst>
          </p:cNvPr>
          <p:cNvSpPr/>
          <p:nvPr/>
        </p:nvSpPr>
        <p:spPr>
          <a:xfrm>
            <a:off x="9855199" y="5746448"/>
            <a:ext cx="937985" cy="9277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000">
                <a:ea typeface="Meiryo"/>
              </a:rPr>
              <a:t>PU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</p:spTree>
    <p:extLst>
      <p:ext uri="{BB962C8B-B14F-4D97-AF65-F5344CB8AC3E}">
        <p14:creationId xmlns:p14="http://schemas.microsoft.com/office/powerpoint/2010/main" val="366580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3C7A8-4DB2-44F5-958E-F693CC7E9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954" y="696220"/>
            <a:ext cx="8770571" cy="1345269"/>
          </a:xfrm>
        </p:spPr>
        <p:txBody>
          <a:bodyPr>
            <a:normAutofit fontScale="90000"/>
          </a:bodyPr>
          <a:lstStyle/>
          <a:p>
            <a:r>
              <a:rPr lang="cs-CZ">
                <a:ea typeface="+mj-lt"/>
                <a:cs typeface="+mj-lt"/>
              </a:rPr>
              <a:t>CO VYPLŇUJE PROVÁZEJÍCÍ UČITEL</a:t>
            </a:r>
            <a:br>
              <a:rPr lang="cs-CZ">
                <a:ea typeface="+mj-lt"/>
                <a:cs typeface="+mj-lt"/>
              </a:rPr>
            </a:br>
            <a:r>
              <a:rPr lang="cs-CZ">
                <a:ea typeface="+mj-lt"/>
                <a:cs typeface="+mj-lt"/>
              </a:rPr>
              <a:t> V SEBEHODNOTÍCÍM DOKUMENTU?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145B8-D26F-4BC3-A44D-E9CC9D9C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55000" lnSpcReduction="20000"/>
          </a:bodyPr>
          <a:lstStyle/>
          <a:p>
            <a:r>
              <a:rPr lang="cs-CZ">
                <a:ea typeface="+mn-lt"/>
                <a:cs typeface="+mn-lt"/>
              </a:rPr>
              <a:t>Část pro provázející učitele</a:t>
            </a:r>
            <a:endParaRPr lang="cs-CZ"/>
          </a:p>
          <a:p>
            <a:r>
              <a:rPr lang="cs-CZ">
                <a:ea typeface="+mn-lt"/>
                <a:cs typeface="+mn-lt"/>
              </a:rPr>
              <a:t>I. Hodnocení studenta/studentky provázejícím učitelem/učitelkou</a:t>
            </a:r>
            <a:endParaRPr lang="cs-CZ"/>
          </a:p>
          <a:p>
            <a:r>
              <a:rPr lang="cs-CZ">
                <a:ea typeface="+mn-lt"/>
                <a:cs typeface="+mn-lt"/>
              </a:rPr>
              <a:t>1) Prosím zde vyplňte závěrečné hodnocení studentova/studentčina působení na škole: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Jednal/a se mnou a s dalšími pracovníky školy s respektem.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Přistupoval/a k praxi a k úkolům z ní vyplývajících odpovědně.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Diskutoval/a se mnou, v čem konkrétně se chce profesně rozvíjet, a systematicky na tom pracoval/a.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Vykonávané činnosti na praxi realisticky zpětně reflektoval/a).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Jevil/a zájem o celkové dění na škole.</a:t>
            </a:r>
          </a:p>
          <a:p>
            <a:r>
              <a:rPr lang="cs-CZ">
                <a:ea typeface="+mn-lt"/>
                <a:cs typeface="+mn-lt"/>
              </a:rPr>
              <a:t>2)  Pokud jste se při spolupráci se studentem/studentkou při realizaci praxe setkal/a s nějakými problémy, prosím upřesněte:</a:t>
            </a:r>
          </a:p>
          <a:p>
            <a:r>
              <a:rPr lang="cs-CZ">
                <a:ea typeface="Meiryo"/>
              </a:rPr>
              <a:t>3) Nejvíce oceňuji, že student/studentka:</a:t>
            </a:r>
          </a:p>
          <a:p>
            <a:r>
              <a:rPr lang="cs-CZ">
                <a:ea typeface="+mn-lt"/>
                <a:cs typeface="+mn-lt"/>
              </a:rPr>
              <a:t>4)  Příležitost k dalšímu profesnímu rozvoji studenta/studentky vidím zejména v:</a:t>
            </a:r>
            <a:endParaRPr lang="cs-CZ"/>
          </a:p>
          <a:p>
            <a:r>
              <a:rPr lang="cs-CZ">
                <a:ea typeface="+mn-lt"/>
                <a:cs typeface="+mn-lt"/>
              </a:rPr>
              <a:t>5)  Další případné komentáře</a:t>
            </a:r>
            <a:endParaRPr lang="cs-CZ"/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D7E4C145-3169-45D7-9FB3-4477B5761908}"/>
              </a:ext>
            </a:extLst>
          </p:cNvPr>
          <p:cNvSpPr/>
          <p:nvPr/>
        </p:nvSpPr>
        <p:spPr>
          <a:xfrm>
            <a:off x="10859104" y="291496"/>
            <a:ext cx="937985" cy="9277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000">
                <a:ea typeface="Meiryo"/>
              </a:rPr>
              <a:t>PU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</p:spTree>
    <p:extLst>
      <p:ext uri="{BB962C8B-B14F-4D97-AF65-F5344CB8AC3E}">
        <p14:creationId xmlns:p14="http://schemas.microsoft.com/office/powerpoint/2010/main" val="3044824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54F46-9738-4714-BE81-C29EF1A6F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>
                <a:ea typeface="Meiryo"/>
              </a:rPr>
              <a:t>KDE NAJDE PROVÁZEJÍCÍ UČITEL SEBEHODNOTÍCÍ DOKUMENT?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24A79-BA05-492C-9CA4-0AEF36A2A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85000" lnSpcReduction="10000"/>
          </a:bodyPr>
          <a:lstStyle/>
          <a:p>
            <a:r>
              <a:rPr lang="cs-CZ" dirty="0">
                <a:ea typeface="+mn-lt"/>
                <a:cs typeface="+mn-lt"/>
              </a:rPr>
              <a:t>Před realizací praxe student, s nímž budete spolupracovat, v Informačním systému vyplní Vaše jméno, příjmení a </a:t>
            </a:r>
            <a:r>
              <a:rPr lang="cs-CZ" b="1" u="sng" dirty="0">
                <a:ea typeface="+mn-lt"/>
                <a:cs typeface="+mn-lt"/>
              </a:rPr>
              <a:t>e-mailovou</a:t>
            </a:r>
            <a:r>
              <a:rPr lang="cs-CZ" u="sng" dirty="0">
                <a:ea typeface="+mn-lt"/>
                <a:cs typeface="+mn-lt"/>
              </a:rPr>
              <a:t> </a:t>
            </a:r>
            <a:r>
              <a:rPr lang="cs-CZ" b="1" u="sng" dirty="0">
                <a:ea typeface="+mn-lt"/>
                <a:cs typeface="+mn-lt"/>
              </a:rPr>
              <a:t>adresu</a:t>
            </a:r>
            <a:r>
              <a:rPr lang="cs-CZ" dirty="0">
                <a:ea typeface="+mn-lt"/>
                <a:cs typeface="+mn-lt"/>
              </a:rPr>
              <a:t>, na niž Vám bude </a:t>
            </a:r>
            <a:r>
              <a:rPr lang="cs-CZ" b="1" dirty="0">
                <a:ea typeface="+mn-lt"/>
                <a:cs typeface="+mn-lt"/>
              </a:rPr>
              <a:t>automaticky zaslán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odkaz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na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 err="1">
                <a:ea typeface="+mn-lt"/>
                <a:cs typeface="+mn-lt"/>
              </a:rPr>
              <a:t>odpovědník</a:t>
            </a:r>
            <a:r>
              <a:rPr lang="cs-CZ" dirty="0">
                <a:ea typeface="+mn-lt"/>
                <a:cs typeface="+mn-lt"/>
              </a:rPr>
              <a:t> (Sebe/hodnoticí nástroj) a Váš </a:t>
            </a:r>
            <a:r>
              <a:rPr lang="cs-CZ" b="1" dirty="0">
                <a:ea typeface="+mn-lt"/>
                <a:cs typeface="+mn-lt"/>
              </a:rPr>
              <a:t>unikátní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přístupový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kód</a:t>
            </a:r>
            <a:r>
              <a:rPr lang="cs-CZ" dirty="0">
                <a:ea typeface="+mn-lt"/>
                <a:cs typeface="+mn-lt"/>
              </a:rPr>
              <a:t>. V případě, že Vám e-mail s odkazem zapadl nebo jste ho zpětně měli problémy dohledat, může Vám student 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e-mail opětovně zaslat. </a:t>
            </a:r>
            <a:r>
              <a:rPr lang="cs-CZ" dirty="0" err="1">
                <a:ea typeface="+mn-lt"/>
                <a:cs typeface="+mn-lt"/>
              </a:rPr>
              <a:t>Odpovědník</a:t>
            </a:r>
            <a:r>
              <a:rPr lang="cs-CZ" dirty="0">
                <a:ea typeface="+mn-lt"/>
                <a:cs typeface="+mn-lt"/>
              </a:rPr>
              <a:t> prosím </a:t>
            </a:r>
            <a:r>
              <a:rPr lang="cs-CZ" u="sng" dirty="0">
                <a:ea typeface="+mn-lt"/>
                <a:cs typeface="+mn-lt"/>
              </a:rPr>
              <a:t>vyplňujte po ukončení studentovy praxe</a:t>
            </a:r>
            <a:r>
              <a:rPr lang="cs-CZ" dirty="0">
                <a:ea typeface="+mn-lt"/>
                <a:cs typeface="+mn-lt"/>
              </a:rPr>
              <a:t>. V případě, kdy otevíráte </a:t>
            </a:r>
            <a:r>
              <a:rPr lang="cs-CZ" dirty="0" err="1">
                <a:ea typeface="+mn-lt"/>
                <a:cs typeface="+mn-lt"/>
              </a:rPr>
              <a:t>odpovědník</a:t>
            </a:r>
            <a:r>
              <a:rPr lang="cs-CZ" dirty="0">
                <a:ea typeface="+mn-lt"/>
                <a:cs typeface="+mn-lt"/>
              </a:rPr>
              <a:t> poprvé kliknutím na odkaz, se automaticky vyplní jméno studenta a přístupový kód. Před vstupem do </a:t>
            </a:r>
            <a:r>
              <a:rPr lang="cs-CZ" dirty="0" err="1">
                <a:ea typeface="+mn-lt"/>
                <a:cs typeface="+mn-lt"/>
              </a:rPr>
              <a:t>odpovědníku</a:t>
            </a:r>
            <a:r>
              <a:rPr lang="cs-CZ" dirty="0">
                <a:ea typeface="+mn-lt"/>
                <a:cs typeface="+mn-lt"/>
              </a:rPr>
              <a:t> naleznete také pokyny pro vyplnění zahrnující popis a funkcionalitu jednotlivých tlačítek.</a:t>
            </a:r>
            <a:endParaRPr lang="cs-CZ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2E43152-5988-4511-8051-A757BCEC9255}"/>
              </a:ext>
            </a:extLst>
          </p:cNvPr>
          <p:cNvSpPr/>
          <p:nvPr/>
        </p:nvSpPr>
        <p:spPr>
          <a:xfrm>
            <a:off x="10834913" y="182638"/>
            <a:ext cx="937985" cy="9277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000">
                <a:ea typeface="Meiryo"/>
              </a:rPr>
              <a:t>PU</a:t>
            </a:r>
          </a:p>
          <a:p>
            <a:pPr algn="ctr"/>
            <a:r>
              <a:rPr lang="cs-CZ" sz="1000" dirty="0">
                <a:ea typeface="Meiryo"/>
              </a:rPr>
              <a:t>(SŠ)</a:t>
            </a:r>
          </a:p>
        </p:txBody>
      </p:sp>
    </p:spTree>
    <p:extLst>
      <p:ext uri="{BB962C8B-B14F-4D97-AF65-F5344CB8AC3E}">
        <p14:creationId xmlns:p14="http://schemas.microsoft.com/office/powerpoint/2010/main" val="2772785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D8435-C084-42FF-AD8B-F7F16499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0">
                <a:ea typeface="+mj-lt"/>
                <a:cs typeface="+mj-lt"/>
              </a:rPr>
              <a:t>POVINNOSTI STUDENTA, </a:t>
            </a:r>
            <a:br>
              <a:rPr lang="cs-CZ" sz="2800" b="0">
                <a:ea typeface="+mj-lt"/>
                <a:cs typeface="+mj-lt"/>
              </a:rPr>
            </a:br>
            <a:r>
              <a:rPr lang="cs-CZ" sz="2800" b="0">
                <a:ea typeface="+mj-lt"/>
                <a:cs typeface="+mj-lt"/>
              </a:rPr>
              <a:t>O KTERÝCH BY MĚL PROVÁZEJÍCÍ UČITEL VĚDĚT</a:t>
            </a:r>
            <a:br>
              <a:rPr lang="cs-CZ" b="0">
                <a:ea typeface="+mj-lt"/>
                <a:cs typeface="+mj-lt"/>
              </a:rPr>
            </a:br>
            <a:r>
              <a:rPr lang="cs-CZ" sz="2000" b="0">
                <a:ea typeface="+mj-lt"/>
                <a:cs typeface="+mj-lt"/>
              </a:rPr>
              <a:t>HARMONOGRAM SEMESTRU/ TERMÍNY</a:t>
            </a:r>
            <a:endParaRPr lang="cs-CZ" sz="2000">
              <a:ea typeface="+mj-lt"/>
              <a:cs typeface="+mj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885A3-154F-4902-AD52-EADA07B8A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70000" lnSpcReduction="20000"/>
          </a:bodyPr>
          <a:lstStyle/>
          <a:p>
            <a:r>
              <a:rPr lang="cs-CZ" u="sng" dirty="0">
                <a:ea typeface="Meiryo"/>
              </a:rPr>
              <a:t>TERMÍNY SI HLÍDÁ STUDENT!!!</a:t>
            </a:r>
          </a:p>
          <a:p>
            <a:r>
              <a:rPr lang="cs-CZ" dirty="0">
                <a:ea typeface="Meiryo"/>
              </a:rPr>
              <a:t>Praxe se konají vždy v</a:t>
            </a:r>
          </a:p>
          <a:p>
            <a:r>
              <a:rPr lang="cs-CZ" dirty="0">
                <a:ea typeface="Meiryo"/>
              </a:rPr>
              <a:t>1. PODZIMNÍM SEMESTRU</a:t>
            </a:r>
          </a:p>
          <a:p>
            <a:r>
              <a:rPr lang="cs-CZ" dirty="0">
                <a:ea typeface="Meiryo"/>
              </a:rPr>
              <a:t>2. JARNÍ SEMESTRU</a:t>
            </a:r>
          </a:p>
          <a:p>
            <a:endParaRPr lang="cs-CZ" dirty="0">
              <a:ea typeface="Meiryo"/>
            </a:endParaRPr>
          </a:p>
          <a:p>
            <a:r>
              <a:rPr lang="cs-CZ" dirty="0">
                <a:ea typeface="Meiryo"/>
              </a:rPr>
              <a:t>O přesných termínech jsou studenti informováni každý semestr mailem jak manažerkou praxí, tak i oborovým didaktikem.</a:t>
            </a:r>
          </a:p>
          <a:p>
            <a:endParaRPr lang="cs-CZ">
              <a:ea typeface="Meiryo"/>
            </a:endParaRPr>
          </a:p>
          <a:p>
            <a:r>
              <a:rPr lang="cs-CZ" dirty="0">
                <a:ea typeface="Meiryo"/>
              </a:rPr>
              <a:t>Aktuální harmonogramy období k nahlédnutí zde:</a:t>
            </a:r>
          </a:p>
          <a:p>
            <a:r>
              <a:rPr lang="cs-CZ" dirty="0">
                <a:ea typeface="+mn-lt"/>
                <a:cs typeface="+mn-lt"/>
                <a:hlinkClick r:id="rId2"/>
              </a:rPr>
              <a:t>https://is.muni.cz/predmety/obdobi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D15CFB46-AA0B-49DA-860C-E5C5464678D9}"/>
              </a:ext>
            </a:extLst>
          </p:cNvPr>
          <p:cNvSpPr/>
          <p:nvPr/>
        </p:nvSpPr>
        <p:spPr>
          <a:xfrm>
            <a:off x="425230" y="2745347"/>
            <a:ext cx="1331103" cy="12779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STUDENT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1074990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EEB29-882A-4BC9-BE68-47BA16C6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0">
                <a:ea typeface="+mj-lt"/>
                <a:cs typeface="+mj-lt"/>
              </a:rPr>
              <a:t>POVINNOSTI STUDENTA, </a:t>
            </a:r>
            <a:br>
              <a:rPr lang="cs-CZ" sz="2800" b="0">
                <a:ea typeface="+mj-lt"/>
                <a:cs typeface="+mj-lt"/>
              </a:rPr>
            </a:br>
            <a:r>
              <a:rPr lang="cs-CZ" sz="2800" b="0">
                <a:ea typeface="+mj-lt"/>
                <a:cs typeface="+mj-lt"/>
              </a:rPr>
              <a:t>O KTERÝCH BY MĚL PROVÁZEJÍCÍ UČITEL VĚDĚT</a:t>
            </a:r>
            <a:br>
              <a:rPr lang="cs-CZ" sz="2800" b="0">
                <a:ea typeface="+mj-lt"/>
                <a:cs typeface="+mj-lt"/>
              </a:rPr>
            </a:br>
            <a:r>
              <a:rPr lang="cs-CZ" sz="2000" b="0">
                <a:ea typeface="+mj-lt"/>
                <a:cs typeface="+mj-lt"/>
              </a:rPr>
              <a:t>Z ČEHO STUDENT VYCHÁZÍ? MÁ NĚJAKÉ MATERIÁLY?</a:t>
            </a:r>
            <a:endParaRPr lang="cs-CZ" sz="2000">
              <a:ea typeface="Meiryo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0ECDC-CB31-4CBA-A74E-910DF8F2A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62500" lnSpcReduction="20000"/>
          </a:bodyPr>
          <a:lstStyle/>
          <a:p>
            <a:r>
              <a:rPr lang="cs-CZ" dirty="0">
                <a:ea typeface="Meiryo"/>
              </a:rPr>
              <a:t>Student absolvuje v rámci svého studia Učitelství NJ na FF MU </a:t>
            </a:r>
            <a:r>
              <a:rPr lang="cs-CZ" b="1" dirty="0">
                <a:ea typeface="Meiryo"/>
              </a:rPr>
              <a:t>teoretické přednášky </a:t>
            </a:r>
            <a:r>
              <a:rPr lang="cs-CZ" dirty="0">
                <a:ea typeface="Meiryo"/>
              </a:rPr>
              <a:t>i </a:t>
            </a:r>
            <a:r>
              <a:rPr lang="cs-CZ" b="1" dirty="0">
                <a:ea typeface="Meiryo"/>
              </a:rPr>
              <a:t>prakticky orientované semináře</a:t>
            </a:r>
            <a:r>
              <a:rPr lang="cs-CZ" dirty="0">
                <a:ea typeface="Meiryo"/>
              </a:rPr>
              <a:t>: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Pedagogicko-psychologický základ: Školní pedagogika, </a:t>
            </a:r>
            <a:r>
              <a:rPr lang="cs-CZ" dirty="0">
                <a:ea typeface="+mn-lt"/>
                <a:cs typeface="+mn-lt"/>
              </a:rPr>
              <a:t>Kompendium pro učitele, Školní didaktika</a:t>
            </a:r>
            <a:r>
              <a:rPr lang="cs-CZ" dirty="0">
                <a:ea typeface="Meiryo"/>
              </a:rPr>
              <a:t>; Psychologie pro učitele, </a:t>
            </a:r>
            <a:r>
              <a:rPr lang="cs-CZ" dirty="0">
                <a:ea typeface="+mn-lt"/>
                <a:cs typeface="+mn-lt"/>
              </a:rPr>
              <a:t>Speciální pedagogika a pedagogická diagnostika</a:t>
            </a:r>
            <a:endParaRPr lang="cs-CZ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Didaktika NJ I, II, III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Didaktická dílna: jazyk a literatura 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b="1" dirty="0">
                <a:ea typeface="Meiryo"/>
              </a:rPr>
              <a:t>PRAXE </a:t>
            </a:r>
            <a:r>
              <a:rPr lang="cs-CZ" dirty="0">
                <a:ea typeface="Meiryo"/>
              </a:rPr>
              <a:t>se koná v rámci extra předmětu Praxe 1-4/1-2: Součástí tohoto předmětu je </a:t>
            </a:r>
            <a:r>
              <a:rPr lang="cs-CZ" u="sng" dirty="0">
                <a:ea typeface="Meiryo"/>
              </a:rPr>
              <a:t>společná reflexe praxí s oborovým didaktikem</a:t>
            </a:r>
            <a:r>
              <a:rPr lang="cs-CZ" dirty="0">
                <a:ea typeface="Meiryo"/>
              </a:rPr>
              <a:t>. V rámci předmětu se studenti účastní různých </a:t>
            </a:r>
            <a:r>
              <a:rPr lang="cs-CZ" u="sng" dirty="0">
                <a:ea typeface="Meiryo"/>
              </a:rPr>
              <a:t>workshopů k vybraným tématům</a:t>
            </a:r>
            <a:r>
              <a:rPr lang="cs-CZ" dirty="0">
                <a:ea typeface="Meiryo"/>
              </a:rPr>
              <a:t> jako např. využití moderních technologií ve výuce.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Student má k dispozici materiály vycházející z těchto předmětů, popř. dalších workshopů pro studenty učitelství nabízených FF MU.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8F9842C9-028F-427E-9D27-12CBDD0E82B1}"/>
              </a:ext>
            </a:extLst>
          </p:cNvPr>
          <p:cNvSpPr/>
          <p:nvPr/>
        </p:nvSpPr>
        <p:spPr>
          <a:xfrm>
            <a:off x="352659" y="2418776"/>
            <a:ext cx="1331103" cy="12779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STUDENT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3279820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28635-25E8-4E7C-9EE7-F1EF8A519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0">
                <a:ea typeface="Meiryo"/>
              </a:rPr>
              <a:t>Další informace naleznete na webových stránkách k pedagogickým praxím:</a:t>
            </a:r>
            <a:endParaRPr lang="cs-CZ" b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38807-26C9-48D0-A6BB-0CA0B8940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endParaRPr lang="cs-CZ">
              <a:ea typeface="+mn-lt"/>
              <a:cs typeface="+mn-lt"/>
            </a:endParaRPr>
          </a:p>
          <a:p>
            <a:pPr algn="ctr"/>
            <a:r>
              <a:rPr lang="cs-CZ" dirty="0">
                <a:ea typeface="+mn-lt"/>
                <a:cs typeface="+mn-lt"/>
                <a:hlinkClick r:id="rId2"/>
              </a:rPr>
              <a:t>https://www.phil.muni.cz/student/pedagogicke-praxe</a:t>
            </a:r>
            <a:endParaRPr lang="cs-CZ" dirty="0">
              <a:ea typeface="+mn-lt"/>
              <a:cs typeface="+mn-lt"/>
            </a:endParaRPr>
          </a:p>
          <a:p>
            <a:endParaRPr lang="cs-CZ">
              <a:ea typeface="+mn-lt"/>
              <a:cs typeface="+mn-lt"/>
            </a:endParaRPr>
          </a:p>
          <a:p>
            <a:endParaRPr lang="cs-CZ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845036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7B2BC-CCBA-44D7-AD0F-3E03DECFC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0">
                <a:ea typeface="Meiryo"/>
              </a:rPr>
              <a:t>PROSTOR PRO DALŠÍ NÁMĚTY A OTÁZKY!</a:t>
            </a:r>
            <a:endParaRPr lang="cs-CZ" b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598AC-B26D-4408-A760-376391B81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763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5BBF6-92F4-45B5-B309-93C5E3D5B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ea typeface="+mj-lt"/>
                <a:cs typeface="+mj-lt"/>
              </a:rPr>
              <a:t>Děkujeme za pozornost a spolupráci!</a:t>
            </a:r>
            <a:endParaRPr lang="cs-CZ" sz="3600" dirty="0">
              <a:ea typeface="Meiryo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B99728-DAA7-40F8-B2C7-7C0B2B1FB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pPr algn="ctr"/>
            <a:endParaRPr lang="cs-CZ">
              <a:ea typeface="Meiryo"/>
            </a:endParaRPr>
          </a:p>
          <a:p>
            <a:pPr algn="ctr"/>
            <a:r>
              <a:rPr lang="cs-CZ" sz="2400" dirty="0">
                <a:ea typeface="Meiryo"/>
              </a:rPr>
              <a:t>Martina </a:t>
            </a:r>
            <a:r>
              <a:rPr lang="cs-CZ" sz="2400" dirty="0" err="1">
                <a:ea typeface="Meiryo"/>
              </a:rPr>
              <a:t>Trombiková</a:t>
            </a:r>
            <a:br>
              <a:rPr lang="cs-CZ" sz="2400" dirty="0">
                <a:ea typeface="Meiryo"/>
              </a:rPr>
            </a:br>
            <a:r>
              <a:rPr lang="cs-CZ" sz="2400" dirty="0">
                <a:ea typeface="Meiryo"/>
              </a:rPr>
              <a:t>Markéta </a:t>
            </a:r>
            <a:r>
              <a:rPr lang="cs-CZ" sz="2400" dirty="0" err="1">
                <a:ea typeface="Meiryo"/>
              </a:rPr>
              <a:t>Hotařová</a:t>
            </a:r>
            <a:endParaRPr lang="cs-CZ" sz="2400" dirty="0">
              <a:ea typeface="Meiryo"/>
            </a:endParaRPr>
          </a:p>
          <a:p>
            <a:pPr algn="ctr"/>
            <a:r>
              <a:rPr lang="cs-CZ" sz="1400" dirty="0">
                <a:ea typeface="Meiryo"/>
              </a:rPr>
              <a:t>Oborové didaktičky ÚGNN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6132D61E-F951-46F2-B055-833E33CE1EC3}"/>
              </a:ext>
            </a:extLst>
          </p:cNvPr>
          <p:cNvSpPr/>
          <p:nvPr/>
        </p:nvSpPr>
        <p:spPr>
          <a:xfrm>
            <a:off x="5727188" y="4838288"/>
            <a:ext cx="935726" cy="932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cs-CZ" sz="100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66756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010A0-DFFA-473F-AFB4-34B05ED7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109728" tIns="109728" rIns="109728" bIns="91440" rtlCol="0" anchor="b">
            <a:noAutofit/>
          </a:bodyPr>
          <a:lstStyle/>
          <a:p>
            <a:r>
              <a:rPr lang="cs-CZ" sz="2400">
                <a:ea typeface="Meiryo"/>
              </a:rPr>
              <a:t>JAK FUNGUJÍ PEDAGOGICKÉ PRAXE?</a:t>
            </a:r>
            <a:br>
              <a:rPr lang="cs-CZ" sz="2400">
                <a:ea typeface="Meiryo"/>
              </a:rPr>
            </a:br>
            <a:r>
              <a:rPr lang="cs-CZ" sz="2400">
                <a:ea typeface="Meiryo"/>
              </a:rPr>
              <a:t>KDO V CELÉM PROCESU HRAJE JAKOU ROLI?</a:t>
            </a:r>
            <a:endParaRPr lang="cs-CZ" sz="24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EB2A1B-55FA-4A1D-A761-66986AFD9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254767"/>
            <a:ext cx="8770571" cy="3651504"/>
          </a:xfrm>
        </p:spPr>
        <p:txBody>
          <a:bodyPr vert="horz" lIns="109728" tIns="109728" rIns="109728" bIns="91440" rtlCol="0" anchor="t">
            <a:normAutofit/>
          </a:bodyPr>
          <a:lstStyle/>
          <a:p>
            <a:endParaRPr lang="cs-CZ">
              <a:ea typeface="Meiryo"/>
            </a:endParaRP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1B9AA698-397B-4168-B935-D36BD97A67FE}"/>
              </a:ext>
            </a:extLst>
          </p:cNvPr>
          <p:cNvSpPr/>
          <p:nvPr/>
        </p:nvSpPr>
        <p:spPr>
          <a:xfrm>
            <a:off x="2073215" y="2252931"/>
            <a:ext cx="1380226" cy="13227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OBOROVÝ DIDAKTIK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6C97738C-54B3-45E4-AF90-42E769EA259D}"/>
              </a:ext>
            </a:extLst>
          </p:cNvPr>
          <p:cNvSpPr/>
          <p:nvPr/>
        </p:nvSpPr>
        <p:spPr>
          <a:xfrm>
            <a:off x="4760163" y="2803404"/>
            <a:ext cx="2156603" cy="20272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STUDENT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86BD4F4-3B30-4597-90B1-6CBA67591A34}"/>
              </a:ext>
            </a:extLst>
          </p:cNvPr>
          <p:cNvSpPr/>
          <p:nvPr/>
        </p:nvSpPr>
        <p:spPr>
          <a:xfrm>
            <a:off x="8699381" y="2294267"/>
            <a:ext cx="1423356" cy="127958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</a:t>
            </a:r>
          </a:p>
          <a:p>
            <a:pPr algn="ctr"/>
            <a:r>
              <a:rPr lang="cs-CZ" sz="1000">
                <a:ea typeface="Meiryo"/>
              </a:rPr>
              <a:t>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A6D2136-A785-4C6E-A837-DACACC8D88FF}"/>
              </a:ext>
            </a:extLst>
          </p:cNvPr>
          <p:cNvSpPr/>
          <p:nvPr/>
        </p:nvSpPr>
        <p:spPr>
          <a:xfrm>
            <a:off x="2015706" y="4869612"/>
            <a:ext cx="1394602" cy="1337093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MANAŽER</a:t>
            </a:r>
            <a:endParaRPr lang="cs-CZ"/>
          </a:p>
          <a:p>
            <a:pPr algn="ctr"/>
            <a:r>
              <a:rPr lang="cs-CZ" sz="1000">
                <a:ea typeface="Meiryo"/>
              </a:rPr>
              <a:t>PRAXÍ </a:t>
            </a:r>
            <a:endParaRPr lang="cs-CZ">
              <a:ea typeface="Meiryo"/>
            </a:endParaRPr>
          </a:p>
          <a:p>
            <a:pPr algn="ctr"/>
            <a:r>
              <a:rPr lang="cs-CZ" sz="1000">
                <a:ea typeface="Meiryo"/>
              </a:rPr>
              <a:t>(FF MU)</a:t>
            </a:r>
            <a:endParaRPr lang="cs-CZ">
              <a:ea typeface="Meiryo"/>
            </a:endParaRPr>
          </a:p>
        </p:txBody>
      </p:sp>
      <p:sp>
        <p:nvSpPr>
          <p:cNvPr id="11" name="Šipka: obousměrná vodorovná 10">
            <a:extLst>
              <a:ext uri="{FF2B5EF4-FFF2-40B4-BE49-F238E27FC236}">
                <a16:creationId xmlns:a16="http://schemas.microsoft.com/office/drawing/2014/main" id="{1ED196D2-4933-4700-B72A-13708F0A76ED}"/>
              </a:ext>
            </a:extLst>
          </p:cNvPr>
          <p:cNvSpPr/>
          <p:nvPr/>
        </p:nvSpPr>
        <p:spPr>
          <a:xfrm>
            <a:off x="6893309" y="3039316"/>
            <a:ext cx="1222075" cy="488830"/>
          </a:xfrm>
          <a:prstGeom prst="left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obousměrná vodorovná 11">
            <a:extLst>
              <a:ext uri="{FF2B5EF4-FFF2-40B4-BE49-F238E27FC236}">
                <a16:creationId xmlns:a16="http://schemas.microsoft.com/office/drawing/2014/main" id="{EB85C077-17B1-4F5F-A997-2CD86AD30A91}"/>
              </a:ext>
            </a:extLst>
          </p:cNvPr>
          <p:cNvSpPr/>
          <p:nvPr/>
        </p:nvSpPr>
        <p:spPr>
          <a:xfrm>
            <a:off x="3427468" y="3182191"/>
            <a:ext cx="1222075" cy="488830"/>
          </a:xfrm>
          <a:prstGeom prst="left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obousměrná vodorovná 13">
            <a:extLst>
              <a:ext uri="{FF2B5EF4-FFF2-40B4-BE49-F238E27FC236}">
                <a16:creationId xmlns:a16="http://schemas.microsoft.com/office/drawing/2014/main" id="{FDD3BAA2-37E6-4853-A835-DE9402AA4A0A}"/>
              </a:ext>
            </a:extLst>
          </p:cNvPr>
          <p:cNvSpPr/>
          <p:nvPr/>
        </p:nvSpPr>
        <p:spPr>
          <a:xfrm>
            <a:off x="3540690" y="4330583"/>
            <a:ext cx="1222075" cy="488830"/>
          </a:xfrm>
          <a:prstGeom prst="left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obousměrná svislá 14">
            <a:extLst>
              <a:ext uri="{FF2B5EF4-FFF2-40B4-BE49-F238E27FC236}">
                <a16:creationId xmlns:a16="http://schemas.microsoft.com/office/drawing/2014/main" id="{155E3626-7410-4734-84FA-C27552CD3CCB}"/>
              </a:ext>
            </a:extLst>
          </p:cNvPr>
          <p:cNvSpPr/>
          <p:nvPr/>
        </p:nvSpPr>
        <p:spPr>
          <a:xfrm>
            <a:off x="2467817" y="3604489"/>
            <a:ext cx="488830" cy="1222075"/>
          </a:xfrm>
          <a:prstGeom prst="up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E9A3EDBF-FD5F-4921-BFF9-6AF30E890FA4}"/>
              </a:ext>
            </a:extLst>
          </p:cNvPr>
          <p:cNvCxnSpPr/>
          <p:nvPr/>
        </p:nvCxnSpPr>
        <p:spPr>
          <a:xfrm>
            <a:off x="3502864" y="5636302"/>
            <a:ext cx="5069457" cy="40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73BD6DE2-DE6C-441C-A520-E9C298CE39D9}"/>
              </a:ext>
            </a:extLst>
          </p:cNvPr>
          <p:cNvCxnSpPr/>
          <p:nvPr/>
        </p:nvCxnSpPr>
        <p:spPr>
          <a:xfrm flipV="1">
            <a:off x="3458833" y="2544001"/>
            <a:ext cx="5112587" cy="87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>
            <a:extLst>
              <a:ext uri="{FF2B5EF4-FFF2-40B4-BE49-F238E27FC236}">
                <a16:creationId xmlns:a16="http://schemas.microsoft.com/office/drawing/2014/main" id="{87B9FAFD-800C-4306-9B5A-56B297EE50F6}"/>
              </a:ext>
            </a:extLst>
          </p:cNvPr>
          <p:cNvSpPr/>
          <p:nvPr/>
        </p:nvSpPr>
        <p:spPr>
          <a:xfrm>
            <a:off x="8658045" y="4941499"/>
            <a:ext cx="1466490" cy="1279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ADMIN.</a:t>
            </a:r>
            <a:endParaRPr lang="cs-CZ">
              <a:ea typeface="Meiryo"/>
            </a:endParaRPr>
          </a:p>
          <a:p>
            <a:pPr algn="ctr"/>
            <a:r>
              <a:rPr lang="cs-CZ" sz="1000">
                <a:ea typeface="Meiryo"/>
              </a:rPr>
              <a:t>PRAXÍ (SŠ)</a:t>
            </a:r>
            <a:endParaRPr lang="cs-CZ">
              <a:ea typeface="Meiryo"/>
            </a:endParaRPr>
          </a:p>
        </p:txBody>
      </p:sp>
      <p:sp>
        <p:nvSpPr>
          <p:cNvPr id="19" name="Šipka: obousměrná svislá 18">
            <a:extLst>
              <a:ext uri="{FF2B5EF4-FFF2-40B4-BE49-F238E27FC236}">
                <a16:creationId xmlns:a16="http://schemas.microsoft.com/office/drawing/2014/main" id="{8DCC8636-F90A-4C29-9D2F-035F4C64DDE0}"/>
              </a:ext>
            </a:extLst>
          </p:cNvPr>
          <p:cNvSpPr/>
          <p:nvPr/>
        </p:nvSpPr>
        <p:spPr>
          <a:xfrm>
            <a:off x="9159578" y="3639534"/>
            <a:ext cx="488830" cy="1222075"/>
          </a:xfrm>
          <a:prstGeom prst="up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7DF19047-6703-44E2-9C01-99E7CEDFF266}"/>
              </a:ext>
            </a:extLst>
          </p:cNvPr>
          <p:cNvCxnSpPr/>
          <p:nvPr/>
        </p:nvCxnSpPr>
        <p:spPr>
          <a:xfrm flipV="1">
            <a:off x="3558419" y="3438677"/>
            <a:ext cx="5389640" cy="21335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14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8504E-55B1-4208-B1D6-85E988C0C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327920"/>
            <a:ext cx="8770571" cy="1637369"/>
          </a:xfrm>
        </p:spPr>
        <p:txBody>
          <a:bodyPr>
            <a:normAutofit fontScale="90000"/>
          </a:bodyPr>
          <a:lstStyle/>
          <a:p>
            <a:br>
              <a:rPr lang="cs-CZ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PROVÁZEJÍCÍ UČITEL (PU) 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SPOLUPRÁCE SE STUDENTEM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63965E-4827-4966-B26B-CD9D7E254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62500" lnSpcReduction="20000"/>
          </a:bodyPr>
          <a:lstStyle/>
          <a:p>
            <a:r>
              <a:rPr lang="cs-CZ" dirty="0">
                <a:solidFill>
                  <a:schemeClr val="accent1"/>
                </a:solidFill>
                <a:ea typeface="Meiryo"/>
              </a:rPr>
              <a:t>KROK 1</a:t>
            </a:r>
          </a:p>
          <a:p>
            <a:r>
              <a:rPr lang="cs-CZ" dirty="0">
                <a:solidFill>
                  <a:schemeClr val="accent1"/>
                </a:solidFill>
                <a:ea typeface="+mn-lt"/>
                <a:cs typeface="+mn-lt"/>
              </a:rPr>
              <a:t>STUDENT VÁS OSLOVÍ JAKO SVÉHO PROVÁZEJÍCÍHO UČITELE. DOMLUVÍTE SE NA SPOLUPRÁCI, </a:t>
            </a:r>
            <a:r>
              <a:rPr lang="cs-CZ">
                <a:solidFill>
                  <a:schemeClr val="accent1"/>
                </a:solidFill>
                <a:ea typeface="+mn-lt"/>
                <a:cs typeface="+mn-lt"/>
              </a:rPr>
              <a:t>KTEROU ADMINISTRATIVNĚ ZAŠTIŤUJE MANAŽERKA PRAXÍ, Mgr. DOROTA EGERLOVÁ (viz dále).</a:t>
            </a:r>
          </a:p>
          <a:p>
            <a:r>
              <a:rPr lang="cs-CZ" dirty="0">
                <a:highlight>
                  <a:srgbClr val="FFFF00"/>
                </a:highlight>
                <a:ea typeface="+mn-lt"/>
                <a:cs typeface="+mn-lt"/>
              </a:rPr>
              <a:t>Je-li Vaše škola školou </a:t>
            </a:r>
            <a:r>
              <a:rPr lang="cs-CZ" b="1" dirty="0" err="1">
                <a:highlight>
                  <a:srgbClr val="FFFF00"/>
                </a:highlight>
                <a:ea typeface="+mn-lt"/>
                <a:cs typeface="+mn-lt"/>
              </a:rPr>
              <a:t>ZIPovou</a:t>
            </a:r>
            <a:r>
              <a:rPr lang="cs-CZ" dirty="0">
                <a:highlight>
                  <a:srgbClr val="FFFF00"/>
                </a:highlight>
                <a:ea typeface="+mn-lt"/>
                <a:cs typeface="+mn-lt"/>
              </a:rPr>
              <a:t>, </a:t>
            </a:r>
            <a:r>
              <a:rPr lang="cs-CZ" b="1" dirty="0">
                <a:highlight>
                  <a:srgbClr val="FFFF00"/>
                </a:highlight>
                <a:ea typeface="+mn-lt"/>
                <a:cs typeface="+mn-lt"/>
              </a:rPr>
              <a:t>nevyplňujete žádný vstupní formulář.</a:t>
            </a:r>
            <a:endParaRPr lang="cs-CZ" b="1" dirty="0">
              <a:ea typeface="Meiryo"/>
            </a:endParaRPr>
          </a:p>
          <a:p>
            <a:r>
              <a:rPr lang="cs-CZ" dirty="0">
                <a:ea typeface="Meiryo"/>
              </a:rPr>
              <a:t>Je-li Vaše škola školou </a:t>
            </a:r>
            <a:r>
              <a:rPr lang="cs-CZ" b="1" dirty="0">
                <a:ea typeface="Meiryo"/>
              </a:rPr>
              <a:t>spolupracující, podepíšete </a:t>
            </a:r>
            <a:r>
              <a:rPr lang="cs-CZ" dirty="0">
                <a:ea typeface="Meiryo"/>
              </a:rPr>
              <a:t>na začátku praxe </a:t>
            </a:r>
            <a:r>
              <a:rPr lang="cs-CZ" b="1" dirty="0">
                <a:ea typeface="Meiryo"/>
              </a:rPr>
              <a:t>Protokol o přijetí studenta na pedagogickou praxi. </a:t>
            </a:r>
            <a:r>
              <a:rPr lang="cs-CZ" dirty="0">
                <a:ea typeface="Meiryo"/>
              </a:rPr>
              <a:t>Zůstane Vám</a:t>
            </a:r>
            <a:r>
              <a:rPr lang="cs-CZ" b="1" dirty="0">
                <a:ea typeface="Meiryo"/>
              </a:rPr>
              <a:t> jedno pare</a:t>
            </a:r>
            <a:r>
              <a:rPr lang="cs-CZ" dirty="0">
                <a:ea typeface="Meiryo"/>
              </a:rPr>
              <a:t>, druhé má student a třetí oborový didaktik.</a:t>
            </a:r>
            <a:r>
              <a:rPr lang="cs-CZ" b="1" dirty="0">
                <a:ea typeface="Meiryo"/>
              </a:rPr>
              <a:t> </a:t>
            </a:r>
            <a:r>
              <a:rPr lang="cs-CZ" b="1" u="sng" dirty="0">
                <a:ea typeface="Meiryo"/>
              </a:rPr>
              <a:t>ZPROSTŘEDKOVÁVÁ STUDENT!</a:t>
            </a:r>
            <a:endParaRPr lang="cs-CZ" dirty="0">
              <a:ea typeface="Meiryo"/>
            </a:endParaRPr>
          </a:p>
          <a:p>
            <a:endParaRPr lang="cs-CZ">
              <a:ea typeface="Meiryo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,Sans-Serif"/>
              <a:buChar char="•"/>
            </a:pPr>
            <a:r>
              <a:rPr lang="cs-CZ" dirty="0">
                <a:solidFill>
                  <a:schemeClr val="tx1"/>
                </a:solidFill>
                <a:highlight>
                  <a:srgbClr val="00FF00"/>
                </a:highlight>
                <a:ea typeface="+mn-lt"/>
                <a:cs typeface="+mn-lt"/>
              </a:rPr>
              <a:t>Protokol o přijetí studenta na pedagogickou praxi - spolupracující škola (tj. ostatní školy mimo ZIP MUNI)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solidFill>
                <a:schemeClr val="tx1"/>
              </a:solidFill>
              <a:ea typeface="Meiryo"/>
            </a:endParaRPr>
          </a:p>
          <a:p>
            <a:r>
              <a:rPr lang="cs-CZ" dirty="0">
                <a:ea typeface="Meiryo"/>
              </a:rPr>
              <a:t>Kam spadá Vaše škola, lze dohledat zde:</a:t>
            </a:r>
          </a:p>
          <a:p>
            <a:r>
              <a:rPr lang="cs-CZ" dirty="0">
                <a:ea typeface="+mn-lt"/>
                <a:cs typeface="+mn-lt"/>
                <a:hlinkClick r:id="rId2"/>
              </a:rPr>
              <a:t>https://www.phil.muni.cz/student/pedagogicke-praxe#skoly</a:t>
            </a:r>
            <a:r>
              <a:rPr lang="cs-CZ" dirty="0">
                <a:ea typeface="+mn-lt"/>
                <a:cs typeface="+mn-lt"/>
              </a:rPr>
              <a:t> (ZIP)</a:t>
            </a:r>
            <a:endParaRPr lang="cs-CZ" dirty="0"/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https://www.phil.muni.cz/student/pedagogicke-praxe#skolydohoda</a:t>
            </a:r>
            <a:r>
              <a:rPr lang="cs-CZ" dirty="0">
                <a:ea typeface="+mn-lt"/>
                <a:cs typeface="+mn-lt"/>
              </a:rPr>
              <a:t> (ostatní)</a:t>
            </a:r>
            <a:endParaRPr lang="cs-CZ" dirty="0"/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  <a:p>
            <a:endParaRPr lang="cs-CZ">
              <a:ea typeface="Meiryo"/>
            </a:endParaRP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2F625A2-ACF5-47CF-B4FD-101527BE570C}"/>
              </a:ext>
            </a:extLst>
          </p:cNvPr>
          <p:cNvSpPr/>
          <p:nvPr/>
        </p:nvSpPr>
        <p:spPr>
          <a:xfrm>
            <a:off x="10699447" y="142119"/>
            <a:ext cx="1306285" cy="12579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 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38A2869-6094-485B-ADD9-09BE542F3552}"/>
              </a:ext>
            </a:extLst>
          </p:cNvPr>
          <p:cNvSpPr/>
          <p:nvPr/>
        </p:nvSpPr>
        <p:spPr>
          <a:xfrm>
            <a:off x="9459163" y="771404"/>
            <a:ext cx="1331103" cy="12779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STUDENT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154671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E550E-14CF-4B3E-B1DC-8B1D4F57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0">
                <a:ea typeface="+mj-lt"/>
                <a:cs typeface="+mj-lt"/>
              </a:rPr>
              <a:t>PROVÁZEJÍCÍ UČITEL (PU) 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SPOLUPRÁCE SE STUDENTEM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BAE93-3305-48A0-BD16-50F201F0A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40000" lnSpcReduction="20000"/>
          </a:bodyPr>
          <a:lstStyle/>
          <a:p>
            <a:r>
              <a:rPr lang="cs-CZ" dirty="0">
                <a:solidFill>
                  <a:schemeClr val="accent1"/>
                </a:solidFill>
                <a:ea typeface="+mn-lt"/>
                <a:cs typeface="+mn-lt"/>
              </a:rPr>
              <a:t>KROK 2</a:t>
            </a:r>
            <a:endParaRPr lang="en-US" dirty="0">
              <a:solidFill>
                <a:schemeClr val="accent1"/>
              </a:solidFill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Náplň spolupráce může tvořit: </a:t>
            </a:r>
            <a:r>
              <a:rPr lang="cs-CZ" b="1" dirty="0">
                <a:ea typeface="+mn-lt"/>
                <a:cs typeface="+mn-lt"/>
              </a:rPr>
              <a:t>PROFESNÍ, INSTITUCIONÁLNÍ a OSOBNOSTNÍ AGENDA</a:t>
            </a:r>
            <a:r>
              <a:rPr lang="cs-CZ" dirty="0">
                <a:ea typeface="+mn-lt"/>
                <a:cs typeface="+mn-lt"/>
              </a:rPr>
              <a:t>, tedy: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náslechy v hodinách PU, tandemová výuka: student + PU, vlastní výuka studenta, konzultace příprav, reflexe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doprovodná pedagogická činnost: provoz školy, dozory, administrativa, komunikace s rodiči i s dalšími kolegy, reflexe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budování osobnostní důvěry, </a:t>
            </a:r>
            <a:r>
              <a:rPr lang="cs-CZ" dirty="0" err="1">
                <a:ea typeface="+mn-lt"/>
                <a:cs typeface="+mn-lt"/>
              </a:rPr>
              <a:t>time</a:t>
            </a:r>
            <a:r>
              <a:rPr lang="cs-CZ" dirty="0">
                <a:ea typeface="+mn-lt"/>
                <a:cs typeface="+mn-lt"/>
              </a:rPr>
              <a:t> management, zátěžové faktory a stres, riziko vyhoření, reflexe</a:t>
            </a:r>
          </a:p>
          <a:p>
            <a:r>
              <a:rPr lang="cs-CZ" dirty="0">
                <a:ea typeface="+mn-lt"/>
                <a:cs typeface="+mn-lt"/>
              </a:rPr>
              <a:t>Provázející učitel nechává studenta </a:t>
            </a:r>
            <a:r>
              <a:rPr lang="cs-CZ" b="1" dirty="0">
                <a:ea typeface="+mn-lt"/>
                <a:cs typeface="+mn-lt"/>
              </a:rPr>
              <a:t>nahlédnout </a:t>
            </a:r>
            <a:r>
              <a:rPr lang="cs-CZ" dirty="0">
                <a:ea typeface="+mn-lt"/>
                <a:cs typeface="+mn-lt"/>
              </a:rPr>
              <a:t>do své vlastní praxe, postupně ho </a:t>
            </a:r>
            <a:r>
              <a:rPr lang="cs-CZ" b="1" dirty="0">
                <a:ea typeface="+mn-lt"/>
                <a:cs typeface="+mn-lt"/>
              </a:rPr>
              <a:t>zapojuje </a:t>
            </a:r>
            <a:r>
              <a:rPr lang="cs-CZ" dirty="0">
                <a:ea typeface="+mn-lt"/>
                <a:cs typeface="+mn-lt"/>
              </a:rPr>
              <a:t>do výuky a posléze </a:t>
            </a:r>
            <a:r>
              <a:rPr lang="cs-CZ" b="1" dirty="0">
                <a:ea typeface="+mn-lt"/>
                <a:cs typeface="+mn-lt"/>
              </a:rPr>
              <a:t>nechá </a:t>
            </a:r>
            <a:r>
              <a:rPr lang="cs-CZ" dirty="0">
                <a:ea typeface="+mn-lt"/>
                <a:cs typeface="+mn-lt"/>
              </a:rPr>
              <a:t>studenta </a:t>
            </a:r>
            <a:r>
              <a:rPr lang="cs-CZ" b="1" dirty="0">
                <a:ea typeface="+mn-lt"/>
                <a:cs typeface="+mn-lt"/>
              </a:rPr>
              <a:t>vést vlastní výuku</a:t>
            </a:r>
            <a:r>
              <a:rPr lang="cs-CZ" dirty="0">
                <a:ea typeface="+mn-lt"/>
                <a:cs typeface="+mn-lt"/>
              </a:rPr>
              <a:t>, na jejíž podobě se se studentem domlouvá: student Vám má být nápomocen, neváhejte mu zadávat cíle hodin, jak jen budete potřebovat, může Vám být při ruce i při opravování domácích úkolů, testů apod. Vše se odvíjí od </a:t>
            </a:r>
            <a:r>
              <a:rPr lang="cs-CZ" u="sng" dirty="0">
                <a:ea typeface="+mn-lt"/>
                <a:cs typeface="+mn-lt"/>
              </a:rPr>
              <a:t>nastavení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u="sng" dirty="0">
                <a:ea typeface="+mn-lt"/>
                <a:cs typeface="+mn-lt"/>
              </a:rPr>
              <a:t>spolupráce</a:t>
            </a:r>
            <a:r>
              <a:rPr lang="cs-CZ" dirty="0">
                <a:ea typeface="+mn-lt"/>
                <a:cs typeface="+mn-lt"/>
              </a:rPr>
              <a:t> mezi Vámi provázejícími učiteli a Vašimi praktikanty!</a:t>
            </a:r>
          </a:p>
          <a:p>
            <a:r>
              <a:rPr lang="cs-CZ" dirty="0">
                <a:ea typeface="+mn-lt"/>
                <a:cs typeface="+mn-lt"/>
              </a:rPr>
              <a:t>Provázející učitel dává studentovi </a:t>
            </a:r>
            <a:r>
              <a:rPr lang="cs-CZ" b="1" dirty="0">
                <a:ea typeface="+mn-lt"/>
                <a:cs typeface="+mn-lt"/>
              </a:rPr>
              <a:t>feedback (= REFLEXE) </a:t>
            </a:r>
            <a:r>
              <a:rPr lang="cs-CZ" dirty="0">
                <a:ea typeface="+mn-lt"/>
                <a:cs typeface="+mn-lt"/>
              </a:rPr>
              <a:t>na jeho vlastní výuku (i další pedagogické činnosti), poukazuje na to, co se studentovi povedlo, ale i na to, co méně a na čem by bylo dobré ještě zapracovat. Reflektovat můžete jednu vyučovací hodinu, jeden den, pojetí výuky, ale i komplex profesních činností. Určete si svou vlastní hranici, do jakého typu otázek jste se studentem ochotni jít a kam již ne (fokus: </a:t>
            </a:r>
            <a:r>
              <a:rPr lang="cs-CZ" u="sng" dirty="0">
                <a:ea typeface="+mn-lt"/>
                <a:cs typeface="+mn-lt"/>
              </a:rPr>
              <a:t>profesní</a:t>
            </a:r>
            <a:r>
              <a:rPr lang="cs-CZ" dirty="0">
                <a:ea typeface="+mn-lt"/>
                <a:cs typeface="+mn-lt"/>
              </a:rPr>
              <a:t> konkrétní i obecné otázky).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Provázející učitel přijímá </a:t>
            </a:r>
            <a:r>
              <a:rPr lang="cs-CZ" b="1" dirty="0">
                <a:ea typeface="+mn-lt"/>
                <a:cs typeface="+mn-lt"/>
              </a:rPr>
              <a:t>omluvenky </a:t>
            </a:r>
            <a:r>
              <a:rPr lang="cs-CZ" dirty="0">
                <a:ea typeface="+mn-lt"/>
                <a:cs typeface="+mn-lt"/>
              </a:rPr>
              <a:t>studenta kvůli </a:t>
            </a:r>
            <a:r>
              <a:rPr lang="cs-CZ" b="1" dirty="0">
                <a:ea typeface="+mn-lt"/>
                <a:cs typeface="+mn-lt"/>
              </a:rPr>
              <a:t>krátkodobé absenci</a:t>
            </a:r>
            <a:r>
              <a:rPr lang="cs-CZ" dirty="0">
                <a:ea typeface="+mn-lt"/>
                <a:cs typeface="+mn-lt"/>
              </a:rPr>
              <a:t>.</a:t>
            </a:r>
          </a:p>
          <a:p>
            <a:endParaRPr lang="cs-CZ">
              <a:ea typeface="+mn-lt"/>
              <a:cs typeface="+mn-lt"/>
            </a:endParaRPr>
          </a:p>
          <a:p>
            <a:r>
              <a:rPr lang="cs-CZ" u="sng" dirty="0">
                <a:ea typeface="+mn-lt"/>
                <a:cs typeface="+mn-lt"/>
              </a:rPr>
              <a:t>Více k Vaší roli: workshop Stínování (ZIP MUNI)</a:t>
            </a:r>
            <a:endParaRPr lang="cs-CZ" u="sng" dirty="0">
              <a:ea typeface="Meiryo"/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B94FB46D-351B-4282-B29F-C5F3F9FA7174}"/>
              </a:ext>
            </a:extLst>
          </p:cNvPr>
          <p:cNvSpPr/>
          <p:nvPr/>
        </p:nvSpPr>
        <p:spPr>
          <a:xfrm>
            <a:off x="10632923" y="142119"/>
            <a:ext cx="1331685" cy="12706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 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032BCBB-F82C-42B3-99D1-552232EDEDA3}"/>
              </a:ext>
            </a:extLst>
          </p:cNvPr>
          <p:cNvSpPr/>
          <p:nvPr/>
        </p:nvSpPr>
        <p:spPr>
          <a:xfrm>
            <a:off x="9357563" y="771404"/>
            <a:ext cx="1331103" cy="12779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STUDENT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265676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E7300-3A76-43E7-B891-24435292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2500969"/>
          </a:xfrm>
        </p:spPr>
        <p:txBody>
          <a:bodyPr>
            <a:normAutofit/>
          </a:bodyPr>
          <a:lstStyle/>
          <a:p>
            <a:r>
              <a:rPr lang="cs-CZ" b="0">
                <a:ea typeface="+mj-lt"/>
                <a:cs typeface="+mj-lt"/>
              </a:rPr>
              <a:t>PROVÁZEJÍCÍ UČITEL (PU) 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SPOLUPRÁCE SE STUDENTEM</a:t>
            </a:r>
          </a:p>
          <a:p>
            <a:endParaRPr lang="cs-CZ">
              <a:ea typeface="Meiryo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33A268-B8C0-4509-945F-F12B6FDE1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cs-CZ" dirty="0">
                <a:solidFill>
                  <a:schemeClr val="accent1"/>
                </a:solidFill>
                <a:ea typeface="+mn-lt"/>
                <a:cs typeface="+mn-lt"/>
              </a:rPr>
              <a:t>KROK 3</a:t>
            </a:r>
          </a:p>
          <a:p>
            <a:r>
              <a:rPr lang="cs-CZ" dirty="0">
                <a:ea typeface="+mn-lt"/>
                <a:cs typeface="+mn-lt"/>
              </a:rPr>
              <a:t>Výstupem ze spolupráce je </a:t>
            </a:r>
            <a:r>
              <a:rPr lang="cs-CZ" b="1" dirty="0">
                <a:ea typeface="+mn-lt"/>
                <a:cs typeface="+mn-lt"/>
              </a:rPr>
              <a:t>vyplnění hodnocení studenta</a:t>
            </a:r>
            <a:r>
              <a:rPr lang="cs-CZ" dirty="0">
                <a:ea typeface="+mn-lt"/>
                <a:cs typeface="+mn-lt"/>
              </a:rPr>
              <a:t> v následujícím dokumentu:</a:t>
            </a:r>
            <a:endParaRPr lang="cs-CZ" b="1" dirty="0">
              <a:ea typeface="+mn-lt"/>
              <a:cs typeface="+mn-lt"/>
            </a:endParaRPr>
          </a:p>
          <a:p>
            <a:endParaRPr lang="cs-CZ">
              <a:ea typeface="+mn-lt"/>
              <a:cs typeface="+mn-lt"/>
            </a:endParaRPr>
          </a:p>
          <a:p>
            <a:r>
              <a:rPr lang="cs-CZ" b="1" dirty="0">
                <a:highlight>
                  <a:srgbClr val="00FFFF"/>
                </a:highlight>
                <a:ea typeface="+mn-lt"/>
                <a:cs typeface="+mn-lt"/>
              </a:rPr>
              <a:t>Sebehodnotící dokument</a:t>
            </a:r>
            <a:r>
              <a:rPr lang="cs-CZ" dirty="0">
                <a:highlight>
                  <a:srgbClr val="00FFFF"/>
                </a:highlight>
                <a:ea typeface="+mn-lt"/>
                <a:cs typeface="+mn-lt"/>
              </a:rPr>
              <a:t> </a:t>
            </a:r>
            <a:r>
              <a:rPr lang="cs-CZ" b="1" dirty="0">
                <a:highlight>
                  <a:srgbClr val="00FFFF"/>
                </a:highlight>
                <a:ea typeface="+mn-lt"/>
                <a:cs typeface="+mn-lt"/>
              </a:rPr>
              <a:t>studenta (online) </a:t>
            </a:r>
            <a:r>
              <a:rPr lang="cs-CZ" dirty="0">
                <a:highlight>
                  <a:srgbClr val="00FFFF"/>
                </a:highlight>
                <a:ea typeface="+mn-lt"/>
                <a:cs typeface="+mn-lt"/>
              </a:rPr>
              <a:t>(VŠICHNI)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2"/>
              </a:rPr>
              <a:t>https://www.phil.muni.cz/student/pedagogicke-praxe#uciteleinfo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endParaRPr lang="cs-CZ" dirty="0">
              <a:ea typeface="+mn-lt"/>
              <a:cs typeface="+mn-lt"/>
            </a:endParaRPr>
          </a:p>
          <a:p>
            <a:endParaRPr lang="cs-CZ">
              <a:ea typeface="Meiryo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D203BBF1-774B-465C-AE5C-43577F9D5E10}"/>
              </a:ext>
            </a:extLst>
          </p:cNvPr>
          <p:cNvSpPr/>
          <p:nvPr/>
        </p:nvSpPr>
        <p:spPr>
          <a:xfrm>
            <a:off x="10696423" y="116719"/>
            <a:ext cx="1306285" cy="12579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 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18DAFB1-8A4A-4BB1-BC49-C68BAB5E6FA4}"/>
              </a:ext>
            </a:extLst>
          </p:cNvPr>
          <p:cNvSpPr/>
          <p:nvPr/>
        </p:nvSpPr>
        <p:spPr>
          <a:xfrm>
            <a:off x="9357563" y="682504"/>
            <a:ext cx="1331103" cy="12779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STUDENT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325454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CC8DF-9154-4B74-B1F5-36297E69F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690777"/>
            <a:ext cx="8770571" cy="1548469"/>
          </a:xfrm>
        </p:spPr>
        <p:txBody>
          <a:bodyPr>
            <a:normAutofit fontScale="90000"/>
          </a:bodyPr>
          <a:lstStyle/>
          <a:p>
            <a:r>
              <a:rPr lang="cs-CZ" b="0">
                <a:ea typeface="+mj-lt"/>
                <a:cs typeface="+mj-lt"/>
              </a:rPr>
              <a:t>PROVÁZEJÍCÍ UČITEL (PU) 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SPOLUPRÁCE S MANAŽERKOU PRAXÍ 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(FF MU)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F45045-A762-4E9D-BAE8-BE27FB973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S manažerkou praxí Mgr. Dorotou </a:t>
            </a:r>
            <a:r>
              <a:rPr lang="cs-CZ" dirty="0" err="1">
                <a:ea typeface="+mn-lt"/>
                <a:cs typeface="+mn-lt"/>
              </a:rPr>
              <a:t>Egerlovou</a:t>
            </a:r>
            <a:r>
              <a:rPr lang="cs-CZ" dirty="0">
                <a:ea typeface="+mn-lt"/>
                <a:cs typeface="+mn-lt"/>
              </a:rPr>
              <a:t> budete řešit vše administrativní, tedy především smlouvu s provázejícím učitelem.</a:t>
            </a:r>
            <a:endParaRPr lang="cs-CZ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KONTAKT: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chemeClr val="tx1"/>
                </a:solidFill>
                <a:ea typeface="+mn-lt"/>
                <a:cs typeface="+mn-lt"/>
              </a:rPr>
              <a:t>Mgr. Dorota </a:t>
            </a:r>
            <a:r>
              <a:rPr lang="cs-CZ" b="1" dirty="0" err="1">
                <a:solidFill>
                  <a:schemeClr val="tx1"/>
                </a:solidFill>
                <a:ea typeface="+mn-lt"/>
                <a:cs typeface="+mn-lt"/>
              </a:rPr>
              <a:t>Egerlová</a:t>
            </a: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, manažerka praxí </a:t>
            </a:r>
            <a:br>
              <a:rPr lang="cs-CZ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konzultace podle domluvy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e-mail: </a:t>
            </a:r>
            <a:r>
              <a:rPr lang="cs-CZ" dirty="0">
                <a:solidFill>
                  <a:schemeClr val="tx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dorota.egerlova@phil.muni.cz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  <a:ea typeface="+mn-lt"/>
                <a:cs typeface="+mn-lt"/>
              </a:rPr>
              <a:t>tel.: +420 549 49 3483 nebo +420 771 126 602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solidFill>
                <a:schemeClr val="tx1"/>
              </a:solidFill>
              <a:ea typeface="Meiryo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A50955F5-A9C6-483C-8882-19C33F4B011B}"/>
              </a:ext>
            </a:extLst>
          </p:cNvPr>
          <p:cNvSpPr/>
          <p:nvPr/>
        </p:nvSpPr>
        <p:spPr>
          <a:xfrm>
            <a:off x="10836123" y="65919"/>
            <a:ext cx="1306285" cy="12579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 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5BD6EBA-1113-45FF-B73E-66A213C40A5D}"/>
              </a:ext>
            </a:extLst>
          </p:cNvPr>
          <p:cNvSpPr/>
          <p:nvPr/>
        </p:nvSpPr>
        <p:spPr>
          <a:xfrm>
            <a:off x="9496006" y="691312"/>
            <a:ext cx="1394602" cy="1337093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MANAŽER</a:t>
            </a:r>
            <a:endParaRPr lang="cs-CZ"/>
          </a:p>
          <a:p>
            <a:pPr algn="ctr"/>
            <a:r>
              <a:rPr lang="cs-CZ" sz="1000">
                <a:ea typeface="Meiryo"/>
              </a:rPr>
              <a:t>PRAXÍ </a:t>
            </a:r>
            <a:endParaRPr lang="cs-CZ">
              <a:ea typeface="Meiryo"/>
            </a:endParaRPr>
          </a:p>
          <a:p>
            <a:pPr algn="ctr"/>
            <a:r>
              <a:rPr lang="cs-CZ" sz="1000">
                <a:ea typeface="Meiryo"/>
              </a:rPr>
              <a:t>(FF MU)</a:t>
            </a:r>
            <a:endParaRPr lang="cs-CZ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65301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777517-277A-4807-A67B-A3ED04ACA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140" y="175520"/>
            <a:ext cx="8770571" cy="2132669"/>
          </a:xfrm>
        </p:spPr>
        <p:txBody>
          <a:bodyPr>
            <a:normAutofit/>
          </a:bodyPr>
          <a:lstStyle/>
          <a:p>
            <a:r>
              <a:rPr lang="cs-CZ" b="0">
                <a:ea typeface="+mj-lt"/>
                <a:cs typeface="+mj-lt"/>
              </a:rPr>
              <a:t>PROVÁZEJÍCÍ UČITEL (PU) 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SPOLUPRÁCE S OBOROVÝM DIDAKTIKEM (FF MU)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186633-53AA-48A5-9278-7BAA7FC37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a typeface="+mn-lt"/>
                <a:cs typeface="+mn-lt"/>
              </a:rPr>
              <a:t>Oborový didaktik </a:t>
            </a:r>
            <a:r>
              <a:rPr lang="cs-CZ" b="1" dirty="0">
                <a:ea typeface="+mn-lt"/>
                <a:cs typeface="+mn-lt"/>
              </a:rPr>
              <a:t>komunikuje </a:t>
            </a:r>
            <a:r>
              <a:rPr lang="cs-CZ" dirty="0">
                <a:ea typeface="+mn-lt"/>
                <a:cs typeface="+mn-lt"/>
              </a:rPr>
              <a:t>s</a:t>
            </a:r>
            <a:r>
              <a:rPr lang="cs-CZ" b="1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</a:rPr>
              <a:t>provázejícím učitelem ohledně procesu praxí, </a:t>
            </a:r>
            <a:r>
              <a:rPr lang="cs-CZ" b="1" dirty="0">
                <a:ea typeface="+mn-lt"/>
                <a:cs typeface="+mn-lt"/>
              </a:rPr>
              <a:t>objasní </a:t>
            </a:r>
            <a:r>
              <a:rPr lang="cs-CZ" dirty="0">
                <a:ea typeface="+mn-lt"/>
                <a:cs typeface="+mn-lt"/>
              </a:rPr>
              <a:t>vše potřebné ohledně organizace, spolupráce se studentem, výstupy apod. (VIZ TENTO </a:t>
            </a:r>
            <a:r>
              <a:rPr lang="cs-CZ" u="sng" dirty="0">
                <a:ea typeface="+mn-lt"/>
                <a:cs typeface="+mn-lt"/>
              </a:rPr>
              <a:t>MANUÁL</a:t>
            </a:r>
            <a:r>
              <a:rPr lang="cs-CZ" dirty="0">
                <a:ea typeface="+mn-lt"/>
                <a:cs typeface="+mn-lt"/>
              </a:rPr>
              <a:t>!)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a typeface="+mn-lt"/>
                <a:cs typeface="+mn-lt"/>
              </a:rPr>
              <a:t>Oborový didaktik je provázejícímu učiteli v případě potřeby </a:t>
            </a:r>
            <a:r>
              <a:rPr lang="cs-CZ" b="1" dirty="0">
                <a:ea typeface="+mn-lt"/>
                <a:cs typeface="+mn-lt"/>
              </a:rPr>
              <a:t>k dispozici</a:t>
            </a:r>
            <a:r>
              <a:rPr lang="cs-CZ" dirty="0">
                <a:ea typeface="+mn-lt"/>
                <a:cs typeface="+mn-lt"/>
              </a:rPr>
              <a:t> buď na </a:t>
            </a:r>
            <a:r>
              <a:rPr lang="cs-CZ" b="1" dirty="0">
                <a:ea typeface="+mn-lt"/>
                <a:cs typeface="+mn-lt"/>
              </a:rPr>
              <a:t>e-mailu </a:t>
            </a:r>
            <a:r>
              <a:rPr lang="cs-CZ" dirty="0">
                <a:ea typeface="+mn-lt"/>
                <a:cs typeface="+mn-lt"/>
              </a:rPr>
              <a:t>nebo na osobní </a:t>
            </a:r>
            <a:r>
              <a:rPr lang="cs-CZ" b="1" dirty="0">
                <a:ea typeface="+mn-lt"/>
                <a:cs typeface="+mn-lt"/>
              </a:rPr>
              <a:t>konzultaci</a:t>
            </a:r>
            <a:r>
              <a:rPr lang="cs-CZ" dirty="0">
                <a:ea typeface="+mn-lt"/>
                <a:cs typeface="+mn-lt"/>
              </a:rPr>
              <a:t> (MS </a:t>
            </a:r>
            <a:r>
              <a:rPr lang="cs-CZ" err="1">
                <a:ea typeface="+mn-lt"/>
                <a:cs typeface="+mn-lt"/>
              </a:rPr>
              <a:t>Teams</a:t>
            </a:r>
            <a:r>
              <a:rPr lang="cs-CZ" dirty="0">
                <a:ea typeface="+mn-lt"/>
                <a:cs typeface="+mn-lt"/>
              </a:rPr>
              <a:t> nebo dle domluvy). S oborovým didaktikem je možné konzultovat </a:t>
            </a:r>
            <a:r>
              <a:rPr lang="cs-CZ" b="1" dirty="0">
                <a:ea typeface="+mn-lt"/>
                <a:cs typeface="+mn-lt"/>
              </a:rPr>
              <a:t>organizaci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b="1" dirty="0">
                <a:ea typeface="+mn-lt"/>
                <a:cs typeface="+mn-lt"/>
              </a:rPr>
              <a:t>náplň</a:t>
            </a:r>
            <a:r>
              <a:rPr lang="cs-CZ" dirty="0">
                <a:ea typeface="+mn-lt"/>
                <a:cs typeface="+mn-lt"/>
              </a:rPr>
              <a:t> i </a:t>
            </a:r>
            <a:r>
              <a:rPr lang="cs-CZ" b="1" dirty="0">
                <a:ea typeface="+mn-lt"/>
                <a:cs typeface="+mn-lt"/>
              </a:rPr>
              <a:t>reflexi</a:t>
            </a:r>
            <a:r>
              <a:rPr lang="cs-CZ" dirty="0">
                <a:ea typeface="+mn-lt"/>
                <a:cs typeface="+mn-lt"/>
              </a:rPr>
              <a:t> praxí studentů.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K diskuzi je vytvoření </a:t>
            </a:r>
            <a:r>
              <a:rPr lang="cs-CZ" b="1" dirty="0">
                <a:ea typeface="+mn-lt"/>
                <a:cs typeface="+mn-lt"/>
              </a:rPr>
              <a:t>platformy </a:t>
            </a:r>
            <a:r>
              <a:rPr lang="cs-CZ" dirty="0">
                <a:ea typeface="+mn-lt"/>
                <a:cs typeface="+mn-lt"/>
              </a:rPr>
              <a:t>pro provázející učitele NJ a oborového didaktika, kde naleznete tento </a:t>
            </a:r>
            <a:r>
              <a:rPr lang="cs-CZ" b="1" dirty="0">
                <a:ea typeface="+mn-lt"/>
                <a:cs typeface="+mn-lt"/>
              </a:rPr>
              <a:t>manuál</a:t>
            </a:r>
            <a:r>
              <a:rPr lang="cs-CZ" dirty="0">
                <a:ea typeface="+mn-lt"/>
                <a:cs typeface="+mn-lt"/>
              </a:rPr>
              <a:t> a veškeré potřebné </a:t>
            </a:r>
            <a:r>
              <a:rPr lang="cs-CZ" b="1" dirty="0">
                <a:ea typeface="+mn-lt"/>
                <a:cs typeface="+mn-lt"/>
              </a:rPr>
              <a:t>informace </a:t>
            </a:r>
            <a:r>
              <a:rPr lang="cs-CZ" dirty="0">
                <a:ea typeface="+mn-lt"/>
                <a:cs typeface="+mn-lt"/>
              </a:rPr>
              <a:t>a </a:t>
            </a:r>
            <a:r>
              <a:rPr lang="cs-CZ" b="1" dirty="0">
                <a:ea typeface="+mn-lt"/>
                <a:cs typeface="+mn-lt"/>
              </a:rPr>
              <a:t>dokumenty</a:t>
            </a:r>
            <a:r>
              <a:rPr lang="cs-CZ" dirty="0">
                <a:ea typeface="+mn-lt"/>
                <a:cs typeface="+mn-lt"/>
              </a:rPr>
              <a:t> a kde bude možné konat podle potřeby společná </a:t>
            </a:r>
            <a:r>
              <a:rPr lang="cs-CZ" b="1" dirty="0">
                <a:ea typeface="+mn-lt"/>
                <a:cs typeface="+mn-lt"/>
              </a:rPr>
              <a:t>setkání</a:t>
            </a:r>
            <a:r>
              <a:rPr lang="cs-CZ" dirty="0">
                <a:ea typeface="+mn-lt"/>
                <a:cs typeface="+mn-lt"/>
              </a:rPr>
              <a:t>.</a:t>
            </a:r>
            <a:endParaRPr lang="cs-CZ">
              <a:ea typeface="Meiryo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a typeface="+mn-lt"/>
                <a:cs typeface="+mn-lt"/>
              </a:rPr>
              <a:t>Součástí praxe studenta je i </a:t>
            </a:r>
            <a:r>
              <a:rPr lang="cs-CZ" b="1" dirty="0">
                <a:ea typeface="+mn-lt"/>
                <a:cs typeface="+mn-lt"/>
              </a:rPr>
              <a:t>hospitace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oborového didaktika</a:t>
            </a:r>
            <a:r>
              <a:rPr lang="cs-CZ" dirty="0">
                <a:ea typeface="+mn-lt"/>
                <a:cs typeface="+mn-lt"/>
              </a:rPr>
              <a:t> ve výuce studenta se souhlasem provázejícího učitele. </a:t>
            </a:r>
            <a:r>
              <a:rPr lang="cs-CZ" u="sng" dirty="0">
                <a:ea typeface="+mn-lt"/>
                <a:cs typeface="+mn-lt"/>
              </a:rPr>
              <a:t>Zprostředkovává student po domluvě se všemi účastníky!</a:t>
            </a:r>
            <a:endParaRPr lang="cs-CZ" u="sng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u="sng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45CE8E-C125-4749-9404-1EC1B93F77D9}"/>
              </a:ext>
            </a:extLst>
          </p:cNvPr>
          <p:cNvSpPr/>
          <p:nvPr/>
        </p:nvSpPr>
        <p:spPr>
          <a:xfrm>
            <a:off x="10734523" y="129419"/>
            <a:ext cx="1306285" cy="12579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 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553596A-0E93-4A84-89F9-2600CA049EC4}"/>
              </a:ext>
            </a:extLst>
          </p:cNvPr>
          <p:cNvSpPr/>
          <p:nvPr/>
        </p:nvSpPr>
        <p:spPr>
          <a:xfrm>
            <a:off x="9451915" y="754331"/>
            <a:ext cx="1380226" cy="13227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OBOROVÝ DIDAKTIK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9968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E1ABD-C640-479E-92CB-F5B1D0BC7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887325"/>
            <a:ext cx="8770571" cy="1345269"/>
          </a:xfrm>
        </p:spPr>
        <p:txBody>
          <a:bodyPr>
            <a:normAutofit fontScale="90000"/>
          </a:bodyPr>
          <a:lstStyle/>
          <a:p>
            <a:r>
              <a:rPr lang="cs-CZ" b="0">
                <a:ea typeface="+mj-lt"/>
                <a:cs typeface="+mj-lt"/>
              </a:rPr>
              <a:t>PROVÁZEJÍCÍ UČITEL (PU) 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SPOLUPRÁCE S OBOROVÝM </a:t>
            </a:r>
            <a:br>
              <a:rPr lang="cs-CZ" b="0">
                <a:ea typeface="+mj-lt"/>
                <a:cs typeface="+mj-lt"/>
              </a:rPr>
            </a:br>
            <a:r>
              <a:rPr lang="cs-CZ" b="0">
                <a:ea typeface="+mj-lt"/>
                <a:cs typeface="+mj-lt"/>
              </a:rPr>
              <a:t>DIDAKTIKEM (FF MU)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D9339B-EF2E-4A14-9257-379C020BF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a typeface="+mn-lt"/>
                <a:cs typeface="+mn-lt"/>
              </a:rPr>
              <a:t>SPOLEČNÝ CÍL: </a:t>
            </a:r>
            <a:endParaRPr lang="en-US" b="1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chemeClr val="accent1"/>
                </a:solidFill>
                <a:ea typeface="+mn-lt"/>
                <a:cs typeface="+mn-lt"/>
              </a:rPr>
              <a:t>SPOLEČNÝMI SILAMI DOPROVÁZÍME STUDENTA V JEHO PROFESNÍM SEBEROZVOJI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Meiryo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a typeface="+mn-lt"/>
                <a:cs typeface="+mn-lt"/>
              </a:rPr>
              <a:t>KONTAKT: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ea typeface="+mn-lt"/>
                <a:cs typeface="+mn-lt"/>
              </a:rPr>
              <a:t>Mgr. Martina </a:t>
            </a:r>
            <a:r>
              <a:rPr lang="cs-CZ" b="1" dirty="0" err="1">
                <a:ea typeface="+mn-lt"/>
                <a:cs typeface="+mn-lt"/>
              </a:rPr>
              <a:t>Trombiková</a:t>
            </a:r>
            <a:r>
              <a:rPr lang="cs-CZ" b="1" dirty="0">
                <a:ea typeface="+mn-lt"/>
                <a:cs typeface="+mn-lt"/>
              </a:rPr>
              <a:t>, Ph.D., </a:t>
            </a:r>
            <a:r>
              <a:rPr lang="cs-CZ" dirty="0">
                <a:ea typeface="+mn-lt"/>
                <a:cs typeface="+mn-lt"/>
              </a:rPr>
              <a:t>oborová didaktička ÚGNN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a typeface="+mn-lt"/>
                <a:cs typeface="+mn-lt"/>
              </a:rPr>
              <a:t>e-mail: </a:t>
            </a:r>
            <a:r>
              <a:rPr lang="cs-CZ" dirty="0">
                <a:ea typeface="+mn-lt"/>
                <a:cs typeface="+mn-lt"/>
                <a:hlinkClick r:id="rId2"/>
              </a:rPr>
              <a:t>trombikova@mail.muni.cz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ea typeface="+mn-lt"/>
                <a:cs typeface="+mn-lt"/>
              </a:rPr>
              <a:t>Mgr. et Mgr. Markéta </a:t>
            </a:r>
            <a:r>
              <a:rPr lang="cs-CZ" b="1" dirty="0" err="1">
                <a:ea typeface="+mn-lt"/>
                <a:cs typeface="+mn-lt"/>
              </a:rPr>
              <a:t>Hotařová</a:t>
            </a:r>
            <a:r>
              <a:rPr lang="cs-CZ" b="1" dirty="0">
                <a:ea typeface="+mn-lt"/>
                <a:cs typeface="+mn-lt"/>
              </a:rPr>
              <a:t>, Ph.D.</a:t>
            </a:r>
            <a:r>
              <a:rPr lang="cs-CZ" dirty="0">
                <a:ea typeface="+mn-lt"/>
                <a:cs typeface="+mn-lt"/>
              </a:rPr>
              <a:t>, oborová didaktička ÚGNN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a typeface="+mn-lt"/>
                <a:cs typeface="+mn-lt"/>
              </a:rPr>
              <a:t>e-mail: </a:t>
            </a:r>
            <a:r>
              <a:rPr lang="cs-CZ" dirty="0">
                <a:ea typeface="+mn-lt"/>
                <a:cs typeface="+mn-lt"/>
                <a:hlinkClick r:id="rId3"/>
              </a:rPr>
              <a:t>marketa.hotarova@mail.muni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ea typeface="Meiryo"/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5764022B-BCE2-498D-9917-3D13357A5A4B}"/>
              </a:ext>
            </a:extLst>
          </p:cNvPr>
          <p:cNvSpPr/>
          <p:nvPr/>
        </p:nvSpPr>
        <p:spPr>
          <a:xfrm>
            <a:off x="10785323" y="65919"/>
            <a:ext cx="1306285" cy="12579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 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5834563-EA6F-453A-97BC-72B983D2E8E2}"/>
              </a:ext>
            </a:extLst>
          </p:cNvPr>
          <p:cNvSpPr/>
          <p:nvPr/>
        </p:nvSpPr>
        <p:spPr>
          <a:xfrm>
            <a:off x="9502715" y="690831"/>
            <a:ext cx="1380226" cy="13227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OBOROVÝ DIDAKTIK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414442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B08BC-8F10-4320-B855-873E638CE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0" dirty="0">
                <a:ea typeface="Meiryo"/>
              </a:rPr>
              <a:t>POVINNOSTI STUDENTA, O KTERÝCH </a:t>
            </a:r>
            <a:br>
              <a:rPr lang="cs-CZ" b="0" dirty="0">
                <a:ea typeface="Meiryo"/>
              </a:rPr>
            </a:br>
            <a:r>
              <a:rPr lang="cs-CZ" b="0" dirty="0">
                <a:ea typeface="Meiryo"/>
              </a:rPr>
              <a:t>BY MĚL PROVÁZEJÍCÍ UČITEL VĚDĚT</a:t>
            </a:r>
            <a:endParaRPr lang="cs-CZ" b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EA665-49B4-4B3A-B4F5-9737CBE33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POČET SEMESTRŮ PRAXE? (viz přehledová tabulka 1, 2)</a:t>
            </a:r>
            <a:endParaRPr lang="cs-CZ" dirty="0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POČTY HODIN PRAXE? </a:t>
            </a:r>
            <a:r>
              <a:rPr lang="cs-CZ" dirty="0">
                <a:ea typeface="+mn-lt"/>
                <a:cs typeface="+mn-lt"/>
              </a:rPr>
              <a:t>(viz přehledová tabulka 1, 2)</a:t>
            </a:r>
            <a:endParaRPr lang="cs-CZ" dirty="0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NÁPLŇ PRAXE?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VÝSTUP Z PRAXE?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HARMONOGRAM SEMESTRU/ TERMÍNY?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cs-CZ" dirty="0">
                <a:ea typeface="Meiryo"/>
              </a:rPr>
              <a:t>Z ČEHO STUDENT VYCHÁZÍ? MÁ NĚJAKÉ MATERIÁLY?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FE2E94B6-B85B-4BFA-9DA8-83B48C2621F1}"/>
              </a:ext>
            </a:extLst>
          </p:cNvPr>
          <p:cNvSpPr/>
          <p:nvPr/>
        </p:nvSpPr>
        <p:spPr>
          <a:xfrm>
            <a:off x="3330515" y="5402531"/>
            <a:ext cx="1380226" cy="13227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OBOROVÝ DIDAKTIK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96D08B9-F123-4630-964C-BDD4ACEF28D4}"/>
              </a:ext>
            </a:extLst>
          </p:cNvPr>
          <p:cNvSpPr/>
          <p:nvPr/>
        </p:nvSpPr>
        <p:spPr>
          <a:xfrm>
            <a:off x="6734023" y="5438019"/>
            <a:ext cx="1306285" cy="12579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PROV. UČITEL</a:t>
            </a:r>
          </a:p>
          <a:p>
            <a:pPr algn="ctr"/>
            <a:r>
              <a:rPr lang="cs-CZ" sz="1000">
                <a:ea typeface="Meiryo"/>
              </a:rPr>
              <a:t>(SŠ)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40E63034-1B95-4692-B7EA-AF75ACC120D1}"/>
              </a:ext>
            </a:extLst>
          </p:cNvPr>
          <p:cNvSpPr/>
          <p:nvPr/>
        </p:nvSpPr>
        <p:spPr>
          <a:xfrm>
            <a:off x="5026863" y="5432304"/>
            <a:ext cx="1331103" cy="12779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>
                <a:ea typeface="Meiryo"/>
              </a:rPr>
              <a:t>STUDENT</a:t>
            </a:r>
          </a:p>
          <a:p>
            <a:pPr algn="ctr"/>
            <a:r>
              <a:rPr lang="cs-CZ" sz="1000">
                <a:ea typeface="Meiryo"/>
              </a:rPr>
              <a:t>(FF MU)</a:t>
            </a:r>
          </a:p>
        </p:txBody>
      </p:sp>
    </p:spTree>
    <p:extLst>
      <p:ext uri="{BB962C8B-B14F-4D97-AF65-F5344CB8AC3E}">
        <p14:creationId xmlns:p14="http://schemas.microsoft.com/office/powerpoint/2010/main" val="406442183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DarkSeedLeftStep">
      <a:dk1>
        <a:srgbClr val="000000"/>
      </a:dk1>
      <a:lt1>
        <a:srgbClr val="FFFFFF"/>
      </a:lt1>
      <a:dk2>
        <a:srgbClr val="2E1B30"/>
      </a:dk2>
      <a:lt2>
        <a:srgbClr val="F0F3F2"/>
      </a:lt2>
      <a:accent1>
        <a:srgbClr val="E52B61"/>
      </a:accent1>
      <a:accent2>
        <a:srgbClr val="D3199C"/>
      </a:accent2>
      <a:accent3>
        <a:srgbClr val="CE2BE5"/>
      </a:accent3>
      <a:accent4>
        <a:srgbClr val="6F19D3"/>
      </a:accent4>
      <a:accent5>
        <a:srgbClr val="362EE5"/>
      </a:accent5>
      <a:accent6>
        <a:srgbClr val="195ED3"/>
      </a:accent6>
      <a:hlink>
        <a:srgbClr val="5A3FB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2305</Words>
  <Application>Microsoft Office PowerPoint</Application>
  <PresentationFormat>Širokoúhlá obrazovka</PresentationFormat>
  <Paragraphs>281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SketchLinesVTI</vt:lpstr>
      <vt:lpstr>Motiv Office</vt:lpstr>
      <vt:lpstr>MANUÁL PRO PROVÁZEJÍCÍ UČITELE NJ</vt:lpstr>
      <vt:lpstr>JAK FUNGUJÍ PEDAGOGICKÉ PRAXE? KDO V CELÉM PROCESU HRAJE JAKOU ROLI?</vt:lpstr>
      <vt:lpstr> PROVÁZEJÍCÍ UČITEL (PU)  SPOLUPRÁCE SE STUDENTEM</vt:lpstr>
      <vt:lpstr>PROVÁZEJÍCÍ UČITEL (PU)  SPOLUPRÁCE SE STUDENTEM</vt:lpstr>
      <vt:lpstr>PROVÁZEJÍCÍ UČITEL (PU)  SPOLUPRÁCE SE STUDENTEM </vt:lpstr>
      <vt:lpstr>PROVÁZEJÍCÍ UČITEL (PU)  SPOLUPRÁCE S MANAŽERKOU PRAXÍ  (FF MU)</vt:lpstr>
      <vt:lpstr>PROVÁZEJÍCÍ UČITEL (PU)  SPOLUPRÁCE S OBOROVÝM DIDAKTIKEM (FF MU)</vt:lpstr>
      <vt:lpstr>PROVÁZEJÍCÍ UČITEL (PU)  SPOLUPRÁCE S OBOROVÝM  DIDAKTIKEM (FF MU)</vt:lpstr>
      <vt:lpstr>POVINNOSTI STUDENTA, O KTERÝCH  BY MĚL PROVÁZEJÍCÍ UČITEL VĚDĚT</vt:lpstr>
      <vt:lpstr>Prezentace aplikace PowerPoint</vt:lpstr>
      <vt:lpstr>Prezentace aplikace PowerPoint</vt:lpstr>
      <vt:lpstr>POVINNOSTI STUDENTA,  O KTERÝCH BY MĚL PROVÁZEJÍCÍ UČITEL VĚDĚT VÝSTUP Z PRAXE</vt:lpstr>
      <vt:lpstr>CO VYPLŇUJE PROVÁZEJÍCÍ UČITEL  V SEBEHODNOTÍCÍM DOKUMENTU?</vt:lpstr>
      <vt:lpstr>KDE NAJDE PROVÁZEJÍCÍ UČITEL SEBEHODNOTÍCÍ DOKUMENT?</vt:lpstr>
      <vt:lpstr>POVINNOSTI STUDENTA,  O KTERÝCH BY MĚL PROVÁZEJÍCÍ UČITEL VĚDĚT HARMONOGRAM SEMESTRU/ TERMÍNY</vt:lpstr>
      <vt:lpstr>POVINNOSTI STUDENTA,  O KTERÝCH BY MĚL PROVÁZEJÍCÍ UČITEL VĚDĚT Z ČEHO STUDENT VYCHÁZÍ? MÁ NĚJAKÉ MATERIÁLY?</vt:lpstr>
      <vt:lpstr>Další informace naleznete na webových stránkách k pedagogickým praxím:</vt:lpstr>
      <vt:lpstr>PROSTOR PRO DALŠÍ NÁMĚTY A OTÁZKY!</vt:lpstr>
      <vt:lpstr>Děkujeme za pozornost a spolupráci!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Martina Trombiková</cp:lastModifiedBy>
  <cp:revision>162</cp:revision>
  <dcterms:created xsi:type="dcterms:W3CDTF">2020-11-27T09:20:43Z</dcterms:created>
  <dcterms:modified xsi:type="dcterms:W3CDTF">2021-09-03T07:59:36Z</dcterms:modified>
</cp:coreProperties>
</file>