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  <p:sldMasterId id="2147483648" r:id="rId2"/>
  </p:sldMasterIdLst>
  <p:notesMasterIdLst>
    <p:notesMasterId r:id="rId22"/>
  </p:notesMasterIdLst>
  <p:sldIdLst>
    <p:sldId id="256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7" r:id="rId11"/>
    <p:sldId id="269" r:id="rId12"/>
    <p:sldId id="270" r:id="rId13"/>
    <p:sldId id="272" r:id="rId14"/>
    <p:sldId id="280" r:id="rId15"/>
    <p:sldId id="281" r:id="rId16"/>
    <p:sldId id="273" r:id="rId17"/>
    <p:sldId id="274" r:id="rId18"/>
    <p:sldId id="279" r:id="rId19"/>
    <p:sldId id="275" r:id="rId20"/>
    <p:sldId id="276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9EBB7B-8678-338D-E144-6F964EDDEA68}" v="45" dt="2020-12-15T13:49:59.500"/>
    <p1510:client id="{15AFBF85-E5CB-046E-4715-E19F1A005F5E}" v="692" dt="2021-01-05T09:21:56.528"/>
    <p1510:client id="{1BA1C34C-23D4-4D2B-8252-82B90FEB9242}" v="4817" dt="2020-11-27T10:52:30.505"/>
    <p1510:client id="{24F819C2-3BBD-A285-8B39-1FE06415CE1A}" v="2" dt="2020-12-15T13:51:38.860"/>
    <p1510:client id="{2E2C6089-B8B9-AB18-3E14-E3D4166B3CF5}" v="6" dt="2020-12-15T13:51:12.733"/>
    <p1510:client id="{2ED60EF1-ED87-964F-24FE-D754C1999A51}" v="21" dt="2020-12-15T13:48:24.468"/>
    <p1510:client id="{51A53125-04EA-8FC5-178C-7DD8846AC190}" v="6" dt="2021-01-05T10:50:15.392"/>
    <p1510:client id="{65E1A2D2-32C4-7A13-D15B-7D0B0A9F71FE}" v="437" dt="2021-04-01T12:33:40.669"/>
    <p1510:client id="{875865BD-3543-B393-BD24-FB49B02426BA}" v="260" dt="2020-12-15T14:04:48.490"/>
    <p1510:client id="{B5D62413-0A36-D6F5-6693-6EF3A9946232}" v="100" dt="2020-12-01T08:34:19.052"/>
    <p1510:client id="{B5F27CEB-1FEF-4ED0-B551-F81876FC0130}" v="142" dt="2021-09-03T07:36:53.957"/>
    <p1510:client id="{CC0A3BD9-C0ED-2ED8-2B01-C5A44AAEB343}" v="5000" dt="2020-12-07T17:15:56.589"/>
    <p1510:client id="{D1B170E5-9148-4E18-435F-6F9C6FADDD83}" v="621" dt="2020-12-07T17:41:11.279"/>
    <p1510:client id="{DA7E60C4-A0D5-7207-4CBC-B4813B55ADB1}" v="35" dt="2020-12-15T13:46:52.159"/>
    <p1510:client id="{E4DD53FC-CBC2-1EAD-93ED-270D8C49A85F}" v="3" dt="2020-12-15T13:48:55.1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9"/>
  </p:normalViewPr>
  <p:slideViewPr>
    <p:cSldViewPr snapToGrid="0">
      <p:cViewPr varScale="1">
        <p:scale>
          <a:sx n="105" d="100"/>
          <a:sy n="105" d="100"/>
        </p:scale>
        <p:origin x="84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36B9F9-DD95-4229-926C-5AA22F37CC34}" type="datetimeFigureOut">
              <a:rPr lang="cs-CZ"/>
              <a:t>03.09.2021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77AC8-7AD8-482D-908A-170E976B70FF}" type="slidenum">
              <a:rPr lang="cs-CZ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73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Další činnost – účast na workshopech na FF, </a:t>
            </a:r>
            <a:r>
              <a:rPr lang="cs-CZ" sz="1200" u="sng"/>
              <a:t>Asistence, hospitace, exkurze, pomoc s opravováním písemných prací, tvorba učebních pomůcek, doprovod žáků na exkurze, příprava školních projektů, účast na třídních schůzkách, pomoc se školní/třídní dokumentací, třídnické hodiny, suplování ad zpracování úkolů z praxe, tvorba zprávy)</a:t>
            </a:r>
          </a:p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A11B2-399C-4920-8803-B3FB0F1F653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724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Další činnost – účast na workshopech na FF, </a:t>
            </a:r>
            <a:r>
              <a:rPr lang="cs-CZ" sz="1200" u="sng"/>
              <a:t>Asistence, hospitace, exkurze, pomoc s opravováním písemných prací, tvorba učebních pomůcek, doprovod žáků na exkurze, příprava školních projektů, účast na třídních schůzkách, pomoc se školní/třídní dokumentací, třídnické hodiny, suplování ad zpracování úkolů z praxe, tvorba zprávy)</a:t>
            </a:r>
          </a:p>
          <a:p>
            <a:endParaRPr lang="de-DE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1A11B2-399C-4920-8803-B3FB0F1F653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5628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9B0F7D69-D93C-4C38-A23D-76E000D691CD}"/>
              </a:ext>
            </a:extLst>
          </p:cNvPr>
          <p:cNvSpPr/>
          <p:nvPr/>
        </p:nvSpPr>
        <p:spPr>
          <a:xfrm>
            <a:off x="0" y="0"/>
            <a:ext cx="3496422" cy="6858000"/>
          </a:xfrm>
          <a:custGeom>
            <a:avLst/>
            <a:gdLst>
              <a:gd name="connsiteX0" fmla="*/ 0 w 3496422"/>
              <a:gd name="connsiteY0" fmla="*/ 0 h 6858000"/>
              <a:gd name="connsiteX1" fmla="*/ 1873399 w 3496422"/>
              <a:gd name="connsiteY1" fmla="*/ 0 h 6858000"/>
              <a:gd name="connsiteX2" fmla="*/ 1895523 w 3496422"/>
              <a:gd name="connsiteY2" fmla="*/ 14997 h 6858000"/>
              <a:gd name="connsiteX3" fmla="*/ 3496422 w 3496422"/>
              <a:gd name="connsiteY3" fmla="*/ 3621656 h 6858000"/>
              <a:gd name="connsiteX4" fmla="*/ 1622072 w 3496422"/>
              <a:gd name="connsiteY4" fmla="*/ 6374814 h 6858000"/>
              <a:gd name="connsiteX5" fmla="*/ 1105424 w 3496422"/>
              <a:gd name="connsiteY5" fmla="*/ 6780599 h 6858000"/>
              <a:gd name="connsiteX6" fmla="*/ 993668 w 3496422"/>
              <a:gd name="connsiteY6" fmla="*/ 6858000 h 6858000"/>
              <a:gd name="connsiteX7" fmla="*/ 0 w 3496422"/>
              <a:gd name="connsiteY7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96422" h="6858000">
                <a:moveTo>
                  <a:pt x="0" y="0"/>
                </a:moveTo>
                <a:lnTo>
                  <a:pt x="1873399" y="0"/>
                </a:lnTo>
                <a:lnTo>
                  <a:pt x="1895523" y="14997"/>
                </a:lnTo>
                <a:cubicBezTo>
                  <a:pt x="2922686" y="754641"/>
                  <a:pt x="3496422" y="2093192"/>
                  <a:pt x="3496422" y="3621656"/>
                </a:cubicBezTo>
                <a:cubicBezTo>
                  <a:pt x="3496422" y="4969131"/>
                  <a:pt x="2567697" y="5602839"/>
                  <a:pt x="1622072" y="6374814"/>
                </a:cubicBezTo>
                <a:cubicBezTo>
                  <a:pt x="1449869" y="6515397"/>
                  <a:pt x="1279242" y="6653108"/>
                  <a:pt x="1105424" y="6780599"/>
                </a:cubicBezTo>
                <a:lnTo>
                  <a:pt x="993668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54295" y="1346268"/>
            <a:ext cx="7060135" cy="3285207"/>
          </a:xfrm>
        </p:spPr>
        <p:txBody>
          <a:bodyPr anchor="b">
            <a:noAutofit/>
          </a:bodyPr>
          <a:lstStyle>
            <a:lvl1pPr algn="l">
              <a:lnSpc>
                <a:spcPct val="120000"/>
              </a:lnSpc>
              <a:defRPr sz="5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312" y="4631475"/>
            <a:ext cx="7052117" cy="1150200"/>
          </a:xfrm>
        </p:spPr>
        <p:txBody>
          <a:bodyPr lIns="109728" tIns="109728" rIns="109728" bIns="91440" anchor="t">
            <a:normAutofit/>
          </a:bodyPr>
          <a:lstStyle>
            <a:lvl1pPr marL="0" indent="0" algn="l">
              <a:lnSpc>
                <a:spcPct val="130000"/>
              </a:lnSpc>
              <a:buNone/>
              <a:defRPr sz="2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123E5C65-E22A-4865-9449-10140D62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4295" y="617415"/>
            <a:ext cx="7123723" cy="457200"/>
          </a:xfrm>
        </p:spPr>
        <p:txBody>
          <a:bodyPr/>
          <a:lstStyle>
            <a:lvl1pPr algn="l">
              <a:defRPr/>
            </a:lvl1pPr>
          </a:lstStyle>
          <a:p>
            <a:fld id="{12241623-A064-4BED-B073-BA4D61433402}" type="datetime1">
              <a:rPr lang="en-US" smtClean="0"/>
              <a:t>9/3/2021</a:t>
            </a:fld>
            <a:endParaRPr lang="en-US"/>
          </a:p>
        </p:txBody>
      </p:sp>
      <p:sp>
        <p:nvSpPr>
          <p:cNvPr id="24" name="Footer Placeholder 23">
            <a:extLst>
              <a:ext uri="{FF2B5EF4-FFF2-40B4-BE49-F238E27FC236}">
                <a16:creationId xmlns:a16="http://schemas.microsoft.com/office/drawing/2014/main" id="{EF9C3DE0-E7F5-4B4D-B5AF-CDE724CE7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5" y="6170490"/>
            <a:ext cx="5588349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5" name="Slide Number Placeholder 24">
            <a:extLst>
              <a:ext uri="{FF2B5EF4-FFF2-40B4-BE49-F238E27FC236}">
                <a16:creationId xmlns:a16="http://schemas.microsoft.com/office/drawing/2014/main" id="{48C1E146-840A-4217-B63E-62E5CF890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15600" y="6170490"/>
            <a:ext cx="1198829" cy="457200"/>
          </a:xfrm>
        </p:spPr>
        <p:txBody>
          <a:bodyPr/>
          <a:lstStyle>
            <a:lvl1pPr algn="r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Freeform: Shape 3">
            <a:extLst>
              <a:ext uri="{FF2B5EF4-FFF2-40B4-BE49-F238E27FC236}">
                <a16:creationId xmlns:a16="http://schemas.microsoft.com/office/drawing/2014/main" id="{8CD419D4-EA9D-42D9-BF62-B07F0B7B672B}"/>
              </a:ext>
            </a:extLst>
          </p:cNvPr>
          <p:cNvSpPr/>
          <p:nvPr/>
        </p:nvSpPr>
        <p:spPr>
          <a:xfrm>
            <a:off x="1375409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5" name="Freeform: Shape 4">
            <a:extLst>
              <a:ext uri="{FF2B5EF4-FFF2-40B4-BE49-F238E27FC236}">
                <a16:creationId xmlns:a16="http://schemas.microsoft.com/office/drawing/2014/main" id="{1C6FEC9B-9608-4181-A9E5-A1B80E72021C}"/>
              </a:ext>
            </a:extLst>
          </p:cNvPr>
          <p:cNvSpPr/>
          <p:nvPr/>
        </p:nvSpPr>
        <p:spPr>
          <a:xfrm>
            <a:off x="1155402" y="0"/>
            <a:ext cx="2536434" cy="6858000"/>
          </a:xfrm>
          <a:custGeom>
            <a:avLst/>
            <a:gdLst>
              <a:gd name="connsiteX0" fmla="*/ 879731 w 2536434"/>
              <a:gd name="connsiteY0" fmla="*/ 0 h 6858000"/>
              <a:gd name="connsiteX1" fmla="*/ 913411 w 2536434"/>
              <a:gd name="connsiteY1" fmla="*/ 0 h 6858000"/>
              <a:gd name="connsiteX2" fmla="*/ 935535 w 2536434"/>
              <a:gd name="connsiteY2" fmla="*/ 14997 h 6858000"/>
              <a:gd name="connsiteX3" fmla="*/ 2536434 w 2536434"/>
              <a:gd name="connsiteY3" fmla="*/ 3621656 h 6858000"/>
              <a:gd name="connsiteX4" fmla="*/ 662084 w 2536434"/>
              <a:gd name="connsiteY4" fmla="*/ 6374814 h 6858000"/>
              <a:gd name="connsiteX5" fmla="*/ 145436 w 2536434"/>
              <a:gd name="connsiteY5" fmla="*/ 6780599 h 6858000"/>
              <a:gd name="connsiteX6" fmla="*/ 33680 w 2536434"/>
              <a:gd name="connsiteY6" fmla="*/ 6858000 h 6858000"/>
              <a:gd name="connsiteX7" fmla="*/ 0 w 2536434"/>
              <a:gd name="connsiteY7" fmla="*/ 6858000 h 6858000"/>
              <a:gd name="connsiteX8" fmla="*/ 111756 w 2536434"/>
              <a:gd name="connsiteY8" fmla="*/ 6780599 h 6858000"/>
              <a:gd name="connsiteX9" fmla="*/ 628404 w 2536434"/>
              <a:gd name="connsiteY9" fmla="*/ 6374814 h 6858000"/>
              <a:gd name="connsiteX10" fmla="*/ 2502754 w 2536434"/>
              <a:gd name="connsiteY10" fmla="*/ 3621656 h 6858000"/>
              <a:gd name="connsiteX11" fmla="*/ 901855 w 2536434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36434" h="6858000">
                <a:moveTo>
                  <a:pt x="879731" y="0"/>
                </a:moveTo>
                <a:lnTo>
                  <a:pt x="913411" y="0"/>
                </a:lnTo>
                <a:lnTo>
                  <a:pt x="935535" y="14997"/>
                </a:lnTo>
                <a:cubicBezTo>
                  <a:pt x="1962698" y="754641"/>
                  <a:pt x="2536434" y="2093192"/>
                  <a:pt x="2536434" y="3621656"/>
                </a:cubicBezTo>
                <a:cubicBezTo>
                  <a:pt x="2536434" y="4969131"/>
                  <a:pt x="1607709" y="5602839"/>
                  <a:pt x="662084" y="6374814"/>
                </a:cubicBezTo>
                <a:cubicBezTo>
                  <a:pt x="489881" y="6515397"/>
                  <a:pt x="319254" y="6653108"/>
                  <a:pt x="145436" y="6780599"/>
                </a:cubicBezTo>
                <a:lnTo>
                  <a:pt x="33680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AB1564ED-F26F-451D-97D6-A6EC3E83FD55}"/>
              </a:ext>
            </a:extLst>
          </p:cNvPr>
          <p:cNvSpPr/>
          <p:nvPr/>
        </p:nvSpPr>
        <p:spPr>
          <a:xfrm>
            <a:off x="924161" y="0"/>
            <a:ext cx="2261351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7770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397E4A-EB6A-4FA6-AA4F-69EA0C70F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6ED0C-1DA7-41F0-94CF-6218B1FEDFF1}" type="datetime1">
              <a:rPr lang="en-US" smtClean="0"/>
              <a:t>9/3/2021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51A2F5D-7AC4-4F91-965A-7B6A45D6F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6E8B86-CDB8-482F-9D9F-1BFDA3638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2709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EECF02AB-6034-4B88-BC5A-7C17CB0EF809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067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10827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2045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8983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61216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7226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17688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76070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1974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6923EF53-7767-4C94-BEF6-D452927945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F3E5F3-28EE-488F-BD53-B744C06C3DEC}" type="datetime1">
              <a:rPr lang="en-US" smtClean="0"/>
              <a:t>9/3/2021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ACF12700-F905-4CFA-970C-C81E05A64D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DA1B1EE2-BCA3-432B-A32D-B04C7F1DD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8072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62078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7756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9693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B84A89F5-6982-40AE-8108-88B93E85C8FF}"/>
              </a:ext>
            </a:extLst>
          </p:cNvPr>
          <p:cNvGrpSpPr/>
          <p:nvPr/>
        </p:nvGrpSpPr>
        <p:grpSpPr>
          <a:xfrm>
            <a:off x="3124577" y="0"/>
            <a:ext cx="4389519" cy="2916937"/>
            <a:chOff x="3124577" y="0"/>
            <a:chExt cx="4389519" cy="2916937"/>
          </a:xfrm>
        </p:grpSpPr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B80BED93-E30B-4492-A268-84C33CA4F067}"/>
                </a:ext>
              </a:extLst>
            </p:cNvPr>
            <p:cNvSpPr/>
            <p:nvPr/>
          </p:nvSpPr>
          <p:spPr>
            <a:xfrm>
              <a:off x="3320637" y="0"/>
              <a:ext cx="4013331" cy="2742133"/>
            </a:xfrm>
            <a:custGeom>
              <a:avLst/>
              <a:gdLst>
                <a:gd name="connsiteX0" fmla="*/ 294151 w 4013331"/>
                <a:gd name="connsiteY0" fmla="*/ 0 h 2742133"/>
                <a:gd name="connsiteX1" fmla="*/ 3844057 w 4013331"/>
                <a:gd name="connsiteY1" fmla="*/ 0 h 2742133"/>
                <a:gd name="connsiteX2" fmla="*/ 3892490 w 4013331"/>
                <a:gd name="connsiteY2" fmla="*/ 131440 h 2742133"/>
                <a:gd name="connsiteX3" fmla="*/ 4013331 w 4013331"/>
                <a:gd name="connsiteY3" fmla="*/ 941251 h 2742133"/>
                <a:gd name="connsiteX4" fmla="*/ 3804827 w 4013331"/>
                <a:gd name="connsiteY4" fmla="*/ 1540292 h 2742133"/>
                <a:gd name="connsiteX5" fmla="*/ 3187498 w 4013331"/>
                <a:gd name="connsiteY5" fmla="*/ 2098087 h 2742133"/>
                <a:gd name="connsiteX6" fmla="*/ 3051769 w 4013331"/>
                <a:gd name="connsiteY6" fmla="*/ 2204787 h 2742133"/>
                <a:gd name="connsiteX7" fmla="*/ 1936476 w 4013331"/>
                <a:gd name="connsiteY7" fmla="*/ 2742133 h 2742133"/>
                <a:gd name="connsiteX8" fmla="*/ 467303 w 4013331"/>
                <a:gd name="connsiteY8" fmla="*/ 1868695 h 2742133"/>
                <a:gd name="connsiteX9" fmla="*/ 310732 w 4013331"/>
                <a:gd name="connsiteY9" fmla="*/ 1645244 h 2742133"/>
                <a:gd name="connsiteX10" fmla="*/ 0 w 4013331"/>
                <a:gd name="connsiteY10" fmla="*/ 941251 h 2742133"/>
                <a:gd name="connsiteX11" fmla="*/ 187749 w 4013331"/>
                <a:gd name="connsiteY11" fmla="*/ 183076 h 2742133"/>
                <a:gd name="connsiteX12" fmla="*/ 288888 w 4013331"/>
                <a:gd name="connsiteY12" fmla="*/ 7329 h 2742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4013331" h="2742133">
                  <a:moveTo>
                    <a:pt x="294151" y="0"/>
                  </a:moveTo>
                  <a:lnTo>
                    <a:pt x="3844057" y="0"/>
                  </a:lnTo>
                  <a:lnTo>
                    <a:pt x="3892490" y="131440"/>
                  </a:lnTo>
                  <a:cubicBezTo>
                    <a:pt x="3971777" y="378867"/>
                    <a:pt x="4013331" y="652783"/>
                    <a:pt x="4013331" y="941251"/>
                  </a:cubicBezTo>
                  <a:cubicBezTo>
                    <a:pt x="4013331" y="1171430"/>
                    <a:pt x="3948997" y="1356167"/>
                    <a:pt x="3804827" y="1540292"/>
                  </a:cubicBezTo>
                  <a:cubicBezTo>
                    <a:pt x="3654026" y="1732895"/>
                    <a:pt x="3427436" y="1910292"/>
                    <a:pt x="3187498" y="2098087"/>
                  </a:cubicBezTo>
                  <a:cubicBezTo>
                    <a:pt x="3143231" y="2132693"/>
                    <a:pt x="3097499" y="2168522"/>
                    <a:pt x="3051769" y="2204787"/>
                  </a:cubicBezTo>
                  <a:cubicBezTo>
                    <a:pt x="2642425" y="2529345"/>
                    <a:pt x="2343664" y="2742133"/>
                    <a:pt x="1936476" y="2742133"/>
                  </a:cubicBezTo>
                  <a:cubicBezTo>
                    <a:pt x="1316045" y="2742133"/>
                    <a:pt x="876647" y="2480932"/>
                    <a:pt x="467303" y="1868695"/>
                  </a:cubicBezTo>
                  <a:cubicBezTo>
                    <a:pt x="413736" y="1788559"/>
                    <a:pt x="361372" y="1715679"/>
                    <a:pt x="310732" y="1645244"/>
                  </a:cubicBezTo>
                  <a:cubicBezTo>
                    <a:pt x="100850" y="1353195"/>
                    <a:pt x="0" y="1201315"/>
                    <a:pt x="0" y="941251"/>
                  </a:cubicBezTo>
                  <a:cubicBezTo>
                    <a:pt x="0" y="683021"/>
                    <a:pt x="63214" y="427935"/>
                    <a:pt x="187749" y="183076"/>
                  </a:cubicBezTo>
                  <a:cubicBezTo>
                    <a:pt x="218215" y="123194"/>
                    <a:pt x="251953" y="64578"/>
                    <a:pt x="288888" y="7329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65F60C1-CD8B-4326-9B24-3D197CF382A6}"/>
                </a:ext>
              </a:extLst>
            </p:cNvPr>
            <p:cNvSpPr/>
            <p:nvPr/>
          </p:nvSpPr>
          <p:spPr>
            <a:xfrm>
              <a:off x="3566319" y="0"/>
              <a:ext cx="3401415" cy="2440484"/>
            </a:xfrm>
            <a:custGeom>
              <a:avLst/>
              <a:gdLst>
                <a:gd name="connsiteX0" fmla="*/ 332917 w 3401415"/>
                <a:gd name="connsiteY0" fmla="*/ 0 h 2440484"/>
                <a:gd name="connsiteX1" fmla="*/ 3207137 w 3401415"/>
                <a:gd name="connsiteY1" fmla="*/ 0 h 2440484"/>
                <a:gd name="connsiteX2" fmla="*/ 3242654 w 3401415"/>
                <a:gd name="connsiteY2" fmla="*/ 74937 h 2440484"/>
                <a:gd name="connsiteX3" fmla="*/ 3401415 w 3401415"/>
                <a:gd name="connsiteY3" fmla="*/ 914184 h 2440484"/>
                <a:gd name="connsiteX4" fmla="*/ 3224702 w 3401415"/>
                <a:gd name="connsiteY4" fmla="*/ 1421888 h 2440484"/>
                <a:gd name="connsiteX5" fmla="*/ 2701498 w 3401415"/>
                <a:gd name="connsiteY5" fmla="*/ 1894635 h 2440484"/>
                <a:gd name="connsiteX6" fmla="*/ 2586463 w 3401415"/>
                <a:gd name="connsiteY6" fmla="*/ 1985068 h 2440484"/>
                <a:gd name="connsiteX7" fmla="*/ 1641219 w 3401415"/>
                <a:gd name="connsiteY7" fmla="*/ 2440484 h 2440484"/>
                <a:gd name="connsiteX8" fmla="*/ 396053 w 3401415"/>
                <a:gd name="connsiteY8" fmla="*/ 1700219 h 2440484"/>
                <a:gd name="connsiteX9" fmla="*/ 263354 w 3401415"/>
                <a:gd name="connsiteY9" fmla="*/ 1510839 h 2440484"/>
                <a:gd name="connsiteX10" fmla="*/ 0 w 3401415"/>
                <a:gd name="connsiteY10" fmla="*/ 914184 h 2440484"/>
                <a:gd name="connsiteX11" fmla="*/ 159122 w 3401415"/>
                <a:gd name="connsiteY11" fmla="*/ 271610 h 2440484"/>
                <a:gd name="connsiteX12" fmla="*/ 244841 w 3401415"/>
                <a:gd name="connsiteY12" fmla="*/ 122658 h 2440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401415" h="2440484">
                  <a:moveTo>
                    <a:pt x="332917" y="0"/>
                  </a:moveTo>
                  <a:lnTo>
                    <a:pt x="3207137" y="0"/>
                  </a:lnTo>
                  <a:lnTo>
                    <a:pt x="3242654" y="74937"/>
                  </a:lnTo>
                  <a:cubicBezTo>
                    <a:pt x="3346386" y="322243"/>
                    <a:pt x="3401415" y="608579"/>
                    <a:pt x="3401415" y="914184"/>
                  </a:cubicBezTo>
                  <a:cubicBezTo>
                    <a:pt x="3401415" y="1109268"/>
                    <a:pt x="3346890" y="1265837"/>
                    <a:pt x="3224702" y="1421888"/>
                  </a:cubicBezTo>
                  <a:cubicBezTo>
                    <a:pt x="3096894" y="1585125"/>
                    <a:pt x="2904852" y="1735475"/>
                    <a:pt x="2701498" y="1894635"/>
                  </a:cubicBezTo>
                  <a:cubicBezTo>
                    <a:pt x="2663980" y="1923966"/>
                    <a:pt x="2625221" y="1954332"/>
                    <a:pt x="2586463" y="1985068"/>
                  </a:cubicBezTo>
                  <a:cubicBezTo>
                    <a:pt x="2239532" y="2260140"/>
                    <a:pt x="1986324" y="2440484"/>
                    <a:pt x="1641219" y="2440484"/>
                  </a:cubicBezTo>
                  <a:cubicBezTo>
                    <a:pt x="1115386" y="2440484"/>
                    <a:pt x="742984" y="2219109"/>
                    <a:pt x="396053" y="1700219"/>
                  </a:cubicBezTo>
                  <a:cubicBezTo>
                    <a:pt x="350653" y="1632303"/>
                    <a:pt x="306273" y="1570535"/>
                    <a:pt x="263354" y="1510839"/>
                  </a:cubicBezTo>
                  <a:cubicBezTo>
                    <a:pt x="85473" y="1263318"/>
                    <a:pt x="0" y="1134597"/>
                    <a:pt x="0" y="914184"/>
                  </a:cubicBezTo>
                  <a:cubicBezTo>
                    <a:pt x="0" y="695327"/>
                    <a:pt x="53576" y="479135"/>
                    <a:pt x="159122" y="271610"/>
                  </a:cubicBezTo>
                  <a:cubicBezTo>
                    <a:pt x="184943" y="220858"/>
                    <a:pt x="213538" y="171179"/>
                    <a:pt x="244841" y="122658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69511D06-104E-440E-8049-4CDCE4B87E96}"/>
                </a:ext>
              </a:extLst>
            </p:cNvPr>
            <p:cNvSpPr/>
            <p:nvPr/>
          </p:nvSpPr>
          <p:spPr>
            <a:xfrm>
              <a:off x="3232490" y="0"/>
              <a:ext cx="4164597" cy="2817185"/>
            </a:xfrm>
            <a:custGeom>
              <a:avLst/>
              <a:gdLst>
                <a:gd name="connsiteX0" fmla="*/ 237339 w 4130517"/>
                <a:gd name="connsiteY0" fmla="*/ 0 h 2806419"/>
                <a:gd name="connsiteX1" fmla="*/ 3997489 w 4130517"/>
                <a:gd name="connsiteY1" fmla="*/ 0 h 2806419"/>
                <a:gd name="connsiteX2" fmla="*/ 4006148 w 4130517"/>
                <a:gd name="connsiteY2" fmla="*/ 24333 h 2806419"/>
                <a:gd name="connsiteX3" fmla="*/ 4130517 w 4130517"/>
                <a:gd name="connsiteY3" fmla="*/ 887307 h 2806419"/>
                <a:gd name="connsiteX4" fmla="*/ 3915925 w 4130517"/>
                <a:gd name="connsiteY4" fmla="*/ 1525677 h 2806419"/>
                <a:gd name="connsiteX5" fmla="*/ 3280571 w 4130517"/>
                <a:gd name="connsiteY5" fmla="*/ 2120090 h 2806419"/>
                <a:gd name="connsiteX6" fmla="*/ 3140878 w 4130517"/>
                <a:gd name="connsiteY6" fmla="*/ 2233796 h 2806419"/>
                <a:gd name="connsiteX7" fmla="*/ 1993019 w 4130517"/>
                <a:gd name="connsiteY7" fmla="*/ 2806419 h 2806419"/>
                <a:gd name="connsiteX8" fmla="*/ 480948 w 4130517"/>
                <a:gd name="connsiteY8" fmla="*/ 1875638 h 2806419"/>
                <a:gd name="connsiteX9" fmla="*/ 319805 w 4130517"/>
                <a:gd name="connsiteY9" fmla="*/ 1637519 h 2806419"/>
                <a:gd name="connsiteX10" fmla="*/ 0 w 4130517"/>
                <a:gd name="connsiteY10" fmla="*/ 887307 h 2806419"/>
                <a:gd name="connsiteX11" fmla="*/ 193231 w 4130517"/>
                <a:gd name="connsiteY11" fmla="*/ 79360 h 28064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0517" h="2806419">
                  <a:moveTo>
                    <a:pt x="237339" y="0"/>
                  </a:moveTo>
                  <a:lnTo>
                    <a:pt x="3997489" y="0"/>
                  </a:lnTo>
                  <a:lnTo>
                    <a:pt x="4006148" y="24333"/>
                  </a:lnTo>
                  <a:cubicBezTo>
                    <a:pt x="4087750" y="288004"/>
                    <a:pt x="4130517" y="579903"/>
                    <a:pt x="4130517" y="887307"/>
                  </a:cubicBezTo>
                  <a:cubicBezTo>
                    <a:pt x="4130517" y="1132599"/>
                    <a:pt x="4064304" y="1329464"/>
                    <a:pt x="3915925" y="1525677"/>
                  </a:cubicBezTo>
                  <a:cubicBezTo>
                    <a:pt x="3760721" y="1730924"/>
                    <a:pt x="3527514" y="1919967"/>
                    <a:pt x="3280571" y="2120090"/>
                  </a:cubicBezTo>
                  <a:cubicBezTo>
                    <a:pt x="3235011" y="2156968"/>
                    <a:pt x="3187944" y="2195151"/>
                    <a:pt x="3140878" y="2233796"/>
                  </a:cubicBezTo>
                  <a:cubicBezTo>
                    <a:pt x="2719582" y="2579662"/>
                    <a:pt x="2412097" y="2806419"/>
                    <a:pt x="1993019" y="2806419"/>
                  </a:cubicBezTo>
                  <a:cubicBezTo>
                    <a:pt x="1354472" y="2806419"/>
                    <a:pt x="902244" y="2528070"/>
                    <a:pt x="480948" y="1875638"/>
                  </a:cubicBezTo>
                  <a:cubicBezTo>
                    <a:pt x="425816" y="1790244"/>
                    <a:pt x="371924" y="1712578"/>
                    <a:pt x="319805" y="1637519"/>
                  </a:cubicBezTo>
                  <a:cubicBezTo>
                    <a:pt x="103795" y="1326296"/>
                    <a:pt x="0" y="1164446"/>
                    <a:pt x="0" y="887307"/>
                  </a:cubicBezTo>
                  <a:cubicBezTo>
                    <a:pt x="0" y="612125"/>
                    <a:pt x="65060" y="340293"/>
                    <a:pt x="193231" y="79360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164F6B39-7B0A-4839-9F52-1FFA2044F248}"/>
                </a:ext>
              </a:extLst>
            </p:cNvPr>
            <p:cNvSpPr/>
            <p:nvPr/>
          </p:nvSpPr>
          <p:spPr>
            <a:xfrm>
              <a:off x="3124577" y="0"/>
              <a:ext cx="4389519" cy="2916937"/>
            </a:xfrm>
            <a:custGeom>
              <a:avLst/>
              <a:gdLst>
                <a:gd name="connsiteX0" fmla="*/ 208215 w 4389519"/>
                <a:gd name="connsiteY0" fmla="*/ 0 h 2916937"/>
                <a:gd name="connsiteX1" fmla="*/ 4284014 w 4389519"/>
                <a:gd name="connsiteY1" fmla="*/ 0 h 2916937"/>
                <a:gd name="connsiteX2" fmla="*/ 4335794 w 4389519"/>
                <a:gd name="connsiteY2" fmla="*/ 207911 h 2916937"/>
                <a:gd name="connsiteX3" fmla="*/ 4376420 w 4389519"/>
                <a:gd name="connsiteY3" fmla="*/ 1078865 h 2916937"/>
                <a:gd name="connsiteX4" fmla="*/ 4090147 w 4389519"/>
                <a:gd name="connsiteY4" fmla="*/ 1734728 h 2916937"/>
                <a:gd name="connsiteX5" fmla="*/ 3362552 w 4389519"/>
                <a:gd name="connsiteY5" fmla="*/ 2305097 h 2916937"/>
                <a:gd name="connsiteX6" fmla="*/ 3204152 w 4389519"/>
                <a:gd name="connsiteY6" fmla="*/ 2412521 h 2916937"/>
                <a:gd name="connsiteX7" fmla="*/ 1936072 w 4389519"/>
                <a:gd name="connsiteY7" fmla="*/ 2912360 h 2916937"/>
                <a:gd name="connsiteX8" fmla="*/ 421690 w 4389519"/>
                <a:gd name="connsiteY8" fmla="*/ 1787063 h 2916937"/>
                <a:gd name="connsiteX9" fmla="*/ 273167 w 4389519"/>
                <a:gd name="connsiteY9" fmla="*/ 1520080 h 2916937"/>
                <a:gd name="connsiteX10" fmla="*/ 4118 w 4389519"/>
                <a:gd name="connsiteY10" fmla="*/ 696338 h 2916937"/>
                <a:gd name="connsiteX11" fmla="*/ 175984 w 4389519"/>
                <a:gd name="connsiteY11" fmla="*/ 60381 h 29169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389519" h="2916937">
                  <a:moveTo>
                    <a:pt x="208215" y="0"/>
                  </a:moveTo>
                  <a:lnTo>
                    <a:pt x="4284014" y="0"/>
                  </a:lnTo>
                  <a:lnTo>
                    <a:pt x="4335794" y="207911"/>
                  </a:lnTo>
                  <a:cubicBezTo>
                    <a:pt x="4388748" y="479686"/>
                    <a:pt x="4403109" y="773803"/>
                    <a:pt x="4376420" y="1078865"/>
                  </a:cubicBezTo>
                  <a:cubicBezTo>
                    <a:pt x="4353703" y="1338514"/>
                    <a:pt x="4265383" y="1540772"/>
                    <a:pt x="4090147" y="1734728"/>
                  </a:cubicBezTo>
                  <a:cubicBezTo>
                    <a:pt x="3906850" y="1937616"/>
                    <a:pt x="3642485" y="2116128"/>
                    <a:pt x="3362552" y="2305097"/>
                  </a:cubicBezTo>
                  <a:cubicBezTo>
                    <a:pt x="3310910" y="2339914"/>
                    <a:pt x="3257553" y="2375972"/>
                    <a:pt x="3204152" y="2412521"/>
                  </a:cubicBezTo>
                  <a:cubicBezTo>
                    <a:pt x="2726165" y="2739616"/>
                    <a:pt x="2379682" y="2951171"/>
                    <a:pt x="1936072" y="2912360"/>
                  </a:cubicBezTo>
                  <a:cubicBezTo>
                    <a:pt x="1260148" y="2853224"/>
                    <a:pt x="807225" y="2516700"/>
                    <a:pt x="421690" y="1787063"/>
                  </a:cubicBezTo>
                  <a:cubicBezTo>
                    <a:pt x="371240" y="1691563"/>
                    <a:pt x="321385" y="1604361"/>
                    <a:pt x="273167" y="1520080"/>
                  </a:cubicBezTo>
                  <a:cubicBezTo>
                    <a:pt x="73334" y="1170636"/>
                    <a:pt x="-21548" y="989700"/>
                    <a:pt x="4118" y="696338"/>
                  </a:cubicBezTo>
                  <a:cubicBezTo>
                    <a:pt x="23232" y="477870"/>
                    <a:pt x="80908" y="264786"/>
                    <a:pt x="175984" y="60381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03099122-D80B-4389-A1CF-52C635217F4B}"/>
              </a:ext>
            </a:extLst>
          </p:cNvPr>
          <p:cNvGrpSpPr/>
          <p:nvPr/>
        </p:nvGrpSpPr>
        <p:grpSpPr>
          <a:xfrm>
            <a:off x="8122942" y="0"/>
            <a:ext cx="4069058" cy="3547008"/>
            <a:chOff x="8122942" y="0"/>
            <a:chExt cx="4069058" cy="3547008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CA535D59-CDAA-4AA9-84AC-A6142E857FE2}"/>
                </a:ext>
              </a:extLst>
            </p:cNvPr>
            <p:cNvSpPr/>
            <p:nvPr/>
          </p:nvSpPr>
          <p:spPr>
            <a:xfrm>
              <a:off x="8122942" y="0"/>
              <a:ext cx="4069058" cy="3547008"/>
            </a:xfrm>
            <a:custGeom>
              <a:avLst/>
              <a:gdLst>
                <a:gd name="connsiteX0" fmla="*/ 305212 w 4069058"/>
                <a:gd name="connsiteY0" fmla="*/ 0 h 3547008"/>
                <a:gd name="connsiteX1" fmla="*/ 4069058 w 4069058"/>
                <a:gd name="connsiteY1" fmla="*/ 0 h 3547008"/>
                <a:gd name="connsiteX2" fmla="*/ 4069058 w 4069058"/>
                <a:gd name="connsiteY2" fmla="*/ 2865785 h 3547008"/>
                <a:gd name="connsiteX3" fmla="*/ 3996814 w 4069058"/>
                <a:gd name="connsiteY3" fmla="*/ 2947457 h 3547008"/>
                <a:gd name="connsiteX4" fmla="*/ 2732780 w 4069058"/>
                <a:gd name="connsiteY4" fmla="*/ 3541640 h 3547008"/>
                <a:gd name="connsiteX5" fmla="*/ 1317550 w 4069058"/>
                <a:gd name="connsiteY5" fmla="*/ 3015110 h 3547008"/>
                <a:gd name="connsiteX6" fmla="*/ 1140977 w 4069058"/>
                <a:gd name="connsiteY6" fmla="*/ 2901419 h 3547008"/>
                <a:gd name="connsiteX7" fmla="*/ 330269 w 4069058"/>
                <a:gd name="connsiteY7" fmla="*/ 2297252 h 3547008"/>
                <a:gd name="connsiteX8" fmla="*/ 13299 w 4069058"/>
                <a:gd name="connsiteY8" fmla="*/ 1599966 h 3547008"/>
                <a:gd name="connsiteX9" fmla="*/ 217457 w 4069058"/>
                <a:gd name="connsiteY9" fmla="*/ 178659 h 35470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69058" h="3547008">
                  <a:moveTo>
                    <a:pt x="305212" y="0"/>
                  </a:moveTo>
                  <a:lnTo>
                    <a:pt x="4069058" y="0"/>
                  </a:lnTo>
                  <a:lnTo>
                    <a:pt x="4069058" y="2865785"/>
                  </a:lnTo>
                  <a:lnTo>
                    <a:pt x="3996814" y="2947457"/>
                  </a:lnTo>
                  <a:cubicBezTo>
                    <a:pt x="3654887" y="3311545"/>
                    <a:pt x="3252443" y="3496175"/>
                    <a:pt x="2732780" y="3541640"/>
                  </a:cubicBezTo>
                  <a:cubicBezTo>
                    <a:pt x="2236701" y="3585041"/>
                    <a:pt x="1850359" y="3361306"/>
                    <a:pt x="1317550" y="3015110"/>
                  </a:cubicBezTo>
                  <a:cubicBezTo>
                    <a:pt x="1258026" y="2976425"/>
                    <a:pt x="1198546" y="2938265"/>
                    <a:pt x="1140977" y="2901419"/>
                  </a:cubicBezTo>
                  <a:cubicBezTo>
                    <a:pt x="828927" y="2701433"/>
                    <a:pt x="534230" y="2512513"/>
                    <a:pt x="330269" y="2297252"/>
                  </a:cubicBezTo>
                  <a:cubicBezTo>
                    <a:pt x="135278" y="2091465"/>
                    <a:pt x="37487" y="1876435"/>
                    <a:pt x="13299" y="1599966"/>
                  </a:cubicBezTo>
                  <a:cubicBezTo>
                    <a:pt x="-32170" y="1080250"/>
                    <a:pt x="39709" y="589889"/>
                    <a:pt x="217457" y="178659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CD6948CC-6D51-4092-887C-B0664DC102C7}"/>
                </a:ext>
              </a:extLst>
            </p:cNvPr>
            <p:cNvSpPr/>
            <p:nvPr/>
          </p:nvSpPr>
          <p:spPr>
            <a:xfrm flipH="1">
              <a:off x="8319994" y="0"/>
              <a:ext cx="3872006" cy="3321595"/>
            </a:xfrm>
            <a:custGeom>
              <a:avLst/>
              <a:gdLst>
                <a:gd name="connsiteX0" fmla="*/ 3466434 w 3872006"/>
                <a:gd name="connsiteY0" fmla="*/ 0 h 3321595"/>
                <a:gd name="connsiteX1" fmla="*/ 65800 w 3872006"/>
                <a:gd name="connsiteY1" fmla="*/ 0 h 3321595"/>
                <a:gd name="connsiteX2" fmla="*/ 0 w 3872006"/>
                <a:gd name="connsiteY2" fmla="*/ 59511 h 3321595"/>
                <a:gd name="connsiteX3" fmla="*/ 0 w 3872006"/>
                <a:gd name="connsiteY3" fmla="*/ 2518435 h 3321595"/>
                <a:gd name="connsiteX4" fmla="*/ 80122 w 3872006"/>
                <a:gd name="connsiteY4" fmla="*/ 2618704 h 3321595"/>
                <a:gd name="connsiteX5" fmla="*/ 1549501 w 3872006"/>
                <a:gd name="connsiteY5" fmla="*/ 3321595 h 3321595"/>
                <a:gd name="connsiteX6" fmla="*/ 2796711 w 3872006"/>
                <a:gd name="connsiteY6" fmla="*/ 2749441 h 3321595"/>
                <a:gd name="connsiteX7" fmla="*/ 2948494 w 3872006"/>
                <a:gd name="connsiteY7" fmla="*/ 2635829 h 3321595"/>
                <a:gd name="connsiteX8" fmla="*/ 3638840 w 3872006"/>
                <a:gd name="connsiteY8" fmla="*/ 2041901 h 3321595"/>
                <a:gd name="connsiteX9" fmla="*/ 3872006 w 3872006"/>
                <a:gd name="connsiteY9" fmla="*/ 1404055 h 3321595"/>
                <a:gd name="connsiteX10" fmla="*/ 3467973 w 3872006"/>
                <a:gd name="connsiteY10" fmla="*/ 1974 h 33215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3872006" h="3321595">
                  <a:moveTo>
                    <a:pt x="3466434" y="0"/>
                  </a:moveTo>
                  <a:lnTo>
                    <a:pt x="65800" y="0"/>
                  </a:lnTo>
                  <a:lnTo>
                    <a:pt x="0" y="59511"/>
                  </a:lnTo>
                  <a:lnTo>
                    <a:pt x="0" y="2518435"/>
                  </a:lnTo>
                  <a:lnTo>
                    <a:pt x="80122" y="2618704"/>
                  </a:lnTo>
                  <a:cubicBezTo>
                    <a:pt x="490323" y="3108658"/>
                    <a:pt x="942414" y="3321595"/>
                    <a:pt x="1549501" y="3321595"/>
                  </a:cubicBezTo>
                  <a:cubicBezTo>
                    <a:pt x="2004852" y="3321595"/>
                    <a:pt x="2338950" y="3095023"/>
                    <a:pt x="2796711" y="2749441"/>
                  </a:cubicBezTo>
                  <a:cubicBezTo>
                    <a:pt x="2847850" y="2710827"/>
                    <a:pt x="2898991" y="2672676"/>
                    <a:pt x="2948494" y="2635829"/>
                  </a:cubicBezTo>
                  <a:cubicBezTo>
                    <a:pt x="3216812" y="2435869"/>
                    <a:pt x="3470203" y="2246981"/>
                    <a:pt x="3638840" y="2041901"/>
                  </a:cubicBezTo>
                  <a:cubicBezTo>
                    <a:pt x="3800062" y="1845849"/>
                    <a:pt x="3872006" y="1649145"/>
                    <a:pt x="3872006" y="1404055"/>
                  </a:cubicBezTo>
                  <a:cubicBezTo>
                    <a:pt x="3872006" y="866538"/>
                    <a:pt x="3729694" y="376466"/>
                    <a:pt x="3467973" y="1974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F5F9FD94-99CC-42AD-8E66-CF99E8FD5A94}"/>
                </a:ext>
              </a:extLst>
            </p:cNvPr>
            <p:cNvSpPr/>
            <p:nvPr/>
          </p:nvSpPr>
          <p:spPr>
            <a:xfrm flipH="1">
              <a:off x="8729240" y="9274"/>
              <a:ext cx="3462454" cy="3010961"/>
            </a:xfrm>
            <a:custGeom>
              <a:avLst/>
              <a:gdLst>
                <a:gd name="connsiteX0" fmla="*/ 2953507 w 3462454"/>
                <a:gd name="connsiteY0" fmla="*/ 0 h 3010961"/>
                <a:gd name="connsiteX1" fmla="*/ 477652 w 3462454"/>
                <a:gd name="connsiteY1" fmla="*/ 0 h 3010961"/>
                <a:gd name="connsiteX2" fmla="*/ 327396 w 3462454"/>
                <a:gd name="connsiteY2" fmla="*/ 113681 h 3010961"/>
                <a:gd name="connsiteX3" fmla="*/ 46554 w 3462454"/>
                <a:gd name="connsiteY3" fmla="*/ 391785 h 3010961"/>
                <a:gd name="connsiteX4" fmla="*/ 0 w 3462454"/>
                <a:gd name="connsiteY4" fmla="*/ 453516 h 3010961"/>
                <a:gd name="connsiteX5" fmla="*/ 0 w 3462454"/>
                <a:gd name="connsiteY5" fmla="*/ 2083461 h 3010961"/>
                <a:gd name="connsiteX6" fmla="*/ 26382 w 3462454"/>
                <a:gd name="connsiteY6" fmla="*/ 2118637 h 3010961"/>
                <a:gd name="connsiteX7" fmla="*/ 101620 w 3462454"/>
                <a:gd name="connsiteY7" fmla="*/ 2222744 h 3010961"/>
                <a:gd name="connsiteX8" fmla="*/ 1494064 w 3462454"/>
                <a:gd name="connsiteY8" fmla="*/ 3010961 h 3010961"/>
                <a:gd name="connsiteX9" fmla="*/ 2551110 w 3462454"/>
                <a:gd name="connsiteY9" fmla="*/ 2526044 h 3010961"/>
                <a:gd name="connsiteX10" fmla="*/ 2679751 w 3462454"/>
                <a:gd name="connsiteY10" fmla="*/ 2429754 h 3010961"/>
                <a:gd name="connsiteX11" fmla="*/ 3264840 w 3462454"/>
                <a:gd name="connsiteY11" fmla="*/ 1926383 h 3010961"/>
                <a:gd name="connsiteX12" fmla="*/ 3462454 w 3462454"/>
                <a:gd name="connsiteY12" fmla="*/ 1385790 h 3010961"/>
                <a:gd name="connsiteX13" fmla="*/ 3018820 w 3462454"/>
                <a:gd name="connsiteY13" fmla="*/ 67626 h 30109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462454" h="3010961">
                  <a:moveTo>
                    <a:pt x="2953507" y="0"/>
                  </a:moveTo>
                  <a:lnTo>
                    <a:pt x="477652" y="0"/>
                  </a:lnTo>
                  <a:lnTo>
                    <a:pt x="327396" y="113681"/>
                  </a:lnTo>
                  <a:cubicBezTo>
                    <a:pt x="222344" y="200626"/>
                    <a:pt x="128536" y="293564"/>
                    <a:pt x="46554" y="391785"/>
                  </a:cubicBezTo>
                  <a:lnTo>
                    <a:pt x="0" y="453516"/>
                  </a:lnTo>
                  <a:lnTo>
                    <a:pt x="0" y="2083461"/>
                  </a:lnTo>
                  <a:lnTo>
                    <a:pt x="26382" y="2118637"/>
                  </a:lnTo>
                  <a:cubicBezTo>
                    <a:pt x="51135" y="2152065"/>
                    <a:pt x="76235" y="2186586"/>
                    <a:pt x="101620" y="2222744"/>
                  </a:cubicBezTo>
                  <a:cubicBezTo>
                    <a:pt x="489585" y="2775245"/>
                    <a:pt x="906035" y="3010961"/>
                    <a:pt x="1494064" y="3010961"/>
                  </a:cubicBezTo>
                  <a:cubicBezTo>
                    <a:pt x="1879987" y="3010961"/>
                    <a:pt x="2163144" y="2818935"/>
                    <a:pt x="2551110" y="2526044"/>
                  </a:cubicBezTo>
                  <a:cubicBezTo>
                    <a:pt x="2594452" y="2493317"/>
                    <a:pt x="2637795" y="2460984"/>
                    <a:pt x="2679751" y="2429754"/>
                  </a:cubicBezTo>
                  <a:cubicBezTo>
                    <a:pt x="2907158" y="2260282"/>
                    <a:pt x="3121914" y="2100194"/>
                    <a:pt x="3264840" y="1926383"/>
                  </a:cubicBezTo>
                  <a:cubicBezTo>
                    <a:pt x="3401480" y="1760224"/>
                    <a:pt x="3462454" y="1593511"/>
                    <a:pt x="3462454" y="1385790"/>
                  </a:cubicBezTo>
                  <a:cubicBezTo>
                    <a:pt x="3462454" y="865148"/>
                    <a:pt x="3304918" y="397028"/>
                    <a:pt x="3018820" y="67626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F47D3E70-A759-410D-B5DB-855218E138C3}"/>
                </a:ext>
              </a:extLst>
            </p:cNvPr>
            <p:cNvSpPr/>
            <p:nvPr/>
          </p:nvSpPr>
          <p:spPr>
            <a:xfrm flipH="1">
              <a:off x="8243247" y="9274"/>
              <a:ext cx="3948447" cy="3411460"/>
            </a:xfrm>
            <a:custGeom>
              <a:avLst/>
              <a:gdLst>
                <a:gd name="connsiteX0" fmla="*/ 3564894 w 3904481"/>
                <a:gd name="connsiteY0" fmla="*/ 0 h 3411460"/>
                <a:gd name="connsiteX1" fmla="*/ 0 w 3904481"/>
                <a:gd name="connsiteY1" fmla="*/ 0 h 3411460"/>
                <a:gd name="connsiteX2" fmla="*/ 0 w 3904481"/>
                <a:gd name="connsiteY2" fmla="*/ 2659993 h 3411460"/>
                <a:gd name="connsiteX3" fmla="*/ 1876 w 3904481"/>
                <a:gd name="connsiteY3" fmla="*/ 2662425 h 3411460"/>
                <a:gd name="connsiteX4" fmla="*/ 1514161 w 3904481"/>
                <a:gd name="connsiteY4" fmla="*/ 3411460 h 3411460"/>
                <a:gd name="connsiteX5" fmla="*/ 2797788 w 3904481"/>
                <a:gd name="connsiteY5" fmla="*/ 2801744 h 3411460"/>
                <a:gd name="connsiteX6" fmla="*/ 2954004 w 3904481"/>
                <a:gd name="connsiteY6" fmla="*/ 2680673 h 3411460"/>
                <a:gd name="connsiteX7" fmla="*/ 3664508 w 3904481"/>
                <a:gd name="connsiteY7" fmla="*/ 2047754 h 3411460"/>
                <a:gd name="connsiteX8" fmla="*/ 3904481 w 3904481"/>
                <a:gd name="connsiteY8" fmla="*/ 1368033 h 3411460"/>
                <a:gd name="connsiteX9" fmla="*/ 3596499 w 3904481"/>
                <a:gd name="connsiteY9" fmla="*/ 52268 h 3411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904481" h="3411460">
                  <a:moveTo>
                    <a:pt x="3564894" y="0"/>
                  </a:moveTo>
                  <a:lnTo>
                    <a:pt x="0" y="0"/>
                  </a:lnTo>
                  <a:lnTo>
                    <a:pt x="0" y="2659993"/>
                  </a:lnTo>
                  <a:lnTo>
                    <a:pt x="1876" y="2662425"/>
                  </a:lnTo>
                  <a:cubicBezTo>
                    <a:pt x="424055" y="3184544"/>
                    <a:pt x="889346" y="3411460"/>
                    <a:pt x="1514161" y="3411460"/>
                  </a:cubicBezTo>
                  <a:cubicBezTo>
                    <a:pt x="1982808" y="3411460"/>
                    <a:pt x="2326661" y="3170014"/>
                    <a:pt x="2797788" y="2801744"/>
                  </a:cubicBezTo>
                  <a:cubicBezTo>
                    <a:pt x="2850420" y="2760595"/>
                    <a:pt x="2903054" y="2719940"/>
                    <a:pt x="2954004" y="2680673"/>
                  </a:cubicBezTo>
                  <a:cubicBezTo>
                    <a:pt x="3230156" y="2467586"/>
                    <a:pt x="3490946" y="2266297"/>
                    <a:pt x="3664508" y="2047754"/>
                  </a:cubicBezTo>
                  <a:cubicBezTo>
                    <a:pt x="3830437" y="1838832"/>
                    <a:pt x="3904481" y="1629214"/>
                    <a:pt x="3904481" y="1368033"/>
                  </a:cubicBezTo>
                  <a:cubicBezTo>
                    <a:pt x="3904481" y="877057"/>
                    <a:pt x="3796872" y="423228"/>
                    <a:pt x="3596499" y="52268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0302A25-2D4F-4AD5-B0E9-C12184C3599E}"/>
              </a:ext>
            </a:extLst>
          </p:cNvPr>
          <p:cNvGrpSpPr/>
          <p:nvPr/>
        </p:nvGrpSpPr>
        <p:grpSpPr>
          <a:xfrm>
            <a:off x="-1" y="1355238"/>
            <a:ext cx="4381339" cy="5510713"/>
            <a:chOff x="0" y="1347287"/>
            <a:chExt cx="4259808" cy="5510713"/>
          </a:xfrm>
        </p:grpSpPr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E227AF03-773A-4B1E-8FED-67198038E60D}"/>
                </a:ext>
              </a:extLst>
            </p:cNvPr>
            <p:cNvSpPr/>
            <p:nvPr/>
          </p:nvSpPr>
          <p:spPr>
            <a:xfrm>
              <a:off x="0" y="1676545"/>
              <a:ext cx="4174269" cy="5181455"/>
            </a:xfrm>
            <a:custGeom>
              <a:avLst/>
              <a:gdLst>
                <a:gd name="connsiteX0" fmla="*/ 1155130 w 4174269"/>
                <a:gd name="connsiteY0" fmla="*/ 990 h 5181455"/>
                <a:gd name="connsiteX1" fmla="*/ 2396955 w 4174269"/>
                <a:gd name="connsiteY1" fmla="*/ 367328 h 5181455"/>
                <a:gd name="connsiteX2" fmla="*/ 3827960 w 4174269"/>
                <a:gd name="connsiteY2" fmla="*/ 4749328 h 5181455"/>
                <a:gd name="connsiteX3" fmla="*/ 3561502 w 4174269"/>
                <a:gd name="connsiteY3" fmla="*/ 5090948 h 5181455"/>
                <a:gd name="connsiteX4" fmla="*/ 3452726 w 4174269"/>
                <a:gd name="connsiteY4" fmla="*/ 5181455 h 5181455"/>
                <a:gd name="connsiteX5" fmla="*/ 0 w 4174269"/>
                <a:gd name="connsiteY5" fmla="*/ 5181455 h 5181455"/>
                <a:gd name="connsiteX6" fmla="*/ 0 w 4174269"/>
                <a:gd name="connsiteY6" fmla="*/ 251605 h 5181455"/>
                <a:gd name="connsiteX7" fmla="*/ 157396 w 4174269"/>
                <a:gd name="connsiteY7" fmla="*/ 182600 h 5181455"/>
                <a:gd name="connsiteX8" fmla="*/ 1155130 w 4174269"/>
                <a:gd name="connsiteY8" fmla="*/ 990 h 5181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174269" h="5181455">
                  <a:moveTo>
                    <a:pt x="1155130" y="990"/>
                  </a:moveTo>
                  <a:cubicBezTo>
                    <a:pt x="1564667" y="12730"/>
                    <a:pt x="1984593" y="129250"/>
                    <a:pt x="2396955" y="367328"/>
                  </a:cubicBezTo>
                  <a:cubicBezTo>
                    <a:pt x="3871760" y="1218807"/>
                    <a:pt x="4678347" y="3276416"/>
                    <a:pt x="3827960" y="4749328"/>
                  </a:cubicBezTo>
                  <a:cubicBezTo>
                    <a:pt x="3748235" y="4887417"/>
                    <a:pt x="3658928" y="4998272"/>
                    <a:pt x="3561502" y="5090948"/>
                  </a:cubicBezTo>
                  <a:lnTo>
                    <a:pt x="3452726" y="5181455"/>
                  </a:lnTo>
                  <a:lnTo>
                    <a:pt x="0" y="5181455"/>
                  </a:lnTo>
                  <a:lnTo>
                    <a:pt x="0" y="251605"/>
                  </a:lnTo>
                  <a:lnTo>
                    <a:pt x="157396" y="182600"/>
                  </a:lnTo>
                  <a:cubicBezTo>
                    <a:pt x="475610" y="54980"/>
                    <a:pt x="811718" y="-8854"/>
                    <a:pt x="1155130" y="990"/>
                  </a:cubicBezTo>
                  <a:close/>
                </a:path>
              </a:pathLst>
            </a:custGeom>
            <a:solidFill>
              <a:srgbClr val="FFFFFF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D6FE8FAD-8A4A-49E1-AFAF-A074482295A9}"/>
                </a:ext>
              </a:extLst>
            </p:cNvPr>
            <p:cNvSpPr/>
            <p:nvPr/>
          </p:nvSpPr>
          <p:spPr>
            <a:xfrm>
              <a:off x="0" y="1347287"/>
              <a:ext cx="4259808" cy="5510713"/>
            </a:xfrm>
            <a:custGeom>
              <a:avLst/>
              <a:gdLst>
                <a:gd name="connsiteX0" fmla="*/ 948905 w 4259808"/>
                <a:gd name="connsiteY0" fmla="*/ 1556 h 5510713"/>
                <a:gd name="connsiteX1" fmla="*/ 2304106 w 4259808"/>
                <a:gd name="connsiteY1" fmla="*/ 405867 h 5510713"/>
                <a:gd name="connsiteX2" fmla="*/ 3890982 w 4259808"/>
                <a:gd name="connsiteY2" fmla="*/ 5156588 h 5510713"/>
                <a:gd name="connsiteX3" fmla="*/ 3680329 w 4259808"/>
                <a:gd name="connsiteY3" fmla="*/ 5445948 h 5510713"/>
                <a:gd name="connsiteX4" fmla="*/ 3616504 w 4259808"/>
                <a:gd name="connsiteY4" fmla="*/ 5510713 h 5510713"/>
                <a:gd name="connsiteX5" fmla="*/ 0 w 4259808"/>
                <a:gd name="connsiteY5" fmla="*/ 5510713 h 5510713"/>
                <a:gd name="connsiteX6" fmla="*/ 0 w 4259808"/>
                <a:gd name="connsiteY6" fmla="*/ 144797 h 5510713"/>
                <a:gd name="connsiteX7" fmla="*/ 164164 w 4259808"/>
                <a:gd name="connsiteY7" fmla="*/ 92266 h 5510713"/>
                <a:gd name="connsiteX8" fmla="*/ 948905 w 4259808"/>
                <a:gd name="connsiteY8" fmla="*/ 1556 h 5510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259808" h="5510713">
                  <a:moveTo>
                    <a:pt x="948905" y="1556"/>
                  </a:moveTo>
                  <a:cubicBezTo>
                    <a:pt x="1395136" y="16867"/>
                    <a:pt x="1853354" y="145625"/>
                    <a:pt x="2304106" y="405867"/>
                  </a:cubicBezTo>
                  <a:cubicBezTo>
                    <a:pt x="3916211" y="1336616"/>
                    <a:pt x="4808028" y="3568218"/>
                    <a:pt x="3890982" y="5156588"/>
                  </a:cubicBezTo>
                  <a:cubicBezTo>
                    <a:pt x="3826502" y="5268272"/>
                    <a:pt x="3756052" y="5363347"/>
                    <a:pt x="3680329" y="5445948"/>
                  </a:cubicBezTo>
                  <a:lnTo>
                    <a:pt x="3616504" y="5510713"/>
                  </a:lnTo>
                  <a:lnTo>
                    <a:pt x="0" y="5510713"/>
                  </a:lnTo>
                  <a:lnTo>
                    <a:pt x="0" y="144797"/>
                  </a:lnTo>
                  <a:lnTo>
                    <a:pt x="164164" y="92266"/>
                  </a:lnTo>
                  <a:cubicBezTo>
                    <a:pt x="418657" y="23914"/>
                    <a:pt x="681631" y="-7614"/>
                    <a:pt x="948905" y="1556"/>
                  </a:cubicBezTo>
                  <a:close/>
                </a:path>
              </a:pathLst>
            </a:custGeom>
            <a:noFill/>
            <a:ln w="19050">
              <a:solidFill>
                <a:srgbClr val="FFFF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0A7C4DFB-FDFD-4F28-8B00-287EB75C79EB}"/>
                </a:ext>
              </a:extLst>
            </p:cNvPr>
            <p:cNvSpPr/>
            <p:nvPr/>
          </p:nvSpPr>
          <p:spPr>
            <a:xfrm>
              <a:off x="0" y="1592806"/>
              <a:ext cx="4029221" cy="5265194"/>
            </a:xfrm>
            <a:custGeom>
              <a:avLst/>
              <a:gdLst>
                <a:gd name="connsiteX0" fmla="*/ 812878 w 4029221"/>
                <a:gd name="connsiteY0" fmla="*/ 840 h 5265194"/>
                <a:gd name="connsiteX1" fmla="*/ 960980 w 4029221"/>
                <a:gd name="connsiteY1" fmla="*/ 1442 h 5265194"/>
                <a:gd name="connsiteX2" fmla="*/ 2216856 w 4029221"/>
                <a:gd name="connsiteY2" fmla="*/ 376120 h 5265194"/>
                <a:gd name="connsiteX3" fmla="*/ 3687427 w 4029221"/>
                <a:gd name="connsiteY3" fmla="*/ 4778650 h 5265194"/>
                <a:gd name="connsiteX4" fmla="*/ 3267677 w 4029221"/>
                <a:gd name="connsiteY4" fmla="*/ 5245601 h 5265194"/>
                <a:gd name="connsiteX5" fmla="*/ 3237167 w 4029221"/>
                <a:gd name="connsiteY5" fmla="*/ 5265194 h 5265194"/>
                <a:gd name="connsiteX6" fmla="*/ 0 w 4029221"/>
                <a:gd name="connsiteY6" fmla="*/ 5265194 h 5265194"/>
                <a:gd name="connsiteX7" fmla="*/ 0 w 4029221"/>
                <a:gd name="connsiteY7" fmla="*/ 162790 h 5265194"/>
                <a:gd name="connsiteX8" fmla="*/ 58408 w 4029221"/>
                <a:gd name="connsiteY8" fmla="*/ 139352 h 5265194"/>
                <a:gd name="connsiteX9" fmla="*/ 812878 w 4029221"/>
                <a:gd name="connsiteY9" fmla="*/ 840 h 5265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4029221" h="5265194">
                  <a:moveTo>
                    <a:pt x="812878" y="840"/>
                  </a:moveTo>
                  <a:cubicBezTo>
                    <a:pt x="862065" y="-449"/>
                    <a:pt x="911443" y="-258"/>
                    <a:pt x="960980" y="1442"/>
                  </a:cubicBezTo>
                  <a:cubicBezTo>
                    <a:pt x="1374507" y="15631"/>
                    <a:pt x="1799140" y="134952"/>
                    <a:pt x="2216856" y="376120"/>
                  </a:cubicBezTo>
                  <a:cubicBezTo>
                    <a:pt x="3710806" y="1238652"/>
                    <a:pt x="4537261" y="3306696"/>
                    <a:pt x="3687427" y="4778650"/>
                  </a:cubicBezTo>
                  <a:cubicBezTo>
                    <a:pt x="3567917" y="4985647"/>
                    <a:pt x="3426282" y="5131074"/>
                    <a:pt x="3267677" y="5245601"/>
                  </a:cubicBezTo>
                  <a:lnTo>
                    <a:pt x="3237167" y="5265194"/>
                  </a:lnTo>
                  <a:lnTo>
                    <a:pt x="0" y="5265194"/>
                  </a:lnTo>
                  <a:lnTo>
                    <a:pt x="0" y="162790"/>
                  </a:lnTo>
                  <a:lnTo>
                    <a:pt x="58408" y="139352"/>
                  </a:lnTo>
                  <a:cubicBezTo>
                    <a:pt x="301661" y="55163"/>
                    <a:pt x="554646" y="7607"/>
                    <a:pt x="812878" y="840"/>
                  </a:cubicBezTo>
                  <a:close/>
                </a:path>
              </a:pathLst>
            </a:custGeom>
            <a:noFill/>
            <a:ln w="19050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B6E867DF-0B62-429A-A554-CBE585048439}"/>
                </a:ext>
              </a:extLst>
            </p:cNvPr>
            <p:cNvSpPr/>
            <p:nvPr/>
          </p:nvSpPr>
          <p:spPr>
            <a:xfrm>
              <a:off x="0" y="2147333"/>
              <a:ext cx="3702048" cy="4710667"/>
            </a:xfrm>
            <a:custGeom>
              <a:avLst/>
              <a:gdLst>
                <a:gd name="connsiteX0" fmla="*/ 1057511 w 3702048"/>
                <a:gd name="connsiteY0" fmla="*/ 1243 h 4710667"/>
                <a:gd name="connsiteX1" fmla="*/ 2139959 w 3702048"/>
                <a:gd name="connsiteY1" fmla="*/ 324180 h 4710667"/>
                <a:gd name="connsiteX2" fmla="*/ 3407455 w 3702048"/>
                <a:gd name="connsiteY2" fmla="*/ 4118750 h 4710667"/>
                <a:gd name="connsiteX3" fmla="*/ 2754080 w 3702048"/>
                <a:gd name="connsiteY3" fmla="*/ 4690965 h 4710667"/>
                <a:gd name="connsiteX4" fmla="*/ 2711405 w 3702048"/>
                <a:gd name="connsiteY4" fmla="*/ 4710667 h 4710667"/>
                <a:gd name="connsiteX5" fmla="*/ 0 w 3702048"/>
                <a:gd name="connsiteY5" fmla="*/ 4710667 h 4710667"/>
                <a:gd name="connsiteX6" fmla="*/ 0 w 3702048"/>
                <a:gd name="connsiteY6" fmla="*/ 239601 h 4710667"/>
                <a:gd name="connsiteX7" fmla="*/ 72857 w 3702048"/>
                <a:gd name="connsiteY7" fmla="*/ 203063 h 4710667"/>
                <a:gd name="connsiteX8" fmla="*/ 1057511 w 3702048"/>
                <a:gd name="connsiteY8" fmla="*/ 1243 h 4710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702048" h="4710667">
                  <a:moveTo>
                    <a:pt x="1057511" y="1243"/>
                  </a:moveTo>
                  <a:cubicBezTo>
                    <a:pt x="1413932" y="13473"/>
                    <a:pt x="1779927" y="116316"/>
                    <a:pt x="2139959" y="324180"/>
                  </a:cubicBezTo>
                  <a:cubicBezTo>
                    <a:pt x="3427605" y="1067603"/>
                    <a:pt x="4139931" y="2850064"/>
                    <a:pt x="3407455" y="4118750"/>
                  </a:cubicBezTo>
                  <a:cubicBezTo>
                    <a:pt x="3235777" y="4416105"/>
                    <a:pt x="3011128" y="4566048"/>
                    <a:pt x="2754080" y="4690965"/>
                  </a:cubicBezTo>
                  <a:lnTo>
                    <a:pt x="2711405" y="4710667"/>
                  </a:lnTo>
                  <a:lnTo>
                    <a:pt x="0" y="4710667"/>
                  </a:lnTo>
                  <a:lnTo>
                    <a:pt x="0" y="239601"/>
                  </a:lnTo>
                  <a:lnTo>
                    <a:pt x="72857" y="203063"/>
                  </a:lnTo>
                  <a:cubicBezTo>
                    <a:pt x="383165" y="61024"/>
                    <a:pt x="715942" y="-10476"/>
                    <a:pt x="1057511" y="1243"/>
                  </a:cubicBezTo>
                  <a:close/>
                </a:path>
              </a:pathLst>
            </a:custGeom>
            <a:noFill/>
            <a:ln w="15875"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/>
                <a:ea typeface="+mn-ea"/>
                <a:cs typeface="+mn-cs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4296" y="3420734"/>
            <a:ext cx="6665976" cy="2129674"/>
          </a:xfrm>
        </p:spPr>
        <p:txBody>
          <a:bodyPr anchor="b">
            <a:noAutofit/>
          </a:bodyPr>
          <a:lstStyle>
            <a:lvl1pPr algn="l">
              <a:lnSpc>
                <a:spcPct val="110000"/>
              </a:lnSpc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Footer Placeholder 22">
            <a:extLst>
              <a:ext uri="{FF2B5EF4-FFF2-40B4-BE49-F238E27FC236}">
                <a16:creationId xmlns:a16="http://schemas.microsoft.com/office/drawing/2014/main" id="{E197B67B-BA44-4D2A-B31D-35A89323C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654296" y="6170490"/>
            <a:ext cx="5713314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1D718595-24D3-4517-A62E-C1F493407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54295" y="5550408"/>
            <a:ext cx="6665975" cy="512064"/>
          </a:xfrm>
        </p:spPr>
        <p:txBody>
          <a:bodyPr>
            <a:normAutofit/>
          </a:bodyPr>
          <a:lstStyle>
            <a:lvl1pPr marL="0" indent="0" algn="l">
              <a:lnSpc>
                <a:spcPct val="130000"/>
              </a:lnSpc>
              <a:spcBef>
                <a:spcPts val="0"/>
              </a:spcBef>
              <a:buNone/>
              <a:defRPr sz="2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Date Placeholder 17">
            <a:extLst>
              <a:ext uri="{FF2B5EF4-FFF2-40B4-BE49-F238E27FC236}">
                <a16:creationId xmlns:a16="http://schemas.microsoft.com/office/drawing/2014/main" id="{3C6217BB-A228-414D-92D9-E1D1EFEB8B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40080" y="6170491"/>
            <a:ext cx="2840083" cy="457200"/>
          </a:xfrm>
        </p:spPr>
        <p:txBody>
          <a:bodyPr/>
          <a:lstStyle>
            <a:lvl1pPr algn="l">
              <a:defRPr/>
            </a:lvl1pPr>
          </a:lstStyle>
          <a:p>
            <a:fld id="{E72EB70D-CD01-44DA-83B3-8FEB3383D307}" type="datetime1">
              <a:rPr lang="en-US" smtClean="0"/>
              <a:t>9/3/2021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31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2024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30290" y="2438399"/>
            <a:ext cx="4160520" cy="3657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C1D6427-F07F-4D50-B151-455100AF7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158CFD-9357-46BE-A189-D637A67C8730}" type="datetime1">
              <a:rPr lang="en-US" smtClean="0"/>
              <a:t>9/3/2021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79EFBB2-C5E0-4D57-AB1D-3AA907ECF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7AE6B7E1-F60B-4D08-9052-423D6FBFA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0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1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20241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30290" y="2456408"/>
            <a:ext cx="4160520" cy="823912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30290" y="3316639"/>
            <a:ext cx="4160520" cy="27793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3771BF97-4D2A-43A4-8CDC-2250017EB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4742EE-B331-4632-BD10-A82FED6B6FC0}" type="datetime1">
              <a:rPr lang="en-US" smtClean="0"/>
              <a:t>9/3/2021</a:t>
            </a:fld>
            <a:endParaRPr lang="en-US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6020661A-DA07-4679-9226-945B5DD24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EEFCE38B-E087-4988-BC3A-FE3B55E70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sp>
        <p:nvSpPr>
          <p:cNvPr id="13" name="Title 12">
            <a:extLst>
              <a:ext uri="{FF2B5EF4-FFF2-40B4-BE49-F238E27FC236}">
                <a16:creationId xmlns:a16="http://schemas.microsoft.com/office/drawing/2014/main" id="{D3BC439C-E995-4E1F-8DE9-75C32785E0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11552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30096C-3491-4EF2-ABB2-D57F3F4B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BA835-D13F-49F4-8F11-5D576AC65FAD}" type="datetime1">
              <a:rPr lang="en-US" smtClean="0"/>
              <a:t>9/3/2021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9DA3A85-7147-4F32-944A-B079AF514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EDDF50D-95C0-4DA2-BBC6-41774FAC1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757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BEFCA-6D6F-4F26-823F-C86CA694B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D1799-ACB5-4CB2-86A2-5C574F1C8706}" type="datetime1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EE2C9-E87D-4495-9EDA-6BC0EDC27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5557A9-903F-4B36-8B06-D9EADF2305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33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640080"/>
            <a:ext cx="3227715" cy="2551751"/>
          </a:xfrm>
        </p:spPr>
        <p:txBody>
          <a:bodyPr anchor="b">
            <a:norm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160" y="640080"/>
            <a:ext cx="6949440" cy="545591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3"/>
            <a:ext cx="3227715" cy="2872197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B904BE8-2080-4FFA-9239-A8929E28FA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ED5DD0D6-7A82-473E-879B-C6ECD6CCCFEC}" type="datetime1">
              <a:rPr lang="en-US" smtClean="0"/>
              <a:t>9/3/2021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ED5580C6-5CD7-4CDD-977D-0533C84F2F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94944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18D0320-9B66-443F-8E28-8BCF07E08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7985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102651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6488" y="1503910"/>
            <a:ext cx="3230625" cy="1687924"/>
          </a:xfrm>
        </p:spPr>
        <p:txBody>
          <a:bodyPr anchor="b">
            <a:noAutofit/>
          </a:bodyPr>
          <a:lstStyle>
            <a:lvl1pPr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6488" y="3223806"/>
            <a:ext cx="3227832" cy="2872194"/>
          </a:xfrm>
        </p:spPr>
        <p:txBody>
          <a:bodyPr/>
          <a:lstStyle>
            <a:lvl1pPr marL="0" indent="0">
              <a:spcBef>
                <a:spcPts val="14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41C2A9DB-B176-4069-8734-5B4ED352BA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76488" y="6170491"/>
            <a:ext cx="2214322" cy="457200"/>
          </a:xfrm>
        </p:spPr>
        <p:txBody>
          <a:bodyPr/>
          <a:lstStyle/>
          <a:p>
            <a:fld id="{D4605E03-BC17-41A7-854C-DFAB672737DC}" type="datetime1">
              <a:rPr lang="en-US" smtClean="0"/>
              <a:t>9/3/2021</a:t>
            </a:fld>
            <a:endParaRPr lang="en-US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430F9A2F-C2C4-4E1C-B4B3-07ED84F28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80160" y="6170490"/>
            <a:ext cx="6464410" cy="45720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9BFA0A0-2117-4A10-9DAA-080C21559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566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1345269"/>
          </a:xfrm>
          <a:prstGeom prst="rect">
            <a:avLst/>
          </a:prstGeom>
        </p:spPr>
        <p:txBody>
          <a:bodyPr vert="horz" lIns="109728" tIns="109728" rIns="109728" bIns="9144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20240" y="2312276"/>
            <a:ext cx="8770571" cy="3651504"/>
          </a:xfrm>
          <a:prstGeom prst="rect">
            <a:avLst/>
          </a:prstGeom>
        </p:spPr>
        <p:txBody>
          <a:bodyPr vert="horz" lIns="109728" tIns="109728" rIns="109728" bIns="9144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0727" y="6170491"/>
            <a:ext cx="284008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r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C4408324-A84C-4A45-93B6-78D079CCE772}" type="datetime1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20240" y="6170490"/>
            <a:ext cx="5667375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1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53744" y="6170490"/>
            <a:ext cx="1188720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pPr algn="l"/>
            <a:fld id="{FAEF9944-A4F6-4C59-AEBD-678D6480B8EA}" type="slidenum">
              <a:rPr lang="en-US" smtClean="0"/>
              <a:pPr algn="l"/>
              <a:t>‹#›</a:t>
            </a:fld>
            <a:endParaRPr lang="en-US"/>
          </a:p>
        </p:txBody>
      </p:sp>
      <p:cxnSp>
        <p:nvCxnSpPr>
          <p:cNvPr id="9" name="Straight Connector 8" title="Rule Line">
            <a:extLst>
              <a:ext uri="{FF2B5EF4-FFF2-40B4-BE49-F238E27FC236}">
                <a16:creationId xmlns:a16="http://schemas.microsoft.com/office/drawing/2014/main" id="{430127AE-B29E-4FDF-99D2-A2F1E7003F74}"/>
              </a:ext>
            </a:extLst>
          </p:cNvPr>
          <p:cNvCxnSpPr/>
          <p:nvPr/>
        </p:nvCxnSpPr>
        <p:spPr>
          <a:xfrm>
            <a:off x="1920240" y="2176009"/>
            <a:ext cx="8770571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2664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75" r:id="rId5"/>
    <p:sldLayoutId id="2147483680" r:id="rId6"/>
    <p:sldLayoutId id="2147483676" r:id="rId7"/>
    <p:sldLayoutId id="2147483677" r:id="rId8"/>
    <p:sldLayoutId id="2147483678" r:id="rId9"/>
    <p:sldLayoutId id="2147483679" r:id="rId10"/>
    <p:sldLayoutId id="2147483681" r:id="rId11"/>
  </p:sldLayoutIdLst>
  <p:hf sldNum="0" hdr="0" ftr="0" dt="0"/>
  <p:txStyles>
    <p:titleStyle>
      <a:lvl1pPr algn="l" defTabSz="914400" rtl="0" eaLnBrk="1" latinLnBrk="0" hangingPunct="1">
        <a:lnSpc>
          <a:spcPct val="130000"/>
        </a:lnSpc>
        <a:spcBef>
          <a:spcPct val="0"/>
        </a:spcBef>
        <a:buNone/>
        <a:defRPr sz="32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FA5CA-4903-42E6-8820-157B7EFE3E28}" type="datetimeFigureOut">
              <a:rPr lang="cs-CZ" smtClean="0"/>
              <a:t>03.09.2021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A0F0E-DB86-446E-B697-F44965606A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58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student/pedagogicke-praxe#uciteleinfo" TargetMode="External"/><Relationship Id="rId2" Type="http://schemas.openxmlformats.org/officeDocument/2006/relationships/hyperlink" Target="https://www.phil.muni.cz/student/pedagogicke-praxe#programydokumenty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s.muni.cz/predmety/obdobi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student/pedagogicke-praxe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hil.muni.cz/student/pedagogicke-praxe#skolydohoda" TargetMode="External"/><Relationship Id="rId2" Type="http://schemas.openxmlformats.org/officeDocument/2006/relationships/hyperlink" Target="https://www.phil.muni.cz/student/pedagogicke-praxe#skoly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hil.muni.cz/student/pedagogicke-praxe#uciteleinf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orota.egerlova@phil.muni.cz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arketa.hotarova@mail.muni" TargetMode="External"/><Relationship Id="rId2" Type="http://schemas.openxmlformats.org/officeDocument/2006/relationships/hyperlink" Target="mailto:trombikova@mail.muni.c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8">
            <a:extLst>
              <a:ext uri="{FF2B5EF4-FFF2-40B4-BE49-F238E27FC236}">
                <a16:creationId xmlns:a16="http://schemas.microsoft.com/office/drawing/2014/main" id="{0DBF1ABE-8590-450D-BB49-BDDCCF3EE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090045" y="1346200"/>
            <a:ext cx="5624118" cy="3284538"/>
          </a:xfrm>
        </p:spPr>
        <p:txBody>
          <a:bodyPr anchor="b">
            <a:normAutofit/>
          </a:bodyPr>
          <a:lstStyle/>
          <a:p>
            <a:r>
              <a:rPr lang="cs-CZ">
                <a:ea typeface="Meiryo"/>
              </a:rPr>
              <a:t>MANUÁL PRO PROVÁZEJÍCÍ UČITELE NJ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93803" y="4932663"/>
            <a:ext cx="5617794" cy="1150937"/>
          </a:xfrm>
        </p:spPr>
        <p:txBody>
          <a:bodyPr anchor="t">
            <a:normAutofit fontScale="92500" lnSpcReduction="20000"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Pedagogické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</a:t>
            </a: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praxe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 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ÚGNN FF MU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dirty="0" err="1">
                <a:solidFill>
                  <a:schemeClr val="tx1"/>
                </a:solidFill>
                <a:ea typeface="+mn-lt"/>
                <a:cs typeface="+mn-lt"/>
              </a:rPr>
              <a:t>imatrikulace</a:t>
            </a:r>
            <a:r>
              <a:rPr lang="en-US" dirty="0">
                <a:solidFill>
                  <a:schemeClr val="tx1"/>
                </a:solidFill>
                <a:ea typeface="+mn-lt"/>
                <a:cs typeface="+mn-lt"/>
              </a:rPr>
              <a:t> do JS 2021</a:t>
            </a:r>
            <a:endParaRPr lang="cs-CZ" dirty="0">
              <a:solidFill>
                <a:schemeClr val="tx1"/>
              </a:solidFill>
              <a:ea typeface="Meiryo"/>
            </a:endParaRPr>
          </a:p>
        </p:txBody>
      </p:sp>
      <p:sp>
        <p:nvSpPr>
          <p:cNvPr id="6" name="Freeform: Shape 10">
            <a:extLst>
              <a:ext uri="{FF2B5EF4-FFF2-40B4-BE49-F238E27FC236}">
                <a16:creationId xmlns:a16="http://schemas.microsoft.com/office/drawing/2014/main" id="{96CB0275-66F1-4491-93B8-121D0C7176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14" y="0"/>
            <a:ext cx="5205951" cy="6858000"/>
          </a:xfrm>
          <a:custGeom>
            <a:avLst/>
            <a:gdLst>
              <a:gd name="connsiteX0" fmla="*/ 0 w 5205951"/>
              <a:gd name="connsiteY0" fmla="*/ 0 h 6858000"/>
              <a:gd name="connsiteX1" fmla="*/ 1709529 w 5205951"/>
              <a:gd name="connsiteY1" fmla="*/ 0 h 6858000"/>
              <a:gd name="connsiteX2" fmla="*/ 2489695 w 5205951"/>
              <a:gd name="connsiteY2" fmla="*/ 0 h 6858000"/>
              <a:gd name="connsiteX3" fmla="*/ 3582928 w 5205951"/>
              <a:gd name="connsiteY3" fmla="*/ 0 h 6858000"/>
              <a:gd name="connsiteX4" fmla="*/ 3605052 w 5205951"/>
              <a:gd name="connsiteY4" fmla="*/ 14997 h 6858000"/>
              <a:gd name="connsiteX5" fmla="*/ 5205951 w 5205951"/>
              <a:gd name="connsiteY5" fmla="*/ 3621656 h 6858000"/>
              <a:gd name="connsiteX6" fmla="*/ 3331601 w 5205951"/>
              <a:gd name="connsiteY6" fmla="*/ 6374814 h 6858000"/>
              <a:gd name="connsiteX7" fmla="*/ 2814953 w 5205951"/>
              <a:gd name="connsiteY7" fmla="*/ 6780599 h 6858000"/>
              <a:gd name="connsiteX8" fmla="*/ 2703197 w 5205951"/>
              <a:gd name="connsiteY8" fmla="*/ 6858000 h 6858000"/>
              <a:gd name="connsiteX9" fmla="*/ 2489695 w 5205951"/>
              <a:gd name="connsiteY9" fmla="*/ 6858000 h 6858000"/>
              <a:gd name="connsiteX10" fmla="*/ 1709529 w 5205951"/>
              <a:gd name="connsiteY10" fmla="*/ 6858000 h 6858000"/>
              <a:gd name="connsiteX11" fmla="*/ 0 w 5205951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205951" h="6858000">
                <a:moveTo>
                  <a:pt x="0" y="0"/>
                </a:moveTo>
                <a:lnTo>
                  <a:pt x="1709529" y="0"/>
                </a:lnTo>
                <a:lnTo>
                  <a:pt x="2489695" y="0"/>
                </a:lnTo>
                <a:lnTo>
                  <a:pt x="3582928" y="0"/>
                </a:lnTo>
                <a:lnTo>
                  <a:pt x="3605052" y="14997"/>
                </a:lnTo>
                <a:cubicBezTo>
                  <a:pt x="4632215" y="754641"/>
                  <a:pt x="5205951" y="2093192"/>
                  <a:pt x="5205951" y="3621656"/>
                </a:cubicBezTo>
                <a:cubicBezTo>
                  <a:pt x="5205951" y="4969131"/>
                  <a:pt x="4277226" y="5602839"/>
                  <a:pt x="3331601" y="6374814"/>
                </a:cubicBezTo>
                <a:cubicBezTo>
                  <a:pt x="3159398" y="6515397"/>
                  <a:pt x="2988771" y="6653108"/>
                  <a:pt x="2814953" y="6780599"/>
                </a:cubicBezTo>
                <a:lnTo>
                  <a:pt x="2703197" y="6858000"/>
                </a:lnTo>
                <a:lnTo>
                  <a:pt x="2489695" y="6858000"/>
                </a:lnTo>
                <a:lnTo>
                  <a:pt x="1709529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" name="Freeform: Shape 12">
            <a:extLst>
              <a:ext uri="{FF2B5EF4-FFF2-40B4-BE49-F238E27FC236}">
                <a16:creationId xmlns:a16="http://schemas.microsoft.com/office/drawing/2014/main" id="{18D32C3D-8F76-4E99-BE56-0836CC38CC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84938" y="0"/>
            <a:ext cx="2529723" cy="6858000"/>
          </a:xfrm>
          <a:custGeom>
            <a:avLst/>
            <a:gdLst>
              <a:gd name="connsiteX0" fmla="*/ 1258269 w 2529723"/>
              <a:gd name="connsiteY0" fmla="*/ 0 h 6858000"/>
              <a:gd name="connsiteX1" fmla="*/ 1275627 w 2529723"/>
              <a:gd name="connsiteY1" fmla="*/ 0 h 6858000"/>
              <a:gd name="connsiteX2" fmla="*/ 1302560 w 2529723"/>
              <a:gd name="connsiteY2" fmla="*/ 24338 h 6858000"/>
              <a:gd name="connsiteX3" fmla="*/ 2522825 w 2529723"/>
              <a:gd name="connsiteY3" fmla="*/ 3678515 h 6858000"/>
              <a:gd name="connsiteX4" fmla="*/ 557500 w 2529723"/>
              <a:gd name="connsiteY4" fmla="*/ 6451411 h 6858000"/>
              <a:gd name="connsiteX5" fmla="*/ 32482 w 2529723"/>
              <a:gd name="connsiteY5" fmla="*/ 6849373 h 6858000"/>
              <a:gd name="connsiteX6" fmla="*/ 19531 w 2529723"/>
              <a:gd name="connsiteY6" fmla="*/ 6858000 h 6858000"/>
              <a:gd name="connsiteX7" fmla="*/ 0 w 2529723"/>
              <a:gd name="connsiteY7" fmla="*/ 6858000 h 6858000"/>
              <a:gd name="connsiteX8" fmla="*/ 14202 w 2529723"/>
              <a:gd name="connsiteY8" fmla="*/ 6848540 h 6858000"/>
              <a:gd name="connsiteX9" fmla="*/ 539221 w 2529723"/>
              <a:gd name="connsiteY9" fmla="*/ 6450578 h 6858000"/>
              <a:gd name="connsiteX10" fmla="*/ 2504546 w 2529723"/>
              <a:gd name="connsiteY10" fmla="*/ 3677682 h 6858000"/>
              <a:gd name="connsiteX11" fmla="*/ 1284280 w 2529723"/>
              <a:gd name="connsiteY11" fmla="*/ 2350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9723" h="6858000">
                <a:moveTo>
                  <a:pt x="1258269" y="0"/>
                </a:moveTo>
                <a:lnTo>
                  <a:pt x="1275627" y="0"/>
                </a:lnTo>
                <a:lnTo>
                  <a:pt x="1302560" y="24338"/>
                </a:lnTo>
                <a:cubicBezTo>
                  <a:pt x="2156831" y="855667"/>
                  <a:pt x="2590622" y="2191755"/>
                  <a:pt x="2522825" y="3678515"/>
                </a:cubicBezTo>
                <a:cubicBezTo>
                  <a:pt x="2459072" y="5076606"/>
                  <a:pt x="1519830" y="5692656"/>
                  <a:pt x="557500" y="6451411"/>
                </a:cubicBezTo>
                <a:cubicBezTo>
                  <a:pt x="382255" y="6589587"/>
                  <a:pt x="208689" y="6724853"/>
                  <a:pt x="32482" y="6849373"/>
                </a:cubicBezTo>
                <a:lnTo>
                  <a:pt x="19531" y="6858000"/>
                </a:lnTo>
                <a:lnTo>
                  <a:pt x="0" y="6858000"/>
                </a:lnTo>
                <a:lnTo>
                  <a:pt x="14202" y="6848540"/>
                </a:lnTo>
                <a:cubicBezTo>
                  <a:pt x="190409" y="6724020"/>
                  <a:pt x="363976" y="6588754"/>
                  <a:pt x="539221" y="6450578"/>
                </a:cubicBezTo>
                <a:cubicBezTo>
                  <a:pt x="1501550" y="5691822"/>
                  <a:pt x="2440792" y="5075773"/>
                  <a:pt x="2504546" y="3677682"/>
                </a:cubicBezTo>
                <a:cubicBezTo>
                  <a:pt x="2572343" y="2190921"/>
                  <a:pt x="2138551" y="854834"/>
                  <a:pt x="1284280" y="2350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E7D59926-C07C-4DEA-A0BE-ADBD7A1A499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9857" r="21227" b="-3"/>
          <a:stretch/>
        </p:blipFill>
        <p:spPr>
          <a:xfrm>
            <a:off x="153" y="10"/>
            <a:ext cx="5033023" cy="6857990"/>
          </a:xfrm>
          <a:custGeom>
            <a:avLst/>
            <a:gdLst/>
            <a:ahLst/>
            <a:cxnLst/>
            <a:rect l="l" t="t" r="r" b="b"/>
            <a:pathLst>
              <a:path w="4710787" h="6858000">
                <a:moveTo>
                  <a:pt x="0" y="0"/>
                </a:moveTo>
                <a:lnTo>
                  <a:pt x="1214365" y="0"/>
                </a:lnTo>
                <a:lnTo>
                  <a:pt x="1994531" y="0"/>
                </a:lnTo>
                <a:lnTo>
                  <a:pt x="3087764" y="0"/>
                </a:lnTo>
                <a:lnTo>
                  <a:pt x="3109888" y="14997"/>
                </a:lnTo>
                <a:cubicBezTo>
                  <a:pt x="4137051" y="754641"/>
                  <a:pt x="4710787" y="2093192"/>
                  <a:pt x="4710787" y="3621656"/>
                </a:cubicBezTo>
                <a:cubicBezTo>
                  <a:pt x="4710787" y="4969131"/>
                  <a:pt x="3782062" y="5602839"/>
                  <a:pt x="2836437" y="6374814"/>
                </a:cubicBezTo>
                <a:cubicBezTo>
                  <a:pt x="2664234" y="6515397"/>
                  <a:pt x="2493607" y="6653108"/>
                  <a:pt x="2319789" y="6780599"/>
                </a:cubicBezTo>
                <a:lnTo>
                  <a:pt x="2208033" y="6858000"/>
                </a:lnTo>
                <a:lnTo>
                  <a:pt x="1994531" y="6858000"/>
                </a:lnTo>
                <a:lnTo>
                  <a:pt x="121436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70766076-46F5-42D5-A773-2B3BEF2B8B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925575" y="0"/>
            <a:ext cx="2486322" cy="6858000"/>
          </a:xfrm>
          <a:custGeom>
            <a:avLst/>
            <a:gdLst>
              <a:gd name="connsiteX0" fmla="*/ 879731 w 2521425"/>
              <a:gd name="connsiteY0" fmla="*/ 0 h 6858000"/>
              <a:gd name="connsiteX1" fmla="*/ 898402 w 2521425"/>
              <a:gd name="connsiteY1" fmla="*/ 0 h 6858000"/>
              <a:gd name="connsiteX2" fmla="*/ 920526 w 2521425"/>
              <a:gd name="connsiteY2" fmla="*/ 14997 h 6858000"/>
              <a:gd name="connsiteX3" fmla="*/ 2521425 w 2521425"/>
              <a:gd name="connsiteY3" fmla="*/ 3621656 h 6858000"/>
              <a:gd name="connsiteX4" fmla="*/ 647075 w 2521425"/>
              <a:gd name="connsiteY4" fmla="*/ 6374814 h 6858000"/>
              <a:gd name="connsiteX5" fmla="*/ 130427 w 2521425"/>
              <a:gd name="connsiteY5" fmla="*/ 6780599 h 6858000"/>
              <a:gd name="connsiteX6" fmla="*/ 18671 w 2521425"/>
              <a:gd name="connsiteY6" fmla="*/ 6858000 h 6858000"/>
              <a:gd name="connsiteX7" fmla="*/ 0 w 2521425"/>
              <a:gd name="connsiteY7" fmla="*/ 6858000 h 6858000"/>
              <a:gd name="connsiteX8" fmla="*/ 111756 w 2521425"/>
              <a:gd name="connsiteY8" fmla="*/ 6780599 h 6858000"/>
              <a:gd name="connsiteX9" fmla="*/ 628404 w 2521425"/>
              <a:gd name="connsiteY9" fmla="*/ 6374814 h 6858000"/>
              <a:gd name="connsiteX10" fmla="*/ 2502754 w 2521425"/>
              <a:gd name="connsiteY10" fmla="*/ 3621656 h 6858000"/>
              <a:gd name="connsiteX11" fmla="*/ 901855 w 2521425"/>
              <a:gd name="connsiteY11" fmla="*/ 1499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21425" h="6858000">
                <a:moveTo>
                  <a:pt x="879731" y="0"/>
                </a:moveTo>
                <a:lnTo>
                  <a:pt x="898402" y="0"/>
                </a:lnTo>
                <a:lnTo>
                  <a:pt x="920526" y="14997"/>
                </a:lnTo>
                <a:cubicBezTo>
                  <a:pt x="1947689" y="754641"/>
                  <a:pt x="2521425" y="2093192"/>
                  <a:pt x="2521425" y="3621656"/>
                </a:cubicBezTo>
                <a:cubicBezTo>
                  <a:pt x="2521425" y="4969131"/>
                  <a:pt x="1592700" y="5602839"/>
                  <a:pt x="647075" y="6374814"/>
                </a:cubicBezTo>
                <a:cubicBezTo>
                  <a:pt x="474872" y="6515397"/>
                  <a:pt x="304245" y="6653108"/>
                  <a:pt x="130427" y="6780599"/>
                </a:cubicBezTo>
                <a:lnTo>
                  <a:pt x="18671" y="6858000"/>
                </a:lnTo>
                <a:lnTo>
                  <a:pt x="0" y="6858000"/>
                </a:lnTo>
                <a:lnTo>
                  <a:pt x="111756" y="6780599"/>
                </a:lnTo>
                <a:cubicBezTo>
                  <a:pt x="285574" y="6653108"/>
                  <a:pt x="456201" y="6515397"/>
                  <a:pt x="628404" y="6374814"/>
                </a:cubicBezTo>
                <a:cubicBezTo>
                  <a:pt x="1574029" y="5602839"/>
                  <a:pt x="2502754" y="4969131"/>
                  <a:pt x="2502754" y="3621656"/>
                </a:cubicBezTo>
                <a:cubicBezTo>
                  <a:pt x="2502754" y="2093192"/>
                  <a:pt x="1929018" y="754641"/>
                  <a:pt x="901855" y="14997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/>
              <a:ea typeface="+mn-ea"/>
              <a:cs typeface="+mn-cs"/>
            </a:endParaRPr>
          </a:p>
        </p:txBody>
      </p:sp>
      <p:pic>
        <p:nvPicPr>
          <p:cNvPr id="14" name="Grafický objekt 1" descr="Třída">
            <a:extLst>
              <a:ext uri="{FF2B5EF4-FFF2-40B4-BE49-F238E27FC236}">
                <a16:creationId xmlns:a16="http://schemas.microsoft.com/office/drawing/2014/main" id="{6BEC707B-E5E5-4D02-B375-1CCE255527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340784" y="211836"/>
            <a:ext cx="5367528" cy="5367528"/>
          </a:xfrm>
          <a:custGeom>
            <a:avLst/>
            <a:gdLst/>
            <a:ahLst/>
            <a:cxnLst/>
            <a:rect l="l" t="t" r="r" b="b"/>
            <a:pathLst>
              <a:path w="5017317" h="5380277">
                <a:moveTo>
                  <a:pt x="0" y="0"/>
                </a:moveTo>
                <a:lnTo>
                  <a:pt x="5017317" y="0"/>
                </a:lnTo>
                <a:lnTo>
                  <a:pt x="5017317" y="5380277"/>
                </a:lnTo>
                <a:lnTo>
                  <a:pt x="0" y="538027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799523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53851" y="182773"/>
            <a:ext cx="9458792" cy="738664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lang="cs-CZ" sz="2400" b="1">
                <a:latin typeface="M"/>
              </a:rPr>
              <a:t>Podmínky praxe u jednooborového studia</a:t>
            </a:r>
            <a:r>
              <a:rPr lang="cs-CZ" sz="1400" b="1">
                <a:latin typeface="M"/>
              </a:rPr>
              <a:t>			</a:t>
            </a:r>
            <a:endParaRPr lang="cs-CZ">
              <a:latin typeface="M"/>
            </a:endParaRPr>
          </a:p>
          <a:p>
            <a:pPr algn="ctr"/>
            <a:endParaRPr lang="cs-CZ" b="1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4B2D50B-618A-4C09-845E-D31E827F4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8552684"/>
              </p:ext>
            </p:extLst>
          </p:nvPr>
        </p:nvGraphicFramePr>
        <p:xfrm>
          <a:off x="0" y="680961"/>
          <a:ext cx="12192000" cy="595968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45834">
                  <a:extLst>
                    <a:ext uri="{9D8B030D-6E8A-4147-A177-3AD203B41FA5}">
                      <a16:colId xmlns:a16="http://schemas.microsoft.com/office/drawing/2014/main" val="920905684"/>
                    </a:ext>
                  </a:extLst>
                </a:gridCol>
                <a:gridCol w="2423321">
                  <a:extLst>
                    <a:ext uri="{9D8B030D-6E8A-4147-A177-3AD203B41FA5}">
                      <a16:colId xmlns:a16="http://schemas.microsoft.com/office/drawing/2014/main" val="2814907149"/>
                    </a:ext>
                  </a:extLst>
                </a:gridCol>
                <a:gridCol w="2423321">
                  <a:extLst>
                    <a:ext uri="{9D8B030D-6E8A-4147-A177-3AD203B41FA5}">
                      <a16:colId xmlns:a16="http://schemas.microsoft.com/office/drawing/2014/main" val="302474348"/>
                    </a:ext>
                  </a:extLst>
                </a:gridCol>
                <a:gridCol w="2423321">
                  <a:extLst>
                    <a:ext uri="{9D8B030D-6E8A-4147-A177-3AD203B41FA5}">
                      <a16:colId xmlns:a16="http://schemas.microsoft.com/office/drawing/2014/main" val="4229799882"/>
                    </a:ext>
                  </a:extLst>
                </a:gridCol>
                <a:gridCol w="2376203">
                  <a:extLst>
                    <a:ext uri="{9D8B030D-6E8A-4147-A177-3AD203B41FA5}">
                      <a16:colId xmlns:a16="http://schemas.microsoft.com/office/drawing/2014/main" val="855765265"/>
                    </a:ext>
                  </a:extLst>
                </a:gridCol>
              </a:tblGrid>
              <a:tr h="272875">
                <a:tc>
                  <a:txBody>
                    <a:bodyPr/>
                    <a:lstStyle/>
                    <a:p>
                      <a:r>
                        <a:rPr lang="cs-CZ" sz="1800">
                          <a:effectLst/>
                        </a:rPr>
                        <a:t> </a:t>
                      </a:r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AutoNum type="arabicPeriod"/>
                      </a:pPr>
                      <a:r>
                        <a:rPr lang="cs-CZ" sz="2000">
                          <a:effectLst/>
                        </a:rPr>
                        <a:t> semestr</a:t>
                      </a:r>
                    </a:p>
                    <a:p>
                      <a:pPr marL="0" indent="0" algn="ctr"/>
                      <a:r>
                        <a:rPr lang="cs-CZ" sz="2000">
                          <a:effectLst/>
                        </a:rPr>
                        <a:t>120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>
                          <a:effectLst/>
                        </a:rPr>
                        <a:t>2. semestr</a:t>
                      </a:r>
                    </a:p>
                    <a:p>
                      <a:pPr marL="0" indent="0" algn="ctr"/>
                      <a:r>
                        <a:rPr lang="cs-CZ" sz="2000" b="1" kern="1200">
                          <a:solidFill>
                            <a:schemeClr val="lt1"/>
                          </a:solidFill>
                          <a:effectLst/>
                        </a:rPr>
                        <a:t>240</a:t>
                      </a:r>
                      <a:r>
                        <a:rPr lang="cs-CZ" sz="2000">
                          <a:effectLst/>
                        </a:rPr>
                        <a:t>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>
                          <a:effectLst/>
                        </a:rPr>
                        <a:t>3. semestr</a:t>
                      </a:r>
                    </a:p>
                    <a:p>
                      <a:pPr marL="0" indent="0" algn="ctr"/>
                      <a:r>
                        <a:rPr lang="cs-CZ" sz="2000">
                          <a:effectLst/>
                        </a:rPr>
                        <a:t>260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>
                          <a:effectLst/>
                        </a:rPr>
                        <a:t>4. semestr</a:t>
                      </a:r>
                    </a:p>
                    <a:p>
                      <a:pPr marL="0" indent="0" algn="ctr"/>
                      <a:r>
                        <a:rPr lang="cs-CZ" sz="2000">
                          <a:effectLst/>
                        </a:rPr>
                        <a:t>100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66504818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Náslechy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 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=např. 4x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4x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524278029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Vlastní výuka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 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5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1x za 14 dní hodina výuky po dobu 10 týdnů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3207158308"/>
                  </a:ext>
                </a:extLst>
              </a:tr>
              <a:tr h="1091495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Výuka v tandemu, popř. asistence prov. učiteli při výuce či jiné pedagogické činnosti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 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5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1x za 14 dní hodina výuky po dobu 10 týdnů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4248945649"/>
                  </a:ext>
                </a:extLst>
              </a:tr>
              <a:tr h="1364369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Reflexe s provázejícím učitelem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 </a:t>
                      </a:r>
                    </a:p>
                    <a:p>
                      <a:r>
                        <a:rPr lang="cs-CZ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po každé odučené hodině společná ca. půlhodinová reflexe studenta a </a:t>
                      </a:r>
                      <a:r>
                        <a:rPr lang="cs-CZ" sz="1600">
                          <a:effectLst/>
                        </a:rPr>
                        <a:t>doprovázejícího</a:t>
                      </a:r>
                      <a:r>
                        <a:rPr lang="cs-CZ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učitele 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po každé odučené hodině společná ca. půlhodinová reflexe studenta a doprovázejícího učitele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po každé odučené hodině společná ca. půlhodinová reflexe studenta a doprovázejícího učitele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po každé odučené hodině společná ca. půlhodinová reflexe studenta a </a:t>
                      </a:r>
                      <a:r>
                        <a:rPr lang="cs-CZ" sz="1600" err="1">
                          <a:effectLst/>
                        </a:rPr>
                        <a:t>dopr</a:t>
                      </a:r>
                      <a:r>
                        <a:rPr lang="cs-CZ" sz="1600">
                          <a:effectLst/>
                        </a:rPr>
                        <a:t>. učitele 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940682442"/>
                  </a:ext>
                </a:extLst>
              </a:tr>
              <a:tr h="442654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Další činnost mimo výuku </a:t>
                      </a:r>
                      <a:r>
                        <a:rPr lang="de-DE" sz="16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+ </a:t>
                      </a:r>
                      <a:r>
                        <a:rPr lang="cs-CZ" sz="16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příprava výuky</a:t>
                      </a: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160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60 hod</a:t>
                      </a: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45057819"/>
                  </a:ext>
                </a:extLst>
              </a:tr>
              <a:tr h="882538">
                <a:tc>
                  <a:txBody>
                    <a:bodyPr/>
                    <a:lstStyle/>
                    <a:p>
                      <a:r>
                        <a:rPr lang="cs-CZ" sz="1600">
                          <a:effectLst/>
                        </a:rPr>
                        <a:t>CELKEM NA SŠ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50 HOD 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30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60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60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20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48532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87E9C53-5CEB-4093-AB52-C831A80E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1525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53851" y="182773"/>
            <a:ext cx="945879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>
                <a:latin typeface="Muni" panose="00000500000000000000" pitchFamily="50" charset="-18"/>
              </a:rPr>
              <a:t>Podmínky praxe u dvouoborového studia</a:t>
            </a:r>
            <a:r>
              <a:rPr lang="cs-CZ" sz="1400" b="1"/>
              <a:t>			</a:t>
            </a:r>
            <a:endParaRPr lang="cs-CZ"/>
          </a:p>
          <a:p>
            <a:pPr algn="ctr"/>
            <a:endParaRPr lang="cs-CZ" b="1"/>
          </a:p>
        </p:txBody>
      </p:sp>
      <p:graphicFrame>
        <p:nvGraphicFramePr>
          <p:cNvPr id="3" name="Tabulka 2">
            <a:extLst>
              <a:ext uri="{FF2B5EF4-FFF2-40B4-BE49-F238E27FC236}">
                <a16:creationId xmlns:a16="http://schemas.microsoft.com/office/drawing/2014/main" id="{74B2D50B-618A-4C09-845E-D31E827F4D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863633"/>
              </p:ext>
            </p:extLst>
          </p:nvPr>
        </p:nvGraphicFramePr>
        <p:xfrm>
          <a:off x="317292" y="838672"/>
          <a:ext cx="11557415" cy="608160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4198702">
                  <a:extLst>
                    <a:ext uri="{9D8B030D-6E8A-4147-A177-3AD203B41FA5}">
                      <a16:colId xmlns:a16="http://schemas.microsoft.com/office/drawing/2014/main" val="920905684"/>
                    </a:ext>
                  </a:extLst>
                </a:gridCol>
                <a:gridCol w="3686123">
                  <a:extLst>
                    <a:ext uri="{9D8B030D-6E8A-4147-A177-3AD203B41FA5}">
                      <a16:colId xmlns:a16="http://schemas.microsoft.com/office/drawing/2014/main" val="2814907149"/>
                    </a:ext>
                  </a:extLst>
                </a:gridCol>
                <a:gridCol w="3672590">
                  <a:extLst>
                    <a:ext uri="{9D8B030D-6E8A-4147-A177-3AD203B41FA5}">
                      <a16:colId xmlns:a16="http://schemas.microsoft.com/office/drawing/2014/main" val="302474348"/>
                    </a:ext>
                  </a:extLst>
                </a:gridCol>
              </a:tblGrid>
              <a:tr h="272875">
                <a:tc>
                  <a:txBody>
                    <a:bodyPr/>
                    <a:lstStyle/>
                    <a:p>
                      <a:endParaRPr lang="cs-CZ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AutoNum type="arabicPeriod"/>
                      </a:pPr>
                      <a:r>
                        <a:rPr lang="cs-CZ" sz="2000">
                          <a:effectLst/>
                        </a:rPr>
                        <a:t> semestr</a:t>
                      </a:r>
                    </a:p>
                    <a:p>
                      <a:pPr marL="0" indent="0" algn="ctr"/>
                      <a:r>
                        <a:rPr lang="cs-CZ" sz="2000">
                          <a:effectLst/>
                        </a:rPr>
                        <a:t>120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pPr marL="0" lvl="0" indent="0" algn="ctr">
                        <a:buFont typeface="+mj-lt"/>
                        <a:buNone/>
                      </a:pPr>
                      <a:r>
                        <a:rPr lang="cs-CZ" sz="2000">
                          <a:effectLst/>
                        </a:rPr>
                        <a:t>2. semestr</a:t>
                      </a:r>
                    </a:p>
                    <a:p>
                      <a:pPr marL="0" indent="0" algn="ctr"/>
                      <a:r>
                        <a:rPr lang="cs-CZ" sz="2000" b="1" kern="1200">
                          <a:solidFill>
                            <a:schemeClr val="lt1"/>
                          </a:solidFill>
                          <a:effectLst/>
                        </a:rPr>
                        <a:t>240</a:t>
                      </a:r>
                      <a:r>
                        <a:rPr lang="cs-CZ" sz="2000">
                          <a:effectLst/>
                        </a:rPr>
                        <a:t> hod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66504818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Náslechy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 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40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=např. 4x týdně hodina ve výuce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524278029"/>
                  </a:ext>
                </a:extLst>
              </a:tr>
              <a:tr h="682184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Vlastní výuka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 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3207158308"/>
                  </a:ext>
                </a:extLst>
              </a:tr>
              <a:tr h="1091495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Výuka v tandemu, popř. asistence prov. učiteli při výuce či jiné pedagogické činnosti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1 x týdně hodina výuky po dobu 10 týdnů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např. 2x týdně hodina výuky po dobu 10 týdnů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4248945649"/>
                  </a:ext>
                </a:extLst>
              </a:tr>
              <a:tr h="1364369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Reflexe s provázejícím učitelem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 hod </a:t>
                      </a:r>
                    </a:p>
                    <a:p>
                      <a:r>
                        <a:rPr lang="cs-CZ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= po každé odučené hodině společná ca. půlhodinová reflexe studenta a </a:t>
                      </a:r>
                      <a:r>
                        <a:rPr lang="cs-CZ" sz="1600">
                          <a:effectLst/>
                        </a:rPr>
                        <a:t>doprovázejícího</a:t>
                      </a:r>
                      <a:r>
                        <a:rPr lang="cs-CZ" sz="16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učitele 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20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= po každé odučené hodině společná ca. půlhodinová reflexe studenta a doprovázejícího učitele </a:t>
                      </a:r>
                      <a:endParaRPr lang="cs-CZ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1940682442"/>
                  </a:ext>
                </a:extLst>
              </a:tr>
              <a:tr h="442654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Další činnost mimo výuku </a:t>
                      </a:r>
                      <a:r>
                        <a:rPr lang="de-DE" sz="20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+ </a:t>
                      </a:r>
                      <a:r>
                        <a:rPr lang="cs-CZ" sz="2000">
                          <a:effectLst/>
                          <a:latin typeface="Calibri"/>
                          <a:ea typeface="Calibri" panose="020F0502020204030204" pitchFamily="34" charset="0"/>
                          <a:cs typeface="Times New Roman"/>
                        </a:rPr>
                        <a:t>příprava výuky</a:t>
                      </a:r>
                    </a:p>
                  </a:txBody>
                  <a:tcPr marL="41840" marR="4184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70 hod</a:t>
                      </a:r>
                    </a:p>
                  </a:txBody>
                  <a:tcPr marL="41840" marR="41840" marT="0" marB="0"/>
                </a:tc>
                <a:tc>
                  <a:txBody>
                    <a:bodyPr/>
                    <a:lstStyle/>
                    <a:p>
                      <a:r>
                        <a:rPr lang="cs-CZ" sz="18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120 hod</a:t>
                      </a:r>
                    </a:p>
                  </a:txBody>
                  <a:tcPr marL="41840" marR="41840" marT="0" marB="0"/>
                </a:tc>
                <a:extLst>
                  <a:ext uri="{0D108BD9-81ED-4DB2-BD59-A6C34878D82A}">
                    <a16:rowId xmlns:a16="http://schemas.microsoft.com/office/drawing/2014/main" val="2145057819"/>
                  </a:ext>
                </a:extLst>
              </a:tr>
              <a:tr h="882538">
                <a:tc>
                  <a:txBody>
                    <a:bodyPr/>
                    <a:lstStyle/>
                    <a:p>
                      <a:r>
                        <a:rPr lang="cs-CZ" sz="2000">
                          <a:effectLst/>
                        </a:rPr>
                        <a:t>CELKEM NA SŠ</a:t>
                      </a:r>
                      <a:endParaRPr lang="cs-CZ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840" marR="41840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50 HOD 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30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800" b="1">
                          <a:effectLst/>
                        </a:rPr>
                        <a:t>100 HOD</a:t>
                      </a:r>
                    </a:p>
                    <a:p>
                      <a:r>
                        <a:rPr lang="cs-CZ" sz="1600">
                          <a:effectLst/>
                        </a:rPr>
                        <a:t>z toho 60 hod přímé spolupráce s učitelem</a:t>
                      </a:r>
                    </a:p>
                  </a:txBody>
                  <a:tcPr marL="41840" marR="41840" marT="0" marB="0"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9485323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987E9C53-5CEB-4093-AB52-C831A80EE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1813" y="18256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cs-CZ" altLang="cs-CZ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25141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D6E240-70AA-4309-80D9-0810894EF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0">
                <a:ea typeface="+mj-lt"/>
                <a:cs typeface="+mj-lt"/>
              </a:rPr>
              <a:t>POVINNOSTI STUDENTA, 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800" b="0">
                <a:ea typeface="+mj-lt"/>
                <a:cs typeface="+mj-lt"/>
              </a:rPr>
              <a:t>O KTERÝCH BY MĚL PROVÁZEJÍCÍ UČITEL VĚDĚT</a:t>
            </a:r>
            <a:br>
              <a:rPr lang="cs-CZ" b="0">
                <a:ea typeface="+mj-lt"/>
                <a:cs typeface="+mj-lt"/>
              </a:rPr>
            </a:br>
            <a:r>
              <a:rPr lang="cs-CZ" sz="2000" b="0">
                <a:ea typeface="+mj-lt"/>
                <a:cs typeface="+mj-lt"/>
              </a:rPr>
              <a:t>VÝSTUP Z PRAXE</a:t>
            </a:r>
            <a:endParaRPr lang="cs-CZ" sz="20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58EFD2C-A79B-4E50-A631-25685D770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92500" lnSpcReduction="20000"/>
          </a:bodyPr>
          <a:lstStyle/>
          <a:p>
            <a:r>
              <a:rPr lang="cs-CZ" dirty="0">
                <a:ea typeface="Meiryo"/>
              </a:rPr>
              <a:t>1. Student si během praxe píše REFLEKTIVNÍ DENÍK:</a:t>
            </a:r>
            <a:endParaRPr lang="cs-CZ" dirty="0"/>
          </a:p>
          <a:p>
            <a:r>
              <a:rPr lang="cs-CZ" dirty="0">
                <a:ea typeface="+mn-lt"/>
                <a:cs typeface="+mn-lt"/>
                <a:hlinkClick r:id="rId2"/>
              </a:rPr>
              <a:t>https://www.phil.muni.cz/student/pedagogicke-praxe#programydokumenty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r>
              <a:rPr lang="cs-CZ" dirty="0">
                <a:ea typeface="Meiryo"/>
              </a:rPr>
              <a:t>2. Student si během praxe vede (elektronické) učitelské PORTFOLIO: sbírá materiály k výuce, komentované přípravy, shromažďuje své poznámky k absolvovaným pedagogickým workshopům apod.</a:t>
            </a:r>
          </a:p>
          <a:p>
            <a:r>
              <a:rPr lang="cs-CZ" dirty="0">
                <a:ea typeface="Meiryo"/>
              </a:rPr>
              <a:t>3. Student na konci praxe vyplňuje SEBEHODNOTÍCÍ DOKUMENT (online) - </a:t>
            </a:r>
            <a:r>
              <a:rPr lang="cs-CZ" u="sng" dirty="0">
                <a:ea typeface="Meiryo"/>
              </a:rPr>
              <a:t>tak i provázející učitel a oborový didaktik!</a:t>
            </a:r>
          </a:p>
          <a:p>
            <a:r>
              <a:rPr lang="cs-CZ" dirty="0">
                <a:ea typeface="+mn-lt"/>
                <a:cs typeface="+mn-lt"/>
                <a:hlinkClick r:id="rId3"/>
              </a:rPr>
              <a:t>https://www.phil.muni.cz/student/pedagogicke-praxe#uciteleinfo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/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05245F35-F74B-4085-B3FB-472717EF2A2C}"/>
              </a:ext>
            </a:extLst>
          </p:cNvPr>
          <p:cNvSpPr/>
          <p:nvPr/>
        </p:nvSpPr>
        <p:spPr>
          <a:xfrm>
            <a:off x="912063" y="3844804"/>
            <a:ext cx="937403" cy="9350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S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C46F5A2C-8EC9-4254-9368-B56B47067CDA}"/>
              </a:ext>
            </a:extLst>
          </p:cNvPr>
          <p:cNvSpPr/>
          <p:nvPr/>
        </p:nvSpPr>
        <p:spPr>
          <a:xfrm>
            <a:off x="10964425" y="5757526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OD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10" name="Ovál 9">
            <a:extLst>
              <a:ext uri="{FF2B5EF4-FFF2-40B4-BE49-F238E27FC236}">
                <a16:creationId xmlns:a16="http://schemas.microsoft.com/office/drawing/2014/main" id="{A7BB788E-DF40-42B5-8C0B-3F3393CB4FAE}"/>
              </a:ext>
            </a:extLst>
          </p:cNvPr>
          <p:cNvSpPr/>
          <p:nvPr/>
        </p:nvSpPr>
        <p:spPr>
          <a:xfrm>
            <a:off x="912062" y="2574803"/>
            <a:ext cx="937403" cy="9350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S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857FB929-F9F4-47CF-8381-35594E4ED021}"/>
              </a:ext>
            </a:extLst>
          </p:cNvPr>
          <p:cNvSpPr/>
          <p:nvPr/>
        </p:nvSpPr>
        <p:spPr>
          <a:xfrm>
            <a:off x="8789086" y="5761898"/>
            <a:ext cx="889023" cy="922912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S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7CA6918A-1E48-4777-AE49-F71417BFAE3F}"/>
              </a:ext>
            </a:extLst>
          </p:cNvPr>
          <p:cNvSpPr/>
          <p:nvPr/>
        </p:nvSpPr>
        <p:spPr>
          <a:xfrm>
            <a:off x="9855199" y="5746448"/>
            <a:ext cx="937985" cy="9277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cs-CZ" sz="1000">
                <a:ea typeface="Meiryo"/>
              </a:rPr>
              <a:t>PU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</p:spTree>
    <p:extLst>
      <p:ext uri="{BB962C8B-B14F-4D97-AF65-F5344CB8AC3E}">
        <p14:creationId xmlns:p14="http://schemas.microsoft.com/office/powerpoint/2010/main" val="366580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53C7A8-4DB2-44F5-958E-F693CC7E9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3954" y="696220"/>
            <a:ext cx="8770571" cy="1345269"/>
          </a:xfrm>
        </p:spPr>
        <p:txBody>
          <a:bodyPr>
            <a:normAutofit fontScale="90000"/>
          </a:bodyPr>
          <a:lstStyle/>
          <a:p>
            <a:r>
              <a:rPr lang="cs-CZ">
                <a:ea typeface="+mj-lt"/>
                <a:cs typeface="+mj-lt"/>
              </a:rPr>
              <a:t>CO VYPLŇUJE PROVÁZEJÍCÍ UČITEL</a:t>
            </a:r>
            <a:br>
              <a:rPr lang="cs-CZ">
                <a:ea typeface="+mj-lt"/>
                <a:cs typeface="+mj-lt"/>
              </a:rPr>
            </a:br>
            <a:r>
              <a:rPr lang="cs-CZ">
                <a:ea typeface="+mj-lt"/>
                <a:cs typeface="+mj-lt"/>
              </a:rPr>
              <a:t> V SEBEHODNOTÍCÍM DOKUMENTU?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1145B8-D26F-4BC3-A44D-E9CC9D9C34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55000" lnSpcReduction="20000"/>
          </a:bodyPr>
          <a:lstStyle/>
          <a:p>
            <a:r>
              <a:rPr lang="cs-CZ">
                <a:ea typeface="+mn-lt"/>
                <a:cs typeface="+mn-lt"/>
              </a:rPr>
              <a:t>Část pro provázející učitele</a:t>
            </a:r>
            <a:endParaRPr lang="cs-CZ"/>
          </a:p>
          <a:p>
            <a:r>
              <a:rPr lang="cs-CZ">
                <a:ea typeface="+mn-lt"/>
                <a:cs typeface="+mn-lt"/>
              </a:rPr>
              <a:t>I. Hodnocení studenta/studentky provázejícím učitelem/učitelkou</a:t>
            </a:r>
            <a:endParaRPr lang="cs-CZ"/>
          </a:p>
          <a:p>
            <a:r>
              <a:rPr lang="cs-CZ">
                <a:ea typeface="+mn-lt"/>
                <a:cs typeface="+mn-lt"/>
              </a:rPr>
              <a:t>1) Prosím zde vyplňte závěrečné hodnocení studentova/studentčina působení na škole: 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Jednal/a se mnou a s dalšími pracovníky školy s respektem.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Přistupoval/a k praxi a k úkolům z ní vyplývajících odpovědně.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Diskutoval/a se mnou, v čem konkrétně se chce profesně rozvíjet, a systematicky na tom pracoval/a.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Vykonávané činnosti na praxi realisticky zpětně reflektoval/a).</a:t>
            </a:r>
            <a:br>
              <a:rPr lang="cs-CZ">
                <a:ea typeface="+mn-lt"/>
                <a:cs typeface="+mn-lt"/>
              </a:rPr>
            </a:br>
            <a:r>
              <a:rPr lang="cs-CZ">
                <a:ea typeface="+mn-lt"/>
                <a:cs typeface="+mn-lt"/>
              </a:rPr>
              <a:t>Jevil/a zájem o celkové dění na škole.</a:t>
            </a:r>
          </a:p>
          <a:p>
            <a:r>
              <a:rPr lang="cs-CZ">
                <a:ea typeface="+mn-lt"/>
                <a:cs typeface="+mn-lt"/>
              </a:rPr>
              <a:t>2)  Pokud jste se při spolupráci se studentem/studentkou při realizaci praxe setkal/a s nějakými problémy, prosím upřesněte:</a:t>
            </a:r>
          </a:p>
          <a:p>
            <a:r>
              <a:rPr lang="cs-CZ">
                <a:ea typeface="Meiryo"/>
              </a:rPr>
              <a:t>3) Nejvíce oceňuji, že student/studentka:</a:t>
            </a:r>
          </a:p>
          <a:p>
            <a:r>
              <a:rPr lang="cs-CZ">
                <a:ea typeface="+mn-lt"/>
                <a:cs typeface="+mn-lt"/>
              </a:rPr>
              <a:t>4)  Příležitost k dalšímu profesnímu rozvoji studenta/studentky vidím zejména v:</a:t>
            </a:r>
            <a:endParaRPr lang="cs-CZ"/>
          </a:p>
          <a:p>
            <a:r>
              <a:rPr lang="cs-CZ">
                <a:ea typeface="+mn-lt"/>
                <a:cs typeface="+mn-lt"/>
              </a:rPr>
              <a:t>5)  Další případné komentáře</a:t>
            </a:r>
            <a:endParaRPr lang="cs-CZ"/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D7E4C145-3169-45D7-9FB3-4477B5761908}"/>
              </a:ext>
            </a:extLst>
          </p:cNvPr>
          <p:cNvSpPr/>
          <p:nvPr/>
        </p:nvSpPr>
        <p:spPr>
          <a:xfrm>
            <a:off x="10859104" y="291496"/>
            <a:ext cx="937985" cy="9277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>
                <a:ea typeface="Meiryo"/>
              </a:rPr>
              <a:t>PU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</p:spTree>
    <p:extLst>
      <p:ext uri="{BB962C8B-B14F-4D97-AF65-F5344CB8AC3E}">
        <p14:creationId xmlns:p14="http://schemas.microsoft.com/office/powerpoint/2010/main" val="3044824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154F46-9738-4714-BE81-C29EF1A6F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>
                <a:ea typeface="Meiryo"/>
              </a:rPr>
              <a:t>KDE NAJDE PROVÁZEJÍCÍ UČITEL SEBEHODNOTÍCÍ DOKUMENT?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B24A79-BA05-492C-9CA4-0AEF36A2A8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85000" lnSpcReduction="10000"/>
          </a:bodyPr>
          <a:lstStyle/>
          <a:p>
            <a:r>
              <a:rPr lang="cs-CZ" dirty="0">
                <a:ea typeface="+mn-lt"/>
                <a:cs typeface="+mn-lt"/>
              </a:rPr>
              <a:t>Před realizací praxe student, s nímž budete spolupracovat, v Informačním systému vyplní Vaše jméno, příjmení a </a:t>
            </a:r>
            <a:r>
              <a:rPr lang="cs-CZ" b="1" u="sng" dirty="0">
                <a:ea typeface="+mn-lt"/>
                <a:cs typeface="+mn-lt"/>
              </a:rPr>
              <a:t>e-mailovou</a:t>
            </a:r>
            <a:r>
              <a:rPr lang="cs-CZ" u="sng" dirty="0">
                <a:ea typeface="+mn-lt"/>
                <a:cs typeface="+mn-lt"/>
              </a:rPr>
              <a:t> </a:t>
            </a:r>
            <a:r>
              <a:rPr lang="cs-CZ" b="1" u="sng" dirty="0">
                <a:ea typeface="+mn-lt"/>
                <a:cs typeface="+mn-lt"/>
              </a:rPr>
              <a:t>adresu</a:t>
            </a:r>
            <a:r>
              <a:rPr lang="cs-CZ" dirty="0">
                <a:ea typeface="+mn-lt"/>
                <a:cs typeface="+mn-lt"/>
              </a:rPr>
              <a:t>, na niž Vám bude </a:t>
            </a:r>
            <a:r>
              <a:rPr lang="cs-CZ" b="1" dirty="0">
                <a:ea typeface="+mn-lt"/>
                <a:cs typeface="+mn-lt"/>
              </a:rPr>
              <a:t>automaticky zaslán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odkaz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na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 err="1">
                <a:ea typeface="+mn-lt"/>
                <a:cs typeface="+mn-lt"/>
              </a:rPr>
              <a:t>odpovědník</a:t>
            </a:r>
            <a:r>
              <a:rPr lang="cs-CZ" dirty="0">
                <a:ea typeface="+mn-lt"/>
                <a:cs typeface="+mn-lt"/>
              </a:rPr>
              <a:t> (Sebe/hodnoticí nástroj) a Váš </a:t>
            </a:r>
            <a:r>
              <a:rPr lang="cs-CZ" b="1" dirty="0">
                <a:ea typeface="+mn-lt"/>
                <a:cs typeface="+mn-lt"/>
              </a:rPr>
              <a:t>unikátní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přístupový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kód</a:t>
            </a:r>
            <a:r>
              <a:rPr lang="cs-CZ" dirty="0">
                <a:ea typeface="+mn-lt"/>
                <a:cs typeface="+mn-lt"/>
              </a:rPr>
              <a:t>. V případě, že Vám e-mail s odkazem zapadl nebo jste ho zpětně měli problémy dohledat, může Vám student </a:t>
            </a:r>
            <a:br>
              <a:rPr lang="cs-CZ" dirty="0">
                <a:ea typeface="+mn-lt"/>
                <a:cs typeface="+mn-lt"/>
              </a:rPr>
            </a:br>
            <a:r>
              <a:rPr lang="cs-CZ" dirty="0">
                <a:ea typeface="+mn-lt"/>
                <a:cs typeface="+mn-lt"/>
              </a:rPr>
              <a:t>e-mail opětovně zaslat. </a:t>
            </a:r>
            <a:r>
              <a:rPr lang="cs-CZ" dirty="0" err="1">
                <a:ea typeface="+mn-lt"/>
                <a:cs typeface="+mn-lt"/>
              </a:rPr>
              <a:t>Odpovědník</a:t>
            </a:r>
            <a:r>
              <a:rPr lang="cs-CZ" dirty="0">
                <a:ea typeface="+mn-lt"/>
                <a:cs typeface="+mn-lt"/>
              </a:rPr>
              <a:t> prosím </a:t>
            </a:r>
            <a:r>
              <a:rPr lang="cs-CZ" u="sng" dirty="0">
                <a:ea typeface="+mn-lt"/>
                <a:cs typeface="+mn-lt"/>
              </a:rPr>
              <a:t>vyplňujte po ukončení studentovy praxe</a:t>
            </a:r>
            <a:r>
              <a:rPr lang="cs-CZ" dirty="0">
                <a:ea typeface="+mn-lt"/>
                <a:cs typeface="+mn-lt"/>
              </a:rPr>
              <a:t>. V případě, kdy otevíráte </a:t>
            </a:r>
            <a:r>
              <a:rPr lang="cs-CZ" dirty="0" err="1">
                <a:ea typeface="+mn-lt"/>
                <a:cs typeface="+mn-lt"/>
              </a:rPr>
              <a:t>odpovědník</a:t>
            </a:r>
            <a:r>
              <a:rPr lang="cs-CZ" dirty="0">
                <a:ea typeface="+mn-lt"/>
                <a:cs typeface="+mn-lt"/>
              </a:rPr>
              <a:t> poprvé kliknutím na odkaz, se automaticky vyplní jméno studenta a přístupový kód. Před vstupem do </a:t>
            </a:r>
            <a:r>
              <a:rPr lang="cs-CZ" dirty="0" err="1">
                <a:ea typeface="+mn-lt"/>
                <a:cs typeface="+mn-lt"/>
              </a:rPr>
              <a:t>odpovědníku</a:t>
            </a:r>
            <a:r>
              <a:rPr lang="cs-CZ" dirty="0">
                <a:ea typeface="+mn-lt"/>
                <a:cs typeface="+mn-lt"/>
              </a:rPr>
              <a:t> naleznete také pokyny pro vyplnění zahrnující popis a funkcionalitu jednotlivých tlačítek.</a:t>
            </a:r>
            <a:endParaRPr lang="cs-CZ" dirty="0"/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82E43152-5988-4511-8051-A757BCEC9255}"/>
              </a:ext>
            </a:extLst>
          </p:cNvPr>
          <p:cNvSpPr/>
          <p:nvPr/>
        </p:nvSpPr>
        <p:spPr>
          <a:xfrm>
            <a:off x="10834913" y="182638"/>
            <a:ext cx="937985" cy="9277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cs-CZ" sz="1000">
                <a:ea typeface="Meiryo"/>
              </a:rPr>
              <a:t>PU</a:t>
            </a:r>
          </a:p>
          <a:p>
            <a:pPr algn="ctr"/>
            <a:r>
              <a:rPr lang="cs-CZ" sz="1000" dirty="0">
                <a:ea typeface="Meiryo"/>
              </a:rPr>
              <a:t>(SŠ)</a:t>
            </a:r>
          </a:p>
        </p:txBody>
      </p:sp>
    </p:spTree>
    <p:extLst>
      <p:ext uri="{BB962C8B-B14F-4D97-AF65-F5344CB8AC3E}">
        <p14:creationId xmlns:p14="http://schemas.microsoft.com/office/powerpoint/2010/main" val="2772785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5D8435-C084-42FF-AD8B-F7F164999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0">
                <a:ea typeface="+mj-lt"/>
                <a:cs typeface="+mj-lt"/>
              </a:rPr>
              <a:t>POVINNOSTI STUDENTA, 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800" b="0">
                <a:ea typeface="+mj-lt"/>
                <a:cs typeface="+mj-lt"/>
              </a:rPr>
              <a:t>O KTERÝCH BY MĚL PROVÁZEJÍCÍ UČITEL VĚDĚT</a:t>
            </a:r>
            <a:br>
              <a:rPr lang="cs-CZ" b="0">
                <a:ea typeface="+mj-lt"/>
                <a:cs typeface="+mj-lt"/>
              </a:rPr>
            </a:br>
            <a:r>
              <a:rPr lang="cs-CZ" sz="2000" b="0">
                <a:ea typeface="+mj-lt"/>
                <a:cs typeface="+mj-lt"/>
              </a:rPr>
              <a:t>HARMONOGRAM SEMESTRU/ TERMÍNY</a:t>
            </a:r>
            <a:endParaRPr lang="cs-CZ" sz="2000">
              <a:ea typeface="+mj-lt"/>
              <a:cs typeface="+mj-lt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B885A3-154F-4902-AD52-EADA07B8A6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70000" lnSpcReduction="20000"/>
          </a:bodyPr>
          <a:lstStyle/>
          <a:p>
            <a:r>
              <a:rPr lang="cs-CZ" u="sng" dirty="0">
                <a:ea typeface="Meiryo"/>
              </a:rPr>
              <a:t>TERMÍNY SI HLÍDÁ STUDENT!!!</a:t>
            </a:r>
          </a:p>
          <a:p>
            <a:r>
              <a:rPr lang="cs-CZ" dirty="0">
                <a:ea typeface="Meiryo"/>
              </a:rPr>
              <a:t>Praxe se konají vždy v</a:t>
            </a:r>
          </a:p>
          <a:p>
            <a:r>
              <a:rPr lang="cs-CZ" dirty="0">
                <a:ea typeface="Meiryo"/>
              </a:rPr>
              <a:t>1. PODZIMNÍM SEMESTRU</a:t>
            </a:r>
          </a:p>
          <a:p>
            <a:r>
              <a:rPr lang="cs-CZ" dirty="0">
                <a:ea typeface="Meiryo"/>
              </a:rPr>
              <a:t>2. JARNÍ SEMESTRU</a:t>
            </a:r>
          </a:p>
          <a:p>
            <a:endParaRPr lang="cs-CZ" dirty="0">
              <a:ea typeface="Meiryo"/>
            </a:endParaRPr>
          </a:p>
          <a:p>
            <a:r>
              <a:rPr lang="cs-CZ" dirty="0">
                <a:ea typeface="Meiryo"/>
              </a:rPr>
              <a:t>O přesných termínech jsou studenti informováni každý semestr mailem jak manažerkou praxí, tak i oborovým didaktikem.</a:t>
            </a:r>
          </a:p>
          <a:p>
            <a:endParaRPr lang="cs-CZ">
              <a:ea typeface="Meiryo"/>
            </a:endParaRPr>
          </a:p>
          <a:p>
            <a:r>
              <a:rPr lang="cs-CZ" dirty="0">
                <a:ea typeface="Meiryo"/>
              </a:rPr>
              <a:t>Aktuální harmonogramy období k nahlédnutí zde:</a:t>
            </a:r>
          </a:p>
          <a:p>
            <a:r>
              <a:rPr lang="cs-CZ" dirty="0">
                <a:ea typeface="+mn-lt"/>
                <a:cs typeface="+mn-lt"/>
                <a:hlinkClick r:id="rId2"/>
              </a:rPr>
              <a:t>https://is.muni.cz/predmety/obdobi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D15CFB46-AA0B-49DA-860C-E5C5464678D9}"/>
              </a:ext>
            </a:extLst>
          </p:cNvPr>
          <p:cNvSpPr/>
          <p:nvPr/>
        </p:nvSpPr>
        <p:spPr>
          <a:xfrm>
            <a:off x="425230" y="2745347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10749902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DEEB29-882A-4BC9-BE68-47BA16C68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2800" b="0">
                <a:ea typeface="+mj-lt"/>
                <a:cs typeface="+mj-lt"/>
              </a:rPr>
              <a:t>POVINNOSTI STUDENTA, 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800" b="0">
                <a:ea typeface="+mj-lt"/>
                <a:cs typeface="+mj-lt"/>
              </a:rPr>
              <a:t>O KTERÝCH BY MĚL PROVÁZEJÍCÍ UČITEL VĚDĚT</a:t>
            </a:r>
            <a:br>
              <a:rPr lang="cs-CZ" sz="2800" b="0">
                <a:ea typeface="+mj-lt"/>
                <a:cs typeface="+mj-lt"/>
              </a:rPr>
            </a:br>
            <a:r>
              <a:rPr lang="cs-CZ" sz="2000" b="0">
                <a:ea typeface="+mj-lt"/>
                <a:cs typeface="+mj-lt"/>
              </a:rPr>
              <a:t>Z ČEHO STUDENT VYCHÁZÍ? MÁ NĚJAKÉ MATERIÁLY?</a:t>
            </a:r>
            <a:endParaRPr lang="cs-CZ" sz="2000">
              <a:ea typeface="Meiry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D0ECDC-CB31-4CBA-A74E-910DF8F2A8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62500" lnSpcReduction="20000"/>
          </a:bodyPr>
          <a:lstStyle/>
          <a:p>
            <a:r>
              <a:rPr lang="cs-CZ" dirty="0">
                <a:ea typeface="Meiryo"/>
              </a:rPr>
              <a:t>Student absolvuje v rámci svého studia Učitelství NJ na FF MU </a:t>
            </a:r>
            <a:r>
              <a:rPr lang="cs-CZ" b="1" dirty="0">
                <a:ea typeface="Meiryo"/>
              </a:rPr>
              <a:t>teoretické přednášky </a:t>
            </a:r>
            <a:r>
              <a:rPr lang="cs-CZ" dirty="0">
                <a:ea typeface="Meiryo"/>
              </a:rPr>
              <a:t>i </a:t>
            </a:r>
            <a:r>
              <a:rPr lang="cs-CZ" b="1" dirty="0">
                <a:ea typeface="Meiryo"/>
              </a:rPr>
              <a:t>prakticky orientované semináře</a:t>
            </a:r>
            <a:r>
              <a:rPr lang="cs-CZ" dirty="0">
                <a:ea typeface="Meiryo"/>
              </a:rPr>
              <a:t>: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Meiryo"/>
              </a:rPr>
              <a:t>Pedagogicko-psychologický základ: Školní pedagogika, </a:t>
            </a:r>
            <a:r>
              <a:rPr lang="cs-CZ" dirty="0">
                <a:ea typeface="+mn-lt"/>
                <a:cs typeface="+mn-lt"/>
              </a:rPr>
              <a:t>Kompendium pro učitele, Školní didaktika</a:t>
            </a:r>
            <a:r>
              <a:rPr lang="cs-CZ" dirty="0">
                <a:ea typeface="Meiryo"/>
              </a:rPr>
              <a:t>; Psychologie pro učitele, </a:t>
            </a:r>
            <a:r>
              <a:rPr lang="cs-CZ" dirty="0">
                <a:ea typeface="+mn-lt"/>
                <a:cs typeface="+mn-lt"/>
              </a:rPr>
              <a:t>Speciální pedagogika a pedagogická diagnostika</a:t>
            </a:r>
            <a:endParaRPr lang="cs-CZ" dirty="0">
              <a:ea typeface="Meiryo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Meiryo"/>
              </a:rPr>
              <a:t>Didaktika NJ I, II, III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Didaktická dílna: jazyk a literatura 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b="1" dirty="0">
                <a:ea typeface="Meiryo"/>
              </a:rPr>
              <a:t>PRAXE </a:t>
            </a:r>
            <a:r>
              <a:rPr lang="cs-CZ" dirty="0">
                <a:ea typeface="Meiryo"/>
              </a:rPr>
              <a:t>se koná v rámci extra předmětu Praxe 1-4/1-2: Součástí tohoto předmětu je </a:t>
            </a:r>
            <a:r>
              <a:rPr lang="cs-CZ" u="sng" dirty="0">
                <a:ea typeface="Meiryo"/>
              </a:rPr>
              <a:t>společná reflexe praxí s oborovým didaktikem</a:t>
            </a:r>
            <a:r>
              <a:rPr lang="cs-CZ" dirty="0">
                <a:ea typeface="Meiryo"/>
              </a:rPr>
              <a:t>. V rámci předmětu se studenti účastní různých </a:t>
            </a:r>
            <a:r>
              <a:rPr lang="cs-CZ" u="sng" dirty="0">
                <a:ea typeface="Meiryo"/>
              </a:rPr>
              <a:t>workshopů k vybraným tématům</a:t>
            </a:r>
            <a:r>
              <a:rPr lang="cs-CZ" dirty="0">
                <a:ea typeface="Meiryo"/>
              </a:rPr>
              <a:t> jako např. využití moderních technologií ve výuce.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Meiryo"/>
              </a:rPr>
              <a:t>Student má k dispozici materiály vycházející z těchto předmětů, popř. dalších workshopů pro studenty učitelství nabízených FF MU.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8F9842C9-028F-427E-9D27-12CBDD0E82B1}"/>
              </a:ext>
            </a:extLst>
          </p:cNvPr>
          <p:cNvSpPr/>
          <p:nvPr/>
        </p:nvSpPr>
        <p:spPr>
          <a:xfrm>
            <a:off x="352659" y="2418776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32798207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F28635-25E8-4E7C-9EE7-F1EF8A519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Meiryo"/>
              </a:rPr>
              <a:t>Další informace naleznete na webových stránkách k pedagogickým praxím:</a:t>
            </a:r>
            <a:endParaRPr lang="cs-CZ" b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B38807-26C9-48D0-A6BB-0CA0B8940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endParaRPr lang="cs-CZ">
              <a:ea typeface="+mn-lt"/>
              <a:cs typeface="+mn-lt"/>
            </a:endParaRPr>
          </a:p>
          <a:p>
            <a:pPr algn="ctr"/>
            <a:r>
              <a:rPr lang="cs-CZ" dirty="0">
                <a:ea typeface="+mn-lt"/>
                <a:cs typeface="+mn-lt"/>
                <a:hlinkClick r:id="rId2"/>
              </a:rPr>
              <a:t>https://www.phil.muni.cz/student/pedagogicke-praxe</a:t>
            </a:r>
            <a:endParaRPr lang="cs-CZ" dirty="0">
              <a:ea typeface="+mn-lt"/>
              <a:cs typeface="+mn-lt"/>
            </a:endParaRPr>
          </a:p>
          <a:p>
            <a:endParaRPr lang="cs-CZ">
              <a:ea typeface="+mn-lt"/>
              <a:cs typeface="+mn-lt"/>
            </a:endParaRPr>
          </a:p>
          <a:p>
            <a:endParaRPr lang="cs-CZ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8450368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57B2BC-CCBA-44D7-AD0F-3E03DECFC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Meiryo"/>
              </a:rPr>
              <a:t>PROSTOR PRO DALŠÍ NÁMĚTY A OTÁZKY!</a:t>
            </a:r>
            <a:endParaRPr lang="cs-CZ" b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598AC-B26D-4408-A760-376391B81B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67638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05BBF6-92F4-45B5-B309-93C5E3D5B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3600" dirty="0">
                <a:ea typeface="+mj-lt"/>
                <a:cs typeface="+mj-lt"/>
              </a:rPr>
              <a:t>Děkujeme za pozornost a spolupráci!</a:t>
            </a:r>
            <a:endParaRPr lang="cs-CZ" sz="3600" dirty="0">
              <a:ea typeface="Meiry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5B99728-DAA7-40F8-B2C7-7C0B2B1FB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algn="ctr"/>
            <a:endParaRPr lang="cs-CZ">
              <a:ea typeface="Meiryo"/>
            </a:endParaRPr>
          </a:p>
          <a:p>
            <a:pPr algn="ctr"/>
            <a:r>
              <a:rPr lang="cs-CZ" sz="2400" dirty="0">
                <a:ea typeface="Meiryo"/>
              </a:rPr>
              <a:t>Martina </a:t>
            </a:r>
            <a:r>
              <a:rPr lang="cs-CZ" sz="2400" dirty="0" err="1">
                <a:ea typeface="Meiryo"/>
              </a:rPr>
              <a:t>Trombiková</a:t>
            </a:r>
            <a:br>
              <a:rPr lang="cs-CZ" sz="2400" dirty="0">
                <a:ea typeface="Meiryo"/>
              </a:rPr>
            </a:br>
            <a:r>
              <a:rPr lang="cs-CZ" sz="2400" dirty="0">
                <a:ea typeface="Meiryo"/>
              </a:rPr>
              <a:t>Markéta </a:t>
            </a:r>
            <a:r>
              <a:rPr lang="cs-CZ" sz="2400" dirty="0" err="1">
                <a:ea typeface="Meiryo"/>
              </a:rPr>
              <a:t>Hotařová</a:t>
            </a:r>
            <a:endParaRPr lang="cs-CZ" sz="2400" dirty="0">
              <a:ea typeface="Meiryo"/>
            </a:endParaRPr>
          </a:p>
          <a:p>
            <a:pPr algn="ctr"/>
            <a:r>
              <a:rPr lang="cs-CZ" sz="1400" dirty="0">
                <a:ea typeface="Meiryo"/>
              </a:rPr>
              <a:t>Oborové didaktičky ÚGNN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132D61E-F951-46F2-B055-833E33CE1EC3}"/>
              </a:ext>
            </a:extLst>
          </p:cNvPr>
          <p:cNvSpPr/>
          <p:nvPr/>
        </p:nvSpPr>
        <p:spPr>
          <a:xfrm>
            <a:off x="5727188" y="4838288"/>
            <a:ext cx="935726" cy="932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cs-CZ" sz="1000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1667561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E010A0-DFFA-473F-AFB4-34B05ED70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vert="horz" lIns="109728" tIns="109728" rIns="109728" bIns="91440" rtlCol="0" anchor="b">
            <a:noAutofit/>
          </a:bodyPr>
          <a:lstStyle/>
          <a:p>
            <a:r>
              <a:rPr lang="cs-CZ" sz="2400">
                <a:ea typeface="Meiryo"/>
              </a:rPr>
              <a:t>JAK FUNGUJÍ PEDAGOGICKÉ PRAXE?</a:t>
            </a:r>
            <a:br>
              <a:rPr lang="cs-CZ" sz="2400">
                <a:ea typeface="Meiryo"/>
              </a:rPr>
            </a:br>
            <a:r>
              <a:rPr lang="cs-CZ" sz="2400">
                <a:ea typeface="Meiryo"/>
              </a:rPr>
              <a:t>KDO V CELÉM PROCESU HRAJE JAKOU ROLI?</a:t>
            </a:r>
            <a:endParaRPr lang="cs-CZ" sz="240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8EB2A1B-55FA-4A1D-A761-66986AFD9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40" y="2254767"/>
            <a:ext cx="8770571" cy="3651504"/>
          </a:xfrm>
        </p:spPr>
        <p:txBody>
          <a:bodyPr vert="horz" lIns="109728" tIns="109728" rIns="109728" bIns="91440" rtlCol="0" anchor="t">
            <a:normAutofit/>
          </a:bodyPr>
          <a:lstStyle/>
          <a:p>
            <a:endParaRPr lang="cs-CZ">
              <a:ea typeface="Meiryo"/>
            </a:endParaRP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1B9AA698-397B-4168-B935-D36BD97A67FE}"/>
              </a:ext>
            </a:extLst>
          </p:cNvPr>
          <p:cNvSpPr/>
          <p:nvPr/>
        </p:nvSpPr>
        <p:spPr>
          <a:xfrm>
            <a:off x="2073215" y="2252931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6C97738C-54B3-45E4-AF90-42E769EA259D}"/>
              </a:ext>
            </a:extLst>
          </p:cNvPr>
          <p:cNvSpPr/>
          <p:nvPr/>
        </p:nvSpPr>
        <p:spPr>
          <a:xfrm>
            <a:off x="4760163" y="2803404"/>
            <a:ext cx="2156603" cy="20272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B86BD4F4-3B30-4597-90B1-6CBA67591A34}"/>
              </a:ext>
            </a:extLst>
          </p:cNvPr>
          <p:cNvSpPr/>
          <p:nvPr/>
        </p:nvSpPr>
        <p:spPr>
          <a:xfrm>
            <a:off x="8699381" y="2294267"/>
            <a:ext cx="1423356" cy="1279585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</a:t>
            </a:r>
          </a:p>
          <a:p>
            <a:pPr algn="ctr"/>
            <a:r>
              <a:rPr lang="cs-CZ" sz="1000">
                <a:ea typeface="Meiryo"/>
              </a:rPr>
              <a:t>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A6D2136-A785-4C6E-A837-DACACC8D88FF}"/>
              </a:ext>
            </a:extLst>
          </p:cNvPr>
          <p:cNvSpPr/>
          <p:nvPr/>
        </p:nvSpPr>
        <p:spPr>
          <a:xfrm>
            <a:off x="2015706" y="4869612"/>
            <a:ext cx="1394602" cy="1337093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MANAŽER</a:t>
            </a:r>
            <a:endParaRPr lang="cs-CZ"/>
          </a:p>
          <a:p>
            <a:pPr algn="ctr"/>
            <a:r>
              <a:rPr lang="cs-CZ" sz="1000">
                <a:ea typeface="Meiryo"/>
              </a:rPr>
              <a:t>PRAXÍ 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  <a:endParaRPr lang="cs-CZ">
              <a:ea typeface="Meiryo"/>
            </a:endParaRPr>
          </a:p>
        </p:txBody>
      </p:sp>
      <p:sp>
        <p:nvSpPr>
          <p:cNvPr id="11" name="Šipka: obousměrná vodorovná 10">
            <a:extLst>
              <a:ext uri="{FF2B5EF4-FFF2-40B4-BE49-F238E27FC236}">
                <a16:creationId xmlns:a16="http://schemas.microsoft.com/office/drawing/2014/main" id="{1ED196D2-4933-4700-B72A-13708F0A76ED}"/>
              </a:ext>
            </a:extLst>
          </p:cNvPr>
          <p:cNvSpPr/>
          <p:nvPr/>
        </p:nvSpPr>
        <p:spPr>
          <a:xfrm>
            <a:off x="6893309" y="3039316"/>
            <a:ext cx="1222075" cy="488830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: obousměrná vodorovná 11">
            <a:extLst>
              <a:ext uri="{FF2B5EF4-FFF2-40B4-BE49-F238E27FC236}">
                <a16:creationId xmlns:a16="http://schemas.microsoft.com/office/drawing/2014/main" id="{EB85C077-17B1-4F5F-A997-2CD86AD30A91}"/>
              </a:ext>
            </a:extLst>
          </p:cNvPr>
          <p:cNvSpPr/>
          <p:nvPr/>
        </p:nvSpPr>
        <p:spPr>
          <a:xfrm>
            <a:off x="3427468" y="3182191"/>
            <a:ext cx="1222075" cy="488830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Šipka: obousměrná vodorovná 13">
            <a:extLst>
              <a:ext uri="{FF2B5EF4-FFF2-40B4-BE49-F238E27FC236}">
                <a16:creationId xmlns:a16="http://schemas.microsoft.com/office/drawing/2014/main" id="{FDD3BAA2-37E6-4853-A835-DE9402AA4A0A}"/>
              </a:ext>
            </a:extLst>
          </p:cNvPr>
          <p:cNvSpPr/>
          <p:nvPr/>
        </p:nvSpPr>
        <p:spPr>
          <a:xfrm>
            <a:off x="3540690" y="4330583"/>
            <a:ext cx="1222075" cy="488830"/>
          </a:xfrm>
          <a:prstGeom prst="leftRight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: obousměrná svislá 14">
            <a:extLst>
              <a:ext uri="{FF2B5EF4-FFF2-40B4-BE49-F238E27FC236}">
                <a16:creationId xmlns:a16="http://schemas.microsoft.com/office/drawing/2014/main" id="{155E3626-7410-4734-84FA-C27552CD3CCB}"/>
              </a:ext>
            </a:extLst>
          </p:cNvPr>
          <p:cNvSpPr/>
          <p:nvPr/>
        </p:nvSpPr>
        <p:spPr>
          <a:xfrm>
            <a:off x="2467817" y="3604489"/>
            <a:ext cx="488830" cy="1222075"/>
          </a:xfrm>
          <a:prstGeom prst="up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6" name="Přímá spojnice se šipkou 15">
            <a:extLst>
              <a:ext uri="{FF2B5EF4-FFF2-40B4-BE49-F238E27FC236}">
                <a16:creationId xmlns:a16="http://schemas.microsoft.com/office/drawing/2014/main" id="{E9A3EDBF-FD5F-4921-BFF9-6AF30E890FA4}"/>
              </a:ext>
            </a:extLst>
          </p:cNvPr>
          <p:cNvCxnSpPr/>
          <p:nvPr/>
        </p:nvCxnSpPr>
        <p:spPr>
          <a:xfrm>
            <a:off x="3502864" y="5636302"/>
            <a:ext cx="5069457" cy="406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>
            <a:extLst>
              <a:ext uri="{FF2B5EF4-FFF2-40B4-BE49-F238E27FC236}">
                <a16:creationId xmlns:a16="http://schemas.microsoft.com/office/drawing/2014/main" id="{73BD6DE2-DE6C-441C-A520-E9C298CE39D9}"/>
              </a:ext>
            </a:extLst>
          </p:cNvPr>
          <p:cNvCxnSpPr/>
          <p:nvPr/>
        </p:nvCxnSpPr>
        <p:spPr>
          <a:xfrm flipV="1">
            <a:off x="3458833" y="2544001"/>
            <a:ext cx="5112587" cy="871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ál 17">
            <a:extLst>
              <a:ext uri="{FF2B5EF4-FFF2-40B4-BE49-F238E27FC236}">
                <a16:creationId xmlns:a16="http://schemas.microsoft.com/office/drawing/2014/main" id="{87B9FAFD-800C-4306-9B5A-56B297EE50F6}"/>
              </a:ext>
            </a:extLst>
          </p:cNvPr>
          <p:cNvSpPr/>
          <p:nvPr/>
        </p:nvSpPr>
        <p:spPr>
          <a:xfrm>
            <a:off x="8658045" y="4941499"/>
            <a:ext cx="1466490" cy="12795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ADMIN.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PRAXÍ (SŠ)</a:t>
            </a:r>
            <a:endParaRPr lang="cs-CZ">
              <a:ea typeface="Meiryo"/>
            </a:endParaRPr>
          </a:p>
        </p:txBody>
      </p:sp>
      <p:sp>
        <p:nvSpPr>
          <p:cNvPr id="19" name="Šipka: obousměrná svislá 18">
            <a:extLst>
              <a:ext uri="{FF2B5EF4-FFF2-40B4-BE49-F238E27FC236}">
                <a16:creationId xmlns:a16="http://schemas.microsoft.com/office/drawing/2014/main" id="{8DCC8636-F90A-4C29-9D2F-035F4C64DDE0}"/>
              </a:ext>
            </a:extLst>
          </p:cNvPr>
          <p:cNvSpPr/>
          <p:nvPr/>
        </p:nvSpPr>
        <p:spPr>
          <a:xfrm>
            <a:off x="9159578" y="3639534"/>
            <a:ext cx="488830" cy="1222075"/>
          </a:xfrm>
          <a:prstGeom prst="upDownArrow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7DF19047-6703-44E2-9C01-99E7CEDFF266}"/>
              </a:ext>
            </a:extLst>
          </p:cNvPr>
          <p:cNvCxnSpPr/>
          <p:nvPr/>
        </p:nvCxnSpPr>
        <p:spPr>
          <a:xfrm flipV="1">
            <a:off x="3558419" y="3438677"/>
            <a:ext cx="5389640" cy="213359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11470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28504E-55B1-4208-B1D6-85E988C0C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327920"/>
            <a:ext cx="8770571" cy="1637369"/>
          </a:xfrm>
        </p:spPr>
        <p:txBody>
          <a:bodyPr>
            <a:normAutofit fontScale="90000"/>
          </a:bodyPr>
          <a:lstStyle/>
          <a:p>
            <a:br>
              <a:rPr lang="cs-CZ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PROVÁZEJÍCÍ UČITEL (PU) 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SE STUDENTEM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63965E-4827-4966-B26B-CD9D7E254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62500" lnSpcReduction="20000"/>
          </a:bodyPr>
          <a:lstStyle/>
          <a:p>
            <a:r>
              <a:rPr lang="cs-CZ" dirty="0">
                <a:solidFill>
                  <a:schemeClr val="accent1"/>
                </a:solidFill>
                <a:ea typeface="Meiryo"/>
              </a:rPr>
              <a:t>KROK 1</a:t>
            </a:r>
          </a:p>
          <a:p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STUDENT VÁS OSLOVÍ JAKO SVÉHO PROVÁZEJÍCÍHO UČITELE. DOMLUVÍTE SE NA SPOLUPRÁCI, </a:t>
            </a:r>
            <a:r>
              <a:rPr lang="cs-CZ">
                <a:solidFill>
                  <a:schemeClr val="accent1"/>
                </a:solidFill>
                <a:ea typeface="+mn-lt"/>
                <a:cs typeface="+mn-lt"/>
              </a:rPr>
              <a:t>KTEROU ADMINISTRATIVNĚ ZAŠTIŤUJE MANAŽERKA PRAXÍ, Mgr. DOROTA EGERLOVÁ (viz dále).</a:t>
            </a:r>
          </a:p>
          <a:p>
            <a:r>
              <a:rPr lang="cs-CZ" dirty="0">
                <a:highlight>
                  <a:srgbClr val="FFFF00"/>
                </a:highlight>
                <a:ea typeface="+mn-lt"/>
                <a:cs typeface="+mn-lt"/>
              </a:rPr>
              <a:t>Je-li Vaše škola školou </a:t>
            </a:r>
            <a:r>
              <a:rPr lang="cs-CZ" b="1" dirty="0" err="1">
                <a:highlight>
                  <a:srgbClr val="FFFF00"/>
                </a:highlight>
                <a:ea typeface="+mn-lt"/>
                <a:cs typeface="+mn-lt"/>
              </a:rPr>
              <a:t>ZIPovou</a:t>
            </a:r>
            <a:r>
              <a:rPr lang="cs-CZ" dirty="0">
                <a:highlight>
                  <a:srgbClr val="FFFF00"/>
                </a:highlight>
                <a:ea typeface="+mn-lt"/>
                <a:cs typeface="+mn-lt"/>
              </a:rPr>
              <a:t>, </a:t>
            </a:r>
            <a:r>
              <a:rPr lang="cs-CZ" b="1" dirty="0">
                <a:highlight>
                  <a:srgbClr val="FFFF00"/>
                </a:highlight>
                <a:ea typeface="+mn-lt"/>
                <a:cs typeface="+mn-lt"/>
              </a:rPr>
              <a:t>nevyplňujete žádný vstupní formulář.</a:t>
            </a:r>
            <a:endParaRPr lang="cs-CZ" b="1" dirty="0">
              <a:ea typeface="Meiryo"/>
            </a:endParaRPr>
          </a:p>
          <a:p>
            <a:r>
              <a:rPr lang="cs-CZ" dirty="0">
                <a:ea typeface="Meiryo"/>
              </a:rPr>
              <a:t>Je-li Vaše škola školou </a:t>
            </a:r>
            <a:r>
              <a:rPr lang="cs-CZ" b="1" dirty="0">
                <a:ea typeface="Meiryo"/>
              </a:rPr>
              <a:t>spolupracující, podepíšete </a:t>
            </a:r>
            <a:r>
              <a:rPr lang="cs-CZ" dirty="0">
                <a:ea typeface="Meiryo"/>
              </a:rPr>
              <a:t>na začátku praxe </a:t>
            </a:r>
            <a:r>
              <a:rPr lang="cs-CZ" b="1" dirty="0">
                <a:ea typeface="Meiryo"/>
              </a:rPr>
              <a:t>Protokol o přijetí studenta na pedagogickou praxi. </a:t>
            </a:r>
            <a:r>
              <a:rPr lang="cs-CZ" dirty="0">
                <a:ea typeface="Meiryo"/>
              </a:rPr>
              <a:t>Zůstane Vám</a:t>
            </a:r>
            <a:r>
              <a:rPr lang="cs-CZ" b="1" dirty="0">
                <a:ea typeface="Meiryo"/>
              </a:rPr>
              <a:t> jedno pare</a:t>
            </a:r>
            <a:r>
              <a:rPr lang="cs-CZ" dirty="0">
                <a:ea typeface="Meiryo"/>
              </a:rPr>
              <a:t>, druhé má student a třetí oborový didaktik.</a:t>
            </a:r>
            <a:r>
              <a:rPr lang="cs-CZ" b="1" dirty="0">
                <a:ea typeface="Meiryo"/>
              </a:rPr>
              <a:t> </a:t>
            </a:r>
            <a:r>
              <a:rPr lang="cs-CZ" b="1" u="sng" dirty="0">
                <a:ea typeface="Meiryo"/>
              </a:rPr>
              <a:t>ZPROSTŘEDKOVÁVÁ STUDENT!</a:t>
            </a:r>
            <a:endParaRPr lang="cs-CZ" dirty="0">
              <a:ea typeface="Meiryo"/>
            </a:endParaRPr>
          </a:p>
          <a:p>
            <a:endParaRPr lang="cs-CZ">
              <a:ea typeface="Meiryo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Font typeface="Arial,Sans-Serif"/>
              <a:buChar char="•"/>
            </a:pPr>
            <a:r>
              <a:rPr lang="cs-CZ" dirty="0">
                <a:solidFill>
                  <a:schemeClr val="tx1"/>
                </a:solidFill>
                <a:highlight>
                  <a:srgbClr val="00FF00"/>
                </a:highlight>
                <a:ea typeface="+mn-lt"/>
                <a:cs typeface="+mn-lt"/>
              </a:rPr>
              <a:t>Protokol o přijetí studenta na pedagogickou praxi - spolupracující škola (tj. ostatní školy mimo ZIP MUNI)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Meiryo"/>
            </a:endParaRPr>
          </a:p>
          <a:p>
            <a:r>
              <a:rPr lang="cs-CZ" dirty="0">
                <a:ea typeface="Meiryo"/>
              </a:rPr>
              <a:t>Kam spadá Vaše škola, lze dohledat zde:</a:t>
            </a:r>
          </a:p>
          <a:p>
            <a:r>
              <a:rPr lang="cs-CZ" dirty="0">
                <a:ea typeface="+mn-lt"/>
                <a:cs typeface="+mn-lt"/>
                <a:hlinkClick r:id="rId2"/>
              </a:rPr>
              <a:t>https://www.phil.muni.cz/student/pedagogicke-praxe#skoly</a:t>
            </a:r>
            <a:r>
              <a:rPr lang="cs-CZ" dirty="0">
                <a:ea typeface="+mn-lt"/>
                <a:cs typeface="+mn-lt"/>
              </a:rPr>
              <a:t> (ZIP)</a:t>
            </a:r>
            <a:endParaRPr lang="cs-CZ" dirty="0"/>
          </a:p>
          <a:p>
            <a:r>
              <a:rPr lang="cs-CZ" dirty="0">
                <a:ea typeface="+mn-lt"/>
                <a:cs typeface="+mn-lt"/>
                <a:hlinkClick r:id="rId3"/>
              </a:rPr>
              <a:t>https://www.phil.muni.cz/student/pedagogicke-praxe#skolydohoda</a:t>
            </a:r>
            <a:r>
              <a:rPr lang="cs-CZ" dirty="0">
                <a:ea typeface="+mn-lt"/>
                <a:cs typeface="+mn-lt"/>
              </a:rPr>
              <a:t> (ostatní)</a:t>
            </a:r>
            <a:endParaRPr lang="cs-CZ" dirty="0"/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  <a:p>
            <a:endParaRPr lang="cs-CZ">
              <a:ea typeface="Meiryo"/>
            </a:endParaRPr>
          </a:p>
        </p:txBody>
      </p:sp>
      <p:sp>
        <p:nvSpPr>
          <p:cNvPr id="4" name="Ovál 3">
            <a:extLst>
              <a:ext uri="{FF2B5EF4-FFF2-40B4-BE49-F238E27FC236}">
                <a16:creationId xmlns:a16="http://schemas.microsoft.com/office/drawing/2014/main" id="{02F625A2-ACF5-47CF-B4FD-101527BE570C}"/>
              </a:ext>
            </a:extLst>
          </p:cNvPr>
          <p:cNvSpPr/>
          <p:nvPr/>
        </p:nvSpPr>
        <p:spPr>
          <a:xfrm>
            <a:off x="10699447" y="142119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838A2869-6094-485B-ADD9-09BE542F3552}"/>
              </a:ext>
            </a:extLst>
          </p:cNvPr>
          <p:cNvSpPr/>
          <p:nvPr/>
        </p:nvSpPr>
        <p:spPr>
          <a:xfrm>
            <a:off x="9459163" y="771404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1546710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E550E-14CF-4B3E-B1DC-8B1D4F5795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PROVÁZEJÍCÍ UČITEL (PU)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SE STUDENTEM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3BAE93-3305-48A0-BD16-50F201F0A7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40000" lnSpcReduction="20000"/>
          </a:bodyPr>
          <a:lstStyle/>
          <a:p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KROK 2</a:t>
            </a:r>
            <a:endParaRPr lang="en-US" dirty="0">
              <a:solidFill>
                <a:schemeClr val="accent1"/>
              </a:solidFill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Náplň spolupráce může tvořit: </a:t>
            </a:r>
            <a:r>
              <a:rPr lang="cs-CZ" b="1" dirty="0">
                <a:ea typeface="+mn-lt"/>
                <a:cs typeface="+mn-lt"/>
              </a:rPr>
              <a:t>PROFESNÍ, INSTITUCIONÁLNÍ a OSOBNOSTNÍ AGENDA</a:t>
            </a:r>
            <a:r>
              <a:rPr lang="cs-CZ" dirty="0">
                <a:ea typeface="+mn-lt"/>
                <a:cs typeface="+mn-lt"/>
              </a:rPr>
              <a:t>, tedy:</a:t>
            </a:r>
            <a:endParaRPr lang="en-US" dirty="0">
              <a:ea typeface="+mn-lt"/>
              <a:cs typeface="+mn-lt"/>
            </a:endParaRP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náslechy v hodinách PU, tandemová výuka: student + PU, vlastní výuka studenta, konzultace příprav, reflexe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doprovodná pedagogická činnost: provoz školy, dozory, administrativa, komunikace s rodiči i s dalšími kolegy, reflexe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+mn-lt"/>
                <a:cs typeface="+mn-lt"/>
              </a:rPr>
              <a:t>budování osobnostní důvěry, </a:t>
            </a:r>
            <a:r>
              <a:rPr lang="cs-CZ" dirty="0" err="1">
                <a:ea typeface="+mn-lt"/>
                <a:cs typeface="+mn-lt"/>
              </a:rPr>
              <a:t>time</a:t>
            </a:r>
            <a:r>
              <a:rPr lang="cs-CZ" dirty="0">
                <a:ea typeface="+mn-lt"/>
                <a:cs typeface="+mn-lt"/>
              </a:rPr>
              <a:t> management, zátěžové faktory a stres, riziko vyhoření, reflexe</a:t>
            </a:r>
          </a:p>
          <a:p>
            <a:r>
              <a:rPr lang="cs-CZ" dirty="0">
                <a:ea typeface="+mn-lt"/>
                <a:cs typeface="+mn-lt"/>
              </a:rPr>
              <a:t>Provázející učitel nechává studenta </a:t>
            </a:r>
            <a:r>
              <a:rPr lang="cs-CZ" b="1" dirty="0">
                <a:ea typeface="+mn-lt"/>
                <a:cs typeface="+mn-lt"/>
              </a:rPr>
              <a:t>nahlédnout </a:t>
            </a:r>
            <a:r>
              <a:rPr lang="cs-CZ" dirty="0">
                <a:ea typeface="+mn-lt"/>
                <a:cs typeface="+mn-lt"/>
              </a:rPr>
              <a:t>do své vlastní praxe, postupně ho </a:t>
            </a:r>
            <a:r>
              <a:rPr lang="cs-CZ" b="1" dirty="0">
                <a:ea typeface="+mn-lt"/>
                <a:cs typeface="+mn-lt"/>
              </a:rPr>
              <a:t>zapojuje </a:t>
            </a:r>
            <a:r>
              <a:rPr lang="cs-CZ" dirty="0">
                <a:ea typeface="+mn-lt"/>
                <a:cs typeface="+mn-lt"/>
              </a:rPr>
              <a:t>do výuky a posléze </a:t>
            </a:r>
            <a:r>
              <a:rPr lang="cs-CZ" b="1" dirty="0">
                <a:ea typeface="+mn-lt"/>
                <a:cs typeface="+mn-lt"/>
              </a:rPr>
              <a:t>nechá </a:t>
            </a:r>
            <a:r>
              <a:rPr lang="cs-CZ" dirty="0">
                <a:ea typeface="+mn-lt"/>
                <a:cs typeface="+mn-lt"/>
              </a:rPr>
              <a:t>studenta </a:t>
            </a:r>
            <a:r>
              <a:rPr lang="cs-CZ" b="1" dirty="0">
                <a:ea typeface="+mn-lt"/>
                <a:cs typeface="+mn-lt"/>
              </a:rPr>
              <a:t>vést vlastní výuku</a:t>
            </a:r>
            <a:r>
              <a:rPr lang="cs-CZ" dirty="0">
                <a:ea typeface="+mn-lt"/>
                <a:cs typeface="+mn-lt"/>
              </a:rPr>
              <a:t>, na jejíž podobě se se studentem domlouvá: student Vám má být nápomocen, neváhejte mu zadávat cíle hodin, jak jen budete potřebovat, může Vám být při ruce i při opravování domácích úkolů, testů apod. Vše se odvíjí od </a:t>
            </a:r>
            <a:r>
              <a:rPr lang="cs-CZ" u="sng" dirty="0">
                <a:ea typeface="+mn-lt"/>
                <a:cs typeface="+mn-lt"/>
              </a:rPr>
              <a:t>nastavení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u="sng" dirty="0">
                <a:ea typeface="+mn-lt"/>
                <a:cs typeface="+mn-lt"/>
              </a:rPr>
              <a:t>spolupráce</a:t>
            </a:r>
            <a:r>
              <a:rPr lang="cs-CZ" dirty="0">
                <a:ea typeface="+mn-lt"/>
                <a:cs typeface="+mn-lt"/>
              </a:rPr>
              <a:t> mezi Vámi provázejícími učiteli a Vašimi praktikanty!</a:t>
            </a:r>
          </a:p>
          <a:p>
            <a:r>
              <a:rPr lang="cs-CZ" dirty="0">
                <a:ea typeface="+mn-lt"/>
                <a:cs typeface="+mn-lt"/>
              </a:rPr>
              <a:t>Provázející učitel dává studentovi </a:t>
            </a:r>
            <a:r>
              <a:rPr lang="cs-CZ" b="1" dirty="0">
                <a:ea typeface="+mn-lt"/>
                <a:cs typeface="+mn-lt"/>
              </a:rPr>
              <a:t>feedback (= REFLEXE) </a:t>
            </a:r>
            <a:r>
              <a:rPr lang="cs-CZ" dirty="0">
                <a:ea typeface="+mn-lt"/>
                <a:cs typeface="+mn-lt"/>
              </a:rPr>
              <a:t>na jeho vlastní výuku (i další pedagogické činnosti), poukazuje na to, co se studentovi povedlo, ale i na to, co méně a na čem by bylo dobré ještě zapracovat. Reflektovat můžete jednu vyučovací hodinu, jeden den, pojetí výuky, ale i komplex profesních činností. Určete si svou vlastní hranici, do jakého typu otázek jste se studentem ochotni jít a kam již ne (fokus: </a:t>
            </a:r>
            <a:r>
              <a:rPr lang="cs-CZ" u="sng" dirty="0">
                <a:ea typeface="+mn-lt"/>
                <a:cs typeface="+mn-lt"/>
              </a:rPr>
              <a:t>profesní</a:t>
            </a:r>
            <a:r>
              <a:rPr lang="cs-CZ" dirty="0">
                <a:ea typeface="+mn-lt"/>
                <a:cs typeface="+mn-lt"/>
              </a:rPr>
              <a:t> konkrétní i obecné otázky).</a:t>
            </a:r>
            <a:endParaRPr lang="en-US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</a:rPr>
              <a:t>Provázející učitel přijímá </a:t>
            </a:r>
            <a:r>
              <a:rPr lang="cs-CZ" b="1" dirty="0">
                <a:ea typeface="+mn-lt"/>
                <a:cs typeface="+mn-lt"/>
              </a:rPr>
              <a:t>omluvenky </a:t>
            </a:r>
            <a:r>
              <a:rPr lang="cs-CZ" dirty="0">
                <a:ea typeface="+mn-lt"/>
                <a:cs typeface="+mn-lt"/>
              </a:rPr>
              <a:t>studenta kvůli </a:t>
            </a:r>
            <a:r>
              <a:rPr lang="cs-CZ" b="1" dirty="0">
                <a:ea typeface="+mn-lt"/>
                <a:cs typeface="+mn-lt"/>
              </a:rPr>
              <a:t>krátkodobé absenci</a:t>
            </a:r>
            <a:r>
              <a:rPr lang="cs-CZ" dirty="0">
                <a:ea typeface="+mn-lt"/>
                <a:cs typeface="+mn-lt"/>
              </a:rPr>
              <a:t>.</a:t>
            </a:r>
          </a:p>
          <a:p>
            <a:endParaRPr lang="cs-CZ">
              <a:ea typeface="+mn-lt"/>
              <a:cs typeface="+mn-lt"/>
            </a:endParaRPr>
          </a:p>
          <a:p>
            <a:r>
              <a:rPr lang="cs-CZ" u="sng" dirty="0">
                <a:ea typeface="+mn-lt"/>
                <a:cs typeface="+mn-lt"/>
              </a:rPr>
              <a:t>Více k Vaší roli: workshop Stínování (ZIP MUNI)</a:t>
            </a:r>
            <a:endParaRPr lang="cs-CZ" u="sng" dirty="0">
              <a:ea typeface="Meiryo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B94FB46D-351B-4282-B29F-C5F3F9FA7174}"/>
              </a:ext>
            </a:extLst>
          </p:cNvPr>
          <p:cNvSpPr/>
          <p:nvPr/>
        </p:nvSpPr>
        <p:spPr>
          <a:xfrm>
            <a:off x="10632923" y="142119"/>
            <a:ext cx="1331685" cy="12706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3032BCBB-F82C-42B3-99D1-552232EDEDA3}"/>
              </a:ext>
            </a:extLst>
          </p:cNvPr>
          <p:cNvSpPr/>
          <p:nvPr/>
        </p:nvSpPr>
        <p:spPr>
          <a:xfrm>
            <a:off x="9357563" y="771404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2656762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E7300-3A76-43E7-B891-244352922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442220"/>
            <a:ext cx="8770571" cy="2500969"/>
          </a:xfrm>
        </p:spPr>
        <p:txBody>
          <a:bodyPr>
            <a:normAutofit/>
          </a:bodyPr>
          <a:lstStyle/>
          <a:p>
            <a:r>
              <a:rPr lang="cs-CZ" b="0">
                <a:ea typeface="+mj-lt"/>
                <a:cs typeface="+mj-lt"/>
              </a:rPr>
              <a:t>PROVÁZEJÍCÍ UČITEL (PU)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SE STUDENTEM</a:t>
            </a:r>
          </a:p>
          <a:p>
            <a:endParaRPr lang="cs-CZ">
              <a:ea typeface="Meiryo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33A268-B8C0-4509-945F-F12B6FDE12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KROK 3</a:t>
            </a:r>
          </a:p>
          <a:p>
            <a:r>
              <a:rPr lang="cs-CZ" dirty="0">
                <a:ea typeface="+mn-lt"/>
                <a:cs typeface="+mn-lt"/>
              </a:rPr>
              <a:t>Výstupem ze spolupráce je </a:t>
            </a:r>
            <a:r>
              <a:rPr lang="cs-CZ" b="1" dirty="0">
                <a:ea typeface="+mn-lt"/>
                <a:cs typeface="+mn-lt"/>
              </a:rPr>
              <a:t>vyplnění hodnocení studenta</a:t>
            </a:r>
            <a:r>
              <a:rPr lang="cs-CZ" dirty="0">
                <a:ea typeface="+mn-lt"/>
                <a:cs typeface="+mn-lt"/>
              </a:rPr>
              <a:t> v následujícím dokumentu:</a:t>
            </a:r>
            <a:endParaRPr lang="cs-CZ" b="1" dirty="0">
              <a:ea typeface="+mn-lt"/>
              <a:cs typeface="+mn-lt"/>
            </a:endParaRPr>
          </a:p>
          <a:p>
            <a:endParaRPr lang="cs-CZ">
              <a:ea typeface="+mn-lt"/>
              <a:cs typeface="+mn-lt"/>
            </a:endParaRPr>
          </a:p>
          <a:p>
            <a:r>
              <a:rPr lang="cs-CZ" b="1" dirty="0">
                <a:highlight>
                  <a:srgbClr val="00FFFF"/>
                </a:highlight>
                <a:ea typeface="+mn-lt"/>
                <a:cs typeface="+mn-lt"/>
              </a:rPr>
              <a:t>Sebehodnotící dokument</a:t>
            </a:r>
            <a:r>
              <a:rPr lang="cs-CZ" dirty="0">
                <a:highlight>
                  <a:srgbClr val="00FFFF"/>
                </a:highlight>
                <a:ea typeface="+mn-lt"/>
                <a:cs typeface="+mn-lt"/>
              </a:rPr>
              <a:t> </a:t>
            </a:r>
            <a:r>
              <a:rPr lang="cs-CZ" b="1" dirty="0">
                <a:highlight>
                  <a:srgbClr val="00FFFF"/>
                </a:highlight>
                <a:ea typeface="+mn-lt"/>
                <a:cs typeface="+mn-lt"/>
              </a:rPr>
              <a:t>studenta (online) </a:t>
            </a:r>
            <a:r>
              <a:rPr lang="cs-CZ" dirty="0">
                <a:highlight>
                  <a:srgbClr val="00FFFF"/>
                </a:highlight>
                <a:ea typeface="+mn-lt"/>
                <a:cs typeface="+mn-lt"/>
              </a:rPr>
              <a:t>(VŠICHNI)</a:t>
            </a:r>
            <a:endParaRPr lang="cs-CZ" dirty="0">
              <a:ea typeface="+mn-lt"/>
              <a:cs typeface="+mn-lt"/>
            </a:endParaRPr>
          </a:p>
          <a:p>
            <a:r>
              <a:rPr lang="cs-CZ" dirty="0">
                <a:ea typeface="+mn-lt"/>
                <a:cs typeface="+mn-lt"/>
                <a:hlinkClick r:id="rId2"/>
              </a:rPr>
              <a:t>https://www.phil.muni.cz/student/pedagogicke-praxe#uciteleinfo</a:t>
            </a:r>
            <a:r>
              <a:rPr lang="cs-CZ" dirty="0">
                <a:ea typeface="+mn-lt"/>
                <a:cs typeface="+mn-lt"/>
              </a:rPr>
              <a:t> </a:t>
            </a:r>
          </a:p>
          <a:p>
            <a:endParaRPr lang="cs-CZ" dirty="0">
              <a:ea typeface="+mn-lt"/>
              <a:cs typeface="+mn-lt"/>
            </a:endParaRPr>
          </a:p>
          <a:p>
            <a:endParaRPr lang="cs-CZ">
              <a:ea typeface="Meiryo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D203BBF1-774B-465C-AE5C-43577F9D5E10}"/>
              </a:ext>
            </a:extLst>
          </p:cNvPr>
          <p:cNvSpPr/>
          <p:nvPr/>
        </p:nvSpPr>
        <p:spPr>
          <a:xfrm>
            <a:off x="10696423" y="116719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818DAFB1-8A4A-4BB1-BC49-C68BAB5E6FA4}"/>
              </a:ext>
            </a:extLst>
          </p:cNvPr>
          <p:cNvSpPr/>
          <p:nvPr/>
        </p:nvSpPr>
        <p:spPr>
          <a:xfrm>
            <a:off x="9357563" y="682504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3254544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9CC8DF-9154-4B74-B1F5-36297E69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690777"/>
            <a:ext cx="8770571" cy="1548469"/>
          </a:xfrm>
        </p:spPr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PROVÁZEJÍCÍ UČITEL (PU)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 MANAŽERKOU PRAXÍ 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(FF MU)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2F45045-A762-4E9D-BAE8-BE27FB973F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r>
              <a:rPr lang="cs-CZ" dirty="0">
                <a:ea typeface="+mn-lt"/>
                <a:cs typeface="+mn-lt"/>
              </a:rPr>
              <a:t>S manažerkou praxí Mgr. Dorotou </a:t>
            </a:r>
            <a:r>
              <a:rPr lang="cs-CZ" dirty="0" err="1">
                <a:ea typeface="+mn-lt"/>
                <a:cs typeface="+mn-lt"/>
              </a:rPr>
              <a:t>Egerlovou</a:t>
            </a:r>
            <a:r>
              <a:rPr lang="cs-CZ" dirty="0">
                <a:ea typeface="+mn-lt"/>
                <a:cs typeface="+mn-lt"/>
              </a:rPr>
              <a:t> budete řešit vše administrativní, tedy především smlouvu s provázejícím učitelem.</a:t>
            </a:r>
            <a:endParaRPr lang="cs-CZ" dirty="0">
              <a:solidFill>
                <a:srgbClr val="404040"/>
              </a:solidFill>
              <a:ea typeface="+mn-lt"/>
              <a:cs typeface="+mn-lt"/>
            </a:endParaRPr>
          </a:p>
          <a:p>
            <a:r>
              <a:rPr lang="cs-CZ" dirty="0">
                <a:solidFill>
                  <a:schemeClr val="tx1"/>
                </a:solidFill>
                <a:ea typeface="+mn-lt"/>
                <a:cs typeface="+mn-lt"/>
              </a:rPr>
              <a:t>KONTAKT: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solidFill>
                  <a:schemeClr val="tx1"/>
                </a:solidFill>
                <a:ea typeface="+mn-lt"/>
                <a:cs typeface="+mn-lt"/>
              </a:rPr>
              <a:t>Mgr. Dorota </a:t>
            </a:r>
            <a:r>
              <a:rPr lang="cs-CZ" b="1" dirty="0" err="1">
                <a:solidFill>
                  <a:schemeClr val="tx1"/>
                </a:solidFill>
                <a:ea typeface="+mn-lt"/>
                <a:cs typeface="+mn-lt"/>
              </a:rPr>
              <a:t>Egerlová</a:t>
            </a:r>
            <a:r>
              <a:rPr lang="cs-CZ" dirty="0">
                <a:solidFill>
                  <a:schemeClr val="tx1"/>
                </a:solidFill>
                <a:ea typeface="+mn-lt"/>
                <a:cs typeface="+mn-lt"/>
              </a:rPr>
              <a:t>, manažerka praxí </a:t>
            </a:r>
            <a:br>
              <a:rPr lang="cs-CZ" dirty="0">
                <a:solidFill>
                  <a:schemeClr val="tx1"/>
                </a:solidFill>
                <a:ea typeface="+mn-lt"/>
                <a:cs typeface="+mn-lt"/>
              </a:rPr>
            </a:br>
            <a:r>
              <a:rPr lang="cs-CZ" dirty="0">
                <a:solidFill>
                  <a:schemeClr val="tx1"/>
                </a:solidFill>
                <a:ea typeface="+mn-lt"/>
                <a:cs typeface="+mn-lt"/>
              </a:rPr>
              <a:t>konzultace podle domluvy</a:t>
            </a:r>
            <a:endParaRPr lang="en-US" dirty="0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ea typeface="+mn-lt"/>
                <a:cs typeface="+mn-lt"/>
              </a:rPr>
              <a:t>e-mail: </a:t>
            </a:r>
            <a:r>
              <a:rPr lang="cs-CZ" dirty="0">
                <a:solidFill>
                  <a:schemeClr val="tx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dorota.egerlova@phil.muni.cz</a:t>
            </a:r>
            <a:endParaRPr lang="en-US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chemeClr val="tx1"/>
                </a:solidFill>
                <a:ea typeface="+mn-lt"/>
                <a:cs typeface="+mn-lt"/>
              </a:rPr>
              <a:t>tel.: +420 549 49 3483 nebo +420 771 126 602</a:t>
            </a:r>
            <a:endParaRPr lang="cs-CZ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Meiryo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solidFill>
                <a:schemeClr val="tx1"/>
              </a:solidFill>
              <a:ea typeface="+mn-lt"/>
              <a:cs typeface="+mn-lt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A50955F5-A9C6-483C-8882-19C33F4B011B}"/>
              </a:ext>
            </a:extLst>
          </p:cNvPr>
          <p:cNvSpPr/>
          <p:nvPr/>
        </p:nvSpPr>
        <p:spPr>
          <a:xfrm>
            <a:off x="10836123" y="65919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5BD6EBA-1113-45FF-B73E-66A213C40A5D}"/>
              </a:ext>
            </a:extLst>
          </p:cNvPr>
          <p:cNvSpPr/>
          <p:nvPr/>
        </p:nvSpPr>
        <p:spPr>
          <a:xfrm>
            <a:off x="9496006" y="691312"/>
            <a:ext cx="1394602" cy="1337093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MANAŽER</a:t>
            </a:r>
            <a:endParaRPr lang="cs-CZ"/>
          </a:p>
          <a:p>
            <a:pPr algn="ctr"/>
            <a:r>
              <a:rPr lang="cs-CZ" sz="1000">
                <a:ea typeface="Meiryo"/>
              </a:rPr>
              <a:t>PRAXÍ </a:t>
            </a:r>
            <a:endParaRPr lang="cs-CZ">
              <a:ea typeface="Meiryo"/>
            </a:endParaRPr>
          </a:p>
          <a:p>
            <a:pPr algn="ctr"/>
            <a:r>
              <a:rPr lang="cs-CZ" sz="1000">
                <a:ea typeface="Meiryo"/>
              </a:rPr>
              <a:t>(FF MU)</a:t>
            </a:r>
            <a:endParaRPr lang="cs-CZ">
              <a:ea typeface="Meiryo"/>
            </a:endParaRPr>
          </a:p>
        </p:txBody>
      </p:sp>
    </p:spTree>
    <p:extLst>
      <p:ext uri="{BB962C8B-B14F-4D97-AF65-F5344CB8AC3E}">
        <p14:creationId xmlns:p14="http://schemas.microsoft.com/office/powerpoint/2010/main" val="3653011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777517-277A-4807-A67B-A3ED04ACA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2140" y="175520"/>
            <a:ext cx="8770571" cy="2132669"/>
          </a:xfrm>
        </p:spPr>
        <p:txBody>
          <a:bodyPr>
            <a:normAutofit/>
          </a:bodyPr>
          <a:lstStyle/>
          <a:p>
            <a:r>
              <a:rPr lang="cs-CZ" b="0">
                <a:ea typeface="+mj-lt"/>
                <a:cs typeface="+mj-lt"/>
              </a:rPr>
              <a:t>PROVÁZEJÍCÍ UČITEL (PU)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 OBOROVÝM DIDAKTIKEM (FF MU)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186633-53AA-48A5-9278-7BAA7FC37B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775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Oborový didaktik </a:t>
            </a:r>
            <a:r>
              <a:rPr lang="cs-CZ" b="1" dirty="0">
                <a:ea typeface="+mn-lt"/>
                <a:cs typeface="+mn-lt"/>
              </a:rPr>
              <a:t>komunikuje </a:t>
            </a:r>
            <a:r>
              <a:rPr lang="cs-CZ" dirty="0">
                <a:ea typeface="+mn-lt"/>
                <a:cs typeface="+mn-lt"/>
              </a:rPr>
              <a:t>s</a:t>
            </a:r>
            <a:r>
              <a:rPr lang="cs-CZ" b="1" dirty="0">
                <a:ea typeface="+mn-lt"/>
                <a:cs typeface="+mn-lt"/>
              </a:rPr>
              <a:t> </a:t>
            </a:r>
            <a:r>
              <a:rPr lang="cs-CZ" dirty="0">
                <a:ea typeface="+mn-lt"/>
                <a:cs typeface="+mn-lt"/>
              </a:rPr>
              <a:t>provázejícím učitelem ohledně procesu praxí, </a:t>
            </a:r>
            <a:r>
              <a:rPr lang="cs-CZ" b="1" dirty="0">
                <a:ea typeface="+mn-lt"/>
                <a:cs typeface="+mn-lt"/>
              </a:rPr>
              <a:t>objasní </a:t>
            </a:r>
            <a:r>
              <a:rPr lang="cs-CZ" dirty="0">
                <a:ea typeface="+mn-lt"/>
                <a:cs typeface="+mn-lt"/>
              </a:rPr>
              <a:t>vše potřebné ohledně organizace, spolupráce se studentem, výstupy apod. (VIZ TENTO </a:t>
            </a:r>
            <a:r>
              <a:rPr lang="cs-CZ" u="sng" dirty="0">
                <a:ea typeface="+mn-lt"/>
                <a:cs typeface="+mn-lt"/>
              </a:rPr>
              <a:t>MANUÁL</a:t>
            </a:r>
            <a:r>
              <a:rPr lang="cs-CZ" dirty="0">
                <a:ea typeface="+mn-lt"/>
                <a:cs typeface="+mn-lt"/>
              </a:rPr>
              <a:t>!)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Oborový didaktik je provázejícímu učiteli v případě potřeby </a:t>
            </a:r>
            <a:r>
              <a:rPr lang="cs-CZ" b="1" dirty="0">
                <a:ea typeface="+mn-lt"/>
                <a:cs typeface="+mn-lt"/>
              </a:rPr>
              <a:t>k dispozici</a:t>
            </a:r>
            <a:r>
              <a:rPr lang="cs-CZ" dirty="0">
                <a:ea typeface="+mn-lt"/>
                <a:cs typeface="+mn-lt"/>
              </a:rPr>
              <a:t> buď na </a:t>
            </a:r>
            <a:r>
              <a:rPr lang="cs-CZ" b="1" dirty="0">
                <a:ea typeface="+mn-lt"/>
                <a:cs typeface="+mn-lt"/>
              </a:rPr>
              <a:t>e-mailu </a:t>
            </a:r>
            <a:r>
              <a:rPr lang="cs-CZ" dirty="0">
                <a:ea typeface="+mn-lt"/>
                <a:cs typeface="+mn-lt"/>
              </a:rPr>
              <a:t>nebo na osobní </a:t>
            </a:r>
            <a:r>
              <a:rPr lang="cs-CZ" b="1" dirty="0">
                <a:ea typeface="+mn-lt"/>
                <a:cs typeface="+mn-lt"/>
              </a:rPr>
              <a:t>konzultaci</a:t>
            </a:r>
            <a:r>
              <a:rPr lang="cs-CZ" dirty="0">
                <a:ea typeface="+mn-lt"/>
                <a:cs typeface="+mn-lt"/>
              </a:rPr>
              <a:t> (MS </a:t>
            </a:r>
            <a:r>
              <a:rPr lang="cs-CZ" err="1">
                <a:ea typeface="+mn-lt"/>
                <a:cs typeface="+mn-lt"/>
              </a:rPr>
              <a:t>Teams</a:t>
            </a:r>
            <a:r>
              <a:rPr lang="cs-CZ" dirty="0">
                <a:ea typeface="+mn-lt"/>
                <a:cs typeface="+mn-lt"/>
              </a:rPr>
              <a:t> nebo dle domluvy). S oborovým didaktikem je možné konzultovat </a:t>
            </a:r>
            <a:r>
              <a:rPr lang="cs-CZ" b="1" dirty="0">
                <a:ea typeface="+mn-lt"/>
                <a:cs typeface="+mn-lt"/>
              </a:rPr>
              <a:t>organizaci</a:t>
            </a:r>
            <a:r>
              <a:rPr lang="cs-CZ" dirty="0">
                <a:ea typeface="+mn-lt"/>
                <a:cs typeface="+mn-lt"/>
              </a:rPr>
              <a:t>, </a:t>
            </a:r>
            <a:r>
              <a:rPr lang="cs-CZ" b="1" dirty="0">
                <a:ea typeface="+mn-lt"/>
                <a:cs typeface="+mn-lt"/>
              </a:rPr>
              <a:t>náplň</a:t>
            </a:r>
            <a:r>
              <a:rPr lang="cs-CZ" dirty="0">
                <a:ea typeface="+mn-lt"/>
                <a:cs typeface="+mn-lt"/>
              </a:rPr>
              <a:t> i </a:t>
            </a:r>
            <a:r>
              <a:rPr lang="cs-CZ" b="1" dirty="0">
                <a:ea typeface="+mn-lt"/>
                <a:cs typeface="+mn-lt"/>
              </a:rPr>
              <a:t>reflexi</a:t>
            </a:r>
            <a:r>
              <a:rPr lang="cs-CZ" dirty="0">
                <a:ea typeface="+mn-lt"/>
                <a:cs typeface="+mn-lt"/>
              </a:rPr>
              <a:t> praxí studentů.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r>
              <a:rPr lang="cs-CZ">
                <a:ea typeface="+mn-lt"/>
                <a:cs typeface="+mn-lt"/>
              </a:rPr>
              <a:t>K diskuzi je vytvoření </a:t>
            </a:r>
            <a:r>
              <a:rPr lang="cs-CZ" b="1" dirty="0">
                <a:ea typeface="+mn-lt"/>
                <a:cs typeface="+mn-lt"/>
              </a:rPr>
              <a:t>platformy </a:t>
            </a:r>
            <a:r>
              <a:rPr lang="cs-CZ" dirty="0">
                <a:ea typeface="+mn-lt"/>
                <a:cs typeface="+mn-lt"/>
              </a:rPr>
              <a:t>pro provázející učitele NJ a oborového didaktika, kde naleznete tento </a:t>
            </a:r>
            <a:r>
              <a:rPr lang="cs-CZ" b="1" dirty="0">
                <a:ea typeface="+mn-lt"/>
                <a:cs typeface="+mn-lt"/>
              </a:rPr>
              <a:t>manuál</a:t>
            </a:r>
            <a:r>
              <a:rPr lang="cs-CZ" dirty="0">
                <a:ea typeface="+mn-lt"/>
                <a:cs typeface="+mn-lt"/>
              </a:rPr>
              <a:t> a veškeré potřebné </a:t>
            </a:r>
            <a:r>
              <a:rPr lang="cs-CZ" b="1" dirty="0">
                <a:ea typeface="+mn-lt"/>
                <a:cs typeface="+mn-lt"/>
              </a:rPr>
              <a:t>informace </a:t>
            </a:r>
            <a:r>
              <a:rPr lang="cs-CZ" dirty="0">
                <a:ea typeface="+mn-lt"/>
                <a:cs typeface="+mn-lt"/>
              </a:rPr>
              <a:t>a </a:t>
            </a:r>
            <a:r>
              <a:rPr lang="cs-CZ" b="1" dirty="0">
                <a:ea typeface="+mn-lt"/>
                <a:cs typeface="+mn-lt"/>
              </a:rPr>
              <a:t>dokumenty</a:t>
            </a:r>
            <a:r>
              <a:rPr lang="cs-CZ" dirty="0">
                <a:ea typeface="+mn-lt"/>
                <a:cs typeface="+mn-lt"/>
              </a:rPr>
              <a:t> a kde bude možné konat podle potřeby společná </a:t>
            </a:r>
            <a:r>
              <a:rPr lang="cs-CZ" b="1" dirty="0">
                <a:ea typeface="+mn-lt"/>
                <a:cs typeface="+mn-lt"/>
              </a:rPr>
              <a:t>setkání</a:t>
            </a:r>
            <a:r>
              <a:rPr lang="cs-CZ" dirty="0">
                <a:ea typeface="+mn-lt"/>
                <a:cs typeface="+mn-lt"/>
              </a:rPr>
              <a:t>.</a:t>
            </a:r>
            <a:endParaRPr lang="cs-CZ">
              <a:ea typeface="Meiryo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Součástí praxe studenta je i </a:t>
            </a:r>
            <a:r>
              <a:rPr lang="cs-CZ" b="1" dirty="0">
                <a:ea typeface="+mn-lt"/>
                <a:cs typeface="+mn-lt"/>
              </a:rPr>
              <a:t>hospitace</a:t>
            </a:r>
            <a:r>
              <a:rPr lang="cs-CZ" dirty="0">
                <a:ea typeface="+mn-lt"/>
                <a:cs typeface="+mn-lt"/>
              </a:rPr>
              <a:t> </a:t>
            </a:r>
            <a:r>
              <a:rPr lang="cs-CZ" b="1" dirty="0">
                <a:ea typeface="+mn-lt"/>
                <a:cs typeface="+mn-lt"/>
              </a:rPr>
              <a:t>oborového didaktika</a:t>
            </a:r>
            <a:r>
              <a:rPr lang="cs-CZ" dirty="0">
                <a:ea typeface="+mn-lt"/>
                <a:cs typeface="+mn-lt"/>
              </a:rPr>
              <a:t> ve výuce studenta se souhlasem provázejícího učitele. </a:t>
            </a:r>
            <a:r>
              <a:rPr lang="cs-CZ" u="sng" dirty="0">
                <a:ea typeface="+mn-lt"/>
                <a:cs typeface="+mn-lt"/>
              </a:rPr>
              <a:t>Zprostředkovává student po domluvě se všemi účastníky!</a:t>
            </a:r>
            <a:endParaRPr lang="cs-CZ" u="sng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u="sng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7145CE8E-C125-4749-9404-1EC1B93F77D9}"/>
              </a:ext>
            </a:extLst>
          </p:cNvPr>
          <p:cNvSpPr/>
          <p:nvPr/>
        </p:nvSpPr>
        <p:spPr>
          <a:xfrm>
            <a:off x="10734523" y="129419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D553596A-0E93-4A84-89F9-2600CA049EC4}"/>
              </a:ext>
            </a:extLst>
          </p:cNvPr>
          <p:cNvSpPr/>
          <p:nvPr/>
        </p:nvSpPr>
        <p:spPr>
          <a:xfrm>
            <a:off x="9451915" y="754331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99681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CE1ABD-C640-479E-92CB-F5B1D0BC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0240" y="887325"/>
            <a:ext cx="8770571" cy="1345269"/>
          </a:xfrm>
        </p:spPr>
        <p:txBody>
          <a:bodyPr>
            <a:normAutofit fontScale="90000"/>
          </a:bodyPr>
          <a:lstStyle/>
          <a:p>
            <a:r>
              <a:rPr lang="cs-CZ" b="0">
                <a:ea typeface="+mj-lt"/>
                <a:cs typeface="+mj-lt"/>
              </a:rPr>
              <a:t>PROVÁZEJÍCÍ UČITEL (PU)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SPOLUPRÁCE S OBOROVÝM </a:t>
            </a:r>
            <a:br>
              <a:rPr lang="cs-CZ" b="0">
                <a:ea typeface="+mj-lt"/>
                <a:cs typeface="+mj-lt"/>
              </a:rPr>
            </a:br>
            <a:r>
              <a:rPr lang="cs-CZ" b="0">
                <a:ea typeface="+mj-lt"/>
                <a:cs typeface="+mj-lt"/>
              </a:rPr>
              <a:t>DIDAKTIKEM (FF MU)</a:t>
            </a:r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D9339B-EF2E-4A14-9257-379C020BFB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 fontScale="92500"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SPOLEČNÝ CÍL: </a:t>
            </a:r>
            <a:endParaRPr lang="en-US" b="1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solidFill>
                  <a:schemeClr val="accent1"/>
                </a:solidFill>
                <a:ea typeface="+mn-lt"/>
                <a:cs typeface="+mn-lt"/>
              </a:rPr>
              <a:t>SPOLEČNÝMI SILAMI DOPROVÁZÍME STUDENTA V JEHO PROFESNÍM SEBEROZVOJI 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Meiryo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KONTAKT: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ea typeface="+mn-lt"/>
                <a:cs typeface="+mn-lt"/>
              </a:rPr>
              <a:t>Mgr. Martina </a:t>
            </a:r>
            <a:r>
              <a:rPr lang="cs-CZ" b="1" dirty="0" err="1">
                <a:ea typeface="+mn-lt"/>
                <a:cs typeface="+mn-lt"/>
              </a:rPr>
              <a:t>Trombiková</a:t>
            </a:r>
            <a:r>
              <a:rPr lang="cs-CZ" b="1" dirty="0">
                <a:ea typeface="+mn-lt"/>
                <a:cs typeface="+mn-lt"/>
              </a:rPr>
              <a:t>, Ph.D., </a:t>
            </a:r>
            <a:r>
              <a:rPr lang="cs-CZ" dirty="0">
                <a:ea typeface="+mn-lt"/>
                <a:cs typeface="+mn-lt"/>
              </a:rPr>
              <a:t>oborová didaktička ÚGNN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e-mail: </a:t>
            </a:r>
            <a:r>
              <a:rPr lang="cs-CZ" dirty="0">
                <a:ea typeface="+mn-lt"/>
                <a:cs typeface="+mn-lt"/>
                <a:hlinkClick r:id="rId2"/>
              </a:rPr>
              <a:t>trombikova@mail.muni.cz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b="1" dirty="0">
                <a:ea typeface="+mn-lt"/>
                <a:cs typeface="+mn-lt"/>
              </a:rPr>
              <a:t>Mgr. et Mgr. Markéta </a:t>
            </a:r>
            <a:r>
              <a:rPr lang="cs-CZ" b="1" dirty="0" err="1">
                <a:ea typeface="+mn-lt"/>
                <a:cs typeface="+mn-lt"/>
              </a:rPr>
              <a:t>Hotařová</a:t>
            </a:r>
            <a:r>
              <a:rPr lang="cs-CZ" b="1" dirty="0">
                <a:ea typeface="+mn-lt"/>
                <a:cs typeface="+mn-lt"/>
              </a:rPr>
              <a:t>, Ph.D.</a:t>
            </a:r>
            <a:r>
              <a:rPr lang="cs-CZ" dirty="0">
                <a:ea typeface="+mn-lt"/>
                <a:cs typeface="+mn-lt"/>
              </a:rPr>
              <a:t>, oborová didaktička ÚGNN </a:t>
            </a:r>
            <a:endParaRPr lang="en-US" dirty="0">
              <a:ea typeface="+mn-lt"/>
              <a:cs typeface="+mn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dirty="0">
                <a:ea typeface="+mn-lt"/>
                <a:cs typeface="+mn-lt"/>
              </a:rPr>
              <a:t>e-mail: </a:t>
            </a:r>
            <a:r>
              <a:rPr lang="cs-CZ" dirty="0">
                <a:ea typeface="+mn-lt"/>
                <a:cs typeface="+mn-lt"/>
                <a:hlinkClick r:id="rId3"/>
              </a:rPr>
              <a:t>marketa.hotarova@mail.muni</a:t>
            </a:r>
            <a:r>
              <a:rPr lang="cs-CZ" dirty="0">
                <a:ea typeface="+mn-lt"/>
                <a:cs typeface="+mn-lt"/>
              </a:rPr>
              <a:t> </a:t>
            </a:r>
            <a:endParaRPr lang="cs-CZ" dirty="0">
              <a:ea typeface="Meiryo"/>
            </a:endParaRP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5764022B-BCE2-498D-9917-3D13357A5A4B}"/>
              </a:ext>
            </a:extLst>
          </p:cNvPr>
          <p:cNvSpPr/>
          <p:nvPr/>
        </p:nvSpPr>
        <p:spPr>
          <a:xfrm>
            <a:off x="10785323" y="65919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A5834563-EA6F-453A-97BC-72B983D2E8E2}"/>
              </a:ext>
            </a:extLst>
          </p:cNvPr>
          <p:cNvSpPr/>
          <p:nvPr/>
        </p:nvSpPr>
        <p:spPr>
          <a:xfrm>
            <a:off x="9502715" y="690831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4144421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DB08BC-8F10-4320-B855-873E638CE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0" dirty="0">
                <a:ea typeface="Meiryo"/>
              </a:rPr>
              <a:t>POVINNOSTI STUDENTA, O KTERÝCH </a:t>
            </a:r>
            <a:br>
              <a:rPr lang="cs-CZ" b="0" dirty="0">
                <a:ea typeface="Meiryo"/>
              </a:rPr>
            </a:br>
            <a:r>
              <a:rPr lang="cs-CZ" b="0" dirty="0">
                <a:ea typeface="Meiryo"/>
              </a:rPr>
              <a:t>BY MĚL PROVÁZEJÍCÍ UČITEL VĚDĚT</a:t>
            </a:r>
            <a:endParaRPr lang="cs-CZ" b="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9FEA665-49B4-4B3A-B4F5-9737CBE331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109728" tIns="109728" rIns="109728" bIns="91440" rtlCol="0" anchor="t">
            <a:normAutofit/>
          </a:bodyPr>
          <a:lstStyle/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Meiryo"/>
              </a:rPr>
              <a:t>POČET SEMESTRŮ PRAXE? (viz přehledová tabulka 1, 2)</a:t>
            </a:r>
            <a:endParaRPr lang="cs-CZ" dirty="0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Meiryo"/>
              </a:rPr>
              <a:t>POČTY HODIN PRAXE? </a:t>
            </a:r>
            <a:r>
              <a:rPr lang="cs-CZ" dirty="0">
                <a:ea typeface="+mn-lt"/>
                <a:cs typeface="+mn-lt"/>
              </a:rPr>
              <a:t>(viz přehledová tabulka 1, 2)</a:t>
            </a:r>
            <a:endParaRPr lang="cs-CZ" dirty="0"/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Meiryo"/>
              </a:rPr>
              <a:t>NÁPLŇ PRAXE?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Meiryo"/>
              </a:rPr>
              <a:t>VÝSTUP Z PRAXE?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Meiryo"/>
              </a:rPr>
              <a:t>HARMONOGRAM SEMESTRU/ TERMÍNY?</a:t>
            </a:r>
          </a:p>
          <a:p>
            <a:pPr marL="285750" indent="-285750">
              <a:buFont typeface="Arial" panose="020B0503020204020204" pitchFamily="34" charset="0"/>
              <a:buChar char="•"/>
            </a:pPr>
            <a:r>
              <a:rPr lang="cs-CZ" dirty="0">
                <a:ea typeface="Meiryo"/>
              </a:rPr>
              <a:t>Z ČEHO STUDENT VYCHÁZÍ? MÁ NĚJAKÉ MATERIÁLY?</a:t>
            </a:r>
          </a:p>
        </p:txBody>
      </p:sp>
      <p:sp>
        <p:nvSpPr>
          <p:cNvPr id="5" name="Ovál 4">
            <a:extLst>
              <a:ext uri="{FF2B5EF4-FFF2-40B4-BE49-F238E27FC236}">
                <a16:creationId xmlns:a16="http://schemas.microsoft.com/office/drawing/2014/main" id="{FE2E94B6-B85B-4BFA-9DA8-83B48C2621F1}"/>
              </a:ext>
            </a:extLst>
          </p:cNvPr>
          <p:cNvSpPr/>
          <p:nvPr/>
        </p:nvSpPr>
        <p:spPr>
          <a:xfrm>
            <a:off x="3330515" y="5402531"/>
            <a:ext cx="1380226" cy="1322716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OBOROVÝ DIDAKTIK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  <p:sp>
        <p:nvSpPr>
          <p:cNvPr id="7" name="Ovál 6">
            <a:extLst>
              <a:ext uri="{FF2B5EF4-FFF2-40B4-BE49-F238E27FC236}">
                <a16:creationId xmlns:a16="http://schemas.microsoft.com/office/drawing/2014/main" id="{196D08B9-F123-4630-964C-BDD4ACEF28D4}"/>
              </a:ext>
            </a:extLst>
          </p:cNvPr>
          <p:cNvSpPr/>
          <p:nvPr/>
        </p:nvSpPr>
        <p:spPr>
          <a:xfrm>
            <a:off x="6734023" y="5438019"/>
            <a:ext cx="1306285" cy="1257904"/>
          </a:xfrm>
          <a:prstGeom prst="ellips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PROV. UČITEL</a:t>
            </a:r>
          </a:p>
          <a:p>
            <a:pPr algn="ctr"/>
            <a:r>
              <a:rPr lang="cs-CZ" sz="1000">
                <a:ea typeface="Meiryo"/>
              </a:rPr>
              <a:t>(SŠ)</a:t>
            </a:r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40E63034-1B95-4692-B7EA-AF75ACC120D1}"/>
              </a:ext>
            </a:extLst>
          </p:cNvPr>
          <p:cNvSpPr/>
          <p:nvPr/>
        </p:nvSpPr>
        <p:spPr>
          <a:xfrm>
            <a:off x="5026863" y="5432304"/>
            <a:ext cx="1331103" cy="1277907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000">
                <a:ea typeface="Meiryo"/>
              </a:rPr>
              <a:t>STUDENT</a:t>
            </a:r>
          </a:p>
          <a:p>
            <a:pPr algn="ctr"/>
            <a:r>
              <a:rPr lang="cs-CZ" sz="1000">
                <a:ea typeface="Meiryo"/>
              </a:rPr>
              <a:t>(FF MU)</a:t>
            </a:r>
          </a:p>
        </p:txBody>
      </p:sp>
    </p:spTree>
    <p:extLst>
      <p:ext uri="{BB962C8B-B14F-4D97-AF65-F5344CB8AC3E}">
        <p14:creationId xmlns:p14="http://schemas.microsoft.com/office/powerpoint/2010/main" val="4064421831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LinesVTI">
  <a:themeElements>
    <a:clrScheme name="AnalogousFromDarkSeedLeftStep">
      <a:dk1>
        <a:srgbClr val="000000"/>
      </a:dk1>
      <a:lt1>
        <a:srgbClr val="FFFFFF"/>
      </a:lt1>
      <a:dk2>
        <a:srgbClr val="2E1B30"/>
      </a:dk2>
      <a:lt2>
        <a:srgbClr val="F0F3F2"/>
      </a:lt2>
      <a:accent1>
        <a:srgbClr val="E52B61"/>
      </a:accent1>
      <a:accent2>
        <a:srgbClr val="D3199C"/>
      </a:accent2>
      <a:accent3>
        <a:srgbClr val="CE2BE5"/>
      </a:accent3>
      <a:accent4>
        <a:srgbClr val="6F19D3"/>
      </a:accent4>
      <a:accent5>
        <a:srgbClr val="362EE5"/>
      </a:accent5>
      <a:accent6>
        <a:srgbClr val="195ED3"/>
      </a:accent6>
      <a:hlink>
        <a:srgbClr val="5A3FBF"/>
      </a:hlink>
      <a:folHlink>
        <a:srgbClr val="7F7F7F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LinesVTI" id="{8C0B0F05-C8D0-4078-9615-83E590287484}" vid="{43A7BC57-C1E3-4EE6-BDBC-5422DD574AF2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2305</Words>
  <Application>Microsoft Office PowerPoint</Application>
  <PresentationFormat>Širokoúhlá obrazovka</PresentationFormat>
  <Paragraphs>281</Paragraphs>
  <Slides>19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19</vt:i4>
      </vt:variant>
    </vt:vector>
  </HeadingPairs>
  <TitlesOfParts>
    <vt:vector size="21" baseType="lpstr">
      <vt:lpstr>SketchLinesVTI</vt:lpstr>
      <vt:lpstr>Motiv Office</vt:lpstr>
      <vt:lpstr>MANUÁL PRO PROVÁZEJÍCÍ UČITELE NJ</vt:lpstr>
      <vt:lpstr>JAK FUNGUJÍ PEDAGOGICKÉ PRAXE? KDO V CELÉM PROCESU HRAJE JAKOU ROLI?</vt:lpstr>
      <vt:lpstr> PROVÁZEJÍCÍ UČITEL (PU)  SPOLUPRÁCE SE STUDENTEM</vt:lpstr>
      <vt:lpstr>PROVÁZEJÍCÍ UČITEL (PU)  SPOLUPRÁCE SE STUDENTEM</vt:lpstr>
      <vt:lpstr>PROVÁZEJÍCÍ UČITEL (PU)  SPOLUPRÁCE SE STUDENTEM </vt:lpstr>
      <vt:lpstr>PROVÁZEJÍCÍ UČITEL (PU)  SPOLUPRÁCE S MANAŽERKOU PRAXÍ  (FF MU)</vt:lpstr>
      <vt:lpstr>PROVÁZEJÍCÍ UČITEL (PU)  SPOLUPRÁCE S OBOROVÝM DIDAKTIKEM (FF MU)</vt:lpstr>
      <vt:lpstr>PROVÁZEJÍCÍ UČITEL (PU)  SPOLUPRÁCE S OBOROVÝM  DIDAKTIKEM (FF MU)</vt:lpstr>
      <vt:lpstr>POVINNOSTI STUDENTA, O KTERÝCH  BY MĚL PROVÁZEJÍCÍ UČITEL VĚDĚT</vt:lpstr>
      <vt:lpstr>Prezentace aplikace PowerPoint</vt:lpstr>
      <vt:lpstr>Prezentace aplikace PowerPoint</vt:lpstr>
      <vt:lpstr>POVINNOSTI STUDENTA,  O KTERÝCH BY MĚL PROVÁZEJÍCÍ UČITEL VĚDĚT VÝSTUP Z PRAXE</vt:lpstr>
      <vt:lpstr>CO VYPLŇUJE PROVÁZEJÍCÍ UČITEL  V SEBEHODNOTÍCÍM DOKUMENTU?</vt:lpstr>
      <vt:lpstr>KDE NAJDE PROVÁZEJÍCÍ UČITEL SEBEHODNOTÍCÍ DOKUMENT?</vt:lpstr>
      <vt:lpstr>POVINNOSTI STUDENTA,  O KTERÝCH BY MĚL PROVÁZEJÍCÍ UČITEL VĚDĚT HARMONOGRAM SEMESTRU/ TERMÍNY</vt:lpstr>
      <vt:lpstr>POVINNOSTI STUDENTA,  O KTERÝCH BY MĚL PROVÁZEJÍCÍ UČITEL VĚDĚT Z ČEHO STUDENT VYCHÁZÍ? MÁ NĚJAKÉ MATERIÁLY?</vt:lpstr>
      <vt:lpstr>Další informace naleznete na webových stránkách k pedagogickým praxím:</vt:lpstr>
      <vt:lpstr>PROSTOR PRO DALŠÍ NÁMĚTY A OTÁZKY!</vt:lpstr>
      <vt:lpstr>Děkujeme za pozornost a spolupráci!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/>
  <cp:lastModifiedBy>Martina Trombiková</cp:lastModifiedBy>
  <cp:revision>162</cp:revision>
  <dcterms:created xsi:type="dcterms:W3CDTF">2020-11-27T09:20:43Z</dcterms:created>
  <dcterms:modified xsi:type="dcterms:W3CDTF">2021-09-03T07:59:36Z</dcterms:modified>
</cp:coreProperties>
</file>