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4" r:id="rId9"/>
    <p:sldId id="261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41" autoAdjust="0"/>
  </p:normalViewPr>
  <p:slideViewPr>
    <p:cSldViewPr snapToGrid="0">
      <p:cViewPr varScale="1">
        <p:scale>
          <a:sx n="88" d="100"/>
          <a:sy n="88" d="100"/>
        </p:scale>
        <p:origin x="10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8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ydeniv.wix.com/2016#%21program/tsfw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hil.muni.cz/journals/index.php/musicologica-brunensia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drive.google.com/drive/folders/0BzeOWr7vlToPNGxJTzlGTlM3ajQ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Setkání redakcí odborných časopisů Filozofické fakulty Masarykovy univerzity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b="0" dirty="0" smtClean="0"/>
              <a:t>9. března 2016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862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zajímavost: Týden informačního vzdělávání</a:t>
            </a:r>
            <a:endParaRPr lang="cs-CZ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1380" y="2191793"/>
            <a:ext cx="812636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dirty="0"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Mgr. Tomáš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Pruša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(LF,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PřF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Sociální sítě jako zdroj informací o současném dění ve světě vědy a výzkumu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Út 15.3. / 9.10-10.45 / K21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dirty="0">
              <a:latin typeface="+mj-lt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endParaRPr lang="cs-CZ" altLang="cs-CZ" sz="1600" dirty="0" smtClean="0">
              <a:latin typeface="+mj-lt"/>
            </a:endParaRP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sz="1600" dirty="0" smtClean="0">
                <a:latin typeface="+mj-lt"/>
              </a:rPr>
              <a:t>Mgr</a:t>
            </a:r>
            <a:r>
              <a:rPr lang="cs-CZ" altLang="cs-CZ" sz="1600" dirty="0">
                <a:latin typeface="+mj-lt"/>
              </a:rPr>
              <a:t>. Ilona Trtíková (ÚK ČVUT)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latin typeface="+mj-lt"/>
              </a:rPr>
              <a:t>Prezentace vědce na sociálních sítích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sz="1600" dirty="0">
                <a:latin typeface="+mj-lt"/>
              </a:rPr>
              <a:t>Út 15.3. / 10.50-12.25 / Zasedací místnost děkanátu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600" dirty="0">
              <a:latin typeface="+mj-lt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2"/>
              </a:rPr>
              <a:t>http://tydeniv.wix.com/2016#!program/tsfw2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1200" y="3087708"/>
            <a:ext cx="5076802" cy="1362075"/>
          </a:xfrm>
        </p:spPr>
        <p:txBody>
          <a:bodyPr/>
          <a:lstStyle/>
          <a:p>
            <a:r>
              <a:rPr lang="cs-CZ" sz="3200" cap="none" dirty="0" smtClean="0"/>
              <a:t>Děkujeme za pozornost</a:t>
            </a:r>
            <a:endParaRPr lang="cs-CZ" sz="3200" cap="none" dirty="0"/>
          </a:p>
        </p:txBody>
      </p:sp>
    </p:spTree>
    <p:extLst>
      <p:ext uri="{BB962C8B-B14F-4D97-AF65-F5344CB8AC3E}">
        <p14:creationId xmlns:p14="http://schemas.microsoft.com/office/powerpoint/2010/main" val="8617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3817974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cs-CZ" sz="2400" dirty="0" smtClean="0"/>
              <a:t>Zhodnocení roku 2015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400" dirty="0" smtClean="0"/>
              <a:t>Představení stavu řešení projektu „Inovace odborných časopisů FF MU“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400" dirty="0" smtClean="0"/>
              <a:t>Plány na rok 2016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2400" dirty="0" smtClean="0"/>
              <a:t>Diskuse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858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331" y="896131"/>
            <a:ext cx="8086635" cy="647700"/>
          </a:xfrm>
        </p:spPr>
        <p:txBody>
          <a:bodyPr/>
          <a:lstStyle/>
          <a:p>
            <a:r>
              <a:rPr lang="cs-CZ" dirty="0" smtClean="0"/>
              <a:t>1) Zhodnocení roku 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2904" y="1670589"/>
            <a:ext cx="3825179" cy="4674412"/>
          </a:xfrm>
        </p:spPr>
        <p:txBody>
          <a:bodyPr/>
          <a:lstStyle/>
          <a:p>
            <a:r>
              <a:rPr lang="cs-CZ" sz="1600" b="1" dirty="0" smtClean="0"/>
              <a:t>Průběžné zvyšování kvality</a:t>
            </a:r>
          </a:p>
          <a:p>
            <a:pPr marL="358775" indent="0">
              <a:buNone/>
            </a:pPr>
            <a:r>
              <a:rPr lang="cs-CZ" sz="1400" dirty="0" smtClean="0"/>
              <a:t>dle kritérií uplatňovaných na odborné časopisy</a:t>
            </a:r>
          </a:p>
          <a:p>
            <a:pPr marL="0" indent="0">
              <a:buNone/>
            </a:pPr>
            <a:endParaRPr lang="cs-CZ" sz="1400" dirty="0">
              <a:solidFill>
                <a:srgbClr val="FF0000"/>
              </a:solidFill>
            </a:endParaRPr>
          </a:p>
          <a:p>
            <a:r>
              <a:rPr lang="cs-CZ" sz="1600" b="1" dirty="0" smtClean="0">
                <a:solidFill>
                  <a:srgbClr val="00287D"/>
                </a:solidFill>
              </a:rPr>
              <a:t>Časopisy FF MU &amp; databáze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358775" indent="0">
              <a:spcBef>
                <a:spcPts val="400"/>
              </a:spcBef>
              <a:buNone/>
            </a:pPr>
            <a:r>
              <a:rPr lang="cs-CZ" sz="1400" b="1" dirty="0" smtClean="0"/>
              <a:t>SRNP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cs-CZ" sz="1400" dirty="0" err="1"/>
              <a:t>Theory</a:t>
            </a:r>
            <a:r>
              <a:rPr lang="cs-CZ" sz="1400" dirty="0"/>
              <a:t> and </a:t>
            </a:r>
            <a:r>
              <a:rPr lang="cs-CZ" sz="1400" dirty="0" err="1"/>
              <a:t>Practice</a:t>
            </a:r>
            <a:r>
              <a:rPr lang="cs-CZ" sz="1400" dirty="0"/>
              <a:t> in </a:t>
            </a:r>
            <a:r>
              <a:rPr lang="cs-CZ" sz="1400" dirty="0" err="1"/>
              <a:t>English</a:t>
            </a:r>
            <a:r>
              <a:rPr lang="cs-CZ" sz="1400" dirty="0"/>
              <a:t> </a:t>
            </a:r>
            <a:r>
              <a:rPr lang="cs-CZ" sz="1400" dirty="0" err="1"/>
              <a:t>Studies</a:t>
            </a:r>
            <a:endParaRPr lang="cs-CZ" sz="1400" dirty="0"/>
          </a:p>
          <a:p>
            <a:pPr>
              <a:spcBef>
                <a:spcPts val="400"/>
              </a:spcBef>
            </a:pPr>
            <a:endParaRPr lang="cs-CZ" sz="1400" b="1" dirty="0" smtClean="0"/>
          </a:p>
          <a:p>
            <a:pPr marL="358775" indent="0">
              <a:spcBef>
                <a:spcPts val="400"/>
              </a:spcBef>
              <a:buNone/>
            </a:pPr>
            <a:r>
              <a:rPr lang="cs-CZ" sz="1400" b="1" dirty="0" err="1" smtClean="0"/>
              <a:t>Scopus</a:t>
            </a:r>
            <a:r>
              <a:rPr lang="cs-CZ" sz="1400" b="1" dirty="0" smtClean="0"/>
              <a:t> </a:t>
            </a:r>
          </a:p>
          <a:p>
            <a:pPr marL="358775" indent="0">
              <a:spcBef>
                <a:spcPts val="400"/>
              </a:spcBef>
              <a:buNone/>
            </a:pPr>
            <a:r>
              <a:rPr lang="cs-CZ" sz="1400" dirty="0"/>
              <a:t>žádný nový časopis</a:t>
            </a:r>
          </a:p>
          <a:p>
            <a:pPr>
              <a:spcBef>
                <a:spcPts val="400"/>
              </a:spcBef>
            </a:pPr>
            <a:endParaRPr lang="cs-CZ" sz="1400" b="1" dirty="0" smtClean="0"/>
          </a:p>
          <a:p>
            <a:pPr marL="358775" indent="0">
              <a:spcBef>
                <a:spcPts val="400"/>
              </a:spcBef>
              <a:buNone/>
            </a:pPr>
            <a:r>
              <a:rPr lang="en-US" sz="1400" b="1" dirty="0" smtClean="0"/>
              <a:t>Web </a:t>
            </a:r>
            <a:r>
              <a:rPr lang="en-US" sz="1400" b="1" dirty="0"/>
              <a:t>of Science – Emerging Sources Citation Index (ESCI</a:t>
            </a:r>
            <a:r>
              <a:rPr lang="en-US" sz="1400" b="1" dirty="0" smtClean="0"/>
              <a:t>)</a:t>
            </a:r>
            <a:r>
              <a:rPr lang="cs-CZ" sz="1400" b="1" dirty="0" smtClean="0"/>
              <a:t> </a:t>
            </a:r>
          </a:p>
          <a:p>
            <a:pPr marL="358775" indent="0">
              <a:spcBef>
                <a:spcPts val="400"/>
              </a:spcBef>
              <a:buNone/>
            </a:pPr>
            <a:r>
              <a:rPr lang="cs-CZ" sz="1400" dirty="0" err="1" smtClean="0"/>
              <a:t>Musicologica</a:t>
            </a:r>
            <a:r>
              <a:rPr lang="cs-CZ" sz="1400" dirty="0" smtClean="0"/>
              <a:t> Brunensia</a:t>
            </a:r>
            <a:endParaRPr lang="cs-CZ" sz="14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4595250" y="1670589"/>
            <a:ext cx="4220503" cy="4674412"/>
          </a:xfrm>
        </p:spPr>
        <p:txBody>
          <a:bodyPr/>
          <a:lstStyle/>
          <a:p>
            <a:pPr marL="447675" indent="0">
              <a:spcBef>
                <a:spcPts val="400"/>
              </a:spcBef>
              <a:buNone/>
            </a:pPr>
            <a:r>
              <a:rPr lang="cs-CZ" sz="1400" b="1" dirty="0" smtClean="0"/>
              <a:t>ERIH Plus (7)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smtClean="0"/>
              <a:t>Studia </a:t>
            </a:r>
            <a:r>
              <a:rPr lang="cs-CZ" sz="1400" dirty="0" err="1" smtClean="0"/>
              <a:t>paedagogica</a:t>
            </a:r>
            <a:r>
              <a:rPr lang="cs-CZ" sz="14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err="1" smtClean="0"/>
              <a:t>Musicologica</a:t>
            </a:r>
            <a:r>
              <a:rPr lang="cs-CZ" sz="1400" dirty="0" smtClean="0"/>
              <a:t> Brunensia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err="1" smtClean="0"/>
              <a:t>Archaeologia</a:t>
            </a:r>
            <a:r>
              <a:rPr lang="cs-CZ" sz="1400" dirty="0" smtClean="0"/>
              <a:t> </a:t>
            </a:r>
            <a:r>
              <a:rPr lang="cs-CZ" sz="1400" dirty="0" err="1" smtClean="0"/>
              <a:t>historica</a:t>
            </a:r>
            <a:r>
              <a:rPr lang="cs-CZ" sz="14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err="1" smtClean="0"/>
              <a:t>Graeco</a:t>
            </a:r>
            <a:r>
              <a:rPr lang="cs-CZ" sz="1400" dirty="0" smtClean="0"/>
              <a:t>-Latina Brunensia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err="1" smtClean="0"/>
              <a:t>ProInflow</a:t>
            </a:r>
            <a:endParaRPr lang="cs-CZ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smtClean="0"/>
              <a:t>Studia </a:t>
            </a:r>
            <a:r>
              <a:rPr lang="cs-CZ" sz="1400" dirty="0" err="1"/>
              <a:t>archaeologica</a:t>
            </a:r>
            <a:r>
              <a:rPr lang="cs-CZ" sz="1400" dirty="0"/>
              <a:t> </a:t>
            </a:r>
            <a:r>
              <a:rPr lang="cs-CZ" sz="1400" dirty="0" smtClean="0"/>
              <a:t>Brunensia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400" dirty="0" smtClean="0"/>
              <a:t>Studia </a:t>
            </a:r>
            <a:r>
              <a:rPr lang="cs-CZ" sz="1400" dirty="0" err="1" smtClean="0"/>
              <a:t>philosophica</a:t>
            </a:r>
            <a:endParaRPr lang="cs-CZ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cs-CZ" sz="1400" dirty="0" smtClean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dirty="0" smtClean="0"/>
              <a:t>Poznámka: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000" dirty="0" smtClean="0"/>
              <a:t>1/2016 – </a:t>
            </a:r>
            <a:r>
              <a:rPr lang="cs-CZ" sz="1000" dirty="0" err="1" smtClean="0"/>
              <a:t>Convivium</a:t>
            </a:r>
            <a:r>
              <a:rPr lang="cs-CZ" sz="1000" dirty="0" smtClean="0"/>
              <a:t> (vydáván ve spolupráci </a:t>
            </a:r>
            <a:r>
              <a:rPr lang="cs-CZ" sz="1000" dirty="0"/>
              <a:t>s </a:t>
            </a:r>
            <a:r>
              <a:rPr lang="cs-CZ" sz="1000" dirty="0" err="1"/>
              <a:t>Université</a:t>
            </a:r>
            <a:r>
              <a:rPr lang="cs-CZ" sz="1000" dirty="0"/>
              <a:t> </a:t>
            </a:r>
            <a:r>
              <a:rPr lang="cs-CZ" sz="1000" dirty="0" smtClean="0"/>
              <a:t>de Lausanne, AV ČR)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000" dirty="0"/>
              <a:t>2015 Časopis Matice moravské (Matice moravská)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000" dirty="0" smtClean="0"/>
              <a:t>=&gt; celkem nyní v ERIH Plus 14 časopisů ve vztahu k FF</a:t>
            </a:r>
          </a:p>
        </p:txBody>
      </p:sp>
    </p:spTree>
    <p:extLst>
      <p:ext uri="{BB962C8B-B14F-4D97-AF65-F5344CB8AC3E}">
        <p14:creationId xmlns:p14="http://schemas.microsoft.com/office/powerpoint/2010/main" val="40956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roku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3384467"/>
            <a:ext cx="3254890" cy="3136075"/>
          </a:xfrm>
        </p:spPr>
        <p:txBody>
          <a:bodyPr/>
          <a:lstStyle/>
          <a:p>
            <a:r>
              <a:rPr lang="cs-CZ" sz="1400" b="1" dirty="0" err="1" smtClean="0"/>
              <a:t>Ebsco</a:t>
            </a:r>
            <a:r>
              <a:rPr lang="cs-CZ" sz="1400" b="1" dirty="0" smtClean="0"/>
              <a:t> </a:t>
            </a:r>
            <a:endParaRPr lang="cs-CZ" sz="1400" b="1" dirty="0"/>
          </a:p>
          <a:p>
            <a:pPr lvl="1"/>
            <a:r>
              <a:rPr lang="cs-CZ" sz="1200" dirty="0" err="1" smtClean="0">
                <a:solidFill>
                  <a:schemeClr val="bg2"/>
                </a:solidFill>
              </a:rPr>
              <a:t>Archaeologia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 err="1" smtClean="0">
                <a:solidFill>
                  <a:schemeClr val="bg2"/>
                </a:solidFill>
              </a:rPr>
              <a:t>historica</a:t>
            </a:r>
            <a:endParaRPr lang="cs-CZ" sz="1200" dirty="0" smtClean="0">
              <a:solidFill>
                <a:schemeClr val="bg2"/>
              </a:solidFill>
            </a:endParaRPr>
          </a:p>
          <a:p>
            <a:pPr lvl="1"/>
            <a:r>
              <a:rPr lang="cs-CZ" sz="1200" dirty="0" smtClean="0">
                <a:solidFill>
                  <a:schemeClr val="bg2"/>
                </a:solidFill>
              </a:rPr>
              <a:t>Brno </a:t>
            </a:r>
            <a:r>
              <a:rPr lang="cs-CZ" sz="1200" dirty="0" err="1">
                <a:solidFill>
                  <a:schemeClr val="bg2"/>
                </a:solidFill>
              </a:rPr>
              <a:t>Studies</a:t>
            </a:r>
            <a:r>
              <a:rPr lang="cs-CZ" sz="1200" dirty="0">
                <a:solidFill>
                  <a:schemeClr val="bg2"/>
                </a:solidFill>
              </a:rPr>
              <a:t> in </a:t>
            </a:r>
            <a:r>
              <a:rPr lang="cs-CZ" sz="1200" dirty="0" err="1">
                <a:solidFill>
                  <a:schemeClr val="bg2"/>
                </a:solidFill>
              </a:rPr>
              <a:t>English</a:t>
            </a:r>
            <a:endParaRPr lang="cs-CZ" sz="1200" dirty="0">
              <a:solidFill>
                <a:schemeClr val="bg2"/>
              </a:solidFill>
            </a:endParaRPr>
          </a:p>
          <a:p>
            <a:pPr lvl="1"/>
            <a:r>
              <a:rPr lang="cs-CZ" sz="1200" dirty="0" err="1">
                <a:solidFill>
                  <a:schemeClr val="bg2"/>
                </a:solidFill>
              </a:rPr>
              <a:t>Graeco</a:t>
            </a:r>
            <a:r>
              <a:rPr lang="cs-CZ" sz="1200" dirty="0">
                <a:solidFill>
                  <a:schemeClr val="bg2"/>
                </a:solidFill>
              </a:rPr>
              <a:t>-Latina Brunensia</a:t>
            </a:r>
          </a:p>
          <a:p>
            <a:pPr lvl="1"/>
            <a:r>
              <a:rPr lang="cs-CZ" sz="1200" dirty="0">
                <a:solidFill>
                  <a:schemeClr val="bg2"/>
                </a:solidFill>
              </a:rPr>
              <a:t>Studia </a:t>
            </a:r>
            <a:r>
              <a:rPr lang="cs-CZ" sz="1200" dirty="0" err="1">
                <a:solidFill>
                  <a:schemeClr val="bg2"/>
                </a:solidFill>
              </a:rPr>
              <a:t>historica</a:t>
            </a:r>
            <a:r>
              <a:rPr lang="cs-CZ" sz="1200" dirty="0">
                <a:solidFill>
                  <a:schemeClr val="bg2"/>
                </a:solidFill>
              </a:rPr>
              <a:t> Brunensia</a:t>
            </a:r>
          </a:p>
          <a:p>
            <a:pPr lvl="1"/>
            <a:r>
              <a:rPr lang="cs-CZ" sz="1200" dirty="0">
                <a:solidFill>
                  <a:schemeClr val="bg2"/>
                </a:solidFill>
              </a:rPr>
              <a:t>Studia </a:t>
            </a:r>
            <a:r>
              <a:rPr lang="cs-CZ" sz="1200" dirty="0" err="1">
                <a:solidFill>
                  <a:schemeClr val="bg2"/>
                </a:solidFill>
              </a:rPr>
              <a:t>paedagogica</a:t>
            </a:r>
            <a:endParaRPr lang="cs-CZ" sz="1200" dirty="0">
              <a:solidFill>
                <a:schemeClr val="bg2"/>
              </a:solidFill>
            </a:endParaRPr>
          </a:p>
          <a:p>
            <a:pPr lvl="1"/>
            <a:r>
              <a:rPr lang="cs-CZ" sz="1200" dirty="0" err="1">
                <a:solidFill>
                  <a:schemeClr val="bg2"/>
                </a:solidFill>
              </a:rPr>
              <a:t>Theatralia</a:t>
            </a:r>
            <a:endParaRPr lang="cs-CZ" sz="1200" dirty="0">
              <a:solidFill>
                <a:schemeClr val="bg2"/>
              </a:solidFill>
            </a:endParaRPr>
          </a:p>
          <a:p>
            <a:pPr lvl="1"/>
            <a:r>
              <a:rPr lang="cs-CZ" sz="1200" dirty="0" err="1">
                <a:solidFill>
                  <a:schemeClr val="bg2"/>
                </a:solidFill>
              </a:rPr>
              <a:t>Études</a:t>
            </a:r>
            <a:r>
              <a:rPr lang="cs-CZ" sz="1200" dirty="0">
                <a:solidFill>
                  <a:schemeClr val="bg2"/>
                </a:solidFill>
              </a:rPr>
              <a:t> </a:t>
            </a:r>
            <a:r>
              <a:rPr lang="cs-CZ" sz="1200" dirty="0" err="1">
                <a:solidFill>
                  <a:schemeClr val="bg2"/>
                </a:solidFill>
              </a:rPr>
              <a:t>romanes</a:t>
            </a:r>
            <a:r>
              <a:rPr lang="cs-CZ" sz="1200" dirty="0">
                <a:solidFill>
                  <a:schemeClr val="bg2"/>
                </a:solidFill>
              </a:rPr>
              <a:t> de Brno</a:t>
            </a:r>
          </a:p>
          <a:p>
            <a:pPr lvl="1"/>
            <a:r>
              <a:rPr lang="cs-CZ" sz="1200" dirty="0" err="1">
                <a:solidFill>
                  <a:schemeClr val="bg2"/>
                </a:solidFill>
              </a:rPr>
              <a:t>Musicologica</a:t>
            </a:r>
            <a:r>
              <a:rPr lang="cs-CZ" sz="1200" dirty="0">
                <a:solidFill>
                  <a:schemeClr val="bg2"/>
                </a:solidFill>
              </a:rPr>
              <a:t> Brunensia</a:t>
            </a:r>
          </a:p>
          <a:p>
            <a:pPr lvl="1"/>
            <a:r>
              <a:rPr lang="cs-CZ" sz="1200" dirty="0" err="1">
                <a:solidFill>
                  <a:schemeClr val="bg2"/>
                </a:solidFill>
              </a:rPr>
              <a:t>Religio</a:t>
            </a:r>
            <a:endParaRPr lang="cs-CZ" sz="1200" dirty="0">
              <a:solidFill>
                <a:schemeClr val="bg2"/>
              </a:solidFill>
            </a:endParaRPr>
          </a:p>
          <a:p>
            <a:pPr lvl="1"/>
            <a:r>
              <a:rPr lang="cs-CZ" sz="1200" dirty="0" err="1" smtClean="0">
                <a:solidFill>
                  <a:schemeClr val="bg2"/>
                </a:solidFill>
              </a:rPr>
              <a:t>ProInflow</a:t>
            </a:r>
            <a:endParaRPr lang="cs-CZ" sz="1200" dirty="0" smtClean="0">
              <a:solidFill>
                <a:schemeClr val="bg2"/>
              </a:solidFill>
            </a:endParaRPr>
          </a:p>
          <a:p>
            <a:pPr lvl="1"/>
            <a:r>
              <a:rPr lang="cs-CZ" sz="1200" dirty="0" smtClean="0"/>
              <a:t>Studia </a:t>
            </a:r>
            <a:r>
              <a:rPr lang="cs-CZ" sz="1200" dirty="0" err="1" smtClean="0"/>
              <a:t>philosophica</a:t>
            </a:r>
            <a:endParaRPr lang="cs-CZ" sz="1200" dirty="0"/>
          </a:p>
          <a:p>
            <a:pPr lvl="1"/>
            <a:r>
              <a:rPr lang="cs-CZ" sz="1200" dirty="0" err="1" smtClean="0">
                <a:solidFill>
                  <a:schemeClr val="bg2"/>
                </a:solidFill>
              </a:rPr>
              <a:t>Linguistica</a:t>
            </a:r>
            <a:r>
              <a:rPr lang="cs-CZ" sz="1200" dirty="0" smtClean="0">
                <a:solidFill>
                  <a:schemeClr val="bg2"/>
                </a:solidFill>
              </a:rPr>
              <a:t> </a:t>
            </a:r>
            <a:r>
              <a:rPr lang="cs-CZ" sz="1200" dirty="0">
                <a:solidFill>
                  <a:schemeClr val="bg2"/>
                </a:solidFill>
              </a:rPr>
              <a:t>online </a:t>
            </a:r>
            <a:r>
              <a:rPr lang="cs-CZ" sz="1200" dirty="0" smtClean="0">
                <a:solidFill>
                  <a:schemeClr val="bg2"/>
                </a:solidFill>
              </a:rPr>
              <a:t>(?)</a:t>
            </a:r>
          </a:p>
          <a:p>
            <a:pPr lvl="1"/>
            <a:r>
              <a:rPr lang="cs-CZ" sz="1200" i="1" dirty="0" smtClean="0">
                <a:solidFill>
                  <a:schemeClr val="bg2"/>
                </a:solidFill>
              </a:rPr>
              <a:t>někdo další?</a:t>
            </a:r>
            <a:endParaRPr lang="cs-CZ" sz="1200" i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70116"/>
              </p:ext>
            </p:extLst>
          </p:nvPr>
        </p:nvGraphicFramePr>
        <p:xfrm>
          <a:off x="1305129" y="2021345"/>
          <a:ext cx="6014488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120"/>
                <a:gridCol w="991188"/>
                <a:gridCol w="1222154"/>
                <a:gridCol w="1222154"/>
                <a:gridCol w="112587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Stav / Databáze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SRNP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ERIH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err="1" smtClean="0"/>
                        <a:t>Scopus</a:t>
                      </a:r>
                      <a:endParaRPr lang="cs-CZ" sz="12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WOS - ESCI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cs-CZ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21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ástupný symbol pro obsah 2"/>
          <p:cNvSpPr>
            <a:spLocks noGrp="1"/>
          </p:cNvSpPr>
          <p:nvPr>
            <p:ph sz="half" idx="1"/>
          </p:nvPr>
        </p:nvSpPr>
        <p:spPr>
          <a:xfrm>
            <a:off x="4146697" y="3572540"/>
            <a:ext cx="4557916" cy="251950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cs-CZ" sz="1200" b="1" dirty="0" smtClean="0"/>
              <a:t>RILM </a:t>
            </a:r>
            <a:r>
              <a:rPr lang="cs-CZ" sz="1200" dirty="0" smtClean="0"/>
              <a:t>(</a:t>
            </a:r>
            <a:r>
              <a:rPr lang="cs-CZ" sz="1200" dirty="0" err="1" smtClean="0"/>
              <a:t>Musicologica</a:t>
            </a:r>
            <a:r>
              <a:rPr lang="cs-CZ" sz="1200" dirty="0" smtClean="0"/>
              <a:t> Brunensia)</a:t>
            </a:r>
          </a:p>
          <a:p>
            <a:pPr>
              <a:spcBef>
                <a:spcPts val="600"/>
              </a:spcBef>
            </a:pPr>
            <a:r>
              <a:rPr lang="cs-CZ" sz="1200" b="1" dirty="0" err="1" smtClean="0"/>
              <a:t>ProQuest</a:t>
            </a:r>
            <a:r>
              <a:rPr lang="cs-CZ" sz="1200" b="1" dirty="0" smtClean="0"/>
              <a:t> </a:t>
            </a:r>
            <a:r>
              <a:rPr lang="cs-CZ" sz="1200" dirty="0" smtClean="0"/>
              <a:t>(Studia </a:t>
            </a:r>
            <a:r>
              <a:rPr lang="cs-CZ" sz="1200" dirty="0" err="1" smtClean="0"/>
              <a:t>paedagogica</a:t>
            </a:r>
            <a:r>
              <a:rPr lang="cs-CZ" sz="1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cs-CZ" sz="1200" b="1" dirty="0" smtClean="0"/>
              <a:t>DIALNET </a:t>
            </a:r>
            <a:r>
              <a:rPr lang="cs-CZ" sz="1200" dirty="0" smtClean="0"/>
              <a:t>(</a:t>
            </a:r>
            <a:r>
              <a:rPr lang="cs-CZ" sz="1200" dirty="0" err="1" smtClean="0"/>
              <a:t>Études</a:t>
            </a:r>
            <a:r>
              <a:rPr lang="cs-CZ" sz="1200" dirty="0" smtClean="0"/>
              <a:t> </a:t>
            </a:r>
            <a:r>
              <a:rPr lang="cs-CZ" sz="1200" dirty="0" err="1" smtClean="0"/>
              <a:t>romanes</a:t>
            </a:r>
            <a:r>
              <a:rPr lang="cs-CZ" sz="1200" dirty="0" smtClean="0"/>
              <a:t> de Brno) </a:t>
            </a:r>
          </a:p>
          <a:p>
            <a:pPr>
              <a:spcBef>
                <a:spcPts val="600"/>
              </a:spcBef>
            </a:pPr>
            <a:r>
              <a:rPr lang="cs-CZ" sz="1200" b="1" dirty="0" err="1"/>
              <a:t>Philosophy</a:t>
            </a:r>
            <a:r>
              <a:rPr lang="cs-CZ" sz="1200" b="1" dirty="0"/>
              <a:t> </a:t>
            </a:r>
            <a:r>
              <a:rPr lang="cs-CZ" sz="1200" b="1" dirty="0" err="1"/>
              <a:t>Documentation</a:t>
            </a:r>
            <a:r>
              <a:rPr lang="cs-CZ" sz="1200" b="1" dirty="0"/>
              <a:t> </a:t>
            </a:r>
            <a:r>
              <a:rPr lang="cs-CZ" sz="1200" b="1" dirty="0" err="1"/>
              <a:t>Center’s</a:t>
            </a:r>
            <a:r>
              <a:rPr lang="cs-CZ" sz="1200" b="1" dirty="0"/>
              <a:t> </a:t>
            </a:r>
            <a:r>
              <a:rPr lang="cs-CZ" sz="1200" b="1" dirty="0" smtClean="0"/>
              <a:t>E-</a:t>
            </a:r>
            <a:r>
              <a:rPr lang="cs-CZ" sz="1200" b="1" dirty="0" err="1" smtClean="0"/>
              <a:t>Collection</a:t>
            </a:r>
            <a:r>
              <a:rPr lang="cs-CZ" sz="1200" b="1" dirty="0" smtClean="0"/>
              <a:t> </a:t>
            </a:r>
            <a:r>
              <a:rPr lang="cs-CZ" sz="1200" dirty="0" smtClean="0"/>
              <a:t>(Studia </a:t>
            </a:r>
            <a:r>
              <a:rPr lang="cs-CZ" sz="1200" dirty="0" err="1" smtClean="0"/>
              <a:t>philosophica</a:t>
            </a:r>
            <a:r>
              <a:rPr lang="cs-CZ" sz="1200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cs-CZ" sz="1200" b="1" dirty="0" smtClean="0"/>
              <a:t>AWOL: </a:t>
            </a:r>
            <a:r>
              <a:rPr lang="cs-CZ" sz="1200" b="1" dirty="0" err="1" smtClean="0"/>
              <a:t>Ancient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World</a:t>
            </a:r>
            <a:r>
              <a:rPr lang="cs-CZ" sz="1200" b="1" dirty="0" smtClean="0"/>
              <a:t> Online </a:t>
            </a:r>
            <a:r>
              <a:rPr lang="cs-CZ" sz="1200" dirty="0" smtClean="0"/>
              <a:t>(</a:t>
            </a:r>
            <a:r>
              <a:rPr lang="cs-CZ" sz="1200" dirty="0" err="1" smtClean="0"/>
              <a:t>Graeco</a:t>
            </a:r>
            <a:r>
              <a:rPr lang="cs-CZ" sz="1200" dirty="0" smtClean="0"/>
              <a:t>-Latina Brunensia)*</a:t>
            </a:r>
          </a:p>
          <a:p>
            <a:pPr>
              <a:spcBef>
                <a:spcPts val="600"/>
              </a:spcBef>
            </a:pPr>
            <a:r>
              <a:rPr lang="cs-CZ" sz="1200" i="1" dirty="0" smtClean="0"/>
              <a:t>další?</a:t>
            </a:r>
            <a:endParaRPr lang="cs-CZ" sz="1200" i="1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904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roku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126179"/>
            <a:ext cx="7720012" cy="4110567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Co ještě můžeme zlepšit?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periodicita, 2 </a:t>
            </a:r>
            <a:r>
              <a:rPr lang="cs-CZ" sz="1800" dirty="0"/>
              <a:t>čísla/rok, </a:t>
            </a:r>
            <a:r>
              <a:rPr lang="cs-CZ" sz="1800" dirty="0" smtClean="0"/>
              <a:t>pravidelnost </a:t>
            </a:r>
            <a:r>
              <a:rPr lang="cs-CZ" sz="1800" dirty="0"/>
              <a:t>vydávání </a:t>
            </a:r>
            <a:r>
              <a:rPr lang="cs-CZ" sz="1800" dirty="0" smtClean="0"/>
              <a:t>– </a:t>
            </a:r>
            <a:r>
              <a:rPr lang="cs-CZ" sz="1800" dirty="0" smtClean="0"/>
              <a:t>ne všechny časopisy</a:t>
            </a:r>
          </a:p>
          <a:p>
            <a:r>
              <a:rPr lang="cs-CZ" sz="1800" dirty="0" smtClean="0"/>
              <a:t>abstrakty </a:t>
            </a:r>
            <a:r>
              <a:rPr lang="cs-CZ" sz="1800" dirty="0" smtClean="0"/>
              <a:t>(délka, umístění, jazyk</a:t>
            </a:r>
            <a:r>
              <a:rPr lang="cs-CZ" sz="1800" dirty="0" smtClean="0"/>
              <a:t>) </a:t>
            </a:r>
          </a:p>
          <a:p>
            <a:r>
              <a:rPr lang="cs-CZ" sz="1800" dirty="0" smtClean="0"/>
              <a:t>afiliace </a:t>
            </a:r>
          </a:p>
          <a:p>
            <a:r>
              <a:rPr lang="cs-CZ" sz="1800" dirty="0" smtClean="0"/>
              <a:t>formát </a:t>
            </a:r>
            <a:r>
              <a:rPr lang="cs-CZ" sz="1800" dirty="0" smtClean="0"/>
              <a:t>referencí </a:t>
            </a:r>
            <a:r>
              <a:rPr lang="cs-CZ" sz="1800" dirty="0" smtClean="0"/>
              <a:t>(u některých časopisů; citace elektronických zdrojů)</a:t>
            </a:r>
          </a:p>
          <a:p>
            <a:r>
              <a:rPr lang="cs-CZ" sz="1800" dirty="0"/>
              <a:t>a</a:t>
            </a:r>
            <a:r>
              <a:rPr lang="cs-CZ" sz="1800" dirty="0" smtClean="0"/>
              <a:t>ktualizace/úprava údajů na obálkách, v tirážích (viz dále)</a:t>
            </a:r>
          </a:p>
          <a:p>
            <a:r>
              <a:rPr lang="cs-CZ" sz="1800" dirty="0" smtClean="0"/>
              <a:t>…</a:t>
            </a:r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8324" y="1019213"/>
            <a:ext cx="8086635" cy="647700"/>
          </a:xfrm>
        </p:spPr>
        <p:txBody>
          <a:bodyPr/>
          <a:lstStyle/>
          <a:p>
            <a:r>
              <a:rPr lang="cs-CZ" dirty="0" smtClean="0"/>
              <a:t>2) Projekt „Inovace odborných časopisů FF MU“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8955" y="1834022"/>
            <a:ext cx="4221901" cy="4739713"/>
          </a:xfrm>
        </p:spPr>
        <p:txBody>
          <a:bodyPr/>
          <a:lstStyle/>
          <a:p>
            <a:r>
              <a:rPr lang="cs-CZ" sz="2000" b="1" dirty="0" smtClean="0"/>
              <a:t>Nové grafické řešení obálek</a:t>
            </a:r>
          </a:p>
          <a:p>
            <a:endParaRPr lang="cs-CZ" sz="1400" b="1" dirty="0" smtClean="0"/>
          </a:p>
          <a:p>
            <a:pPr marL="355600" indent="0">
              <a:buNone/>
            </a:pPr>
            <a:r>
              <a:rPr lang="cs-CZ" sz="1400" dirty="0" smtClean="0"/>
              <a:t>10 časopisů + 1 vlastní grafik (</a:t>
            </a:r>
            <a:r>
              <a:rPr lang="cs-CZ" sz="1400" dirty="0" err="1" smtClean="0"/>
              <a:t>Museologica</a:t>
            </a:r>
            <a:r>
              <a:rPr lang="cs-CZ" sz="1400" dirty="0" smtClean="0"/>
              <a:t> B.)</a:t>
            </a:r>
          </a:p>
          <a:p>
            <a:pPr marL="355600" indent="0">
              <a:buNone/>
            </a:pPr>
            <a:r>
              <a:rPr lang="cs-CZ" sz="1400" dirty="0" smtClean="0">
                <a:hlinkClick r:id="rId2"/>
              </a:rPr>
              <a:t>ukázka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20046" y="1842564"/>
            <a:ext cx="3876944" cy="4110567"/>
          </a:xfrm>
        </p:spPr>
        <p:txBody>
          <a:bodyPr/>
          <a:lstStyle/>
          <a:p>
            <a:r>
              <a:rPr lang="cs-CZ" sz="2000" b="1" dirty="0" smtClean="0"/>
              <a:t>Weby v OJS</a:t>
            </a:r>
          </a:p>
          <a:p>
            <a:endParaRPr lang="cs-CZ" sz="1400" b="1" dirty="0" smtClean="0"/>
          </a:p>
          <a:p>
            <a:pPr marL="355600" indent="0">
              <a:buNone/>
            </a:pPr>
            <a:r>
              <a:rPr lang="cs-CZ" sz="1400" dirty="0" smtClean="0"/>
              <a:t>13 časopisů </a:t>
            </a:r>
          </a:p>
          <a:p>
            <a:pPr marL="355600" indent="0">
              <a:buNone/>
            </a:pPr>
            <a:r>
              <a:rPr lang="cs-CZ" sz="1400" dirty="0" smtClean="0"/>
              <a:t>+ 1 nově (</a:t>
            </a:r>
            <a:r>
              <a:rPr lang="cs-CZ" sz="1400" dirty="0" err="1" smtClean="0"/>
              <a:t>Museologica</a:t>
            </a:r>
            <a:r>
              <a:rPr lang="cs-CZ" sz="1400" dirty="0" smtClean="0"/>
              <a:t> Brunensia) </a:t>
            </a:r>
          </a:p>
          <a:p>
            <a:pPr marL="355600" indent="0">
              <a:buNone/>
            </a:pPr>
            <a:r>
              <a:rPr lang="cs-CZ" sz="1400" dirty="0" smtClean="0"/>
              <a:t>+ 1 úprava stávajícího webu v OJS (ERB) </a:t>
            </a:r>
          </a:p>
          <a:p>
            <a:pPr marL="355600" indent="0">
              <a:buNone/>
            </a:pPr>
            <a:r>
              <a:rPr lang="cs-CZ" sz="1400" dirty="0" smtClean="0">
                <a:hlinkClick r:id="rId3"/>
              </a:rPr>
              <a:t>ukázka – web MB</a:t>
            </a:r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7" y="4881504"/>
            <a:ext cx="1200038" cy="169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12" y="4881504"/>
            <a:ext cx="1192805" cy="168304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31" y="3041922"/>
            <a:ext cx="1204977" cy="169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95" y="3059005"/>
            <a:ext cx="1192805" cy="167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7" y="3033381"/>
            <a:ext cx="1200038" cy="169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31" y="4866762"/>
            <a:ext cx="1204977" cy="171252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07" y="3536381"/>
            <a:ext cx="2330099" cy="31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850" y="1125539"/>
            <a:ext cx="8086635" cy="647700"/>
          </a:xfrm>
        </p:spPr>
        <p:txBody>
          <a:bodyPr/>
          <a:lstStyle/>
          <a:p>
            <a:r>
              <a:rPr lang="cs-CZ" dirty="0" smtClean="0"/>
              <a:t>3) Plány na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464" y="1934586"/>
            <a:ext cx="8082321" cy="4436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 smtClean="0"/>
              <a:t>Dokončení projektu „Inovace…“ (obálky</a:t>
            </a:r>
            <a:r>
              <a:rPr lang="cs-CZ" sz="1600" dirty="0"/>
              <a:t>, </a:t>
            </a:r>
            <a:r>
              <a:rPr lang="cs-CZ" sz="1600" dirty="0" smtClean="0"/>
              <a:t>typografie, weby v OJS)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Revize angličtiny na webech časopisů rodilým mluvčím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Zapracování redaktorů do systému OJS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Vylepšování webů i do budoucna (texty)</a:t>
            </a:r>
          </a:p>
          <a:p>
            <a:pPr>
              <a:spcBef>
                <a:spcPts val="2400"/>
              </a:spcBef>
            </a:pPr>
            <a:r>
              <a:rPr lang="cs-CZ" sz="1600" dirty="0" smtClean="0"/>
              <a:t>Nová prezentace odborných časopisů na webu FF MU </a:t>
            </a:r>
            <a:endParaRPr lang="cs-CZ" sz="1600" dirty="0" smtClean="0"/>
          </a:p>
          <a:p>
            <a:pPr>
              <a:spcBef>
                <a:spcPts val="2400"/>
              </a:spcBef>
            </a:pPr>
            <a:r>
              <a:rPr lang="cs-CZ" sz="1600" dirty="0" smtClean="0"/>
              <a:t>Zapojení </a:t>
            </a:r>
            <a:r>
              <a:rPr lang="cs-CZ" sz="1600" dirty="0" smtClean="0"/>
              <a:t>podpůrného týmu ediční činnosti (PUB_FF) do propagace časopisů a odborných knih edice Spisy FF MU.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Pokračuje politika motivace </a:t>
            </a:r>
            <a:r>
              <a:rPr lang="cs-CZ" sz="1600" dirty="0"/>
              <a:t>ke zvýšení kvality časopisů vydávaných FF MU </a:t>
            </a:r>
            <a:r>
              <a:rPr lang="cs-CZ" sz="1600" dirty="0" smtClean="0"/>
              <a:t>prostřednictvím finančního zvýhodnění </a:t>
            </a:r>
            <a:r>
              <a:rPr lang="cs-CZ" sz="1600" dirty="0"/>
              <a:t>časopisů registrovaných v </a:t>
            </a:r>
            <a:r>
              <a:rPr lang="cs-CZ" sz="1600" dirty="0" smtClean="0"/>
              <a:t>databázích ERIH</a:t>
            </a:r>
            <a:r>
              <a:rPr lang="cs-CZ" sz="1600" dirty="0"/>
              <a:t>, SCOPUS, </a:t>
            </a:r>
            <a:r>
              <a:rPr lang="cs-CZ" sz="1600" dirty="0" smtClean="0"/>
              <a:t>WOS</a:t>
            </a:r>
            <a:r>
              <a:rPr lang="cs-CZ" sz="1600" dirty="0" smtClean="0"/>
              <a:t>.</a:t>
            </a:r>
            <a:endParaRPr lang="cs-CZ" sz="1600" dirty="0"/>
          </a:p>
          <a:p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8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221" y="976683"/>
            <a:ext cx="8086635" cy="647700"/>
          </a:xfrm>
        </p:spPr>
        <p:txBody>
          <a:bodyPr/>
          <a:lstStyle/>
          <a:p>
            <a:r>
              <a:rPr lang="cs-CZ" dirty="0" smtClean="0"/>
              <a:t>2016 – různé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922019"/>
            <a:ext cx="8349403" cy="430865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 smtClean="0"/>
              <a:t>Úprava </a:t>
            </a:r>
            <a:r>
              <a:rPr lang="cs-CZ" sz="1600" dirty="0"/>
              <a:t>údajů na stávajících obálkách časopisů </a:t>
            </a:r>
            <a:r>
              <a:rPr lang="cs-CZ" sz="1600" dirty="0" smtClean="0"/>
              <a:t>(</a:t>
            </a:r>
            <a:r>
              <a:rPr lang="cs-CZ" sz="1600" dirty="0"/>
              <a:t>sjednocení náležitostí MU, FF, </a:t>
            </a:r>
            <a:r>
              <a:rPr lang="cs-CZ" sz="1600" dirty="0" smtClean="0"/>
              <a:t>loga)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Aktualizace a úprava údajů v </a:t>
            </a:r>
            <a:r>
              <a:rPr lang="cs-CZ" sz="1600" dirty="0"/>
              <a:t>tirážích </a:t>
            </a:r>
            <a:r>
              <a:rPr lang="cs-CZ" sz="1600" dirty="0" smtClean="0"/>
              <a:t>časopisů (</a:t>
            </a:r>
            <a:r>
              <a:rPr lang="cs-CZ" sz="1600" dirty="0"/>
              <a:t>ISSN, e-ISSN, URL </a:t>
            </a:r>
            <a:r>
              <a:rPr lang="cs-CZ" sz="1600" dirty="0" smtClean="0"/>
              <a:t>adresy, SPFFBU aj.) </a:t>
            </a:r>
            <a:endParaRPr lang="cs-CZ" sz="1600" dirty="0"/>
          </a:p>
          <a:p>
            <a:pPr>
              <a:spcBef>
                <a:spcPts val="1200"/>
              </a:spcBef>
            </a:pPr>
            <a:r>
              <a:rPr lang="cs-CZ" sz="1600" dirty="0" smtClean="0"/>
              <a:t>Aktualizace </a:t>
            </a:r>
            <a:r>
              <a:rPr lang="cs-CZ" sz="1600" dirty="0"/>
              <a:t>URL adres </a:t>
            </a:r>
            <a:r>
              <a:rPr lang="cs-CZ" sz="1600" dirty="0" smtClean="0"/>
              <a:t>na nové weby v </a:t>
            </a:r>
            <a:r>
              <a:rPr lang="cs-CZ" sz="1600" dirty="0"/>
              <a:t>databázích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Přidělování DOI článkům  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doi: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10.5817/SP2015-4-5</a:t>
            </a:r>
            <a:endParaRPr lang="cs-CZ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1600" dirty="0" smtClean="0"/>
              <a:t>WOS – ESCI </a:t>
            </a:r>
            <a:r>
              <a:rPr lang="cs-CZ" sz="1600" dirty="0" err="1" smtClean="0"/>
              <a:t>info</a:t>
            </a:r>
            <a:r>
              <a:rPr lang="cs-CZ" sz="1600" dirty="0" smtClean="0"/>
              <a:t>; </a:t>
            </a:r>
            <a:r>
              <a:rPr lang="cs-CZ" sz="1600" dirty="0" err="1" smtClean="0"/>
              <a:t>Scopus</a:t>
            </a:r>
            <a:r>
              <a:rPr lang="cs-CZ" sz="1600" dirty="0" smtClean="0"/>
              <a:t> 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pPr>
              <a:spcBef>
                <a:spcPts val="1200"/>
              </a:spcBef>
            </a:pPr>
            <a:r>
              <a:rPr lang="cs-CZ" sz="1600" dirty="0" smtClean="0"/>
              <a:t>Přihlašování </a:t>
            </a:r>
            <a:r>
              <a:rPr lang="cs-CZ" sz="1600" dirty="0"/>
              <a:t>do databází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Otázka značení recenzovaných článků / sekcí</a:t>
            </a:r>
          </a:p>
          <a:p>
            <a:pPr>
              <a:spcBef>
                <a:spcPts val="1200"/>
              </a:spcBef>
            </a:pPr>
            <a:r>
              <a:rPr lang="cs-CZ" sz="1600" dirty="0" err="1" smtClean="0"/>
              <a:t>OnlineFirst</a:t>
            </a:r>
            <a:r>
              <a:rPr lang="cs-CZ" sz="1600" dirty="0" smtClean="0"/>
              <a:t> </a:t>
            </a:r>
            <a:r>
              <a:rPr lang="cs-CZ" sz="1600" dirty="0" err="1" smtClean="0"/>
              <a:t>articles</a:t>
            </a:r>
            <a:endParaRPr lang="cs-CZ" sz="1600" dirty="0" smtClean="0"/>
          </a:p>
          <a:p>
            <a:pPr>
              <a:spcBef>
                <a:spcPts val="1200"/>
              </a:spcBef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aliasy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emailových adres? </a:t>
            </a:r>
          </a:p>
          <a:p>
            <a:pPr>
              <a:spcBef>
                <a:spcPts val="1200"/>
              </a:spcBef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aliasy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URL webových stránek?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8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Další otázky k řešení /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487" y="2017712"/>
            <a:ext cx="8082321" cy="455834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chemeClr val="bg2"/>
                </a:solidFill>
              </a:rPr>
              <a:t>Open Access a odborné časopisy FF MU, CC licence, autorskoprávní otázky</a:t>
            </a:r>
          </a:p>
          <a:p>
            <a:pPr marL="358775" lvl="1" indent="0">
              <a:spcBef>
                <a:spcPts val="1200"/>
              </a:spcBef>
              <a:buNone/>
            </a:pPr>
            <a:r>
              <a:rPr lang="cs-CZ" sz="1200" dirty="0" smtClean="0">
                <a:solidFill>
                  <a:schemeClr val="bg2"/>
                </a:solidFill>
              </a:rPr>
              <a:t>(současný stav: 20 časopisů FF otevřený přístup, 6 časopisů embargo 6-24 měsíců)</a:t>
            </a:r>
          </a:p>
          <a:p>
            <a:pPr>
              <a:spcBef>
                <a:spcPts val="1200"/>
              </a:spcBef>
            </a:pPr>
            <a:r>
              <a:rPr lang="cs-CZ" sz="1600" dirty="0"/>
              <a:t>Licenční smlouvy s autory publikujícími v odborných časopisech FF MU</a:t>
            </a:r>
            <a:r>
              <a:rPr lang="cs-CZ" sz="1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1600" dirty="0" smtClean="0"/>
              <a:t>Sjednocení </a:t>
            </a:r>
            <a:r>
              <a:rPr lang="cs-CZ" sz="1600" dirty="0"/>
              <a:t>užívání oficiálních log FF MU v časopisech vydávaných FF MU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cs-CZ" sz="1600" dirty="0"/>
          </a:p>
          <a:p>
            <a:pPr>
              <a:spcBef>
                <a:spcPts val="1200"/>
              </a:spcBef>
            </a:pPr>
            <a:r>
              <a:rPr lang="cs-CZ" sz="1600" dirty="0" smtClean="0"/>
              <a:t>Časopisy </a:t>
            </a:r>
            <a:r>
              <a:rPr lang="cs-CZ" sz="1600" dirty="0"/>
              <a:t>vydávané spolky a současně FF MU: </a:t>
            </a:r>
            <a:r>
              <a:rPr lang="cs-CZ" sz="1600" dirty="0" smtClean="0"/>
              <a:t>sjednocení </a:t>
            </a:r>
            <a:r>
              <a:rPr lang="cs-CZ" sz="1600" dirty="0"/>
              <a:t>způsobu odkazování na FF MU na stránkách časopisu (tištěných i elektronických</a:t>
            </a:r>
            <a:r>
              <a:rPr lang="cs-CZ" sz="1600" dirty="0" smtClean="0"/>
              <a:t>), smlouvy?</a:t>
            </a:r>
            <a:endParaRPr lang="cs-CZ" sz="1600" dirty="0"/>
          </a:p>
          <a:p>
            <a:pPr>
              <a:spcBef>
                <a:spcPts val="1200"/>
              </a:spcBef>
            </a:pPr>
            <a:r>
              <a:rPr lang="cs-CZ" sz="1600" dirty="0" smtClean="0"/>
              <a:t>Jak </a:t>
            </a:r>
            <a:r>
              <a:rPr lang="cs-CZ" sz="1600" dirty="0"/>
              <a:t>určit cenu čísla odborného </a:t>
            </a:r>
            <a:r>
              <a:rPr lang="cs-CZ" sz="1600" dirty="0" smtClean="0"/>
              <a:t>časopisu? </a:t>
            </a:r>
            <a:endParaRPr lang="cs-CZ" sz="1600" dirty="0"/>
          </a:p>
          <a:p>
            <a:pPr lvl="0">
              <a:spcBef>
                <a:spcPts val="1200"/>
              </a:spcBef>
            </a:pPr>
            <a:r>
              <a:rPr lang="cs-CZ" sz="1600" dirty="0" smtClean="0"/>
              <a:t>Citovanost, sociální sítě (Studia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)   </a:t>
            </a:r>
            <a:r>
              <a:rPr lang="cs-CZ" altLang="cs-CZ" sz="1100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</a:rPr>
              <a:t>Týden IV =&gt;</a:t>
            </a:r>
            <a:endParaRPr lang="cs-CZ" altLang="cs-CZ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sz="2000" dirty="0" smtClean="0"/>
          </a:p>
          <a:p>
            <a:pPr marL="0" indent="0">
              <a:spcBef>
                <a:spcPts val="12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0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il_sablona_4×3_cz">
  <a:themeElements>
    <a:clrScheme name="Vlastní 1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99"/>
      </a:hlink>
      <a:folHlink>
        <a:srgbClr val="7575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phil_sablona_4×3_cz</Template>
  <TotalTime>2513</TotalTime>
  <Words>617</Words>
  <Application>Microsoft Office PowerPoint</Application>
  <PresentationFormat>Předvádění na obrazovce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Tahoma</vt:lpstr>
      <vt:lpstr>Wingdings</vt:lpstr>
      <vt:lpstr>phil_sablona_4×3_cz</vt:lpstr>
      <vt:lpstr>Setkání redakcí odborných časopisů Filozofické fakulty Masarykovy univerzity  9. března 2016</vt:lpstr>
      <vt:lpstr>Program</vt:lpstr>
      <vt:lpstr>1) Zhodnocení roku 2015</vt:lpstr>
      <vt:lpstr>Zhodnocení roku 2015</vt:lpstr>
      <vt:lpstr>Zhodnocení roku 2015</vt:lpstr>
      <vt:lpstr>2) Projekt „Inovace odborných časopisů FF MU“</vt:lpstr>
      <vt:lpstr>3) Plány na rok 2016</vt:lpstr>
      <vt:lpstr>2016 – různé</vt:lpstr>
      <vt:lpstr>4) Další otázky k řešení / Diskuse</vt:lpstr>
      <vt:lpstr>Pro zajímavost: Týden informačního vzdělávání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Evaluační pohovor  s vedením MU</dc:title>
  <dc:creator>PK</dc:creator>
  <cp:lastModifiedBy>Zdeňka Mácková</cp:lastModifiedBy>
  <cp:revision>86</cp:revision>
  <cp:lastPrinted>2016-03-08T14:55:11Z</cp:lastPrinted>
  <dcterms:created xsi:type="dcterms:W3CDTF">2016-02-10T17:49:42Z</dcterms:created>
  <dcterms:modified xsi:type="dcterms:W3CDTF">2016-03-15T18:35:53Z</dcterms:modified>
</cp:coreProperties>
</file>