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8" r:id="rId3"/>
    <p:sldId id="259" r:id="rId4"/>
    <p:sldId id="291" r:id="rId5"/>
    <p:sldId id="260" r:id="rId6"/>
    <p:sldId id="287" r:id="rId7"/>
    <p:sldId id="288" r:id="rId8"/>
    <p:sldId id="300" r:id="rId9"/>
    <p:sldId id="292" r:id="rId10"/>
    <p:sldId id="290" r:id="rId11"/>
    <p:sldId id="301" r:id="rId12"/>
    <p:sldId id="294" r:id="rId13"/>
    <p:sldId id="296" r:id="rId14"/>
    <p:sldId id="297" r:id="rId15"/>
    <p:sldId id="298" r:id="rId16"/>
    <p:sldId id="293" r:id="rId17"/>
    <p:sldId id="303" r:id="rId18"/>
    <p:sldId id="302" r:id="rId19"/>
    <p:sldId id="295" r:id="rId20"/>
    <p:sldId id="286" r:id="rId21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ena Mizerová" initials="AM" lastIdx="7" clrIdx="0">
    <p:extLst>
      <p:ext uri="{19B8F6BF-5375-455C-9EA6-DF929625EA0E}">
        <p15:presenceInfo xmlns:p15="http://schemas.microsoft.com/office/powerpoint/2012/main" userId="Alena Mizerová" providerId="None"/>
      </p:ext>
    </p:extLst>
  </p:cmAuthor>
  <p:cmAuthor id="2" name="helidvorakova helidvorakova" initials="hh" lastIdx="5" clrIdx="1">
    <p:extLst>
      <p:ext uri="{19B8F6BF-5375-455C-9EA6-DF929625EA0E}">
        <p15:presenceInfo xmlns:p15="http://schemas.microsoft.com/office/powerpoint/2012/main" userId="50a794e171779cba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106" d="100"/>
          <a:sy n="106" d="100"/>
        </p:scale>
        <p:origin x="144" y="30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err="1"/>
              <a:t>Novinky</a:t>
            </a:r>
            <a:r>
              <a:rPr lang="en-US" dirty="0"/>
              <a:t> v OJS 3 – Open Access Week 2018 / 25. 10. 2018 /</a:t>
            </a:r>
            <a:r>
              <a:rPr lang="cs-CZ" dirty="0"/>
              <a:t> n</a:t>
            </a:r>
            <a:r>
              <a:rPr lang="en-US" dirty="0" err="1"/>
              <a:t>akladatelství</a:t>
            </a:r>
            <a:r>
              <a:rPr lang="en-US" dirty="0"/>
              <a:t> Munipress 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F5BEFE29-270D-4288-8B8E-9D76A91EF9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779" y="42260"/>
            <a:ext cx="2281806" cy="1445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4" name="Grafický objekt 15">
            <a:extLst>
              <a:ext uri="{FF2B5EF4-FFF2-40B4-BE49-F238E27FC236}">
                <a16:creationId xmlns:a16="http://schemas.microsoft.com/office/drawing/2014/main" id="{EBDD9A6B-1CC0-44DF-805E-A1D9C3008A5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0643584" y="6127425"/>
            <a:ext cx="1134416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Grafický objekt 15">
            <a:extLst>
              <a:ext uri="{FF2B5EF4-FFF2-40B4-BE49-F238E27FC236}">
                <a16:creationId xmlns:a16="http://schemas.microsoft.com/office/drawing/2014/main" id="{EBDD9A6B-1CC0-44DF-805E-A1D9C3008A5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0643584" y="6127425"/>
            <a:ext cx="1134416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0643585" y="6127200"/>
            <a:ext cx="1134417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2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3259957" y="2477312"/>
            <a:ext cx="5672086" cy="1620000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7784FCF-CA63-43D5-9F7A-283B5FF3D23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657C0906-8176-4053-9581-FB903F818F7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414000" y="414000"/>
            <a:ext cx="2350800" cy="671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 dirty="0"/>
              <a:t>Novinky v OJS 3 – Open Access </a:t>
            </a:r>
            <a:r>
              <a:rPr lang="cs-CZ" dirty="0" err="1"/>
              <a:t>Week</a:t>
            </a:r>
            <a:r>
              <a:rPr lang="cs-CZ" dirty="0"/>
              <a:t> 2018 / 25. 10. 2018 / Radek Gomola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BA90FE7-3026-4DD1-B22A-75CF276C0D6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1090" y="5807917"/>
            <a:ext cx="1658186" cy="1050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74505267-DD0B-43BA-A4C8-CF23872B27B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2701" y="5807917"/>
            <a:ext cx="1658186" cy="1050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Grafický objekt 15">
            <a:extLst>
              <a:ext uri="{FF2B5EF4-FFF2-40B4-BE49-F238E27FC236}">
                <a16:creationId xmlns:a16="http://schemas.microsoft.com/office/drawing/2014/main" id="{EBDD9A6B-1CC0-44DF-805E-A1D9C3008A5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0643584" y="6127425"/>
            <a:ext cx="1134416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Grafický objekt 15">
            <a:extLst>
              <a:ext uri="{FF2B5EF4-FFF2-40B4-BE49-F238E27FC236}">
                <a16:creationId xmlns:a16="http://schemas.microsoft.com/office/drawing/2014/main" id="{EBDD9A6B-1CC0-44DF-805E-A1D9C3008A5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0643584" y="6127425"/>
            <a:ext cx="1134416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Grafický objekt 15">
            <a:extLst>
              <a:ext uri="{FF2B5EF4-FFF2-40B4-BE49-F238E27FC236}">
                <a16:creationId xmlns:a16="http://schemas.microsoft.com/office/drawing/2014/main" id="{EBDD9A6B-1CC0-44DF-805E-A1D9C3008A5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0643584" y="6127425"/>
            <a:ext cx="1134416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1" name="Grafický objekt 15">
            <a:extLst>
              <a:ext uri="{FF2B5EF4-FFF2-40B4-BE49-F238E27FC236}">
                <a16:creationId xmlns:a16="http://schemas.microsoft.com/office/drawing/2014/main" id="{EBDD9A6B-1CC0-44DF-805E-A1D9C3008A5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0643584" y="6127425"/>
            <a:ext cx="1134416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Grafický objekt 15">
            <a:extLst>
              <a:ext uri="{FF2B5EF4-FFF2-40B4-BE49-F238E27FC236}">
                <a16:creationId xmlns:a16="http://schemas.microsoft.com/office/drawing/2014/main" id="{EBDD9A6B-1CC0-44DF-805E-A1D9C3008A5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0643584" y="6127425"/>
            <a:ext cx="1134416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Novinky v OJS 3 – Open Access </a:t>
            </a:r>
            <a:r>
              <a:rPr lang="cs-CZ" dirty="0" err="1"/>
              <a:t>Week</a:t>
            </a:r>
            <a:r>
              <a:rPr lang="cs-CZ" dirty="0"/>
              <a:t> 2018 / 25. 10. 2018 / Radek Gomola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90" r:id="rId2"/>
    <p:sldLayoutId id="2147483684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choose/" TargetMode="External"/><Relationship Id="rId2" Type="http://schemas.openxmlformats.org/officeDocument/2006/relationships/hyperlink" Target="http://creativecommons.org/licenses/" TargetMode="Externa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creativecommons.org/licenses/" TargetMode="Externa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B242745-4FB0-44A6-AB71-24C9AD81C43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F5B0345-F5C4-4AB9-921B-79F5186120D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8DBB856-96DA-41D6-B0BD-BFD18D78B9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pPr algn="ctr"/>
            <a:r>
              <a:rPr lang="cs-CZ" dirty="0"/>
              <a:t>Licence a licenční souhlasy</a:t>
            </a:r>
            <a:br>
              <a:rPr lang="cs-CZ" dirty="0"/>
            </a:br>
            <a:r>
              <a:rPr lang="cs-CZ" dirty="0"/>
              <a:t> v redakční praxi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284D2835-7DEC-4134-AEAE-0D9BC673B5C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cs-CZ" dirty="0" smtClean="0"/>
          </a:p>
          <a:p>
            <a:pPr algn="ctr"/>
            <a:r>
              <a:rPr lang="cs-CZ" dirty="0" smtClean="0"/>
              <a:t>Dle podkladů Mgr</a:t>
            </a:r>
            <a:r>
              <a:rPr lang="cs-CZ" dirty="0"/>
              <a:t>. Ing. </a:t>
            </a:r>
            <a:r>
              <a:rPr lang="cs-CZ" dirty="0" smtClean="0"/>
              <a:t>Heleny Dvořákové, redaktorky–právničky Munipress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89739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60FE202-0EB9-44DC-AF22-FF0CAD1B7B3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17ED09B-2C67-4B44-863C-B734D265DEF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8DB9295-E8FE-4AA1-8662-3E6B362141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jsou CC licence?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99EC5F1-126D-4025-BB8C-67DD149C4C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1301682"/>
            <a:ext cx="10753200" cy="4796211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000" dirty="0"/>
              <a:t>Jedná se o soubor předem připravených licenčních smluv, které vznikly jako reakce na pohyb autorských děl v prostředí internetu a mají usnadnit orientaci uživatelům z řad vydavatelů </a:t>
            </a: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/>
              <a:t>i </a:t>
            </a:r>
            <a:r>
              <a:rPr lang="cs-CZ" sz="2000" dirty="0"/>
              <a:t>čtenářů. </a:t>
            </a:r>
          </a:p>
          <a:p>
            <a:pPr>
              <a:lnSpc>
                <a:spcPct val="100000"/>
              </a:lnSpc>
            </a:pPr>
            <a:endParaRPr lang="cs-CZ" sz="2000" dirty="0"/>
          </a:p>
          <a:p>
            <a:pPr>
              <a:lnSpc>
                <a:spcPct val="100000"/>
              </a:lnSpc>
            </a:pPr>
            <a:r>
              <a:rPr lang="cs-CZ" sz="2000" dirty="0" smtClean="0"/>
              <a:t>Jejich </a:t>
            </a:r>
            <a:r>
              <a:rPr lang="cs-CZ" sz="2000" dirty="0"/>
              <a:t>tvůrcem je americká nezisková organizace </a:t>
            </a:r>
            <a:r>
              <a:rPr lang="cs-CZ" sz="2000" dirty="0" err="1"/>
              <a:t>Creative</a:t>
            </a:r>
            <a:r>
              <a:rPr lang="cs-CZ" sz="2000" dirty="0"/>
              <a:t> </a:t>
            </a:r>
            <a:r>
              <a:rPr lang="cs-CZ" sz="2000" dirty="0" err="1"/>
              <a:t>Commons</a:t>
            </a:r>
            <a:r>
              <a:rPr lang="cs-CZ" sz="2000" dirty="0"/>
              <a:t>, která licence i nadále spravuje. </a:t>
            </a:r>
          </a:p>
          <a:p>
            <a:pPr>
              <a:lnSpc>
                <a:spcPct val="100000"/>
              </a:lnSpc>
            </a:pPr>
            <a:endParaRPr lang="cs-CZ" sz="2000" dirty="0"/>
          </a:p>
          <a:p>
            <a:pPr>
              <a:lnSpc>
                <a:spcPct val="100000"/>
              </a:lnSpc>
            </a:pPr>
            <a:r>
              <a:rPr lang="cs-CZ" sz="2000" dirty="0"/>
              <a:t>Licenční smlouvy </a:t>
            </a:r>
            <a:r>
              <a:rPr lang="cs-CZ" sz="2000" dirty="0" err="1"/>
              <a:t>Creative</a:t>
            </a:r>
            <a:r>
              <a:rPr lang="cs-CZ" sz="2000" dirty="0"/>
              <a:t> </a:t>
            </a:r>
            <a:r>
              <a:rPr lang="cs-CZ" sz="2000" dirty="0" err="1"/>
              <a:t>Commons</a:t>
            </a:r>
            <a:r>
              <a:rPr lang="cs-CZ" sz="2000" dirty="0"/>
              <a:t> reagují na technologický vývoj a jsou postupně vydávány v dalších aktualizovaných verzích, jež jsou označeny pořadovým číslem za znakem licence (v současnosti 4.0), nicméně základní rozdělení a podmínky pro jednotlivé typy licencí zůstávají stejné.</a:t>
            </a:r>
          </a:p>
          <a:p>
            <a:pPr>
              <a:lnSpc>
                <a:spcPct val="100000"/>
              </a:lnSpc>
            </a:pPr>
            <a:endParaRPr lang="cs-CZ" sz="2000" dirty="0"/>
          </a:p>
          <a:p>
            <a:pPr>
              <a:lnSpc>
                <a:spcPct val="100000"/>
              </a:lnSpc>
            </a:pPr>
            <a:r>
              <a:rPr lang="cs-CZ" sz="2000" dirty="0"/>
              <a:t>Prostřednictvím CC licence vyjadřuje držitel autorských práv (tj. redakce, která majetková autorská práva získává na základě smlouvy s autorem článku) podmínky, jak je možno </a:t>
            </a: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/>
              <a:t>s </a:t>
            </a:r>
            <a:r>
              <a:rPr lang="cs-CZ" sz="2000" dirty="0"/>
              <a:t>dílem nadále nakládat, tedy jak má probíhat jeho sdílení a šíření.</a:t>
            </a:r>
          </a:p>
          <a:p>
            <a:pPr>
              <a:lnSpc>
                <a:spcPct val="100000"/>
              </a:lnSpc>
            </a:pPr>
            <a:endParaRPr lang="cs-CZ" sz="2000" dirty="0"/>
          </a:p>
          <a:p>
            <a:pPr marL="72000" indent="0">
              <a:lnSpc>
                <a:spcPct val="100000"/>
              </a:lnSpc>
              <a:buNone/>
            </a:pPr>
            <a:endParaRPr 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56446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6758D47-C347-48A5-A5E5-3C50A3B9C38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0884E37-2C6F-4588-9B43-16A8C4590FD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E2F11DF-5698-4A10-9D67-03EA95D762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CC licence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DC5F187-33B5-4CCC-8D7F-4C37152597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000" dirty="0"/>
              <a:t>CC licenci lze přiřadit dílům zpřístupněným prostřednictvím internetové sítě (elektronická díla) i dílům tištěným.</a:t>
            </a:r>
          </a:p>
          <a:p>
            <a:pPr marL="72000" indent="0">
              <a:lnSpc>
                <a:spcPct val="100000"/>
              </a:lnSpc>
              <a:buNone/>
            </a:pPr>
            <a:endParaRPr lang="cs-CZ" sz="2000" dirty="0"/>
          </a:p>
          <a:p>
            <a:pPr>
              <a:lnSpc>
                <a:spcPct val="100000"/>
              </a:lnSpc>
            </a:pPr>
            <a:r>
              <a:rPr lang="cs-CZ" sz="2000" dirty="0"/>
              <a:t>V případech, kdy redakce nemají zájem na indexaci v DOAJ a trvají na zpřístupnění časopisů na stránkách vydavatele i v elektronickém formátu za úplatu, je třeba, aby formulace licenčních souhlasů autorů tuto skutečnost zohlednila. </a:t>
            </a:r>
          </a:p>
          <a:p>
            <a:pPr>
              <a:lnSpc>
                <a:spcPct val="100000"/>
              </a:lnSpc>
            </a:pPr>
            <a:endParaRPr lang="cs-CZ" sz="2000" dirty="0"/>
          </a:p>
          <a:p>
            <a:pPr>
              <a:lnSpc>
                <a:spcPct val="100000"/>
              </a:lnSpc>
            </a:pPr>
            <a:r>
              <a:rPr lang="cs-CZ" sz="2000" dirty="0"/>
              <a:t>Vzory těchto souhlasů poskytne nakladatelství </a:t>
            </a:r>
            <a:r>
              <a:rPr lang="cs-CZ" sz="2000" dirty="0" err="1"/>
              <a:t>Munipress</a:t>
            </a:r>
            <a:r>
              <a:rPr lang="cs-CZ" sz="2000" dirty="0"/>
              <a:t>, metodika jejich shromažďování je shodná jako v případech CC licencí a budeme se jí věnovat za chvíli.</a:t>
            </a:r>
          </a:p>
          <a:p>
            <a:pPr>
              <a:lnSpc>
                <a:spcPct val="100000"/>
              </a:lnSpc>
            </a:pPr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05253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7969A35-0EC0-4545-A1FA-F09D3E78AD2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CB227BE-52E4-4E23-BBB6-054DA2594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CC licence (</a:t>
            </a:r>
            <a:r>
              <a:rPr lang="cs-CZ" dirty="0" err="1"/>
              <a:t>pokrač</a:t>
            </a:r>
            <a:r>
              <a:rPr lang="cs-CZ" dirty="0"/>
              <a:t>.)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9C4EC0D-7B97-4405-B4CE-6F93BE865B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510870"/>
            <a:ext cx="10753200" cy="4717130"/>
          </a:xfrm>
        </p:spPr>
        <p:txBody>
          <a:bodyPr/>
          <a:lstStyle/>
          <a:p>
            <a:pPr>
              <a:lnSpc>
                <a:spcPct val="100000"/>
              </a:lnSpc>
              <a:buClr>
                <a:srgbClr val="0000DC"/>
              </a:buClr>
            </a:pPr>
            <a:r>
              <a:rPr lang="cs-CZ" sz="2000" dirty="0">
                <a:solidFill>
                  <a:srgbClr val="000000"/>
                </a:solidFill>
              </a:rPr>
              <a:t>Vhodnou CC licenci pro šíření díla volí vydavatel časopisu z přehledu licencí (dostupné v </a:t>
            </a:r>
            <a:r>
              <a:rPr lang="cs-CZ" sz="2000" dirty="0" err="1">
                <a:solidFill>
                  <a:srgbClr val="000000"/>
                </a:solidFill>
              </a:rPr>
              <a:t>čj</a:t>
            </a:r>
            <a:r>
              <a:rPr lang="cs-CZ" sz="2000" dirty="0">
                <a:solidFill>
                  <a:srgbClr val="000000"/>
                </a:solidFill>
              </a:rPr>
              <a:t>) </a:t>
            </a:r>
            <a:r>
              <a:rPr lang="cs-CZ" sz="2000" dirty="0">
                <a:solidFill>
                  <a:srgbClr val="00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http://creativecommons.org/</a:t>
            </a:r>
            <a:r>
              <a:rPr lang="cs-CZ" sz="2000" dirty="0" err="1">
                <a:solidFill>
                  <a:srgbClr val="00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licenses</a:t>
            </a:r>
            <a:r>
              <a:rPr lang="cs-CZ" sz="2000" dirty="0">
                <a:solidFill>
                  <a:srgbClr val="00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/</a:t>
            </a:r>
            <a:r>
              <a:rPr lang="cs-CZ" sz="2000" dirty="0">
                <a:solidFill>
                  <a:srgbClr val="000000"/>
                </a:solidFill>
              </a:rPr>
              <a:t>, a to dle svých preferencí a práv ke článkům, kterými disponuje na základě licenčního souhlasu autora. Pro výběr vhodné licence může posloužit návodný interaktivní formulář na oficiálním webu </a:t>
            </a:r>
            <a:r>
              <a:rPr lang="cs-CZ" sz="2000" dirty="0" err="1">
                <a:solidFill>
                  <a:srgbClr val="000000"/>
                </a:solidFill>
              </a:rPr>
              <a:t>Creative</a:t>
            </a:r>
            <a:r>
              <a:rPr lang="cs-CZ" sz="2000" dirty="0">
                <a:solidFill>
                  <a:srgbClr val="000000"/>
                </a:solidFill>
              </a:rPr>
              <a:t> </a:t>
            </a:r>
            <a:r>
              <a:rPr lang="cs-CZ" sz="2000" dirty="0" err="1">
                <a:solidFill>
                  <a:srgbClr val="000000"/>
                </a:solidFill>
              </a:rPr>
              <a:t>Commons</a:t>
            </a:r>
            <a:r>
              <a:rPr lang="cs-CZ" sz="2000" dirty="0">
                <a:solidFill>
                  <a:srgbClr val="000000"/>
                </a:solidFill>
              </a:rPr>
              <a:t>  </a:t>
            </a:r>
            <a:r>
              <a:rPr lang="cs-CZ" sz="2000" dirty="0">
                <a:solidFill>
                  <a:srgbClr val="00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https://creativecommons.org/choose/</a:t>
            </a:r>
            <a:r>
              <a:rPr lang="cs-CZ" sz="2000" dirty="0">
                <a:solidFill>
                  <a:srgbClr val="000000"/>
                </a:solidFill>
              </a:rPr>
              <a:t> (dostupné v </a:t>
            </a:r>
            <a:r>
              <a:rPr lang="cs-CZ" sz="2000" dirty="0" err="1">
                <a:solidFill>
                  <a:srgbClr val="000000"/>
                </a:solidFill>
              </a:rPr>
              <a:t>čj</a:t>
            </a:r>
            <a:r>
              <a:rPr lang="cs-CZ" sz="2000" dirty="0">
                <a:solidFill>
                  <a:srgbClr val="000000"/>
                </a:solidFill>
              </a:rPr>
              <a:t>).</a:t>
            </a:r>
          </a:p>
          <a:p>
            <a:pPr marL="72000" lvl="0" indent="0">
              <a:lnSpc>
                <a:spcPct val="100000"/>
              </a:lnSpc>
              <a:buClr>
                <a:srgbClr val="0000DC"/>
              </a:buClr>
              <a:buNone/>
            </a:pPr>
            <a:r>
              <a:rPr lang="cs-CZ" sz="2000" dirty="0">
                <a:solidFill>
                  <a:srgbClr val="000000"/>
                </a:solidFill>
              </a:rPr>
              <a:t> </a:t>
            </a:r>
          </a:p>
          <a:p>
            <a:pPr lvl="0">
              <a:lnSpc>
                <a:spcPct val="100000"/>
              </a:lnSpc>
              <a:buClr>
                <a:srgbClr val="0000DC"/>
              </a:buClr>
            </a:pPr>
            <a:r>
              <a:rPr lang="cs-CZ" sz="2000" dirty="0">
                <a:solidFill>
                  <a:srgbClr val="000000"/>
                </a:solidFill>
              </a:rPr>
              <a:t>V případě, že by všichni autoři neposkytli souhlasy k publikování dle podmínek doporučené CC BY-SA licence (komerční využití, zpracování), zohlední vydavatel tuto skutečnost při výběru typu licence.</a:t>
            </a:r>
          </a:p>
          <a:p>
            <a:pPr lvl="0">
              <a:lnSpc>
                <a:spcPct val="100000"/>
              </a:lnSpc>
              <a:buClr>
                <a:srgbClr val="0000DC"/>
              </a:buClr>
            </a:pPr>
            <a:endParaRPr lang="cs-CZ" sz="2000" dirty="0">
              <a:solidFill>
                <a:srgbClr val="000000"/>
              </a:solidFill>
            </a:endParaRPr>
          </a:p>
          <a:p>
            <a:pPr lvl="0">
              <a:lnSpc>
                <a:spcPct val="100000"/>
              </a:lnSpc>
              <a:buClr>
                <a:srgbClr val="0000DC"/>
              </a:buClr>
            </a:pPr>
            <a:r>
              <a:rPr lang="cs-CZ" sz="2000" dirty="0">
                <a:solidFill>
                  <a:srgbClr val="000000"/>
                </a:solidFill>
              </a:rPr>
              <a:t>Loga zvolených licencí následně umísťuje:</a:t>
            </a:r>
          </a:p>
          <a:p>
            <a:pPr lvl="0">
              <a:lnSpc>
                <a:spcPct val="100000"/>
              </a:lnSpc>
              <a:buClr>
                <a:srgbClr val="0000DC"/>
              </a:buClr>
            </a:pPr>
            <a:endParaRPr lang="cs-CZ" sz="2000" dirty="0">
              <a:solidFill>
                <a:srgbClr val="000000"/>
              </a:solidFill>
            </a:endParaRPr>
          </a:p>
          <a:p>
            <a:pPr marL="1371600" lvl="2" indent="-457200">
              <a:buClr>
                <a:srgbClr val="5AC8AF"/>
              </a:buClr>
              <a:buFontTx/>
              <a:buAutoNum type="alphaUcParenR"/>
            </a:pPr>
            <a:r>
              <a:rPr lang="cs-CZ" sz="2000" dirty="0">
                <a:solidFill>
                  <a:srgbClr val="000000"/>
                </a:solidFill>
              </a:rPr>
              <a:t>ke každému článku</a:t>
            </a:r>
          </a:p>
          <a:p>
            <a:pPr marL="1371600" lvl="2" indent="-457200">
              <a:buClr>
                <a:srgbClr val="5AC8AF"/>
              </a:buClr>
              <a:buFontTx/>
              <a:buAutoNum type="alphaUcParenR"/>
            </a:pPr>
            <a:r>
              <a:rPr lang="cs-CZ" sz="2000" dirty="0">
                <a:solidFill>
                  <a:srgbClr val="000000"/>
                </a:solidFill>
              </a:rPr>
              <a:t>na domovskou stránku časopisu/ </a:t>
            </a:r>
            <a:r>
              <a:rPr lang="cs-CZ" sz="2000" i="1" dirty="0">
                <a:solidFill>
                  <a:srgbClr val="000000"/>
                </a:solidFill>
              </a:rPr>
              <a:t>do tištěné verze časopisu, je-li šířena bezúplatně</a:t>
            </a:r>
          </a:p>
          <a:p>
            <a:pPr marL="1371600" lvl="2" indent="-457200">
              <a:buClr>
                <a:srgbClr val="5AC8AF"/>
              </a:buClr>
              <a:buFontTx/>
              <a:buAutoNum type="alphaUcParenR"/>
            </a:pPr>
            <a:endParaRPr lang="cs-CZ" sz="2000" dirty="0">
              <a:solidFill>
                <a:srgbClr val="000000"/>
              </a:solidFill>
            </a:endParaRPr>
          </a:p>
          <a:p>
            <a:pPr lvl="0">
              <a:lnSpc>
                <a:spcPct val="100000"/>
              </a:lnSpc>
              <a:buClr>
                <a:srgbClr val="0000DC"/>
              </a:buClr>
            </a:pPr>
            <a:r>
              <a:rPr lang="cs-CZ" sz="2000" dirty="0">
                <a:solidFill>
                  <a:srgbClr val="000000"/>
                </a:solidFill>
              </a:rPr>
              <a:t>V případech, kdy jsou v rámci jednoho titulu uplatněné rozdílné CC licence pro jednotlivé články, v evidenci DOAJ se zveřejní ta z nich, která je nejvíce restriktivní.</a:t>
            </a:r>
          </a:p>
          <a:p>
            <a:pPr lvl="0">
              <a:lnSpc>
                <a:spcPct val="100000"/>
              </a:lnSpc>
              <a:buClr>
                <a:srgbClr val="0000DC"/>
              </a:buClr>
            </a:pPr>
            <a:endParaRPr lang="cs-CZ" sz="2000" dirty="0">
              <a:solidFill>
                <a:srgbClr val="00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28568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4993E4E-C422-4E50-91D8-CB96898DF88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90A4D7B-3268-49F1-B0F8-C58449EB43D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218FADD-BBE2-48DA-926C-905092907E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 je správně nastavená licenční politika důležitá pro univerzitní redakční praxi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BE30A44-6794-47DE-BC24-12D1E716B1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535998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cs-CZ" dirty="0"/>
              <a:t>Tři úhly pohledu, které je třeba v tomto kontextu zohlednit:</a:t>
            </a:r>
          </a:p>
          <a:p>
            <a:pPr marL="838350" lvl="1" indent="-514350">
              <a:buFont typeface="+mj-lt"/>
              <a:buAutoNum type="arabicPeriod"/>
            </a:pPr>
            <a:r>
              <a:rPr lang="cs-CZ" b="1" dirty="0"/>
              <a:t>Splnění požadavků autorskoprávních předpisů ve vztahu k autorům příspěvků (autorské licenční souhlasy nebo smlouvy)</a:t>
            </a:r>
          </a:p>
          <a:p>
            <a:pPr marL="838350" lvl="1" indent="-514350">
              <a:buFont typeface="+mj-lt"/>
              <a:buAutoNum type="arabicPeriod"/>
            </a:pPr>
            <a:endParaRPr lang="cs-CZ" dirty="0"/>
          </a:p>
          <a:p>
            <a:pPr marL="838350" lvl="1" indent="-514350">
              <a:buFont typeface="+mj-lt"/>
              <a:buAutoNum type="arabicPeriod"/>
            </a:pPr>
            <a:r>
              <a:rPr lang="cs-CZ" dirty="0"/>
              <a:t>Šíření tištěných i elektronických verzí periodik v zákonném režimu a v souladu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s </a:t>
            </a:r>
            <a:r>
              <a:rPr lang="cs-CZ" dirty="0"/>
              <a:t>rozsahem poskytnutých autorských souhlasů (CC licence nebo vhodný </a:t>
            </a:r>
            <a:r>
              <a:rPr lang="cs-CZ" dirty="0" err="1"/>
              <a:t>disclaimer</a:t>
            </a:r>
            <a:r>
              <a:rPr lang="cs-CZ" dirty="0"/>
              <a:t>)</a:t>
            </a:r>
          </a:p>
          <a:p>
            <a:pPr marL="838350" lvl="1" indent="-514350">
              <a:buFont typeface="+mj-lt"/>
              <a:buAutoNum type="arabicPeriod"/>
            </a:pPr>
            <a:endParaRPr lang="cs-CZ" dirty="0"/>
          </a:p>
          <a:p>
            <a:pPr marL="838350" lvl="1" indent="-514350">
              <a:buFont typeface="+mj-lt"/>
              <a:buAutoNum type="arabicPeriod"/>
            </a:pPr>
            <a:r>
              <a:rPr lang="cs-CZ" dirty="0"/>
              <a:t>Zohlednění požadavků </a:t>
            </a:r>
            <a:r>
              <a:rPr lang="en-US" dirty="0"/>
              <a:t>Open Access Scholarly Publishers Association</a:t>
            </a:r>
            <a:r>
              <a:rPr lang="cs-CZ" dirty="0"/>
              <a:t> (OASPA),</a:t>
            </a:r>
            <a:r>
              <a:rPr lang="en-US" dirty="0"/>
              <a:t> Committee on Publication Ethics </a:t>
            </a:r>
            <a:r>
              <a:rPr lang="cs-CZ" dirty="0"/>
              <a:t>(</a:t>
            </a:r>
            <a:r>
              <a:rPr lang="en-US" dirty="0"/>
              <a:t>COPE</a:t>
            </a:r>
            <a:r>
              <a:rPr lang="cs-CZ" dirty="0"/>
              <a:t>)</a:t>
            </a:r>
            <a:r>
              <a:rPr lang="en-US" dirty="0"/>
              <a:t> </a:t>
            </a:r>
            <a:r>
              <a:rPr lang="cs-CZ" dirty="0"/>
              <a:t>a především </a:t>
            </a:r>
            <a:r>
              <a:rPr lang="en-US" dirty="0"/>
              <a:t>Directory of Open Access Journals</a:t>
            </a:r>
            <a:r>
              <a:rPr lang="cs-CZ" dirty="0"/>
              <a:t> (DOAJ) v rozsahu dle směřování a uvážení jednotlivých periodik</a:t>
            </a:r>
          </a:p>
        </p:txBody>
      </p:sp>
    </p:spTree>
    <p:extLst>
      <p:ext uri="{BB962C8B-B14F-4D97-AF65-F5344CB8AC3E}">
        <p14:creationId xmlns:p14="http://schemas.microsoft.com/office/powerpoint/2010/main" val="22172957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A6B30A0-EE3D-48A2-9039-54F16D2993E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CD7C9B0-3FD5-4394-AD39-DD7CCC0E12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2B43896-C1E2-4082-B0A7-C96D592A03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Licenční podmínky a autorské souhlasy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FA24F3C-04D9-4323-BA7A-47285ADE45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305788"/>
            <a:ext cx="10753200" cy="4922211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dirty="0"/>
              <a:t>Rozsah</a:t>
            </a:r>
          </a:p>
          <a:p>
            <a:pPr lvl="1"/>
            <a:r>
              <a:rPr lang="cs-CZ" dirty="0"/>
              <a:t>Nezbytný rozsah autorského licenčního souhlasu závisí na zvoleném a s autorem dohodnutém způsobu šíření díla.</a:t>
            </a:r>
          </a:p>
          <a:p>
            <a:pPr lvl="1"/>
            <a:endParaRPr lang="cs-CZ" dirty="0"/>
          </a:p>
          <a:p>
            <a:pPr marL="252000" lvl="1"/>
            <a:r>
              <a:rPr lang="cs-CZ" sz="2800" dirty="0">
                <a:ea typeface="+mn-ea"/>
                <a:cs typeface="+mn-cs"/>
              </a:rPr>
              <a:t>Forma</a:t>
            </a:r>
          </a:p>
          <a:p>
            <a:pPr marL="252000" lvl="1"/>
            <a:r>
              <a:rPr lang="cs-CZ" dirty="0">
                <a:ea typeface="+mn-ea"/>
                <a:cs typeface="+mn-cs"/>
              </a:rPr>
              <a:t>Forma tohoto souhlasu může být:</a:t>
            </a:r>
          </a:p>
          <a:p>
            <a:pPr marL="252000" lvl="1"/>
            <a:endParaRPr lang="cs-CZ" dirty="0">
              <a:ea typeface="+mn-ea"/>
              <a:cs typeface="+mn-cs"/>
            </a:endParaRPr>
          </a:p>
          <a:p>
            <a:pPr marL="996750" lvl="2" indent="-514350">
              <a:buFont typeface="+mj-lt"/>
              <a:buAutoNum type="alphaUcPeriod"/>
            </a:pPr>
            <a:r>
              <a:rPr lang="cs-CZ" sz="2000" dirty="0">
                <a:ea typeface="+mn-ea"/>
                <a:cs typeface="+mn-cs"/>
              </a:rPr>
              <a:t>Konkludentní s využitím textu prohlášení (</a:t>
            </a:r>
            <a:r>
              <a:rPr lang="cs-CZ" sz="2000" dirty="0" err="1">
                <a:ea typeface="+mn-ea"/>
                <a:cs typeface="+mn-cs"/>
              </a:rPr>
              <a:t>disclaimeru</a:t>
            </a:r>
            <a:r>
              <a:rPr lang="cs-CZ" sz="2000" dirty="0">
                <a:ea typeface="+mn-ea"/>
                <a:cs typeface="+mn-cs"/>
              </a:rPr>
              <a:t>, licenčních podmínek vytvořených CTT) přímo na webových stránkách časopisu, kdy autor již poskytnutím svého příspěvku (nahráním, zasláním) poskytuje i souhlas s jeho šířením v patřičném rozsahu v elektronické i tištěné podobě;</a:t>
            </a:r>
          </a:p>
          <a:p>
            <a:pPr marL="996750" lvl="2" indent="-514350">
              <a:buFont typeface="+mj-lt"/>
              <a:buAutoNum type="alphaUcPeriod"/>
            </a:pPr>
            <a:r>
              <a:rPr lang="cs-CZ" sz="2000" dirty="0">
                <a:ea typeface="+mn-ea"/>
                <a:cs typeface="+mn-cs"/>
              </a:rPr>
              <a:t>E-mailový souhlas, který autor poskytne souhlasnou odpovědí na e-mail specifikující podmínky šíření;</a:t>
            </a:r>
          </a:p>
          <a:p>
            <a:pPr marL="996750" lvl="2" indent="-514350">
              <a:buFont typeface="+mj-lt"/>
              <a:buAutoNum type="alphaUcPeriod"/>
            </a:pPr>
            <a:r>
              <a:rPr lang="cs-CZ" sz="2000" dirty="0">
                <a:ea typeface="+mn-ea"/>
                <a:cs typeface="+mn-cs"/>
              </a:rPr>
              <a:t>Souhlas prostřednictvím klasické licenční smlouvy s autorem.</a:t>
            </a:r>
          </a:p>
          <a:p>
            <a:pPr marL="996750" lvl="2" indent="-514350">
              <a:buFont typeface="+mj-lt"/>
              <a:buAutoNum type="alphaUcPeriod"/>
            </a:pPr>
            <a:endParaRPr lang="cs-CZ" sz="2000" dirty="0">
              <a:ea typeface="+mn-ea"/>
              <a:cs typeface="+mn-cs"/>
            </a:endParaRPr>
          </a:p>
          <a:p>
            <a:pPr marL="482400" lvl="2"/>
            <a:r>
              <a:rPr lang="cs-CZ" sz="2000" b="1" dirty="0">
                <a:ea typeface="+mn-ea"/>
                <a:cs typeface="+mn-cs"/>
              </a:rPr>
              <a:t>Pro všechny uvedené varianty jsou redakcím prostřednictvím nakladatelství </a:t>
            </a:r>
            <a:r>
              <a:rPr lang="cs-CZ" sz="2000" b="1" dirty="0" err="1">
                <a:ea typeface="+mn-ea"/>
                <a:cs typeface="+mn-cs"/>
              </a:rPr>
              <a:t>Munipress</a:t>
            </a:r>
            <a:r>
              <a:rPr lang="cs-CZ" sz="2000" b="1" dirty="0">
                <a:ea typeface="+mn-ea"/>
                <a:cs typeface="+mn-cs"/>
              </a:rPr>
              <a:t> k dispozici vzory. </a:t>
            </a:r>
            <a:r>
              <a:rPr lang="cs-CZ" sz="2000" dirty="0">
                <a:ea typeface="+mn-ea"/>
                <a:cs typeface="+mn-cs"/>
              </a:rPr>
              <a:t>Při žádosti o vzor prosím uvádějte, zda se jedná o úplatné nebo bezúplatné šíření, v případě </a:t>
            </a:r>
            <a:r>
              <a:rPr lang="cs-CZ" sz="2000" dirty="0" err="1">
                <a:ea typeface="+mn-ea"/>
                <a:cs typeface="+mn-cs"/>
              </a:rPr>
              <a:t>bezúplatnosti</a:t>
            </a:r>
            <a:r>
              <a:rPr lang="cs-CZ" sz="2000" dirty="0">
                <a:ea typeface="+mn-ea"/>
                <a:cs typeface="+mn-cs"/>
              </a:rPr>
              <a:t> pak zvolený typ CC licence, popř. další omezení.</a:t>
            </a:r>
          </a:p>
          <a:p>
            <a:pPr marL="996750" lvl="2" indent="-514350">
              <a:buFont typeface="+mj-lt"/>
              <a:buAutoNum type="alphaUcPeriod"/>
            </a:pPr>
            <a:endParaRPr lang="cs-CZ" sz="2000" dirty="0">
              <a:ea typeface="+mn-ea"/>
              <a:cs typeface="+mn-cs"/>
            </a:endParaRPr>
          </a:p>
          <a:p>
            <a:pPr marL="996750" lvl="2" indent="-514350">
              <a:buFont typeface="+mj-lt"/>
              <a:buAutoNum type="alphaUcPeriod"/>
            </a:pPr>
            <a:endParaRPr lang="cs-CZ" sz="2000" dirty="0">
              <a:ea typeface="+mn-ea"/>
              <a:cs typeface="+mn-cs"/>
            </a:endParaRPr>
          </a:p>
          <a:p>
            <a:pPr marL="252000" lvl="1"/>
            <a:endParaRPr lang="cs-CZ" sz="2800" dirty="0"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654066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3514B82-A4AD-43AE-999A-B4EA22598E6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D931456-3919-4577-B60E-DD1B1D9C804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C41677C-CEBF-4724-9294-F21ED674C1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Licenční autorské souhlasy </a:t>
            </a:r>
            <a:r>
              <a:rPr lang="cs-CZ" dirty="0" err="1"/>
              <a:t>pokrač</a:t>
            </a:r>
            <a:r>
              <a:rPr lang="cs-CZ" dirty="0"/>
              <a:t>.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B1AB59B-9966-4183-9B94-38AF8D5C5C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endParaRPr lang="cs-CZ" sz="2400" dirty="0"/>
          </a:p>
          <a:p>
            <a:pPr>
              <a:lnSpc>
                <a:spcPct val="100000"/>
              </a:lnSpc>
            </a:pPr>
            <a:endParaRPr lang="cs-CZ" sz="2400" dirty="0"/>
          </a:p>
          <a:p>
            <a:pPr>
              <a:lnSpc>
                <a:spcPct val="100000"/>
              </a:lnSpc>
            </a:pPr>
            <a:endParaRPr lang="cs-CZ" sz="2400" dirty="0"/>
          </a:p>
          <a:p>
            <a:pPr>
              <a:lnSpc>
                <a:spcPct val="100000"/>
              </a:lnSpc>
            </a:pPr>
            <a:r>
              <a:rPr lang="cs-CZ" sz="2400" dirty="0"/>
              <a:t>Nejpraktičtějším a doporučovaným způsobem získání licenčních souhlasů 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z </a:t>
            </a:r>
            <a:r>
              <a:rPr lang="cs-CZ" sz="2400" dirty="0"/>
              <a:t>výše uvedených variant je varianta A,  jejíž implementaci a administraci maximálně usnadňuje Open </a:t>
            </a:r>
            <a:r>
              <a:rPr lang="cs-CZ" sz="2400" dirty="0" err="1"/>
              <a:t>Journal</a:t>
            </a:r>
            <a:r>
              <a:rPr lang="cs-CZ" sz="2400" dirty="0"/>
              <a:t> Systems 3, o kterém pohovoří 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Mgr</a:t>
            </a:r>
            <a:r>
              <a:rPr lang="cs-CZ" sz="2400" dirty="0"/>
              <a:t>. </a:t>
            </a:r>
            <a:r>
              <a:rPr lang="cs-CZ" sz="2400" dirty="0" smtClean="0"/>
              <a:t>Radek Gomola </a:t>
            </a:r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38823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F5DD0A7-51E3-4490-A607-62F97CF4DB1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5274B13-92E9-4B26-A689-12462AB790C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6F16B54-0A8F-4148-8122-E224FBCDCE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Současný stav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BC3E7A8-5700-4F0D-B043-E63006BED2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Elektronické verze</a:t>
            </a:r>
          </a:p>
          <a:p>
            <a:endParaRPr lang="cs-CZ" b="1" dirty="0"/>
          </a:p>
          <a:p>
            <a:pPr lvl="1">
              <a:lnSpc>
                <a:spcPct val="150000"/>
              </a:lnSpc>
            </a:pPr>
            <a:r>
              <a:rPr lang="cs-CZ" dirty="0"/>
              <a:t>Tituly publikující v </a:t>
            </a:r>
            <a:r>
              <a:rPr lang="cs-CZ" dirty="0" smtClean="0"/>
              <a:t>Open </a:t>
            </a:r>
            <a:r>
              <a:rPr lang="cs-CZ" dirty="0"/>
              <a:t>A</a:t>
            </a:r>
            <a:r>
              <a:rPr lang="cs-CZ" dirty="0" smtClean="0"/>
              <a:t>ccess </a:t>
            </a:r>
            <a:r>
              <a:rPr lang="cs-CZ" dirty="0"/>
              <a:t>režimu: 55 ano/ 4 ne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Open </a:t>
            </a:r>
            <a:r>
              <a:rPr lang="cs-CZ" dirty="0" smtClean="0"/>
              <a:t>Access </a:t>
            </a:r>
            <a:r>
              <a:rPr lang="cs-CZ" dirty="0"/>
              <a:t>tituly uvádějící na svém webu adekvátní CC licenci: 15 ano/ 40 ne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Open </a:t>
            </a:r>
            <a:r>
              <a:rPr lang="cs-CZ" dirty="0" smtClean="0"/>
              <a:t>Access </a:t>
            </a:r>
            <a:r>
              <a:rPr lang="cs-CZ" dirty="0"/>
              <a:t>tituly, které užívají doporučovanou licenci CC-BY nebo CC BY-SA: 8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Ostatní používané licence: CC BY-NC-ND (5 x) a CC BY-NC-SA (1 x)</a:t>
            </a:r>
          </a:p>
          <a:p>
            <a:endParaRPr lang="cs-CZ" dirty="0"/>
          </a:p>
          <a:p>
            <a:pPr marL="72000" indent="0">
              <a:buNone/>
            </a:pPr>
            <a:endParaRPr lang="cs-CZ" b="1" dirty="0">
              <a:highlight>
                <a:srgbClr val="FFFF00"/>
              </a:highlight>
            </a:endParaRP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29384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1CA0D35-A7AD-4139-A017-956A9ED5070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86B73D0-5EDA-4E72-AE3D-E457268481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449EE41-A7AC-4867-9860-0FB4DD5082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Současný stav (</a:t>
            </a:r>
            <a:r>
              <a:rPr lang="cs-CZ" dirty="0" err="1"/>
              <a:t>pokrač</a:t>
            </a:r>
            <a:r>
              <a:rPr lang="cs-CZ" dirty="0"/>
              <a:t>.)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3FB8FF7-601C-4BF0-BF16-8B1A737A0C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Význam ostatních využívaných licencí:</a:t>
            </a:r>
          </a:p>
          <a:p>
            <a:pPr lvl="1"/>
            <a:r>
              <a:rPr lang="cs-CZ" dirty="0"/>
              <a:t>Podrobně viz materiál CTT zpracovaný JUDr. Matějem Myškou, Ph.D. a JUDr. Janem </a:t>
            </a:r>
            <a:r>
              <a:rPr lang="cs-CZ" dirty="0" err="1"/>
              <a:t>Zibnerem</a:t>
            </a:r>
            <a:r>
              <a:rPr lang="cs-CZ" dirty="0"/>
              <a:t> (bude dostupný z webu www.munipress.cz)</a:t>
            </a:r>
          </a:p>
          <a:p>
            <a:pPr lvl="1"/>
            <a:r>
              <a:rPr lang="cs-CZ" dirty="0"/>
              <a:t>Nebo oficiální informace </a:t>
            </a:r>
            <a:r>
              <a:rPr lang="cs-CZ" dirty="0" err="1"/>
              <a:t>Creative</a:t>
            </a:r>
            <a:r>
              <a:rPr lang="cs-CZ" dirty="0"/>
              <a:t> </a:t>
            </a:r>
            <a:r>
              <a:rPr lang="cs-CZ" dirty="0" err="1"/>
              <a:t>Commons</a:t>
            </a:r>
            <a:r>
              <a:rPr lang="cs-CZ" dirty="0"/>
              <a:t> zde: </a:t>
            </a:r>
            <a:r>
              <a:rPr lang="cs-CZ" dirty="0">
                <a:hlinkClick r:id="rId2"/>
              </a:rPr>
              <a:t>https://creativecommons.org/licenses/</a:t>
            </a:r>
            <a:r>
              <a:rPr lang="cs-CZ" dirty="0"/>
              <a:t> (dostupné v </a:t>
            </a:r>
            <a:r>
              <a:rPr lang="cs-CZ" dirty="0" err="1"/>
              <a:t>čj</a:t>
            </a:r>
            <a:r>
              <a:rPr lang="cs-CZ" dirty="0"/>
              <a:t>)</a:t>
            </a:r>
          </a:p>
          <a:p>
            <a:pPr lvl="1"/>
            <a:r>
              <a:rPr lang="cs-CZ" b="1" dirty="0"/>
              <a:t>CC BY-NC-SA </a:t>
            </a:r>
            <a:r>
              <a:rPr lang="cs-CZ" dirty="0"/>
              <a:t>(Uveďte původ-Neužívejte dílo komerčně-Zachovejte licenci) umožňuje ostatním nekomerčně upravovat, vylepšovat a vytvářet odvozená díla, pod podmínkou, že uvedou autora původního díla a tato nově vzniklá díla budou vystavena za stejných podmínek jako dílo původní, tj. pod stejnou licencí.</a:t>
            </a:r>
          </a:p>
          <a:p>
            <a:pPr lvl="1"/>
            <a:r>
              <a:rPr lang="cs-CZ" b="1" dirty="0"/>
              <a:t>CC BY-NC-ND </a:t>
            </a:r>
            <a:r>
              <a:rPr lang="cs-CZ" dirty="0"/>
              <a:t>(Uveďte původ-Neužívejte komerčně-Nezpracovávejte) je ze všech šesti CC licencí nejpřísnější - nejvíce omezující pro uživatele díla. Umožňuje pouze stahovat dílo a sdílet je s ostatními za podmínky uvedení autora. Dílo nelze nijak upravovat, ani ho užívat komerčně.</a:t>
            </a:r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11671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76F08CC-D540-44FC-8584-53CB1055B84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57E1438-D88A-427E-AF1B-531FA962C4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3E4DFB9-01B6-47EA-A766-98DFD0402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Současný stav (</a:t>
            </a:r>
            <a:r>
              <a:rPr lang="cs-CZ" dirty="0" err="1"/>
              <a:t>pokrač</a:t>
            </a:r>
            <a:r>
              <a:rPr lang="cs-CZ" dirty="0"/>
              <a:t>.)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9282CB6-5110-4EC0-B0EF-D71B3668EA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Tištěné verze</a:t>
            </a:r>
          </a:p>
          <a:p>
            <a:pPr lvl="1"/>
            <a:r>
              <a:rPr lang="cs-CZ" dirty="0"/>
              <a:t>V současné době je většina tištěných časopisů MU šířena úplatně, proto je uváděn pouze copyright.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Copyrightová doložka odkazuje na nositele majetkových práv. Aby mohl copyright odkazovat na Masarykovu univerzitu, je proto nezbytné patřičná práva od autorů získat (licenční souhlasy).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Varianty získání licenčních souhlasů jsou shodné pro tištěné i elektronické verze. 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V případě přechodu na bezúplatné šíření (FF MU) je zvolená licence použitelná jak pro elektronickou, tak pro tištěnou verzi.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2008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33663DB-C224-409F-8532-3E43E0BB076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F2DA089-C611-4E8E-AF30-ED2256EADDC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5715282-529D-41B0-892E-A48B172EC0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Doporučení pro weby a tištěné verze časopisů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DBFDF37-1415-472C-AF78-2490E6E282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998002"/>
            <a:ext cx="10753200" cy="413999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000" dirty="0"/>
              <a:t>Licenční podmínky ve formě </a:t>
            </a:r>
            <a:r>
              <a:rPr lang="cs-CZ" sz="2000" dirty="0" err="1"/>
              <a:t>disclaimeru</a:t>
            </a:r>
            <a:r>
              <a:rPr lang="cs-CZ" sz="2000" dirty="0"/>
              <a:t> pro autory o konkludentním (automatickém) poskytnutí jejich souhlasu s šířením díla umístit na webové stránky časopisu spolu </a:t>
            </a: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/>
              <a:t>s </a:t>
            </a:r>
            <a:r>
              <a:rPr lang="cs-CZ" sz="2000" dirty="0"/>
              <a:t>odkazem na Licenční podmínky (dle vzoru CTT).</a:t>
            </a:r>
          </a:p>
          <a:p>
            <a:pPr>
              <a:lnSpc>
                <a:spcPct val="100000"/>
              </a:lnSpc>
            </a:pPr>
            <a:endParaRPr lang="cs-CZ" sz="2000" dirty="0"/>
          </a:p>
          <a:p>
            <a:pPr>
              <a:lnSpc>
                <a:spcPct val="100000"/>
              </a:lnSpc>
            </a:pPr>
            <a:r>
              <a:rPr lang="cs-CZ" sz="2000" dirty="0"/>
              <a:t>Obsahem souhlasu pokrýt elektronickou i tištěnou formu časopisu (je-li) při zohlednění úplatnosti/ </a:t>
            </a:r>
            <a:r>
              <a:rPr lang="cs-CZ" sz="2000" dirty="0" err="1"/>
              <a:t>bezúplatnosti</a:t>
            </a:r>
            <a:r>
              <a:rPr lang="cs-CZ" sz="2000" dirty="0"/>
              <a:t> šíření.</a:t>
            </a:r>
          </a:p>
          <a:p>
            <a:pPr>
              <a:lnSpc>
                <a:spcPct val="100000"/>
              </a:lnSpc>
            </a:pPr>
            <a:endParaRPr lang="cs-CZ" sz="2000" dirty="0"/>
          </a:p>
          <a:p>
            <a:pPr>
              <a:lnSpc>
                <a:spcPct val="100000"/>
              </a:lnSpc>
            </a:pPr>
            <a:r>
              <a:rPr lang="cs-CZ" sz="2000" dirty="0"/>
              <a:t>Umístění piktogramu zvolené CC licence na web do jednotlivých čísel časopisů </a:t>
            </a: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/>
              <a:t>a </a:t>
            </a:r>
            <a:r>
              <a:rPr lang="cs-CZ" sz="2000" dirty="0"/>
              <a:t>k jednotlivým článkům (splnění požadavků DOAJ).</a:t>
            </a:r>
          </a:p>
          <a:p>
            <a:pPr>
              <a:lnSpc>
                <a:spcPct val="100000"/>
              </a:lnSpc>
            </a:pPr>
            <a:endParaRPr lang="cs-CZ" sz="2000" dirty="0">
              <a:highlight>
                <a:srgbClr val="FFFF00"/>
              </a:highlight>
            </a:endParaRPr>
          </a:p>
          <a:p>
            <a:pPr>
              <a:lnSpc>
                <a:spcPct val="100000"/>
              </a:lnSpc>
            </a:pPr>
            <a:r>
              <a:rPr lang="cs-CZ" sz="2000" dirty="0"/>
              <a:t>Do tištěné verze časopisu umístit adekvátní CC licenci u bezúplatného šíření tištěných verzí časopisů a copyright doložku u šíření úplatného (většina) .</a:t>
            </a:r>
            <a:endParaRPr lang="cs-CZ" sz="2000" i="1" dirty="0"/>
          </a:p>
          <a:p>
            <a:pPr>
              <a:lnSpc>
                <a:spcPct val="100000"/>
              </a:lnSpc>
            </a:pPr>
            <a:endParaRPr lang="cs-CZ" sz="2000" i="1" dirty="0">
              <a:highlight>
                <a:srgbClr val="FFFF00"/>
              </a:highlight>
            </a:endParaRPr>
          </a:p>
          <a:p>
            <a:pPr>
              <a:lnSpc>
                <a:spcPct val="100000"/>
              </a:lnSpc>
            </a:pPr>
            <a:r>
              <a:rPr lang="cs-CZ" sz="2000" dirty="0"/>
              <a:t>Implementace Open </a:t>
            </a:r>
            <a:r>
              <a:rPr lang="cs-CZ" sz="2000" dirty="0" err="1"/>
              <a:t>Journal</a:t>
            </a:r>
            <a:r>
              <a:rPr lang="cs-CZ" sz="2000" dirty="0"/>
              <a:t> Systems 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35035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7722554-49F5-49BD-9DEF-FAF0E8768BF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8E5D2154-D040-48A9-A253-219EB7E2B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 je správně nastavená licenční politika důležitá pro univerzitní redakční praxi</a:t>
            </a:r>
          </a:p>
        </p:txBody>
      </p:sp>
      <p:sp>
        <p:nvSpPr>
          <p:cNvPr id="7" name="Zástupný symbol pro obsah 6">
            <a:extLst>
              <a:ext uri="{FF2B5EF4-FFF2-40B4-BE49-F238E27FC236}">
                <a16:creationId xmlns:a16="http://schemas.microsoft.com/office/drawing/2014/main" id="{6DE63EF8-07E6-40E9-8742-6B20DB0885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977656"/>
            <a:ext cx="10753200" cy="376392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dirty="0"/>
              <a:t>Správně nastavené „</a:t>
            </a:r>
            <a:r>
              <a:rPr lang="cs-CZ" dirty="0" err="1"/>
              <a:t>best</a:t>
            </a:r>
            <a:r>
              <a:rPr lang="cs-CZ" dirty="0"/>
              <a:t> </a:t>
            </a:r>
            <a:r>
              <a:rPr lang="cs-CZ" dirty="0" err="1"/>
              <a:t>practices</a:t>
            </a:r>
            <a:r>
              <a:rPr lang="cs-CZ" dirty="0"/>
              <a:t>“ snižují administrativní zátěž, zvyšují prestiž periodik i univerzity a snižují riziko možného postihu (soudních sporů</a:t>
            </a:r>
            <a:r>
              <a:rPr lang="cs-CZ" dirty="0" smtClean="0"/>
              <a:t>).</a:t>
            </a:r>
          </a:p>
          <a:p>
            <a:pPr>
              <a:lnSpc>
                <a:spcPct val="100000"/>
              </a:lnSpc>
            </a:pPr>
            <a:endParaRPr lang="cs-CZ" dirty="0"/>
          </a:p>
          <a:p>
            <a:pPr>
              <a:lnSpc>
                <a:spcPct val="100000"/>
              </a:lnSpc>
            </a:pPr>
            <a:r>
              <a:rPr lang="cs-CZ" dirty="0" smtClean="0"/>
              <a:t>Zodpovědnost </a:t>
            </a:r>
            <a:r>
              <a:rPr lang="cs-CZ" dirty="0"/>
              <a:t>za splnění požadavků autorskoprávních předpisů nesou Hospodářská střediska MU; CTT a Munipress poskytují metodické vedení formou seminářů, vypracováním vzorových smluv a ad hoc konzultací.</a:t>
            </a:r>
          </a:p>
          <a:p>
            <a:pPr>
              <a:lnSpc>
                <a:spcPct val="100000"/>
              </a:lnSpc>
            </a:pPr>
            <a:endParaRPr lang="cs-CZ" dirty="0"/>
          </a:p>
          <a:p>
            <a:pPr marL="781200" lvl="1" indent="-457200">
              <a:buFont typeface="+mj-lt"/>
              <a:buAutoNum type="arabicPeriod"/>
            </a:pPr>
            <a:endParaRPr lang="cs-CZ" dirty="0"/>
          </a:p>
          <a:p>
            <a:pPr marL="781200" lvl="1" indent="-457200">
              <a:buFont typeface="+mj-lt"/>
              <a:buAutoNum type="arabicPeriod"/>
            </a:pPr>
            <a:endParaRPr lang="cs-CZ" dirty="0"/>
          </a:p>
          <a:p>
            <a:pPr marL="781200" lvl="1" indent="-457200">
              <a:buFont typeface="+mj-lt"/>
              <a:buAutoNum type="arabicPeriod"/>
            </a:pPr>
            <a:endParaRPr lang="cs-CZ" dirty="0"/>
          </a:p>
        </p:txBody>
      </p:sp>
      <p:sp>
        <p:nvSpPr>
          <p:cNvPr id="8" name="Nadpis 5">
            <a:extLst>
              <a:ext uri="{FF2B5EF4-FFF2-40B4-BE49-F238E27FC236}">
                <a16:creationId xmlns:a16="http://schemas.microsoft.com/office/drawing/2014/main" id="{03FD236F-C721-4AE3-B540-EA0917A978F7}"/>
              </a:ext>
            </a:extLst>
          </p:cNvPr>
          <p:cNvSpPr txBox="1">
            <a:spLocks/>
          </p:cNvSpPr>
          <p:nvPr/>
        </p:nvSpPr>
        <p:spPr>
          <a:xfrm>
            <a:off x="666000" y="2907999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endParaRPr lang="cs-CZ" kern="0" dirty="0"/>
          </a:p>
        </p:txBody>
      </p:sp>
      <p:sp>
        <p:nvSpPr>
          <p:cNvPr id="9" name="Zástupný symbol pro obsah 6">
            <a:extLst>
              <a:ext uri="{FF2B5EF4-FFF2-40B4-BE49-F238E27FC236}">
                <a16:creationId xmlns:a16="http://schemas.microsoft.com/office/drawing/2014/main" id="{F05F4EF9-F380-4F5D-A1F3-F2A2C24DC8DF}"/>
              </a:ext>
            </a:extLst>
          </p:cNvPr>
          <p:cNvSpPr txBox="1">
            <a:spLocks/>
          </p:cNvSpPr>
          <p:nvPr/>
        </p:nvSpPr>
        <p:spPr>
          <a:xfrm>
            <a:off x="666000" y="3583308"/>
            <a:ext cx="10753200" cy="201992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>
              <a:buNone/>
            </a:pPr>
            <a:endParaRPr lang="cs-CZ" kern="0" dirty="0"/>
          </a:p>
        </p:txBody>
      </p:sp>
      <p:sp>
        <p:nvSpPr>
          <p:cNvPr id="11" name="Zástupný symbol pro zápatí 1">
            <a:extLst>
              <a:ext uri="{FF2B5EF4-FFF2-40B4-BE49-F238E27FC236}">
                <a16:creationId xmlns:a16="http://schemas.microsoft.com/office/drawing/2014/main" id="{513EFFF0-1EFD-4C32-B4B2-6B953D211CB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618783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B242745-4FB0-44A6-AB71-24C9AD81C43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F5B0345-F5C4-4AB9-921B-79F5186120D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8DBB856-96DA-41D6-B0BD-BFD18D78B9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pPr algn="ctr"/>
            <a:r>
              <a:rPr lang="cs-CZ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42080310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4993E4E-C422-4E50-91D8-CB96898DF88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90A4D7B-3268-49F1-B0F8-C58449EB43D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218FADD-BBE2-48DA-926C-905092907E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 je správně nastavená licenční politika důležitá pro univerzitní redakční praxi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BE30A44-6794-47DE-BC24-12D1E716B1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535998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cs-CZ" dirty="0"/>
              <a:t>Tři úhly pohledu, které je třeba v tomto kontextu zohlednit:</a:t>
            </a:r>
          </a:p>
          <a:p>
            <a:pPr marL="838350" lvl="1" indent="-514350">
              <a:buFont typeface="+mj-lt"/>
              <a:buAutoNum type="arabicPeriod"/>
            </a:pPr>
            <a:r>
              <a:rPr lang="cs-CZ" dirty="0"/>
              <a:t>Splnění požadavků autorskoprávních předpisů ve vztahu k autorům příspěvků (autorské licenční souhlasy nebo smlouvy)</a:t>
            </a:r>
          </a:p>
          <a:p>
            <a:pPr marL="838350" lvl="1" indent="-514350">
              <a:buFont typeface="+mj-lt"/>
              <a:buAutoNum type="arabicPeriod"/>
            </a:pPr>
            <a:endParaRPr lang="cs-CZ" dirty="0"/>
          </a:p>
          <a:p>
            <a:pPr marL="838350" lvl="1" indent="-514350">
              <a:buFont typeface="+mj-lt"/>
              <a:buAutoNum type="arabicPeriod"/>
            </a:pPr>
            <a:r>
              <a:rPr lang="cs-CZ" dirty="0"/>
              <a:t>Šíření tištěných i elektronických verzí časopisů v zákonném režimu a v souladu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s </a:t>
            </a:r>
            <a:r>
              <a:rPr lang="cs-CZ" dirty="0"/>
              <a:t>rozsahem poskytnutých autorských souhlasů (CC licence, popř. vhodný </a:t>
            </a:r>
            <a:r>
              <a:rPr lang="cs-CZ" dirty="0" err="1"/>
              <a:t>disclaimer</a:t>
            </a:r>
            <a:r>
              <a:rPr lang="cs-CZ" dirty="0"/>
              <a:t>)</a:t>
            </a:r>
          </a:p>
          <a:p>
            <a:pPr marL="838350" lvl="1" indent="-514350">
              <a:buFont typeface="+mj-lt"/>
              <a:buAutoNum type="arabicPeriod"/>
            </a:pPr>
            <a:endParaRPr lang="cs-CZ" dirty="0"/>
          </a:p>
          <a:p>
            <a:pPr marL="838350" lvl="1" indent="-514350">
              <a:buFont typeface="+mj-lt"/>
              <a:buAutoNum type="arabicPeriod"/>
            </a:pPr>
            <a:r>
              <a:rPr lang="cs-CZ" dirty="0"/>
              <a:t>Zohlednění požadavků </a:t>
            </a:r>
            <a:r>
              <a:rPr lang="en-US" dirty="0"/>
              <a:t>Open Access Scholarly Publishers Association</a:t>
            </a:r>
            <a:r>
              <a:rPr lang="cs-CZ" dirty="0"/>
              <a:t> (OASPA),</a:t>
            </a:r>
            <a:r>
              <a:rPr lang="en-US" dirty="0"/>
              <a:t> Committee on Publication Ethics </a:t>
            </a:r>
            <a:r>
              <a:rPr lang="cs-CZ" dirty="0"/>
              <a:t>(</a:t>
            </a:r>
            <a:r>
              <a:rPr lang="en-US" dirty="0"/>
              <a:t>COPE</a:t>
            </a:r>
            <a:r>
              <a:rPr lang="cs-CZ" dirty="0"/>
              <a:t>)</a:t>
            </a:r>
            <a:r>
              <a:rPr lang="en-US" dirty="0"/>
              <a:t> </a:t>
            </a:r>
            <a:r>
              <a:rPr lang="cs-CZ" dirty="0"/>
              <a:t>a především </a:t>
            </a:r>
            <a:r>
              <a:rPr lang="en-US" dirty="0"/>
              <a:t>Directory of Open Access Journals</a:t>
            </a:r>
            <a:r>
              <a:rPr lang="cs-CZ" dirty="0"/>
              <a:t> (DOAJ) v rozsahu dle směru a uvážení redakcí jednotlivých periodik</a:t>
            </a:r>
          </a:p>
        </p:txBody>
      </p:sp>
    </p:spTree>
    <p:extLst>
      <p:ext uri="{BB962C8B-B14F-4D97-AF65-F5344CB8AC3E}">
        <p14:creationId xmlns:p14="http://schemas.microsoft.com/office/powerpoint/2010/main" val="12199418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4993E4E-C422-4E50-91D8-CB96898DF88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90A4D7B-3268-49F1-B0F8-C58449EB43D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218FADD-BBE2-48DA-926C-905092907E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 je správně nastavená licenční politika důležitá pro univerzitní redakční praxi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BE30A44-6794-47DE-BC24-12D1E716B1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535998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cs-CZ" dirty="0"/>
              <a:t>Tři úhly pohledu, které je třeba v tomto kontextu zohlednit:</a:t>
            </a:r>
          </a:p>
          <a:p>
            <a:pPr marL="838350" lvl="1" indent="-514350">
              <a:buFont typeface="+mj-lt"/>
              <a:buAutoNum type="arabicPeriod"/>
            </a:pPr>
            <a:r>
              <a:rPr lang="cs-CZ" dirty="0"/>
              <a:t>Splnění požadavků autorskoprávních předpisů ve vztahu k autorům příspěvků (autorské licenční souhlasy nebo smlouvy)</a:t>
            </a:r>
          </a:p>
          <a:p>
            <a:pPr marL="838350" lvl="1" indent="-514350">
              <a:buFont typeface="+mj-lt"/>
              <a:buAutoNum type="arabicPeriod"/>
            </a:pPr>
            <a:endParaRPr lang="cs-CZ" dirty="0"/>
          </a:p>
          <a:p>
            <a:pPr marL="838350" lvl="1" indent="-514350">
              <a:buFont typeface="+mj-lt"/>
              <a:buAutoNum type="arabicPeriod"/>
            </a:pPr>
            <a:r>
              <a:rPr lang="cs-CZ" dirty="0"/>
              <a:t>Šíření tištěných i elektronických verzí periodik v zákonném režimu a v souladu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s </a:t>
            </a:r>
            <a:r>
              <a:rPr lang="cs-CZ" dirty="0"/>
              <a:t>rozsahem poskytnutých autorských souhlasů (CC licence, popř. vhodný </a:t>
            </a:r>
            <a:r>
              <a:rPr lang="cs-CZ" dirty="0" err="1"/>
              <a:t>disclaimer</a:t>
            </a:r>
            <a:r>
              <a:rPr lang="cs-CZ" dirty="0"/>
              <a:t>)</a:t>
            </a:r>
          </a:p>
          <a:p>
            <a:pPr marL="838350" lvl="1" indent="-514350">
              <a:buFont typeface="+mj-lt"/>
              <a:buAutoNum type="arabicPeriod"/>
            </a:pPr>
            <a:endParaRPr lang="cs-CZ" dirty="0"/>
          </a:p>
          <a:p>
            <a:pPr marL="838350" lvl="1" indent="-514350">
              <a:buFont typeface="+mj-lt"/>
              <a:buAutoNum type="arabicPeriod"/>
            </a:pPr>
            <a:r>
              <a:rPr lang="cs-CZ" b="1" dirty="0"/>
              <a:t>Zohlednění požadavků </a:t>
            </a:r>
            <a:r>
              <a:rPr lang="en-US" b="1" dirty="0"/>
              <a:t>Open Access Scholarly Publishers Association</a:t>
            </a:r>
            <a:r>
              <a:rPr lang="cs-CZ" b="1" dirty="0"/>
              <a:t> (OASPA),</a:t>
            </a:r>
            <a:r>
              <a:rPr lang="en-US" b="1" dirty="0"/>
              <a:t> Committee on Publication Ethics </a:t>
            </a:r>
            <a:r>
              <a:rPr lang="cs-CZ" b="1" dirty="0"/>
              <a:t>(</a:t>
            </a:r>
            <a:r>
              <a:rPr lang="en-US" b="1" dirty="0"/>
              <a:t>COPE</a:t>
            </a:r>
            <a:r>
              <a:rPr lang="cs-CZ" b="1" dirty="0"/>
              <a:t>)</a:t>
            </a:r>
            <a:r>
              <a:rPr lang="en-US" b="1" dirty="0"/>
              <a:t> </a:t>
            </a:r>
            <a:r>
              <a:rPr lang="cs-CZ" b="1" dirty="0"/>
              <a:t>a především </a:t>
            </a:r>
            <a:r>
              <a:rPr lang="en-US" b="1" dirty="0"/>
              <a:t>Directory of Open Access Journals</a:t>
            </a:r>
            <a:r>
              <a:rPr lang="cs-CZ" b="1" dirty="0"/>
              <a:t> (DOAJ) v rozsahu dle směřování a uvážení jednotlivých periodik</a:t>
            </a:r>
          </a:p>
        </p:txBody>
      </p:sp>
    </p:spTree>
    <p:extLst>
      <p:ext uri="{BB962C8B-B14F-4D97-AF65-F5344CB8AC3E}">
        <p14:creationId xmlns:p14="http://schemas.microsoft.com/office/powerpoint/2010/main" val="23923588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6A9796D-D727-4D2A-90A8-A0655963A63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0DF5AB3-30BE-4BB3-B43E-0D7AE8050A3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8CC7C39-9AA9-4D16-A096-54A65268BD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OASPA, COPE, DOAJ podrobněji…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AEA127B-9C3C-4CEC-9A30-60FAA993B9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400" b="1" dirty="0"/>
              <a:t>OASPA</a:t>
            </a:r>
          </a:p>
          <a:p>
            <a:pPr algn="just">
              <a:lnSpc>
                <a:spcPct val="100000"/>
              </a:lnSpc>
            </a:pPr>
            <a:endParaRPr lang="cs-CZ" sz="2000" dirty="0"/>
          </a:p>
          <a:p>
            <a:pPr lvl="1"/>
            <a:r>
              <a:rPr lang="cs-CZ" dirty="0" smtClean="0"/>
              <a:t>Organizace </a:t>
            </a:r>
            <a:r>
              <a:rPr lang="cs-CZ" dirty="0"/>
              <a:t>zastupující komunitu vědeckých vydavatelů </a:t>
            </a:r>
            <a:r>
              <a:rPr lang="cs-CZ" dirty="0" smtClean="0"/>
              <a:t>a </a:t>
            </a:r>
            <a:r>
              <a:rPr lang="cs-CZ" dirty="0"/>
              <a:t>souvisejících organizací (</a:t>
            </a:r>
            <a:r>
              <a:rPr lang="cs-CZ" b="1" dirty="0"/>
              <a:t>COPE, DOAJ</a:t>
            </a:r>
            <a:r>
              <a:rPr lang="cs-CZ" dirty="0"/>
              <a:t>), která systematicky pracuje na podpoře publikování vědeckých výstupů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v </a:t>
            </a:r>
            <a:r>
              <a:rPr lang="cs-CZ" dirty="0"/>
              <a:t>režimu „open </a:t>
            </a:r>
            <a:r>
              <a:rPr lang="cs-CZ" dirty="0" err="1"/>
              <a:t>access</a:t>
            </a:r>
            <a:r>
              <a:rPr lang="cs-CZ" dirty="0"/>
              <a:t>“.</a:t>
            </a:r>
          </a:p>
          <a:p>
            <a:pPr marL="324000" lvl="1" indent="0" algn="just">
              <a:buNone/>
            </a:pPr>
            <a:endParaRPr lang="cs-CZ" dirty="0"/>
          </a:p>
          <a:p>
            <a:pPr lvl="1"/>
            <a:r>
              <a:rPr lang="cs-CZ" dirty="0"/>
              <a:t>Zveřejňuje „Zásady transparentnosti a osvědčené praxe vědeckého publikování“ pokrývající oblasti jako je např. kvalita a obsah webových stránek periodika, název, proces a podmínky recenzního řízení, nastavení procesů pro identifikaci a řešení podezření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z </a:t>
            </a:r>
            <a:r>
              <a:rPr lang="cs-CZ" dirty="0"/>
              <a:t>pochybení autorů (plagiátorství, manipulace citací atp.) a v neposlední řadě i licenční politiky a copyrightu.</a:t>
            </a:r>
          </a:p>
          <a:p>
            <a:pPr lvl="1" algn="just"/>
            <a:endParaRPr lang="cs-CZ" dirty="0"/>
          </a:p>
          <a:p>
            <a:pPr lvl="1" algn="just"/>
            <a:r>
              <a:rPr lang="cs-CZ" dirty="0"/>
              <a:t>Členství, které je zpoplatněno, vypovídá o vysoké úrovni periodika a zastřešující instituce. </a:t>
            </a:r>
          </a:p>
          <a:p>
            <a:pPr lvl="1" algn="just"/>
            <a:endParaRPr lang="cs-CZ" sz="1600" dirty="0"/>
          </a:p>
          <a:p>
            <a:pPr lvl="1" algn="just"/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567969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6A9796D-D727-4D2A-90A8-A0655963A63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0DF5AB3-30BE-4BB3-B43E-0D7AE8050A3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8CC7C39-9AA9-4D16-A096-54A65268BD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OASPA, COPE, DOAJ podrobněji…(</a:t>
            </a:r>
            <a:r>
              <a:rPr lang="cs-CZ" dirty="0" err="1"/>
              <a:t>pokrač</a:t>
            </a:r>
            <a:r>
              <a:rPr lang="cs-CZ" dirty="0"/>
              <a:t>.)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AEA127B-9C3C-4CEC-9A30-60FAA993B9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 COPE</a:t>
            </a:r>
            <a:endParaRPr lang="cs-CZ" b="1" dirty="0"/>
          </a:p>
          <a:p>
            <a:pPr lvl="1"/>
            <a:r>
              <a:rPr lang="cs-CZ" dirty="0"/>
              <a:t> Poskytuje poradenství vydavatelům ve všech oblastech etiky publikování.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Velký důraz klade na  metodiku řešení případů nesprávného jednání v oblasti výzkumu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a </a:t>
            </a:r>
            <a:r>
              <a:rPr lang="cs-CZ" dirty="0"/>
              <a:t>publikování. 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Členství je zpoplatněno a umožňuje členům splňujícím podmínky zveřejněných principů publikační etiky přístup k metodickým materiálům a na členské diskuzní fórum. 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Masarykova univerzita se k principům publikační etiky dle COPE neformálně hlásí.</a:t>
            </a:r>
          </a:p>
        </p:txBody>
      </p:sp>
    </p:spTree>
    <p:extLst>
      <p:ext uri="{BB962C8B-B14F-4D97-AF65-F5344CB8AC3E}">
        <p14:creationId xmlns:p14="http://schemas.microsoft.com/office/powerpoint/2010/main" val="23241196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47FB16D-E4AD-49BD-84B2-216235EF25E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2183157-43D5-4F8F-85EF-4DAEB823B68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8741BEC-896F-498B-BAAA-8A0674B9BF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OASPA, COPE, DOAJ podrobněji…(</a:t>
            </a:r>
            <a:r>
              <a:rPr lang="cs-CZ" dirty="0" err="1"/>
              <a:t>pokrač</a:t>
            </a:r>
            <a:r>
              <a:rPr lang="cs-CZ" dirty="0"/>
              <a:t>.)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FC417CA-8372-402E-AC40-2F33B3D872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445998"/>
          </a:xfrm>
        </p:spPr>
        <p:txBody>
          <a:bodyPr/>
          <a:lstStyle/>
          <a:p>
            <a:r>
              <a:rPr lang="cs-CZ" b="1" dirty="0"/>
              <a:t>DOAJ</a:t>
            </a:r>
          </a:p>
          <a:p>
            <a:pPr lvl="1"/>
            <a:r>
              <a:rPr lang="cs-CZ" dirty="0"/>
              <a:t>Databáze, která indexuje a poskytuje přístup k vysoce kvalitním časopisům s ověřenými procesy peer-</a:t>
            </a:r>
            <a:r>
              <a:rPr lang="cs-CZ" dirty="0" err="1"/>
              <a:t>review</a:t>
            </a:r>
            <a:r>
              <a:rPr lang="cs-CZ" dirty="0"/>
              <a:t> a open </a:t>
            </a:r>
            <a:r>
              <a:rPr lang="cs-CZ" dirty="0" err="1"/>
              <a:t>access</a:t>
            </a:r>
            <a:r>
              <a:rPr lang="cs-CZ" dirty="0"/>
              <a:t> přístupem.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Všechny služby DOAJ jsou bezplatné, včetně indexování v DOAJ. 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Všechna data jsou volně dostupná.</a:t>
            </a:r>
          </a:p>
          <a:p>
            <a:pPr marL="324000" lvl="1" indent="0">
              <a:buNone/>
            </a:pPr>
            <a:endParaRPr lang="cs-CZ" dirty="0"/>
          </a:p>
          <a:p>
            <a:pPr lvl="1"/>
            <a:r>
              <a:rPr lang="cs-CZ" dirty="0"/>
              <a:t>V minulém roce zpracovalo Centrum pro transfer technologií (JUDr. Matěj Myška, Ph.D., JUDr. Jan </a:t>
            </a:r>
            <a:r>
              <a:rPr lang="cs-CZ" dirty="0" err="1"/>
              <a:t>Zibner</a:t>
            </a:r>
            <a:r>
              <a:rPr lang="cs-CZ" dirty="0"/>
              <a:t>) na základě požadavku vzneseného FF MU analýzu požadavků DOAJ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a </a:t>
            </a:r>
            <a:r>
              <a:rPr lang="cs-CZ" dirty="0"/>
              <a:t>doporučení k jejich implementaci pro redakce časopisů této fakulty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19706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EDB5E2C-1130-4E3D-8D21-C48F852D03F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5057C68-091E-495F-B040-0AD244ECF12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CA4FA0-FB67-4563-BE1F-3C07E2AE00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Licence dle DOAJ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0C1D595-B76F-4E6D-A607-0E061328E8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73061"/>
            <a:ext cx="10753200" cy="5080939"/>
          </a:xfrm>
        </p:spPr>
        <p:txBody>
          <a:bodyPr/>
          <a:lstStyle/>
          <a:p>
            <a:pPr lvl="0">
              <a:lnSpc>
                <a:spcPct val="100000"/>
              </a:lnSpc>
              <a:buClr>
                <a:srgbClr val="0000DC"/>
              </a:buClr>
            </a:pPr>
            <a:r>
              <a:rPr lang="cs-CZ" sz="2000" dirty="0">
                <a:solidFill>
                  <a:srgbClr val="000000"/>
                </a:solidFill>
              </a:rPr>
              <a:t>Na základě uvedeného přehledu se zaměříme podrobněji na požadavky DOAJ pro oblast licenční redakční politiky, neboť praktický přínos jejich splnění může být pro jednotlivé tituly zásadní a navíc kritéria DOAJ jsou v souladu i s požadavky ostatních uvedených organizací.</a:t>
            </a:r>
          </a:p>
          <a:p>
            <a:pPr lvl="0">
              <a:lnSpc>
                <a:spcPct val="100000"/>
              </a:lnSpc>
              <a:buClr>
                <a:srgbClr val="0000DC"/>
              </a:buClr>
            </a:pPr>
            <a:endParaRPr lang="cs-CZ" sz="2000" dirty="0">
              <a:solidFill>
                <a:srgbClr val="000000"/>
              </a:solidFill>
            </a:endParaRPr>
          </a:p>
          <a:p>
            <a:pPr lvl="0">
              <a:lnSpc>
                <a:spcPct val="100000"/>
              </a:lnSpc>
              <a:buClr>
                <a:srgbClr val="0000DC"/>
              </a:buClr>
            </a:pPr>
            <a:r>
              <a:rPr lang="cs-CZ" sz="2000" dirty="0">
                <a:solidFill>
                  <a:srgbClr val="000000"/>
                </a:solidFill>
              </a:rPr>
              <a:t>Požadavkem DOAJ je vhodně zvolená CC licence (</a:t>
            </a:r>
            <a:r>
              <a:rPr lang="cs-CZ" sz="2000" dirty="0" err="1">
                <a:solidFill>
                  <a:srgbClr val="000000"/>
                </a:solidFill>
              </a:rPr>
              <a:t>Creative</a:t>
            </a:r>
            <a:r>
              <a:rPr lang="cs-CZ" sz="2000" dirty="0">
                <a:solidFill>
                  <a:srgbClr val="000000"/>
                </a:solidFill>
              </a:rPr>
              <a:t> </a:t>
            </a:r>
            <a:r>
              <a:rPr lang="cs-CZ" sz="2000" dirty="0" err="1">
                <a:solidFill>
                  <a:srgbClr val="000000"/>
                </a:solidFill>
              </a:rPr>
              <a:t>Commons</a:t>
            </a:r>
            <a:r>
              <a:rPr lang="cs-CZ" sz="2000" dirty="0">
                <a:solidFill>
                  <a:srgbClr val="000000"/>
                </a:solidFill>
              </a:rPr>
              <a:t> licence) nebo její alternativa. DOAJ doporučuje volit licenci „nejvolnější“, tedy </a:t>
            </a:r>
            <a:r>
              <a:rPr lang="cs-CZ" sz="2000" b="1" dirty="0">
                <a:solidFill>
                  <a:srgbClr val="000000"/>
                </a:solidFill>
              </a:rPr>
              <a:t>CC-BY</a:t>
            </a:r>
            <a:r>
              <a:rPr lang="cs-CZ" sz="2000" dirty="0">
                <a:solidFill>
                  <a:srgbClr val="000000"/>
                </a:solidFill>
              </a:rPr>
              <a:t> („uveďte původ“). </a:t>
            </a:r>
          </a:p>
          <a:p>
            <a:pPr lvl="0">
              <a:lnSpc>
                <a:spcPct val="100000"/>
              </a:lnSpc>
              <a:buClr>
                <a:srgbClr val="0000DC"/>
              </a:buClr>
            </a:pPr>
            <a:endParaRPr lang="cs-CZ" sz="2000" dirty="0">
              <a:solidFill>
                <a:srgbClr val="000000"/>
              </a:solidFill>
            </a:endParaRPr>
          </a:p>
          <a:p>
            <a:pPr lvl="0">
              <a:lnSpc>
                <a:spcPct val="100000"/>
              </a:lnSpc>
              <a:buClr>
                <a:srgbClr val="0000DC"/>
              </a:buClr>
            </a:pPr>
            <a:r>
              <a:rPr lang="cs-CZ" sz="2000" dirty="0">
                <a:solidFill>
                  <a:srgbClr val="000000"/>
                </a:solidFill>
              </a:rPr>
              <a:t>Metodika DOAJ však nevylučuje využití licencí restriktivnějších ve vztahu k dalšímu šíření díla, mezi něž patří i </a:t>
            </a:r>
            <a:r>
              <a:rPr lang="cs-CZ" sz="2000" b="1" dirty="0">
                <a:solidFill>
                  <a:srgbClr val="000000"/>
                </a:solidFill>
              </a:rPr>
              <a:t>CC BY-SA </a:t>
            </a:r>
            <a:r>
              <a:rPr lang="cs-CZ" sz="2000" dirty="0">
                <a:solidFill>
                  <a:srgbClr val="000000"/>
                </a:solidFill>
              </a:rPr>
              <a:t>(„uveďte původ-zachovejte licenci“), jejíž užití doporučuje CTT.</a:t>
            </a:r>
          </a:p>
          <a:p>
            <a:pPr lvl="0">
              <a:lnSpc>
                <a:spcPct val="100000"/>
              </a:lnSpc>
              <a:buClr>
                <a:srgbClr val="0000DC"/>
              </a:buClr>
            </a:pPr>
            <a:endParaRPr lang="cs-CZ" sz="2000" dirty="0">
              <a:solidFill>
                <a:srgbClr val="000000"/>
              </a:solidFill>
            </a:endParaRPr>
          </a:p>
          <a:p>
            <a:pPr lvl="0">
              <a:lnSpc>
                <a:spcPct val="100000"/>
              </a:lnSpc>
              <a:buClr>
                <a:srgbClr val="0000DC"/>
              </a:buClr>
            </a:pPr>
            <a:r>
              <a:rPr lang="cs-CZ" sz="2000" b="1" dirty="0">
                <a:solidFill>
                  <a:srgbClr val="000000"/>
                </a:solidFill>
              </a:rPr>
              <a:t>Licence CC BY-SA umožňuje: </a:t>
            </a:r>
            <a:r>
              <a:rPr lang="cs-CZ" sz="2000" dirty="0">
                <a:solidFill>
                  <a:srgbClr val="000000"/>
                </a:solidFill>
              </a:rPr>
              <a:t>šíření, upravování, vylepšování a vytváření dalších děl na </a:t>
            </a:r>
            <a:r>
              <a:rPr lang="cs-CZ" sz="2000" dirty="0"/>
              <a:t>základě původního díla, a to i komerčně</a:t>
            </a:r>
            <a:r>
              <a:rPr lang="cs-CZ" sz="2000" dirty="0">
                <a:solidFill>
                  <a:srgbClr val="000000"/>
                </a:solidFill>
              </a:rPr>
              <a:t>. To vše pod podmínkou, že další uživatelé uvedou autora původního díla a nově vzniklá díla budou vystavena za stejných podmínek </a:t>
            </a:r>
            <a:r>
              <a:rPr lang="cs-CZ" sz="2000" dirty="0" smtClean="0">
                <a:solidFill>
                  <a:srgbClr val="000000"/>
                </a:solidFill>
              </a:rPr>
              <a:t>– </a:t>
            </a:r>
            <a:r>
              <a:rPr lang="cs-CZ" sz="2000" dirty="0">
                <a:solidFill>
                  <a:srgbClr val="000000"/>
                </a:solidFill>
              </a:rPr>
              <a:t>pod stejnou licencí (tedy umožní i nadále komerční využití).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61172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4993E4E-C422-4E50-91D8-CB96898DF88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90A4D7B-3268-49F1-B0F8-C58449EB43D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218FADD-BBE2-48DA-926C-905092907E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 je správně nastavená licenční politika důležitá pro univerzitní redakční praxi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BE30A44-6794-47DE-BC24-12D1E716B1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535998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cs-CZ" dirty="0"/>
              <a:t>Tři úhly pohledu, které je třeba v tomto kontextu zohlednit:</a:t>
            </a:r>
          </a:p>
          <a:p>
            <a:pPr marL="838350" lvl="1" indent="-514350">
              <a:buFont typeface="+mj-lt"/>
              <a:buAutoNum type="arabicPeriod"/>
            </a:pPr>
            <a:r>
              <a:rPr lang="cs-CZ" dirty="0"/>
              <a:t>Splnění požadavků autorskoprávních předpisů ve vztahu k autorům příspěvků (autorské licenční souhlasy nebo smlouvy)</a:t>
            </a:r>
          </a:p>
          <a:p>
            <a:pPr marL="838350" lvl="1" indent="-514350">
              <a:buFont typeface="+mj-lt"/>
              <a:buAutoNum type="arabicPeriod"/>
            </a:pPr>
            <a:endParaRPr lang="cs-CZ" dirty="0"/>
          </a:p>
          <a:p>
            <a:pPr marL="838350" lvl="1" indent="-514350">
              <a:buFont typeface="+mj-lt"/>
              <a:buAutoNum type="arabicPeriod"/>
            </a:pPr>
            <a:r>
              <a:rPr lang="cs-CZ" b="1" dirty="0"/>
              <a:t>Šíření tištěných i elektronických verzí periodik v zákonném režimu a v souladu 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s </a:t>
            </a:r>
            <a:r>
              <a:rPr lang="cs-CZ" b="1" dirty="0"/>
              <a:t>rozsahem poskytnutých autorských souhlasů (CC licence nebo vhodný </a:t>
            </a:r>
            <a:r>
              <a:rPr lang="cs-CZ" b="1" dirty="0" err="1"/>
              <a:t>disclaimer</a:t>
            </a:r>
            <a:r>
              <a:rPr lang="cs-CZ" b="1" dirty="0"/>
              <a:t>)</a:t>
            </a:r>
          </a:p>
          <a:p>
            <a:pPr marL="838350" lvl="1" indent="-514350">
              <a:buFont typeface="+mj-lt"/>
              <a:buAutoNum type="arabicPeriod"/>
            </a:pPr>
            <a:endParaRPr lang="cs-CZ" dirty="0"/>
          </a:p>
          <a:p>
            <a:pPr marL="838350" lvl="1" indent="-514350">
              <a:buFont typeface="+mj-lt"/>
              <a:buAutoNum type="arabicPeriod"/>
            </a:pPr>
            <a:r>
              <a:rPr lang="cs-CZ" dirty="0"/>
              <a:t>Zohlednění požadavků </a:t>
            </a:r>
            <a:r>
              <a:rPr lang="en-US" dirty="0"/>
              <a:t>Open Access Scholarly Publishers Association</a:t>
            </a:r>
            <a:r>
              <a:rPr lang="cs-CZ" dirty="0"/>
              <a:t> (OASPA),</a:t>
            </a:r>
            <a:r>
              <a:rPr lang="en-US" dirty="0"/>
              <a:t> Committee on Publication Ethics </a:t>
            </a:r>
            <a:r>
              <a:rPr lang="cs-CZ" dirty="0"/>
              <a:t>(</a:t>
            </a:r>
            <a:r>
              <a:rPr lang="en-US" dirty="0"/>
              <a:t>COPE</a:t>
            </a:r>
            <a:r>
              <a:rPr lang="cs-CZ" dirty="0"/>
              <a:t>)</a:t>
            </a:r>
            <a:r>
              <a:rPr lang="en-US" dirty="0"/>
              <a:t> </a:t>
            </a:r>
            <a:r>
              <a:rPr lang="cs-CZ" dirty="0"/>
              <a:t>a především </a:t>
            </a:r>
            <a:r>
              <a:rPr lang="en-US" dirty="0"/>
              <a:t>Directory of Open Access Journals</a:t>
            </a:r>
            <a:r>
              <a:rPr lang="cs-CZ" dirty="0"/>
              <a:t> (DOAJ) v rozsahu dle směru a uvážení jednotlivých periodik</a:t>
            </a:r>
          </a:p>
        </p:txBody>
      </p:sp>
    </p:spTree>
    <p:extLst>
      <p:ext uri="{BB962C8B-B14F-4D97-AF65-F5344CB8AC3E}">
        <p14:creationId xmlns:p14="http://schemas.microsoft.com/office/powerpoint/2010/main" val="1541015869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MUNI-CZ.potx" id="{1168BCCA-2AB7-4870-A85F-BE56985345A3}" vid="{B6CC91D0-7B29-434B-BDBF-53FFEABC7D1F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ojs3_open_access_week_2018</Template>
  <TotalTime>50</TotalTime>
  <Words>1347</Words>
  <Application>Microsoft Office PowerPoint</Application>
  <PresentationFormat>Širokoúhlá obrazovka</PresentationFormat>
  <Paragraphs>170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4" baseType="lpstr">
      <vt:lpstr>Arial</vt:lpstr>
      <vt:lpstr>Tahoma</vt:lpstr>
      <vt:lpstr>Wingdings</vt:lpstr>
      <vt:lpstr>Prezentace_MU_CZ</vt:lpstr>
      <vt:lpstr>Licence a licenční souhlasy  v redakční praxi</vt:lpstr>
      <vt:lpstr>Proč je správně nastavená licenční politika důležitá pro univerzitní redakční praxi</vt:lpstr>
      <vt:lpstr>Proč je správně nastavená licenční politika důležitá pro univerzitní redakční praxi</vt:lpstr>
      <vt:lpstr>Proč je správně nastavená licenční politika důležitá pro univerzitní redakční praxi</vt:lpstr>
      <vt:lpstr>OASPA, COPE, DOAJ podrobněji… </vt:lpstr>
      <vt:lpstr>OASPA, COPE, DOAJ podrobněji…(pokrač.)</vt:lpstr>
      <vt:lpstr>OASPA, COPE, DOAJ podrobněji…(pokrač.)</vt:lpstr>
      <vt:lpstr>Licence dle DOAJ</vt:lpstr>
      <vt:lpstr>Proč je správně nastavená licenční politika důležitá pro univerzitní redakční praxi</vt:lpstr>
      <vt:lpstr>Co jsou CC licence? </vt:lpstr>
      <vt:lpstr>CC licence</vt:lpstr>
      <vt:lpstr>CC licence (pokrač.)</vt:lpstr>
      <vt:lpstr>Proč je správně nastavená licenční politika důležitá pro univerzitní redakční praxi</vt:lpstr>
      <vt:lpstr>Licenční podmínky a autorské souhlasy</vt:lpstr>
      <vt:lpstr>Licenční autorské souhlasy pokrač.</vt:lpstr>
      <vt:lpstr>Současný stav</vt:lpstr>
      <vt:lpstr>Současný stav (pokrač.)</vt:lpstr>
      <vt:lpstr>Současný stav (pokrač.)</vt:lpstr>
      <vt:lpstr>Doporučení pro weby a tištěné verze časopisů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Novinky v Open Journal Systems 3</dc:title>
  <dc:creator>Radek Gomola</dc:creator>
  <cp:lastModifiedBy>Alena Mizerová</cp:lastModifiedBy>
  <cp:revision>64</cp:revision>
  <cp:lastPrinted>1601-01-01T00:00:00Z</cp:lastPrinted>
  <dcterms:created xsi:type="dcterms:W3CDTF">2018-10-24T17:18:23Z</dcterms:created>
  <dcterms:modified xsi:type="dcterms:W3CDTF">2019-02-21T09:39:06Z</dcterms:modified>
</cp:coreProperties>
</file>