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72" r:id="rId11"/>
    <p:sldId id="271" r:id="rId12"/>
    <p:sldId id="273" r:id="rId13"/>
    <p:sldId id="277" r:id="rId14"/>
    <p:sldId id="278" r:id="rId15"/>
    <p:sldId id="279" r:id="rId16"/>
    <p:sldId id="270" r:id="rId17"/>
    <p:sldId id="268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>
        <p:scale>
          <a:sx n="123" d="100"/>
          <a:sy n="123" d="100"/>
        </p:scale>
        <p:origin x="-11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Kolik dní v týdnu zhruba zabere mladým lidem Studium, Práce a dobrovolnictví?</a:t>
            </a:r>
          </a:p>
        </c:rich>
      </c:tx>
      <c:layout>
        <c:manualLayout>
          <c:xMode val="edge"/>
          <c:yMode val="edge"/>
          <c:x val="0.10356824555809029"/>
          <c:y val="4.597701149425287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3335702828813065"/>
          <c:w val="0.93888888888888888"/>
          <c:h val="0.622630504520268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studium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méně než 1 den</c:v>
                </c:pt>
                <c:pt idx="1">
                  <c:v>1 až 1,9 dne</c:v>
                </c:pt>
                <c:pt idx="2">
                  <c:v>2 až 2,9 dne</c:v>
                </c:pt>
                <c:pt idx="3">
                  <c:v>3 až 3,9 dne</c:v>
                </c:pt>
                <c:pt idx="4">
                  <c:v>4 až 4,9 dne</c:v>
                </c:pt>
                <c:pt idx="5">
                  <c:v>5 a více dnů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3.3</c:v>
                </c:pt>
                <c:pt idx="1">
                  <c:v>5.0999999999999996</c:v>
                </c:pt>
                <c:pt idx="2">
                  <c:v>14</c:v>
                </c:pt>
                <c:pt idx="3">
                  <c:v>26.2</c:v>
                </c:pt>
                <c:pt idx="4">
                  <c:v>28.3</c:v>
                </c:pt>
                <c:pt idx="5">
                  <c:v>23.1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práce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méně než 1 den</c:v>
                </c:pt>
                <c:pt idx="1">
                  <c:v>1 až 1,9 dne</c:v>
                </c:pt>
                <c:pt idx="2">
                  <c:v>2 až 2,9 dne</c:v>
                </c:pt>
                <c:pt idx="3">
                  <c:v>3 až 3,9 dne</c:v>
                </c:pt>
                <c:pt idx="4">
                  <c:v>4 až 4,9 dne</c:v>
                </c:pt>
                <c:pt idx="5">
                  <c:v>5 a více dnů</c:v>
                </c:pt>
              </c:strCache>
            </c:strRef>
          </c:cat>
          <c:val>
            <c:numRef>
              <c:f>List1!$C$2:$C$7</c:f>
              <c:numCache>
                <c:formatCode>General</c:formatCode>
                <c:ptCount val="6"/>
                <c:pt idx="0">
                  <c:v>19.2</c:v>
                </c:pt>
                <c:pt idx="1">
                  <c:v>29.7</c:v>
                </c:pt>
                <c:pt idx="2">
                  <c:v>24.1</c:v>
                </c:pt>
                <c:pt idx="3">
                  <c:v>12.3</c:v>
                </c:pt>
                <c:pt idx="4">
                  <c:v>5.9</c:v>
                </c:pt>
                <c:pt idx="5">
                  <c:v>8.8000000000000007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dobrovolnictví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méně než 1 den</c:v>
                </c:pt>
                <c:pt idx="1">
                  <c:v>1 až 1,9 dne</c:v>
                </c:pt>
                <c:pt idx="2">
                  <c:v>2 až 2,9 dne</c:v>
                </c:pt>
                <c:pt idx="3">
                  <c:v>3 až 3,9 dne</c:v>
                </c:pt>
                <c:pt idx="4">
                  <c:v>4 až 4,9 dne</c:v>
                </c:pt>
                <c:pt idx="5">
                  <c:v>5 a více dnů</c:v>
                </c:pt>
              </c:strCache>
            </c:strRef>
          </c:cat>
          <c:val>
            <c:numRef>
              <c:f>List1!$D$2:$D$7</c:f>
              <c:numCache>
                <c:formatCode>General</c:formatCode>
                <c:ptCount val="6"/>
                <c:pt idx="0">
                  <c:v>50.4</c:v>
                </c:pt>
                <c:pt idx="1">
                  <c:v>30.6</c:v>
                </c:pt>
                <c:pt idx="2">
                  <c:v>12</c:v>
                </c:pt>
                <c:pt idx="3">
                  <c:v>3.9</c:v>
                </c:pt>
                <c:pt idx="4">
                  <c:v>1.1000000000000001</c:v>
                </c:pt>
                <c:pt idx="5">
                  <c:v>1.9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0882560"/>
        <c:axId val="40884096"/>
      </c:barChart>
      <c:catAx>
        <c:axId val="40882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884096"/>
        <c:crosses val="autoZero"/>
        <c:auto val="1"/>
        <c:lblAlgn val="ctr"/>
        <c:lblOffset val="100"/>
        <c:noMultiLvlLbl val="0"/>
      </c:catAx>
      <c:valAx>
        <c:axId val="40884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88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6AC66-34E2-4A20-83D1-BD6DF1D05251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FF41C-48B3-47C3-B86B-E1B37216CB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256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Kdybyste se před padesáti lety zeptali šestnáctiletých, jestli se těší na to, až budou dospělí, většina by pravděpodobně řekla, že ano. Když se zeptáte dnes, budou v odpovědi na tuto otázku často rozpačití. Dospělost v tradičním pojetí, tj. jako období stability a dlouhodobých závazků, už není u adolescentů tak atraktivním obdobím. Dospívající ji dnes v anketách označují jako stav strnulosti, konvencí do konce života, starostí…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FF41C-48B3-47C3-B86B-E1B37216CB1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00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FF41C-48B3-47C3-B86B-E1B37216CB1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36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1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836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5407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479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7912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433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894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4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86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42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67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4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91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34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68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18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22F6B-EADA-436B-AFC8-36BBB5E9CF37}" type="datetimeFigureOut">
              <a:rPr lang="cs-CZ" smtClean="0"/>
              <a:t>25.5.2015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45436C-875B-42F2-B693-E4A3BD54F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58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Cesty</a:t>
            </a:r>
            <a:r>
              <a:rPr lang="en-US" dirty="0"/>
              <a:t> do </a:t>
            </a:r>
            <a:r>
              <a:rPr lang="en-US" dirty="0" err="1"/>
              <a:t>dospělosti</a:t>
            </a:r>
            <a:r>
              <a:rPr lang="en-US" dirty="0"/>
              <a:t> </a:t>
            </a:r>
            <a:r>
              <a:rPr lang="en-US" dirty="0" err="1"/>
              <a:t>aneb</a:t>
            </a:r>
            <a:r>
              <a:rPr lang="en-US" dirty="0"/>
              <a:t> Adulthood loading, please wait!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Lenka Lacinová</a:t>
            </a:r>
          </a:p>
          <a:p>
            <a:r>
              <a:rPr lang="cs-CZ" dirty="0" smtClean="0"/>
              <a:t>Institut výzkumu dětí, mládeže a rodiny</a:t>
            </a:r>
          </a:p>
          <a:p>
            <a:r>
              <a:rPr lang="cs-CZ" dirty="0" smtClean="0"/>
              <a:t>Fakulta sociálních studií Masarykova univerzita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8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80304"/>
            <a:ext cx="8596668" cy="953037"/>
          </a:xfrm>
        </p:spPr>
        <p:txBody>
          <a:bodyPr/>
          <a:lstStyle/>
          <a:p>
            <a:r>
              <a:rPr lang="cs-CZ" dirty="0"/>
              <a:t>Studium/práce/kariéra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512061"/>
              </p:ext>
            </p:extLst>
          </p:nvPr>
        </p:nvGraphicFramePr>
        <p:xfrm>
          <a:off x="296214" y="978794"/>
          <a:ext cx="9697792" cy="5743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2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9398" y="257577"/>
            <a:ext cx="7601272" cy="605307"/>
          </a:xfrm>
        </p:spPr>
        <p:txBody>
          <a:bodyPr>
            <a:noAutofit/>
          </a:bodyPr>
          <a:lstStyle/>
          <a:p>
            <a:r>
              <a:rPr lang="cs-CZ" sz="3600" dirty="0" smtClean="0"/>
              <a:t>Nejsou všichni stejní…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4108361" y="1584802"/>
            <a:ext cx="7703224" cy="42235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128789" y="1468192"/>
            <a:ext cx="4559121" cy="5062098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Class</a:t>
            </a:r>
            <a:r>
              <a:rPr lang="cs-CZ" sz="2400" dirty="0" smtClean="0"/>
              <a:t> 1: </a:t>
            </a:r>
            <a:r>
              <a:rPr lang="cs-CZ" sz="2400" dirty="0"/>
              <a:t>Rozhodnutí se </a:t>
            </a:r>
            <a:r>
              <a:rPr lang="cs-CZ" sz="2400" dirty="0" smtClean="0"/>
              <a:t>závazky/</a:t>
            </a:r>
            <a:r>
              <a:rPr lang="cs-CZ" sz="2400" i="1" dirty="0" err="1" smtClean="0"/>
              <a:t>committed</a:t>
            </a:r>
            <a:r>
              <a:rPr lang="cs-CZ" sz="2400" i="1" dirty="0" smtClean="0"/>
              <a:t> </a:t>
            </a:r>
            <a:r>
              <a:rPr lang="cs-CZ" sz="2400" dirty="0" smtClean="0"/>
              <a:t>(35%)</a:t>
            </a:r>
          </a:p>
          <a:p>
            <a:r>
              <a:rPr lang="cs-CZ" sz="2400" dirty="0" err="1" smtClean="0"/>
              <a:t>Class</a:t>
            </a:r>
            <a:r>
              <a:rPr lang="cs-CZ" sz="2400" dirty="0" smtClean="0"/>
              <a:t> 2: </a:t>
            </a:r>
            <a:r>
              <a:rPr lang="cs-CZ" sz="2400" dirty="0"/>
              <a:t>Na kariéru </a:t>
            </a:r>
            <a:r>
              <a:rPr lang="cs-CZ" sz="2400" dirty="0" smtClean="0"/>
              <a:t>orientovaní/</a:t>
            </a:r>
            <a:r>
              <a:rPr lang="cs-CZ" sz="2400" i="1" dirty="0" err="1" smtClean="0"/>
              <a:t>career-oriented</a:t>
            </a:r>
            <a:r>
              <a:rPr lang="cs-CZ" sz="2400" dirty="0" smtClean="0"/>
              <a:t> (13%)</a:t>
            </a:r>
          </a:p>
          <a:p>
            <a:r>
              <a:rPr lang="cs-CZ" sz="2400" dirty="0" err="1" smtClean="0"/>
              <a:t>Class</a:t>
            </a:r>
            <a:r>
              <a:rPr lang="cs-CZ" sz="2400" dirty="0" smtClean="0"/>
              <a:t> 3: </a:t>
            </a:r>
            <a:r>
              <a:rPr lang="cs-CZ" sz="2400" dirty="0"/>
              <a:t>Cílevědomí hledači se </a:t>
            </a:r>
            <a:r>
              <a:rPr lang="cs-CZ" sz="2400" dirty="0" smtClean="0"/>
              <a:t>závazky/</a:t>
            </a:r>
            <a:r>
              <a:rPr lang="cs-CZ" sz="2400" i="1" dirty="0" err="1" smtClean="0"/>
              <a:t>achievers</a:t>
            </a:r>
            <a:r>
              <a:rPr lang="cs-CZ" sz="2400" dirty="0" smtClean="0"/>
              <a:t> (41%)</a:t>
            </a:r>
          </a:p>
          <a:p>
            <a:r>
              <a:rPr lang="cs-CZ" sz="2400" dirty="0" err="1" smtClean="0"/>
              <a:t>Class</a:t>
            </a:r>
            <a:r>
              <a:rPr lang="cs-CZ" sz="2400" dirty="0" smtClean="0"/>
              <a:t> 4: </a:t>
            </a:r>
            <a:r>
              <a:rPr lang="cs-CZ" sz="2400" dirty="0"/>
              <a:t>Pochybovači </a:t>
            </a:r>
            <a:r>
              <a:rPr lang="cs-CZ" sz="2400" dirty="0" smtClean="0"/>
              <a:t>/</a:t>
            </a:r>
            <a:r>
              <a:rPr lang="cs-CZ" sz="2400" i="1" dirty="0" err="1" smtClean="0"/>
              <a:t>reconsiderers</a:t>
            </a:r>
            <a:r>
              <a:rPr lang="cs-CZ" sz="2400" dirty="0" smtClean="0"/>
              <a:t> (11%)</a:t>
            </a:r>
          </a:p>
          <a:p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4531862" y="4765183"/>
            <a:ext cx="70848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200000"/>
              </a:lnSpc>
              <a:spcAft>
                <a:spcPts val="0"/>
              </a:spcAft>
            </a:pPr>
            <a:endParaRPr lang="cs-CZ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200000"/>
              </a:lnSpc>
              <a:spcAft>
                <a:spcPts val="0"/>
              </a:spcAft>
            </a:pPr>
            <a:endParaRPr lang="cs-CZ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200000"/>
              </a:lnSpc>
              <a:spcAft>
                <a:spcPts val="0"/>
              </a:spcAft>
            </a:pPr>
            <a:endParaRPr lang="cs-CZ" sz="1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cs-CZ" sz="14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E 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= </a:t>
            </a:r>
            <a:r>
              <a:rPr lang="cs-CZ" sz="1400" dirty="0" err="1">
                <a:latin typeface="Trebuchet MS" panose="020B0603020202020204" pitchFamily="34" charset="0"/>
                <a:ea typeface="Times New Roman" panose="02020603050405020304" pitchFamily="18" charset="0"/>
              </a:rPr>
              <a:t>exploration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, C = </a:t>
            </a:r>
            <a:r>
              <a:rPr lang="cs-CZ" sz="1400" dirty="0" err="1">
                <a:latin typeface="Trebuchet MS" panose="020B0603020202020204" pitchFamily="34" charset="0"/>
                <a:ea typeface="Times New Roman" panose="02020603050405020304" pitchFamily="18" charset="0"/>
              </a:rPr>
              <a:t>commitment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, RR = </a:t>
            </a:r>
            <a:r>
              <a:rPr lang="cs-CZ" sz="1400" dirty="0" err="1" smtClean="0">
                <a:latin typeface="Trebuchet MS" panose="020B0603020202020204" pitchFamily="34" charset="0"/>
                <a:ea typeface="Times New Roman" panose="02020603050405020304" pitchFamily="18" charset="0"/>
              </a:rPr>
              <a:t>romantic</a:t>
            </a:r>
            <a:r>
              <a:rPr lang="cs-CZ" sz="14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 smtClean="0">
                <a:latin typeface="Trebuchet MS" panose="020B0603020202020204" pitchFamily="34" charset="0"/>
                <a:ea typeface="Times New Roman" panose="02020603050405020304" pitchFamily="18" charset="0"/>
              </a:rPr>
              <a:t>relationship</a:t>
            </a:r>
            <a:r>
              <a:rPr lang="cs-CZ" sz="14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, S 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= </a:t>
            </a:r>
            <a:r>
              <a:rPr lang="cs-CZ" sz="1400" dirty="0" err="1">
                <a:latin typeface="Trebuchet MS" panose="020B0603020202020204" pitchFamily="34" charset="0"/>
                <a:ea typeface="Times New Roman" panose="02020603050405020304" pitchFamily="18" charset="0"/>
              </a:rPr>
              <a:t>current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 study, </a:t>
            </a:r>
            <a:r>
              <a:rPr lang="cs-CZ" sz="14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	J 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= </a:t>
            </a:r>
            <a:r>
              <a:rPr lang="cs-CZ" sz="1400" dirty="0" err="1">
                <a:latin typeface="Trebuchet MS" panose="020B0603020202020204" pitchFamily="34" charset="0"/>
                <a:ea typeface="Times New Roman" panose="02020603050405020304" pitchFamily="18" charset="0"/>
              </a:rPr>
              <a:t>current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1400" dirty="0" err="1">
                <a:latin typeface="Trebuchet MS" panose="020B0603020202020204" pitchFamily="34" charset="0"/>
                <a:ea typeface="Times New Roman" panose="02020603050405020304" pitchFamily="18" charset="0"/>
              </a:rPr>
              <a:t>job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, P = </a:t>
            </a:r>
            <a:r>
              <a:rPr lang="cs-CZ" sz="1400" dirty="0" err="1">
                <a:latin typeface="Trebuchet MS" panose="020B0603020202020204" pitchFamily="34" charset="0"/>
                <a:ea typeface="Times New Roman" panose="02020603050405020304" pitchFamily="18" charset="0"/>
              </a:rPr>
              <a:t>parents</a:t>
            </a:r>
            <a:r>
              <a:rPr lang="cs-CZ" sz="1400" dirty="0">
                <a:latin typeface="Trebuchet MS" panose="020B0603020202020204" pitchFamily="34" charset="0"/>
                <a:ea typeface="Times New Roman" panose="02020603050405020304" pitchFamily="18" charset="0"/>
              </a:rPr>
              <a:t>. </a:t>
            </a:r>
            <a:endParaRPr lang="cs-CZ" sz="12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0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578" y="93371"/>
            <a:ext cx="8596668" cy="1236372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Rozhodnutí se závazky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commited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90968" y="1930400"/>
            <a:ext cx="2651256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Sebehodnocení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Autonomie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Subjektivní </a:t>
            </a:r>
            <a:r>
              <a:rPr lang="cs-CZ" dirty="0"/>
              <a:t>v</a:t>
            </a:r>
            <a:r>
              <a:rPr lang="cs-CZ" dirty="0" smtClean="0"/>
              <a:t>ývojový status</a:t>
            </a:r>
          </a:p>
          <a:p>
            <a:pPr algn="ctr"/>
            <a:endParaRPr lang="cs-CZ" dirty="0"/>
          </a:p>
        </p:txBody>
      </p:sp>
      <p:sp>
        <p:nvSpPr>
          <p:cNvPr id="6" name="Šipka nahoru 5"/>
          <p:cNvSpPr/>
          <p:nvPr/>
        </p:nvSpPr>
        <p:spPr>
          <a:xfrm>
            <a:off x="2375853" y="3000062"/>
            <a:ext cx="23551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nahoru 6"/>
          <p:cNvSpPr/>
          <p:nvPr/>
        </p:nvSpPr>
        <p:spPr>
          <a:xfrm>
            <a:off x="575254" y="3000062"/>
            <a:ext cx="23551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052595" y="1930400"/>
            <a:ext cx="2589130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Studium chtěného a s budoucí kariérou souvisejícího oboru </a:t>
            </a:r>
          </a:p>
          <a:p>
            <a:pPr marL="0" indent="0" algn="ctr">
              <a:buNone/>
            </a:pPr>
            <a:r>
              <a:rPr lang="cs-CZ" dirty="0" smtClean="0"/>
              <a:t>Kompetence v kariérním rozhodování</a:t>
            </a:r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9" name="Šipka nahoru 8"/>
          <p:cNvSpPr/>
          <p:nvPr/>
        </p:nvSpPr>
        <p:spPr>
          <a:xfrm>
            <a:off x="3405864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5110766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obsah 7"/>
          <p:cNvSpPr txBox="1">
            <a:spLocks/>
          </p:cNvSpPr>
          <p:nvPr/>
        </p:nvSpPr>
        <p:spPr>
          <a:xfrm>
            <a:off x="3136005" y="1930400"/>
            <a:ext cx="2633729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dirty="0" smtClean="0"/>
              <a:t>Závazek a kvalita vztahu s rodiči</a:t>
            </a:r>
          </a:p>
          <a:p>
            <a:pPr marL="0" indent="0" algn="ctr">
              <a:buFont typeface="Wingdings 3" charset="2"/>
              <a:buNone/>
            </a:pPr>
            <a:r>
              <a:rPr lang="cs-CZ" dirty="0" smtClean="0"/>
              <a:t>Délka partnerství</a:t>
            </a:r>
          </a:p>
          <a:p>
            <a:pPr marL="0" indent="0" algn="ctr">
              <a:buFont typeface="Wingdings 3" charset="2"/>
              <a:buNone/>
            </a:pPr>
            <a:r>
              <a:rPr lang="cs-CZ" dirty="0" smtClean="0"/>
              <a:t>Spokojenost ve vztahu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42968" y="1494842"/>
            <a:ext cx="1642655" cy="270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Self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476699" y="1506828"/>
            <a:ext cx="1775736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458517" y="1506828"/>
            <a:ext cx="1777285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</a:t>
            </a:r>
            <a:r>
              <a:rPr lang="cs-CZ" dirty="0" smtClean="0"/>
              <a:t>ariéra</a:t>
            </a:r>
            <a:endParaRPr lang="cs-CZ" dirty="0"/>
          </a:p>
        </p:txBody>
      </p:sp>
      <p:sp>
        <p:nvSpPr>
          <p:cNvPr id="16" name="Šipka nahoru 15"/>
          <p:cNvSpPr/>
          <p:nvPr/>
        </p:nvSpPr>
        <p:spPr>
          <a:xfrm>
            <a:off x="3435914" y="3000062"/>
            <a:ext cx="253286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nahoru 16"/>
          <p:cNvSpPr/>
          <p:nvPr/>
        </p:nvSpPr>
        <p:spPr>
          <a:xfrm>
            <a:off x="5252433" y="3000062"/>
            <a:ext cx="237365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nahoru 17"/>
          <p:cNvSpPr/>
          <p:nvPr/>
        </p:nvSpPr>
        <p:spPr>
          <a:xfrm>
            <a:off x="6323822" y="3000062"/>
            <a:ext cx="231523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nahoru 18"/>
          <p:cNvSpPr/>
          <p:nvPr/>
        </p:nvSpPr>
        <p:spPr>
          <a:xfrm>
            <a:off x="8139448" y="3000062"/>
            <a:ext cx="218941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842968" y="5739327"/>
            <a:ext cx="7042597" cy="850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Nezávislé bydlení</a:t>
            </a:r>
          </a:p>
          <a:p>
            <a:pPr algn="ctr"/>
            <a:r>
              <a:rPr lang="cs-CZ" dirty="0" smtClean="0"/>
              <a:t>Život v zahraničí</a:t>
            </a:r>
            <a:endParaRPr lang="cs-CZ" dirty="0"/>
          </a:p>
        </p:txBody>
      </p:sp>
      <p:sp>
        <p:nvSpPr>
          <p:cNvPr id="21" name="Šipka dolů 20"/>
          <p:cNvSpPr/>
          <p:nvPr/>
        </p:nvSpPr>
        <p:spPr>
          <a:xfrm>
            <a:off x="1374818" y="6021231"/>
            <a:ext cx="466861" cy="37420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" name="Šipka dolů 21"/>
          <p:cNvSpPr/>
          <p:nvPr/>
        </p:nvSpPr>
        <p:spPr>
          <a:xfrm>
            <a:off x="7109138" y="6021231"/>
            <a:ext cx="463639" cy="37420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270934" y="5303771"/>
            <a:ext cx="2363870" cy="292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Plány a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1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578" y="93371"/>
            <a:ext cx="8596668" cy="123637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Na kariéru orientovaní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career-oriented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77194" y="2037276"/>
            <a:ext cx="2651256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Sebehodnocení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Autonomie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Subjektivní </a:t>
            </a:r>
            <a:r>
              <a:rPr lang="cs-CZ" dirty="0"/>
              <a:t>v</a:t>
            </a:r>
            <a:r>
              <a:rPr lang="cs-CZ" dirty="0" smtClean="0"/>
              <a:t>ývojový status</a:t>
            </a:r>
          </a:p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052595" y="1930400"/>
            <a:ext cx="2589130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dirty="0" smtClean="0"/>
              <a:t>Studium chtěného oboru </a:t>
            </a:r>
          </a:p>
          <a:p>
            <a:pPr marL="0" indent="0" algn="ctr">
              <a:buNone/>
            </a:pPr>
            <a:r>
              <a:rPr lang="cs-CZ" dirty="0" smtClean="0"/>
              <a:t>Kompetence v kariérním rozhodování</a:t>
            </a:r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9" name="Šipka nahoru 8"/>
          <p:cNvSpPr/>
          <p:nvPr/>
        </p:nvSpPr>
        <p:spPr>
          <a:xfrm>
            <a:off x="3405864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5110766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obsah 7"/>
          <p:cNvSpPr txBox="1">
            <a:spLocks/>
          </p:cNvSpPr>
          <p:nvPr/>
        </p:nvSpPr>
        <p:spPr>
          <a:xfrm>
            <a:off x="3136005" y="1930400"/>
            <a:ext cx="2633729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dirty="0" smtClean="0"/>
              <a:t>Kvalita vztahu s rodiči</a:t>
            </a:r>
          </a:p>
          <a:p>
            <a:pPr marL="0" indent="0" algn="ctr">
              <a:buFont typeface="Wingdings 3" charset="2"/>
              <a:buNone/>
            </a:pPr>
            <a:r>
              <a:rPr lang="cs-CZ" dirty="0" smtClean="0"/>
              <a:t>Partnerství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42968" y="1494842"/>
            <a:ext cx="1642655" cy="270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Self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476699" y="1506828"/>
            <a:ext cx="1775736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458517" y="1506828"/>
            <a:ext cx="1777285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</a:t>
            </a:r>
            <a:r>
              <a:rPr lang="cs-CZ" dirty="0" smtClean="0"/>
              <a:t>ariéra</a:t>
            </a:r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931570" y="5866685"/>
            <a:ext cx="7042597" cy="850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Partnerství</a:t>
            </a:r>
          </a:p>
          <a:p>
            <a:pPr algn="ctr"/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21" name="Šipka dolů 20"/>
          <p:cNvSpPr/>
          <p:nvPr/>
        </p:nvSpPr>
        <p:spPr>
          <a:xfrm>
            <a:off x="1316566" y="6104587"/>
            <a:ext cx="347729" cy="37420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22" name="Šipka dolů 21"/>
          <p:cNvSpPr/>
          <p:nvPr/>
        </p:nvSpPr>
        <p:spPr>
          <a:xfrm>
            <a:off x="7173294" y="6115140"/>
            <a:ext cx="347729" cy="37420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" name="Šipka dolů 2"/>
          <p:cNvSpPr/>
          <p:nvPr/>
        </p:nvSpPr>
        <p:spPr>
          <a:xfrm>
            <a:off x="631064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2399613" y="2979044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270934" y="5303771"/>
            <a:ext cx="2363870" cy="292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Plány a cíle</a:t>
            </a:r>
            <a:endParaRPr lang="cs-CZ" dirty="0"/>
          </a:p>
        </p:txBody>
      </p:sp>
      <p:sp>
        <p:nvSpPr>
          <p:cNvPr id="25" name="Šipka dolů 24"/>
          <p:cNvSpPr/>
          <p:nvPr/>
        </p:nvSpPr>
        <p:spPr>
          <a:xfrm>
            <a:off x="3381879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5285331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lů 26"/>
          <p:cNvSpPr/>
          <p:nvPr/>
        </p:nvSpPr>
        <p:spPr>
          <a:xfrm>
            <a:off x="6282153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lů 27"/>
          <p:cNvSpPr/>
          <p:nvPr/>
        </p:nvSpPr>
        <p:spPr>
          <a:xfrm>
            <a:off x="8235802" y="2980474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578" y="93371"/>
            <a:ext cx="8596668" cy="123637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Cílevědomí hledači se závazky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achievers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90968" y="1930400"/>
            <a:ext cx="2651256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Sebehodnocení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Autonomie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Subjektivní </a:t>
            </a:r>
            <a:r>
              <a:rPr lang="cs-CZ" dirty="0"/>
              <a:t>v</a:t>
            </a:r>
            <a:r>
              <a:rPr lang="cs-CZ" dirty="0" smtClean="0"/>
              <a:t>ývojový status</a:t>
            </a:r>
          </a:p>
          <a:p>
            <a:pPr algn="ctr"/>
            <a:endParaRPr lang="cs-CZ" dirty="0"/>
          </a:p>
        </p:txBody>
      </p:sp>
      <p:sp>
        <p:nvSpPr>
          <p:cNvPr id="6" name="Šipka nahoru 5"/>
          <p:cNvSpPr/>
          <p:nvPr/>
        </p:nvSpPr>
        <p:spPr>
          <a:xfrm>
            <a:off x="2375853" y="3000062"/>
            <a:ext cx="23551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nahoru 6"/>
          <p:cNvSpPr/>
          <p:nvPr/>
        </p:nvSpPr>
        <p:spPr>
          <a:xfrm>
            <a:off x="575254" y="3000062"/>
            <a:ext cx="23551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052595" y="1930400"/>
            <a:ext cx="2589130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dirty="0" smtClean="0"/>
              <a:t>Studium chtěného a s budoucí kariérou souvisejícího oboru </a:t>
            </a:r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9" name="Šipka nahoru 8"/>
          <p:cNvSpPr/>
          <p:nvPr/>
        </p:nvSpPr>
        <p:spPr>
          <a:xfrm>
            <a:off x="3405864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5110766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obsah 7"/>
          <p:cNvSpPr txBox="1">
            <a:spLocks/>
          </p:cNvSpPr>
          <p:nvPr/>
        </p:nvSpPr>
        <p:spPr>
          <a:xfrm>
            <a:off x="3136005" y="1930400"/>
            <a:ext cx="2633729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dirty="0" smtClean="0"/>
              <a:t>Závazek a kvalita vztahu s rodiči</a:t>
            </a:r>
          </a:p>
          <a:p>
            <a:pPr marL="0" indent="0" algn="ctr">
              <a:buFont typeface="Wingdings 3" charset="2"/>
              <a:buNone/>
            </a:pPr>
            <a:r>
              <a:rPr lang="cs-CZ" dirty="0" smtClean="0"/>
              <a:t>Spokojenost ve vztahu</a:t>
            </a:r>
          </a:p>
          <a:p>
            <a:pPr marL="0" indent="0" algn="ctr">
              <a:buFont typeface="Wingdings 3" charset="2"/>
              <a:buNone/>
            </a:pPr>
            <a:endParaRPr lang="cs-CZ" dirty="0" smtClean="0"/>
          </a:p>
          <a:p>
            <a:pPr marL="0" indent="0" algn="ctr">
              <a:buFont typeface="Wingdings 3" charset="2"/>
              <a:buNone/>
            </a:pPr>
            <a:r>
              <a:rPr lang="cs-CZ" dirty="0" smtClean="0"/>
              <a:t>Vyhýbavost ve vztazích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42968" y="1494842"/>
            <a:ext cx="1642655" cy="270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Self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476699" y="1506828"/>
            <a:ext cx="1775736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458517" y="1506828"/>
            <a:ext cx="1777285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</a:t>
            </a:r>
            <a:r>
              <a:rPr lang="cs-CZ" dirty="0" smtClean="0"/>
              <a:t>ariéra</a:t>
            </a:r>
            <a:endParaRPr lang="cs-CZ" dirty="0"/>
          </a:p>
        </p:txBody>
      </p:sp>
      <p:sp>
        <p:nvSpPr>
          <p:cNvPr id="16" name="Šipka nahoru 15"/>
          <p:cNvSpPr/>
          <p:nvPr/>
        </p:nvSpPr>
        <p:spPr>
          <a:xfrm>
            <a:off x="3354346" y="3000062"/>
            <a:ext cx="253286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nahoru 16"/>
          <p:cNvSpPr/>
          <p:nvPr/>
        </p:nvSpPr>
        <p:spPr>
          <a:xfrm>
            <a:off x="5322851" y="3000062"/>
            <a:ext cx="237365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nahoru 17"/>
          <p:cNvSpPr/>
          <p:nvPr/>
        </p:nvSpPr>
        <p:spPr>
          <a:xfrm>
            <a:off x="6323822" y="3000062"/>
            <a:ext cx="231523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nahoru 18"/>
          <p:cNvSpPr/>
          <p:nvPr/>
        </p:nvSpPr>
        <p:spPr>
          <a:xfrm>
            <a:off x="8139448" y="3000062"/>
            <a:ext cx="218941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842968" y="5739327"/>
            <a:ext cx="7042597" cy="8500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Rodina</a:t>
            </a:r>
          </a:p>
          <a:p>
            <a:pPr algn="ctr"/>
            <a:r>
              <a:rPr lang="cs-CZ" dirty="0" smtClean="0"/>
              <a:t>Zlepšení partnerského vztahu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3270934" y="5303771"/>
            <a:ext cx="2363870" cy="292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Plány a cíle</a:t>
            </a:r>
            <a:endParaRPr lang="cs-CZ" dirty="0"/>
          </a:p>
        </p:txBody>
      </p:sp>
      <p:sp>
        <p:nvSpPr>
          <p:cNvPr id="3" name="Šipka dolů 2"/>
          <p:cNvSpPr/>
          <p:nvPr/>
        </p:nvSpPr>
        <p:spPr>
          <a:xfrm>
            <a:off x="3747752" y="4604197"/>
            <a:ext cx="154715" cy="18674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4956051" y="4604197"/>
            <a:ext cx="154715" cy="18674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nahoru 13"/>
          <p:cNvSpPr/>
          <p:nvPr/>
        </p:nvSpPr>
        <p:spPr>
          <a:xfrm>
            <a:off x="1300766" y="5962918"/>
            <a:ext cx="476519" cy="476519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nahoru 24"/>
          <p:cNvSpPr/>
          <p:nvPr/>
        </p:nvSpPr>
        <p:spPr>
          <a:xfrm>
            <a:off x="6870640" y="5962917"/>
            <a:ext cx="476519" cy="476519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4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4578" y="93371"/>
            <a:ext cx="8596668" cy="1236372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Pochybovači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reconsiderers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77194" y="2037276"/>
            <a:ext cx="2651256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Sebehodnocení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Autonomie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Jasnost sebepojetí</a:t>
            </a:r>
          </a:p>
          <a:p>
            <a:pPr algn="ctr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052595" y="1930400"/>
            <a:ext cx="2589130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dirty="0" smtClean="0"/>
              <a:t>Studium chtěného oboru</a:t>
            </a:r>
          </a:p>
          <a:p>
            <a:pPr marL="0" indent="0" algn="ctr">
              <a:buNone/>
            </a:pPr>
            <a:r>
              <a:rPr lang="cs-CZ" dirty="0" smtClean="0"/>
              <a:t>Čas věnovaný studiu </a:t>
            </a:r>
          </a:p>
          <a:p>
            <a:pPr marL="0" indent="0" algn="ctr">
              <a:buNone/>
            </a:pPr>
            <a:r>
              <a:rPr lang="cs-CZ" dirty="0" smtClean="0"/>
              <a:t>Kompetence v kariérním rozhodování</a:t>
            </a:r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9" name="Šipka nahoru 8"/>
          <p:cNvSpPr/>
          <p:nvPr/>
        </p:nvSpPr>
        <p:spPr>
          <a:xfrm>
            <a:off x="3405864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nahoru 9"/>
          <p:cNvSpPr/>
          <p:nvPr/>
        </p:nvSpPr>
        <p:spPr>
          <a:xfrm>
            <a:off x="5110766" y="3000062"/>
            <a:ext cx="141668" cy="106894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obsah 7"/>
          <p:cNvSpPr txBox="1">
            <a:spLocks/>
          </p:cNvSpPr>
          <p:nvPr/>
        </p:nvSpPr>
        <p:spPr>
          <a:xfrm>
            <a:off x="3136005" y="1930400"/>
            <a:ext cx="2633729" cy="32082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dirty="0" smtClean="0"/>
              <a:t>Kvalita vztahu s rodiči</a:t>
            </a:r>
          </a:p>
          <a:p>
            <a:pPr marL="0" indent="0" algn="ctr">
              <a:buFont typeface="Wingdings 3" charset="2"/>
              <a:buNone/>
            </a:pPr>
            <a:r>
              <a:rPr lang="cs-CZ" dirty="0" smtClean="0"/>
              <a:t>Délka partnerského vztahu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842968" y="1494842"/>
            <a:ext cx="1642655" cy="270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Self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476699" y="1506828"/>
            <a:ext cx="1775736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458517" y="1506828"/>
            <a:ext cx="1777285" cy="258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</a:t>
            </a:r>
            <a:r>
              <a:rPr lang="cs-CZ" dirty="0" smtClean="0"/>
              <a:t>ariéra</a:t>
            </a:r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631064" y="5761329"/>
            <a:ext cx="3876542" cy="955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21" name="Šipka dolů 20"/>
          <p:cNvSpPr/>
          <p:nvPr/>
        </p:nvSpPr>
        <p:spPr>
          <a:xfrm>
            <a:off x="1316566" y="6104587"/>
            <a:ext cx="347729" cy="37420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" name="Šipka dolů 2"/>
          <p:cNvSpPr/>
          <p:nvPr/>
        </p:nvSpPr>
        <p:spPr>
          <a:xfrm>
            <a:off x="631064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2399613" y="2979044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476698" y="5303771"/>
            <a:ext cx="2363870" cy="292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Plány a cíle</a:t>
            </a:r>
            <a:endParaRPr lang="cs-CZ" dirty="0"/>
          </a:p>
        </p:txBody>
      </p:sp>
      <p:sp>
        <p:nvSpPr>
          <p:cNvPr id="25" name="Šipka dolů 24"/>
          <p:cNvSpPr/>
          <p:nvPr/>
        </p:nvSpPr>
        <p:spPr>
          <a:xfrm>
            <a:off x="3381879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lů 25"/>
          <p:cNvSpPr/>
          <p:nvPr/>
        </p:nvSpPr>
        <p:spPr>
          <a:xfrm>
            <a:off x="5285331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lů 26"/>
          <p:cNvSpPr/>
          <p:nvPr/>
        </p:nvSpPr>
        <p:spPr>
          <a:xfrm>
            <a:off x="6282153" y="3000062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lů 27"/>
          <p:cNvSpPr/>
          <p:nvPr/>
        </p:nvSpPr>
        <p:spPr>
          <a:xfrm>
            <a:off x="8235802" y="2980474"/>
            <a:ext cx="211904" cy="111098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4816697" y="5761329"/>
            <a:ext cx="4906852" cy="955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Řešení problémů ve vztahu</a:t>
            </a:r>
          </a:p>
          <a:p>
            <a:pPr algn="ctr"/>
            <a:r>
              <a:rPr lang="cs-CZ" dirty="0" smtClean="0"/>
              <a:t>Život v zahraničí</a:t>
            </a:r>
          </a:p>
          <a:p>
            <a:pPr algn="ctr"/>
            <a:r>
              <a:rPr lang="cs-CZ" dirty="0" smtClean="0"/>
              <a:t>Nezapomenutelné zážitky a zkušenosti</a:t>
            </a:r>
            <a:endParaRPr lang="cs-CZ" dirty="0"/>
          </a:p>
        </p:txBody>
      </p:sp>
      <p:sp>
        <p:nvSpPr>
          <p:cNvPr id="6" name="Šipka nahoru 5"/>
          <p:cNvSpPr/>
          <p:nvPr/>
        </p:nvSpPr>
        <p:spPr>
          <a:xfrm>
            <a:off x="9285668" y="6101456"/>
            <a:ext cx="321972" cy="377333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3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16523"/>
            <a:ext cx="8596668" cy="844062"/>
          </a:xfrm>
        </p:spPr>
        <p:txBody>
          <a:bodyPr/>
          <a:lstStyle/>
          <a:p>
            <a:r>
              <a:rPr lang="cs-CZ" dirty="0" smtClean="0"/>
              <a:t>Co na to novináři a média?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634593"/>
          </a:xfrm>
        </p:spPr>
        <p:txBody>
          <a:bodyPr/>
          <a:lstStyle/>
          <a:p>
            <a:r>
              <a:rPr lang="cs-CZ" sz="2800" dirty="0" smtClean="0"/>
              <a:t>Fenomén dneška: Nedospělí dospělí.</a:t>
            </a:r>
          </a:p>
          <a:p>
            <a:r>
              <a:rPr lang="cs-CZ" sz="2800" dirty="0"/>
              <a:t>Mladí odsouvají dospělost. Hranice životních etap se </a:t>
            </a:r>
            <a:r>
              <a:rPr lang="cs-CZ" sz="2800" dirty="0" smtClean="0"/>
              <a:t>rozmazaly.</a:t>
            </a:r>
          </a:p>
          <a:p>
            <a:r>
              <a:rPr lang="cs-CZ" sz="2800" dirty="0"/>
              <a:t>Mladí Češi se bojí dospělosti. Může za to </a:t>
            </a:r>
            <a:r>
              <a:rPr lang="cs-CZ" sz="2800" dirty="0" smtClean="0"/>
              <a:t>krize.</a:t>
            </a:r>
          </a:p>
          <a:p>
            <a:r>
              <a:rPr lang="cs-CZ" sz="2800" dirty="0"/>
              <a:t>"Party generace" odmítá dospět. Chtějí peníze a </a:t>
            </a:r>
            <a:r>
              <a:rPr lang="cs-CZ" sz="2800" dirty="0" smtClean="0"/>
              <a:t>klid.</a:t>
            </a:r>
          </a:p>
          <a:p>
            <a:r>
              <a:rPr lang="cs-CZ" sz="2800" dirty="0"/>
              <a:t>Nechceme stát na vlastních nohou, shodují se mladí </a:t>
            </a:r>
            <a:r>
              <a:rPr lang="cs-CZ" sz="2800" dirty="0" smtClean="0"/>
              <a:t>lidé.</a:t>
            </a:r>
          </a:p>
          <a:p>
            <a:r>
              <a:rPr lang="cs-CZ" sz="2800" dirty="0" smtClean="0"/>
              <a:t>Mladí a zmatení.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3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na to rodiče?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6769"/>
            <a:ext cx="8596668" cy="4634594"/>
          </a:xfrm>
        </p:spPr>
        <p:txBody>
          <a:bodyPr>
            <a:noAutofit/>
          </a:bodyPr>
          <a:lstStyle/>
          <a:p>
            <a:r>
              <a:rPr lang="cs-CZ" sz="2400" dirty="0" smtClean="0"/>
              <a:t>„Dnešní </a:t>
            </a:r>
            <a:r>
              <a:rPr lang="cs-CZ" sz="2400" dirty="0"/>
              <a:t>mladí lidé, to nemají vůbec jednoduché, řekla bych, že to mají složitější než to měla naše generace. Když si cílevědomě jdou za tím čeho chtějí dosáhnout a jsou vytrvalí, tak si vyplní své cíle. Já věřím, že i moje dcera to dokáže a připadá mi, že je cílevědomější a zodpovědnější než jsme byli my v jejím věku</a:t>
            </a:r>
            <a:r>
              <a:rPr lang="cs-CZ" sz="2400" dirty="0" smtClean="0"/>
              <a:t>.“</a:t>
            </a:r>
          </a:p>
          <a:p>
            <a:pPr marL="0" indent="0">
              <a:buNone/>
            </a:pPr>
            <a:r>
              <a:rPr lang="cs-CZ" sz="2400" dirty="0" smtClean="0"/>
              <a:t>								(</a:t>
            </a:r>
            <a:r>
              <a:rPr lang="cs-CZ" sz="2400" dirty="0"/>
              <a:t>matka naší respondentky, 53 let)</a:t>
            </a:r>
          </a:p>
          <a:p>
            <a:endParaRPr lang="cs-CZ" sz="2400" dirty="0" smtClean="0"/>
          </a:p>
          <a:p>
            <a:r>
              <a:rPr lang="cs-CZ" sz="2400" dirty="0" smtClean="0"/>
              <a:t>„Mám </a:t>
            </a:r>
            <a:r>
              <a:rPr lang="cs-CZ" sz="2400" dirty="0"/>
              <a:t>ho rád a </a:t>
            </a:r>
            <a:r>
              <a:rPr lang="cs-CZ" sz="2400" dirty="0" err="1"/>
              <a:t>som</a:t>
            </a:r>
            <a:r>
              <a:rPr lang="cs-CZ" sz="2400" dirty="0"/>
              <a:t> hrdý na to </a:t>
            </a:r>
            <a:r>
              <a:rPr lang="cs-CZ" sz="2400" dirty="0" err="1"/>
              <a:t>čo</a:t>
            </a:r>
            <a:r>
              <a:rPr lang="cs-CZ" sz="2400" dirty="0"/>
              <a:t> </a:t>
            </a:r>
            <a:r>
              <a:rPr lang="cs-CZ" sz="2400" dirty="0" smtClean="0"/>
              <a:t>robí.“</a:t>
            </a:r>
          </a:p>
          <a:p>
            <a:pPr marL="0" indent="0">
              <a:buNone/>
            </a:pPr>
            <a:r>
              <a:rPr lang="cs-CZ" sz="2400" dirty="0" smtClean="0"/>
              <a:t>								(otec našeho respondenta, 46 let)</a:t>
            </a:r>
          </a:p>
          <a:p>
            <a:pPr marL="0" indent="0">
              <a:buNone/>
            </a:pPr>
            <a:r>
              <a:rPr lang="cs-CZ" sz="2400" dirty="0" smtClean="0"/>
              <a:t>				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30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47" y="614381"/>
            <a:ext cx="7802237" cy="5348042"/>
          </a:xfrm>
        </p:spPr>
      </p:pic>
    </p:spTree>
    <p:extLst>
      <p:ext uri="{BB962C8B-B14F-4D97-AF65-F5344CB8AC3E}">
        <p14:creationId xmlns:p14="http://schemas.microsoft.com/office/powerpoint/2010/main" val="16449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vynořující se dospělost?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9185"/>
            <a:ext cx="8596668" cy="4652177"/>
          </a:xfrm>
        </p:spPr>
        <p:txBody>
          <a:bodyPr>
            <a:norm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oncept popsal americký </a:t>
            </a:r>
            <a:r>
              <a:rPr lang="cs-CZ" sz="2400" dirty="0"/>
              <a:t>psycholog </a:t>
            </a:r>
            <a:r>
              <a:rPr lang="cs-CZ" sz="2400" dirty="0" err="1"/>
              <a:t>Jeff</a:t>
            </a:r>
            <a:r>
              <a:rPr lang="cs-CZ" sz="2400" dirty="0"/>
              <a:t> </a:t>
            </a:r>
            <a:r>
              <a:rPr lang="cs-CZ" sz="2400" dirty="0" err="1"/>
              <a:t>Arnett</a:t>
            </a:r>
            <a:r>
              <a:rPr lang="cs-CZ" sz="2400" dirty="0"/>
              <a:t> </a:t>
            </a:r>
            <a:r>
              <a:rPr lang="cs-CZ" sz="2400" dirty="0" smtClean="0"/>
              <a:t>v</a:t>
            </a:r>
            <a:r>
              <a:rPr lang="cs-CZ" sz="2400" dirty="0"/>
              <a:t> polovině 90. let </a:t>
            </a:r>
            <a:r>
              <a:rPr lang="cs-CZ" sz="2400" dirty="0" smtClean="0"/>
              <a:t>20. století (</a:t>
            </a:r>
            <a:r>
              <a:rPr lang="cs-CZ" sz="2400" i="1" dirty="0" err="1" smtClean="0"/>
              <a:t>emerging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adulthood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samostatná etapa </a:t>
            </a:r>
            <a:r>
              <a:rPr lang="cs-CZ" sz="2400" dirty="0"/>
              <a:t>ve vývoji člověka mezi dospíváním a </a:t>
            </a:r>
            <a:r>
              <a:rPr lang="cs-CZ" sz="2400" dirty="0" smtClean="0"/>
              <a:t>dospělostí </a:t>
            </a:r>
          </a:p>
          <a:p>
            <a:r>
              <a:rPr lang="cs-CZ" altLang="cs-CZ" sz="2400" dirty="0"/>
              <a:t>z</a:t>
            </a:r>
            <a:r>
              <a:rPr lang="cs-CZ" altLang="cs-CZ" sz="2400" dirty="0" smtClean="0"/>
              <a:t>ačíná cca s koncem středoškolského vzdělání a končí dosažením statusu plně dospělého člověka (co to vlastně dnes znamená?)</a:t>
            </a:r>
          </a:p>
          <a:p>
            <a:r>
              <a:rPr lang="cs-CZ" sz="2400" dirty="0"/>
              <a:t>zahrnuje období zhruba mezi 20. a 30. rokem věku</a:t>
            </a:r>
          </a:p>
          <a:p>
            <a:r>
              <a:rPr lang="cs-CZ" altLang="cs-CZ" sz="2400" dirty="0"/>
              <a:t>e</a:t>
            </a:r>
            <a:r>
              <a:rPr lang="cs-CZ" altLang="cs-CZ" sz="2400" dirty="0" smtClean="0"/>
              <a:t>xistuje hlavně v rozvinutých zemích, ale její výskyt a nárůst je zřetelný i v rozvíjejících se zemích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742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Sociální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cs-CZ" dirty="0" smtClean="0">
                <a:solidFill>
                  <a:srgbClr val="92D050"/>
                </a:solidFill>
              </a:rPr>
              <a:t>změny vedoucí k vynořující se dospělosti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0877"/>
            <a:ext cx="8596668" cy="4300485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pozdější věk vstupu do manželství a rodičovství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elší a více dostupné vzdělání</a:t>
            </a:r>
            <a:endParaRPr lang="en-US" sz="2400" dirty="0"/>
          </a:p>
          <a:p>
            <a:r>
              <a:rPr lang="cs-CZ" sz="2400" dirty="0"/>
              <a:t>k</a:t>
            </a:r>
            <a:r>
              <a:rPr lang="cs-CZ" sz="2400" dirty="0" smtClean="0"/>
              <a:t>ontrola početí, méně dětí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roměny ženské role</a:t>
            </a:r>
            <a:endParaRPr lang="en-US" sz="2400" dirty="0"/>
          </a:p>
          <a:p>
            <a:r>
              <a:rPr lang="cs-CZ" sz="2400" dirty="0"/>
              <a:t>t</a:t>
            </a:r>
            <a:r>
              <a:rPr lang="cs-CZ" sz="2400" dirty="0" smtClean="0"/>
              <a:t>olerance předmanželského sexu a kohabitace</a:t>
            </a:r>
            <a:endParaRPr lang="en-US" sz="2400" dirty="0"/>
          </a:p>
          <a:p>
            <a:r>
              <a:rPr lang="cs-CZ" sz="2400" dirty="0" err="1"/>
              <a:t>a</a:t>
            </a:r>
            <a:r>
              <a:rPr lang="en-US" sz="2400" dirty="0" err="1" smtClean="0"/>
              <a:t>mbivalen</a:t>
            </a:r>
            <a:r>
              <a:rPr lang="cs-CZ" sz="2400" dirty="0" err="1" smtClean="0"/>
              <a:t>tní</a:t>
            </a:r>
            <a:r>
              <a:rPr lang="cs-CZ" sz="2400" dirty="0" smtClean="0"/>
              <a:t> postoje k dospělosti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ČR – změny po listopadu 1989</a:t>
            </a:r>
            <a:endParaRPr lang="en-US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37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Hlavní znaky vynořující se dospělosti</a:t>
            </a:r>
            <a:br>
              <a:rPr lang="cs-CZ" dirty="0" smtClean="0"/>
            </a:br>
            <a:r>
              <a:rPr lang="cs-CZ" dirty="0" smtClean="0"/>
              <a:t>a kritéria dospělosti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J</a:t>
            </a:r>
            <a:r>
              <a:rPr lang="cs-CZ" sz="2000" dirty="0"/>
              <a:t>. J. </a:t>
            </a:r>
            <a:r>
              <a:rPr lang="cs-CZ" sz="2000" dirty="0" err="1"/>
              <a:t>Arnett</a:t>
            </a:r>
            <a:r>
              <a:rPr lang="cs-CZ" sz="2000" dirty="0"/>
              <a:t> – analýza rozhovorů s mladými lidmi ve věku 18 – 29 let)</a:t>
            </a:r>
            <a:br>
              <a:rPr lang="cs-CZ" sz="2000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 smtClean="0"/>
              <a:t>Období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" y="2737245"/>
            <a:ext cx="4861368" cy="3304117"/>
          </a:xfrm>
        </p:spPr>
        <p:txBody>
          <a:bodyPr>
            <a:normAutofit/>
          </a:bodyPr>
          <a:lstStyle/>
          <a:p>
            <a:pPr lvl="1"/>
            <a:r>
              <a:rPr lang="cs-CZ" altLang="cs-CZ" sz="2800" dirty="0" smtClean="0"/>
              <a:t>explorace identity </a:t>
            </a:r>
            <a:endParaRPr lang="en-US" altLang="cs-CZ" sz="2800" dirty="0"/>
          </a:p>
          <a:p>
            <a:pPr lvl="1"/>
            <a:r>
              <a:rPr lang="cs-CZ" altLang="cs-CZ" sz="2800" dirty="0" smtClean="0"/>
              <a:t>nestability</a:t>
            </a:r>
          </a:p>
          <a:p>
            <a:pPr lvl="1"/>
            <a:r>
              <a:rPr lang="cs-CZ" altLang="cs-CZ" sz="2800" dirty="0" smtClean="0"/>
              <a:t>zaměření na sebe</a:t>
            </a:r>
            <a:endParaRPr lang="en-US" altLang="cs-CZ" sz="2800" dirty="0"/>
          </a:p>
          <a:p>
            <a:pPr lvl="1"/>
            <a:r>
              <a:rPr lang="cs-CZ" altLang="cs-CZ" sz="2800" dirty="0"/>
              <a:t>m</a:t>
            </a:r>
            <a:r>
              <a:rPr lang="cs-CZ" altLang="cs-CZ" sz="2800" dirty="0" smtClean="0"/>
              <a:t>ožností/optimismu</a:t>
            </a:r>
          </a:p>
          <a:p>
            <a:pPr lvl="1"/>
            <a:r>
              <a:rPr lang="cs-CZ" altLang="cs-CZ" sz="2800" dirty="0" smtClean="0"/>
              <a:t>pocitu „mezi“</a:t>
            </a:r>
            <a:endParaRPr lang="en-US" altLang="cs-CZ" sz="2800" dirty="0"/>
          </a:p>
          <a:p>
            <a:pPr lvl="1"/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 smtClean="0"/>
              <a:t>Kritéria dospělosti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altLang="cs-CZ" dirty="0"/>
              <a:t>Přijmout zodpovědnost sám za sebe</a:t>
            </a:r>
            <a:endParaRPr lang="en-US" altLang="cs-CZ" dirty="0"/>
          </a:p>
          <a:p>
            <a:r>
              <a:rPr lang="cs-CZ" altLang="cs-CZ" dirty="0"/>
              <a:t>Dělat nezávislá rozhodnutí</a:t>
            </a:r>
            <a:endParaRPr lang="en-US" altLang="cs-CZ" dirty="0"/>
          </a:p>
          <a:p>
            <a:r>
              <a:rPr lang="cs-CZ" altLang="cs-CZ" dirty="0" smtClean="0"/>
              <a:t>Finanční </a:t>
            </a:r>
            <a:r>
              <a:rPr lang="cs-CZ" altLang="cs-CZ" dirty="0"/>
              <a:t>nezávislost</a:t>
            </a:r>
            <a:endParaRPr lang="en-US" altLang="cs-CZ" dirty="0"/>
          </a:p>
          <a:p>
            <a:pPr marL="0" indent="0">
              <a:buNone/>
            </a:pPr>
            <a:r>
              <a:rPr lang="cs-CZ" dirty="0" smtClean="0"/>
              <a:t>-----------------------------------------------</a:t>
            </a:r>
          </a:p>
          <a:p>
            <a:r>
              <a:rPr lang="cs-CZ" altLang="cs-CZ" dirty="0"/>
              <a:t>Dokončit vzdělání</a:t>
            </a:r>
            <a:endParaRPr lang="en-US" altLang="cs-CZ" dirty="0"/>
          </a:p>
          <a:p>
            <a:r>
              <a:rPr lang="cs-CZ" altLang="cs-CZ" dirty="0"/>
              <a:t>Manželství</a:t>
            </a:r>
            <a:endParaRPr lang="en-US" altLang="cs-CZ" dirty="0"/>
          </a:p>
          <a:p>
            <a:r>
              <a:rPr lang="cs-CZ" altLang="cs-CZ" dirty="0"/>
              <a:t>Rodičovství</a:t>
            </a:r>
            <a:endParaRPr lang="en-US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71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677334" y="180304"/>
            <a:ext cx="8596668" cy="1750096"/>
          </a:xfrm>
        </p:spPr>
        <p:txBody>
          <a:bodyPr>
            <a:normAutofit fontScale="90000"/>
          </a:bodyPr>
          <a:lstStyle/>
          <a:p>
            <a:r>
              <a:rPr lang="cs-CZ" dirty="0"/>
              <a:t>Cesty do dospělosti: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longitudinální </a:t>
            </a:r>
            <a:r>
              <a:rPr lang="cs-CZ" dirty="0"/>
              <a:t>výzkum vývojových trajektorií a prediktorů autonomie a identity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677334" y="2497015"/>
            <a:ext cx="4184035" cy="3544346"/>
          </a:xfrm>
        </p:spPr>
        <p:txBody>
          <a:bodyPr>
            <a:normAutofit/>
          </a:bodyPr>
          <a:lstStyle/>
          <a:p>
            <a:r>
              <a:rPr lang="cs-CZ" sz="2000" dirty="0"/>
              <a:t>vývoj identity a autonomie </a:t>
            </a:r>
            <a:r>
              <a:rPr lang="cs-CZ" sz="2000" dirty="0" smtClean="0"/>
              <a:t>mladých lidí mezi 18 – 25 lety ve </a:t>
            </a:r>
            <a:r>
              <a:rPr lang="cs-CZ" sz="2000" dirty="0"/>
              <a:t>3 významných doménách života:</a:t>
            </a:r>
          </a:p>
          <a:p>
            <a:endParaRPr lang="cs-CZ" sz="2000" dirty="0"/>
          </a:p>
          <a:p>
            <a:pPr lvl="1"/>
            <a:r>
              <a:rPr lang="cs-CZ" sz="2000" dirty="0" smtClean="0"/>
              <a:t>původní </a:t>
            </a:r>
            <a:r>
              <a:rPr lang="cs-CZ" sz="2000" dirty="0"/>
              <a:t>rodina - rodiče</a:t>
            </a:r>
          </a:p>
          <a:p>
            <a:pPr lvl="1"/>
            <a:r>
              <a:rPr lang="cs-CZ" sz="2000" dirty="0" smtClean="0"/>
              <a:t>partnerské </a:t>
            </a:r>
            <a:r>
              <a:rPr lang="cs-CZ" sz="2000" dirty="0"/>
              <a:t>vztahy</a:t>
            </a:r>
          </a:p>
          <a:p>
            <a:pPr lvl="1"/>
            <a:r>
              <a:rPr lang="cs-CZ" sz="2000" dirty="0" smtClean="0"/>
              <a:t>studium/profese/kariéra</a:t>
            </a:r>
            <a:endParaRPr lang="cs-CZ" sz="2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5089970" y="2497015"/>
            <a:ext cx="4184034" cy="354434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2012 – 2016 (GAČR)</a:t>
            </a:r>
          </a:p>
          <a:p>
            <a:r>
              <a:rPr lang="cs-CZ" sz="2000" dirty="0" smtClean="0"/>
              <a:t>sběr </a:t>
            </a:r>
            <a:r>
              <a:rPr lang="cs-CZ" sz="2000" dirty="0"/>
              <a:t>dat online</a:t>
            </a:r>
          </a:p>
          <a:p>
            <a:r>
              <a:rPr lang="cs-CZ" sz="2000" dirty="0"/>
              <a:t>3 - 4 tematicky zaměřené vlny sběru dat </a:t>
            </a:r>
            <a:r>
              <a:rPr lang="cs-CZ" sz="2000" dirty="0" smtClean="0"/>
              <a:t>ročně</a:t>
            </a:r>
          </a:p>
          <a:p>
            <a:r>
              <a:rPr lang="cs-CZ" sz="2000" dirty="0"/>
              <a:t>doposud proběhlo </a:t>
            </a:r>
            <a:r>
              <a:rPr lang="cs-CZ" sz="2000" dirty="0" smtClean="0"/>
              <a:t>8 </a:t>
            </a:r>
            <a:r>
              <a:rPr lang="cs-CZ" sz="2000" dirty="0"/>
              <a:t>vln sběru </a:t>
            </a:r>
            <a:r>
              <a:rPr lang="cs-CZ" sz="2000" dirty="0" smtClean="0"/>
              <a:t>dat + 1 rodičovská</a:t>
            </a:r>
            <a:endParaRPr lang="cs-CZ" sz="2000" dirty="0"/>
          </a:p>
          <a:p>
            <a:r>
              <a:rPr lang="cs-CZ" sz="2000" dirty="0" smtClean="0"/>
              <a:t>velikost </a:t>
            </a:r>
            <a:r>
              <a:rPr lang="cs-CZ" sz="2000" dirty="0"/>
              <a:t>vzorku se </a:t>
            </a:r>
            <a:r>
              <a:rPr lang="cs-CZ" sz="2000" dirty="0" smtClean="0"/>
              <a:t>ustálila na cca 1000 respondentů (cca 74% žen)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54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77334" y="257578"/>
            <a:ext cx="8596668" cy="1138982"/>
          </a:xfrm>
        </p:spPr>
        <p:txBody>
          <a:bodyPr/>
          <a:lstStyle/>
          <a:p>
            <a:r>
              <a:rPr lang="cs-CZ" dirty="0" smtClean="0"/>
              <a:t>Pocit „mezi“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6366" y="1648497"/>
            <a:ext cx="8887635" cy="439286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Podobně jako v ostatních studiích:</a:t>
            </a:r>
          </a:p>
          <a:p>
            <a:pPr lvl="1"/>
            <a:r>
              <a:rPr lang="cs-CZ" sz="2400" dirty="0" smtClean="0"/>
              <a:t>59% něco „mezi“</a:t>
            </a:r>
          </a:p>
          <a:p>
            <a:pPr lvl="1"/>
            <a:r>
              <a:rPr lang="cs-CZ" sz="2400" dirty="0" smtClean="0"/>
              <a:t>36% dospělých</a:t>
            </a:r>
          </a:p>
          <a:p>
            <a:pPr lvl="1"/>
            <a:r>
              <a:rPr lang="cs-CZ" sz="2400" dirty="0"/>
              <a:t>5</a:t>
            </a:r>
            <a:r>
              <a:rPr lang="cs-CZ" sz="2400" dirty="0" smtClean="0"/>
              <a:t> % dospívajících </a:t>
            </a:r>
          </a:p>
          <a:p>
            <a:pPr marL="457200" lvl="1" indent="0">
              <a:buNone/>
            </a:pPr>
            <a:endParaRPr lang="cs-CZ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177" y="2457829"/>
            <a:ext cx="5697416" cy="358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66402"/>
            <a:ext cx="8596668" cy="1030416"/>
          </a:xfrm>
        </p:spPr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365161"/>
            <a:ext cx="4184035" cy="5318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Kde bydlí?</a:t>
            </a:r>
          </a:p>
          <a:p>
            <a:r>
              <a:rPr lang="cs-CZ" dirty="0" smtClean="0"/>
              <a:t>32% bydlí v jednom domě nebo bytě s rodiči</a:t>
            </a:r>
          </a:p>
          <a:p>
            <a:r>
              <a:rPr lang="cs-CZ" dirty="0" smtClean="0"/>
              <a:t>50% bydlí na kolejích, privátě s dalšími spolubydlícími</a:t>
            </a:r>
          </a:p>
          <a:p>
            <a:r>
              <a:rPr lang="cs-CZ" dirty="0" smtClean="0"/>
              <a:t>18% bydlí ve vlastní/pronajaté domácnosti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Proč nebydlí s rodiči?</a:t>
            </a:r>
          </a:p>
          <a:p>
            <a:r>
              <a:rPr lang="cs-CZ" dirty="0" smtClean="0"/>
              <a:t>13% kvůli </a:t>
            </a:r>
            <a:r>
              <a:rPr lang="cs-CZ" dirty="0" smtClean="0"/>
              <a:t>škole/práci</a:t>
            </a:r>
            <a:endParaRPr lang="cs-CZ" dirty="0" smtClean="0"/>
          </a:p>
          <a:p>
            <a:r>
              <a:rPr lang="cs-CZ" dirty="0" smtClean="0"/>
              <a:t>4% kvůli partnerství</a:t>
            </a:r>
          </a:p>
          <a:p>
            <a:r>
              <a:rPr lang="cs-CZ" dirty="0" smtClean="0"/>
              <a:t>5% kvůli vlastní nezávislosti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166401"/>
            <a:ext cx="2724203" cy="3988375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138" y="3836984"/>
            <a:ext cx="3376973" cy="3015494"/>
          </a:xfrm>
        </p:spPr>
      </p:pic>
      <p:sp>
        <p:nvSpPr>
          <p:cNvPr id="7" name="Ovál 6"/>
          <p:cNvSpPr/>
          <p:nvPr/>
        </p:nvSpPr>
        <p:spPr>
          <a:xfrm>
            <a:off x="6142132" y="2794715"/>
            <a:ext cx="4125033" cy="24598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426758" y="3285984"/>
            <a:ext cx="35557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Pokud </a:t>
            </a:r>
            <a:r>
              <a:rPr lang="cs-CZ" dirty="0"/>
              <a:t>se rodiče nezajímají o důležité oblasti rozhodování mladých lidí (je jim to jedno), jejich děti se spíše cítí jako méně nezávislé.</a:t>
            </a:r>
          </a:p>
        </p:txBody>
      </p:sp>
    </p:spTree>
    <p:extLst>
      <p:ext uri="{BB962C8B-B14F-4D97-AF65-F5344CB8AC3E}">
        <p14:creationId xmlns:p14="http://schemas.microsoft.com/office/powerpoint/2010/main" val="38788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80304"/>
            <a:ext cx="8596668" cy="1030310"/>
          </a:xfrm>
        </p:spPr>
        <p:txBody>
          <a:bodyPr/>
          <a:lstStyle/>
          <a:p>
            <a:r>
              <a:rPr lang="cs-CZ" dirty="0" smtClean="0"/>
              <a:t>Partnerské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82615"/>
            <a:ext cx="8596668" cy="4923693"/>
          </a:xfrm>
        </p:spPr>
        <p:txBody>
          <a:bodyPr>
            <a:noAutofit/>
          </a:bodyPr>
          <a:lstStyle/>
          <a:p>
            <a:r>
              <a:rPr lang="en-GB" sz="2400" dirty="0"/>
              <a:t>57% </a:t>
            </a:r>
            <a:r>
              <a:rPr lang="cs-CZ" sz="2400" dirty="0" smtClean="0"/>
              <a:t>účastníků výzkumu má aktuálně stálý partnerský vztah</a:t>
            </a:r>
          </a:p>
          <a:p>
            <a:r>
              <a:rPr lang="cs-CZ" sz="2400" dirty="0" smtClean="0"/>
              <a:t>Průměrná délka vztahu</a:t>
            </a:r>
            <a:r>
              <a:rPr lang="en-GB" sz="2400" dirty="0" smtClean="0"/>
              <a:t> </a:t>
            </a:r>
            <a:r>
              <a:rPr lang="cs-CZ" sz="2400" dirty="0" smtClean="0"/>
              <a:t>v měsících</a:t>
            </a:r>
            <a:r>
              <a:rPr lang="en-GB" sz="2400" dirty="0" smtClean="0"/>
              <a:t>: </a:t>
            </a:r>
            <a:r>
              <a:rPr lang="en-GB" sz="2400" dirty="0"/>
              <a:t>m=29; </a:t>
            </a:r>
            <a:r>
              <a:rPr lang="en-GB" sz="2400" dirty="0" smtClean="0"/>
              <a:t>SD=22.4.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Účastníci bez stabilního vztahu uvádějí, že:</a:t>
            </a:r>
          </a:p>
          <a:p>
            <a:r>
              <a:rPr lang="cs-CZ" sz="2400" dirty="0" smtClean="0"/>
              <a:t>1/3 neměla v uplynulém půl roce žádný vztah</a:t>
            </a:r>
          </a:p>
          <a:p>
            <a:r>
              <a:rPr lang="cs-CZ" sz="2400" dirty="0" smtClean="0"/>
              <a:t>13%  má „nezávazné“ vztahy (např. románek na jednu noc)</a:t>
            </a:r>
          </a:p>
          <a:p>
            <a:r>
              <a:rPr lang="cs-CZ" sz="2400" dirty="0" smtClean="0"/>
              <a:t>11%  má přátele s benefity</a:t>
            </a:r>
          </a:p>
          <a:p>
            <a:r>
              <a:rPr lang="cs-CZ" sz="2400" dirty="0" smtClean="0"/>
              <a:t>1/10 našich respondentů dosud neměla žádný partnerský vztah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bytku nevyhovovala žádná z nabízených variant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043" y="2903415"/>
            <a:ext cx="3280000" cy="218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4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77334" y="167425"/>
            <a:ext cx="8596668" cy="772733"/>
          </a:xfrm>
        </p:spPr>
        <p:txBody>
          <a:bodyPr/>
          <a:lstStyle/>
          <a:p>
            <a:r>
              <a:rPr lang="cs-CZ" dirty="0" smtClean="0"/>
              <a:t>Studium/práce/kariéra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7334" y="1184856"/>
            <a:ext cx="5890891" cy="485650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85.7% studuje na vysoké škole</a:t>
            </a:r>
          </a:p>
          <a:p>
            <a:r>
              <a:rPr lang="cs-CZ" sz="2400" dirty="0" smtClean="0"/>
              <a:t>Současně ale víc než polovina z nich při studiu pracuje, přičemž polovina vzorku uvádí, že pracuje jeden nebo více celých pracovních dní v </a:t>
            </a:r>
            <a:r>
              <a:rPr lang="cs-CZ" sz="2400" dirty="0" smtClean="0"/>
              <a:t>týdnu: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lvl="1"/>
            <a:r>
              <a:rPr lang="cs-CZ" sz="2200" dirty="0"/>
              <a:t>p</a:t>
            </a:r>
            <a:r>
              <a:rPr lang="cs-CZ" sz="2200" dirty="0" smtClean="0"/>
              <a:t>olovina </a:t>
            </a:r>
            <a:r>
              <a:rPr lang="cs-CZ" sz="2200" dirty="0" smtClean="0"/>
              <a:t>z pracujících uvádí, že mají práci, která se přímo nebo nepřímo vztahuje k jejich kariérním cílům.</a:t>
            </a:r>
          </a:p>
          <a:p>
            <a:pPr lvl="1"/>
            <a:r>
              <a:rPr lang="cs-CZ" sz="2200" dirty="0"/>
              <a:t>j</a:t>
            </a:r>
            <a:r>
              <a:rPr lang="cs-CZ" sz="2200" dirty="0" smtClean="0"/>
              <a:t>en </a:t>
            </a:r>
            <a:r>
              <a:rPr lang="en-GB" sz="2200" dirty="0" smtClean="0"/>
              <a:t>45.3</a:t>
            </a:r>
            <a:r>
              <a:rPr lang="en-GB" sz="2200" dirty="0"/>
              <a:t>% </a:t>
            </a:r>
            <a:r>
              <a:rPr lang="cs-CZ" sz="2200" dirty="0" smtClean="0"/>
              <a:t>pracuje </a:t>
            </a:r>
            <a:r>
              <a:rPr lang="cs-CZ" sz="2200" dirty="0" smtClean="0"/>
              <a:t>pouze „pro peníze“.</a:t>
            </a:r>
          </a:p>
          <a:p>
            <a:r>
              <a:rPr lang="cs-CZ" sz="2400" dirty="0" smtClean="0"/>
              <a:t>Téměř 40% se věnuje dobrovolnickým aktivitám.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64" y="317388"/>
            <a:ext cx="4693770" cy="267451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2794411"/>
            <a:ext cx="2869441" cy="233934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673" y="4230704"/>
            <a:ext cx="1969066" cy="262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4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2139</TotalTime>
  <Words>817</Words>
  <Application>Microsoft Office PowerPoint</Application>
  <PresentationFormat>Vlastní</PresentationFormat>
  <Paragraphs>175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Faseta</vt:lpstr>
      <vt:lpstr>Cesty do dospělosti aneb Adulthood loading, please wait!</vt:lpstr>
      <vt:lpstr>Co je to vynořující se dospělost?</vt:lpstr>
      <vt:lpstr>Sociální změny vedoucí k vynořující se dospělosti</vt:lpstr>
      <vt:lpstr>Hlavní znaky vynořující se dospělosti a kritéria dospělosti J. J. Arnett – analýza rozhovorů s mladými lidmi ve věku 18 – 29 let)  </vt:lpstr>
      <vt:lpstr>Cesty do dospělosti:  longitudinální výzkum vývojových trajektorií a prediktorů autonomie a identity</vt:lpstr>
      <vt:lpstr>Pocit „mezi“</vt:lpstr>
      <vt:lpstr>Rodina</vt:lpstr>
      <vt:lpstr>Partnerské vztahy</vt:lpstr>
      <vt:lpstr>Studium/práce/kariéra</vt:lpstr>
      <vt:lpstr>Studium/práce/kariéra</vt:lpstr>
      <vt:lpstr>Nejsou všichni stejní…</vt:lpstr>
      <vt:lpstr>Rozhodnutí se závazky  (commited)</vt:lpstr>
      <vt:lpstr>Na kariéru orientovaní (career-oriented)</vt:lpstr>
      <vt:lpstr>Cílevědomí hledači se závazky (achievers)</vt:lpstr>
      <vt:lpstr>Pochybovači  (reconsiderers)</vt:lpstr>
      <vt:lpstr>Co na to novináři a média?</vt:lpstr>
      <vt:lpstr>Co na to rodiče?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</dc:creator>
  <cp:lastModifiedBy>Lenka Lacinová</cp:lastModifiedBy>
  <cp:revision>51</cp:revision>
  <dcterms:created xsi:type="dcterms:W3CDTF">2015-04-07T17:34:44Z</dcterms:created>
  <dcterms:modified xsi:type="dcterms:W3CDTF">2015-05-25T11:14:14Z</dcterms:modified>
</cp:coreProperties>
</file>