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  <p:sldId id="267" r:id="rId3"/>
    <p:sldId id="276" r:id="rId4"/>
    <p:sldId id="277" r:id="rId5"/>
    <p:sldId id="278" r:id="rId6"/>
    <p:sldId id="279" r:id="rId7"/>
    <p:sldId id="280" r:id="rId8"/>
    <p:sldId id="283" r:id="rId9"/>
    <p:sldId id="281" r:id="rId10"/>
    <p:sldId id="27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79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8D0D2-03CC-42D5-B13F-34CB7F33EC49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9E6D-5E23-485F-BF12-DC9267E97C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11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D81C2-9D29-47A3-81F1-0287CC35FB4B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FCD07-7C46-4ADF-A200-4BF4D93DCFA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7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3BEC0-ADE3-49B5-8F14-94467926B093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A5C76-6EFD-46F6-AE3B-6B0326B37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11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D60A5A-87D1-41CE-989E-C75C0D286AE8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BB78B-FD5A-4244-AE1B-CEE72BD85C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47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C075E4-DCA8-4EA7-9380-6FD59CBB7774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ED16-3221-4E20-822D-16EA3C48CF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50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D31F2-4DB8-40F1-AF53-56DCB3EA1317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E0EE5-68C3-4AAB-B687-BE51B774F3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4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7A395-EE46-407B-8ADA-94C5B7CA8767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4C97C-EEAA-4CC5-8DBA-863834A65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4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45926-3020-4F47-8653-F3324420C8FF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8BBA8-E63B-432B-AC1F-56BB3D5C1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2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9D89410-A6A8-4015-B81E-1FC18E18BC91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ED787A-AADB-4FD9-9681-8CA4C75982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B8685-7F4E-4C3C-BFC8-41AA33385A17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10FC0-D5F2-4B8B-B7EC-95F2DD540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5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78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2544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b="1" dirty="0"/>
              <a:t>Kontinuita akreditačního procesu: přechod od stávajícího k novému </a:t>
            </a:r>
            <a:r>
              <a:rPr lang="cs-CZ" sz="4900" b="1" dirty="0" smtClean="0"/>
              <a:t>systému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6912768" cy="1791072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6. 5. 2016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Jiří Smrčka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Tajemník Akreditační komise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altLang="cs-CZ" dirty="0" smtClean="0"/>
          </a:p>
          <a:p>
            <a:pPr algn="ctr"/>
            <a:endParaRPr lang="cs-CZ" altLang="cs-CZ" dirty="0" smtClean="0"/>
          </a:p>
          <a:p>
            <a:pPr algn="ctr"/>
            <a:endParaRPr lang="cs-CZ" altLang="cs-CZ" dirty="0" smtClean="0"/>
          </a:p>
          <a:p>
            <a:pPr algn="ctr">
              <a:buFont typeface="Wingdings 2" pitchFamily="18" charset="2"/>
              <a:buNone/>
            </a:pPr>
            <a:r>
              <a:rPr lang="cs-CZ" altLang="cs-CZ" dirty="0" smtClean="0"/>
              <a:t>Děkuji Vám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Nové legislativní zakotvení akreditací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</a:t>
            </a:r>
            <a:r>
              <a:rPr lang="cs-CZ" altLang="cs-CZ" sz="3200" dirty="0" smtClean="0"/>
              <a:t>rozsah změn na úseku akreditací odpovídá novému zákonu (nikoliv novele)  →  problém: jak zajistit kontinuitu?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Co zůstává obdobné 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pojetí NAÚ jako kolegiálního „orgánu veřejné moci“ bez právní subjektivity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materiální propojení NAÚ s MŠMT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akreditace</a:t>
            </a:r>
          </a:p>
          <a:p>
            <a:pPr lvl="4">
              <a:defRPr/>
            </a:pPr>
            <a:r>
              <a:rPr lang="cs-CZ" altLang="cs-CZ" sz="2200" dirty="0" smtClean="0"/>
              <a:t>studijních programů</a:t>
            </a:r>
          </a:p>
          <a:p>
            <a:pPr lvl="4">
              <a:defRPr/>
            </a:pPr>
            <a:r>
              <a:rPr lang="cs-CZ" altLang="cs-CZ" sz="2200" dirty="0" smtClean="0"/>
              <a:t>oborů habilitačního řízení a řízení ke jmenování profesorem</a:t>
            </a:r>
          </a:p>
          <a:p>
            <a:pPr lvl="4">
              <a:defRPr/>
            </a:pPr>
            <a:r>
              <a:rPr lang="cs-CZ" altLang="cs-CZ" sz="2200" dirty="0" smtClean="0"/>
              <a:t>přijímání sankcí v případě nedostatků při uskutečňování akreditovaných činností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730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Co bude jiné 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pojetí NAÚ jako správního orgánu, který rozhoduje ve věcech akreditací (včetně přezkumného řízení)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oddělení rozhodování od posuzování: členové Rady NAÚ nebudou působit v pracovních skupinách (a tedy nebudou se přímo podílet na hodnocení)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akreditace:</a:t>
            </a:r>
          </a:p>
          <a:p>
            <a:pPr lvl="4">
              <a:defRPr/>
            </a:pPr>
            <a:r>
              <a:rPr lang="cs-CZ" altLang="cs-CZ" sz="2200" dirty="0" smtClean="0"/>
              <a:t>institucionální akreditace (akreditace oblastí vzdělávání)</a:t>
            </a:r>
            <a:endParaRPr lang="cs-CZ" altLang="cs-CZ" sz="2200" dirty="0"/>
          </a:p>
          <a:p>
            <a:pPr lvl="4">
              <a:defRPr/>
            </a:pPr>
            <a:r>
              <a:rPr lang="cs-CZ" altLang="cs-CZ" sz="2200" dirty="0" smtClean="0"/>
              <a:t>zrušení členění programů na obory</a:t>
            </a:r>
            <a:endParaRPr lang="cs-CZ" altLang="cs-CZ" sz="2200" dirty="0"/>
          </a:p>
          <a:p>
            <a:pPr lvl="4">
              <a:defRPr/>
            </a:pPr>
            <a:r>
              <a:rPr lang="cs-CZ" altLang="cs-CZ" sz="2200" dirty="0" smtClean="0"/>
              <a:t>přenesení veškerého posuzování na NAÚ (včetně finančního a prostorového zabezpečení)</a:t>
            </a: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034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Institucionální akreditace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klíčová část – jsou s ní spojena největší očekávání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princip: přenesení velké části odpovědnosti z externího orgánu na vysokou školu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může přinést pozitiva (vyšší míra autonomie), ale i negativa (zvýšení napětí uvnitř vysokých škol)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její podoba (a kvalita) se bude odvozovat od správní praxe NAÚ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první institucionální akreditace v horizontu cca 2 roků</a:t>
            </a: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3448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dirty="0" smtClean="0">
                <a:solidFill>
                  <a:schemeClr val="tx2">
                    <a:satMod val="200000"/>
                  </a:schemeClr>
                </a:solidFill>
              </a:rPr>
              <a:t>Období „přechodu“ na nový systém</a:t>
            </a:r>
            <a:endParaRPr lang="cs-CZ" sz="4000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822960" y="1844824"/>
            <a:ext cx="7543800" cy="415697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Akreditační komise – poslední řádné zasedání červen 2016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předložené </a:t>
            </a:r>
            <a:r>
              <a:rPr lang="cs-CZ" altLang="cs-CZ" sz="2800" dirty="0"/>
              <a:t>žádosti o akreditaci po 15. dubnu 2016 již nestihne Akreditační komise projednat → řízení musí být dokončeno podle nového zákona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NAÚ – jmenování členů Rady možné už po vyhlášení ve 		sbírce zákonů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	– první jednání bude možné po nabytí účinnosti 		zákona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rozhodování NAÚ na úseku akreditací musí předcházet: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/>
              <a:t>Usnesení se na statutu a jeho schválení vládou (včetně náležitostí žádosti o akreditaci)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/>
              <a:t>Stanovení doporučených postupů a metod hodností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/>
              <a:t>Vytvoření seznamu hodnotitelů, ustanovení hodnotících komisí a jmenování jejích členů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861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609600" y="476250"/>
            <a:ext cx="8534400" cy="542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Co s nedokončenými řízeními?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196752"/>
            <a:ext cx="7543800" cy="481568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zákon stanoví NAÚ lhůtu 120 dnů → při nabytí účinnosti zákona 1. září, NAÚ musí dokončit řízení do 31. prosince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NAÚ nebude moci rozhodnout ve věci akreditace</a:t>
            </a:r>
            <a:r>
              <a:rPr lang="cs-CZ" altLang="cs-CZ" sz="2800" dirty="0"/>
              <a:t>/ prodloužení </a:t>
            </a:r>
            <a:r>
              <a:rPr lang="cs-CZ" altLang="cs-CZ" sz="2800" dirty="0" smtClean="0"/>
              <a:t>/ rozšíření </a:t>
            </a:r>
            <a:r>
              <a:rPr lang="cs-CZ" altLang="cs-CZ" sz="2800" dirty="0"/>
              <a:t>/ studijního </a:t>
            </a:r>
            <a:r>
              <a:rPr lang="cs-CZ" altLang="cs-CZ" sz="2800" dirty="0" smtClean="0"/>
              <a:t>programu o studijní obor (řízení budou muset být zastavena)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NAÚ bude muset dokončit též řízení zahájená MŠMT </a:t>
            </a:r>
            <a:r>
              <a:rPr lang="cs-CZ" altLang="cs-CZ" sz="2800" dirty="0" smtClean="0"/>
              <a:t>zmoci </a:t>
            </a:r>
            <a:r>
              <a:rPr lang="cs-CZ" altLang="cs-CZ" sz="2800" dirty="0" smtClean="0"/>
              <a:t>úřední (řízení k omezení, pozastavení nebo odnětí akreditace)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MŠMT bude nadále rozhodovat pouze řízení ve věci státního souhlasu k oprávnění působit jako soukromá vysoká </a:t>
            </a:r>
            <a:r>
              <a:rPr lang="cs-CZ" altLang="cs-CZ" sz="2800" dirty="0" smtClean="0"/>
              <a:t>škola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kontrolní zprávy: NAÚ si určí, zda převezme zavedenou praxi AK</a:t>
            </a: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956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Mezinárodní kontext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členství Akreditační komise v mezinárodních organizacích je nepřevoditelné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příprava a realizace vnějšího hodnocení podle standardů ESG možná až po určité době fungování NAÚ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NAÚ nebude (stejně jako Akreditační komise) moci vykonávat působnost mimo vysokoškolský systém ČR</a:t>
            </a: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154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Další potenciální rizika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studijní programy připravující k výkonu regulovaného povolání 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přenesení rozhodování o studijních 	programech 	mimo akademickou sféru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nárůst administrativní zátěže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pobočky zahraničních „evropských“ vysokých škol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266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2093</TotalTime>
  <Words>440</Words>
  <Application>Microsoft Office PowerPoint</Application>
  <PresentationFormat>Předvádění na obrazovce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 2</vt:lpstr>
      <vt:lpstr>Retrospektiva</vt:lpstr>
      <vt:lpstr>Kontinuita akreditačního procesu: přechod od stávajícího k novému systému </vt:lpstr>
      <vt:lpstr>Nové legislativní zakotvení akreditací</vt:lpstr>
      <vt:lpstr>Co zůstává obdobné </vt:lpstr>
      <vt:lpstr>Co bude jiné </vt:lpstr>
      <vt:lpstr>Institucionální akreditace</vt:lpstr>
      <vt:lpstr>Období „přechodu“ na nový systém</vt:lpstr>
      <vt:lpstr>Co s nedokončenými řízeními?</vt:lpstr>
      <vt:lpstr>Mezinárodní kontext</vt:lpstr>
      <vt:lpstr>Další potenciální rizika</vt:lpstr>
      <vt:lpstr> </vt:lpstr>
    </vt:vector>
  </TitlesOfParts>
  <Company>VSE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komise 2006-2010</dc:title>
  <dc:creator>NOBODY</dc:creator>
  <cp:lastModifiedBy>Smrčka Jiří</cp:lastModifiedBy>
  <cp:revision>138</cp:revision>
  <dcterms:created xsi:type="dcterms:W3CDTF">2010-02-13T18:35:58Z</dcterms:created>
  <dcterms:modified xsi:type="dcterms:W3CDTF">2016-05-05T12:32:05Z</dcterms:modified>
</cp:coreProperties>
</file>