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329" r:id="rId2"/>
    <p:sldId id="394" r:id="rId3"/>
    <p:sldId id="395" r:id="rId4"/>
    <p:sldId id="396" r:id="rId5"/>
    <p:sldId id="398" r:id="rId6"/>
    <p:sldId id="399" r:id="rId7"/>
    <p:sldId id="401" r:id="rId8"/>
    <p:sldId id="402" r:id="rId9"/>
    <p:sldId id="403" r:id="rId10"/>
    <p:sldId id="404" r:id="rId11"/>
    <p:sldId id="405" r:id="rId12"/>
    <p:sldId id="407" r:id="rId13"/>
    <p:sldId id="409" r:id="rId14"/>
    <p:sldId id="410" r:id="rId15"/>
    <p:sldId id="411" r:id="rId16"/>
    <p:sldId id="412" r:id="rId17"/>
    <p:sldId id="414" r:id="rId18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287D"/>
    <a:srgbClr val="4C0000"/>
    <a:srgbClr val="1A8A5A"/>
    <a:srgbClr val="FFFFFF"/>
    <a:srgbClr val="009999"/>
    <a:srgbClr val="FFCC66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100" autoAdjust="0"/>
    <p:restoredTop sz="91628" autoAdjust="0"/>
  </p:normalViewPr>
  <p:slideViewPr>
    <p:cSldViewPr snapToGrid="0">
      <p:cViewPr varScale="1">
        <p:scale>
          <a:sx n="105" d="100"/>
          <a:sy n="105" d="100"/>
        </p:scale>
        <p:origin x="1416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1693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17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List1!$N$7</c:f>
              <c:strCache>
                <c:ptCount val="1"/>
                <c:pt idx="0">
                  <c:v>Místo konání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List1!$M$8:$M$19</c:f>
              <c:strCache>
                <c:ptCount val="12"/>
                <c:pt idx="0">
                  <c:v>žádná preference</c:v>
                </c:pt>
                <c:pt idx="1">
                  <c:v>Banská Bystrica</c:v>
                </c:pt>
                <c:pt idx="2">
                  <c:v>Bratislava</c:v>
                </c:pt>
                <c:pt idx="3">
                  <c:v>Brno</c:v>
                </c:pt>
                <c:pt idx="4">
                  <c:v>České Budějovice</c:v>
                </c:pt>
                <c:pt idx="5">
                  <c:v>Hradec Králové</c:v>
                </c:pt>
                <c:pt idx="6">
                  <c:v>Jihlava</c:v>
                </c:pt>
                <c:pt idx="7">
                  <c:v>Košice</c:v>
                </c:pt>
                <c:pt idx="8">
                  <c:v>Ostrava</c:v>
                </c:pt>
                <c:pt idx="9">
                  <c:v>Praha</c:v>
                </c:pt>
                <c:pt idx="10">
                  <c:v>Zlín</c:v>
                </c:pt>
                <c:pt idx="11">
                  <c:v>Žilina</c:v>
                </c:pt>
              </c:strCache>
            </c:strRef>
          </c:cat>
          <c:val>
            <c:numRef>
              <c:f>List1!$N$8:$N$19</c:f>
              <c:numCache>
                <c:formatCode>###0</c:formatCode>
                <c:ptCount val="12"/>
                <c:pt idx="1">
                  <c:v>164</c:v>
                </c:pt>
                <c:pt idx="2">
                  <c:v>599</c:v>
                </c:pt>
                <c:pt idx="3">
                  <c:v>11508</c:v>
                </c:pt>
                <c:pt idx="4">
                  <c:v>215</c:v>
                </c:pt>
                <c:pt idx="5">
                  <c:v>553</c:v>
                </c:pt>
                <c:pt idx="6">
                  <c:v>523</c:v>
                </c:pt>
                <c:pt idx="7">
                  <c:v>287</c:v>
                </c:pt>
                <c:pt idx="8">
                  <c:v>869</c:v>
                </c:pt>
                <c:pt idx="9">
                  <c:v>982</c:v>
                </c:pt>
                <c:pt idx="10">
                  <c:v>733</c:v>
                </c:pt>
                <c:pt idx="11">
                  <c:v>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16-450C-8B50-955588D60D4A}"/>
            </c:ext>
          </c:extLst>
        </c:ser>
        <c:ser>
          <c:idx val="1"/>
          <c:order val="1"/>
          <c:tx>
            <c:strRef>
              <c:f>List1!$O$7</c:f>
              <c:strCache>
                <c:ptCount val="1"/>
                <c:pt idx="0">
                  <c:v>Preference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List1!$M$8:$M$19</c:f>
              <c:strCache>
                <c:ptCount val="12"/>
                <c:pt idx="0">
                  <c:v>žádná preference</c:v>
                </c:pt>
                <c:pt idx="1">
                  <c:v>Banská Bystrica</c:v>
                </c:pt>
                <c:pt idx="2">
                  <c:v>Bratislava</c:v>
                </c:pt>
                <c:pt idx="3">
                  <c:v>Brno</c:v>
                </c:pt>
                <c:pt idx="4">
                  <c:v>České Budějovice</c:v>
                </c:pt>
                <c:pt idx="5">
                  <c:v>Hradec Králové</c:v>
                </c:pt>
                <c:pt idx="6">
                  <c:v>Jihlava</c:v>
                </c:pt>
                <c:pt idx="7">
                  <c:v>Košice</c:v>
                </c:pt>
                <c:pt idx="8">
                  <c:v>Ostrava</c:v>
                </c:pt>
                <c:pt idx="9">
                  <c:v>Praha</c:v>
                </c:pt>
                <c:pt idx="10">
                  <c:v>Zlín</c:v>
                </c:pt>
                <c:pt idx="11">
                  <c:v>Žilina</c:v>
                </c:pt>
              </c:strCache>
            </c:strRef>
          </c:cat>
          <c:val>
            <c:numRef>
              <c:f>List1!$O$8:$O$19</c:f>
              <c:numCache>
                <c:formatCode>###0</c:formatCode>
                <c:ptCount val="12"/>
                <c:pt idx="0">
                  <c:v>381</c:v>
                </c:pt>
                <c:pt idx="1">
                  <c:v>204</c:v>
                </c:pt>
                <c:pt idx="2">
                  <c:v>718</c:v>
                </c:pt>
                <c:pt idx="3">
                  <c:v>9766</c:v>
                </c:pt>
                <c:pt idx="4">
                  <c:v>270</c:v>
                </c:pt>
                <c:pt idx="5">
                  <c:v>683</c:v>
                </c:pt>
                <c:pt idx="6">
                  <c:v>716</c:v>
                </c:pt>
                <c:pt idx="7">
                  <c:v>338</c:v>
                </c:pt>
                <c:pt idx="8">
                  <c:v>1057</c:v>
                </c:pt>
                <c:pt idx="9">
                  <c:v>1364</c:v>
                </c:pt>
                <c:pt idx="10">
                  <c:v>879</c:v>
                </c:pt>
                <c:pt idx="11">
                  <c:v>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16-450C-8B50-955588D60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313045952"/>
        <c:axId val="-1313044320"/>
      </c:barChart>
      <c:catAx>
        <c:axId val="-1313045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1313044320"/>
        <c:crosses val="autoZero"/>
        <c:auto val="1"/>
        <c:lblAlgn val="l"/>
        <c:lblOffset val="100"/>
        <c:noMultiLvlLbl val="0"/>
      </c:catAx>
      <c:valAx>
        <c:axId val="-1313044320"/>
        <c:scaling>
          <c:orientation val="minMax"/>
          <c:max val="12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1313045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Sheet1!$E$3</c:f>
              <c:strCache>
                <c:ptCount val="1"/>
                <c:pt idx="0">
                  <c:v>správně</c:v>
                </c:pt>
              </c:strCache>
            </c:strRef>
          </c:tx>
          <c:invertIfNegative val="0"/>
          <c:cat>
            <c:strRef>
              <c:f>Sheet1!$D$4:$D$9</c:f>
              <c:strCache>
                <c:ptCount val="6"/>
                <c:pt idx="0">
                  <c:v>kritické myšlení</c:v>
                </c:pt>
                <c:pt idx="1">
                  <c:v>kulturní přehled</c:v>
                </c:pt>
                <c:pt idx="2">
                  <c:v>analytické myšlení</c:v>
                </c:pt>
                <c:pt idx="3">
                  <c:v>prostorová představivost</c:v>
                </c:pt>
                <c:pt idx="4">
                  <c:v>numerické myšlení</c:v>
                </c:pt>
                <c:pt idx="5">
                  <c:v>verbální myšlení</c:v>
                </c:pt>
              </c:strCache>
            </c:strRef>
          </c:cat>
          <c:val>
            <c:numRef>
              <c:f>Sheet1!$E$4:$E$9</c:f>
              <c:numCache>
                <c:formatCode>General</c:formatCode>
                <c:ptCount val="6"/>
                <c:pt idx="0">
                  <c:v>5.3731</c:v>
                </c:pt>
                <c:pt idx="1">
                  <c:v>4.3705999999999996</c:v>
                </c:pt>
                <c:pt idx="2">
                  <c:v>2.7616000000000001</c:v>
                </c:pt>
                <c:pt idx="3">
                  <c:v>5.0936000000000003</c:v>
                </c:pt>
                <c:pt idx="4">
                  <c:v>3.4895999999999998</c:v>
                </c:pt>
                <c:pt idx="5">
                  <c:v>6.7680999999999987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2-4D01-ADAE-9581A4D482E4}"/>
            </c:ext>
          </c:extLst>
        </c:ser>
        <c:ser>
          <c:idx val="1"/>
          <c:order val="1"/>
          <c:tx>
            <c:strRef>
              <c:f>Sheet1!$F$3</c:f>
              <c:strCache>
                <c:ptCount val="1"/>
                <c:pt idx="0">
                  <c:v>nesprávně</c:v>
                </c:pt>
              </c:strCache>
            </c:strRef>
          </c:tx>
          <c:invertIfNegative val="0"/>
          <c:cat>
            <c:strRef>
              <c:f>Sheet1!$D$4:$D$9</c:f>
              <c:strCache>
                <c:ptCount val="6"/>
                <c:pt idx="0">
                  <c:v>kritické myšlení</c:v>
                </c:pt>
                <c:pt idx="1">
                  <c:v>kulturní přehled</c:v>
                </c:pt>
                <c:pt idx="2">
                  <c:v>analytické myšlení</c:v>
                </c:pt>
                <c:pt idx="3">
                  <c:v>prostorová představivost</c:v>
                </c:pt>
                <c:pt idx="4">
                  <c:v>numerické myšlení</c:v>
                </c:pt>
                <c:pt idx="5">
                  <c:v>verbální myšlení</c:v>
                </c:pt>
              </c:strCache>
            </c:strRef>
          </c:cat>
          <c:val>
            <c:numRef>
              <c:f>Sheet1!$F$4:$F$9</c:f>
              <c:numCache>
                <c:formatCode>General</c:formatCode>
                <c:ptCount val="6"/>
                <c:pt idx="0">
                  <c:v>2.4876</c:v>
                </c:pt>
                <c:pt idx="1">
                  <c:v>2.4498000000000002</c:v>
                </c:pt>
                <c:pt idx="2">
                  <c:v>2.8058000000000001</c:v>
                </c:pt>
                <c:pt idx="3">
                  <c:v>2.1837</c:v>
                </c:pt>
                <c:pt idx="4">
                  <c:v>1.7315</c:v>
                </c:pt>
                <c:pt idx="5">
                  <c:v>1.7695000000000001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2-4D01-ADAE-9581A4D482E4}"/>
            </c:ext>
          </c:extLst>
        </c:ser>
        <c:ser>
          <c:idx val="2"/>
          <c:order val="2"/>
          <c:tx>
            <c:strRef>
              <c:f>Sheet1!$G$3</c:f>
              <c:strCache>
                <c:ptCount val="1"/>
                <c:pt idx="0">
                  <c:v>neřešeno</c:v>
                </c:pt>
              </c:strCache>
            </c:strRef>
          </c:tx>
          <c:invertIfNegative val="0"/>
          <c:cat>
            <c:strRef>
              <c:f>Sheet1!$D$4:$D$9</c:f>
              <c:strCache>
                <c:ptCount val="6"/>
                <c:pt idx="0">
                  <c:v>kritické myšlení</c:v>
                </c:pt>
                <c:pt idx="1">
                  <c:v>kulturní přehled</c:v>
                </c:pt>
                <c:pt idx="2">
                  <c:v>analytické myšlení</c:v>
                </c:pt>
                <c:pt idx="3">
                  <c:v>prostorová představivost</c:v>
                </c:pt>
                <c:pt idx="4">
                  <c:v>numerické myšlení</c:v>
                </c:pt>
                <c:pt idx="5">
                  <c:v>verbální myšlení</c:v>
                </c:pt>
              </c:strCache>
            </c:strRef>
          </c:cat>
          <c:val>
            <c:numRef>
              <c:f>Sheet1!$G$4:$G$9</c:f>
              <c:numCache>
                <c:formatCode>General</c:formatCode>
                <c:ptCount val="6"/>
                <c:pt idx="0">
                  <c:v>2.1392000000000002</c:v>
                </c:pt>
                <c:pt idx="1">
                  <c:v>3.1796000000000002</c:v>
                </c:pt>
                <c:pt idx="2">
                  <c:v>4.4325999999999999</c:v>
                </c:pt>
                <c:pt idx="3">
                  <c:v>2.7227999999999999</c:v>
                </c:pt>
                <c:pt idx="4">
                  <c:v>4.7788000000000004</c:v>
                </c:pt>
                <c:pt idx="5">
                  <c:v>1.4623999999999999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2-4D01-ADAE-9581A4D482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313035616"/>
        <c:axId val="-1313039424"/>
      </c:barChart>
      <c:catAx>
        <c:axId val="-13130356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1313039424"/>
        <c:crosses val="autoZero"/>
        <c:auto val="1"/>
        <c:lblAlgn val="ctr"/>
        <c:lblOffset val="100"/>
        <c:noMultiLvlLbl val="0"/>
      </c:catAx>
      <c:valAx>
        <c:axId val="-131303942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-1313035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4" y="0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6014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4" y="9376014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6" y="0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8006"/>
            <a:ext cx="5388610" cy="44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4302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6" y="9374302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822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Porada vedoucích SO</a:t>
            </a:r>
            <a:br>
              <a:rPr lang="cs-CZ" dirty="0" smtClean="0"/>
            </a:br>
            <a:r>
              <a:rPr lang="cs-CZ" sz="2400" dirty="0"/>
              <a:t>2</a:t>
            </a:r>
            <a:r>
              <a:rPr lang="cs-CZ" sz="2400" dirty="0" smtClean="0"/>
              <a:t>. </a:t>
            </a:r>
            <a:r>
              <a:rPr lang="cs-CZ" sz="2400" dirty="0"/>
              <a:t>6</a:t>
            </a:r>
            <a:r>
              <a:rPr lang="cs-CZ" sz="2400" dirty="0" smtClean="0"/>
              <a:t>. 2017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29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graphicFrame>
        <p:nvGraphicFramePr>
          <p:cNvPr id="3" name="Graf 2"/>
          <p:cNvGraphicFramePr/>
          <p:nvPr/>
        </p:nvGraphicFramePr>
        <p:xfrm>
          <a:off x="1890712" y="2057400"/>
          <a:ext cx="5362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82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2980"/>
              </p:ext>
            </p:extLst>
          </p:nvPr>
        </p:nvGraphicFramePr>
        <p:xfrm>
          <a:off x="1234439" y="1353311"/>
          <a:ext cx="5868830" cy="4956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4580">
                  <a:extLst>
                    <a:ext uri="{9D8B030D-6E8A-4147-A177-3AD203B41FA5}">
                      <a16:colId xmlns:a16="http://schemas.microsoft.com/office/drawing/2014/main" val="670399455"/>
                    </a:ext>
                  </a:extLst>
                </a:gridCol>
                <a:gridCol w="1053380">
                  <a:extLst>
                    <a:ext uri="{9D8B030D-6E8A-4147-A177-3AD203B41FA5}">
                      <a16:colId xmlns:a16="http://schemas.microsoft.com/office/drawing/2014/main" val="889169600"/>
                    </a:ext>
                  </a:extLst>
                </a:gridCol>
                <a:gridCol w="1053380">
                  <a:extLst>
                    <a:ext uri="{9D8B030D-6E8A-4147-A177-3AD203B41FA5}">
                      <a16:colId xmlns:a16="http://schemas.microsoft.com/office/drawing/2014/main" val="2247127373"/>
                    </a:ext>
                  </a:extLst>
                </a:gridCol>
                <a:gridCol w="1053380">
                  <a:extLst>
                    <a:ext uri="{9D8B030D-6E8A-4147-A177-3AD203B41FA5}">
                      <a16:colId xmlns:a16="http://schemas.microsoft.com/office/drawing/2014/main" val="641046672"/>
                    </a:ext>
                  </a:extLst>
                </a:gridCol>
                <a:gridCol w="1054110">
                  <a:extLst>
                    <a:ext uri="{9D8B030D-6E8A-4147-A177-3AD203B41FA5}">
                      <a16:colId xmlns:a16="http://schemas.microsoft.com/office/drawing/2014/main" val="4173237474"/>
                    </a:ext>
                  </a:extLst>
                </a:gridCol>
              </a:tblGrid>
              <a:tr h="572399">
                <a:tc>
                  <a:txBody>
                    <a:bodyPr/>
                    <a:lstStyle/>
                    <a:p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Preference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Skutečné místo konání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085334"/>
                  </a:ext>
                </a:extLst>
              </a:tr>
              <a:tr h="269931"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1289976"/>
                  </a:ext>
                </a:extLst>
              </a:tr>
              <a:tr h="269931"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bez preference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381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2,3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1684431"/>
                  </a:ext>
                </a:extLst>
              </a:tr>
              <a:tr h="572399"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Banská Bystrica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204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1,2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164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1,0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8396562"/>
                  </a:ext>
                </a:extLst>
              </a:tr>
              <a:tr h="269931"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Bratislava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718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4,3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599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3,6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564695"/>
                  </a:ext>
                </a:extLst>
              </a:tr>
              <a:tr h="269931"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Brno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9 766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58,2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11 508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68,6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8529638"/>
                  </a:ext>
                </a:extLst>
              </a:tr>
              <a:tr h="572399"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České Budějovice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270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1,6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215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1,3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9966303"/>
                  </a:ext>
                </a:extLst>
              </a:tr>
              <a:tr h="269931"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Hradec Králové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683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4,1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553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3,3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723691"/>
                  </a:ext>
                </a:extLst>
              </a:tr>
              <a:tr h="269931"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Jihlava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716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4,3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523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3,1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9580416"/>
                  </a:ext>
                </a:extLst>
              </a:tr>
              <a:tr h="269931"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Košice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338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2,0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287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1,7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9547683"/>
                  </a:ext>
                </a:extLst>
              </a:tr>
              <a:tr h="269931"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Ostrava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1 057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6,3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869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5,2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0628603"/>
                  </a:ext>
                </a:extLst>
              </a:tr>
              <a:tr h="269931"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Praha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1 364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8,1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982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5,9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3898176"/>
                  </a:ext>
                </a:extLst>
              </a:tr>
              <a:tr h="269931"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Zlín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879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5,2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733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4,4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4933564"/>
                  </a:ext>
                </a:extLst>
              </a:tr>
              <a:tr h="269931"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Žilina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390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2,3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333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2,0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723471"/>
                  </a:ext>
                </a:extLst>
              </a:tr>
              <a:tr h="269931"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16 766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100,0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>
                          <a:effectLst/>
                        </a:rPr>
                        <a:t>16 766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cs-CZ" sz="1100" dirty="0">
                          <a:effectLst/>
                        </a:rPr>
                        <a:t>100,0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8966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50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Vyhovění/nevyhovění </a:t>
            </a:r>
            <a:r>
              <a:rPr lang="cs-CZ" dirty="0"/>
              <a:t>preferovanému místu konání TSP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606127"/>
              </p:ext>
            </p:extLst>
          </p:nvPr>
        </p:nvGraphicFramePr>
        <p:xfrm>
          <a:off x="1463041" y="2551176"/>
          <a:ext cx="5649753" cy="2268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6218">
                  <a:extLst>
                    <a:ext uri="{9D8B030D-6E8A-4147-A177-3AD203B41FA5}">
                      <a16:colId xmlns:a16="http://schemas.microsoft.com/office/drawing/2014/main" val="2365992772"/>
                    </a:ext>
                  </a:extLst>
                </a:gridCol>
                <a:gridCol w="991418">
                  <a:extLst>
                    <a:ext uri="{9D8B030D-6E8A-4147-A177-3AD203B41FA5}">
                      <a16:colId xmlns:a16="http://schemas.microsoft.com/office/drawing/2014/main" val="3089915184"/>
                    </a:ext>
                  </a:extLst>
                </a:gridCol>
                <a:gridCol w="992117">
                  <a:extLst>
                    <a:ext uri="{9D8B030D-6E8A-4147-A177-3AD203B41FA5}">
                      <a16:colId xmlns:a16="http://schemas.microsoft.com/office/drawing/2014/main" val="1257534792"/>
                    </a:ext>
                  </a:extLst>
                </a:gridCol>
              </a:tblGrid>
              <a:tr h="370685">
                <a:tc>
                  <a:txBody>
                    <a:bodyPr/>
                    <a:lstStyle/>
                    <a:p>
                      <a:pPr indent="252095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indent="252095"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indent="252095"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7619910"/>
                  </a:ext>
                </a:extLst>
              </a:tr>
              <a:tr h="370685">
                <a:tc>
                  <a:txBody>
                    <a:bodyPr/>
                    <a:lstStyle/>
                    <a:p>
                      <a:pPr indent="18415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Vyhověno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indent="-68580"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15 402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indent="-68580"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91,9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496810"/>
                  </a:ext>
                </a:extLst>
              </a:tr>
              <a:tr h="786053">
                <a:tc>
                  <a:txBody>
                    <a:bodyPr/>
                    <a:lstStyle/>
                    <a:p>
                      <a:pPr indent="18415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Nevyhověno (z důvodu konání oborového testu v Brně)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indent="-68580"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1 197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indent="-68580"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7,1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3021633"/>
                  </a:ext>
                </a:extLst>
              </a:tr>
              <a:tr h="370685">
                <a:tc>
                  <a:txBody>
                    <a:bodyPr/>
                    <a:lstStyle/>
                    <a:p>
                      <a:pPr indent="18415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Nevyhověno (kapacitní či jiné důvody)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indent="-68580"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167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indent="-68580"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1,0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2799133"/>
                  </a:ext>
                </a:extLst>
              </a:tr>
              <a:tr h="370685">
                <a:tc>
                  <a:txBody>
                    <a:bodyPr/>
                    <a:lstStyle/>
                    <a:p>
                      <a:pPr indent="18415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Total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indent="-68580"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</a:rPr>
                        <a:t>16 766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1295" indent="-68580" algn="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100,0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9449025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4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Obtížnost jednotlivých </a:t>
            </a:r>
            <a:r>
              <a:rPr lang="cs-CZ" dirty="0" err="1"/>
              <a:t>subtestů</a:t>
            </a:r>
            <a:r>
              <a:rPr lang="cs-CZ" dirty="0"/>
              <a:t> TSP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09588" y="2017713"/>
          <a:ext cx="8081962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80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Většina uchazečů (92 %) psala test v preferovaném místě a termínu, 7 % nebylo vyhověno z důvodu konání oborového testu v Brně a 1 % z kapacitních důvodů.</a:t>
            </a:r>
          </a:p>
          <a:p>
            <a:r>
              <a:rPr lang="cs-CZ" dirty="0"/>
              <a:t>Celkové náklady administrace TSP mimo Brno dosáhly cca 500 tis. Kč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konstrukci samotného testu došlo oproti předchozím letům k požadovanému navýšení podílu položek v anglickém jazyce (z 6/60 na 10/60), přičemž struktura testu zůstala </a:t>
            </a:r>
            <a:r>
              <a:rPr lang="cs-CZ" dirty="0" smtClean="0"/>
              <a:t>zachována.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664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Podařilo se dosáhnout významného zvýšení průměrného počtu dosažených bodů a tak zlepšit rozlišovací schopnost testu.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884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TSP 2018 – bude teprve projednáno na poradě 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Navrhujeme redukci o </a:t>
            </a:r>
            <a:r>
              <a:rPr lang="cs-CZ" b="1" dirty="0"/>
              <a:t>Banskou Bystricu, České Budějovice, příp. </a:t>
            </a:r>
            <a:r>
              <a:rPr lang="cs-CZ" b="1" dirty="0" smtClean="0"/>
              <a:t>Košice</a:t>
            </a:r>
            <a:endParaRPr lang="cs-CZ" dirty="0"/>
          </a:p>
          <a:p>
            <a:r>
              <a:rPr lang="cs-CZ" b="1" dirty="0" smtClean="0"/>
              <a:t>Navrhujeme 21</a:t>
            </a:r>
            <a:r>
              <a:rPr lang="cs-CZ" b="1" dirty="0"/>
              <a:t>. a 22. dubna </a:t>
            </a:r>
            <a:r>
              <a:rPr lang="cs-CZ" b="1" dirty="0" smtClean="0"/>
              <a:t>2018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887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</a:t>
            </a:r>
            <a:r>
              <a:rPr lang="cs-CZ" dirty="0" smtClean="0"/>
              <a:t>pozornost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70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a zkušební řád MU - aktuálně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revizi MŠMT a několika LK</a:t>
            </a:r>
          </a:p>
          <a:p>
            <a:r>
              <a:rPr lang="cs-CZ" dirty="0" smtClean="0"/>
              <a:t>V pondělí 5.6.2017 na AS</a:t>
            </a:r>
          </a:p>
          <a:p>
            <a:r>
              <a:rPr lang="cs-CZ" dirty="0" smtClean="0"/>
              <a:t>REVIZE FAKULTNÍCH PŘEDPISŮ</a:t>
            </a:r>
          </a:p>
          <a:p>
            <a:r>
              <a:rPr lang="cs-CZ" dirty="0" smtClean="0"/>
              <a:t>Nastavení aplikací v IS MU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43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Zásadní změny v SZŘ od minulé porady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108200"/>
            <a:ext cx="8082321" cy="41148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KOMPLETNÍ PŘEČÍSLOVÁNÍ SZŘ – POZOR NA VZORY ROZHODNUTÍ A JINÉ „VZORY“!!!!!!</a:t>
            </a:r>
          </a:p>
          <a:p>
            <a:r>
              <a:rPr lang="cs-CZ" dirty="0" smtClean="0"/>
              <a:t>NE možnost stanovit povinné přednášky</a:t>
            </a:r>
            <a:endParaRPr lang="cs-CZ" dirty="0"/>
          </a:p>
          <a:p>
            <a:r>
              <a:rPr lang="cs-CZ" dirty="0" smtClean="0"/>
              <a:t>Zkušební termíny – stávající úprava</a:t>
            </a:r>
          </a:p>
          <a:p>
            <a:r>
              <a:rPr lang="cs-CZ" dirty="0" smtClean="0"/>
              <a:t>Doplněna přechodná ustanovení – vyjmenovat</a:t>
            </a:r>
          </a:p>
          <a:p>
            <a:r>
              <a:rPr lang="cs-CZ" dirty="0" smtClean="0"/>
              <a:t>Automatické „uznávání“ – zatím prošlo, jakákoliv známka, ale 3 roky limit</a:t>
            </a:r>
          </a:p>
          <a:p>
            <a:r>
              <a:rPr lang="cs-CZ" dirty="0" smtClean="0"/>
              <a:t>Kolokvium zpět, klasifikovaný </a:t>
            </a:r>
            <a:r>
              <a:rPr lang="cs-CZ" dirty="0" err="1" smtClean="0"/>
              <a:t>zpt</a:t>
            </a:r>
            <a:r>
              <a:rPr lang="cs-CZ" dirty="0" smtClean="0"/>
              <a:t>. ne</a:t>
            </a:r>
          </a:p>
          <a:p>
            <a:r>
              <a:rPr lang="cs-CZ" dirty="0" smtClean="0"/>
              <a:t>Absence, omlouvání</a:t>
            </a:r>
          </a:p>
          <a:p>
            <a:r>
              <a:rPr lang="cs-CZ" dirty="0" smtClean="0"/>
              <a:t>Oprava úspěšného hodnocení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4771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Zásadní </a:t>
            </a:r>
            <a:r>
              <a:rPr lang="cs-CZ" dirty="0" smtClean="0"/>
              <a:t>změny v SZŘ od </a:t>
            </a:r>
            <a:r>
              <a:rPr lang="cs-CZ" dirty="0"/>
              <a:t>minulé porady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Omluva od SZZ, posouzení relevance důvodů na děkanovi</a:t>
            </a:r>
          </a:p>
          <a:p>
            <a:r>
              <a:rPr lang="cs-CZ" dirty="0" smtClean="0"/>
              <a:t>Hodnocení s vyznamenáním – nové podmínky, NE vlastní fakultní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251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E-přihláška 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ZJISTIT: má fakulta/přijímací komise nějaký nový požadavek na novou rubriku, sběr nějakých dat, atp.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Pokud ano, NUTNO POSLAT DO KONCE ČERVNA </a:t>
            </a:r>
            <a:r>
              <a:rPr lang="cs-CZ" dirty="0" smtClean="0"/>
              <a:t>2017, na podzim nelze řešit, nestíhá se.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70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Žádosti o změny (studenti x uchazeči)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Sjednocení</a:t>
            </a:r>
          </a:p>
          <a:p>
            <a:r>
              <a:rPr lang="cs-CZ" dirty="0" smtClean="0"/>
              <a:t>Nevýznamné změny si bude moci S x U měnit sám bez potvrzení SO</a:t>
            </a:r>
          </a:p>
          <a:p>
            <a:r>
              <a:rPr lang="cs-CZ" dirty="0" smtClean="0"/>
              <a:t>Součinnost SO vyžadována u tituly, jméno příjmení, rodné číslo, výhledově </a:t>
            </a:r>
            <a:r>
              <a:rPr lang="cs-CZ" dirty="0" err="1" smtClean="0"/>
              <a:t>upload</a:t>
            </a:r>
            <a:r>
              <a:rPr lang="cs-CZ" dirty="0" smtClean="0"/>
              <a:t> oddacího listu, diplomu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477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Stipendia – aktuálně nalezené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Odůvodnění: psát celé věty, více specifikovat důvod přiznání stipendia (ne „mimořádná pomoc ve výuce“), nesmí z něj být zřejmé, že jde o závislou </a:t>
            </a:r>
            <a:r>
              <a:rPr lang="cs-CZ" dirty="0" smtClean="0"/>
              <a:t>činnost – práci</a:t>
            </a:r>
          </a:p>
          <a:p>
            <a:r>
              <a:rPr lang="cs-CZ" dirty="0" smtClean="0"/>
              <a:t>Nálezy k jednotlivým fakultám rozdám písemně na poradě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9383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– revize, výjimka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Rozhodování </a:t>
            </a:r>
            <a:r>
              <a:rPr lang="cs-CZ" b="1" dirty="0"/>
              <a:t>ve věcech nevyjmenovaných v § 68 zákona o vysokých školách</a:t>
            </a:r>
            <a:endParaRPr lang="cs-CZ" dirty="0"/>
          </a:p>
          <a:p>
            <a:pPr marL="0" indent="0">
              <a:buNone/>
            </a:pPr>
            <a:r>
              <a:rPr lang="cs-CZ" i="1" dirty="0"/>
              <a:t>V případě posuzování žádostí na základě vnitřních předpisů univerzity, které nejsou vyjmenovány v § 68 zákona o vysokých školách a v rámci rozhodování o těchto žádostech se studentům neukládají žádné (nové) povinnosti (jedná se např. o změnu seminární skupiny, odregistrování předmětu, změna tématu ZP, apod.), není třeba vyhotovovat rozhodnutí a žádost lze vyřídit přípisem doručeným prostřednictvím IS MU, resp. lze postupovat podle vnitřních předpisů fakulty, univerzity.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572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TSP 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ve 275 různých termínech</a:t>
            </a:r>
            <a:r>
              <a:rPr lang="cs-CZ" dirty="0"/>
              <a:t> pro </a:t>
            </a:r>
            <a:r>
              <a:rPr lang="cs-CZ" b="1" dirty="0"/>
              <a:t>celkem 14 035 uchazečů </a:t>
            </a:r>
            <a:r>
              <a:rPr lang="cs-CZ" dirty="0"/>
              <a:t>o studium </a:t>
            </a:r>
            <a:r>
              <a:rPr lang="cs-CZ" dirty="0" smtClean="0"/>
              <a:t>(</a:t>
            </a:r>
            <a:r>
              <a:rPr lang="cs-CZ" dirty="0"/>
              <a:t>z </a:t>
            </a:r>
            <a:r>
              <a:rPr lang="cs-CZ" b="1" dirty="0"/>
              <a:t>16 766 </a:t>
            </a:r>
            <a:r>
              <a:rPr lang="cs-CZ" dirty="0"/>
              <a:t>pozvaných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Preference </a:t>
            </a:r>
            <a:r>
              <a:rPr lang="cs-CZ" dirty="0"/>
              <a:t>místa konání a skutečné místo konání TSP dle jednotlivých měst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905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41195</TotalTime>
  <Words>484</Words>
  <Application>Microsoft Office PowerPoint</Application>
  <PresentationFormat>Předvádění na obrazovce (4:3)</PresentationFormat>
  <Paragraphs>153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MS Mincho</vt:lpstr>
      <vt:lpstr>Arial</vt:lpstr>
      <vt:lpstr>Calibri</vt:lpstr>
      <vt:lpstr>Tahoma</vt:lpstr>
      <vt:lpstr>Times New Roman</vt:lpstr>
      <vt:lpstr>Wingdings</vt:lpstr>
      <vt:lpstr>Prezentace_MU_CZ</vt:lpstr>
      <vt:lpstr>Porada vedoucích SO 2. 6. 2017</vt:lpstr>
      <vt:lpstr>Studijní a zkušební řád MU - aktuálně</vt:lpstr>
      <vt:lpstr>Zásadní změny v SZŘ od minulé porady</vt:lpstr>
      <vt:lpstr>Zásadní změny v SZŘ od minulé porady</vt:lpstr>
      <vt:lpstr>E-přihláška 2017</vt:lpstr>
      <vt:lpstr>Žádosti o změny (studenti x uchazeči)</vt:lpstr>
      <vt:lpstr>Stipendia – aktuálně nalezené problémy</vt:lpstr>
      <vt:lpstr>Rozhodnutí – revize, výjimka</vt:lpstr>
      <vt:lpstr>TSP 2017</vt:lpstr>
      <vt:lpstr>Prezentace aplikace PowerPoint</vt:lpstr>
      <vt:lpstr>Prezentace aplikace PowerPoint</vt:lpstr>
      <vt:lpstr>Vyhovění/nevyhovění preferovanému místu konání TSP </vt:lpstr>
      <vt:lpstr>Obtížnost jednotlivých subtestů TSP</vt:lpstr>
      <vt:lpstr>Prezentace aplikace PowerPoint</vt:lpstr>
      <vt:lpstr>Prezentace aplikace PowerPoint</vt:lpstr>
      <vt:lpstr>TSP 2018 – bude teprve projednáno na poradě vedení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Jaroslava Králová</dc:creator>
  <cp:lastModifiedBy>Martina Vlková</cp:lastModifiedBy>
  <cp:revision>418</cp:revision>
  <cp:lastPrinted>2017-03-07T13:07:01Z</cp:lastPrinted>
  <dcterms:created xsi:type="dcterms:W3CDTF">2015-11-23T07:04:47Z</dcterms:created>
  <dcterms:modified xsi:type="dcterms:W3CDTF">2017-06-06T09:21:25Z</dcterms:modified>
</cp:coreProperties>
</file>