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329" r:id="rId2"/>
    <p:sldId id="521" r:id="rId3"/>
    <p:sldId id="529" r:id="rId4"/>
    <p:sldId id="522" r:id="rId5"/>
    <p:sldId id="523" r:id="rId6"/>
    <p:sldId id="524" r:id="rId7"/>
    <p:sldId id="516" r:id="rId8"/>
    <p:sldId id="517" r:id="rId9"/>
    <p:sldId id="525" r:id="rId10"/>
    <p:sldId id="526" r:id="rId11"/>
    <p:sldId id="519" r:id="rId12"/>
    <p:sldId id="520" r:id="rId13"/>
    <p:sldId id="527" r:id="rId14"/>
    <p:sldId id="528" r:id="rId15"/>
    <p:sldId id="530" r:id="rId16"/>
    <p:sldId id="515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systému Windows" initials="Us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FF00"/>
    <a:srgbClr val="0000FF"/>
    <a:srgbClr val="FFFF66"/>
    <a:srgbClr val="CCECFF"/>
    <a:srgbClr val="0066FF"/>
    <a:srgbClr val="66CCFF"/>
    <a:srgbClr val="CCFFFF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00" autoAdjust="0"/>
    <p:restoredTop sz="85301" autoAdjust="0"/>
  </p:normalViewPr>
  <p:slideViewPr>
    <p:cSldViewPr snapToGrid="0">
      <p:cViewPr varScale="1">
        <p:scale>
          <a:sx n="98" d="100"/>
          <a:sy n="98" d="100"/>
        </p:scale>
        <p:origin x="1596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16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5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5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6"/>
            <a:ext cx="543814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2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2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822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Spuštění</a:t>
            </a:r>
            <a:r>
              <a:rPr lang="cs-CZ" baseline="0" dirty="0" smtClean="0"/>
              <a:t> webu PC je plánováno na rozmezí 18.-23.5.</a:t>
            </a:r>
          </a:p>
          <a:p>
            <a:r>
              <a:rPr lang="cs-CZ" baseline="0" dirty="0" smtClean="0"/>
              <a:t>Web PC nahradí stávající sekci Student.</a:t>
            </a:r>
          </a:p>
          <a:p>
            <a:r>
              <a:rPr lang="cs-CZ" baseline="0" dirty="0" smtClean="0"/>
              <a:t>Nový obsah doplní, aktualizuje a podrobněji rozpracuje stávající témata. Jsme si vědomi toho, že nyní některé fakultní weby do této sekce odkazují. </a:t>
            </a:r>
          </a:p>
          <a:p>
            <a:r>
              <a:rPr lang="cs-CZ" baseline="0" dirty="0" smtClean="0"/>
              <a:t>Na finální podobě stránek se pracuje, probíhá plnění obsahem.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08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Prostor pro položení dotazu</a:t>
            </a:r>
            <a:r>
              <a:rPr lang="cs-CZ" baseline="0" dirty="0" smtClean="0"/>
              <a:t> na webu PC.</a:t>
            </a:r>
          </a:p>
          <a:p>
            <a:r>
              <a:rPr lang="cs-CZ" dirty="0" smtClean="0"/>
              <a:t>Tazatel volí</a:t>
            </a:r>
            <a:r>
              <a:rPr lang="cs-CZ" baseline="0" dirty="0" smtClean="0"/>
              <a:t> fakultu a téma dotazu, dle výběru bude dotaz automaticky přesměrován na SO, koordinátora </a:t>
            </a:r>
            <a:r>
              <a:rPr lang="cs-CZ" baseline="0" dirty="0" err="1" smtClean="0"/>
              <a:t>psychol</a:t>
            </a:r>
            <a:r>
              <a:rPr lang="cs-CZ" baseline="0" dirty="0" smtClean="0"/>
              <a:t>. poradenství, fakultnímu poradci atd.</a:t>
            </a:r>
          </a:p>
          <a:p>
            <a:r>
              <a:rPr lang="cs-CZ" baseline="0" dirty="0" smtClean="0"/>
              <a:t>Pro následnou evaluaci je třeba, aby PC  mohlo evidovat i odpovědi, které odchází zpět k tazateli. </a:t>
            </a:r>
          </a:p>
          <a:p>
            <a:r>
              <a:rPr lang="cs-CZ" baseline="0" dirty="0" smtClean="0"/>
              <a:t>Jednotlivé subjekty, kterým dotazy z webu PC budeme automaticky přeposílat, budou podrobně s celým procesem „cesty dotazu“ seznámeny bezprostředně po finalizaci formuláře.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889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zpracování jednoho z témat na webu PC. Členění do struktury otázka x odpověď.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50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845" y="1371704"/>
            <a:ext cx="7518400" cy="4068975"/>
          </a:xfrm>
        </p:spPr>
        <p:txBody>
          <a:bodyPr/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dirty="0" smtClean="0"/>
              <a:t>Porada vedoucích SO </a:t>
            </a: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/>
              <a:t>27. 4. 2018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B3E8E-5DC6-472D-8978-D10AE509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766246-BDF8-49C4-978A-F5B182FC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Pokud žadatel </a:t>
            </a:r>
            <a:r>
              <a:rPr lang="cs-CZ" sz="2000" b="1" dirty="0" smtClean="0"/>
              <a:t>doloží</a:t>
            </a:r>
            <a:r>
              <a:rPr lang="cs-CZ" sz="2000" dirty="0" smtClean="0"/>
              <a:t> nové odvolání s podpisem / doplní podpis na odvolání - </a:t>
            </a:r>
            <a:r>
              <a:rPr lang="cs-CZ" sz="2000" b="1" dirty="0" smtClean="0"/>
              <a:t>pokračuje</a:t>
            </a:r>
            <a:r>
              <a:rPr lang="cs-CZ" sz="2000" dirty="0" smtClean="0"/>
              <a:t> fakulta „standardně“ </a:t>
            </a:r>
            <a:r>
              <a:rPr lang="cs-CZ" sz="2000" b="1" dirty="0" smtClean="0"/>
              <a:t>ve vyřizování</a:t>
            </a:r>
            <a:r>
              <a:rPr lang="cs-CZ" sz="2000" dirty="0" smtClean="0"/>
              <a:t> daného odvolání (odvolání předá na RMU)</a:t>
            </a:r>
          </a:p>
          <a:p>
            <a:pPr lvl="0"/>
            <a:r>
              <a:rPr lang="cs-CZ" sz="2000" dirty="0" smtClean="0"/>
              <a:t>Pokud žadatel </a:t>
            </a:r>
            <a:r>
              <a:rPr lang="cs-CZ" sz="2000" b="1" dirty="0" smtClean="0"/>
              <a:t>nereaguje na výzvu</a:t>
            </a:r>
            <a:r>
              <a:rPr lang="cs-CZ" sz="2000" dirty="0" smtClean="0"/>
              <a:t>,</a:t>
            </a:r>
            <a:r>
              <a:rPr lang="cs-CZ" sz="2000" b="1" dirty="0" smtClean="0"/>
              <a:t> nedoloží </a:t>
            </a:r>
            <a:r>
              <a:rPr lang="cs-CZ" sz="2000" dirty="0" smtClean="0"/>
              <a:t>odvolání s vlastnoručním podpisem - fakulta </a:t>
            </a:r>
            <a:r>
              <a:rPr lang="cs-CZ" sz="2000" b="1" dirty="0" smtClean="0"/>
              <a:t>zastaví řízení</a:t>
            </a:r>
            <a:r>
              <a:rPr lang="cs-CZ" sz="2000" dirty="0" smtClean="0"/>
              <a:t> ve věci tohoto odvolání (vydá Usnesení o zastavení řízení) v souladu s § 66 odst. 1 písm. c) správního řádu</a:t>
            </a:r>
          </a:p>
          <a:p>
            <a:pPr lvl="1"/>
            <a:r>
              <a:rPr lang="cs-CZ" sz="2000" dirty="0" smtClean="0"/>
              <a:t>fakulta nepředává odvolání na RMU</a:t>
            </a:r>
          </a:p>
          <a:p>
            <a:pPr lvl="1"/>
            <a:r>
              <a:rPr lang="cs-CZ" sz="2000" i="1" dirty="0" smtClean="0"/>
              <a:t>v Úřadovně IS MU („Přihláška“) kód 21</a:t>
            </a:r>
            <a:endParaRPr lang="cs-CZ" sz="2000" i="1" dirty="0"/>
          </a:p>
          <a:p>
            <a:pPr marL="457200" lvl="1" indent="0">
              <a:buNone/>
            </a:pPr>
            <a:r>
              <a:rPr lang="cs-CZ" sz="2000" i="1" dirty="0" smtClean="0"/>
              <a:t>SO připravil vzor e-mailové výzvy a vzor usnesení, předložit na poradě, bude zasláno se zápisem</a:t>
            </a:r>
          </a:p>
          <a:p>
            <a:pPr marL="457200" lvl="1" indent="0">
              <a:buNone/>
            </a:pPr>
            <a:r>
              <a:rPr lang="cs-CZ" sz="1500" i="1" dirty="0" smtClean="0"/>
              <a:t>**není možné, aby výzvy (e-maily) byly příliš strohé a obsahovaly pouze informace jako např. „Doručte nový formulář, jinak nemůže být žádost akceptována.“ </a:t>
            </a:r>
            <a:endParaRPr lang="cs-CZ" sz="1500" i="1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52F48A-64DB-4FF5-82AA-CE8DC2973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F2C709-CEDF-485D-9BF9-0EDBC42DE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6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02889"/>
            <a:ext cx="8086635" cy="791736"/>
          </a:xfrm>
        </p:spPr>
        <p:txBody>
          <a:bodyPr anchor="ctr"/>
          <a:lstStyle/>
          <a:p>
            <a:pPr algn="ctr"/>
            <a:r>
              <a:rPr lang="cs-CZ" dirty="0" smtClean="0"/>
              <a:t>Doručení veřejnou vyhláškou - § 25 </a:t>
            </a:r>
            <a:r>
              <a:rPr lang="cs-CZ" dirty="0" err="1" smtClean="0"/>
              <a:t>SŘ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906859"/>
            <a:ext cx="8082321" cy="4225654"/>
          </a:xfrm>
        </p:spPr>
        <p:txBody>
          <a:bodyPr/>
          <a:lstStyle/>
          <a:p>
            <a:pPr algn="just"/>
            <a:r>
              <a:rPr lang="cs-CZ" dirty="0" smtClean="0"/>
              <a:t>Adresát na uvedené adrese nebydlí („</a:t>
            </a:r>
            <a:r>
              <a:rPr lang="cs-CZ" dirty="0" err="1" smtClean="0"/>
              <a:t>Inconnu</a:t>
            </a:r>
            <a:r>
              <a:rPr lang="cs-CZ" dirty="0" smtClean="0"/>
              <a:t>“)</a:t>
            </a:r>
          </a:p>
          <a:p>
            <a:pPr algn="just"/>
            <a:r>
              <a:rPr lang="cs-CZ" dirty="0" smtClean="0"/>
              <a:t>Pokud je v </a:t>
            </a:r>
            <a:r>
              <a:rPr lang="cs-CZ" dirty="0" err="1" smtClean="0"/>
              <a:t>IS</a:t>
            </a:r>
            <a:r>
              <a:rPr lang="cs-CZ" dirty="0" smtClean="0"/>
              <a:t> MU nebo složce k dispozici jiná adresa, doručit opakovaně (§ 19 odst. 7 </a:t>
            </a:r>
            <a:r>
              <a:rPr lang="cs-CZ" dirty="0" err="1" smtClean="0"/>
              <a:t>SŘ</a:t>
            </a:r>
            <a:r>
              <a:rPr lang="cs-CZ" dirty="0" smtClean="0"/>
              <a:t>)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Nutno ZPŘÍSTUPNIT (vyvěsit) rozhodnutí v </a:t>
            </a:r>
            <a:r>
              <a:rPr lang="cs-CZ" dirty="0" err="1" smtClean="0"/>
              <a:t>IS</a:t>
            </a:r>
            <a:r>
              <a:rPr lang="cs-CZ" dirty="0" smtClean="0"/>
              <a:t> MU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Doručeno 15. dnem po zpřístupnění (vyvěšení)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BEZ VYVĚŠENÍ NEMOHOU NASTAT ÚČINKY DORUČENÍ!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62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14039"/>
            <a:ext cx="8086635" cy="680224"/>
          </a:xfrm>
        </p:spPr>
        <p:txBody>
          <a:bodyPr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ůsledky chybného stanovení data doručení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784195"/>
            <a:ext cx="8082321" cy="4348318"/>
          </a:xfrm>
        </p:spPr>
        <p:txBody>
          <a:bodyPr/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Bezdůvodné prodloužení doby studia</a:t>
            </a:r>
          </a:p>
          <a:p>
            <a:pPr algn="just"/>
            <a:endParaRPr lang="cs-CZ" dirty="0" smtClean="0"/>
          </a:p>
          <a:p>
            <a:r>
              <a:rPr lang="cs-CZ" dirty="0" smtClean="0"/>
              <a:t>Možný vznik poplatkové povinnosti</a:t>
            </a:r>
          </a:p>
          <a:p>
            <a:endParaRPr lang="cs-CZ" dirty="0" smtClean="0"/>
          </a:p>
          <a:p>
            <a:pPr algn="just"/>
            <a:r>
              <a:rPr lang="cs-CZ" dirty="0" smtClean="0"/>
              <a:t>V případě sporu změna data ukončení studia zpětně </a:t>
            </a:r>
            <a:br>
              <a:rPr lang="cs-CZ" dirty="0" smtClean="0"/>
            </a:br>
            <a:r>
              <a:rPr lang="cs-CZ" dirty="0" smtClean="0"/>
              <a:t>(+ návaznosti)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06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Pozor, kontrola z OIP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MU bude Oblastním inspektorátem práce zahájena kontrola dodržování pracovněprávních předpisů se zaměřením na kontrolu dodržování povinnosti vykonávat závislou práci v pracovněprávním vztahu a na povinnosti na úseku pracovního poměru nebo dohod = </a:t>
            </a:r>
            <a:r>
              <a:rPr lang="cs-CZ" sz="1800" u="sng" dirty="0"/>
              <a:t>zda MU neumožňuje výkon nelegální práce.</a:t>
            </a:r>
            <a:endParaRPr lang="cs-CZ" sz="1800" dirty="0"/>
          </a:p>
          <a:p>
            <a:r>
              <a:rPr lang="cs-CZ" sz="1800" dirty="0"/>
              <a:t>Do 20.5. dodat písemné vyjádření se k účasti doktorandů na výuce studentů pregraduálního studia bez uzavřeného pracovněprávního vztahu. Zpráva má obsahovat: </a:t>
            </a:r>
          </a:p>
          <a:p>
            <a:r>
              <a:rPr lang="cs-CZ" sz="1800" dirty="0"/>
              <a:t>- na jakém základě je výuka doktorandy prováděna?</a:t>
            </a:r>
          </a:p>
          <a:p>
            <a:r>
              <a:rPr lang="cs-CZ" sz="1800" dirty="0"/>
              <a:t>- jedná se o závislou práci a je tedy s nimi uzavírán pracovněprávní vztah?</a:t>
            </a:r>
          </a:p>
          <a:p>
            <a:r>
              <a:rPr lang="cs-CZ" sz="1800" dirty="0"/>
              <a:t>- je u nich vedena evidence odpracované doby?</a:t>
            </a:r>
          </a:p>
          <a:p>
            <a:r>
              <a:rPr lang="cs-CZ" sz="1800" dirty="0"/>
              <a:t>- přísluší jim za vykonanou práci - výuku mzda</a:t>
            </a:r>
            <a:r>
              <a:rPr lang="cs-CZ" sz="1800" dirty="0" smtClean="0"/>
              <a:t>?</a:t>
            </a:r>
          </a:p>
          <a:p>
            <a:r>
              <a:rPr lang="cs-CZ" sz="1800" dirty="0" smtClean="0"/>
              <a:t>VÝŠE UVEDENÉ ŘEŠÍ ODBOR VÝZKUMU.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5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2046896"/>
            <a:ext cx="8082321" cy="4114800"/>
          </a:xfrm>
        </p:spPr>
        <p:txBody>
          <a:bodyPr/>
          <a:lstStyle/>
          <a:p>
            <a:r>
              <a:rPr lang="cs-CZ" sz="1500" dirty="0" smtClean="0"/>
              <a:t>Co dělat: upozornit fakulty na blížící se kontrolu. </a:t>
            </a:r>
            <a:r>
              <a:rPr lang="cs-CZ" sz="1500" u="sng" dirty="0" smtClean="0"/>
              <a:t>Fakulty musí zkontrolovat a dát do pořádku popisy všech stipendijních programů v registru v </a:t>
            </a:r>
            <a:r>
              <a:rPr lang="cs-CZ" sz="1500" u="sng" dirty="0" err="1" smtClean="0"/>
              <a:t>ISu</a:t>
            </a:r>
            <a:r>
              <a:rPr lang="cs-CZ" sz="1500" dirty="0" smtClean="0"/>
              <a:t>.  </a:t>
            </a:r>
          </a:p>
          <a:p>
            <a:r>
              <a:rPr lang="cs-CZ" sz="1500" dirty="0" smtClean="0"/>
              <a:t>MOŽNÁ - mohou být kontrolována i jiná stipendia než doktorská, a proto DOPORUČUJEME pořádně promyslet případnou obhajobu následujících stipendií: </a:t>
            </a:r>
          </a:p>
          <a:p>
            <a:r>
              <a:rPr lang="cs-CZ" sz="1500" dirty="0" smtClean="0"/>
              <a:t>LF: Podpora tvůrčí činnosti studentů, tj. činnost vědecko-výzkumná a pedagogická</a:t>
            </a:r>
          </a:p>
          <a:p>
            <a:r>
              <a:rPr lang="cs-CZ" sz="1500" dirty="0" err="1" smtClean="0"/>
              <a:t>PrF</a:t>
            </a:r>
            <a:r>
              <a:rPr lang="cs-CZ" sz="1500" dirty="0" smtClean="0"/>
              <a:t>: Stipendium na podporu pomocné vědecké činnosti studentů</a:t>
            </a:r>
          </a:p>
          <a:p>
            <a:r>
              <a:rPr lang="cs-CZ" sz="1500" u="sng" dirty="0" smtClean="0"/>
              <a:t>FSS</a:t>
            </a:r>
            <a:r>
              <a:rPr lang="cs-CZ" sz="1500" dirty="0" smtClean="0"/>
              <a:t>: </a:t>
            </a:r>
            <a:r>
              <a:rPr lang="cs-CZ" sz="1500" u="sng" dirty="0" smtClean="0"/>
              <a:t>Stipendijní programy 4A, B, C</a:t>
            </a:r>
            <a:r>
              <a:rPr lang="cs-CZ" sz="1500" dirty="0" smtClean="0"/>
              <a:t> (pro studentské asistenty kateder a výzkumných pracovišť FSS, </a:t>
            </a:r>
            <a:r>
              <a:rPr lang="cs-CZ" sz="1500" u="sng" dirty="0" smtClean="0"/>
              <a:t>DĚKANÁTU A ÚČELOVÝCH PRACOVIŠŤ FSS MU</a:t>
            </a:r>
            <a:r>
              <a:rPr lang="cs-CZ" sz="1500" dirty="0" smtClean="0"/>
              <a:t>, v rámci propagačních a reprezentačních aktivit fakulty)</a:t>
            </a:r>
          </a:p>
          <a:p>
            <a:r>
              <a:rPr lang="cs-CZ" sz="1500" dirty="0" smtClean="0"/>
              <a:t>FI:  Stipendijní program na podporu aktivit souvisejících se studiem (vytváření propagačních textů, fotografií, videí, on-line prezentace, grafiky)</a:t>
            </a:r>
          </a:p>
          <a:p>
            <a:r>
              <a:rPr lang="cs-CZ" sz="1500" dirty="0" err="1" smtClean="0"/>
              <a:t>FSpS</a:t>
            </a:r>
            <a:r>
              <a:rPr lang="cs-CZ" sz="1500" dirty="0" smtClean="0"/>
              <a:t>: Směrnice děkana č. 3/2017 Stipendijní program - mimořádné stipendium </a:t>
            </a:r>
            <a:r>
              <a:rPr lang="cs-CZ" sz="1500" dirty="0" err="1" smtClean="0"/>
              <a:t>FSpS</a:t>
            </a:r>
            <a:r>
              <a:rPr lang="cs-CZ" sz="1500" dirty="0" smtClean="0"/>
              <a:t>,</a:t>
            </a:r>
          </a:p>
          <a:p>
            <a:r>
              <a:rPr lang="cs-CZ" sz="1500" dirty="0" smtClean="0"/>
              <a:t>ESF: Stipendijní program pro studentské asistenty děkanátu a účelových pracovišť fakulty. (</a:t>
            </a:r>
            <a:r>
              <a:rPr lang="cs-CZ" sz="1500" i="1" dirty="0" smtClean="0"/>
              <a:t>Je to čistě osobní názor, může to být naprosto bez problémů a problémy mohou nastat jinde.)</a:t>
            </a:r>
            <a:endParaRPr lang="cs-CZ" sz="1500" dirty="0" smtClean="0"/>
          </a:p>
          <a:p>
            <a:pPr marL="0" indent="0">
              <a:buNone/>
            </a:pPr>
            <a:r>
              <a:rPr lang="cs-CZ" sz="1500" i="1" dirty="0" smtClean="0"/>
              <a:t>** FI si sama zadává evidenční č. stipendijních programů (podle čl. 3 odst. 5 SŘ je evidence </a:t>
            </a:r>
            <a:r>
              <a:rPr lang="cs-CZ" sz="1500" i="1" dirty="0" err="1" smtClean="0"/>
              <a:t>stip</a:t>
            </a:r>
            <a:r>
              <a:rPr lang="cs-CZ" sz="1500" i="1" dirty="0" smtClean="0"/>
              <a:t>. programů vedena jednotně, tzn. vede ji SO RMU)</a:t>
            </a:r>
            <a:endParaRPr lang="cs-CZ" sz="1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8387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Report </a:t>
            </a:r>
            <a:r>
              <a:rPr lang="cs-CZ" dirty="0" smtClean="0"/>
              <a:t>o TSP 2018</a:t>
            </a:r>
            <a:endParaRPr lang="cs-CZ" dirty="0" smtClean="0"/>
          </a:p>
          <a:p>
            <a:r>
              <a:rPr lang="cs-CZ" dirty="0" smtClean="0"/>
              <a:t>Dotaz Andrea: stále </a:t>
            </a:r>
            <a:r>
              <a:rPr lang="cs-CZ" dirty="0"/>
              <a:t>platí, že pokud je studijní spis v archivu, druhopis </a:t>
            </a:r>
            <a:r>
              <a:rPr lang="cs-CZ" dirty="0" smtClean="0"/>
              <a:t>vystavuje Archiv. </a:t>
            </a:r>
          </a:p>
          <a:p>
            <a:r>
              <a:rPr lang="cs-CZ" dirty="0" smtClean="0"/>
              <a:t>Označení účastníka správního řízení: bude implementováno do automatických rozhodnutí v IS, postupně i do druhostupňových rozhodnutí</a:t>
            </a:r>
          </a:p>
          <a:p>
            <a:r>
              <a:rPr lang="cs-CZ" dirty="0"/>
              <a:t>Jméno Příjmení studenta, nar. </a:t>
            </a:r>
            <a:r>
              <a:rPr lang="cs-CZ" dirty="0" err="1"/>
              <a:t>dd</a:t>
            </a:r>
            <a:r>
              <a:rPr lang="cs-CZ" dirty="0"/>
              <a:t>. měsíc </a:t>
            </a:r>
            <a:r>
              <a:rPr lang="cs-CZ" dirty="0" err="1"/>
              <a:t>rrrr</a:t>
            </a:r>
            <a:r>
              <a:rPr lang="cs-CZ" dirty="0"/>
              <a:t> , bytem Ulice č.p./</a:t>
            </a:r>
            <a:r>
              <a:rPr lang="cs-CZ" dirty="0" err="1"/>
              <a:t>č.o</a:t>
            </a:r>
            <a:r>
              <a:rPr lang="cs-CZ" dirty="0"/>
              <a:t>., Město, PSČ, Země (pokud </a:t>
            </a:r>
            <a:r>
              <a:rPr lang="cs-CZ" dirty="0" smtClean="0"/>
              <a:t>není ČR)</a:t>
            </a:r>
          </a:p>
          <a:p>
            <a:r>
              <a:rPr lang="cs-CZ" dirty="0" smtClean="0"/>
              <a:t>Protokoly o nahlížení do spisu a ústním podání § 18 a § 38 správního řádu – vyrobili na OV, použitelné pro nás?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01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 descr="Tulip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74" y="4221054"/>
            <a:ext cx="2890026" cy="21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akreditace, přijímačky, </a:t>
            </a:r>
            <a:r>
              <a:rPr lang="cs-CZ" dirty="0" err="1" smtClean="0"/>
              <a:t>OpK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Přijímací řízení: Výsledky jednání s proděkany, prostředí IS</a:t>
            </a:r>
          </a:p>
          <a:p>
            <a:pPr lvl="0"/>
            <a:r>
              <a:rPr lang="cs-CZ" dirty="0"/>
              <a:t>Přestupy studentů z oborů do programů: Kontext, technické řešení, dopady, komunikace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633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Příloha Studuj na </a:t>
            </a:r>
            <a:r>
              <a:rPr lang="cs-CZ" dirty="0" err="1" smtClean="0"/>
              <a:t>muni</a:t>
            </a:r>
            <a:r>
              <a:rPr lang="cs-CZ" dirty="0"/>
              <a:t> </a:t>
            </a:r>
            <a:r>
              <a:rPr lang="cs-CZ" dirty="0" smtClean="0"/>
              <a:t>– Harmonogram, ad nové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19.6.2018 je poslední RVH, poté by fakulty měly znát nabídku studia.</a:t>
            </a:r>
          </a:p>
          <a:p>
            <a:pPr lvl="0"/>
            <a:r>
              <a:rPr lang="cs-CZ" b="1" dirty="0"/>
              <a:t>zaslat formulář fakultám - 6.6.</a:t>
            </a:r>
            <a:endParaRPr lang="cs-CZ" dirty="0"/>
          </a:p>
          <a:p>
            <a:pPr lvl="0"/>
            <a:r>
              <a:rPr lang="cs-CZ" b="1" dirty="0"/>
              <a:t>podklady fakulty zašlou na SO RMU - nejpozději do 10.7.</a:t>
            </a:r>
            <a:endParaRPr lang="cs-CZ" dirty="0"/>
          </a:p>
          <a:p>
            <a:pPr lvl="0"/>
            <a:r>
              <a:rPr lang="cs-CZ" b="1" dirty="0"/>
              <a:t>první korektury sazby obsahové + připomínky fakult </a:t>
            </a:r>
            <a:r>
              <a:rPr lang="cs-CZ" b="1" i="1" dirty="0"/>
              <a:t>-  </a:t>
            </a:r>
            <a:r>
              <a:rPr lang="cs-CZ" b="1" dirty="0"/>
              <a:t>6.-10.8.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599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350" y="54288"/>
            <a:ext cx="6194073" cy="66513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6653" y="2041116"/>
            <a:ext cx="1517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WEB PC: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spuštění v květnu – stávající sekce Student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9261" t="27696" r="22075" b="34065"/>
          <a:stretch/>
        </p:blipFill>
        <p:spPr bwMode="auto">
          <a:xfrm>
            <a:off x="642990" y="2364633"/>
            <a:ext cx="7979301" cy="3250721"/>
          </a:xfrm>
          <a:prstGeom prst="rect">
            <a:avLst/>
          </a:prstGeom>
          <a:ln w="38100">
            <a:solidFill>
              <a:srgbClr val="66CC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62604" y="857921"/>
            <a:ext cx="6026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Prostor pro položení dotazu na webu PC 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(rozdělovník, práce na finální podobě formuláře je v procesu)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226" y="683288"/>
            <a:ext cx="8086635" cy="547340"/>
          </a:xfrm>
        </p:spPr>
        <p:txBody>
          <a:bodyPr/>
          <a:lstStyle/>
          <a:p>
            <a:r>
              <a:rPr lang="cs-CZ" dirty="0" smtClean="0"/>
              <a:t>Témata na webu PC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48" y="1401450"/>
            <a:ext cx="7060085" cy="49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GDPR – promoce, pořizování fotografií a videozáznamů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Připraven souhlas studenta se zpracováním jeho dat, rozdat, projít, zda je to pro SO srozumitelné.</a:t>
            </a:r>
          </a:p>
          <a:p>
            <a:r>
              <a:rPr lang="cs-CZ" dirty="0" smtClean="0"/>
              <a:t>Mohu nechat implementovat do OC; kde si kupuje poplatek za promoci?</a:t>
            </a:r>
          </a:p>
          <a:p>
            <a:r>
              <a:rPr lang="cs-CZ" dirty="0" smtClean="0"/>
              <a:t>Ještě připravíme smlouvu s „dodavateli“ o předání údajů</a:t>
            </a:r>
          </a:p>
          <a:p>
            <a:r>
              <a:rPr lang="cs-CZ" dirty="0" smtClean="0"/>
              <a:t>S neposkytnutím souhlasu nesmí být podle Nařízení spojená sankce – nedá souhlas k něčemu, s čím nesouhlasí, záznam z promoce neslouží k ničemu jinému</a:t>
            </a:r>
          </a:p>
          <a:p>
            <a:r>
              <a:rPr lang="cs-CZ" dirty="0" smtClean="0"/>
              <a:t>Co imatrikulace? Obdobně pro CŽV – U3V, souhlasy seniorů při předávání osvědčení</a:t>
            </a:r>
          </a:p>
          <a:p>
            <a:r>
              <a:rPr lang="cs-CZ" dirty="0" smtClean="0"/>
              <a:t>*** Metodický list právního odboru – poslat se zápisem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029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ke GDPR (poslala LF)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/>
              <a:t>Bude </a:t>
            </a:r>
            <a:r>
              <a:rPr lang="cs-CZ" sz="1200" dirty="0"/>
              <a:t>pořádat v dohledné době RMU školení na GDPR? </a:t>
            </a:r>
            <a:r>
              <a:rPr lang="cs-CZ" sz="1200" dirty="0" smtClean="0">
                <a:solidFill>
                  <a:srgbClr val="9900CC"/>
                </a:solidFill>
              </a:rPr>
              <a:t>Uvažuje </a:t>
            </a:r>
            <a:r>
              <a:rPr lang="cs-CZ" sz="1200" dirty="0">
                <a:solidFill>
                  <a:srgbClr val="9900CC"/>
                </a:solidFill>
              </a:rPr>
              <a:t>se o e-</a:t>
            </a:r>
            <a:r>
              <a:rPr lang="cs-CZ" sz="1200" dirty="0" err="1">
                <a:solidFill>
                  <a:srgbClr val="9900CC"/>
                </a:solidFill>
              </a:rPr>
              <a:t>learningu</a:t>
            </a:r>
            <a:r>
              <a:rPr lang="cs-CZ" sz="1200" dirty="0">
                <a:solidFill>
                  <a:srgbClr val="9900CC"/>
                </a:solidFill>
              </a:rPr>
              <a:t> pro všechny zaměstnance, nicméně pokud je ad hoc potřeba proškolit část zaměstnanců jsme připraveni, nicméně vzhledem k náročnosti implementace až spíše v červnu.</a:t>
            </a:r>
          </a:p>
          <a:p>
            <a:r>
              <a:rPr lang="cs-CZ" sz="1200" dirty="0" smtClean="0"/>
              <a:t>Nevadí </a:t>
            </a:r>
            <a:r>
              <a:rPr lang="cs-CZ" sz="1200" dirty="0"/>
              <a:t>uvedení rodného čísla na potvrzení o studiu? </a:t>
            </a:r>
            <a:r>
              <a:rPr lang="cs-CZ" sz="1200" dirty="0">
                <a:solidFill>
                  <a:srgbClr val="9900CC"/>
                </a:solidFill>
              </a:rPr>
              <a:t>NE, ZÁKON </a:t>
            </a:r>
            <a:endParaRPr lang="cs-CZ" sz="1200" dirty="0" smtClean="0">
              <a:solidFill>
                <a:srgbClr val="9900CC"/>
              </a:solidFill>
            </a:endParaRPr>
          </a:p>
          <a:p>
            <a:r>
              <a:rPr lang="cs-CZ" sz="1200" dirty="0" smtClean="0"/>
              <a:t>Informaci </a:t>
            </a:r>
            <a:r>
              <a:rPr lang="cs-CZ" sz="1200" dirty="0"/>
              <a:t>o studentovi smíme podat třetí osobě jen, má - </a:t>
            </a:r>
            <a:r>
              <a:rPr lang="cs-CZ" sz="1200" dirty="0" err="1"/>
              <a:t>li</a:t>
            </a:r>
            <a:r>
              <a:rPr lang="cs-CZ" sz="1200" dirty="0"/>
              <a:t> k tomu zákonný důvod. Co si pod tím představit? Lze podat informaci telefonicky úřednici například z pojišťovny nebo městské správy? </a:t>
            </a:r>
            <a:r>
              <a:rPr lang="cs-CZ" sz="1200" dirty="0">
                <a:solidFill>
                  <a:srgbClr val="9900CC"/>
                </a:solidFill>
              </a:rPr>
              <a:t>NE</a:t>
            </a:r>
            <a:r>
              <a:rPr lang="cs-CZ" sz="1200" dirty="0"/>
              <a:t> Nebylo by vhodnější podávat informace jen skrze autorizovaný mail? </a:t>
            </a:r>
            <a:r>
              <a:rPr lang="cs-CZ" sz="1200" dirty="0">
                <a:solidFill>
                  <a:srgbClr val="9900CC"/>
                </a:solidFill>
              </a:rPr>
              <a:t>JISTĚ, UŽ TEĎ TO TAK DĚLÁME</a:t>
            </a:r>
            <a:r>
              <a:rPr lang="cs-CZ" sz="1200" dirty="0" smtClean="0"/>
              <a:t>.</a:t>
            </a:r>
            <a:endParaRPr lang="cs-CZ" sz="1200" dirty="0"/>
          </a:p>
          <a:p>
            <a:pPr lvl="0"/>
            <a:r>
              <a:rPr lang="cs-CZ" sz="1200" dirty="0"/>
              <a:t>Smíme vydávat potvrzení o studiu rodičům studenta bez vědomí studenta? </a:t>
            </a:r>
            <a:r>
              <a:rPr lang="cs-CZ" sz="1200" dirty="0">
                <a:solidFill>
                  <a:srgbClr val="9900CC"/>
                </a:solidFill>
              </a:rPr>
              <a:t>KDYŽ PROKÁŽE PRÁVNÍ </a:t>
            </a:r>
            <a:r>
              <a:rPr lang="cs-CZ" sz="1200" dirty="0" smtClean="0">
                <a:solidFill>
                  <a:srgbClr val="9900CC"/>
                </a:solidFill>
              </a:rPr>
              <a:t>ZÁJEM, ANO. </a:t>
            </a:r>
            <a:r>
              <a:rPr lang="cs-CZ" sz="1200" dirty="0" smtClean="0"/>
              <a:t>Často </a:t>
            </a:r>
            <a:r>
              <a:rPr lang="cs-CZ" sz="1200" dirty="0"/>
              <a:t>se na nás obrací také daňoví poradci rodičů. </a:t>
            </a:r>
            <a:r>
              <a:rPr lang="cs-CZ" sz="1200" dirty="0" smtClean="0">
                <a:solidFill>
                  <a:srgbClr val="9900CC"/>
                </a:solidFill>
              </a:rPr>
              <a:t>NE.</a:t>
            </a:r>
          </a:p>
          <a:p>
            <a:pPr lvl="0"/>
            <a:r>
              <a:rPr lang="cs-CZ" sz="1200" dirty="0" smtClean="0"/>
              <a:t>Na </a:t>
            </a:r>
            <a:r>
              <a:rPr lang="cs-CZ" sz="1200" dirty="0"/>
              <a:t>webu máme volně přístupná videa k promocím a imatrikulacím studentů. Máme zcela odstranit nebo zavést zpřístupnění po přihlášení do IS? </a:t>
            </a:r>
            <a:r>
              <a:rPr lang="cs-CZ" sz="1200" dirty="0" smtClean="0"/>
              <a:t> </a:t>
            </a:r>
            <a:r>
              <a:rPr lang="cs-CZ" sz="1200" dirty="0" err="1" smtClean="0">
                <a:solidFill>
                  <a:srgbClr val="9900CC"/>
                </a:solidFill>
              </a:rPr>
              <a:t>PrO</a:t>
            </a:r>
            <a:r>
              <a:rPr lang="cs-CZ" sz="1200" dirty="0" smtClean="0">
                <a:solidFill>
                  <a:srgbClr val="9900CC"/>
                </a:solidFill>
              </a:rPr>
              <a:t> navrhuje </a:t>
            </a:r>
            <a:r>
              <a:rPr lang="cs-CZ" sz="1200" dirty="0">
                <a:solidFill>
                  <a:srgbClr val="9900CC"/>
                </a:solidFill>
              </a:rPr>
              <a:t>odstranit</a:t>
            </a:r>
          </a:p>
          <a:p>
            <a:pPr lvl="0"/>
            <a:r>
              <a:rPr lang="cs-CZ" sz="1200" dirty="0"/>
              <a:t>Jak je to se zveřejňováním nepřevzatých rozhodnutí na úřední desce? Jsou nějaké údaje, které bychom měli začernit? </a:t>
            </a:r>
            <a:r>
              <a:rPr lang="cs-CZ" sz="1200" dirty="0" smtClean="0">
                <a:solidFill>
                  <a:srgbClr val="9900CC"/>
                </a:solidFill>
              </a:rPr>
              <a:t>NA NÁHRADNÍ DORUČOVÁNÍ PODLE SŘ SE GDPR NEVZTAHUJE, náhradní doručení včetně řádného označení osoby, jíž se doručuje je v pořádku.</a:t>
            </a:r>
          </a:p>
          <a:p>
            <a:pPr lvl="0"/>
            <a:r>
              <a:rPr lang="cs-CZ" sz="1200" dirty="0" smtClean="0"/>
              <a:t>V případě žádostí o změnu osobních údajů přes IS, vyžaduje SO kopii občanského průkazu (trvalé bydliště, nové číslo OP) nebo kopii oddacího listu (změna příjmení), nebo UDR (rodný list dítěte) – je to takto v pořádku z hlediska GDPR? </a:t>
            </a:r>
            <a:r>
              <a:rPr lang="cs-CZ" sz="1200" dirty="0" smtClean="0">
                <a:solidFill>
                  <a:srgbClr val="9900CC"/>
                </a:solidFill>
              </a:rPr>
              <a:t>ano, nicméně tyto doklady neuchováváme</a:t>
            </a:r>
          </a:p>
          <a:p>
            <a:pPr lvl="0"/>
            <a:r>
              <a:rPr lang="cs-CZ" sz="1200" dirty="0" smtClean="0"/>
              <a:t>Nebylo </a:t>
            </a:r>
            <a:r>
              <a:rPr lang="cs-CZ" sz="1200" dirty="0"/>
              <a:t>by dobré sepsat dokument, týkající se souhlasu se zpracováním osobních, který bychom dávali podepsat studentům už u zápisu? </a:t>
            </a:r>
            <a:r>
              <a:rPr lang="cs-CZ" sz="1200" dirty="0" smtClean="0">
                <a:solidFill>
                  <a:srgbClr val="9900CC"/>
                </a:solidFill>
              </a:rPr>
              <a:t>Zde </a:t>
            </a:r>
            <a:r>
              <a:rPr lang="cs-CZ" sz="1200" dirty="0">
                <a:solidFill>
                  <a:srgbClr val="9900CC"/>
                </a:solidFill>
              </a:rPr>
              <a:t>se spíše intenzivně uvažuje o tom, co nejvíce souhlasů dát přímo do ISU (u studentů je to nejjednodušší cesta…). Pokud je potřeba za studijní speciální souhlasy, prosím, napište na Právní </a:t>
            </a:r>
            <a:r>
              <a:rPr lang="cs-CZ" sz="1200" dirty="0" smtClean="0">
                <a:solidFill>
                  <a:srgbClr val="9900CC"/>
                </a:solidFill>
              </a:rPr>
              <a:t>odbor Dr. Kvítkové</a:t>
            </a:r>
            <a:endParaRPr lang="cs-CZ" sz="1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Poradenské centrum, Rektorát MU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77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Odvolání proti rozhodnutí o přijetí/nepřijetí ke studiu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Pokud fakulta obdrží nepodepsané odvolání proti rozhodnutí děkana ve věci nepřijetí ke studiu - uchazeče </a:t>
            </a:r>
            <a:r>
              <a:rPr lang="cs-CZ" b="1" dirty="0"/>
              <a:t>vyzve k doplnění podpisu</a:t>
            </a:r>
            <a:r>
              <a:rPr lang="cs-CZ" dirty="0"/>
              <a:t> (e-mailem)</a:t>
            </a:r>
          </a:p>
          <a:p>
            <a:pPr lvl="1"/>
            <a:r>
              <a:rPr lang="cs-CZ" dirty="0"/>
              <a:t>doložení nově vyplněného a podepsaného formuláře odvolání </a:t>
            </a:r>
            <a:endParaRPr lang="cs-CZ" dirty="0" smtClean="0"/>
          </a:p>
          <a:p>
            <a:pPr lvl="1"/>
            <a:r>
              <a:rPr lang="cs-CZ" dirty="0" smtClean="0"/>
              <a:t>doplnění </a:t>
            </a:r>
            <a:r>
              <a:rPr lang="cs-CZ" dirty="0"/>
              <a:t>podpisu na doručeném odvolání (osobně)</a:t>
            </a:r>
          </a:p>
          <a:p>
            <a:pPr lvl="1"/>
            <a:r>
              <a:rPr lang="cs-CZ" i="1" dirty="0"/>
              <a:t>v Úřadovně IS MU („Přihláška“) zadá kód 83</a:t>
            </a:r>
          </a:p>
          <a:p>
            <a:r>
              <a:rPr lang="cs-CZ" dirty="0"/>
              <a:t>Uchazeči musí být stanovena přiměřená </a:t>
            </a:r>
            <a:r>
              <a:rPr lang="cs-CZ" b="1" dirty="0"/>
              <a:t>lhůta </a:t>
            </a:r>
            <a:r>
              <a:rPr lang="cs-CZ" dirty="0"/>
              <a:t>(např. 5 až 7 pracovních dní)</a:t>
            </a:r>
            <a:r>
              <a:rPr lang="en-US" dirty="0"/>
              <a:t>; </a:t>
            </a:r>
            <a:r>
              <a:rPr lang="cs-CZ" dirty="0"/>
              <a:t>výzva musí obsahovat řádné </a:t>
            </a:r>
            <a:r>
              <a:rPr lang="cs-CZ" b="1" dirty="0" smtClean="0"/>
              <a:t>poučení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47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53890</TotalTime>
  <Words>813</Words>
  <Application>Microsoft Office PowerPoint</Application>
  <PresentationFormat>Předvádění na obrazovce (4:3)</PresentationFormat>
  <Paragraphs>112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Prezentace_MU_CZ</vt:lpstr>
      <vt:lpstr> Porada vedoucích SO   27. 4. 2018   </vt:lpstr>
      <vt:lpstr>Nové akreditace, přijímačky, OpK</vt:lpstr>
      <vt:lpstr>Příloha Studuj na muni – Harmonogram, ad nové programy</vt:lpstr>
      <vt:lpstr>Prezentace aplikace PowerPoint</vt:lpstr>
      <vt:lpstr>Prezentace aplikace PowerPoint</vt:lpstr>
      <vt:lpstr>Témata na webu PC</vt:lpstr>
      <vt:lpstr>GDPR – promoce, pořizování fotografií a videozáznamů</vt:lpstr>
      <vt:lpstr>Dotazy ke GDPR (poslala LF)</vt:lpstr>
      <vt:lpstr>Odvolání proti rozhodnutí o přijetí/nepřijetí ke studiu</vt:lpstr>
      <vt:lpstr>Prezentace aplikace PowerPoint</vt:lpstr>
      <vt:lpstr>Doručení veřejnou vyhláškou - § 25 SŘ</vt:lpstr>
      <vt:lpstr>Důsledky chybného stanovení data doručení</vt:lpstr>
      <vt:lpstr>Pozor, kontrola z OIP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Jaroslava Králová</dc:creator>
  <cp:lastModifiedBy>Martina Vlková</cp:lastModifiedBy>
  <cp:revision>974</cp:revision>
  <cp:lastPrinted>2018-01-24T13:39:11Z</cp:lastPrinted>
  <dcterms:created xsi:type="dcterms:W3CDTF">2015-11-23T07:04:47Z</dcterms:created>
  <dcterms:modified xsi:type="dcterms:W3CDTF">2018-04-30T08:23:02Z</dcterms:modified>
</cp:coreProperties>
</file>