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329" r:id="rId2"/>
    <p:sldId id="350" r:id="rId3"/>
    <p:sldId id="351" r:id="rId4"/>
    <p:sldId id="352" r:id="rId5"/>
    <p:sldId id="353" r:id="rId6"/>
    <p:sldId id="370" r:id="rId7"/>
    <p:sldId id="354" r:id="rId8"/>
    <p:sldId id="371" r:id="rId9"/>
    <p:sldId id="357" r:id="rId10"/>
    <p:sldId id="358" r:id="rId11"/>
    <p:sldId id="356" r:id="rId12"/>
    <p:sldId id="359" r:id="rId13"/>
    <p:sldId id="355" r:id="rId14"/>
    <p:sldId id="360" r:id="rId15"/>
    <p:sldId id="362" r:id="rId16"/>
    <p:sldId id="361" r:id="rId17"/>
    <p:sldId id="368" r:id="rId18"/>
    <p:sldId id="363" r:id="rId19"/>
    <p:sldId id="365" r:id="rId20"/>
    <p:sldId id="364" r:id="rId21"/>
    <p:sldId id="366" r:id="rId22"/>
    <p:sldId id="372" r:id="rId23"/>
  </p:sldIdLst>
  <p:sldSz cx="9144000" cy="6858000" type="screen4x3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4C0000"/>
    <a:srgbClr val="1A8A5A"/>
    <a:srgbClr val="FFFFFF"/>
    <a:srgbClr val="9900CC"/>
    <a:srgbClr val="009999"/>
    <a:srgbClr val="FFCC66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1628" autoAdjust="0"/>
  </p:normalViewPr>
  <p:slideViewPr>
    <p:cSldViewPr snapToGrid="0">
      <p:cViewPr varScale="1">
        <p:scale>
          <a:sx n="105" d="100"/>
          <a:sy n="105" d="100"/>
        </p:scale>
        <p:origin x="1662" y="11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1693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170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18830" cy="49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4" y="0"/>
            <a:ext cx="2918830" cy="49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6014"/>
            <a:ext cx="2918830" cy="49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4" y="9376014"/>
            <a:ext cx="2918830" cy="49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18830" cy="49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6" y="0"/>
            <a:ext cx="2918830" cy="49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8006"/>
            <a:ext cx="5388610" cy="444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4302"/>
            <a:ext cx="2918830" cy="49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6" y="9374302"/>
            <a:ext cx="2918830" cy="49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88227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42825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dirty="0" smtClean="0"/>
              <a:t>Kliknutím lze upravit styl.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 dirty="0" smtClean="0"/>
              <a:t>Novela zákona o vysokých školách: přijímací řízení (zahraniční uchazeči) / Studijní odbor RMU</a:t>
            </a:r>
            <a:endParaRPr lang="cs-CZ" altLang="cs-CZ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 smtClean="0"/>
              <a:t>Novela zákona o vysokých školách: přijímací řízení (zahraniční uchazeči) / Studijní odbor RMU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 smtClean="0"/>
              <a:t>Novela zákona o vysokých školách: přijímací řízení (zahraniční uchazeči) / Studijní odbor RMU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 smtClean="0"/>
              <a:t>Novela zákona o vysokých školách: přijímací řízení (zahraniční uchazeči) / Studijní odbor RMU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 smtClean="0"/>
              <a:t>Novela zákona o vysokých školách: přijímací řízení (zahraniční uchazeči) / Studijní odbor RMU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 smtClean="0"/>
              <a:t>Novela zákona o vysokých školách: přijímací řízení (zahraniční uchazeči) / Studijní odbor RMU</a:t>
            </a: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 smtClean="0"/>
              <a:t>Novela zákona o vysokých školách: přijímací řízení (zahraniční uchazeči) / Studijní odbor RMU</a:t>
            </a:r>
            <a:endParaRPr lang="cs-CZ" alt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 smtClean="0"/>
              <a:t>Novela zákona o vysokých školách: přijímací řízení (zahraniční uchazeči) / Studijní odbor RMU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 smtClean="0"/>
              <a:t>Novela zákona o vysokých školách: přijímací řízení (zahraniční uchazeči) / Studijní odbor RMU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 smtClean="0"/>
              <a:t>Novela zákona o vysokých školách: přijímací řízení (zahraniční uchazeči) / Studijní odbor RMU</a:t>
            </a: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 smtClean="0"/>
              <a:t>Novela zákona o vysokých školách: přijímací řízení (zahraniční uchazeči) / Studijní odbor RMU</a:t>
            </a: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styly předlohy textu.</a:t>
            </a:r>
          </a:p>
          <a:p>
            <a:pPr lvl="1"/>
            <a:r>
              <a:rPr lang="cs-CZ" altLang="cs-CZ" dirty="0" smtClean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 dirty="0" smtClean="0"/>
              <a:t>Novela zákona o vysokých školách: přijímací řízení (zahraniční uchazeči) / Studijní odbor RMU</a:t>
            </a:r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Porada vedoucích </a:t>
            </a:r>
            <a:r>
              <a:rPr lang="cs-CZ" smtClean="0"/>
              <a:t>SO fakult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/>
              <a:t>7. 12. 2016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2292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12380"/>
            <a:ext cx="8086635" cy="994275"/>
          </a:xfrm>
        </p:spPr>
        <p:txBody>
          <a:bodyPr/>
          <a:lstStyle/>
          <a:p>
            <a:r>
              <a:rPr lang="cs-CZ" sz="2200" dirty="0">
                <a:latin typeface="+mn-lt"/>
                <a:ea typeface="+mn-ea"/>
                <a:cs typeface="+mn-cs"/>
              </a:rPr>
              <a:t>Poplatek za studium ve studijním programu uskutečňovaném v cizím jazyce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9589" y="1940312"/>
            <a:ext cx="8190151" cy="3982023"/>
          </a:xfrm>
        </p:spPr>
        <p:txBody>
          <a:bodyPr/>
          <a:lstStyle/>
          <a:p>
            <a:pPr marL="0" indent="0">
              <a:buNone/>
            </a:pPr>
            <a:r>
              <a:rPr lang="cs-CZ" sz="2200" dirty="0"/>
              <a:t>Poplatek </a:t>
            </a:r>
            <a:r>
              <a:rPr lang="cs-CZ" sz="2200" b="1" dirty="0">
                <a:solidFill>
                  <a:srgbClr val="00287D"/>
                </a:solidFill>
              </a:rPr>
              <a:t>za studium ve studijním </a:t>
            </a:r>
            <a:r>
              <a:rPr lang="cs-CZ" sz="2200" b="1" dirty="0" smtClean="0">
                <a:solidFill>
                  <a:srgbClr val="00287D"/>
                </a:solidFill>
              </a:rPr>
              <a:t>programu uskutečňovaném v</a:t>
            </a:r>
            <a:r>
              <a:rPr lang="cs-CZ" sz="2200" b="1" dirty="0">
                <a:solidFill>
                  <a:srgbClr val="00287D"/>
                </a:solidFill>
              </a:rPr>
              <a:t> cizím jazyce </a:t>
            </a:r>
            <a:r>
              <a:rPr lang="cs-CZ" sz="2200" dirty="0"/>
              <a:t>určí </a:t>
            </a:r>
            <a:r>
              <a:rPr lang="cs-CZ" sz="2200" u="sng" dirty="0"/>
              <a:t>děkan </a:t>
            </a:r>
            <a:r>
              <a:rPr lang="cs-CZ" sz="2200" dirty="0"/>
              <a:t>fakulty </a:t>
            </a:r>
            <a:r>
              <a:rPr lang="cs-CZ" sz="2200" u="sng" dirty="0"/>
              <a:t>opatřením</a:t>
            </a:r>
            <a:r>
              <a:rPr lang="cs-CZ" sz="2200" dirty="0"/>
              <a:t> nejpozději do 15. února předchozího akademického roku. Tento poplatek musí být stanoven s přihlédnutím zejména k ekonomické náročnosti studia, nákladům na zajištění kvality studia a aktuální situaci v obdobné oblasti vzdělávání.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33325" y="6259032"/>
            <a:ext cx="7118139" cy="457200"/>
          </a:xfrm>
        </p:spPr>
        <p:txBody>
          <a:bodyPr/>
          <a:lstStyle/>
          <a:p>
            <a:endParaRPr lang="cs-CZ" alt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5801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12382"/>
            <a:ext cx="8086635" cy="489098"/>
          </a:xfrm>
        </p:spPr>
        <p:txBody>
          <a:bodyPr/>
          <a:lstStyle/>
          <a:p>
            <a:pPr algn="just"/>
            <a:r>
              <a:rPr lang="cs-CZ" sz="2600" dirty="0" smtClean="0"/>
              <a:t>Poplatky – změny ad </a:t>
            </a:r>
            <a:r>
              <a:rPr lang="cs-CZ" sz="2600" dirty="0" err="1" smtClean="0"/>
              <a:t>novýStatut</a:t>
            </a:r>
            <a:endParaRPr lang="cs-CZ" sz="2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5181" y="1297171"/>
            <a:ext cx="8336729" cy="5059023"/>
          </a:xfrm>
        </p:spPr>
        <p:txBody>
          <a:bodyPr/>
          <a:lstStyle/>
          <a:p>
            <a:pPr marL="0" indent="0" algn="just">
              <a:buNone/>
            </a:pPr>
            <a:r>
              <a:rPr lang="cs-CZ" b="1" dirty="0" smtClean="0">
                <a:solidFill>
                  <a:srgbClr val="00287D"/>
                </a:solidFill>
              </a:rPr>
              <a:t>Změna ve výši poplatku za studium:</a:t>
            </a:r>
          </a:p>
          <a:p>
            <a:pPr algn="just"/>
            <a:r>
              <a:rPr lang="cs-CZ" sz="2200" dirty="0" smtClean="0"/>
              <a:t>Poplatek za studium je pro akademický rok 2017/2018 a roky následující stanoven přímo v čl. 9 Přílohy č. 2 Statutu MU.</a:t>
            </a:r>
          </a:p>
          <a:p>
            <a:pPr algn="just"/>
            <a:r>
              <a:rPr lang="cs-CZ" sz="2200" dirty="0" smtClean="0"/>
              <a:t>Tento poplatek je stanoven pro všechny fakulty jednotně.</a:t>
            </a:r>
          </a:p>
          <a:p>
            <a:pPr algn="just"/>
            <a:r>
              <a:rPr lang="cs-CZ" sz="2200" dirty="0" smtClean="0"/>
              <a:t>Výše poplatku se liší u jednotlivých studentů podle toho, o jakou dobu překročili standardní dobu studia zvětšenou o jeden rok.</a:t>
            </a:r>
          </a:p>
          <a:p>
            <a:pPr algn="just"/>
            <a:r>
              <a:rPr lang="cs-CZ" sz="2200" dirty="0" smtClean="0"/>
              <a:t>Konkrétní </a:t>
            </a:r>
            <a:r>
              <a:rPr lang="cs-CZ" sz="2200" dirty="0"/>
              <a:t>výše jsou</a:t>
            </a:r>
            <a:r>
              <a:rPr lang="cs-CZ" sz="2200" dirty="0" smtClean="0"/>
              <a:t>: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sz="1800" dirty="0" smtClean="0"/>
              <a:t>18 </a:t>
            </a:r>
            <a:r>
              <a:rPr lang="cs-CZ" sz="1800" dirty="0"/>
              <a:t>000,- Kč pro studenta, který překračuje </a:t>
            </a:r>
            <a:r>
              <a:rPr lang="cs-CZ" sz="1800" dirty="0" smtClean="0"/>
              <a:t>standardní dobu </a:t>
            </a:r>
            <a:r>
              <a:rPr lang="cs-CZ" sz="1800" dirty="0"/>
              <a:t>studia </a:t>
            </a:r>
            <a:r>
              <a:rPr lang="cs-CZ" sz="1800" dirty="0" smtClean="0"/>
              <a:t>zvětšenou o jeden rok o </a:t>
            </a:r>
            <a:r>
              <a:rPr lang="cs-CZ" sz="1800" dirty="0"/>
              <a:t>méně jak 6 </a:t>
            </a:r>
            <a:r>
              <a:rPr lang="cs-CZ" sz="1800" dirty="0" smtClean="0"/>
              <a:t>měsíců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sz="1800" dirty="0"/>
              <a:t>24 000,- Kč pro studenta, který překračuje standardní dobu studia zvětšenou o jeden rok </a:t>
            </a:r>
            <a:r>
              <a:rPr lang="cs-CZ" sz="1800" dirty="0" smtClean="0"/>
              <a:t>o více </a:t>
            </a:r>
            <a:r>
              <a:rPr lang="cs-CZ" sz="1800" dirty="0"/>
              <a:t>jak 6 </a:t>
            </a:r>
            <a:r>
              <a:rPr lang="cs-CZ" sz="1800" dirty="0" smtClean="0"/>
              <a:t>měsíců a méně jak 12 měsíců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sz="1800" dirty="0"/>
              <a:t>30 000,- </a:t>
            </a:r>
            <a:r>
              <a:rPr lang="cs-CZ" sz="1800" dirty="0" smtClean="0"/>
              <a:t>Kč pro </a:t>
            </a:r>
            <a:r>
              <a:rPr lang="cs-CZ" sz="1800" dirty="0"/>
              <a:t>studenta, který překračuje standardní dobu studia zvětšenou o jeden rok </a:t>
            </a:r>
            <a:r>
              <a:rPr lang="cs-CZ" sz="1800" dirty="0" smtClean="0"/>
              <a:t>o </a:t>
            </a:r>
            <a:r>
              <a:rPr lang="cs-CZ" sz="1800" dirty="0"/>
              <a:t>více jak </a:t>
            </a:r>
            <a:r>
              <a:rPr lang="cs-CZ" sz="1800" dirty="0" smtClean="0"/>
              <a:t>12 </a:t>
            </a:r>
            <a:r>
              <a:rPr lang="cs-CZ" sz="1800" dirty="0"/>
              <a:t>měsíců </a:t>
            </a:r>
            <a:r>
              <a:rPr lang="cs-CZ" sz="1800" dirty="0" smtClean="0"/>
              <a:t>a méně </a:t>
            </a:r>
            <a:r>
              <a:rPr lang="cs-CZ" sz="1800" dirty="0"/>
              <a:t>jak </a:t>
            </a:r>
            <a:r>
              <a:rPr lang="cs-CZ" sz="1800" dirty="0" smtClean="0"/>
              <a:t>18 měsíců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sz="1800" dirty="0"/>
              <a:t>36 000,- </a:t>
            </a:r>
            <a:r>
              <a:rPr lang="cs-CZ" sz="1800" dirty="0" smtClean="0"/>
              <a:t>Kč pro </a:t>
            </a:r>
            <a:r>
              <a:rPr lang="cs-CZ" sz="1800" dirty="0"/>
              <a:t>studenta, který překračuje standardní dobu studia zvětšenou o jeden rok </a:t>
            </a:r>
            <a:r>
              <a:rPr lang="cs-CZ" sz="1800" dirty="0" smtClean="0"/>
              <a:t>o více </a:t>
            </a:r>
            <a:r>
              <a:rPr lang="cs-CZ" sz="1800" dirty="0"/>
              <a:t>jak </a:t>
            </a:r>
            <a:r>
              <a:rPr lang="cs-CZ" sz="1800" dirty="0" smtClean="0"/>
              <a:t>18 </a:t>
            </a:r>
            <a:r>
              <a:rPr lang="cs-CZ" sz="1800" dirty="0"/>
              <a:t>měsíců</a:t>
            </a:r>
          </a:p>
          <a:p>
            <a:pPr lvl="1" algn="just">
              <a:buFont typeface="Courier New" panose="02070309020205020404" pitchFamily="49" charset="0"/>
              <a:buChar char="o"/>
            </a:pPr>
            <a:endParaRPr lang="cs-CZ" sz="1800" dirty="0"/>
          </a:p>
          <a:p>
            <a:pPr lvl="1" algn="just">
              <a:buFont typeface="Courier New" panose="02070309020205020404" pitchFamily="49" charset="0"/>
              <a:buChar char="o"/>
            </a:pPr>
            <a:endParaRPr lang="cs-CZ" sz="1800" dirty="0"/>
          </a:p>
          <a:p>
            <a:pPr lvl="1" algn="just">
              <a:buFont typeface="Courier New" panose="02070309020205020404" pitchFamily="49" charset="0"/>
              <a:buChar char="o"/>
            </a:pPr>
            <a:endParaRPr lang="cs-CZ" sz="1800" dirty="0"/>
          </a:p>
          <a:p>
            <a:pPr lvl="1" algn="just">
              <a:buFont typeface="Courier New" panose="02070309020205020404" pitchFamily="49" charset="0"/>
              <a:buChar char="o"/>
            </a:pPr>
            <a:endParaRPr lang="cs-CZ" sz="22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33325" y="6451884"/>
            <a:ext cx="7118139" cy="264347"/>
          </a:xfrm>
        </p:spPr>
        <p:txBody>
          <a:bodyPr/>
          <a:lstStyle/>
          <a:p>
            <a:endParaRPr lang="cs-CZ" alt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9303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914399"/>
            <a:ext cx="8086635" cy="501805"/>
          </a:xfrm>
        </p:spPr>
        <p:txBody>
          <a:bodyPr/>
          <a:lstStyle/>
          <a:p>
            <a:pPr algn="just"/>
            <a:r>
              <a:rPr lang="cs-CZ" dirty="0" smtClean="0"/>
              <a:t>Změna ve splatnosti poplatku za studium: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9589" y="1639228"/>
            <a:ext cx="8071688" cy="4003289"/>
          </a:xfrm>
        </p:spPr>
        <p:txBody>
          <a:bodyPr/>
          <a:lstStyle/>
          <a:p>
            <a:pPr marL="0" indent="0" algn="just">
              <a:buNone/>
            </a:pPr>
            <a:r>
              <a:rPr lang="cs-CZ" sz="2200" dirty="0"/>
              <a:t>Poplatek za studium je splatný ve lhůtě 90 dnů ode dne doručení rozhodnutí o vyměření </a:t>
            </a:r>
            <a:r>
              <a:rPr lang="cs-CZ" sz="2200" dirty="0" smtClean="0"/>
              <a:t>poplatku (prvoinstančního rozhodnutí), </a:t>
            </a:r>
            <a:r>
              <a:rPr lang="cs-CZ" sz="2200" u="sng" dirty="0"/>
              <a:t>nejméně však 30 dnů ode dne nabytí právní moci</a:t>
            </a:r>
            <a:r>
              <a:rPr lang="cs-CZ" sz="2200" dirty="0"/>
              <a:t>.</a:t>
            </a:r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33325" y="6259032"/>
            <a:ext cx="7118139" cy="457200"/>
          </a:xfrm>
        </p:spPr>
        <p:txBody>
          <a:bodyPr/>
          <a:lstStyle/>
          <a:p>
            <a:endParaRPr lang="cs-CZ" alt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066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UDR – metodický pokyn 1. 12. 2016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l</a:t>
            </a:r>
            <a:r>
              <a:rPr lang="cs-CZ" dirty="0" smtClean="0">
                <a:solidFill>
                  <a:srgbClr val="002060"/>
                </a:solidFill>
              </a:rPr>
              <a:t>ze graficky upravovat a editovat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dotazy budou projednány s fakultami hromadně nebo na individuálních schůzkách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2018 kontrola na administraci UDR s cílem revidovat pokyn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647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„prospěl s vyznamenáním“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solidFill>
                  <a:srgbClr val="002060"/>
                </a:solidFill>
              </a:rPr>
              <a:t>Kontrolována byla studia bakalářská, magisterská, navazující </a:t>
            </a:r>
            <a:r>
              <a:rPr lang="cs-CZ" sz="1800" dirty="0" smtClean="0">
                <a:solidFill>
                  <a:srgbClr val="002060"/>
                </a:solidFill>
              </a:rPr>
              <a:t>magisterská</a:t>
            </a:r>
          </a:p>
          <a:p>
            <a:r>
              <a:rPr lang="cs-CZ" sz="1800" dirty="0" smtClean="0">
                <a:solidFill>
                  <a:srgbClr val="002060"/>
                </a:solidFill>
              </a:rPr>
              <a:t>Nejčastější chyby – nepřiřazené šablony, chybějící zdůvodnění nesplnění šablony, celouniverzitní TV</a:t>
            </a:r>
          </a:p>
          <a:p>
            <a:r>
              <a:rPr lang="cs-CZ" sz="1800" dirty="0" smtClean="0">
                <a:solidFill>
                  <a:srgbClr val="002060"/>
                </a:solidFill>
              </a:rPr>
              <a:t>Skutečných chyb – minimálně</a:t>
            </a:r>
            <a:endParaRPr lang="cs-CZ" sz="1800" dirty="0">
              <a:solidFill>
                <a:srgbClr val="002060"/>
              </a:solidFill>
            </a:endParaRPr>
          </a:p>
          <a:p>
            <a:r>
              <a:rPr lang="cs-CZ" sz="1800" dirty="0" smtClean="0">
                <a:solidFill>
                  <a:srgbClr val="002060"/>
                </a:solidFill>
              </a:rPr>
              <a:t>Z </a:t>
            </a:r>
            <a:r>
              <a:rPr lang="cs-CZ" sz="1800" dirty="0">
                <a:solidFill>
                  <a:srgbClr val="002060"/>
                </a:solidFill>
              </a:rPr>
              <a:t>kontroly </a:t>
            </a:r>
            <a:r>
              <a:rPr lang="cs-CZ" sz="1800" dirty="0" smtClean="0">
                <a:solidFill>
                  <a:srgbClr val="002060"/>
                </a:solidFill>
              </a:rPr>
              <a:t>vyplynuly podněty </a:t>
            </a:r>
            <a:r>
              <a:rPr lang="cs-CZ" sz="1800" dirty="0">
                <a:solidFill>
                  <a:srgbClr val="002060"/>
                </a:solidFill>
              </a:rPr>
              <a:t>pro nová ustanovení čl. 24 SZŘ:</a:t>
            </a:r>
          </a:p>
          <a:p>
            <a:pPr lvl="1"/>
            <a:r>
              <a:rPr lang="cs-CZ" sz="1800" dirty="0" smtClean="0">
                <a:solidFill>
                  <a:srgbClr val="002060"/>
                </a:solidFill>
              </a:rPr>
              <a:t>explicitně </a:t>
            </a:r>
            <a:r>
              <a:rPr lang="cs-CZ" sz="1800" dirty="0">
                <a:solidFill>
                  <a:srgbClr val="002060"/>
                </a:solidFill>
              </a:rPr>
              <a:t>upravit povolené procentní množství neopakovaných předmětů</a:t>
            </a:r>
          </a:p>
          <a:p>
            <a:pPr lvl="1"/>
            <a:r>
              <a:rPr lang="cs-CZ" sz="1800" dirty="0" smtClean="0">
                <a:solidFill>
                  <a:srgbClr val="002060"/>
                </a:solidFill>
              </a:rPr>
              <a:t>upravit </a:t>
            </a:r>
            <a:r>
              <a:rPr lang="cs-CZ" sz="1800" dirty="0">
                <a:solidFill>
                  <a:srgbClr val="002060"/>
                </a:solidFill>
              </a:rPr>
              <a:t>otázku hodnocení "U" - uznáno v případě, že student má již hodnocení D, E (mohl by ztratit na vyznamenání nárok)</a:t>
            </a:r>
          </a:p>
          <a:p>
            <a:pPr lvl="1"/>
            <a:r>
              <a:rPr lang="cs-CZ" sz="1800" dirty="0" smtClean="0">
                <a:solidFill>
                  <a:srgbClr val="002060"/>
                </a:solidFill>
              </a:rPr>
              <a:t>upravit</a:t>
            </a:r>
            <a:r>
              <a:rPr lang="cs-CZ" sz="1800" dirty="0">
                <a:solidFill>
                  <a:srgbClr val="002060"/>
                </a:solidFill>
              </a:rPr>
              <a:t>, kolik kreditů musí student splnit aktivním studiem (ne jen uznané kredity</a:t>
            </a:r>
            <a:r>
              <a:rPr lang="cs-CZ" sz="1800" dirty="0" smtClean="0">
                <a:solidFill>
                  <a:srgbClr val="002060"/>
                </a:solidFill>
              </a:rPr>
              <a:t>)</a:t>
            </a:r>
            <a:endParaRPr lang="cs-CZ" sz="1800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cs-CZ" sz="1800" dirty="0" smtClean="0">
                <a:solidFill>
                  <a:srgbClr val="002060"/>
                </a:solidFill>
              </a:rPr>
              <a:t>Pozn.: aplikace „Celkové splnění podmínek“ v IS – </a:t>
            </a:r>
            <a:r>
              <a:rPr lang="cs-CZ" sz="1800" dirty="0" err="1" smtClean="0">
                <a:solidFill>
                  <a:srgbClr val="002060"/>
                </a:solidFill>
              </a:rPr>
              <a:t>klikací</a:t>
            </a:r>
            <a:r>
              <a:rPr lang="cs-CZ" sz="1800" dirty="0" smtClean="0">
                <a:solidFill>
                  <a:srgbClr val="002060"/>
                </a:solidFill>
              </a:rPr>
              <a:t> odkaz „</a:t>
            </a:r>
            <a:r>
              <a:rPr lang="cs-CZ" sz="1800" dirty="0">
                <a:solidFill>
                  <a:srgbClr val="002060"/>
                </a:solidFill>
              </a:rPr>
              <a:t>Zobrazit všechny obory studia (vč. ukončených a absolvovaných</a:t>
            </a:r>
            <a:r>
              <a:rPr lang="cs-CZ" sz="1800" dirty="0" smtClean="0">
                <a:solidFill>
                  <a:srgbClr val="002060"/>
                </a:solidFill>
              </a:rPr>
              <a:t>)“, vypisují se pouze aktivní obory</a:t>
            </a:r>
            <a:endParaRPr lang="cs-CZ" sz="1800" dirty="0">
              <a:solidFill>
                <a:srgbClr val="00206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229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„omluvenky u SZZ“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solidFill>
                  <a:srgbClr val="002060"/>
                </a:solidFill>
              </a:rPr>
              <a:t>K</a:t>
            </a:r>
            <a:r>
              <a:rPr lang="cs-CZ" sz="1800" dirty="0" smtClean="0">
                <a:solidFill>
                  <a:srgbClr val="002060"/>
                </a:solidFill>
              </a:rPr>
              <a:t>ontrolu </a:t>
            </a:r>
            <a:r>
              <a:rPr lang="cs-CZ" sz="1800" dirty="0">
                <a:solidFill>
                  <a:srgbClr val="002060"/>
                </a:solidFill>
              </a:rPr>
              <a:t>nebylo možné provést důsledně, neboť nebylo možné dotčené studenty zjistit hromadnými výběry, a to ani z evidence vedené na fakultách, neboť vyjma Právnické fakulty a Fakulty sociálních studií taková evidence vedena není.</a:t>
            </a:r>
          </a:p>
          <a:p>
            <a:r>
              <a:rPr lang="cs-CZ" sz="1800" dirty="0" smtClean="0">
                <a:solidFill>
                  <a:srgbClr val="002060"/>
                </a:solidFill>
              </a:rPr>
              <a:t>Uvedené </a:t>
            </a:r>
            <a:r>
              <a:rPr lang="cs-CZ" sz="1800" dirty="0">
                <a:solidFill>
                  <a:srgbClr val="002060"/>
                </a:solidFill>
              </a:rPr>
              <a:t>počty omluvenek </a:t>
            </a:r>
            <a:r>
              <a:rPr lang="cs-CZ" sz="1800" dirty="0" smtClean="0">
                <a:solidFill>
                  <a:srgbClr val="002060"/>
                </a:solidFill>
              </a:rPr>
              <a:t>jsou </a:t>
            </a:r>
            <a:r>
              <a:rPr lang="cs-CZ" sz="1800" dirty="0">
                <a:solidFill>
                  <a:srgbClr val="002060"/>
                </a:solidFill>
              </a:rPr>
              <a:t>přijatelné a nevedou k domněnkám, že by fakulty omlouvaly banální </a:t>
            </a:r>
            <a:r>
              <a:rPr lang="cs-CZ" sz="1800" dirty="0" smtClean="0">
                <a:solidFill>
                  <a:srgbClr val="002060"/>
                </a:solidFill>
              </a:rPr>
              <a:t>onemocnění</a:t>
            </a:r>
          </a:p>
          <a:p>
            <a:pPr lvl="1"/>
            <a:r>
              <a:rPr lang="cs-CZ" sz="1800" dirty="0" smtClean="0">
                <a:solidFill>
                  <a:srgbClr val="002060"/>
                </a:solidFill>
              </a:rPr>
              <a:t>odhlašování </a:t>
            </a:r>
            <a:r>
              <a:rPr lang="cs-CZ" sz="1800" dirty="0">
                <a:solidFill>
                  <a:srgbClr val="002060"/>
                </a:solidFill>
              </a:rPr>
              <a:t>od termínů SZZ neděje v rozporu se </a:t>
            </a:r>
            <a:r>
              <a:rPr lang="cs-CZ" sz="1800" dirty="0" smtClean="0">
                <a:solidFill>
                  <a:srgbClr val="002060"/>
                </a:solidFill>
              </a:rPr>
              <a:t>SZŘ</a:t>
            </a:r>
          </a:p>
          <a:p>
            <a:pPr lvl="1"/>
            <a:r>
              <a:rPr lang="cs-CZ" sz="1800" dirty="0" smtClean="0">
                <a:solidFill>
                  <a:srgbClr val="002060"/>
                </a:solidFill>
              </a:rPr>
              <a:t>praxe </a:t>
            </a:r>
            <a:r>
              <a:rPr lang="cs-CZ" sz="1800" dirty="0">
                <a:solidFill>
                  <a:srgbClr val="002060"/>
                </a:solidFill>
              </a:rPr>
              <a:t>nevede ke zbytečnému nárůstu opravných nebo mimořádných termínů SZZ.</a:t>
            </a:r>
          </a:p>
          <a:p>
            <a:r>
              <a:rPr lang="cs-CZ" sz="1800" dirty="0" smtClean="0">
                <a:solidFill>
                  <a:srgbClr val="002060"/>
                </a:solidFill>
              </a:rPr>
              <a:t>Studijní oddělení fakult žádáme o </a:t>
            </a:r>
            <a:r>
              <a:rPr lang="cs-CZ" sz="1800" dirty="0">
                <a:solidFill>
                  <a:srgbClr val="002060"/>
                </a:solidFill>
              </a:rPr>
              <a:t>vedení evidence omluvenek k SZZ, aby bylo možné výhledově zjistit charakter omlouvaných skutečností, důvodnost a pomoci udržet obdobný přístup všech fakult k této věci.</a:t>
            </a:r>
          </a:p>
          <a:p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558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Novela SZŘ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>
                <a:solidFill>
                  <a:srgbClr val="002060"/>
                </a:solidFill>
              </a:rPr>
              <a:t>Shrnutí dosavadních kroků</a:t>
            </a:r>
          </a:p>
          <a:p>
            <a:r>
              <a:rPr lang="cs-CZ" sz="1800" dirty="0" smtClean="0">
                <a:solidFill>
                  <a:srgbClr val="002060"/>
                </a:solidFill>
              </a:rPr>
              <a:t>Programy x obory</a:t>
            </a:r>
          </a:p>
          <a:p>
            <a:pPr marL="0" indent="0">
              <a:buNone/>
            </a:pPr>
            <a:r>
              <a:rPr lang="cs-CZ" sz="1800" b="1" dirty="0" smtClean="0">
                <a:solidFill>
                  <a:srgbClr val="002060"/>
                </a:solidFill>
              </a:rPr>
              <a:t>Návrhy v oblastech:</a:t>
            </a:r>
          </a:p>
          <a:p>
            <a:r>
              <a:rPr lang="cs-CZ" sz="1800" dirty="0" smtClean="0">
                <a:solidFill>
                  <a:srgbClr val="002060"/>
                </a:solidFill>
              </a:rPr>
              <a:t>Vyhodnocování podmínek postupu do dalšího semestru pro každý semestr zvlášť</a:t>
            </a:r>
          </a:p>
          <a:p>
            <a:r>
              <a:rPr lang="cs-CZ" sz="1800" dirty="0" smtClean="0">
                <a:solidFill>
                  <a:srgbClr val="002060"/>
                </a:solidFill>
              </a:rPr>
              <a:t>Pomlčka, F, FX</a:t>
            </a:r>
          </a:p>
          <a:p>
            <a:r>
              <a:rPr lang="cs-CZ" sz="1800" dirty="0">
                <a:solidFill>
                  <a:srgbClr val="002060"/>
                </a:solidFill>
              </a:rPr>
              <a:t>Zápis předmětů</a:t>
            </a:r>
          </a:p>
          <a:p>
            <a:r>
              <a:rPr lang="cs-CZ" sz="1800" dirty="0">
                <a:solidFill>
                  <a:srgbClr val="002060"/>
                </a:solidFill>
              </a:rPr>
              <a:t>Povinné </a:t>
            </a:r>
            <a:r>
              <a:rPr lang="cs-CZ" sz="1800" dirty="0" smtClean="0">
                <a:solidFill>
                  <a:srgbClr val="002060"/>
                </a:solidFill>
              </a:rPr>
              <a:t>přednášky</a:t>
            </a:r>
            <a:endParaRPr lang="cs-CZ" sz="1800" dirty="0">
              <a:solidFill>
                <a:srgbClr val="002060"/>
              </a:solidFill>
            </a:endParaRPr>
          </a:p>
          <a:p>
            <a:r>
              <a:rPr lang="cs-CZ" sz="1800" dirty="0">
                <a:solidFill>
                  <a:srgbClr val="002060"/>
                </a:solidFill>
              </a:rPr>
              <a:t>Zrušit možnost kolokvia, příp. i klasifikovaného zápočtu</a:t>
            </a:r>
          </a:p>
          <a:p>
            <a:r>
              <a:rPr lang="cs-CZ" sz="1800" dirty="0">
                <a:solidFill>
                  <a:srgbClr val="002060"/>
                </a:solidFill>
              </a:rPr>
              <a:t>Stanovit maximální počet kreditů, který lze registrovat (např. max. na dvojnásobek průměrné semestrální hodnoty)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2540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Novela SZŘ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b="1" dirty="0">
                <a:solidFill>
                  <a:srgbClr val="002060"/>
                </a:solidFill>
              </a:rPr>
              <a:t>Zrušení možnosti odstoupit bez propadnutí termínu od obhajoby disertační nebo rigorózní práce (čl. 32 odst. 6 a čl. 36 odst. 6)</a:t>
            </a:r>
            <a:endParaRPr lang="cs-CZ" sz="1600" dirty="0">
              <a:solidFill>
                <a:srgbClr val="002060"/>
              </a:solidFill>
            </a:endParaRP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Výše uvedené má za cíl přiblížit se podmínkám studia v magisterském typu studia, neshledáváme důvod pro tento benefit prodlužující studium, pakliže student má vždy možnost opravného termínu obhajoby dané práce.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Úprava organizace Souborné zkoušky a postupové zkoušky (čl. 20)</a:t>
            </a:r>
            <a:endParaRPr lang="cs-CZ" sz="1600" dirty="0">
              <a:solidFill>
                <a:srgbClr val="002060"/>
              </a:solidFill>
            </a:endParaRP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Přestože je institut souborné zkoušky využíván, současná právní úprava je poněkud zmatečná, zkouška je považována částečně za analogii SZZ i běžného předmětu současně (odkaz v </a:t>
            </a:r>
            <a:r>
              <a:rPr lang="cs-CZ" sz="1600" dirty="0" err="1">
                <a:solidFill>
                  <a:srgbClr val="002060"/>
                </a:solidFill>
              </a:rPr>
              <a:t>čl</a:t>
            </a:r>
            <a:r>
              <a:rPr lang="cs-CZ" sz="1600" dirty="0">
                <a:solidFill>
                  <a:srgbClr val="002060"/>
                </a:solidFill>
              </a:rPr>
              <a:t> 21 odst. 3). Souborná zkouška by měla probíhat ve smyslu SZZ. Tzn. zkouška bez kreditů a jeden řádný a jeden opravný termín a taková zkouška se nebude uznávat do jiných studií. Nedocházelo by ukončování studií těsně před SZZ.</a:t>
            </a:r>
          </a:p>
          <a:p>
            <a:r>
              <a:rPr lang="cs-CZ" sz="1600" b="1" dirty="0" smtClean="0">
                <a:solidFill>
                  <a:srgbClr val="002060"/>
                </a:solidFill>
              </a:rPr>
              <a:t>Kreditový systém</a:t>
            </a:r>
            <a:r>
              <a:rPr lang="cs-CZ" sz="1600" dirty="0" smtClean="0">
                <a:solidFill>
                  <a:srgbClr val="002060"/>
                </a:solidFill>
              </a:rPr>
              <a:t>, </a:t>
            </a:r>
            <a:r>
              <a:rPr lang="cs-CZ" sz="1600" b="1" dirty="0" smtClean="0">
                <a:solidFill>
                  <a:srgbClr val="002060"/>
                </a:solidFill>
              </a:rPr>
              <a:t>Mezifakultní </a:t>
            </a:r>
            <a:r>
              <a:rPr lang="cs-CZ" sz="1600" b="1" dirty="0">
                <a:solidFill>
                  <a:srgbClr val="002060"/>
                </a:solidFill>
              </a:rPr>
              <a:t>a meziuniverzitní </a:t>
            </a:r>
            <a:r>
              <a:rPr lang="cs-CZ" sz="1600" b="1" dirty="0" smtClean="0">
                <a:solidFill>
                  <a:srgbClr val="002060"/>
                </a:solidFill>
              </a:rPr>
              <a:t>studium – přemístit ze SZŘ jinam</a:t>
            </a:r>
            <a:endParaRPr lang="cs-CZ" sz="1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84544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Skrývání závěrečných prací po novele ZVŠ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>
                <a:solidFill>
                  <a:srgbClr val="002060"/>
                </a:solidFill>
              </a:rPr>
              <a:t>§ 47b ZVŠ</a:t>
            </a:r>
          </a:p>
          <a:p>
            <a:r>
              <a:rPr lang="cs-CZ" sz="1800" dirty="0" smtClean="0">
                <a:solidFill>
                  <a:srgbClr val="002060"/>
                </a:solidFill>
              </a:rPr>
              <a:t> omezení </a:t>
            </a:r>
            <a:r>
              <a:rPr lang="cs-CZ" sz="1800" dirty="0">
                <a:solidFill>
                  <a:srgbClr val="002060"/>
                </a:solidFill>
              </a:rPr>
              <a:t>maximální doby odložení zveřejnění závěrečné práce na </a:t>
            </a:r>
            <a:r>
              <a:rPr lang="cs-CZ" sz="1800" b="1" dirty="0">
                <a:solidFill>
                  <a:srgbClr val="002060"/>
                </a:solidFill>
              </a:rPr>
              <a:t>tři roky</a:t>
            </a:r>
            <a:r>
              <a:rPr lang="cs-CZ" sz="1800" dirty="0">
                <a:solidFill>
                  <a:srgbClr val="002060"/>
                </a:solidFill>
              </a:rPr>
              <a:t> s tím, že informace o odložení zveřejnění musí být spolu s odůvodněním zveřejněna na stejném místě, kde jsou zveřejňovány </a:t>
            </a:r>
            <a:r>
              <a:rPr lang="cs-CZ" sz="1800" dirty="0" smtClean="0">
                <a:solidFill>
                  <a:srgbClr val="002060"/>
                </a:solidFill>
              </a:rPr>
              <a:t>závěrečné </a:t>
            </a:r>
            <a:r>
              <a:rPr lang="cs-CZ" sz="1800" dirty="0">
                <a:solidFill>
                  <a:srgbClr val="002060"/>
                </a:solidFill>
              </a:rPr>
              <a:t>práce. Vysoká škola musí nově zaslat bez zbytečného odkladu po obhájení bakalářské, diplomové, disertační a rigorózní práce, jíž se týká odklad zveřejnění, jeden výtisk práce k uchování </a:t>
            </a:r>
            <a:r>
              <a:rPr lang="cs-CZ" sz="1800" dirty="0" smtClean="0">
                <a:solidFill>
                  <a:srgbClr val="002060"/>
                </a:solidFill>
              </a:rPr>
              <a:t>ministerstvu</a:t>
            </a:r>
            <a:endParaRPr lang="cs-CZ" sz="1800" dirty="0">
              <a:solidFill>
                <a:srgbClr val="002060"/>
              </a:solidFill>
            </a:endParaRPr>
          </a:p>
          <a:p>
            <a:r>
              <a:rPr lang="cs-CZ" sz="1800" dirty="0">
                <a:solidFill>
                  <a:srgbClr val="002060"/>
                </a:solidFill>
              </a:rPr>
              <a:t>r</a:t>
            </a:r>
            <a:r>
              <a:rPr lang="cs-CZ" sz="1800" dirty="0" smtClean="0">
                <a:solidFill>
                  <a:srgbClr val="002060"/>
                </a:solidFill>
              </a:rPr>
              <a:t>ektor – pracovní skupina, ESF, </a:t>
            </a:r>
            <a:r>
              <a:rPr lang="cs-CZ" sz="1800" dirty="0" err="1" smtClean="0">
                <a:solidFill>
                  <a:srgbClr val="002060"/>
                </a:solidFill>
              </a:rPr>
              <a:t>PřF</a:t>
            </a:r>
            <a:endParaRPr lang="cs-CZ" sz="1800" dirty="0">
              <a:solidFill>
                <a:srgbClr val="00206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2867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 smtClean="0">
                <a:solidFill>
                  <a:srgbClr val="002060"/>
                </a:solidFill>
              </a:rPr>
              <a:t>Administrativní </a:t>
            </a:r>
            <a:r>
              <a:rPr lang="cs-CZ" sz="1600" dirty="0">
                <a:solidFill>
                  <a:srgbClr val="002060"/>
                </a:solidFill>
              </a:rPr>
              <a:t>proces žádosti o </a:t>
            </a:r>
            <a:r>
              <a:rPr lang="cs-CZ" sz="1600" dirty="0" err="1">
                <a:solidFill>
                  <a:srgbClr val="002060"/>
                </a:solidFill>
              </a:rPr>
              <a:t>zneveřejnění</a:t>
            </a:r>
            <a:r>
              <a:rPr lang="cs-CZ" sz="1600" dirty="0">
                <a:solidFill>
                  <a:srgbClr val="002060"/>
                </a:solidFill>
              </a:rPr>
              <a:t> práce je nyní podporován Úřadovnou v </a:t>
            </a:r>
            <a:r>
              <a:rPr lang="cs-CZ" sz="1600" dirty="0" smtClean="0">
                <a:solidFill>
                  <a:srgbClr val="002060"/>
                </a:solidFill>
              </a:rPr>
              <a:t>IS</a:t>
            </a:r>
          </a:p>
          <a:p>
            <a:r>
              <a:rPr lang="cs-CZ" sz="1600" dirty="0" smtClean="0">
                <a:solidFill>
                  <a:srgbClr val="002060"/>
                </a:solidFill>
              </a:rPr>
              <a:t>žádosti </a:t>
            </a:r>
            <a:r>
              <a:rPr lang="cs-CZ" sz="1600" dirty="0">
                <a:solidFill>
                  <a:srgbClr val="002060"/>
                </a:solidFill>
              </a:rPr>
              <a:t>jsou podávány výhradně elektronickou formou, k posouzení a vyjádření (schválení nebo neschválení) kompetentní osobou dochází </a:t>
            </a:r>
            <a:r>
              <a:rPr lang="cs-CZ" sz="1600" dirty="0" smtClean="0">
                <a:solidFill>
                  <a:srgbClr val="002060"/>
                </a:solidFill>
              </a:rPr>
              <a:t>elektronicky</a:t>
            </a:r>
          </a:p>
          <a:p>
            <a:r>
              <a:rPr lang="cs-CZ" sz="1600" dirty="0" smtClean="0">
                <a:solidFill>
                  <a:srgbClr val="002060"/>
                </a:solidFill>
              </a:rPr>
              <a:t>v</a:t>
            </a:r>
            <a:r>
              <a:rPr lang="cs-CZ" sz="1600" dirty="0">
                <a:solidFill>
                  <a:srgbClr val="002060"/>
                </a:solidFill>
              </a:rPr>
              <a:t> souladu s požadavkem zákona je nutné uložit odůvodnění pro odložení zveřejnění </a:t>
            </a:r>
            <a:r>
              <a:rPr lang="cs-CZ" sz="1600" dirty="0" smtClean="0">
                <a:solidFill>
                  <a:srgbClr val="002060"/>
                </a:solidFill>
              </a:rPr>
              <a:t>práce</a:t>
            </a:r>
          </a:p>
          <a:p>
            <a:r>
              <a:rPr lang="cs-CZ" sz="1600" dirty="0" smtClean="0">
                <a:solidFill>
                  <a:srgbClr val="002060"/>
                </a:solidFill>
              </a:rPr>
              <a:t>výsledek </a:t>
            </a:r>
            <a:r>
              <a:rPr lang="cs-CZ" sz="1600" dirty="0">
                <a:solidFill>
                  <a:srgbClr val="002060"/>
                </a:solidFill>
              </a:rPr>
              <a:t>řízení obdrží studijní oddělení elektronicky a podle situace vykoná příslušný </a:t>
            </a:r>
            <a:r>
              <a:rPr lang="cs-CZ" sz="1600" dirty="0" smtClean="0">
                <a:solidFill>
                  <a:srgbClr val="002060"/>
                </a:solidFill>
              </a:rPr>
              <a:t>úkon</a:t>
            </a:r>
          </a:p>
          <a:p>
            <a:r>
              <a:rPr lang="cs-CZ" sz="1600" dirty="0" smtClean="0">
                <a:solidFill>
                  <a:srgbClr val="002060"/>
                </a:solidFill>
              </a:rPr>
              <a:t>Student </a:t>
            </a:r>
            <a:r>
              <a:rPr lang="cs-CZ" sz="1600" dirty="0">
                <a:solidFill>
                  <a:srgbClr val="002060"/>
                </a:solidFill>
              </a:rPr>
              <a:t>je informován o rozhodnutí žádosti automatickým e-mailem, zároveň může do spisu kdykoliv nahlédnout prostřednictvím IS MU.</a:t>
            </a:r>
          </a:p>
          <a:p>
            <a:r>
              <a:rPr lang="cs-CZ" sz="1600" dirty="0" smtClean="0">
                <a:solidFill>
                  <a:srgbClr val="002060"/>
                </a:solidFill>
              </a:rPr>
              <a:t>Ad disertace „</a:t>
            </a:r>
            <a:r>
              <a:rPr lang="cs-CZ" sz="1600" dirty="0">
                <a:solidFill>
                  <a:srgbClr val="002060"/>
                </a:solidFill>
              </a:rPr>
              <a:t>Vysoká škola disertační práci nezveřejňuje, byla-li již zveřejněna jiným způsobem.“ </a:t>
            </a:r>
            <a:endParaRPr lang="cs-CZ" sz="1600" dirty="0" smtClean="0">
              <a:solidFill>
                <a:srgbClr val="002060"/>
              </a:solidFill>
            </a:endParaRPr>
          </a:p>
          <a:p>
            <a:r>
              <a:rPr lang="cs-CZ" sz="1600" dirty="0" smtClean="0">
                <a:solidFill>
                  <a:srgbClr val="002060"/>
                </a:solidFill>
              </a:rPr>
              <a:t>Komunikace s MŠMT – 4 měsíce čekání na odpověď, nutné změnit postupy na MU</a:t>
            </a:r>
            <a:endParaRPr lang="cs-CZ" sz="1600" dirty="0">
              <a:solidFill>
                <a:srgbClr val="00206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6229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Stipendia – doručování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>
                <a:solidFill>
                  <a:srgbClr val="002060"/>
                </a:solidFill>
              </a:rPr>
              <a:t>17. 11. 2016 Statut MU</a:t>
            </a:r>
          </a:p>
          <a:p>
            <a:r>
              <a:rPr lang="cs-CZ" sz="1800" dirty="0" smtClean="0">
                <a:solidFill>
                  <a:srgbClr val="002060"/>
                </a:solidFill>
              </a:rPr>
              <a:t>čl. 36 </a:t>
            </a:r>
            <a:r>
              <a:rPr lang="cs-CZ" sz="1800" b="1" dirty="0" smtClean="0">
                <a:solidFill>
                  <a:srgbClr val="002060"/>
                </a:solidFill>
              </a:rPr>
              <a:t>Doručování rozhodnutí a § 69a ZVŠ</a:t>
            </a:r>
          </a:p>
          <a:p>
            <a:r>
              <a:rPr lang="cs-CZ" sz="1800" dirty="0" smtClean="0">
                <a:solidFill>
                  <a:srgbClr val="002060"/>
                </a:solidFill>
              </a:rPr>
              <a:t>(…) rozhodnutí </a:t>
            </a:r>
            <a:r>
              <a:rPr lang="cs-CZ" sz="1800" dirty="0">
                <a:solidFill>
                  <a:srgbClr val="002060"/>
                </a:solidFill>
              </a:rPr>
              <a:t>ve věcech uvedených v § 68 odst. 1 písm. e) zákona se doručují zpřístupněním textu původního rozhodnutí prostřednictvím informačního systému MU ve formě souboru ke stažení a adresa uvedeného dokumentu se zašle studentovi do jeho e-mailové </a:t>
            </a:r>
            <a:r>
              <a:rPr lang="cs-CZ" sz="1800" dirty="0" smtClean="0">
                <a:solidFill>
                  <a:srgbClr val="002060"/>
                </a:solidFill>
              </a:rPr>
              <a:t>schránky;</a:t>
            </a:r>
          </a:p>
          <a:p>
            <a:r>
              <a:rPr lang="cs-CZ" sz="1800" dirty="0" smtClean="0">
                <a:solidFill>
                  <a:srgbClr val="002060"/>
                </a:solidFill>
              </a:rPr>
              <a:t>za </a:t>
            </a:r>
            <a:r>
              <a:rPr lang="cs-CZ" sz="1800" dirty="0">
                <a:solidFill>
                  <a:srgbClr val="002060"/>
                </a:solidFill>
              </a:rPr>
              <a:t>den doručení a oznámení rozhodnutí se v takovém případě považuje první den následující po zpřístupnění rozhodnutí studentovi</a:t>
            </a:r>
            <a:r>
              <a:rPr lang="cs-CZ" sz="1800" dirty="0" smtClean="0">
                <a:solidFill>
                  <a:srgbClr val="002060"/>
                </a:solidFill>
              </a:rPr>
              <a:t>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1468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919" y="642937"/>
            <a:ext cx="4842394" cy="621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1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Přijímací řízení – doručování pozvánek, rozhodnutí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nyní v řešení, pozvánka TSP 2017 zaslána určitě elektronicky, podpora pozvánek k oborovým testům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Maturita+ na </a:t>
            </a:r>
            <a:r>
              <a:rPr lang="cs-CZ" dirty="0" err="1" smtClean="0">
                <a:solidFill>
                  <a:srgbClr val="002060"/>
                </a:solidFill>
              </a:rPr>
              <a:t>Přf</a:t>
            </a:r>
            <a:r>
              <a:rPr lang="cs-CZ" dirty="0" smtClean="0">
                <a:solidFill>
                  <a:srgbClr val="002060"/>
                </a:solidFill>
              </a:rPr>
              <a:t> a FI</a:t>
            </a:r>
          </a:p>
          <a:p>
            <a:r>
              <a:rPr lang="cs-CZ" dirty="0">
                <a:solidFill>
                  <a:srgbClr val="002060"/>
                </a:solidFill>
              </a:rPr>
              <a:t>r</a:t>
            </a:r>
            <a:r>
              <a:rPr lang="cs-CZ" dirty="0" smtClean="0">
                <a:solidFill>
                  <a:srgbClr val="002060"/>
                </a:solidFill>
              </a:rPr>
              <a:t>ozhodnutí o přijetí – soubor ke stažení v e-přihlášce, uchazeči bude zaslán email s odkazem do e-přihlášky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1690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Krásné Vánoce!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589" y="1758395"/>
            <a:ext cx="8086635" cy="4374118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69606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Stipendia - novinky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dirty="0">
                <a:solidFill>
                  <a:srgbClr val="00287D"/>
                </a:solidFill>
              </a:rPr>
              <a:t> </a:t>
            </a:r>
            <a:r>
              <a:rPr lang="cs-CZ" altLang="cs-CZ" sz="1800" dirty="0" smtClean="0">
                <a:solidFill>
                  <a:srgbClr val="00287D"/>
                </a:solidFill>
              </a:rPr>
              <a:t>z prezentace Dr. </a:t>
            </a:r>
            <a:r>
              <a:rPr lang="cs-CZ" altLang="cs-CZ" sz="1800" dirty="0" err="1" smtClean="0">
                <a:solidFill>
                  <a:srgbClr val="00287D"/>
                </a:solidFill>
              </a:rPr>
              <a:t>Křipače</a:t>
            </a:r>
            <a:r>
              <a:rPr lang="cs-CZ" altLang="cs-CZ" sz="1800" dirty="0" smtClean="0">
                <a:solidFill>
                  <a:srgbClr val="00287D"/>
                </a:solidFill>
              </a:rPr>
              <a:t> (porada proděkanů 29/11/16)</a:t>
            </a:r>
          </a:p>
          <a:p>
            <a:r>
              <a:rPr lang="cs-CZ" altLang="cs-CZ" sz="1800" dirty="0" smtClean="0">
                <a:solidFill>
                  <a:srgbClr val="00287D"/>
                </a:solidFill>
              </a:rPr>
              <a:t>V </a:t>
            </a:r>
            <a:r>
              <a:rPr lang="cs-CZ" altLang="cs-CZ" sz="1800" dirty="0">
                <a:solidFill>
                  <a:srgbClr val="00287D"/>
                </a:solidFill>
              </a:rPr>
              <a:t>případě elektronického doručování prostřednictvím IS bude do spisu automaticky poznačen úkon doručení ke dni následujícímu po odeslání rozhodnutí.</a:t>
            </a:r>
          </a:p>
          <a:p>
            <a:r>
              <a:rPr lang="cs-CZ" altLang="cs-CZ" sz="1800" dirty="0">
                <a:solidFill>
                  <a:srgbClr val="00287D"/>
                </a:solidFill>
              </a:rPr>
              <a:t>První skutečné přečtení dokumentu studentem bude i nadále poznačeno jiným úkonem, ale </a:t>
            </a:r>
            <a:r>
              <a:rPr lang="cs-CZ" altLang="cs-CZ" sz="1800" b="1" dirty="0">
                <a:solidFill>
                  <a:srgbClr val="00287D"/>
                </a:solidFill>
              </a:rPr>
              <a:t>nebude považováno</a:t>
            </a:r>
            <a:r>
              <a:rPr lang="cs-CZ" altLang="cs-CZ" sz="1800" dirty="0">
                <a:solidFill>
                  <a:srgbClr val="00287D"/>
                </a:solidFill>
              </a:rPr>
              <a:t> za datum doručení.</a:t>
            </a:r>
          </a:p>
          <a:p>
            <a:r>
              <a:rPr lang="cs-CZ" altLang="cs-CZ" sz="1800" dirty="0">
                <a:solidFill>
                  <a:srgbClr val="00287D"/>
                </a:solidFill>
              </a:rPr>
              <a:t>Doručení a přečtení se bude poznačovat ke každému takto odeslanému dokumentu ve spisu (dosud pouze k prvnímu odeslanému dokumentu).</a:t>
            </a:r>
          </a:p>
          <a:p>
            <a:r>
              <a:rPr lang="cs-CZ" altLang="cs-CZ" sz="1800" dirty="0" smtClean="0">
                <a:solidFill>
                  <a:srgbClr val="00287D"/>
                </a:solidFill>
              </a:rPr>
              <a:t>Bude </a:t>
            </a:r>
            <a:r>
              <a:rPr lang="cs-CZ" altLang="cs-CZ" sz="1800" dirty="0">
                <a:solidFill>
                  <a:srgbClr val="00287D"/>
                </a:solidFill>
              </a:rPr>
              <a:t>možné nastavit, aby rozhodnutí bylo před odesláním studentovi zasláno proděkanovi k elektronickému podepsání.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3998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Možnost elektronického vzdání se práva na odvolání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00" dirty="0" smtClean="0">
                <a:solidFill>
                  <a:srgbClr val="00287D"/>
                </a:solidFill>
              </a:rPr>
              <a:t>Pokud </a:t>
            </a:r>
            <a:r>
              <a:rPr lang="cs-CZ" altLang="cs-CZ" sz="1800" dirty="0">
                <a:solidFill>
                  <a:srgbClr val="00287D"/>
                </a:solidFill>
              </a:rPr>
              <a:t>se student </a:t>
            </a:r>
            <a:r>
              <a:rPr lang="cs-CZ" altLang="cs-CZ" sz="1800" dirty="0" smtClean="0">
                <a:solidFill>
                  <a:srgbClr val="00287D"/>
                </a:solidFill>
              </a:rPr>
              <a:t>vzdá </a:t>
            </a:r>
            <a:r>
              <a:rPr lang="cs-CZ" altLang="cs-CZ" sz="1800" dirty="0">
                <a:solidFill>
                  <a:srgbClr val="00287D"/>
                </a:solidFill>
              </a:rPr>
              <a:t>práva na odvolání, může být SO informováno e-mailem, vložit nabytí právní moci a stipendium vyplatit.</a:t>
            </a:r>
          </a:p>
          <a:p>
            <a:r>
              <a:rPr lang="cs-CZ" altLang="cs-CZ" sz="1800" dirty="0">
                <a:solidFill>
                  <a:srgbClr val="00287D"/>
                </a:solidFill>
              </a:rPr>
              <a:t>Pokud spis vznikl automaticky při zadávání předpisu stipendia (např. u stipendií bez žádosti studenta), nabídne se </a:t>
            </a:r>
            <a:r>
              <a:rPr lang="cs-CZ" altLang="cs-CZ" sz="1800" dirty="0" smtClean="0">
                <a:solidFill>
                  <a:srgbClr val="00287D"/>
                </a:solidFill>
              </a:rPr>
              <a:t>stipendium </a:t>
            </a:r>
            <a:r>
              <a:rPr lang="cs-CZ" altLang="cs-CZ" sz="1800" dirty="0">
                <a:solidFill>
                  <a:srgbClr val="00287D"/>
                </a:solidFill>
              </a:rPr>
              <a:t>automaticky k potvrzení až ve chvíli, kdy se student vzdá práva nebo uplyne lhůta 30 dní</a:t>
            </a:r>
            <a:r>
              <a:rPr lang="cs-CZ" altLang="cs-CZ" sz="1800" dirty="0" smtClean="0">
                <a:solidFill>
                  <a:srgbClr val="00287D"/>
                </a:solidFill>
              </a:rPr>
              <a:t>.</a:t>
            </a:r>
          </a:p>
          <a:p>
            <a:r>
              <a:rPr lang="cs-CZ" altLang="cs-CZ" sz="1800" dirty="0">
                <a:solidFill>
                  <a:srgbClr val="00287D"/>
                </a:solidFill>
              </a:rPr>
              <a:t>V případě odeslání rozhodnutí elektronicky prostřednictvím Úřadovny IS MU bude možné pro daný typ rozhodnutí nastavit, že student má možnost vzdát se práva na odvolání elektronicky</a:t>
            </a:r>
            <a:r>
              <a:rPr lang="cs-CZ" altLang="cs-CZ" sz="1800" dirty="0" smtClean="0">
                <a:solidFill>
                  <a:srgbClr val="00287D"/>
                </a:solidFill>
              </a:rPr>
              <a:t>.</a:t>
            </a:r>
          </a:p>
          <a:p>
            <a:r>
              <a:rPr lang="cs-CZ" altLang="cs-CZ" sz="1800" dirty="0" smtClean="0">
                <a:solidFill>
                  <a:srgbClr val="00287D"/>
                </a:solidFill>
              </a:rPr>
              <a:t>Nyní implementováno, vyzkoušíme poprvé na sociálních stipendiích.</a:t>
            </a:r>
          </a:p>
          <a:p>
            <a:r>
              <a:rPr lang="cs-CZ" altLang="cs-CZ" sz="1800" dirty="0" smtClean="0">
                <a:solidFill>
                  <a:srgbClr val="00287D"/>
                </a:solidFill>
              </a:rPr>
              <a:t>Text volitelný.</a:t>
            </a:r>
            <a:endParaRPr lang="cs-CZ" altLang="cs-CZ" sz="1800" dirty="0">
              <a:solidFill>
                <a:srgbClr val="00287D"/>
              </a:solidFill>
            </a:endParaRPr>
          </a:p>
          <a:p>
            <a:endParaRPr lang="cs-CZ" altLang="cs-CZ" dirty="0">
              <a:solidFill>
                <a:srgbClr val="00287D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1474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Stipendijní řád - novelizace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>
                <a:solidFill>
                  <a:srgbClr val="002060"/>
                </a:solidFill>
              </a:rPr>
              <a:t>nyní k připomínkám ve vedení MU</a:t>
            </a:r>
          </a:p>
          <a:p>
            <a:r>
              <a:rPr lang="cs-CZ" sz="1800" dirty="0" smtClean="0">
                <a:solidFill>
                  <a:srgbClr val="002060"/>
                </a:solidFill>
              </a:rPr>
              <a:t>větší změny v oblasti doktorského studia, stipendia na podporu ubytování, začlenění sociálního stipendia, procesní ustanovení</a:t>
            </a:r>
          </a:p>
          <a:p>
            <a:endParaRPr lang="cs-CZ" sz="1800" dirty="0">
              <a:solidFill>
                <a:srgbClr val="00206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6221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Doručování podle § 68 odst. 1 písm. a), b), d)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Písm. a), b) patrně není problém (?)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Písm. d) = uznání zkoušek = § 69a/3 = „kterým se vyhovuje žádosti studenta“ (…) lze poslat elektronicky pouze kladná rozhodnutí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Lze to ještě lépe podpořit v úřadovně?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Den doručení = 1. den následující po zpřístupnění v IS MU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1501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UZV – změny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altLang="cs-CZ" sz="1800" b="1" dirty="0">
                <a:solidFill>
                  <a:srgbClr val="002060"/>
                </a:solidFill>
                <a:latin typeface="+mj-lt"/>
              </a:rPr>
              <a:t>Poplatek za podání žádosti</a:t>
            </a:r>
          </a:p>
          <a:p>
            <a:pPr marL="857250" lvl="1" indent="-457200"/>
            <a:r>
              <a:rPr lang="cs-CZ" altLang="cs-CZ" sz="1800" dirty="0">
                <a:solidFill>
                  <a:srgbClr val="002060"/>
                </a:solidFill>
                <a:latin typeface="+mj-lt"/>
              </a:rPr>
              <a:t>od 1. 9. 2016 (novela ZVŠ), 3000 Kč</a:t>
            </a:r>
          </a:p>
          <a:p>
            <a:pPr marL="857250" lvl="1" indent="-457200"/>
            <a:r>
              <a:rPr lang="cs-CZ" altLang="cs-CZ" sz="1800" dirty="0">
                <a:solidFill>
                  <a:srgbClr val="002060"/>
                </a:solidFill>
                <a:latin typeface="+mj-lt"/>
              </a:rPr>
              <a:t>netýká se žádostí o vystavení potvrzení o dosaženém stupni vysokoškolského vzdělání (</a:t>
            </a:r>
            <a:r>
              <a:rPr lang="cs-CZ" altLang="cs-CZ" sz="1800" u="sng" dirty="0">
                <a:solidFill>
                  <a:srgbClr val="002060"/>
                </a:solidFill>
                <a:latin typeface="+mj-lt"/>
              </a:rPr>
              <a:t>podávají pouze </a:t>
            </a:r>
            <a:r>
              <a:rPr lang="cs-CZ" altLang="cs-CZ" sz="1800" dirty="0">
                <a:solidFill>
                  <a:srgbClr val="002060"/>
                </a:solidFill>
                <a:latin typeface="+mj-lt"/>
              </a:rPr>
              <a:t>uchazeči o studium na MU s předchozím VŠ vzděláním z Německa, Polska, Maďarska a Slovinska)  </a:t>
            </a:r>
            <a:endParaRPr lang="cs-CZ" altLang="cs-CZ" sz="1800" b="1" dirty="0">
              <a:solidFill>
                <a:srgbClr val="002060"/>
              </a:solidFill>
              <a:latin typeface="+mj-lt"/>
            </a:endParaRPr>
          </a:p>
          <a:p>
            <a:r>
              <a:rPr lang="cs-CZ" altLang="cs-CZ" sz="1800" b="1" dirty="0">
                <a:solidFill>
                  <a:srgbClr val="002060"/>
                </a:solidFill>
                <a:latin typeface="+mj-lt"/>
              </a:rPr>
              <a:t>Webové stránky UZV</a:t>
            </a:r>
          </a:p>
          <a:p>
            <a:pPr marL="857250" lvl="1" indent="-457200"/>
            <a:r>
              <a:rPr lang="cs-CZ" altLang="cs-CZ" sz="1800" dirty="0">
                <a:solidFill>
                  <a:srgbClr val="002060"/>
                </a:solidFill>
                <a:latin typeface="+mj-lt"/>
              </a:rPr>
              <a:t>změna umístění stránek (nový web MUNI od 1. 11. 2016)</a:t>
            </a:r>
          </a:p>
          <a:p>
            <a:pPr marL="1028700" lvl="2" indent="-457200">
              <a:buFont typeface="Wingdings" panose="05000000000000000000" pitchFamily="2" charset="2"/>
              <a:buChar char="§"/>
            </a:pPr>
            <a:r>
              <a:rPr lang="cs-CZ" altLang="cs-CZ" sz="1800" dirty="0" err="1">
                <a:solidFill>
                  <a:srgbClr val="002060"/>
                </a:solidFill>
                <a:latin typeface="+mj-lt"/>
              </a:rPr>
              <a:t>Čj</a:t>
            </a:r>
            <a:r>
              <a:rPr lang="cs-CZ" altLang="cs-CZ" sz="1800" dirty="0">
                <a:solidFill>
                  <a:srgbClr val="002060"/>
                </a:solidFill>
                <a:latin typeface="+mj-lt"/>
              </a:rPr>
              <a:t>: </a:t>
            </a:r>
            <a:r>
              <a:rPr lang="cs-CZ" altLang="cs-CZ" sz="1800" u="sng" dirty="0">
                <a:solidFill>
                  <a:srgbClr val="002060"/>
                </a:solidFill>
                <a:latin typeface="+mj-lt"/>
              </a:rPr>
              <a:t>https://www.muni.cz/uchazeci/uznavani-vzdelani </a:t>
            </a:r>
          </a:p>
          <a:p>
            <a:pPr marL="1028700" lvl="2" indent="-457200"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002060"/>
                </a:solidFill>
                <a:latin typeface="+mj-lt"/>
              </a:rPr>
              <a:t>Aj: </a:t>
            </a:r>
            <a:r>
              <a:rPr lang="cs-CZ" altLang="cs-CZ" sz="1800" u="sng" dirty="0">
                <a:solidFill>
                  <a:srgbClr val="002060"/>
                </a:solidFill>
                <a:latin typeface="+mj-lt"/>
              </a:rPr>
              <a:t>https://www.muni.cz/en/admissions/recognition  </a:t>
            </a:r>
          </a:p>
          <a:p>
            <a:pPr marL="1028700" lvl="2" indent="-457200"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002060"/>
                </a:solidFill>
                <a:latin typeface="+mj-lt"/>
              </a:rPr>
              <a:t>je třeba odkazovat žadatele přímo na výše uvedené www stránky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826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cs-CZ" altLang="cs-CZ" sz="1800" b="1" dirty="0">
                <a:solidFill>
                  <a:srgbClr val="002060"/>
                </a:solidFill>
                <a:latin typeface="+mj-lt"/>
              </a:rPr>
              <a:t>Připravované změny</a:t>
            </a:r>
          </a:p>
          <a:p>
            <a:pPr marL="685800" lvl="1"/>
            <a:r>
              <a:rPr lang="cs-CZ" altLang="cs-CZ" sz="1800" dirty="0">
                <a:solidFill>
                  <a:srgbClr val="002060"/>
                </a:solidFill>
                <a:latin typeface="+mj-lt"/>
              </a:rPr>
              <a:t>nový metodický pokyn k UZV (2017)</a:t>
            </a:r>
          </a:p>
          <a:p>
            <a:pPr marL="857250" lvl="2" indent="-285750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002060"/>
                </a:solidFill>
                <a:latin typeface="+mj-lt"/>
              </a:rPr>
              <a:t>novela ZVŠ</a:t>
            </a:r>
          </a:p>
          <a:p>
            <a:pPr marL="857250" lvl="2" indent="-285750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002060"/>
                </a:solidFill>
                <a:latin typeface="+mj-lt"/>
              </a:rPr>
              <a:t>revize úkonů zadávaných fakultami </a:t>
            </a:r>
          </a:p>
          <a:p>
            <a:pPr marL="685800" lvl="1"/>
            <a:r>
              <a:rPr lang="cs-CZ" altLang="cs-CZ" sz="1800" dirty="0">
                <a:solidFill>
                  <a:srgbClr val="002060"/>
                </a:solidFill>
                <a:latin typeface="+mj-lt"/>
              </a:rPr>
              <a:t>výhledově seznámení s podklady rozhodnutí náhledem spisu v Úřadovně IS MU</a:t>
            </a:r>
          </a:p>
          <a:p>
            <a:pPr marL="857250" lvl="2" indent="-285750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002060"/>
                </a:solidFill>
                <a:latin typeface="+mj-lt"/>
              </a:rPr>
              <a:t>důraz na formu vyjádření a doporučení zadávaných fakultami</a:t>
            </a:r>
          </a:p>
          <a:p>
            <a:pPr marL="685800" lvl="1"/>
            <a:r>
              <a:rPr lang="cs-CZ" altLang="cs-CZ" sz="1800" dirty="0">
                <a:solidFill>
                  <a:srgbClr val="002060"/>
                </a:solidFill>
                <a:latin typeface="+mj-lt"/>
              </a:rPr>
              <a:t>registr žádostí o UZV</a:t>
            </a:r>
          </a:p>
          <a:p>
            <a:pPr marL="857250" lvl="2" indent="-285750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002060"/>
                </a:solidFill>
                <a:latin typeface="+mj-lt"/>
              </a:rPr>
              <a:t>evidence nových údajů v Úřadovně ze strany SO RMU</a:t>
            </a:r>
          </a:p>
          <a:p>
            <a:pPr marL="857250" lvl="2" indent="-285750">
              <a:buFont typeface="Arial" panose="020B0604020202020204" pitchFamily="34" charset="0"/>
              <a:buChar char="•"/>
            </a:pPr>
            <a:endParaRPr lang="cs-CZ" altLang="cs-CZ" sz="1800" dirty="0">
              <a:solidFill>
                <a:srgbClr val="002060"/>
              </a:solidFill>
              <a:latin typeface="+mj-lt"/>
            </a:endParaRPr>
          </a:p>
          <a:p>
            <a:r>
              <a:rPr lang="cs-CZ" altLang="cs-CZ" sz="1800" b="1" dirty="0">
                <a:solidFill>
                  <a:srgbClr val="002060"/>
                </a:solidFill>
                <a:latin typeface="+mj-lt"/>
              </a:rPr>
              <a:t>Počet žádostí</a:t>
            </a:r>
          </a:p>
          <a:p>
            <a:pPr marL="685800" lvl="1"/>
            <a:r>
              <a:rPr lang="cs-CZ" altLang="cs-CZ" sz="1800" dirty="0">
                <a:solidFill>
                  <a:srgbClr val="002060"/>
                </a:solidFill>
                <a:latin typeface="+mj-lt"/>
              </a:rPr>
              <a:t>1. 1. – 6. 12. 2016: 636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84746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3412" y="758282"/>
            <a:ext cx="8086635" cy="687745"/>
          </a:xfrm>
        </p:spPr>
        <p:txBody>
          <a:bodyPr/>
          <a:lstStyle/>
          <a:p>
            <a:pPr algn="just"/>
            <a:r>
              <a:rPr lang="cs-CZ" dirty="0" smtClean="0"/>
              <a:t>Změny určování výše ostatních poplatků spojených se studiem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72991" y="1572322"/>
            <a:ext cx="7953153" cy="4050226"/>
          </a:xfrm>
        </p:spPr>
        <p:txBody>
          <a:bodyPr/>
          <a:lstStyle/>
          <a:p>
            <a:pPr marL="0" indent="0">
              <a:buNone/>
            </a:pPr>
            <a:r>
              <a:rPr lang="cs-CZ" sz="2200" b="1" dirty="0">
                <a:solidFill>
                  <a:srgbClr val="00287D"/>
                </a:solidFill>
              </a:rPr>
              <a:t>Poplatky za úkony spojené s přijímacím </a:t>
            </a:r>
            <a:r>
              <a:rPr lang="cs-CZ" sz="2200" b="1" dirty="0" smtClean="0">
                <a:solidFill>
                  <a:srgbClr val="00287D"/>
                </a:solidFill>
              </a:rPr>
              <a:t>řízením:</a:t>
            </a:r>
          </a:p>
          <a:p>
            <a:pPr marL="0" indent="0">
              <a:buNone/>
            </a:pPr>
            <a:r>
              <a:rPr lang="cs-CZ" sz="1800" dirty="0" smtClean="0"/>
              <a:t>z prezentace Mgr. Odstrčilové, porada proděkanů 29/11/16</a:t>
            </a:r>
          </a:p>
          <a:p>
            <a:r>
              <a:rPr lang="cs-CZ" sz="2200" dirty="0"/>
              <a:t>Poplatek </a:t>
            </a:r>
            <a:r>
              <a:rPr lang="cs-CZ" sz="2200" b="1" dirty="0">
                <a:solidFill>
                  <a:srgbClr val="00287D"/>
                </a:solidFill>
              </a:rPr>
              <a:t>za přijímací řízení </a:t>
            </a:r>
            <a:r>
              <a:rPr lang="cs-CZ" sz="2200" dirty="0"/>
              <a:t>určí </a:t>
            </a:r>
            <a:r>
              <a:rPr lang="cs-CZ" sz="2200" u="sng" dirty="0"/>
              <a:t>děkan</a:t>
            </a:r>
            <a:r>
              <a:rPr lang="cs-CZ" sz="2200" dirty="0"/>
              <a:t> fakulty </a:t>
            </a:r>
            <a:r>
              <a:rPr lang="cs-CZ" sz="2200" u="sng" dirty="0"/>
              <a:t>opatřením</a:t>
            </a:r>
            <a:r>
              <a:rPr lang="cs-CZ" sz="2200" dirty="0"/>
              <a:t>, a to nejpozději do 15. února kalendářního roku, ve kterém bude přijímací řízení zahájeno</a:t>
            </a:r>
            <a:r>
              <a:rPr lang="cs-CZ" sz="2200" dirty="0" smtClean="0"/>
              <a:t>. Tento poplatek činí i nadále maximálně 20% </a:t>
            </a:r>
            <a:r>
              <a:rPr lang="pl-PL" sz="2200" dirty="0" smtClean="0"/>
              <a:t>základu </a:t>
            </a:r>
            <a:r>
              <a:rPr lang="pl-PL" sz="2200" dirty="0"/>
              <a:t>stanoveného podle § 58 odst. 2 </a:t>
            </a:r>
            <a:r>
              <a:rPr lang="pl-PL" sz="2200" dirty="0" smtClean="0"/>
              <a:t>zákona.</a:t>
            </a:r>
            <a:endParaRPr lang="cs-CZ" sz="2200" dirty="0" smtClean="0"/>
          </a:p>
          <a:p>
            <a:r>
              <a:rPr lang="pl-PL" sz="2200" dirty="0" smtClean="0"/>
              <a:t>Nově vzniklý poplatek </a:t>
            </a:r>
            <a:r>
              <a:rPr lang="pl-PL" sz="2200" b="1" dirty="0">
                <a:solidFill>
                  <a:srgbClr val="00287D"/>
                </a:solidFill>
              </a:rPr>
              <a:t>za přijímací řízení do studia v cizím jazyce </a:t>
            </a:r>
            <a:r>
              <a:rPr lang="pl-PL" sz="2200" dirty="0"/>
              <a:t>určí </a:t>
            </a:r>
            <a:r>
              <a:rPr lang="pl-PL" sz="2200" u="sng" dirty="0"/>
              <a:t>děkan</a:t>
            </a:r>
            <a:r>
              <a:rPr lang="pl-PL" sz="2200" dirty="0"/>
              <a:t> fakulty </a:t>
            </a:r>
            <a:r>
              <a:rPr lang="pl-PL" sz="2200" u="sng" dirty="0"/>
              <a:t>opatřením</a:t>
            </a:r>
            <a:r>
              <a:rPr lang="pl-PL" sz="2200" dirty="0"/>
              <a:t>, a to nejpozději do 15. února kalendářního roku, ve kterém bude přijímací řízení zahájeno</a:t>
            </a:r>
            <a:r>
              <a:rPr lang="pl-PL" sz="2200" dirty="0" smtClean="0"/>
              <a:t>. Výše tohoto poplatku není nijak omezena.</a:t>
            </a:r>
            <a:endParaRPr lang="cs-CZ" sz="2200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33325" y="6259032"/>
            <a:ext cx="7118139" cy="457200"/>
          </a:xfrm>
        </p:spPr>
        <p:txBody>
          <a:bodyPr/>
          <a:lstStyle/>
          <a:p>
            <a:endParaRPr lang="cs-CZ" alt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764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38707</TotalTime>
  <Words>1192</Words>
  <Application>Microsoft Office PowerPoint</Application>
  <PresentationFormat>Předvádění na obrazovce (4:3)</PresentationFormat>
  <Paragraphs>143</Paragraphs>
  <Slides>22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Courier New</vt:lpstr>
      <vt:lpstr>Tahoma</vt:lpstr>
      <vt:lpstr>Wingdings</vt:lpstr>
      <vt:lpstr>Prezentace_MU_CZ</vt:lpstr>
      <vt:lpstr>Porada vedoucích SO fakult 7. 12. 2016</vt:lpstr>
      <vt:lpstr>Stipendia – doručování</vt:lpstr>
      <vt:lpstr>Stipendia - novinky</vt:lpstr>
      <vt:lpstr>Možnost elektronického vzdání se práva na odvolání</vt:lpstr>
      <vt:lpstr>Stipendijní řád - novelizace</vt:lpstr>
      <vt:lpstr>Doručování podle § 68 odst. 1 písm. a), b), d)</vt:lpstr>
      <vt:lpstr>UZV – změny</vt:lpstr>
      <vt:lpstr>Prezentace aplikace PowerPoint</vt:lpstr>
      <vt:lpstr>Změny určování výše ostatních poplatků spojených se studiem</vt:lpstr>
      <vt:lpstr>Poplatek za studium ve studijním programu uskutečňovaném v cizím jazyce</vt:lpstr>
      <vt:lpstr>Poplatky – změny ad novýStatut</vt:lpstr>
      <vt:lpstr>Změna ve splatnosti poplatku za studium:</vt:lpstr>
      <vt:lpstr>UDR – metodický pokyn 1. 12. 2016</vt:lpstr>
      <vt:lpstr>Kontrola „prospěl s vyznamenáním“</vt:lpstr>
      <vt:lpstr>Kontrola „omluvenky u SZZ“</vt:lpstr>
      <vt:lpstr>Novela SZŘ</vt:lpstr>
      <vt:lpstr>Novela SZŘ</vt:lpstr>
      <vt:lpstr>Skrývání závěrečných prací po novele ZVŠ</vt:lpstr>
      <vt:lpstr>Prezentace aplikace PowerPoint</vt:lpstr>
      <vt:lpstr>Prezentace aplikace PowerPoint</vt:lpstr>
      <vt:lpstr>Přijímací řízení – doručování pozvánek, rozhodnutí</vt:lpstr>
      <vt:lpstr>Krásné Vánoce!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Jaroslava Králová</dc:creator>
  <cp:lastModifiedBy>Martina Vlková</cp:lastModifiedBy>
  <cp:revision>333</cp:revision>
  <cp:lastPrinted>2016-11-02T10:21:15Z</cp:lastPrinted>
  <dcterms:created xsi:type="dcterms:W3CDTF">2015-11-23T07:04:47Z</dcterms:created>
  <dcterms:modified xsi:type="dcterms:W3CDTF">2016-12-07T14:54:35Z</dcterms:modified>
</cp:coreProperties>
</file>