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57" r:id="rId1"/>
  </p:sldMasterIdLst>
  <p:notesMasterIdLst>
    <p:notesMasterId r:id="rId36"/>
  </p:notesMasterIdLst>
  <p:handoutMasterIdLst>
    <p:handoutMasterId r:id="rId37"/>
  </p:handoutMasterIdLst>
  <p:sldIdLst>
    <p:sldId id="329" r:id="rId2"/>
    <p:sldId id="395" r:id="rId3"/>
    <p:sldId id="396" r:id="rId4"/>
    <p:sldId id="397" r:id="rId5"/>
    <p:sldId id="398" r:id="rId6"/>
    <p:sldId id="399" r:id="rId7"/>
    <p:sldId id="403" r:id="rId8"/>
    <p:sldId id="400" r:id="rId9"/>
    <p:sldId id="350" r:id="rId10"/>
    <p:sldId id="372" r:id="rId11"/>
    <p:sldId id="373" r:id="rId12"/>
    <p:sldId id="374" r:id="rId13"/>
    <p:sldId id="375" r:id="rId14"/>
    <p:sldId id="376" r:id="rId15"/>
    <p:sldId id="354" r:id="rId16"/>
    <p:sldId id="363" r:id="rId17"/>
    <p:sldId id="366" r:id="rId18"/>
    <p:sldId id="390" r:id="rId19"/>
    <p:sldId id="391" r:id="rId20"/>
    <p:sldId id="392" r:id="rId21"/>
    <p:sldId id="377" r:id="rId22"/>
    <p:sldId id="394" r:id="rId23"/>
    <p:sldId id="379" r:id="rId24"/>
    <p:sldId id="380" r:id="rId25"/>
    <p:sldId id="381" r:id="rId26"/>
    <p:sldId id="382" r:id="rId27"/>
    <p:sldId id="383" r:id="rId28"/>
    <p:sldId id="384" r:id="rId29"/>
    <p:sldId id="389" r:id="rId30"/>
    <p:sldId id="386" r:id="rId31"/>
    <p:sldId id="387" r:id="rId32"/>
    <p:sldId id="404" r:id="rId33"/>
    <p:sldId id="393" r:id="rId34"/>
    <p:sldId id="401" r:id="rId35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>
          <p15:clr>
            <a:srgbClr val="A4A3A4"/>
          </p15:clr>
        </p15:guide>
        <p15:guide id="2" orient="horz" pos="1272">
          <p15:clr>
            <a:srgbClr val="A4A3A4"/>
          </p15:clr>
        </p15:guide>
        <p15:guide id="3" orient="horz" pos="715">
          <p15:clr>
            <a:srgbClr val="A4A3A4"/>
          </p15:clr>
        </p15:guide>
        <p15:guide id="4" orient="horz" pos="3861">
          <p15:clr>
            <a:srgbClr val="A4A3A4"/>
          </p15:clr>
        </p15:guide>
        <p15:guide id="5" orient="horz" pos="3944">
          <p15:clr>
            <a:srgbClr val="A4A3A4"/>
          </p15:clr>
        </p15:guide>
        <p15:guide id="6" pos="321">
          <p15:clr>
            <a:srgbClr val="A4A3A4"/>
          </p15:clr>
        </p15:guide>
        <p15:guide id="7" pos="5418">
          <p15:clr>
            <a:srgbClr val="A4A3A4"/>
          </p15:clr>
        </p15:guide>
        <p15:guide id="8" pos="682">
          <p15:clr>
            <a:srgbClr val="A4A3A4"/>
          </p15:clr>
        </p15:guide>
        <p15:guide id="9" pos="2766">
          <p15:clr>
            <a:srgbClr val="A4A3A4"/>
          </p15:clr>
        </p15:guide>
        <p15:guide id="10" pos="29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00287D"/>
    <a:srgbClr val="4C0000"/>
    <a:srgbClr val="1A8A5A"/>
    <a:srgbClr val="FFFFFF"/>
    <a:srgbClr val="009999"/>
    <a:srgbClr val="FFCC66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8100" autoAdjust="0"/>
    <p:restoredTop sz="91628" autoAdjust="0"/>
  </p:normalViewPr>
  <p:slideViewPr>
    <p:cSldViewPr snapToGrid="0">
      <p:cViewPr varScale="1">
        <p:scale>
          <a:sx n="105" d="100"/>
          <a:sy n="105" d="100"/>
        </p:scale>
        <p:origin x="1416" y="114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321"/>
        <p:guide pos="5418"/>
        <p:guide pos="682"/>
        <p:guide pos="2766"/>
        <p:guide pos="2976"/>
      </p:guideLst>
    </p:cSldViewPr>
  </p:slideViewPr>
  <p:outlineViewPr>
    <p:cViewPr>
      <p:scale>
        <a:sx n="33" d="100"/>
        <a:sy n="33" d="100"/>
      </p:scale>
      <p:origin x="0" y="1693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170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18830" cy="4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4" y="0"/>
            <a:ext cx="2918830" cy="4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 dirty="0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376014"/>
            <a:ext cx="2918830" cy="4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 dirty="0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4" y="9376014"/>
            <a:ext cx="2918830" cy="4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18830" cy="4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376" y="0"/>
            <a:ext cx="2918830" cy="4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 dirty="0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8006"/>
            <a:ext cx="5388610" cy="4441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74302"/>
            <a:ext cx="2918830" cy="4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 dirty="0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6" y="9374302"/>
            <a:ext cx="2918830" cy="49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1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88227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20</a:t>
            </a:fld>
            <a:endParaRPr lang="cs-CZ" alt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26</a:t>
            </a:fld>
            <a:endParaRPr lang="cs-CZ" alt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82675" y="2565401"/>
            <a:ext cx="7518400" cy="2663825"/>
          </a:xfrm>
        </p:spPr>
        <p:txBody>
          <a:bodyPr tIns="0" bIns="0" anchor="ctr"/>
          <a:lstStyle>
            <a:lvl1pPr>
              <a:defRPr sz="3200"/>
            </a:lvl1pPr>
          </a:lstStyle>
          <a:p>
            <a:pPr lvl="0"/>
            <a:r>
              <a:rPr lang="cs-CZ" altLang="cs-CZ" noProof="0" dirty="0" smtClean="0"/>
              <a:t>Kliknutím lze upravit styl.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8417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FD44865-E482-4274-BA0A-6D969A5DE30D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90616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97689" y="1125539"/>
            <a:ext cx="1703387" cy="500697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9588" y="1125539"/>
            <a:ext cx="6037861" cy="5006975"/>
          </a:xfrm>
        </p:spPr>
        <p:txBody>
          <a:bodyPr vert="eaVert"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153075-B133-4825-BEAD-9495BA665D34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752727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00287D"/>
              </a:buClr>
              <a:buSzPct val="100000"/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00287D"/>
              </a:buClr>
              <a:buFont typeface="Wingdings" panose="05000000000000000000" pitchFamily="2" charset="2"/>
              <a:buChar char="§"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686047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4406901"/>
            <a:ext cx="80914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9589" y="2906713"/>
            <a:ext cx="80914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F5D36C-8A95-44A1-B2E3-4B4CEE4AA93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63645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9588" y="2019301"/>
            <a:ext cx="3876944" cy="4110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24131" y="2019301"/>
            <a:ext cx="3876944" cy="4110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152B74-69A5-4C0F-AF65-094CC50B2C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40045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1134533"/>
            <a:ext cx="8091487" cy="643467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12369" y="2019300"/>
            <a:ext cx="387865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9588" y="2915728"/>
            <a:ext cx="3874282" cy="32104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23119" y="2019300"/>
            <a:ext cx="387795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22963" y="2938734"/>
            <a:ext cx="3878113" cy="31911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95CD6F-6F72-494C-9F75-EA7F2E402090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25317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7DA5A4-BFC5-452F-9F43-ADC3A6F1509E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8091487" cy="4106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10002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54064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8" y="1134534"/>
            <a:ext cx="8091487" cy="64346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1" y="2019300"/>
            <a:ext cx="5026025" cy="41068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2746884" cy="4106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562BE3-FB3A-4F01-A26A-8D36CDF01AD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545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5087507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134533"/>
            <a:ext cx="5486400" cy="38745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654246"/>
            <a:ext cx="5486400" cy="4756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68BFBB-FD49-4E22-AEFE-2646EB3E88C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95320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09589" y="1125539"/>
            <a:ext cx="808663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 předlohy nadpisů.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9" y="2017713"/>
            <a:ext cx="8082321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styly předlohy textu.</a:t>
            </a:r>
          </a:p>
          <a:p>
            <a:pPr lvl="1"/>
            <a:r>
              <a:rPr lang="cs-CZ" altLang="cs-CZ" dirty="0" smtClean="0"/>
              <a:t>Druhá úroveň</a:t>
            </a:r>
          </a:p>
        </p:txBody>
      </p:sp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cs-CZ" altLang="cs-CZ" dirty="0" smtClean="0"/>
              <a:t>Novela zákona o vysokých školách: přijímací řízení (zahraniční uchazeči) / Studijní odbor RMU</a:t>
            </a:r>
            <a:endParaRPr lang="cs-CZ" alt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8417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287D"/>
        </a:buClr>
        <a:buSzPct val="100000"/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87D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Porada vedoucích SO</a:t>
            </a:r>
            <a:br>
              <a:rPr lang="cs-CZ" dirty="0" smtClean="0"/>
            </a:br>
            <a:r>
              <a:rPr lang="cs-CZ" sz="2400" dirty="0" smtClean="0"/>
              <a:t>8. 3. </a:t>
            </a:r>
            <a:r>
              <a:rPr lang="cs-CZ" sz="2400" dirty="0" smtClean="0"/>
              <a:t>2017</a:t>
            </a:r>
            <a:br>
              <a:rPr lang="cs-CZ" sz="2400" dirty="0" smtClean="0"/>
            </a:br>
            <a:r>
              <a:rPr lang="cs-CZ" sz="2400" dirty="0" smtClean="0"/>
              <a:t>Martina Vlková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2292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Vyhotovování rozhodnutí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Listinná podoba </a:t>
            </a:r>
          </a:p>
          <a:p>
            <a:pPr>
              <a:buNone/>
            </a:pPr>
            <a:r>
              <a:rPr lang="cs-CZ" sz="2000" dirty="0" smtClean="0"/>
              <a:t>	MU doručuje rozhodnutí v listinné podobě a vyhotovuje ve dvou vyhotoveních (spis/adresát) podle § 17 odst. 1 zákona č. 500/2004 Sb. Správní řád, a to v níže uvedených v případech: </a:t>
            </a:r>
          </a:p>
          <a:p>
            <a:r>
              <a:rPr lang="cs-CZ" sz="2000" dirty="0" smtClean="0"/>
              <a:t>ukončení studia pro nesplnění požadavků, </a:t>
            </a:r>
          </a:p>
          <a:p>
            <a:r>
              <a:rPr lang="cs-CZ" sz="2000" dirty="0" smtClean="0"/>
              <a:t>uznání zahraničního vysokoškolského vzdělání a kvalifikace, </a:t>
            </a:r>
          </a:p>
          <a:p>
            <a:r>
              <a:rPr lang="cs-CZ" sz="2000" dirty="0" smtClean="0"/>
              <a:t>poplatek za studium, </a:t>
            </a:r>
          </a:p>
          <a:p>
            <a:r>
              <a:rPr lang="cs-CZ" sz="2000" dirty="0" smtClean="0"/>
              <a:t>disciplinární přestupek, </a:t>
            </a:r>
          </a:p>
          <a:p>
            <a:r>
              <a:rPr lang="cs-CZ" sz="2000" dirty="0" smtClean="0"/>
              <a:t>vyloučení ze studia, </a:t>
            </a:r>
          </a:p>
          <a:p>
            <a:r>
              <a:rPr lang="cs-CZ" sz="2000" dirty="0" smtClean="0"/>
              <a:t>o nepřijetí ke studiu ve studijním programu,</a:t>
            </a:r>
          </a:p>
          <a:p>
            <a:r>
              <a:rPr lang="cs-CZ" sz="2000" dirty="0" smtClean="0"/>
              <a:t>přerušení studia.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Vyhotovování rozhodnutí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Elektronická podoba</a:t>
            </a:r>
          </a:p>
          <a:p>
            <a:pPr>
              <a:buNone/>
            </a:pPr>
            <a:r>
              <a:rPr lang="cs-CZ" sz="2000" dirty="0" smtClean="0"/>
              <a:t>	MU vyhotovuje rozhodnutí o právech a povinnostech studentů ve shodě s § 68 zákona o vysokých školách v elektronické podobě </a:t>
            </a:r>
            <a:r>
              <a:rPr lang="cs-CZ" sz="2000" b="1" dirty="0" smtClean="0"/>
              <a:t>s elektronickým podpisem </a:t>
            </a:r>
            <a:r>
              <a:rPr lang="cs-CZ" sz="2000" dirty="0" smtClean="0"/>
              <a:t>příslušného pověřeného pracovníka a doručuje je prostřednictvím Informačního systému MU, </a:t>
            </a:r>
            <a:r>
              <a:rPr lang="cs-CZ" sz="2000" b="1" dirty="0" smtClean="0"/>
              <a:t>a to v kladných případech:</a:t>
            </a:r>
            <a:endParaRPr lang="cs-CZ" sz="2000" dirty="0" smtClean="0"/>
          </a:p>
          <a:p>
            <a:pPr lvl="0"/>
            <a:r>
              <a:rPr lang="cs-CZ" sz="2000" dirty="0" smtClean="0"/>
              <a:t>povolení mimořádného opravného termínu zkoušky,</a:t>
            </a:r>
          </a:p>
          <a:p>
            <a:pPr lvl="0"/>
            <a:r>
              <a:rPr lang="cs-CZ" sz="2000" dirty="0" smtClean="0"/>
              <a:t>povolení opakovat část studia,</a:t>
            </a:r>
          </a:p>
          <a:p>
            <a:pPr lvl="0"/>
            <a:r>
              <a:rPr lang="cs-CZ" sz="2000" dirty="0" smtClean="0"/>
              <a:t>uznání zkoušek nebo splnění jiných studijních povinností a předepsání rozdílových zkoušek.</a:t>
            </a:r>
          </a:p>
          <a:p>
            <a:pPr>
              <a:buNone/>
            </a:pPr>
            <a:r>
              <a:rPr lang="cs-CZ" sz="2000" b="1" dirty="0" smtClean="0"/>
              <a:t>V kladných i záporných </a:t>
            </a:r>
            <a:r>
              <a:rPr lang="cs-CZ" sz="2000" dirty="0" smtClean="0"/>
              <a:t>případech ve věci:</a:t>
            </a:r>
          </a:p>
          <a:p>
            <a:pPr lvl="0"/>
            <a:r>
              <a:rPr lang="cs-CZ" sz="2000" dirty="0" smtClean="0"/>
              <a:t>přiznání stipendia.</a:t>
            </a:r>
          </a:p>
          <a:p>
            <a:pPr lvl="0">
              <a:buNone/>
            </a:pPr>
            <a:endParaRPr lang="cs-CZ" sz="2000" dirty="0" smtClean="0"/>
          </a:p>
          <a:p>
            <a:pPr>
              <a:buNone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cs-CZ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Rozhodování ve věcech nevyjmenovaných v § 68 zákona o vysokých školách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žádostí na základě vnitřních předpisů univerzity, které nejsou vyjmenovány v § 68 zákona o vysokých školách</a:t>
            </a:r>
          </a:p>
          <a:p>
            <a:r>
              <a:rPr lang="cs-CZ" dirty="0" smtClean="0"/>
              <a:t>studentům neukládají žádné (nové) povinnosti (jedná se např. o změnu seminární skupiny, odregistrování předmětu, změna tématu ZP, apod.)</a:t>
            </a:r>
          </a:p>
          <a:p>
            <a:r>
              <a:rPr lang="cs-CZ" dirty="0" smtClean="0"/>
              <a:t>není třeba vyhotovovat rozhodnutí a žádost lze vyřídit přípisem doručeným prostřednictvím IS MU, resp. lze postupovat podle vnitřních předpisů fakulty, univerzity.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1463" y="1125539"/>
            <a:ext cx="8086635" cy="647700"/>
          </a:xfrm>
        </p:spPr>
        <p:txBody>
          <a:bodyPr/>
          <a:lstStyle/>
          <a:p>
            <a:pPr algn="just"/>
            <a:r>
              <a:rPr lang="cs-CZ" dirty="0" smtClean="0"/>
              <a:t>Vyznačování skutečností podle § 71 správního řádu („vypraveno dne“)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Poštovní zásilky obsahující rozhodnutí předané k doručení, jsou na podatelnách fakult opatřena vyznačením data vydání rozhodnutí „vypraveno dne”, které doplňuje aktuální datum vytištěné frankovacím strojem.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Náhradní doručování podle § 25 správního řádu („veřejnou vyhláškou“)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Osobám neznámého pobytu nebo sídla, jimž se prokazatelně nedaří doručovat…</a:t>
            </a:r>
          </a:p>
          <a:p>
            <a:r>
              <a:rPr lang="cs-CZ" dirty="0" smtClean="0"/>
              <a:t>rozhodnutí - písemnost se vyvěsí na úřední desce, na písemnosti se vyznačí den vyvěšení,</a:t>
            </a:r>
          </a:p>
          <a:p>
            <a:r>
              <a:rPr lang="cs-CZ" dirty="0"/>
              <a:t>p</a:t>
            </a:r>
            <a:r>
              <a:rPr lang="cs-CZ" dirty="0" smtClean="0"/>
              <a:t>atnáctým dnem se písemnost považuje za doručenou, pokud je písemnost zveřejněna také způsobem umožňující dálkový přístup – </a:t>
            </a:r>
            <a:r>
              <a:rPr lang="cs-CZ" u="sng" dirty="0" smtClean="0"/>
              <a:t>zpřístupnění prostřednictvím IS MU.</a:t>
            </a:r>
          </a:p>
          <a:p>
            <a:r>
              <a:rPr lang="cs-CZ" dirty="0" smtClean="0"/>
              <a:t>Provázání s úřadovnou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UZV – informace o rozšíření úředních hodin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9900CC"/>
                </a:solidFill>
              </a:rPr>
              <a:t>pondělí: 9:00 – 11:00, 13:00 – 15:00 (Mgr. Buriánková)</a:t>
            </a:r>
          </a:p>
          <a:p>
            <a:r>
              <a:rPr lang="cs-CZ" sz="2000" dirty="0" smtClean="0"/>
              <a:t>úterý: 13:00 – 15:00 (Mgr. </a:t>
            </a:r>
            <a:r>
              <a:rPr lang="cs-CZ" sz="2000" dirty="0" err="1" smtClean="0"/>
              <a:t>Hufová</a:t>
            </a:r>
            <a:r>
              <a:rPr lang="cs-CZ" sz="2000" dirty="0" smtClean="0"/>
              <a:t>)</a:t>
            </a:r>
          </a:p>
          <a:p>
            <a:r>
              <a:rPr lang="cs-CZ" sz="2000" dirty="0" smtClean="0"/>
              <a:t>středa: 9:00 – 11:00 (Mgr. </a:t>
            </a:r>
            <a:r>
              <a:rPr lang="cs-CZ" sz="2000" dirty="0" err="1" smtClean="0"/>
              <a:t>Hufová</a:t>
            </a:r>
            <a:r>
              <a:rPr lang="cs-CZ" sz="2000" dirty="0" smtClean="0"/>
              <a:t>)</a:t>
            </a:r>
          </a:p>
          <a:p>
            <a:r>
              <a:rPr lang="cs-CZ" sz="2000" dirty="0" smtClean="0"/>
              <a:t>čtvrtek: 13:00 – 15:00 (Mgr. Králová)</a:t>
            </a:r>
          </a:p>
          <a:p>
            <a:r>
              <a:rPr lang="cs-CZ" sz="2000" dirty="0" smtClean="0"/>
              <a:t>pátek: 9:00 – 11:00 (Mgr. Králová)</a:t>
            </a:r>
          </a:p>
          <a:p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Pozn.: registr UZV, osoby s právem nahlížet a právem vkládat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8267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Skrývání závěrečných prací po novele ZVŠ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§ 47b ZVŠ</a:t>
            </a:r>
          </a:p>
          <a:p>
            <a:r>
              <a:rPr lang="cs-CZ" sz="2000" dirty="0" smtClean="0"/>
              <a:t>pracovní skupina, ESF, PřF – konzultace návrhu ESF „znečitelnění“</a:t>
            </a:r>
          </a:p>
          <a:p>
            <a:r>
              <a:rPr lang="cs-CZ" sz="2000" dirty="0" smtClean="0"/>
              <a:t>únor 2017 – rektor, žádné výjimky, respektování dikce zákona</a:t>
            </a:r>
          </a:p>
          <a:p>
            <a:endParaRPr lang="cs-CZ" sz="2000" dirty="0" smtClean="0"/>
          </a:p>
          <a:p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p</a:t>
            </a:r>
            <a:r>
              <a:rPr lang="cs-CZ" sz="2000" dirty="0" smtClean="0"/>
              <a:t>řidán úkon </a:t>
            </a:r>
            <a:r>
              <a:rPr lang="cs-CZ" sz="2000" dirty="0"/>
              <a:t>„Odeslání výtisku závěrečné práce na MŠMT“ do agendy skrytí závěrečné </a:t>
            </a:r>
            <a:r>
              <a:rPr lang="cs-CZ" sz="2000" dirty="0" smtClean="0"/>
              <a:t>práce</a:t>
            </a:r>
          </a:p>
          <a:p>
            <a:r>
              <a:rPr lang="cs-CZ" sz="2000" dirty="0"/>
              <a:t>p</a:t>
            </a:r>
            <a:r>
              <a:rPr lang="cs-CZ" sz="2000" dirty="0" smtClean="0"/>
              <a:t>osílat v obálce, obálka v krabici nebo jiné obálce</a:t>
            </a:r>
          </a:p>
          <a:p>
            <a:pPr>
              <a:buNone/>
            </a:pPr>
            <a:endParaRPr lang="cs-CZ" sz="1800" dirty="0">
              <a:solidFill>
                <a:srgbClr val="002060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72867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Přijímací řízení – doručování pozvánek, rozhodnutí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pozvánka TSP 2017 elektronicky jako </a:t>
            </a:r>
            <a:r>
              <a:rPr lang="cs-CZ" dirty="0" err="1" smtClean="0">
                <a:solidFill>
                  <a:srgbClr val="002060"/>
                </a:solidFill>
              </a:rPr>
              <a:t>pdf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podpora fakultních pozvánek k oborovým testům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hromadný e-mail\upozornění uchazečům, že obdrželi pozvánku</a:t>
            </a:r>
          </a:p>
          <a:p>
            <a:r>
              <a:rPr lang="cs-CZ" dirty="0">
                <a:solidFill>
                  <a:srgbClr val="002060"/>
                </a:solidFill>
              </a:rPr>
              <a:t>r</a:t>
            </a:r>
            <a:r>
              <a:rPr lang="cs-CZ" dirty="0" smtClean="0">
                <a:solidFill>
                  <a:srgbClr val="002060"/>
                </a:solidFill>
              </a:rPr>
              <a:t>ozhodnutí o přijetí – nebude letos realizováno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TSP 2018 – s </a:t>
            </a:r>
            <a:r>
              <a:rPr lang="cs-CZ" smtClean="0">
                <a:solidFill>
                  <a:srgbClr val="002060"/>
                </a:solidFill>
              </a:rPr>
              <a:t>velkou pravděpodobností bude </a:t>
            </a:r>
            <a:r>
              <a:rPr lang="cs-CZ" dirty="0" smtClean="0">
                <a:solidFill>
                  <a:srgbClr val="002060"/>
                </a:solidFill>
              </a:rPr>
              <a:t>v dubnu, proděkani fakult neměli námitek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1690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Stipendijní řád - novelizace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Obecně precizuje, doplňuje</a:t>
            </a:r>
          </a:p>
          <a:p>
            <a:r>
              <a:rPr lang="cs-CZ" sz="2000" dirty="0" smtClean="0"/>
              <a:t>Definuje, kdo může přiznávat stipendia podle SP</a:t>
            </a:r>
          </a:p>
          <a:p>
            <a:r>
              <a:rPr lang="cs-CZ" sz="2000" dirty="0" smtClean="0"/>
              <a:t>Změny v oblasti doktorského stipendia</a:t>
            </a:r>
          </a:p>
          <a:p>
            <a:r>
              <a:rPr lang="cs-CZ" sz="2000" dirty="0" smtClean="0"/>
              <a:t>Ubytovací stipendium</a:t>
            </a:r>
          </a:p>
          <a:p>
            <a:pPr lvl="1"/>
            <a:r>
              <a:rPr lang="cs-CZ" sz="2000" dirty="0" smtClean="0"/>
              <a:t>student musí potvrdit splnění výše uvedených podmínek a vyjádřit svůj zájem být příjemcem ubytovacího stipendia v určené  aplikaci v IS MUNI. </a:t>
            </a:r>
          </a:p>
          <a:p>
            <a:pPr lvl="1"/>
            <a:r>
              <a:rPr lang="cs-CZ" sz="2000" dirty="0" smtClean="0"/>
              <a:t>Výjimka pro studenty vedené u SPSSN, tam, kde doporučí ředitel.</a:t>
            </a:r>
          </a:p>
          <a:p>
            <a:pPr lvl="1"/>
            <a:r>
              <a:rPr lang="cs-CZ" sz="2000" dirty="0" smtClean="0"/>
              <a:t>prorektor je oprávněn k udělení výjimky</a:t>
            </a:r>
          </a:p>
          <a:p>
            <a:r>
              <a:rPr lang="cs-CZ" sz="2000" dirty="0" smtClean="0"/>
              <a:t>Doplnění sociálního stipendia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18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Stipendijní řád - novelizace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Stipendium lze přiznat jen tomu, kdo je v době podání žádosti i v době vydání rozhodnutí studentem.</a:t>
            </a:r>
          </a:p>
          <a:p>
            <a:r>
              <a:rPr lang="cs-CZ" dirty="0" smtClean="0"/>
              <a:t>Absolventovi lze </a:t>
            </a:r>
            <a:r>
              <a:rPr lang="cs-CZ" b="1" u="sng" dirty="0" smtClean="0"/>
              <a:t>vyplatit</a:t>
            </a:r>
            <a:r>
              <a:rPr lang="cs-CZ" dirty="0" smtClean="0"/>
              <a:t> stipendium  do 30 dnů po ukončení studia. </a:t>
            </a:r>
          </a:p>
          <a:p>
            <a:pPr lvl="2">
              <a:buFont typeface="Arial" pitchFamily="34" charset="0"/>
              <a:buChar char="•"/>
            </a:pPr>
            <a:r>
              <a:rPr lang="cs-CZ" dirty="0" smtClean="0"/>
              <a:t> stipendium za vyznamenání?</a:t>
            </a:r>
          </a:p>
          <a:p>
            <a:r>
              <a:rPr lang="cs-CZ" dirty="0" smtClean="0"/>
              <a:t>Odnětí a snížení stipendia</a:t>
            </a:r>
          </a:p>
          <a:p>
            <a:pPr lvl="2">
              <a:buFont typeface="Arial" pitchFamily="34" charset="0"/>
              <a:buChar char="•"/>
            </a:pPr>
            <a:r>
              <a:rPr lang="cs-CZ" dirty="0" smtClean="0"/>
              <a:t> u stipendia na podporu doktorského studia lze rozhodnout o jeho odnětí pro neplnění podmínek studia tam, kde toto děkanovi navrhne oborová doktorského studia.</a:t>
            </a:r>
          </a:p>
          <a:p>
            <a:pPr lvl="2"/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19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414068" y="6248400"/>
            <a:ext cx="7153380" cy="457200"/>
          </a:xfrm>
        </p:spPr>
        <p:txBody>
          <a:bodyPr/>
          <a:lstStyle/>
          <a:p>
            <a:endParaRPr lang="cs-CZ" altLang="cs-CZ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833113" cy="457200"/>
          </a:xfrm>
        </p:spPr>
        <p:txBody>
          <a:bodyPr/>
          <a:lstStyle/>
          <a:p>
            <a:fld id="{EA4ADC9B-C3B1-4CB1-8B0D-14D528DA44A1}" type="slidenum">
              <a:rPr lang="cs-CZ" altLang="cs-CZ"/>
              <a:pPr/>
              <a:t>2</a:t>
            </a:fld>
            <a:endParaRPr lang="cs-CZ" altLang="cs-CZ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2554" y="2129466"/>
            <a:ext cx="7518400" cy="2663825"/>
          </a:xfrm>
        </p:spPr>
        <p:txBody>
          <a:bodyPr/>
          <a:lstStyle/>
          <a:p>
            <a:pPr algn="ctr"/>
            <a:r>
              <a:rPr lang="cs-CZ" altLang="cs-CZ" dirty="0"/>
              <a:t>Poplatky za studium -</a:t>
            </a:r>
            <a:br>
              <a:rPr lang="cs-CZ" altLang="cs-CZ" dirty="0"/>
            </a:br>
            <a:r>
              <a:rPr lang="cs-CZ" altLang="cs-CZ" sz="2400" dirty="0" smtClean="0"/>
              <a:t>aktuální a chystané změny</a:t>
            </a: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74347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Stipendijní řád - novelizace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Doplněny náležitosti rozhodnutí – forma, doručení</a:t>
            </a:r>
          </a:p>
          <a:p>
            <a:r>
              <a:rPr lang="cs-CZ" dirty="0" smtClean="0"/>
              <a:t>Doplněn proces odvolání – procesní náležitosti.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20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Stipendia - 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V roce 2016 bylo na fakultách MU realizováno celkem 89 stipendijních programů.</a:t>
            </a:r>
          </a:p>
          <a:p>
            <a:r>
              <a:rPr lang="cs-CZ" sz="2000" dirty="0" smtClean="0"/>
              <a:t>Pokles počtu stipendijních programů oproti předchozím rokům je způsoben odstraněním již nepoužívaných, avšak do ledna 2017 stále neukončených, stipendijních programů z registru stipendijních programů v ISMU.</a:t>
            </a:r>
          </a:p>
          <a:p>
            <a:r>
              <a:rPr lang="cs-CZ" sz="2000" dirty="0" smtClean="0"/>
              <a:t>Leden 2017 - umožněno všem fakultám MU přistoupit k administraci rozhodnutí o stipendiích i výplatě stipendií prostřednictvím nové aplikace – vzdání se práva na odvolání. ***Tento úkon lze přidat i do jiných řízení (uznávání</a:t>
            </a:r>
            <a:r>
              <a:rPr lang="cs-CZ" sz="2000" dirty="0" smtClean="0"/>
              <a:t>?)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(30.1.2017 návod k použití </a:t>
            </a:r>
            <a:r>
              <a:rPr lang="cs-CZ" sz="2000" dirty="0" err="1" smtClean="0"/>
              <a:t>stip</a:t>
            </a:r>
            <a:r>
              <a:rPr lang="cs-CZ" sz="2000" dirty="0" smtClean="0"/>
              <a:t>. aplikace.)</a:t>
            </a:r>
          </a:p>
          <a:p>
            <a:r>
              <a:rPr lang="cs-CZ" sz="2000" dirty="0" smtClean="0"/>
              <a:t>Pozor: NELZE vyplácet stipendia </a:t>
            </a:r>
            <a:r>
              <a:rPr lang="cs-CZ" sz="2000" b="1" dirty="0" smtClean="0"/>
              <a:t>za OPAKOVANOU </a:t>
            </a:r>
            <a:r>
              <a:rPr lang="cs-CZ" sz="2000" b="1" dirty="0" smtClean="0"/>
              <a:t>práci</a:t>
            </a:r>
            <a:r>
              <a:rPr lang="cs-CZ" sz="2000" dirty="0"/>
              <a:t> </a:t>
            </a:r>
            <a:r>
              <a:rPr lang="cs-CZ" sz="2000" dirty="0" smtClean="0"/>
              <a:t>(více jsme si řekli na poradě)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21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Poznámky k předchozímu…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err="1" smtClean="0"/>
              <a:t>PraF</a:t>
            </a:r>
            <a:r>
              <a:rPr lang="cs-CZ" sz="1800" dirty="0" smtClean="0"/>
              <a:t> – všechna stipendia vedena jako mimořádná?</a:t>
            </a:r>
          </a:p>
          <a:p>
            <a:r>
              <a:rPr lang="cs-CZ" sz="1800" dirty="0" smtClean="0"/>
              <a:t>FSS – SP na podporu zahraničních výjezdů a stáží – vedeno jako mimořádné stipendium = chaos ve výkazových tabulkách.</a:t>
            </a:r>
            <a:endParaRPr lang="cs-CZ" sz="1800" dirty="0"/>
          </a:p>
          <a:p>
            <a:r>
              <a:rPr lang="cs-CZ" sz="1800" dirty="0" smtClean="0"/>
              <a:t>Evidenční čísla programům přiděluje SO RMU. (</a:t>
            </a:r>
            <a:r>
              <a:rPr lang="cs-CZ" sz="1800" dirty="0" err="1" smtClean="0"/>
              <a:t>PedF</a:t>
            </a:r>
            <a:r>
              <a:rPr lang="cs-CZ" sz="1800" dirty="0" smtClean="0"/>
              <a:t>, </a:t>
            </a:r>
            <a:r>
              <a:rPr lang="cs-CZ" sz="1800" dirty="0" err="1" smtClean="0"/>
              <a:t>PraF</a:t>
            </a:r>
            <a:r>
              <a:rPr lang="cs-CZ" sz="1800" dirty="0" smtClean="0"/>
              <a:t>?)</a:t>
            </a:r>
          </a:p>
          <a:p>
            <a:r>
              <a:rPr lang="cs-CZ" sz="1800" dirty="0" smtClean="0"/>
              <a:t>Děkujeme za pořádek v registru SP. Stále zůstávají ukončené SP, které nejsou zrušeny, prosíme smazat, budou dál „ukryté“ ve evidenci.</a:t>
            </a:r>
          </a:p>
          <a:p>
            <a:endParaRPr lang="cs-CZ" sz="1800" dirty="0"/>
          </a:p>
          <a:p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22</a:t>
            </a:fld>
            <a:endParaRPr lang="cs-CZ" altLang="cs-CZ" dirty="0"/>
          </a:p>
        </p:txBody>
      </p:sp>
      <p:pic>
        <p:nvPicPr>
          <p:cNvPr id="5" name="Obrázek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776" y="3972243"/>
            <a:ext cx="2542032" cy="216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22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Počet vyhlášených stipendijních programů na MU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23</a:t>
            </a:fld>
            <a:endParaRPr lang="cs-CZ" altLang="cs-CZ" dirty="0"/>
          </a:p>
        </p:txBody>
      </p:sp>
      <p:pic>
        <p:nvPicPr>
          <p:cNvPr id="5" name="Zástupný symbol pro obsah 4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034" y="1953930"/>
            <a:ext cx="6864493" cy="37585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Stipendium na podporu ubytování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 stipendijním období od 1. 1. do 30. 6. 2016 činila výše stipendia 2 970 Kč, celkem bylo vyplaceno 43 044 210 Kč </a:t>
            </a:r>
            <a:r>
              <a:rPr lang="cs-CZ" b="1" dirty="0" smtClean="0"/>
              <a:t>14 493 </a:t>
            </a:r>
            <a:r>
              <a:rPr lang="cs-CZ" dirty="0" smtClean="0"/>
              <a:t>oprávněným žadatelům. </a:t>
            </a:r>
          </a:p>
          <a:p>
            <a:r>
              <a:rPr lang="cs-CZ" dirty="0" smtClean="0"/>
              <a:t>Ve stipendijním období od 1. 7. do 31. 12. 2016 byla výše ubytovacího stipendia stanovena na 2 930 Kč, oprávněných žadatelů bylo </a:t>
            </a:r>
            <a:r>
              <a:rPr lang="cs-CZ" b="1" dirty="0" smtClean="0"/>
              <a:t>14 708</a:t>
            </a:r>
            <a:r>
              <a:rPr lang="cs-CZ" dirty="0" smtClean="0"/>
              <a:t>, celkem bylo oprávněným žadatelům vyplaceno 43 094 440 Kč.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24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Stipendijní program k přiznávání stipendií v případě tíživé sociální situace studenta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 roce 2016 bylo </a:t>
            </a:r>
            <a:r>
              <a:rPr lang="cs-CZ" b="1" dirty="0" smtClean="0"/>
              <a:t>150 – 187</a:t>
            </a:r>
            <a:r>
              <a:rPr lang="cs-CZ" dirty="0" smtClean="0"/>
              <a:t> oprávněným žadatelům vyplaceno </a:t>
            </a:r>
            <a:r>
              <a:rPr lang="cs-CZ" b="1" dirty="0" smtClean="0"/>
              <a:t>3 219 760</a:t>
            </a:r>
            <a:r>
              <a:rPr lang="cs-CZ" dirty="0" smtClean="0"/>
              <a:t> </a:t>
            </a:r>
            <a:r>
              <a:rPr lang="cs-CZ" b="1" dirty="0" smtClean="0"/>
              <a:t>Kč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25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Stipendijní program rektora MU na podporu humanitárních aktivit realizovaných studenty 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Zdrojem fondu je výnos z darů z aktivity „Daruj </a:t>
            </a:r>
            <a:r>
              <a:rPr lang="cs-CZ" sz="2000" dirty="0" err="1" smtClean="0"/>
              <a:t>Muni</a:t>
            </a:r>
            <a:r>
              <a:rPr lang="cs-CZ" sz="2000" dirty="0" smtClean="0"/>
              <a:t>“, jednorázové dobrovolné příspěvky fakult z jejich stipendijních fondů a jednorázové dobrovolné příspěvky dalších součástí MU.</a:t>
            </a:r>
          </a:p>
          <a:p>
            <a:r>
              <a:rPr lang="cs-CZ" sz="2000" dirty="0" smtClean="0"/>
              <a:t>V roce 2016 disponoval stipendijní fond pro humanitární účely celkem 126 122 Kč.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26</a:t>
            </a:fld>
            <a:endParaRPr lang="cs-CZ" altLang="cs-CZ" dirty="0"/>
          </a:p>
        </p:txBody>
      </p:sp>
      <p:pic>
        <p:nvPicPr>
          <p:cNvPr id="5" name="Obrázek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533" y="3628722"/>
            <a:ext cx="6776185" cy="29549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Stipendijní program rektora 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podpora studentských aktivit, které překračují rámec jedné fakulty, případně Masarykovy univerzity</a:t>
            </a:r>
          </a:p>
          <a:p>
            <a:r>
              <a:rPr lang="cs-CZ" dirty="0" smtClean="0"/>
              <a:t>financování  - 1 % výše tvorby stipendijních fondů jednotlivých fakult</a:t>
            </a:r>
          </a:p>
          <a:p>
            <a:r>
              <a:rPr lang="cs-CZ" dirty="0" smtClean="0"/>
              <a:t>v roce 2016 podáno 54 žádostí za 1 331 808 Kč</a:t>
            </a:r>
          </a:p>
          <a:p>
            <a:r>
              <a:rPr lang="cs-CZ" dirty="0" smtClean="0"/>
              <a:t>podpořeno bylo 40 žádostí v celkové výši 499 506 Kč</a:t>
            </a:r>
          </a:p>
          <a:p>
            <a:r>
              <a:rPr lang="cs-CZ" dirty="0" smtClean="0"/>
              <a:t>studentům, kteří reprezentovali univerzitu nebo pořádali významnou sportovní či kulturní akci = reklamní předměty (trička, mikiny, bloky, propisky apod.), celkem v hodnotě 100 973 Kč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27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Stipendijní program rektora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28</a:t>
            </a:fld>
            <a:endParaRPr lang="cs-CZ" altLang="cs-CZ" dirty="0"/>
          </a:p>
        </p:txBody>
      </p:sp>
      <p:pic>
        <p:nvPicPr>
          <p:cNvPr id="5" name="Zástupný symbol pro obsah 4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287" y="2223435"/>
            <a:ext cx="5964568" cy="29975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29</a:t>
            </a:fld>
            <a:endParaRPr lang="cs-CZ" altLang="cs-CZ" dirty="0"/>
          </a:p>
        </p:txBody>
      </p:sp>
      <p:pic>
        <p:nvPicPr>
          <p:cNvPr id="3" name="Obrázek 2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" y="1390650"/>
            <a:ext cx="9001125" cy="4076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712382"/>
            <a:ext cx="8086635" cy="625764"/>
          </a:xfrm>
        </p:spPr>
        <p:txBody>
          <a:bodyPr/>
          <a:lstStyle/>
          <a:p>
            <a:pPr algn="ctr"/>
            <a:r>
              <a:rPr lang="cs-CZ" altLang="cs-CZ" dirty="0" smtClean="0"/>
              <a:t>Změna ve výši poplatků od 1. 9.2017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/>
          </p:nvPr>
        </p:nvGraphicFramePr>
        <p:xfrm>
          <a:off x="1538867" y="1877646"/>
          <a:ext cx="6400800" cy="3222180"/>
        </p:xfrm>
        <a:graphic>
          <a:graphicData uri="http://schemas.openxmlformats.org/drawingml/2006/table">
            <a:tbl>
              <a:tblPr firstRow="1" firstCol="1" bandRow="1"/>
              <a:tblGrid>
                <a:gridCol w="1188379">
                  <a:extLst>
                    <a:ext uri="{9D8B030D-6E8A-4147-A177-3AD203B41FA5}">
                      <a16:colId xmlns:a16="http://schemas.microsoft.com/office/drawing/2014/main" val="120914299"/>
                    </a:ext>
                  </a:extLst>
                </a:gridCol>
                <a:gridCol w="1948940">
                  <a:extLst>
                    <a:ext uri="{9D8B030D-6E8A-4147-A177-3AD203B41FA5}">
                      <a16:colId xmlns:a16="http://schemas.microsoft.com/office/drawing/2014/main" val="673651746"/>
                    </a:ext>
                  </a:extLst>
                </a:gridCol>
                <a:gridCol w="1913290">
                  <a:extLst>
                    <a:ext uri="{9D8B030D-6E8A-4147-A177-3AD203B41FA5}">
                      <a16:colId xmlns:a16="http://schemas.microsoft.com/office/drawing/2014/main" val="1669091256"/>
                    </a:ext>
                  </a:extLst>
                </a:gridCol>
                <a:gridCol w="1350191">
                  <a:extLst>
                    <a:ext uri="{9D8B030D-6E8A-4147-A177-3AD203B41FA5}">
                      <a16:colId xmlns:a16="http://schemas.microsoft.com/office/drawing/2014/main" val="3549452274"/>
                    </a:ext>
                  </a:extLst>
                </a:gridCol>
              </a:tblGrid>
              <a:tr h="1430094">
                <a:tc gridSpan="4">
                  <a:txBody>
                    <a:bodyPr/>
                    <a:lstStyle/>
                    <a:p>
                      <a:pPr algn="l">
                        <a:lnSpc>
                          <a:spcPts val="1675"/>
                        </a:lnSpc>
                        <a:spcAft>
                          <a:spcPts val="1445"/>
                        </a:spcAft>
                      </a:pPr>
                      <a:r>
                        <a:rPr lang="cs-CZ" sz="1400" b="1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Výše poplatku za studium dle § 58 odst. 3 zákona o vysokých školách</a:t>
                      </a:r>
                      <a:r>
                        <a:rPr lang="cs-CZ" sz="1400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cs-CZ" sz="1400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cs-CZ" sz="1400" b="1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(poplatek za započatých šest měsíců)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675"/>
                        </a:lnSpc>
                        <a:spcAft>
                          <a:spcPts val="1445"/>
                        </a:spcAft>
                      </a:pPr>
                      <a:r>
                        <a:rPr lang="cs-CZ" sz="1400" b="1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při překročení standardní doby studia zvětšené o jeden rok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0" marT="104775" marB="8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78030"/>
                  </a:ext>
                </a:extLst>
              </a:tr>
              <a:tr h="1018942">
                <a:tc>
                  <a:txBody>
                    <a:bodyPr/>
                    <a:lstStyle/>
                    <a:p>
                      <a:pPr algn="ctr">
                        <a:lnSpc>
                          <a:spcPts val="2055"/>
                        </a:lnSpc>
                        <a:spcAft>
                          <a:spcPts val="1500"/>
                        </a:spcAft>
                      </a:pPr>
                      <a:r>
                        <a:rPr lang="cs-CZ" sz="1400" b="1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 méně než 6 měsíců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95250" marT="104775" marB="857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55"/>
                        </a:lnSpc>
                        <a:spcAft>
                          <a:spcPts val="1500"/>
                        </a:spcAft>
                      </a:pPr>
                      <a:r>
                        <a:rPr lang="cs-CZ" sz="1400" b="1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 více než 6 měsíců a méně než 12 měsíců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0" marT="104775" marB="857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55"/>
                        </a:lnSpc>
                        <a:spcAft>
                          <a:spcPts val="1500"/>
                        </a:spcAft>
                      </a:pPr>
                      <a:r>
                        <a:rPr lang="cs-CZ" sz="1400" b="1" kern="1200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 více než 12 měsíců a méně než 18 měsíců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55"/>
                        </a:lnSpc>
                        <a:spcAft>
                          <a:spcPts val="1500"/>
                        </a:spcAft>
                      </a:pPr>
                      <a:r>
                        <a:rPr lang="cs-CZ" sz="1400" b="1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 18 měsíců a více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998724"/>
                  </a:ext>
                </a:extLst>
              </a:tr>
              <a:tr h="7731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600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18 000,- Kč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104775" marB="857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600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24 000,- Kč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0" marT="104775" marB="857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600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30 000,- Kč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cs-CZ" sz="1600" dirty="0">
                          <a:solidFill>
                            <a:srgbClr val="444444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36 000,- Kč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568433"/>
                  </a:ext>
                </a:extLst>
              </a:tr>
            </a:tbl>
          </a:graphicData>
        </a:graphic>
      </p:graphicFrame>
      <p:sp>
        <p:nvSpPr>
          <p:cNvPr id="3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433325" y="6259032"/>
            <a:ext cx="7118139" cy="457200"/>
          </a:xfrm>
        </p:spPr>
        <p:txBody>
          <a:bodyPr/>
          <a:lstStyle/>
          <a:p>
            <a:endParaRPr lang="cs-CZ" altLang="cs-CZ" dirty="0"/>
          </a:p>
        </p:txBody>
      </p:sp>
      <p:sp>
        <p:nvSpPr>
          <p:cNvPr id="4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4F1E0D-48A8-445D-BC38-B468E187C867}" type="slidenum">
              <a:rPr lang="cs-CZ" altLang="cs-CZ"/>
              <a:pPr/>
              <a:t>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0298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000" dirty="0" smtClean="0"/>
              <a:t>Přehled celkem vyplacených částek na stipendiích podle druhu stipendia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30</a:t>
            </a:fld>
            <a:endParaRPr lang="cs-CZ" altLang="cs-CZ" dirty="0"/>
          </a:p>
        </p:txBody>
      </p:sp>
      <p:pic>
        <p:nvPicPr>
          <p:cNvPr id="5" name="Obrázek 11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292" y="2165684"/>
            <a:ext cx="6275670" cy="37057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Tvorba a čerpání stipendijního fondu v r. 2016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Fa</a:t>
            </a:r>
            <a:r>
              <a:rPr lang="cs-CZ" dirty="0" smtClean="0"/>
              <a:t>kulty </a:t>
            </a:r>
            <a:r>
              <a:rPr lang="cs-CZ" dirty="0" smtClean="0"/>
              <a:t>řádně čerpaly stipendijní fond (čtyři fakulty na více než 100 </a:t>
            </a:r>
            <a:r>
              <a:rPr lang="cs-CZ" dirty="0" smtClean="0"/>
              <a:t>%)</a:t>
            </a:r>
          </a:p>
          <a:p>
            <a:r>
              <a:rPr lang="cs-CZ" dirty="0" smtClean="0"/>
              <a:t>Z </a:t>
            </a:r>
            <a:r>
              <a:rPr lang="cs-CZ" dirty="0" smtClean="0"/>
              <a:t>celkové tvorby stipendijního fondu v roce 2016 bylo vyčerpáno celkem 92 % prostředků.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31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Kontroly SO RMU v roce 2017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Kontrola </a:t>
            </a:r>
            <a:r>
              <a:rPr lang="cs-CZ" sz="2000" dirty="0"/>
              <a:t>Archivu závěrečných prací a obhajob za období </a:t>
            </a:r>
            <a:r>
              <a:rPr lang="cs-CZ" sz="2000" dirty="0" smtClean="0"/>
              <a:t>2016</a:t>
            </a:r>
          </a:p>
          <a:p>
            <a:r>
              <a:rPr lang="cs-CZ" sz="2000" dirty="0" smtClean="0"/>
              <a:t>Stipendia </a:t>
            </a:r>
            <a:r>
              <a:rPr lang="cs-CZ" sz="2000" dirty="0"/>
              <a:t>- stipendijní programy, tvorba rozhodnutí, doručování rozhodnutí, výplata, právní náležitosti a </a:t>
            </a:r>
            <a:r>
              <a:rPr lang="cs-CZ" sz="2000" dirty="0" smtClean="0"/>
              <a:t>souvislosti</a:t>
            </a:r>
          </a:p>
          <a:p>
            <a:r>
              <a:rPr lang="pl-PL" sz="2000" dirty="0"/>
              <a:t>Kontrola harmonogramu akademického roku 2016/2017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627453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Studijní a zkušební řád – shrnutí změn PŘED předáním k připomínkám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Uznávání</a:t>
            </a:r>
          </a:p>
          <a:p>
            <a:r>
              <a:rPr lang="cs-CZ" sz="2000" dirty="0" smtClean="0"/>
              <a:t>Souborná x postupová zkouška</a:t>
            </a:r>
          </a:p>
          <a:p>
            <a:r>
              <a:rPr lang="cs-CZ" sz="2000" dirty="0" smtClean="0"/>
              <a:t>Možnost opravy úspěšného hodnocení</a:t>
            </a:r>
          </a:p>
          <a:p>
            <a:r>
              <a:rPr lang="cs-CZ" sz="2000" dirty="0" smtClean="0"/>
              <a:t>Omlouvání z výuky – min. 1 absence ok</a:t>
            </a:r>
          </a:p>
          <a:p>
            <a:r>
              <a:rPr lang="cs-CZ" sz="2000" dirty="0" smtClean="0"/>
              <a:t>Zrušení kolokvií a kreditových </a:t>
            </a:r>
            <a:r>
              <a:rPr lang="cs-CZ" sz="2000" dirty="0" err="1" smtClean="0"/>
              <a:t>fcí</a:t>
            </a:r>
            <a:endParaRPr lang="cs-CZ" sz="2000" dirty="0" smtClean="0"/>
          </a:p>
          <a:p>
            <a:r>
              <a:rPr lang="cs-CZ" sz="2000" dirty="0" smtClean="0"/>
              <a:t>Snížení počtu opravných termínů, 1+1 a 1+1</a:t>
            </a:r>
          </a:p>
          <a:p>
            <a:r>
              <a:rPr lang="cs-CZ" sz="2000" dirty="0" smtClean="0"/>
              <a:t>Hodnocení X</a:t>
            </a:r>
          </a:p>
          <a:p>
            <a:r>
              <a:rPr lang="cs-CZ" sz="2000" dirty="0" smtClean="0"/>
              <a:t>Limit registrovaných kreditů na 60</a:t>
            </a:r>
          </a:p>
          <a:p>
            <a:r>
              <a:rPr lang="cs-CZ" sz="2000" dirty="0" smtClean="0"/>
              <a:t>povinnost opakování, nerušit opakování, ale celý volitelný předmět po neúspěchu – podpořit studenty, aby na zkoušku šli</a:t>
            </a:r>
          </a:p>
          <a:p>
            <a:pPr marL="0" indent="0">
              <a:buNone/>
            </a:pPr>
            <a:r>
              <a:rPr lang="cs-CZ" sz="2000" dirty="0" smtClean="0"/>
              <a:t>…další provedu </a:t>
            </a:r>
            <a:r>
              <a:rPr lang="cs-CZ" sz="2000" dirty="0"/>
              <a:t>ústně, podle zájmu a času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33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</a:t>
            </a:r>
            <a:r>
              <a:rPr lang="cs-CZ" dirty="0" smtClean="0"/>
              <a:t>pozornost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34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46463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791736"/>
            <a:ext cx="8086635" cy="791737"/>
          </a:xfrm>
        </p:spPr>
        <p:txBody>
          <a:bodyPr/>
          <a:lstStyle/>
          <a:p>
            <a:pPr algn="ctr"/>
            <a:r>
              <a:rPr lang="cs-CZ" dirty="0" smtClean="0"/>
              <a:t>Změna v rozhodovací praxi při zohledňování zahraničních studijních pobytů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24830" y="1717288"/>
            <a:ext cx="8336729" cy="4531112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/>
              <a:t>Napříště bude rektor při rozhodování </a:t>
            </a:r>
            <a:r>
              <a:rPr lang="cs-CZ" sz="1800" dirty="0" smtClean="0"/>
              <a:t>o žádostech o snížení poplatku rozlišovat:</a:t>
            </a:r>
            <a:endParaRPr lang="cs-CZ" sz="1800" u="sng" dirty="0" smtClean="0"/>
          </a:p>
          <a:p>
            <a:r>
              <a:rPr lang="cs-CZ" sz="1800" u="sng" dirty="0" smtClean="0"/>
              <a:t>studijní </a:t>
            </a:r>
            <a:r>
              <a:rPr lang="cs-CZ" sz="1800" u="sng" dirty="0"/>
              <a:t>pobyt, který je nedílnou součástí studia</a:t>
            </a:r>
            <a:r>
              <a:rPr lang="cs-CZ" sz="1800" dirty="0"/>
              <a:t> </a:t>
            </a:r>
            <a:r>
              <a:rPr lang="cs-CZ" sz="1800" dirty="0" smtClean="0"/>
              <a:t>a tudíž </a:t>
            </a:r>
            <a:r>
              <a:rPr lang="cs-CZ" sz="1800" dirty="0"/>
              <a:t>studium na MU nijak neprodlužuje.  V takovém </a:t>
            </a:r>
            <a:r>
              <a:rPr lang="cs-CZ" sz="1800" dirty="0" smtClean="0"/>
              <a:t>případě nebude </a:t>
            </a:r>
            <a:r>
              <a:rPr lang="cs-CZ" sz="1800" dirty="0"/>
              <a:t>studijní pobyt nijak </a:t>
            </a:r>
            <a:r>
              <a:rPr lang="cs-CZ" sz="1800" dirty="0" smtClean="0"/>
              <a:t>zohledňován;</a:t>
            </a:r>
            <a:endParaRPr lang="cs-CZ" sz="1800" dirty="0"/>
          </a:p>
          <a:p>
            <a:r>
              <a:rPr lang="cs-CZ" sz="1800" u="sng" dirty="0" smtClean="0"/>
              <a:t>studijní </a:t>
            </a:r>
            <a:r>
              <a:rPr lang="cs-CZ" sz="1800" u="sng" dirty="0"/>
              <a:t>pobyt, </a:t>
            </a:r>
            <a:r>
              <a:rPr lang="cs-CZ" sz="1800" u="sng" dirty="0" smtClean="0"/>
              <a:t>který není nedílnou součástí studia</a:t>
            </a:r>
            <a:r>
              <a:rPr lang="cs-CZ" sz="1800" dirty="0" smtClean="0"/>
              <a:t> </a:t>
            </a:r>
            <a:r>
              <a:rPr lang="cs-CZ" sz="1800" dirty="0"/>
              <a:t>a je tak reálně oddáleno plnění povinných </a:t>
            </a:r>
            <a:r>
              <a:rPr lang="cs-CZ" sz="1800" dirty="0" smtClean="0"/>
              <a:t>studijních povinností; </a:t>
            </a:r>
            <a:r>
              <a:rPr lang="cs-CZ" sz="1800" dirty="0"/>
              <a:t>takový pobyt bude nadále důvodem pro snížení poplatku za </a:t>
            </a:r>
            <a:r>
              <a:rPr lang="cs-CZ" sz="1800" dirty="0" smtClean="0"/>
              <a:t>studium;</a:t>
            </a:r>
            <a:endParaRPr lang="cs-CZ" sz="1800" dirty="0"/>
          </a:p>
          <a:p>
            <a:r>
              <a:rPr lang="cs-CZ" sz="1800" u="sng" dirty="0" smtClean="0"/>
              <a:t>studijní </a:t>
            </a:r>
            <a:r>
              <a:rPr lang="cs-CZ" sz="1800" u="sng" dirty="0"/>
              <a:t>pobyt v souběžném studiu</a:t>
            </a:r>
            <a:r>
              <a:rPr lang="cs-CZ" sz="1800" dirty="0"/>
              <a:t>, a to za situace, kdy nesouvisející studium nebylo po dobu pobytu přerušeno; zde předpokládáme prodloužení studia v důsledku studijního pobytu v rámci souběžného studia, a proto bude tento pobyt zohledněn a poplatek snížen.</a:t>
            </a:r>
          </a:p>
          <a:p>
            <a:pPr marL="0" indent="0">
              <a:buNone/>
            </a:pPr>
            <a:r>
              <a:rPr lang="cs-CZ" sz="1800" dirty="0"/>
              <a:t>Tato změna rozhodovací praxe se bude týkat poplatků, u nichž povinnost vznikla po 1.2.2017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 smtClean="0"/>
              <a:t>Pro naplnění této nové praxe je zcela nezbytná </a:t>
            </a:r>
            <a:r>
              <a:rPr lang="cs-CZ" sz="1800" b="1" dirty="0" smtClean="0"/>
              <a:t>součinnost fakult </a:t>
            </a:r>
            <a:r>
              <a:rPr lang="cs-CZ" sz="1800" dirty="0" smtClean="0"/>
              <a:t>při stanovení, do které z kategorii studijní pobyt zařadit. </a:t>
            </a:r>
            <a:endParaRPr lang="cs-CZ" sz="1800" dirty="0"/>
          </a:p>
        </p:txBody>
      </p:sp>
      <p:sp>
        <p:nvSpPr>
          <p:cNvPr id="3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433325" y="6259032"/>
            <a:ext cx="7118139" cy="457200"/>
          </a:xfrm>
        </p:spPr>
        <p:txBody>
          <a:bodyPr/>
          <a:lstStyle/>
          <a:p>
            <a:endParaRPr lang="cs-CZ" altLang="cs-CZ" dirty="0"/>
          </a:p>
        </p:txBody>
      </p:sp>
      <p:sp>
        <p:nvSpPr>
          <p:cNvPr id="4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4F1E0D-48A8-445D-BC38-B468E187C867}" type="slidenum">
              <a:rPr lang="cs-CZ" altLang="cs-CZ"/>
              <a:pPr/>
              <a:t>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4778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3325" y="712381"/>
            <a:ext cx="8162899" cy="960302"/>
          </a:xfrm>
        </p:spPr>
        <p:txBody>
          <a:bodyPr/>
          <a:lstStyle/>
          <a:p>
            <a:pPr algn="ctr"/>
            <a:r>
              <a:rPr lang="cs-CZ" altLang="cs-CZ" dirty="0" smtClean="0"/>
              <a:t>Plánovaná automatická upomínka nezaplaceného poplatku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02166" y="1873405"/>
            <a:ext cx="7861610" cy="4048930"/>
          </a:xfrm>
        </p:spPr>
        <p:txBody>
          <a:bodyPr/>
          <a:lstStyle/>
          <a:p>
            <a:r>
              <a:rPr lang="cs-CZ" dirty="0" smtClean="0"/>
              <a:t>5 pracovních dnů po splatnosti</a:t>
            </a:r>
          </a:p>
          <a:p>
            <a:pPr algn="just"/>
            <a:r>
              <a:rPr lang="cs-CZ" dirty="0" smtClean="0"/>
              <a:t>jednoduchý text upozorňující na fakt neuhrazení a odkazující při problémech na obchodní centrum a studijní oddělení fakult</a:t>
            </a:r>
          </a:p>
          <a:p>
            <a:pPr algn="just"/>
            <a:r>
              <a:rPr lang="cs-CZ" dirty="0" smtClean="0"/>
              <a:t>následovat budou všechny dosavadní „upomínkové“ postupy</a:t>
            </a:r>
          </a:p>
          <a:p>
            <a:pPr algn="just"/>
            <a:endParaRPr lang="cs-CZ" dirty="0"/>
          </a:p>
          <a:p>
            <a:pPr marL="0" indent="0" algn="ctr">
              <a:buNone/>
            </a:pPr>
            <a:r>
              <a:rPr lang="cs-CZ" dirty="0" smtClean="0"/>
              <a:t>Doplní vhodně dosavadní postupy fakult?</a:t>
            </a:r>
            <a:endParaRPr lang="cs-CZ" dirty="0"/>
          </a:p>
        </p:txBody>
      </p:sp>
      <p:sp>
        <p:nvSpPr>
          <p:cNvPr id="3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433325" y="6259032"/>
            <a:ext cx="7118139" cy="457200"/>
          </a:xfrm>
        </p:spPr>
        <p:txBody>
          <a:bodyPr/>
          <a:lstStyle/>
          <a:p>
            <a:endParaRPr lang="cs-CZ" altLang="cs-CZ" dirty="0"/>
          </a:p>
        </p:txBody>
      </p:sp>
      <p:sp>
        <p:nvSpPr>
          <p:cNvPr id="4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4F1E0D-48A8-445D-BC38-B468E187C867}" type="slidenum">
              <a:rPr lang="cs-CZ" altLang="cs-CZ"/>
              <a:pPr/>
              <a:t>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193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3325" y="712381"/>
            <a:ext cx="8162899" cy="603463"/>
          </a:xfrm>
        </p:spPr>
        <p:txBody>
          <a:bodyPr/>
          <a:lstStyle/>
          <a:p>
            <a:pPr algn="ctr"/>
            <a:r>
              <a:rPr lang="cs-CZ" altLang="cs-CZ" dirty="0" smtClean="0"/>
              <a:t>Další připravované novinky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02166" y="1505415"/>
            <a:ext cx="7861610" cy="4416920"/>
          </a:xfrm>
        </p:spPr>
        <p:txBody>
          <a:bodyPr/>
          <a:lstStyle/>
          <a:p>
            <a:r>
              <a:rPr lang="cs-CZ" dirty="0" smtClean="0"/>
              <a:t>zveřejnění „metodiky“ moderace poplatku za studium rektorem v rámci řízení o odvolání</a:t>
            </a:r>
          </a:p>
          <a:p>
            <a:pPr algn="just"/>
            <a:r>
              <a:rPr lang="cs-CZ" dirty="0" smtClean="0"/>
              <a:t>uplatnění nového důvodu pro prominutí poplatku u studentů magisterského navazujícího studia, kteří v rámci bakalářského stupně vzdělání ukončili jinak než řádně dlouhý magisterský program</a:t>
            </a:r>
          </a:p>
          <a:p>
            <a:pPr algn="just"/>
            <a:r>
              <a:rPr lang="cs-CZ" dirty="0" smtClean="0"/>
              <a:t>nová grafická podoba informací o průběhu studií konkrétního studenta</a:t>
            </a:r>
          </a:p>
          <a:p>
            <a:pPr algn="just"/>
            <a:endParaRPr lang="cs-CZ" dirty="0"/>
          </a:p>
        </p:txBody>
      </p:sp>
      <p:sp>
        <p:nvSpPr>
          <p:cNvPr id="3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433325" y="6259032"/>
            <a:ext cx="7118139" cy="457200"/>
          </a:xfrm>
        </p:spPr>
        <p:txBody>
          <a:bodyPr/>
          <a:lstStyle/>
          <a:p>
            <a:endParaRPr lang="cs-CZ" altLang="cs-CZ" dirty="0"/>
          </a:p>
        </p:txBody>
      </p:sp>
      <p:sp>
        <p:nvSpPr>
          <p:cNvPr id="4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4F1E0D-48A8-445D-BC38-B468E187C867}" type="slidenum">
              <a:rPr lang="cs-CZ" altLang="cs-CZ"/>
              <a:pPr/>
              <a:t>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2759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Schůzky k UDR na SO </a:t>
            </a:r>
            <a:r>
              <a:rPr lang="cs-CZ" dirty="0" smtClean="0"/>
              <a:t>RMU (</a:t>
            </a:r>
            <a:r>
              <a:rPr lang="cs-CZ" sz="1600" dirty="0" smtClean="0"/>
              <a:t>toto už úplně neplatí, dohodli jsme se na poradě konkrétně)</a:t>
            </a:r>
            <a:endParaRPr lang="cs-CZ" sz="1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9900CC"/>
                </a:solidFill>
              </a:rPr>
              <a:t>Pondělí 13.3. 8:00 LF</a:t>
            </a:r>
          </a:p>
          <a:p>
            <a:pPr algn="ctr"/>
            <a:r>
              <a:rPr lang="cs-CZ" b="1" dirty="0">
                <a:solidFill>
                  <a:srgbClr val="9900CC"/>
                </a:solidFill>
              </a:rPr>
              <a:t>Pondělí </a:t>
            </a:r>
            <a:r>
              <a:rPr lang="cs-CZ" b="1" dirty="0" smtClean="0">
                <a:solidFill>
                  <a:srgbClr val="9900CC"/>
                </a:solidFill>
              </a:rPr>
              <a:t>13.3. 14:00 </a:t>
            </a:r>
            <a:r>
              <a:rPr lang="cs-CZ" b="1" dirty="0" err="1" smtClean="0">
                <a:solidFill>
                  <a:srgbClr val="9900CC"/>
                </a:solidFill>
              </a:rPr>
              <a:t>FSpS</a:t>
            </a:r>
            <a:endParaRPr lang="cs-CZ" b="1" dirty="0" smtClean="0">
              <a:solidFill>
                <a:srgbClr val="9900CC"/>
              </a:solidFill>
            </a:endParaRPr>
          </a:p>
          <a:p>
            <a:pPr algn="ctr"/>
            <a:endParaRPr lang="cs-CZ" dirty="0"/>
          </a:p>
          <a:p>
            <a:pPr algn="ctr"/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Úterý 14.3. 8:00 ESF</a:t>
            </a:r>
          </a:p>
          <a:p>
            <a:pPr algn="ctr"/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Úterý 14.3. 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14:00 </a:t>
            </a:r>
            <a:r>
              <a:rPr lang="cs-CZ" b="1" dirty="0" err="1" smtClean="0">
                <a:solidFill>
                  <a:schemeClr val="accent1">
                    <a:lumMod val="50000"/>
                  </a:schemeClr>
                </a:solidFill>
              </a:rPr>
              <a:t>PraF</a:t>
            </a:r>
            <a:endParaRPr lang="cs-CZ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cs-CZ" dirty="0"/>
          </a:p>
          <a:p>
            <a:pPr algn="ctr"/>
            <a:r>
              <a:rPr lang="cs-CZ" b="1" dirty="0" smtClean="0">
                <a:solidFill>
                  <a:srgbClr val="C00000"/>
                </a:solidFill>
              </a:rPr>
              <a:t>Středa 15. 3. 8:00 </a:t>
            </a:r>
            <a:r>
              <a:rPr lang="cs-CZ" b="1" dirty="0" err="1" smtClean="0">
                <a:solidFill>
                  <a:srgbClr val="C00000"/>
                </a:solidFill>
              </a:rPr>
              <a:t>PedF</a:t>
            </a:r>
            <a:endParaRPr lang="cs-CZ" b="1" dirty="0" smtClean="0">
              <a:solidFill>
                <a:srgbClr val="C00000"/>
              </a:solidFill>
            </a:endParaRPr>
          </a:p>
          <a:p>
            <a:pPr algn="ctr"/>
            <a:r>
              <a:rPr lang="cs-CZ" b="1" dirty="0">
                <a:solidFill>
                  <a:srgbClr val="C00000"/>
                </a:solidFill>
              </a:rPr>
              <a:t>Středa 15. 3. </a:t>
            </a:r>
            <a:r>
              <a:rPr lang="cs-CZ" b="1" dirty="0" smtClean="0">
                <a:solidFill>
                  <a:srgbClr val="C00000"/>
                </a:solidFill>
              </a:rPr>
              <a:t>14:00 PřF</a:t>
            </a:r>
            <a:endParaRPr lang="cs-CZ" b="1" dirty="0">
              <a:solidFill>
                <a:srgbClr val="C00000"/>
              </a:solidFill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95791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Rozhodnutí – vyhotovení a doručení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4670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Podání žádosti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listinné podobě na podatelně příslušné fakulty podle směrnice rektora č. 2/2016 Spisový řád 2/2016 </a:t>
            </a:r>
            <a:r>
              <a:rPr lang="cs-CZ" sz="1800" dirty="0" smtClean="0"/>
              <a:t>(https://is.muni.cz/auth/do/rect/normy/smernicerektora/Spisovy_rad.pdf)</a:t>
            </a:r>
            <a:endParaRPr lang="cs-CZ" dirty="0" smtClean="0"/>
          </a:p>
          <a:p>
            <a:r>
              <a:rPr lang="cs-CZ" dirty="0" smtClean="0"/>
              <a:t>v elektronické podobě prostřednictvím Informačního systému MU v souladu se směrnicí rektora č. 4/2015 Elektronické podávání žádostí v oblasti studijní administrativy </a:t>
            </a:r>
            <a:r>
              <a:rPr lang="cs-CZ" sz="1800" dirty="0" smtClean="0"/>
              <a:t>(https://is.muni.cz/auth/do/rect/normy/smernicerektora/Smernice_MU_4-2015.pdf) </a:t>
            </a:r>
          </a:p>
          <a:p>
            <a:r>
              <a:rPr lang="cs-CZ" dirty="0" smtClean="0"/>
              <a:t>Žádosti přijaté v elektronické podobě a vyřízené elektronickým rozhodnutím, není třeba tisknout. Součásti elektronického spisu v Úřadovně IS MU. 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1468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_MU_CZ">
  <a:themeElements>
    <a:clrScheme name="Směsi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Prezentace_MU_CZ</Template>
  <TotalTime>39370</TotalTime>
  <Words>1196</Words>
  <Application>Microsoft Office PowerPoint</Application>
  <PresentationFormat>Předvádění na obrazovce (4:3)</PresentationFormat>
  <Paragraphs>202</Paragraphs>
  <Slides>34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40" baseType="lpstr">
      <vt:lpstr>Arial</vt:lpstr>
      <vt:lpstr>Calibri</vt:lpstr>
      <vt:lpstr>Tahoma</vt:lpstr>
      <vt:lpstr>Times New Roman</vt:lpstr>
      <vt:lpstr>Wingdings</vt:lpstr>
      <vt:lpstr>Prezentace_MU_CZ</vt:lpstr>
      <vt:lpstr>Porada vedoucích SO 8. 3. 2017 Martina Vlková</vt:lpstr>
      <vt:lpstr>Poplatky za studium - aktuální a chystané změny</vt:lpstr>
      <vt:lpstr>Změna ve výši poplatků od 1. 9.2017</vt:lpstr>
      <vt:lpstr>Změna v rozhodovací praxi při zohledňování zahraničních studijních pobytů</vt:lpstr>
      <vt:lpstr>Plánovaná automatická upomínka nezaplaceného poplatku</vt:lpstr>
      <vt:lpstr>Další připravované novinky</vt:lpstr>
      <vt:lpstr>Schůzky k UDR na SO RMU (toto už úplně neplatí, dohodli jsme se na poradě konkrétně)</vt:lpstr>
      <vt:lpstr>Rozhodnutí – vyhotovení a doručení </vt:lpstr>
      <vt:lpstr>Podání žádosti</vt:lpstr>
      <vt:lpstr>            Vyhotovování rozhodnutí </vt:lpstr>
      <vt:lpstr>Vyhotovování rozhodnutí</vt:lpstr>
      <vt:lpstr>Rozhodování ve věcech nevyjmenovaných v § 68 zákona o vysokých školách</vt:lpstr>
      <vt:lpstr>Vyznačování skutečností podle § 71 správního řádu („vypraveno dne“)</vt:lpstr>
      <vt:lpstr>Náhradní doručování podle § 25 správního řádu („veřejnou vyhláškou“)</vt:lpstr>
      <vt:lpstr>UZV – informace o rozšíření úředních hodin</vt:lpstr>
      <vt:lpstr>Skrývání závěrečných prací po novele ZVŠ</vt:lpstr>
      <vt:lpstr>Přijímací řízení – doručování pozvánek, rozhodnutí</vt:lpstr>
      <vt:lpstr>Stipendijní řád - novelizace</vt:lpstr>
      <vt:lpstr>Stipendijní řád - novelizace</vt:lpstr>
      <vt:lpstr>Stipendijní řád - novelizace</vt:lpstr>
      <vt:lpstr>Stipendia - informace</vt:lpstr>
      <vt:lpstr>Poznámky k předchozímu…</vt:lpstr>
      <vt:lpstr>Počet vyhlášených stipendijních programů na MU</vt:lpstr>
      <vt:lpstr>Stipendium na podporu ubytování </vt:lpstr>
      <vt:lpstr>Stipendijní program k přiznávání stipendií v případě tíživé sociální situace studenta</vt:lpstr>
      <vt:lpstr>Stipendijní program rektora MU na podporu humanitárních aktivit realizovaných studenty MU</vt:lpstr>
      <vt:lpstr>Stipendijní program rektora MU</vt:lpstr>
      <vt:lpstr>Stipendijní program rektora</vt:lpstr>
      <vt:lpstr>Prezentace aplikace PowerPoint</vt:lpstr>
      <vt:lpstr>Přehled celkem vyplacených částek na stipendiích podle druhu stipendia</vt:lpstr>
      <vt:lpstr>Tvorba a čerpání stipendijního fondu v r. 2016</vt:lpstr>
      <vt:lpstr>Kontroly SO RMU v roce 2017</vt:lpstr>
      <vt:lpstr>Studijní a zkušební řád – shrnutí změn PŘED předáním k připomínkám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Jaroslava Králová</dc:creator>
  <cp:lastModifiedBy>Martina Vlková</cp:lastModifiedBy>
  <cp:revision>390</cp:revision>
  <cp:lastPrinted>2017-03-07T13:07:01Z</cp:lastPrinted>
  <dcterms:created xsi:type="dcterms:W3CDTF">2015-11-23T07:04:47Z</dcterms:created>
  <dcterms:modified xsi:type="dcterms:W3CDTF">2017-03-09T08:39:29Z</dcterms:modified>
</cp:coreProperties>
</file>