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7" r:id="rId1"/>
  </p:sldMasterIdLst>
  <p:notesMasterIdLst>
    <p:notesMasterId r:id="rId27"/>
  </p:notesMasterIdLst>
  <p:handoutMasterIdLst>
    <p:handoutMasterId r:id="rId28"/>
  </p:handoutMasterIdLst>
  <p:sldIdLst>
    <p:sldId id="329" r:id="rId2"/>
    <p:sldId id="442" r:id="rId3"/>
    <p:sldId id="443" r:id="rId4"/>
    <p:sldId id="446" r:id="rId5"/>
    <p:sldId id="394" r:id="rId6"/>
    <p:sldId id="415" r:id="rId7"/>
    <p:sldId id="416" r:id="rId8"/>
    <p:sldId id="419" r:id="rId9"/>
    <p:sldId id="440" r:id="rId10"/>
    <p:sldId id="441" r:id="rId11"/>
    <p:sldId id="434" r:id="rId12"/>
    <p:sldId id="420" r:id="rId13"/>
    <p:sldId id="418" r:id="rId14"/>
    <p:sldId id="421" r:id="rId15"/>
    <p:sldId id="431" r:id="rId16"/>
    <p:sldId id="444" r:id="rId17"/>
    <p:sldId id="445" r:id="rId18"/>
    <p:sldId id="432" r:id="rId19"/>
    <p:sldId id="417" r:id="rId20"/>
    <p:sldId id="447" r:id="rId21"/>
    <p:sldId id="433" r:id="rId22"/>
    <p:sldId id="435" r:id="rId23"/>
    <p:sldId id="436" r:id="rId24"/>
    <p:sldId id="437" r:id="rId25"/>
    <p:sldId id="438" r:id="rId26"/>
  </p:sldIdLst>
  <p:sldSz cx="9144000" cy="6858000" type="screen4x3"/>
  <p:notesSz cx="6735763" cy="9869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00287D"/>
    <a:srgbClr val="4C0000"/>
    <a:srgbClr val="1A8A5A"/>
    <a:srgbClr val="FFFFFF"/>
    <a:srgbClr val="009999"/>
    <a:srgbClr val="FFCC66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1628" autoAdjust="0"/>
  </p:normalViewPr>
  <p:slideViewPr>
    <p:cSldViewPr snapToGrid="0">
      <p:cViewPr varScale="1">
        <p:scale>
          <a:sx n="115" d="100"/>
          <a:sy n="115" d="100"/>
        </p:scale>
        <p:origin x="172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1693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17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4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4" y="9376014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6" y="0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8006"/>
            <a:ext cx="5388610" cy="4441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6" y="9374302"/>
            <a:ext cx="2918830" cy="49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8227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 smtClean="0"/>
              <a:t>Novela zákona o vysokých školách: přijímací řízení (zahraniční uchazeči) / Studijní odbor RMU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tcr.cz/cz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Pracovní setkání k SZŘ</a:t>
            </a:r>
            <a:br>
              <a:rPr lang="cs-CZ" dirty="0" smtClean="0"/>
            </a:br>
            <a:r>
              <a:rPr lang="cs-CZ" sz="2400" dirty="0" smtClean="0"/>
              <a:t>10. 11. 2017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229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509588" y="1477107"/>
            <a:ext cx="8081962" cy="4655403"/>
          </a:xfrm>
        </p:spPr>
        <p:txBody>
          <a:bodyPr/>
          <a:lstStyle/>
          <a:p>
            <a:r>
              <a:rPr lang="cs-CZ" sz="2000" dirty="0"/>
              <a:t>O povolení/nepovolení přerušení při nedostatečném počtu dnů </a:t>
            </a:r>
            <a:r>
              <a:rPr lang="cs-CZ" sz="1800" dirty="0"/>
              <a:t>(</a:t>
            </a:r>
            <a:r>
              <a:rPr lang="cs-CZ" sz="1600" spc="150" dirty="0"/>
              <a:t>menším zůstatku</a:t>
            </a:r>
            <a:r>
              <a:rPr lang="cs-CZ" sz="1800" dirty="0"/>
              <a:t>) </a:t>
            </a:r>
            <a:r>
              <a:rPr lang="cs-CZ" sz="2000" dirty="0"/>
              <a:t>rozhodovat citlivě;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cs-CZ" sz="2000" dirty="0"/>
              <a:t>další tolerance v rozmezí cca 5-7 dnů je možná </a:t>
            </a:r>
            <a:r>
              <a:rPr lang="cs-CZ" sz="1800" dirty="0"/>
              <a:t>(</a:t>
            </a:r>
            <a:r>
              <a:rPr lang="cs-CZ" sz="1600" spc="150" dirty="0"/>
              <a:t>aniž by se </a:t>
            </a:r>
            <a:r>
              <a:rPr lang="cs-CZ" sz="1600" spc="150" dirty="0" smtClean="0"/>
              <a:t>jednalo</a:t>
            </a:r>
            <a:br>
              <a:rPr lang="cs-CZ" sz="1600" spc="150" dirty="0" smtClean="0"/>
            </a:br>
            <a:r>
              <a:rPr lang="cs-CZ" sz="1600" spc="150" dirty="0" smtClean="0"/>
              <a:t>o výjimku </a:t>
            </a:r>
            <a:r>
              <a:rPr lang="cs-CZ" sz="1600" spc="150" dirty="0"/>
              <a:t>ze SZŘ</a:t>
            </a:r>
            <a:r>
              <a:rPr lang="cs-CZ" sz="1800" dirty="0"/>
              <a:t>)</a:t>
            </a:r>
            <a:r>
              <a:rPr lang="cs-CZ" sz="2200" dirty="0"/>
              <a:t>, </a:t>
            </a:r>
            <a:r>
              <a:rPr lang="cs-CZ" sz="2000" dirty="0"/>
              <a:t>záleží na studijních výsledcích dotyčného, na důvodu jeho žádosti, apod. – posoudí </a:t>
            </a:r>
            <a:r>
              <a:rPr lang="cs-CZ" sz="2000" dirty="0" smtClean="0"/>
              <a:t>proděkan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cs-CZ" sz="2000" dirty="0" smtClean="0"/>
              <a:t>Děkan </a:t>
            </a:r>
            <a:r>
              <a:rPr lang="cs-CZ" sz="2000" dirty="0"/>
              <a:t>může povolit výjimku </a:t>
            </a:r>
            <a:r>
              <a:rPr lang="cs-CZ" sz="1800" dirty="0"/>
              <a:t>(</a:t>
            </a:r>
            <a:r>
              <a:rPr lang="cs-CZ" sz="1600" spc="150" dirty="0"/>
              <a:t>při překročení doporučených limitů</a:t>
            </a:r>
            <a:r>
              <a:rPr lang="cs-CZ" sz="1800" dirty="0"/>
              <a:t>)</a:t>
            </a:r>
            <a:r>
              <a:rPr lang="cs-CZ" sz="2200" dirty="0"/>
              <a:t>, </a:t>
            </a:r>
            <a:r>
              <a:rPr lang="cs-CZ" sz="2000" dirty="0"/>
              <a:t>v tom případě bude </a:t>
            </a:r>
            <a:r>
              <a:rPr lang="cs-CZ" sz="2000" b="1" dirty="0">
                <a:solidFill>
                  <a:srgbClr val="002060"/>
                </a:solidFill>
              </a:rPr>
              <a:t>R</a:t>
            </a:r>
            <a:r>
              <a:rPr lang="cs-CZ" sz="2000" dirty="0"/>
              <a:t> o přerušení obsahovat výrok, že se jedná o výjimku, a náležité zdůvodnění, proč byla výjimka povolena.</a:t>
            </a: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r>
              <a:rPr lang="cs-CZ" sz="2000" dirty="0"/>
              <a:t>Výjimka pro přerušení by neměla studentům umožňovat </a:t>
            </a:r>
            <a:r>
              <a:rPr lang="cs-CZ" sz="2000" b="1" dirty="0">
                <a:solidFill>
                  <a:srgbClr val="002060"/>
                </a:solidFill>
              </a:rPr>
              <a:t>vyhnout se poplatkům </a:t>
            </a:r>
            <a:r>
              <a:rPr lang="cs-CZ" sz="2000" dirty="0"/>
              <a:t>za prodlouženou dobu studia nebo oddálení</a:t>
            </a:r>
            <a:r>
              <a:rPr lang="en-US" sz="2000" dirty="0"/>
              <a:t> </a:t>
            </a:r>
            <a:r>
              <a:rPr lang="cs-CZ" sz="2000" dirty="0"/>
              <a:t>jejich </a:t>
            </a:r>
            <a:r>
              <a:rPr lang="en-US" sz="2000" dirty="0" err="1"/>
              <a:t>placen</a:t>
            </a:r>
            <a:r>
              <a:rPr lang="cs-CZ" sz="2000" dirty="0"/>
              <a:t>í.</a:t>
            </a:r>
            <a:br>
              <a:rPr lang="cs-CZ" sz="2000" dirty="0"/>
            </a:br>
            <a:endParaRPr lang="cs-CZ" sz="2000" dirty="0"/>
          </a:p>
          <a:p>
            <a:endParaRPr lang="cs-CZ" dirty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39866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365473"/>
              </p:ext>
            </p:extLst>
          </p:nvPr>
        </p:nvGraphicFramePr>
        <p:xfrm>
          <a:off x="512070" y="1133856"/>
          <a:ext cx="8083285" cy="4480561"/>
        </p:xfrm>
        <a:graphic>
          <a:graphicData uri="http://schemas.openxmlformats.org/drawingml/2006/table">
            <a:tbl>
              <a:tblPr firstRow="1" firstCol="1" bandRow="1"/>
              <a:tblGrid>
                <a:gridCol w="563171">
                  <a:extLst>
                    <a:ext uri="{9D8B030D-6E8A-4147-A177-3AD203B41FA5}">
                      <a16:colId xmlns:a16="http://schemas.microsoft.com/office/drawing/2014/main" val="1235878929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537008227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731608047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1205752970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2129375143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3808643255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866837079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3762454614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3602600118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4010300511"/>
                    </a:ext>
                  </a:extLst>
                </a:gridCol>
                <a:gridCol w="563171">
                  <a:extLst>
                    <a:ext uri="{9D8B030D-6E8A-4147-A177-3AD203B41FA5}">
                      <a16:colId xmlns:a16="http://schemas.microsoft.com/office/drawing/2014/main" val="1158806002"/>
                    </a:ext>
                  </a:extLst>
                </a:gridCol>
                <a:gridCol w="629468">
                  <a:extLst>
                    <a:ext uri="{9D8B030D-6E8A-4147-A177-3AD203B41FA5}">
                      <a16:colId xmlns:a16="http://schemas.microsoft.com/office/drawing/2014/main" val="4149912167"/>
                    </a:ext>
                  </a:extLst>
                </a:gridCol>
                <a:gridCol w="629468">
                  <a:extLst>
                    <a:ext uri="{9D8B030D-6E8A-4147-A177-3AD203B41FA5}">
                      <a16:colId xmlns:a16="http://schemas.microsoft.com/office/drawing/2014/main" val="3469159089"/>
                    </a:ext>
                  </a:extLst>
                </a:gridCol>
                <a:gridCol w="629468">
                  <a:extLst>
                    <a:ext uri="{9D8B030D-6E8A-4147-A177-3AD203B41FA5}">
                      <a16:colId xmlns:a16="http://schemas.microsoft.com/office/drawing/2014/main" val="1908805591"/>
                    </a:ext>
                  </a:extLst>
                </a:gridCol>
              </a:tblGrid>
              <a:tr h="322127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spc="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Minimální zůstatek dnů nutný pro přerušení studia*)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30686"/>
                  </a:ext>
                </a:extLst>
              </a:tr>
              <a:tr h="409775">
                <a:tc rowSpan="2"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Studium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počet semestrů</a:t>
                      </a:r>
                    </a:p>
                  </a:txBody>
                  <a:tcPr marL="68580" marR="68580" marT="0" marB="0" vert="vert27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přerušení na celý semestr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přerušení do SZZ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334465"/>
                  </a:ext>
                </a:extLst>
              </a:tr>
              <a:tr h="419515">
                <a:tc gridSpan="3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PS+JS / JS+PS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11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Lze přerušit jen na 1 semestr!</a:t>
                      </a:r>
                    </a:p>
                  </a:txBody>
                  <a:tcPr marL="68580" marR="68580" marT="0" marB="0" vert="vert27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953731"/>
                  </a:ext>
                </a:extLst>
              </a:tr>
              <a:tr h="340106">
                <a:tc rowSpan="4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avazující</a:t>
                      </a:r>
                    </a:p>
                  </a:txBody>
                  <a:tcPr marL="68580" marR="68580" marT="0" marB="0" vert="vert27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akalářské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agisterské (pětileté)</a:t>
                      </a: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</a:t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180 </a:t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 SZZ </a:t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 podzim</a:t>
                      </a:r>
                      <a:b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431393"/>
                  </a:ext>
                </a:extLst>
              </a:tr>
              <a:tr h="3221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3422901"/>
                  </a:ext>
                </a:extLst>
              </a:tr>
              <a:tr h="3401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678342"/>
                  </a:ext>
                </a:extLst>
              </a:tr>
              <a:tr h="32212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833858"/>
                  </a:ext>
                </a:extLst>
              </a:tr>
              <a:tr h="34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0626426"/>
                  </a:ext>
                </a:extLst>
              </a:tr>
              <a:tr h="322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5375614"/>
                  </a:ext>
                </a:extLst>
              </a:tr>
              <a:tr h="34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518044"/>
                  </a:ext>
                </a:extLst>
              </a:tr>
              <a:tr h="3221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642155"/>
                  </a:ext>
                </a:extLst>
              </a:tr>
              <a:tr h="34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1613936"/>
                  </a:ext>
                </a:extLst>
              </a:tr>
              <a:tr h="3401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E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1790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859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71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3105" y="742081"/>
            <a:ext cx="8086635" cy="647700"/>
          </a:xfrm>
        </p:spPr>
        <p:txBody>
          <a:bodyPr/>
          <a:lstStyle/>
          <a:p>
            <a:r>
              <a:rPr lang="cs-CZ" dirty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84671"/>
            <a:ext cx="8082321" cy="499027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Dotaz: Čl</a:t>
            </a:r>
            <a:r>
              <a:rPr lang="cs-CZ" sz="2000" dirty="0" smtClean="0"/>
              <a:t>. 14/8 Kdy </a:t>
            </a:r>
            <a:r>
              <a:rPr lang="cs-CZ" sz="2000" dirty="0"/>
              <a:t>konkrétně budou tyto předměty zaznamenány do studia? V den zápisu do studia u nově zapsaných studentů a v den zápisu do semestru u stávajících studentů? Může toto student odmítnout a nechat si zaznamenat pouze některé předměty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stávajícím studentům nejspíše k 1. 9. 2018 nebo jak se dohodneme napříč MU, prvním ročníkům k datu zápisu.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Student nemůže uznání „jen tak“ odmítnout. Fakt je, že dané předměty absolvoval a není automatický důvod, aby je zapisoval znovu. Lze ale předpokládat, že někdy student uvede rozumný důvod a děkan bude moci vyhovět a povolit zápis předmětu. Zvažujeme řešení přes Úřadovnu – vyjádření učitele/proděkana a povolení.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843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5275" y="805028"/>
            <a:ext cx="8086635" cy="647700"/>
          </a:xfrm>
        </p:spPr>
        <p:txBody>
          <a:bodyPr/>
          <a:lstStyle/>
          <a:p>
            <a:r>
              <a:rPr lang="cs-CZ" dirty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853" y="1452728"/>
            <a:ext cx="8082321" cy="4679785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Dotaz: Čl</a:t>
            </a:r>
            <a:r>
              <a:rPr lang="cs-CZ" dirty="0"/>
              <a:t>. 11/2 možnost zapsat v semestru max. 60 kreditů – bude to hlídat IS nebo studijní oddělení</a:t>
            </a:r>
            <a:r>
              <a:rPr lang="cs-CZ" dirty="0" smtClean="0"/>
              <a:t>?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O: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IS. Omezení registrace, nikoliv zápisu. Zatím dohoda, že tam nepočítáme předměty nanucené opakované </a:t>
            </a:r>
            <a:r>
              <a:rPr lang="cs-CZ" smtClean="0">
                <a:solidFill>
                  <a:srgbClr val="FF0000"/>
                </a:solidFill>
              </a:rPr>
              <a:t>a uznané.</a:t>
            </a:r>
            <a:endParaRPr lang="cs-CZ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r>
              <a:rPr lang="cs-CZ" dirty="0" smtClean="0"/>
              <a:t>Dotaz: Čl</a:t>
            </a:r>
            <a:r>
              <a:rPr lang="cs-CZ" dirty="0"/>
              <a:t>. 14/8 (platí až od podzimního semestru 2018) – předměty se studentovi „zapíší“ automaticky a nebude o ně žádat</a:t>
            </a:r>
            <a:r>
              <a:rPr lang="cs-CZ" dirty="0" smtClean="0"/>
              <a:t>?</a:t>
            </a:r>
          </a:p>
          <a:p>
            <a:pPr marL="0" lv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O: ano, to je smysl ustanovení, ulevit administrativě s nejčastějšími případy.</a:t>
            </a: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Čl. 26/4 f, g – bude také hlídat IS?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O: bude doplněn hromadný dotaz i o tyto podmínky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37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07592"/>
            <a:ext cx="8082321" cy="4824921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Čl. 21: Jak </a:t>
            </a:r>
            <a:r>
              <a:rPr lang="cs-CZ" sz="2000" dirty="0"/>
              <a:t>se bude řešit v praxi? Půjde to přes úřadovnu? Kdo smaže původní hodnocení?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O: viz výše</a:t>
            </a:r>
            <a:r>
              <a:rPr lang="cs-CZ" sz="2000" b="1" dirty="0" smtClean="0">
                <a:solidFill>
                  <a:srgbClr val="FF0000"/>
                </a:solidFill>
              </a:rPr>
              <a:t>. 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 smtClean="0"/>
              <a:t>Čl. 26 Předpokládám</a:t>
            </a:r>
            <a:r>
              <a:rPr lang="cs-CZ" sz="2000" dirty="0"/>
              <a:t>, že na výběr podle f) a g) bude doplněn v </a:t>
            </a:r>
            <a:r>
              <a:rPr lang="cs-CZ" sz="2000" dirty="0" err="1"/>
              <a:t>ISu</a:t>
            </a:r>
            <a:r>
              <a:rPr lang="cs-CZ" sz="2000" dirty="0"/>
              <a:t> stávající dotaz na výběr studentů, kteří mají nárok na ČD. Měl by jít i zohlednit výběr těchto studentů v období, kdy bude možné získat ČD podle stávajících i nových pravidel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O: ano, zůstane zachován současný výběr, přibude výběr s novými podmínkami.</a:t>
            </a:r>
            <a:endParaRPr lang="cs-CZ" sz="2000" b="1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7905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Porada vedoucích SO fakult</a:t>
            </a:r>
            <a:br>
              <a:rPr lang="cs-CZ" dirty="0" smtClean="0"/>
            </a:br>
            <a:r>
              <a:rPr lang="cs-CZ" dirty="0" smtClean="0"/>
              <a:t>10. 11. 2017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80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Uznávání zahraničního vysokoškolského vzdělání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altLang="cs-CZ" sz="1500" b="1" dirty="0" smtClean="0">
                <a:latin typeface="+mj-lt"/>
              </a:rPr>
              <a:t>Nový metodický pokyn k UZV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altLang="cs-CZ" sz="1500" dirty="0" smtClean="0">
                <a:latin typeface="+mj-lt"/>
              </a:rPr>
              <a:t>vydání: prosinec 2017, plánovaná účinnost od ledna 2018,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altLang="cs-CZ" sz="1500" dirty="0" smtClean="0">
                <a:latin typeface="+mj-lt"/>
              </a:rPr>
              <a:t>zohlednění změn v legislativě (novela ZVŠ), judikatuře, metodice MŠMT,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altLang="cs-CZ" sz="1500" dirty="0" smtClean="0">
                <a:latin typeface="+mj-lt"/>
              </a:rPr>
              <a:t>součástí pokynu příloha </a:t>
            </a:r>
            <a:r>
              <a:rPr lang="cs-CZ" altLang="cs-CZ" sz="1500" dirty="0">
                <a:latin typeface="+mj-lt"/>
              </a:rPr>
              <a:t>„Postup při zápisu absolventů zahraničních škol ke studiu </a:t>
            </a:r>
            <a:r>
              <a:rPr lang="cs-CZ" altLang="cs-CZ" sz="1500" dirty="0" smtClean="0">
                <a:latin typeface="+mj-lt"/>
              </a:rPr>
              <a:t>na </a:t>
            </a:r>
            <a:r>
              <a:rPr lang="cs-CZ" altLang="cs-CZ" sz="1500" dirty="0">
                <a:latin typeface="+mj-lt"/>
              </a:rPr>
              <a:t>Masarykově </a:t>
            </a:r>
            <a:r>
              <a:rPr lang="cs-CZ" altLang="cs-CZ" sz="1500" dirty="0" smtClean="0">
                <a:latin typeface="+mj-lt"/>
              </a:rPr>
              <a:t>univerzitě“,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altLang="cs-CZ" sz="1500" dirty="0" smtClean="0">
                <a:latin typeface="+mj-lt"/>
              </a:rPr>
              <a:t>k 31. 12. 2017 </a:t>
            </a:r>
            <a:r>
              <a:rPr lang="cs-CZ" altLang="cs-CZ" sz="1500" dirty="0">
                <a:latin typeface="+mj-lt"/>
              </a:rPr>
              <a:t>bude </a:t>
            </a:r>
            <a:r>
              <a:rPr lang="cs-CZ" altLang="cs-CZ" sz="1500" dirty="0" smtClean="0">
                <a:latin typeface="+mj-lt"/>
              </a:rPr>
              <a:t>zrušeno Opatření </a:t>
            </a:r>
            <a:r>
              <a:rPr lang="cs-CZ" altLang="cs-CZ" sz="1500" dirty="0">
                <a:latin typeface="+mj-lt"/>
              </a:rPr>
              <a:t>rektora č. </a:t>
            </a:r>
            <a:r>
              <a:rPr lang="cs-CZ" altLang="cs-CZ" sz="1500" dirty="0" smtClean="0">
                <a:latin typeface="+mj-lt"/>
              </a:rPr>
              <a:t>5/2009 (Lhůta </a:t>
            </a:r>
            <a:r>
              <a:rPr lang="cs-CZ" altLang="cs-CZ" sz="1500" dirty="0">
                <a:latin typeface="+mj-lt"/>
              </a:rPr>
              <a:t>pro posouzení žádosti o uznání zahraničního vysokoškolského vzdělání a </a:t>
            </a:r>
            <a:r>
              <a:rPr lang="cs-CZ" altLang="cs-CZ" sz="1500" dirty="0" smtClean="0">
                <a:latin typeface="+mj-lt"/>
              </a:rPr>
              <a:t>kvalifikace), lhůta 15 dní pro vyjádření fakult zůstane zachována, bude stanovena přímo metodickým pokynem,</a:t>
            </a:r>
            <a:endParaRPr lang="cs-CZ" altLang="cs-CZ" sz="1500" dirty="0">
              <a:latin typeface="+mj-lt"/>
            </a:endParaRP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cs-CZ" altLang="cs-CZ" sz="1500" i="1" dirty="0" smtClean="0">
                <a:latin typeface="+mj-lt"/>
              </a:rPr>
              <a:t>zahrnuté změny</a:t>
            </a:r>
            <a:r>
              <a:rPr lang="cs-CZ" altLang="cs-CZ" sz="1500" b="1" dirty="0" smtClean="0">
                <a:latin typeface="+mj-lt"/>
              </a:rPr>
              <a:t>:</a:t>
            </a:r>
          </a:p>
          <a:p>
            <a:pPr marL="1028700" lvl="2" indent="-457200">
              <a:buFont typeface="Wingdings" panose="05000000000000000000" pitchFamily="2" charset="2"/>
              <a:buChar char="q"/>
            </a:pPr>
            <a:r>
              <a:rPr lang="cs-CZ" altLang="cs-CZ" sz="1500" b="1" dirty="0" smtClean="0">
                <a:latin typeface="+mj-lt"/>
              </a:rPr>
              <a:t>poplatek za úkony spojené s UZV,</a:t>
            </a:r>
          </a:p>
          <a:p>
            <a:pPr marL="1028700" lvl="2" indent="-457200">
              <a:buFont typeface="Wingdings" panose="05000000000000000000" pitchFamily="2" charset="2"/>
              <a:buChar char="q"/>
            </a:pPr>
            <a:r>
              <a:rPr lang="cs-CZ" altLang="cs-CZ" sz="1500" b="1" dirty="0" smtClean="0">
                <a:latin typeface="+mj-lt"/>
              </a:rPr>
              <a:t>registr žádostí o UZV,</a:t>
            </a:r>
          </a:p>
          <a:p>
            <a:pPr marL="1028700" lvl="2" indent="-457200">
              <a:buFont typeface="Wingdings" panose="05000000000000000000" pitchFamily="2" charset="2"/>
              <a:buChar char="q"/>
            </a:pPr>
            <a:r>
              <a:rPr lang="cs-CZ" altLang="cs-CZ" sz="1500" b="1" dirty="0" smtClean="0">
                <a:latin typeface="+mj-lt"/>
              </a:rPr>
              <a:t>úprava vydávaných rozhodnutí a osvědčení (nová forma zamítavého rozhodnutí a osvědčení byla fakultám zaslána v červenci 2017),</a:t>
            </a:r>
          </a:p>
          <a:p>
            <a:pPr marL="1028700" lvl="2" indent="-457200">
              <a:buFont typeface="Wingdings" panose="05000000000000000000" pitchFamily="2" charset="2"/>
              <a:buChar char="q"/>
            </a:pPr>
            <a:r>
              <a:rPr lang="cs-CZ" altLang="cs-CZ" sz="1500" b="1" dirty="0" smtClean="0">
                <a:latin typeface="+mj-lt"/>
              </a:rPr>
              <a:t>procesní postupy SO RMU,</a:t>
            </a:r>
          </a:p>
          <a:p>
            <a:pPr marL="1028700" lvl="2" indent="-457200">
              <a:buFont typeface="Wingdings" panose="05000000000000000000" pitchFamily="2" charset="2"/>
              <a:buChar char="q"/>
            </a:pPr>
            <a:r>
              <a:rPr lang="cs-CZ" altLang="cs-CZ" sz="1500" b="1" dirty="0" smtClean="0">
                <a:latin typeface="+mj-lt"/>
              </a:rPr>
              <a:t>změny v Úřadovně IS MU včetně úprav </a:t>
            </a:r>
            <a:r>
              <a:rPr lang="cs-CZ" altLang="cs-CZ" sz="1500" b="1" dirty="0">
                <a:latin typeface="+mj-lt"/>
              </a:rPr>
              <a:t>některých úkonů </a:t>
            </a:r>
            <a:r>
              <a:rPr lang="cs-CZ" altLang="cs-CZ" sz="1500" b="1" dirty="0" smtClean="0">
                <a:latin typeface="+mj-lt"/>
              </a:rPr>
              <a:t>zadávaných fakultami.</a:t>
            </a:r>
          </a:p>
          <a:p>
            <a:pPr marL="1028700" lvl="2" indent="-457200">
              <a:buFont typeface="Wingdings" panose="05000000000000000000" pitchFamily="2" charset="2"/>
              <a:buChar char="Ø"/>
            </a:pPr>
            <a:endParaRPr lang="cs-CZ" altLang="cs-CZ" sz="2000" b="1" dirty="0" smtClean="0">
              <a:latin typeface="Adobe Garamond Pro Bold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1640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Uznávání zahraničního vysokoškolského vzdělání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cs-CZ" altLang="cs-CZ" sz="1800" b="1" dirty="0" smtClean="0">
                <a:latin typeface="+mj-lt"/>
              </a:rPr>
              <a:t>Postup při zápisu absolventů zahraničních škol ke studiu na MU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cs-CZ" altLang="cs-CZ" sz="1600" dirty="0">
                <a:latin typeface="+mj-lt"/>
              </a:rPr>
              <a:t>t</a:t>
            </a:r>
            <a:r>
              <a:rPr lang="cs-CZ" altLang="cs-CZ" sz="1600" dirty="0" smtClean="0">
                <a:latin typeface="+mj-lt"/>
              </a:rPr>
              <a:t>ýká se - vysokoškolské </a:t>
            </a:r>
            <a:r>
              <a:rPr lang="cs-CZ" altLang="cs-CZ" sz="1600" dirty="0" smtClean="0">
                <a:latin typeface="+mj-lt"/>
              </a:rPr>
              <a:t>i středoškolské vzdělání (včetně IB a EB),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+mj-lt"/>
              </a:rPr>
              <a:t>změna: držitelé slovinských </a:t>
            </a:r>
            <a:r>
              <a:rPr lang="cs-CZ" altLang="cs-CZ" sz="1600" b="1" dirty="0" smtClean="0">
                <a:latin typeface="+mj-lt"/>
              </a:rPr>
              <a:t>bakalářských</a:t>
            </a:r>
            <a:r>
              <a:rPr lang="cs-CZ" altLang="cs-CZ" sz="1600" dirty="0" smtClean="0">
                <a:latin typeface="+mj-lt"/>
              </a:rPr>
              <a:t> diplomů musí podávat žádost o UZV standardním způsobem (ekvivalenční smlouva mezi ČR a Slovinskem se na tyto diplomy nevztahuje),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+mj-lt"/>
              </a:rPr>
              <a:t>zahrnout </a:t>
            </a:r>
            <a:r>
              <a:rPr lang="cs-CZ" altLang="cs-CZ" sz="1600" dirty="0">
                <a:latin typeface="+mj-lt"/>
              </a:rPr>
              <a:t>do informací poskytovaných uchazečům ze strany </a:t>
            </a:r>
            <a:r>
              <a:rPr lang="cs-CZ" altLang="cs-CZ" sz="1600" dirty="0" smtClean="0">
                <a:latin typeface="+mj-lt"/>
              </a:rPr>
              <a:t>fakult.</a:t>
            </a:r>
            <a:endParaRPr lang="cs-CZ" altLang="cs-CZ" sz="1600" dirty="0">
              <a:latin typeface="+mj-lt"/>
            </a:endParaRPr>
          </a:p>
          <a:p>
            <a:pPr marL="1028700" lvl="2" indent="-457200">
              <a:buFont typeface="+mj-lt"/>
              <a:buAutoNum type="arabicPeriod"/>
            </a:pPr>
            <a:endParaRPr lang="cs-CZ" altLang="cs-CZ" sz="1800" dirty="0" smtClean="0">
              <a:latin typeface="+mj-lt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cs-CZ" altLang="cs-CZ" sz="1800" b="1" dirty="0" smtClean="0">
                <a:latin typeface="+mj-lt"/>
              </a:rPr>
              <a:t>Zadávání studijních oborů v úkonech fakult</a:t>
            </a:r>
            <a:endParaRPr lang="cs-CZ" altLang="cs-CZ" sz="1800" b="1" dirty="0">
              <a:latin typeface="+mj-lt"/>
            </a:endParaRP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+mj-lt"/>
              </a:rPr>
              <a:t>zadávat/vybírat pouze programy a obory s aktuálně platnou akreditací (nyní se jedná o programy s </a:t>
            </a:r>
            <a:r>
              <a:rPr lang="cs-CZ" altLang="cs-CZ" sz="1600" dirty="0">
                <a:latin typeface="+mj-lt"/>
              </a:rPr>
              <a:t>kódy B</a:t>
            </a:r>
            <a:r>
              <a:rPr lang="cs-CZ" altLang="cs-CZ" sz="1600" dirty="0" smtClean="0">
                <a:latin typeface="+mj-lt"/>
              </a:rPr>
              <a:t>***, N***, M*** a tomu odpovídající obory),</a:t>
            </a:r>
          </a:p>
          <a:p>
            <a:pPr lvl="1" indent="-342900">
              <a:buFont typeface="Wingdings" panose="05000000000000000000" pitchFamily="2" charset="2"/>
              <a:buChar char="Ø"/>
            </a:pPr>
            <a:r>
              <a:rPr lang="cs-CZ" altLang="cs-CZ" sz="1600" dirty="0" smtClean="0">
                <a:latin typeface="+mj-lt"/>
              </a:rPr>
              <a:t>v seznamu oborů v IS MU se nově nabízí také nové programy, které zatím nejsou akreditované – tyto nezadávat, dokud nebudou nové akreditace platné.</a:t>
            </a:r>
            <a:endParaRPr lang="cs-CZ" altLang="cs-CZ" sz="1600" dirty="0">
              <a:latin typeface="+mj-lt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5029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Která fakulta ukládá závěrečné práce do knihovny?</a:t>
            </a:r>
          </a:p>
          <a:p>
            <a:pPr marL="0" indent="0">
              <a:buNone/>
            </a:pPr>
            <a:r>
              <a:rPr lang="cs-CZ" dirty="0" smtClean="0"/>
              <a:t>Ad Skryté </a:t>
            </a:r>
            <a:r>
              <a:rPr lang="cs-CZ" dirty="0" smtClean="0"/>
              <a:t>práce? </a:t>
            </a:r>
          </a:p>
          <a:p>
            <a:r>
              <a:rPr lang="cs-CZ" dirty="0" smtClean="0"/>
              <a:t>Kurzy správního práva – jsou v nabídkách </a:t>
            </a:r>
            <a:r>
              <a:rPr lang="cs-CZ" dirty="0" err="1" smtClean="0"/>
              <a:t>PrF</a:t>
            </a:r>
            <a:endParaRPr lang="cs-CZ" dirty="0" smtClean="0"/>
          </a:p>
          <a:p>
            <a:r>
              <a:rPr lang="cs-CZ" dirty="0" smtClean="0"/>
              <a:t>Náležitosti výroku: § 68 SŘ + § 18 SŘ. </a:t>
            </a:r>
            <a:r>
              <a:rPr lang="cs-CZ" dirty="0" smtClean="0"/>
              <a:t>Úprava = vložení dat ve vývoji.</a:t>
            </a:r>
            <a:endParaRPr lang="cs-CZ" dirty="0" smtClean="0"/>
          </a:p>
          <a:p>
            <a:r>
              <a:rPr lang="cs-CZ" dirty="0" smtClean="0"/>
              <a:t>Výzva </a:t>
            </a:r>
            <a:r>
              <a:rPr lang="cs-CZ" dirty="0" smtClean="0"/>
              <a:t>uchazečům, kteří podali e-přihlášku a nezaplatili poplatek. Vyzývá centrálně RMU, fakulty mohou aplikovat u dalších běhů PŘ.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045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500" b="1" dirty="0" smtClean="0"/>
              <a:t>zveřejňování </a:t>
            </a:r>
            <a:r>
              <a:rPr lang="cs-CZ" sz="1500" b="1" dirty="0"/>
              <a:t>nevyžádané pošty - rozhodnutí </a:t>
            </a:r>
            <a:r>
              <a:rPr lang="cs-CZ" sz="1500" dirty="0"/>
              <a:t>- od studentů na úřední desce. Pokud student rozhodnutí na poště nepřevezme a nám se vrátí jako "nevyžádáno" máme povinnost zveřejnění na úřední desce. </a:t>
            </a:r>
            <a:r>
              <a:rPr lang="cs-CZ" sz="1500" dirty="0" smtClean="0"/>
              <a:t>1</a:t>
            </a:r>
            <a:r>
              <a:rPr lang="cs-CZ" sz="1500" dirty="0"/>
              <a:t>) v IS - úřadovna - doplňkovým zpřístupněním, 2) na fyzické úřední desce (nástěnce) na fakultě, 3) elektronicky na dokumentovém </a:t>
            </a:r>
            <a:r>
              <a:rPr lang="cs-CZ" sz="1500" dirty="0" smtClean="0"/>
              <a:t>serveru</a:t>
            </a:r>
            <a:r>
              <a:rPr lang="cs-CZ" sz="1500" dirty="0"/>
              <a:t/>
            </a:r>
            <a:br>
              <a:rPr lang="cs-CZ" sz="1500" dirty="0"/>
            </a:br>
            <a:r>
              <a:rPr lang="cs-CZ" sz="1500" b="1" dirty="0"/>
              <a:t>Dotaz 1:</a:t>
            </a:r>
            <a:r>
              <a:rPr lang="cs-CZ" sz="1500" dirty="0"/>
              <a:t> je způsob zveřejnění dostatečný a </a:t>
            </a:r>
            <a:r>
              <a:rPr lang="cs-CZ" sz="1500" b="1" dirty="0"/>
              <a:t>není/nebude v rozporu se zákonem na ochranu osobních údajů</a:t>
            </a:r>
            <a:r>
              <a:rPr lang="cs-CZ" sz="1500" dirty="0"/>
              <a:t>? V rozhodnutí je uvedeno UČO, jméno, adresa, obor</a:t>
            </a:r>
            <a:r>
              <a:rPr lang="cs-CZ" sz="1500" dirty="0" smtClean="0"/>
              <a:t>.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O: je to v pořádku, není v rozporu s „GDPR</a:t>
            </a:r>
            <a:r>
              <a:rPr lang="cs-CZ" sz="1500" dirty="0" smtClean="0">
                <a:solidFill>
                  <a:srgbClr val="FF0000"/>
                </a:solidFill>
              </a:rPr>
              <a:t>“ </a:t>
            </a:r>
            <a:r>
              <a:rPr lang="cs-CZ" sz="1500" dirty="0" smtClean="0"/>
              <a:t>(</a:t>
            </a:r>
            <a:r>
              <a:rPr lang="cs-CZ" sz="1600" dirty="0" smtClean="0"/>
              <a:t>květen 2018, přináší </a:t>
            </a:r>
            <a:r>
              <a:rPr lang="cs-CZ" sz="1600" dirty="0"/>
              <a:t>dosud největší revoluci v ochraně osobních údajů pro celou EU a astronomické pokuty za </a:t>
            </a:r>
            <a:r>
              <a:rPr lang="cs-CZ" sz="1600" dirty="0" smtClean="0"/>
              <a:t>porušování)</a:t>
            </a:r>
            <a:endParaRPr lang="cs-CZ" sz="1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500" b="1" dirty="0" smtClean="0"/>
              <a:t>Dotaz </a:t>
            </a:r>
            <a:r>
              <a:rPr lang="cs-CZ" sz="1500" b="1" dirty="0"/>
              <a:t>2</a:t>
            </a:r>
            <a:r>
              <a:rPr lang="cs-CZ" sz="1500" dirty="0"/>
              <a:t>: </a:t>
            </a:r>
            <a:r>
              <a:rPr lang="cs-CZ" sz="1500" b="1" dirty="0"/>
              <a:t>datum nabytí právní moci dokumentů vrácených ze Slovenska</a:t>
            </a:r>
            <a:r>
              <a:rPr lang="cs-CZ" sz="1500" dirty="0"/>
              <a:t> - na dodejce chybí údaj o datu uložení dokumentu na poště, od kterého by se měla odvíjet lhůta 10 dnů, po kterých je dokument považován za doručený. Dodejka obsahuje </a:t>
            </a:r>
            <a:r>
              <a:rPr lang="cs-CZ" sz="1500" dirty="0" smtClean="0"/>
              <a:t>pouze datum </a:t>
            </a:r>
            <a:r>
              <a:rPr lang="cs-CZ" sz="1500" dirty="0"/>
              <a:t>vrácení poštou. </a:t>
            </a:r>
            <a:endParaRPr lang="cs-CZ" sz="1500" dirty="0" smtClean="0"/>
          </a:p>
          <a:p>
            <a:pPr marL="0" indent="0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O: je to jediné datum, které známe, proto ho využijeme, připočteme 10 dní, zásilka považována za doručenou. Je to nejvstřícnější krok vůči studentovi. </a:t>
            </a:r>
          </a:p>
          <a:p>
            <a:pPr marL="0" indent="0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Veřejná vyhláška – osobám neznámého pobytu/nedaří doručovat  = úřední deska, po 15 dnech od vyvěšení doručeno.</a:t>
            </a:r>
          </a:p>
          <a:p>
            <a:pPr marL="0" indent="0">
              <a:buNone/>
            </a:pPr>
            <a:r>
              <a:rPr lang="cs-CZ" sz="1500" dirty="0" err="1" smtClean="0">
                <a:solidFill>
                  <a:srgbClr val="FF0000"/>
                </a:solidFill>
              </a:rPr>
              <a:t>Isem</a:t>
            </a:r>
            <a:r>
              <a:rPr lang="cs-CZ" sz="1500" dirty="0" smtClean="0">
                <a:solidFill>
                  <a:srgbClr val="FF0000"/>
                </a:solidFill>
              </a:rPr>
              <a:t> – vyjmenované případy, první den následující po zpřístupnění</a:t>
            </a:r>
          </a:p>
          <a:p>
            <a:endParaRPr lang="cs-CZ" sz="15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92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Dosavadní úpravy výkladu SZŘ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čl. 21 odst. 1</a:t>
            </a:r>
          </a:p>
          <a:p>
            <a:pPr marL="0" indent="0">
              <a:buNone/>
            </a:pPr>
            <a:r>
              <a:rPr lang="cs-CZ" sz="1900" dirty="0"/>
              <a:t>Student má právo na opravu úspěšného hodnocení pouze u předmětů zapsaných v aktuálním semestru. </a:t>
            </a:r>
            <a:endParaRPr lang="cs-CZ" sz="1900" dirty="0" smtClean="0"/>
          </a:p>
          <a:p>
            <a:r>
              <a:rPr lang="cs-CZ" sz="1900" dirty="0" smtClean="0"/>
              <a:t>Čl. 13 odst. 6 (+ různé dílčí úpravy)</a:t>
            </a:r>
          </a:p>
          <a:p>
            <a:pPr marL="0" indent="0">
              <a:buNone/>
            </a:pPr>
            <a:r>
              <a:rPr lang="cs-CZ" sz="1900" dirty="0"/>
              <a:t>V době přerušení svého jediného studia, popř. v době, kdy jsou přerušena všechna souběžná studia, ztrácí student všechna </a:t>
            </a:r>
            <a:r>
              <a:rPr lang="cs-CZ" sz="1900" dirty="0" smtClean="0"/>
              <a:t>práva a status studenta </a:t>
            </a:r>
            <a:r>
              <a:rPr lang="cs-CZ" sz="1900" dirty="0"/>
              <a:t>vysoké školy, s výjimkou práva na opětovný zápis do studia, zápis do semestru po opětovném zápisu a s výjimkou práce na DP/BP, která však musí být stanovena v rozhodnutí o přerušení studia. Může také registrovat předměty v období registrace pro ten semestr, v němž hodlá dále studovat po opětovném zápisu do studia.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76001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GDPR – vsuvka, co to 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500" dirty="0" smtClean="0"/>
              <a:t>General Data </a:t>
            </a:r>
            <a:r>
              <a:rPr lang="cs-CZ" sz="1500" dirty="0" err="1" smtClean="0"/>
              <a:t>Protection</a:t>
            </a:r>
            <a:r>
              <a:rPr lang="cs-CZ" sz="1500" dirty="0" smtClean="0"/>
              <a:t> </a:t>
            </a:r>
            <a:r>
              <a:rPr lang="cs-CZ" sz="1500" dirty="0" err="1" smtClean="0"/>
              <a:t>Rules</a:t>
            </a:r>
            <a:r>
              <a:rPr lang="cs-CZ" sz="1500" dirty="0"/>
              <a:t>; cíl = </a:t>
            </a:r>
            <a:r>
              <a:rPr lang="cs-CZ" sz="1500" dirty="0" smtClean="0"/>
              <a:t>hájit </a:t>
            </a:r>
            <a:r>
              <a:rPr lang="cs-CZ" sz="1500" dirty="0"/>
              <a:t>co nejvíce práva občanů EU proti neoprávněnému zacházení s jejich daty a osobními </a:t>
            </a:r>
            <a:r>
              <a:rPr lang="cs-CZ" sz="1500" dirty="0" smtClean="0"/>
              <a:t>údaji, sjednocení</a:t>
            </a:r>
          </a:p>
          <a:p>
            <a:r>
              <a:rPr lang="cs-CZ" sz="1500" dirty="0" smtClean="0"/>
              <a:t>Pověřenec </a:t>
            </a:r>
            <a:r>
              <a:rPr lang="cs-CZ" sz="1500" dirty="0"/>
              <a:t>pro ochranu osobních </a:t>
            </a:r>
            <a:r>
              <a:rPr lang="cs-CZ" sz="1500" dirty="0" smtClean="0"/>
              <a:t>údajů</a:t>
            </a:r>
            <a:r>
              <a:rPr lang="cs-CZ" sz="1500" dirty="0"/>
              <a:t> </a:t>
            </a:r>
            <a:r>
              <a:rPr lang="cs-CZ" sz="1500" dirty="0" smtClean="0"/>
              <a:t>(DPO, data </a:t>
            </a:r>
            <a:r>
              <a:rPr lang="cs-CZ" sz="1500" dirty="0" err="1" smtClean="0"/>
              <a:t>prot</a:t>
            </a:r>
            <a:r>
              <a:rPr lang="cs-CZ" sz="1500" dirty="0" smtClean="0"/>
              <a:t>. </a:t>
            </a:r>
            <a:r>
              <a:rPr lang="cs-CZ" sz="1500" dirty="0" err="1" smtClean="0"/>
              <a:t>Officer</a:t>
            </a:r>
            <a:r>
              <a:rPr lang="cs-CZ" sz="1500" dirty="0" smtClean="0"/>
              <a:t>)</a:t>
            </a:r>
          </a:p>
          <a:p>
            <a:r>
              <a:rPr lang="cs-CZ" sz="1500" dirty="0" smtClean="0"/>
              <a:t>Obrovské pokuty</a:t>
            </a:r>
          </a:p>
          <a:p>
            <a:r>
              <a:rPr lang="cs-CZ" sz="1500" dirty="0" smtClean="0"/>
              <a:t>velká </a:t>
            </a:r>
            <a:r>
              <a:rPr lang="cs-CZ" sz="1500" dirty="0"/>
              <a:t>administrativní zátěž, </a:t>
            </a:r>
            <a:r>
              <a:rPr lang="cs-CZ" sz="1500" dirty="0" smtClean="0"/>
              <a:t>povinnost správce dokumentovat</a:t>
            </a:r>
            <a:r>
              <a:rPr lang="cs-CZ" sz="1500" dirty="0"/>
              <a:t>, že zpracovává pouze ta data, která jsou ke konkrétnímu účelu </a:t>
            </a:r>
            <a:r>
              <a:rPr lang="cs-CZ" sz="1500" dirty="0" smtClean="0"/>
              <a:t>nezbytná</a:t>
            </a:r>
          </a:p>
          <a:p>
            <a:r>
              <a:rPr lang="cs-CZ" sz="1500" dirty="0" smtClean="0"/>
              <a:t>Subjekty údajů – o </a:t>
            </a:r>
            <a:r>
              <a:rPr lang="cs-CZ" sz="1600" dirty="0" smtClean="0"/>
              <a:t>právech </a:t>
            </a:r>
            <a:r>
              <a:rPr lang="cs-CZ" sz="1600" dirty="0"/>
              <a:t>důkladně </a:t>
            </a:r>
            <a:r>
              <a:rPr lang="cs-CZ" sz="1600" dirty="0" smtClean="0"/>
              <a:t>informováni, právo </a:t>
            </a:r>
            <a:r>
              <a:rPr lang="cs-CZ" sz="1600" dirty="0"/>
              <a:t>vznést námitku proti zpracování, kdy správce po takové námitce nebude moci údaje dále zpracovávat, nebude-li k tomu mít závažné, prokazatelné důvody;  právo na přenositelnost osobních údajů od jednoho správce k </a:t>
            </a:r>
            <a:r>
              <a:rPr lang="cs-CZ" sz="1600" dirty="0" smtClean="0"/>
              <a:t>druhému</a:t>
            </a:r>
          </a:p>
          <a:p>
            <a:r>
              <a:rPr lang="cs-CZ" sz="1500" dirty="0"/>
              <a:t>dochází </a:t>
            </a:r>
            <a:r>
              <a:rPr lang="cs-CZ" sz="1500" dirty="0" smtClean="0"/>
              <a:t>k</a:t>
            </a:r>
            <a:r>
              <a:rPr lang="cs-CZ" sz="1500" dirty="0"/>
              <a:t> rozšíření definice osobních údajů. Nově sem spadají i technické parametry jako e-mail, IP adresa nebo tzv. </a:t>
            </a:r>
            <a:r>
              <a:rPr lang="cs-CZ" sz="1500" dirty="0" err="1"/>
              <a:t>cookie</a:t>
            </a:r>
            <a:r>
              <a:rPr lang="cs-CZ" sz="1500" dirty="0"/>
              <a:t> v zařízení uživatele. Nová je kategorie tzv. genetických a </a:t>
            </a:r>
            <a:r>
              <a:rPr lang="cs-CZ" sz="1500" dirty="0" smtClean="0"/>
              <a:t>bio</a:t>
            </a:r>
          </a:p>
          <a:p>
            <a:r>
              <a:rPr lang="cs-CZ" sz="1600" dirty="0"/>
              <a:t>Naprosto novým právem </a:t>
            </a:r>
            <a:r>
              <a:rPr lang="cs-CZ" sz="1600" dirty="0" smtClean="0"/>
              <a:t>právo </a:t>
            </a:r>
            <a:r>
              <a:rPr lang="cs-CZ" sz="1600" dirty="0"/>
              <a:t>na to, aby správce bez zbytečného odkladu vymazal naše osobní údaje, pokud je dán </a:t>
            </a:r>
            <a:r>
              <a:rPr lang="cs-CZ" sz="1600" dirty="0" smtClean="0"/>
              <a:t>důvod /nejsou potřebné, odvolám souhlas, </a:t>
            </a:r>
            <a:r>
              <a:rPr lang="cs-CZ" sz="1600" dirty="0" err="1" smtClean="0"/>
              <a:t>atd</a:t>
            </a:r>
            <a:r>
              <a:rPr lang="cs-CZ" sz="1600" dirty="0" smtClean="0"/>
              <a:t>/</a:t>
            </a:r>
            <a:endParaRPr lang="cs-CZ" sz="1500" dirty="0" smtClean="0"/>
          </a:p>
          <a:p>
            <a:r>
              <a:rPr lang="cs-CZ" sz="1600" dirty="0" smtClean="0"/>
              <a:t>právo </a:t>
            </a:r>
            <a:r>
              <a:rPr lang="cs-CZ" sz="1600" dirty="0"/>
              <a:t>být zapomenut je rozšířeným právem na </a:t>
            </a:r>
            <a:r>
              <a:rPr lang="cs-CZ" sz="1600" dirty="0" smtClean="0"/>
              <a:t>výmaz biom</a:t>
            </a:r>
            <a:r>
              <a:rPr lang="cs-CZ" sz="1500" dirty="0" smtClean="0"/>
              <a:t>etrických </a:t>
            </a:r>
            <a:r>
              <a:rPr lang="cs-CZ" sz="1500" dirty="0"/>
              <a:t>údajů, jejichž zpracování bude podléhat přísnějšímu </a:t>
            </a:r>
            <a:r>
              <a:rPr lang="cs-CZ" sz="1500" dirty="0" smtClean="0"/>
              <a:t>režimu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28023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Různé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Metodický </a:t>
            </a:r>
            <a:r>
              <a:rPr lang="cs-CZ" dirty="0"/>
              <a:t>list k administraci studia studentů se specifickým </a:t>
            </a:r>
            <a:r>
              <a:rPr lang="cs-CZ" dirty="0" smtClean="0"/>
              <a:t>nárokem – shrnutí Dr. Pecl</a:t>
            </a:r>
          </a:p>
          <a:p>
            <a:r>
              <a:rPr lang="cs-CZ" dirty="0" smtClean="0"/>
              <a:t>Rigorózní </a:t>
            </a:r>
            <a:r>
              <a:rPr lang="cs-CZ" dirty="0" smtClean="0"/>
              <a:t>řízení – žadatelé se zahraničním vzděláním usilující o přístup k </a:t>
            </a:r>
            <a:r>
              <a:rPr lang="cs-CZ" dirty="0" err="1" smtClean="0"/>
              <a:t>rig</a:t>
            </a:r>
            <a:r>
              <a:rPr lang="cs-CZ" dirty="0" smtClean="0"/>
              <a:t>. </a:t>
            </a:r>
            <a:r>
              <a:rPr lang="cs-CZ" dirty="0"/>
              <a:t>ř</a:t>
            </a:r>
            <a:r>
              <a:rPr lang="cs-CZ" dirty="0" smtClean="0"/>
              <a:t>ízení. NELZE. Zákon hovoří jasně: Absolventi </a:t>
            </a:r>
            <a:r>
              <a:rPr lang="cs-CZ" dirty="0" err="1" smtClean="0"/>
              <a:t>mgr.</a:t>
            </a:r>
            <a:r>
              <a:rPr lang="cs-CZ" dirty="0" smtClean="0"/>
              <a:t> </a:t>
            </a:r>
            <a:r>
              <a:rPr lang="cs-CZ" dirty="0" err="1" smtClean="0"/>
              <a:t>sp</a:t>
            </a:r>
            <a:r>
              <a:rPr lang="cs-CZ" dirty="0" smtClean="0"/>
              <a:t>, kteří získali akademický titul „magistr“ mohou konat (…).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0518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Rozsudek Dohnalová (čl. 22/9 SZŘ)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Poslední součást státní zkoušky v daném studiu musí student úspěšně vykonat nejpozději v semestru, </a:t>
            </a:r>
            <a:r>
              <a:rPr lang="cs-CZ" sz="2000" dirty="0">
                <a:solidFill>
                  <a:srgbClr val="0070C0"/>
                </a:solidFill>
              </a:rPr>
              <a:t>po jehož ukončení </a:t>
            </a:r>
            <a:r>
              <a:rPr lang="cs-CZ" sz="2000" dirty="0"/>
              <a:t>uplyne od doby zápisu do tohoto studia dvojnásobek standardní doby studia zvětšený o </a:t>
            </a:r>
            <a:r>
              <a:rPr lang="cs-CZ" sz="2000" dirty="0" smtClean="0"/>
              <a:t>dobu (…)</a:t>
            </a:r>
          </a:p>
          <a:p>
            <a:pPr lvl="1"/>
            <a:r>
              <a:rPr lang="cs-CZ" sz="2000" dirty="0" smtClean="0"/>
              <a:t>Formulované nesprávně, </a:t>
            </a:r>
            <a:r>
              <a:rPr lang="cs-CZ" sz="2000" dirty="0" smtClean="0"/>
              <a:t>realizace je jiná. </a:t>
            </a:r>
            <a:r>
              <a:rPr lang="cs-CZ" sz="2000" dirty="0" smtClean="0"/>
              <a:t>Má </a:t>
            </a:r>
            <a:r>
              <a:rPr lang="cs-CZ" sz="2000" dirty="0" smtClean="0"/>
              <a:t>být, že poslední součást SZZ musí být vykonána v semestru, </a:t>
            </a:r>
            <a:r>
              <a:rPr lang="cs-CZ" sz="2000" dirty="0" smtClean="0">
                <a:solidFill>
                  <a:srgbClr val="0070C0"/>
                </a:solidFill>
              </a:rPr>
              <a:t>v němž </a:t>
            </a:r>
            <a:r>
              <a:rPr lang="cs-CZ" sz="2000" dirty="0" smtClean="0"/>
              <a:t>uplyne (…)</a:t>
            </a:r>
          </a:p>
          <a:p>
            <a:r>
              <a:rPr lang="cs-CZ" sz="2000" dirty="0" smtClean="0"/>
              <a:t>Řešení do doby novelizace SZŘ</a:t>
            </a:r>
          </a:p>
          <a:p>
            <a:pPr lvl="1"/>
            <a:r>
              <a:rPr lang="cs-CZ" sz="2000" dirty="0" smtClean="0"/>
              <a:t>A) děkan udělí studentům, kteří mají přistoupit k SZZ v posledním semestru dvojnásobku </a:t>
            </a:r>
            <a:r>
              <a:rPr lang="cs-CZ" sz="2000" dirty="0" err="1" smtClean="0"/>
              <a:t>stnd</a:t>
            </a:r>
            <a:r>
              <a:rPr lang="cs-CZ" sz="2000" dirty="0" smtClean="0"/>
              <a:t> doby výjimku avšak bez opravného termínu</a:t>
            </a:r>
          </a:p>
          <a:p>
            <a:pPr lvl="1"/>
            <a:r>
              <a:rPr lang="cs-CZ" sz="2000" dirty="0" smtClean="0"/>
              <a:t>B) takovým studentům se umožní OT bez dalšího (tiše)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495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„Bakalaureáty“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500" dirty="0"/>
              <a:t>všichni absolventi s International </a:t>
            </a:r>
            <a:r>
              <a:rPr lang="cs-CZ" sz="1500" dirty="0" err="1"/>
              <a:t>Baccalaureat</a:t>
            </a:r>
            <a:r>
              <a:rPr lang="cs-CZ" sz="1500" dirty="0"/>
              <a:t> </a:t>
            </a:r>
            <a:r>
              <a:rPr lang="cs-CZ" sz="1500" dirty="0" err="1"/>
              <a:t>Diploma</a:t>
            </a:r>
            <a:r>
              <a:rPr lang="cs-CZ" sz="1500" dirty="0"/>
              <a:t> </a:t>
            </a:r>
            <a:r>
              <a:rPr lang="cs-CZ" sz="1500" dirty="0" smtClean="0"/>
              <a:t>(Švýcarsko) jsou </a:t>
            </a:r>
            <a:r>
              <a:rPr lang="cs-CZ" sz="1500" dirty="0"/>
              <a:t>povinni v ČR požádat o uznání středoškolského </a:t>
            </a:r>
            <a:r>
              <a:rPr lang="cs-CZ" sz="1500" dirty="0" smtClean="0"/>
              <a:t>vzdělání</a:t>
            </a:r>
          </a:p>
          <a:p>
            <a:r>
              <a:rPr lang="cs-CZ" sz="1500" dirty="0"/>
              <a:t>Žadatelé předkládají:</a:t>
            </a:r>
          </a:p>
          <a:p>
            <a:pPr marL="0" indent="0">
              <a:buNone/>
            </a:pPr>
            <a:r>
              <a:rPr lang="cs-CZ" sz="1500" dirty="0" smtClean="0"/>
              <a:t>a</a:t>
            </a:r>
            <a:r>
              <a:rPr lang="cs-CZ" sz="1500" dirty="0"/>
              <a:t>) překlad IB </a:t>
            </a:r>
            <a:r>
              <a:rPr lang="cs-CZ" sz="1500" dirty="0" err="1"/>
              <a:t>Diploma</a:t>
            </a:r>
            <a:r>
              <a:rPr lang="cs-CZ" sz="1500" dirty="0"/>
              <a:t> a </a:t>
            </a:r>
            <a:r>
              <a:rPr lang="cs-CZ" sz="1500" dirty="0" err="1"/>
              <a:t>Apostily</a:t>
            </a:r>
            <a:r>
              <a:rPr lang="cs-CZ" sz="1500" dirty="0"/>
              <a:t> do českého jazyka od soudního tlumočníka zapsaného na seznamu Komory soudních tlumočníků (</a:t>
            </a:r>
            <a:r>
              <a:rPr lang="cs-CZ" sz="1500" u="sng" dirty="0">
                <a:hlinkClick r:id="rId2"/>
              </a:rPr>
              <a:t>www.kstcr.cz/</a:t>
            </a:r>
            <a:r>
              <a:rPr lang="cs-CZ" sz="1500" u="sng" dirty="0" err="1">
                <a:hlinkClick r:id="rId2"/>
              </a:rPr>
              <a:t>cz</a:t>
            </a:r>
            <a:r>
              <a:rPr lang="cs-CZ" sz="1500" dirty="0"/>
              <a:t>)</a:t>
            </a:r>
          </a:p>
          <a:p>
            <a:pPr marL="0" indent="0">
              <a:buNone/>
            </a:pPr>
            <a:r>
              <a:rPr lang="cs-CZ" sz="1500" dirty="0" smtClean="0"/>
              <a:t>b</a:t>
            </a:r>
            <a:r>
              <a:rPr lang="cs-CZ" sz="1500" dirty="0"/>
              <a:t>) obyčejnou oboustrannou kopii vysvědčení z (obvykle prvních dvou) let studia na domovském gymnáziu (nejčastěji jde o Slovensko, není nutno překládat do ČJ)</a:t>
            </a:r>
          </a:p>
          <a:p>
            <a:pPr marL="0" indent="0">
              <a:buNone/>
            </a:pPr>
            <a:r>
              <a:rPr lang="cs-CZ" sz="1500" dirty="0" smtClean="0"/>
              <a:t>c</a:t>
            </a:r>
            <a:r>
              <a:rPr lang="cs-CZ" sz="1500" dirty="0"/>
              <a:t>) doklad o obsahu a rozsahu studia v zahraničí, studijní plán za (typicky asi) poslední dva roky středoškolského studia</a:t>
            </a:r>
          </a:p>
          <a:p>
            <a:pPr marL="0" indent="0">
              <a:buNone/>
            </a:pPr>
            <a:r>
              <a:rPr lang="cs-CZ" sz="1500" dirty="0" smtClean="0"/>
              <a:t>d</a:t>
            </a:r>
            <a:r>
              <a:rPr lang="cs-CZ" sz="1500" dirty="0"/>
              <a:t>) obyčejnou kopii identifikačního průkazu (cestovní pas)</a:t>
            </a:r>
          </a:p>
          <a:p>
            <a:pPr marL="0" indent="0">
              <a:buNone/>
            </a:pPr>
            <a:r>
              <a:rPr lang="cs-CZ" sz="1500" dirty="0" smtClean="0"/>
              <a:t>e</a:t>
            </a:r>
            <a:r>
              <a:rPr lang="cs-CZ" sz="1500" dirty="0"/>
              <a:t>) doklad o tom, že bydlí (trvale nebo přechodně) v </a:t>
            </a:r>
            <a:r>
              <a:rPr lang="cs-CZ" sz="1500" dirty="0" smtClean="0"/>
              <a:t>XX kraji</a:t>
            </a:r>
            <a:r>
              <a:rPr lang="cs-CZ" sz="1500" dirty="0"/>
              <a:t> </a:t>
            </a:r>
            <a:r>
              <a:rPr lang="cs-CZ" sz="1500" dirty="0" smtClean="0"/>
              <a:t>příslušnost </a:t>
            </a:r>
            <a:r>
              <a:rPr lang="cs-CZ" sz="1500" dirty="0"/>
              <a:t>k úřadu určuje místo bydliště v ČR, pokud by nebydleli v ČR, </a:t>
            </a:r>
            <a:r>
              <a:rPr lang="cs-CZ" sz="1500" dirty="0" smtClean="0"/>
              <a:t>pak </a:t>
            </a:r>
            <a:r>
              <a:rPr lang="cs-CZ" sz="1500" dirty="0"/>
              <a:t>musí jít přes </a:t>
            </a:r>
            <a:r>
              <a:rPr lang="cs-CZ" sz="1500" dirty="0" smtClean="0"/>
              <a:t>ministerstvo</a:t>
            </a:r>
            <a:endParaRPr lang="cs-CZ" sz="1500" dirty="0"/>
          </a:p>
          <a:p>
            <a:pPr marL="0" indent="0">
              <a:buNone/>
            </a:pPr>
            <a:r>
              <a:rPr lang="cs-CZ" sz="1500" dirty="0" smtClean="0"/>
              <a:t>Správní </a:t>
            </a:r>
            <a:r>
              <a:rPr lang="cs-CZ" sz="1500" dirty="0"/>
              <a:t>poplatek je 1000,- Kč</a:t>
            </a:r>
            <a:r>
              <a:rPr lang="cs-CZ" sz="1500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916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Přijímací řízení, odvolání studentů se zdravotním problémem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Léto 2017 poprvé u uchazečů na </a:t>
            </a:r>
            <a:r>
              <a:rPr lang="cs-CZ" sz="1800" dirty="0" err="1" smtClean="0"/>
              <a:t>PraF</a:t>
            </a:r>
            <a:r>
              <a:rPr lang="cs-CZ" sz="1800" dirty="0" smtClean="0"/>
              <a:t>, problém – </a:t>
            </a:r>
            <a:r>
              <a:rPr lang="cs-CZ" sz="1800" dirty="0" err="1" smtClean="0"/>
              <a:t>autoremedura</a:t>
            </a:r>
            <a:r>
              <a:rPr lang="cs-CZ" sz="1800" dirty="0" smtClean="0"/>
              <a:t> má opravovat chyby v řízení, zde nejde o chybu, riziko.</a:t>
            </a:r>
          </a:p>
          <a:p>
            <a:r>
              <a:rPr lang="cs-CZ" sz="1800" dirty="0" smtClean="0"/>
              <a:t>Změna ustanovení Směrnice 9/2014</a:t>
            </a:r>
          </a:p>
          <a:p>
            <a:r>
              <a:rPr lang="cs-CZ" sz="1800" dirty="0" smtClean="0"/>
              <a:t>Přepočet, který provádí SPSSN, nelze uplatnit vždy (nejsou potřebné statistické údaje k danému typu postižení</a:t>
            </a:r>
          </a:p>
          <a:p>
            <a:pPr marL="0" indent="0">
              <a:buNone/>
            </a:pPr>
            <a:r>
              <a:rPr lang="cs-CZ" sz="1800" i="1" dirty="0" smtClean="0"/>
              <a:t>Kromě </a:t>
            </a:r>
            <a:r>
              <a:rPr lang="cs-CZ" sz="1800" i="1" dirty="0"/>
              <a:t>postupu, který je uveden v odst. (2) a (3) tohoto článku a kterým se zajišťuje přístupnost přijímacího řízení, uplatňuje MU i zásadu rovných šancí pro přijetí ke studiu. </a:t>
            </a:r>
            <a:r>
              <a:rPr lang="cs-CZ" sz="1800" i="1" dirty="0">
                <a:solidFill>
                  <a:srgbClr val="0070C0"/>
                </a:solidFill>
              </a:rPr>
              <a:t>Pokud se uchazeč se specifickými nároky proti výsledkům přijímacího řízení odvolá s odkazem na to, že přijímací řízení buď nebylo dostatečně přístupné, nebo přístupné bylo, ale došlo k porušení zásady rovných šancí, vyžádá si děkan fakulty, případně rektor MU písemné stanovisko Střediska </a:t>
            </a:r>
            <a:r>
              <a:rPr lang="cs-CZ" sz="1800" i="1" dirty="0" err="1">
                <a:solidFill>
                  <a:srgbClr val="0070C0"/>
                </a:solidFill>
              </a:rPr>
              <a:t>Teiresiás</a:t>
            </a:r>
            <a:r>
              <a:rPr lang="cs-CZ" sz="1800" i="1" dirty="0">
                <a:solidFill>
                  <a:srgbClr val="0070C0"/>
                </a:solidFill>
              </a:rPr>
              <a:t> k průběhu přijímacího řízení daného uchazeče a přezkoumá, zda přístupnost byla zajištěna a zásada rovných šancí pro uchazeče se specifickými nároky byla uplatněna.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6859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0673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Dosavadní úpravy výkladu SZŘ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900" dirty="0"/>
              <a:t>Čl. 17 odst. 3</a:t>
            </a:r>
          </a:p>
          <a:p>
            <a:pPr marL="0" indent="0">
              <a:buNone/>
            </a:pPr>
            <a:r>
              <a:rPr lang="cs-CZ" sz="1900" dirty="0"/>
              <a:t>Hodnocení zadaná v září 2017, tj. po zahájení účinnosti nového SZŘ, avšak patřící ještě do zkouškového období jaro 2017, se započítávají do průměrné klasifikace, jinak by studenti, kteří konali zkoušky v prodlouženém zkouškovém období toho semestru, byli zvýhodněni. Ustanovení odst. 3 se aplikuje až na hodnocení předmětů absolvovaných v semestru podzim 2017 a později</a:t>
            </a:r>
            <a:r>
              <a:rPr lang="cs-CZ" sz="1900" dirty="0" smtClean="0"/>
              <a:t>.</a:t>
            </a:r>
          </a:p>
          <a:p>
            <a:r>
              <a:rPr lang="cs-CZ" sz="1900" dirty="0"/>
              <a:t>Čl. 26 odst. 4 písm. f) a písm. </a:t>
            </a:r>
            <a:r>
              <a:rPr lang="cs-CZ" sz="1900" dirty="0" smtClean="0"/>
              <a:t>g)</a:t>
            </a:r>
          </a:p>
          <a:p>
            <a:pPr marL="0" indent="0">
              <a:buNone/>
            </a:pPr>
            <a:r>
              <a:rPr lang="cs-CZ" sz="1900" dirty="0" smtClean="0"/>
              <a:t>Jedna </a:t>
            </a:r>
            <a:r>
              <a:rPr lang="cs-CZ" sz="1900" dirty="0"/>
              <a:t>třetina kreditů za předměty uznané i jedna dvacetina kreditů za předměty povolené neopakovat se vypočítává z minimální kreditové hodnoty programu, tj. v B ze 180, v M ze 300, resp. 360 v případě Všeobecného lékařství, a v N ze 120 kreditů.</a:t>
            </a:r>
          </a:p>
          <a:p>
            <a:pPr marL="0" indent="0">
              <a:buNone/>
            </a:pPr>
            <a:endParaRPr lang="cs-CZ" sz="19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8995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500" dirty="0" smtClean="0"/>
              <a:t>Čl. 9 odst. 6 Pokud </a:t>
            </a:r>
            <a:r>
              <a:rPr lang="cs-CZ" sz="1500" dirty="0"/>
              <a:t>student využije právo uvedené ve větě první, musí splnit požadavky průběžných kontrol nebo jiné podmínky výuky předmětu, pokud jsou pro daný předmět </a:t>
            </a:r>
            <a:r>
              <a:rPr lang="cs-CZ" sz="1500" dirty="0" smtClean="0"/>
              <a:t>předepsány.</a:t>
            </a:r>
          </a:p>
          <a:p>
            <a:pPr marL="0" indent="0">
              <a:buNone/>
            </a:pPr>
            <a:r>
              <a:rPr lang="cs-CZ" sz="1500" dirty="0" smtClean="0"/>
              <a:t>Dotaz: </a:t>
            </a:r>
            <a:r>
              <a:rPr lang="cs-CZ" sz="1500" dirty="0"/>
              <a:t>pokud pro ukončení předmětu je povinnost x laboratorních cvičení, musí je student splnit a nemůže se odvolávat na tu jednu povolenou </a:t>
            </a:r>
            <a:r>
              <a:rPr lang="cs-CZ" sz="1500" dirty="0" smtClean="0"/>
              <a:t>neomluvenou </a:t>
            </a:r>
            <a:r>
              <a:rPr lang="cs-CZ" sz="1500" dirty="0"/>
              <a:t>absenci? </a:t>
            </a:r>
            <a:endParaRPr lang="cs-CZ" sz="1500" dirty="0"/>
          </a:p>
          <a:p>
            <a:pPr marL="0" indent="0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O: když </a:t>
            </a:r>
            <a:r>
              <a:rPr lang="cs-CZ" sz="1500" dirty="0">
                <a:solidFill>
                  <a:srgbClr val="FF0000"/>
                </a:solidFill>
              </a:rPr>
              <a:t>musí student v předmětu splnit něco, co se koná jen jednou </a:t>
            </a:r>
            <a:r>
              <a:rPr lang="cs-CZ" sz="1500" dirty="0" smtClean="0">
                <a:solidFill>
                  <a:srgbClr val="FF0000"/>
                </a:solidFill>
              </a:rPr>
              <a:t>např. vystoupení </a:t>
            </a:r>
            <a:r>
              <a:rPr lang="cs-CZ" sz="1500" dirty="0">
                <a:solidFill>
                  <a:srgbClr val="FF0000"/>
                </a:solidFill>
              </a:rPr>
              <a:t>před publikem, tak si </a:t>
            </a:r>
            <a:r>
              <a:rPr lang="cs-CZ" sz="1500" dirty="0" smtClean="0">
                <a:solidFill>
                  <a:srgbClr val="FF0000"/>
                </a:solidFill>
              </a:rPr>
              <a:t>nemůže </a:t>
            </a:r>
            <a:r>
              <a:rPr lang="cs-CZ" sz="1500" dirty="0">
                <a:solidFill>
                  <a:srgbClr val="FF0000"/>
                </a:solidFill>
              </a:rPr>
              <a:t>vybrat </a:t>
            </a:r>
            <a:r>
              <a:rPr lang="cs-CZ" sz="1500" dirty="0" smtClean="0">
                <a:solidFill>
                  <a:srgbClr val="FF0000"/>
                </a:solidFill>
              </a:rPr>
              <a:t>neomluvenou </a:t>
            </a:r>
            <a:r>
              <a:rPr lang="cs-CZ" sz="1500" dirty="0">
                <a:solidFill>
                  <a:srgbClr val="FF0000"/>
                </a:solidFill>
              </a:rPr>
              <a:t>absenci, protože </a:t>
            </a:r>
            <a:r>
              <a:rPr lang="cs-CZ" sz="1500" dirty="0" smtClean="0">
                <a:solidFill>
                  <a:srgbClr val="FF0000"/>
                </a:solidFill>
              </a:rPr>
              <a:t>povinnost nelze nahradit</a:t>
            </a:r>
            <a:r>
              <a:rPr lang="cs-CZ" sz="1500" dirty="0">
                <a:solidFill>
                  <a:srgbClr val="FF0000"/>
                </a:solidFill>
              </a:rPr>
              <a:t>. Resp. může nepřijít, ale bude nést negativní </a:t>
            </a:r>
            <a:r>
              <a:rPr lang="cs-CZ" sz="1500" dirty="0" smtClean="0">
                <a:solidFill>
                  <a:srgbClr val="FF0000"/>
                </a:solidFill>
              </a:rPr>
              <a:t>následky (fakulty např. argumentovali</a:t>
            </a:r>
            <a:r>
              <a:rPr lang="cs-CZ" sz="1500" dirty="0">
                <a:solidFill>
                  <a:srgbClr val="FF0000"/>
                </a:solidFill>
              </a:rPr>
              <a:t>, že mají </a:t>
            </a:r>
            <a:r>
              <a:rPr lang="cs-CZ" sz="1500" dirty="0" smtClean="0">
                <a:solidFill>
                  <a:srgbClr val="FF0000"/>
                </a:solidFill>
              </a:rPr>
              <a:t>laboratorní </a:t>
            </a:r>
            <a:r>
              <a:rPr lang="cs-CZ" sz="1500" dirty="0">
                <a:solidFill>
                  <a:srgbClr val="FF0000"/>
                </a:solidFill>
              </a:rPr>
              <a:t>cvičení, kde každé z nich je jedinečné a student tam </a:t>
            </a:r>
            <a:r>
              <a:rPr lang="cs-CZ" sz="1500" dirty="0" smtClean="0">
                <a:solidFill>
                  <a:srgbClr val="FF0000"/>
                </a:solidFill>
              </a:rPr>
              <a:t>nemůže chybět). Jiný </a:t>
            </a:r>
            <a:r>
              <a:rPr lang="cs-CZ" sz="1500" dirty="0">
                <a:solidFill>
                  <a:srgbClr val="FF0000"/>
                </a:solidFill>
              </a:rPr>
              <a:t>případ je skutečná nemoc = omluva</a:t>
            </a:r>
            <a:r>
              <a:rPr lang="cs-CZ" sz="15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cs-CZ" sz="1500" dirty="0"/>
              <a:t>Nepovažuje se za povinnost stanovit </a:t>
            </a:r>
            <a:r>
              <a:rPr lang="cs-CZ" sz="1500" b="1" dirty="0"/>
              <a:t>náhradní termín</a:t>
            </a:r>
            <a:r>
              <a:rPr lang="cs-CZ" sz="1500" dirty="0"/>
              <a:t> laboratorních měření nebo např. uváděných prezentací v kontextu čl. 16 odst. 8? </a:t>
            </a:r>
            <a:endParaRPr lang="cs-CZ" sz="1500" dirty="0" smtClean="0"/>
          </a:p>
          <a:p>
            <a:pPr marL="0" indent="0">
              <a:buNone/>
            </a:pPr>
            <a:r>
              <a:rPr lang="cs-CZ" sz="1500" dirty="0" smtClean="0">
                <a:solidFill>
                  <a:srgbClr val="FF0000"/>
                </a:solidFill>
              </a:rPr>
              <a:t>O: 16/8 </a:t>
            </a:r>
            <a:r>
              <a:rPr lang="cs-CZ" sz="1500" dirty="0">
                <a:solidFill>
                  <a:srgbClr val="FF0000"/>
                </a:solidFill>
              </a:rPr>
              <a:t>to nenarušuje, protože hovoří o opravných termínech řádně omluvených. Ti studenti, kteří využijí jednu neomluvenou absenci, nejsou řádně omluvení, pouze se jim </a:t>
            </a:r>
            <a:r>
              <a:rPr lang="cs-CZ" sz="1500" dirty="0" smtClean="0">
                <a:solidFill>
                  <a:srgbClr val="FF0000"/>
                </a:solidFill>
              </a:rPr>
              <a:t>absence toleruje</a:t>
            </a:r>
            <a:r>
              <a:rPr lang="cs-CZ" sz="1500" dirty="0">
                <a:solidFill>
                  <a:srgbClr val="FF0000"/>
                </a:solidFill>
              </a:rPr>
              <a:t>. Chápu to jako protiváhu tomu, aby </a:t>
            </a:r>
            <a:r>
              <a:rPr lang="cs-CZ" sz="1500" dirty="0" smtClean="0">
                <a:solidFill>
                  <a:srgbClr val="FF0000"/>
                </a:solidFill>
              </a:rPr>
              <a:t>nezneužívali absenci právě </a:t>
            </a:r>
            <a:r>
              <a:rPr lang="cs-CZ" sz="1500" dirty="0">
                <a:solidFill>
                  <a:srgbClr val="FF0000"/>
                </a:solidFill>
              </a:rPr>
              <a:t>na akce, kde být musí a nelze je nahrazovat.</a:t>
            </a:r>
          </a:p>
          <a:p>
            <a:pPr marL="0" indent="0">
              <a:buNone/>
            </a:pPr>
            <a:endParaRPr lang="cs-CZ" sz="1500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20019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čl. 14 odst. 8 - automatické zaznamenávání předmětů</a:t>
            </a:r>
            <a:br>
              <a:rPr lang="cs-CZ" sz="2000" dirty="0"/>
            </a:br>
            <a:r>
              <a:rPr lang="cs-CZ" sz="2000" dirty="0"/>
              <a:t>dotaz: nebudou automaticky zaznamenané předměty ze studií úspěšně absolvovaných a souběžných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Ne, podle SZŘ pouze z neúspěšných studií; tříletá hranice</a:t>
            </a:r>
          </a:p>
          <a:p>
            <a:pPr marL="0" indent="0">
              <a:buNone/>
            </a:pPr>
            <a:r>
              <a:rPr lang="cs-CZ" sz="2000" dirty="0" smtClean="0"/>
              <a:t>dotaz</a:t>
            </a:r>
            <a:r>
              <a:rPr lang="cs-CZ" sz="2000" dirty="0"/>
              <a:t>: bude možné označit předměty, které se nemohou automaticky zaznamenat, tzn. např. Bakalářská práce 1 a 2 - student musí na každém svém oboru psát vždy novou práci, proto nelze považovat za splněné v rámci jiného </a:t>
            </a:r>
            <a:r>
              <a:rPr lang="cs-CZ" sz="2000" dirty="0" smtClean="0"/>
              <a:t>oboru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projednáme, předpoklad: fakulta vyznačí předměty, které nebudou podléhat 14/8, např. změna kódu v názvu předmětu, nutné probrat s </a:t>
            </a:r>
            <a:r>
              <a:rPr lang="cs-CZ" sz="2000" dirty="0" err="1" smtClean="0">
                <a:solidFill>
                  <a:srgbClr val="FF0000"/>
                </a:solidFill>
              </a:rPr>
              <a:t>ISem</a:t>
            </a:r>
            <a:r>
              <a:rPr lang="cs-CZ" sz="2000" dirty="0" smtClean="0">
                <a:solidFill>
                  <a:srgbClr val="FF0000"/>
                </a:solidFill>
              </a:rPr>
              <a:t>, a poté projednat s proděkany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dotaz: od kdy bude fungovat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poprvé se má použít od PS 2018; testování?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0433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čl. 21 odst. 1 - oprava úspěšného hodnocení</a:t>
            </a:r>
            <a:br>
              <a:rPr lang="cs-CZ" sz="2000" dirty="0"/>
            </a:br>
            <a:r>
              <a:rPr lang="cs-CZ" sz="2000" dirty="0"/>
              <a:t>dotaz: žádost max. u 1 předmětu v 1 oboru za semestr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ano, 1 předmět, 1x v semestru, v daném studiu.</a:t>
            </a:r>
          </a:p>
          <a:p>
            <a:pPr marL="0" indent="0">
              <a:buNone/>
            </a:pPr>
            <a:r>
              <a:rPr lang="cs-CZ" sz="2000" dirty="0" smtClean="0"/>
              <a:t>dotaz</a:t>
            </a:r>
            <a:r>
              <a:rPr lang="cs-CZ" sz="2000" dirty="0"/>
              <a:t>: budou v IS nástroje na kontrolu, zda student nepožádal u více předmětů? - žádost přes IS - úřadovna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ano. Uvažujeme pracovně příznak nula. Musíme projednat.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/>
              <a:t>čl. 23 odst. 5 - SZZ v jednooborovém studiu</a:t>
            </a:r>
            <a:br>
              <a:rPr lang="cs-CZ" sz="2000" dirty="0"/>
            </a:br>
            <a:r>
              <a:rPr lang="cs-CZ" sz="2000" dirty="0"/>
              <a:t>dotaz: pokud student neodevzdá </a:t>
            </a:r>
            <a:r>
              <a:rPr lang="cs-CZ" sz="2000" dirty="0" err="1"/>
              <a:t>záv</a:t>
            </a:r>
            <a:r>
              <a:rPr lang="cs-CZ" sz="2000" dirty="0"/>
              <a:t>. práci, je mu ukončeno studium - bude možné opatřením děkana tento postup zmírnit? např. udělením pomlčky a vyčerpáním řádného termínu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student může do Archivu „prázdný soubor“ nebo soubor s XXX, aby bylo jasné, že oponenti nepíší posudky, nebude obhajovat, ale dostane automaticky F. Není potřeba Opatření.</a:t>
            </a: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13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/>
              <a:t>čl. 24 - SZZ ve víceoborovém studiu</a:t>
            </a:r>
            <a:br>
              <a:rPr lang="cs-CZ" sz="2000" dirty="0"/>
            </a:br>
            <a:r>
              <a:rPr lang="cs-CZ" sz="2000" dirty="0"/>
              <a:t>dotaz: je možné ustanovení zpřísnit povinností konat SZZ v jednom semestru ze všech částí? - v minulém SZŘ, kdy se toto ustanovení prosadilo do SZŘ bylo umožněno, abychom opatřením děkana provedli vlastní úpravu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Ne. </a:t>
            </a:r>
            <a:r>
              <a:rPr lang="cs-CZ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 SZZ jsou si na některých fakultách obsahově rovny, co se týče 1obor/2obor. Nelze nutit studenta, aby přistupoval k SZZ v rozporu s tím, co umožňuje SZŘ.</a:t>
            </a:r>
          </a:p>
          <a:p>
            <a:pPr marL="0" indent="0">
              <a:buNone/>
            </a:pPr>
            <a:r>
              <a:rPr lang="cs-CZ" sz="2000" dirty="0" smtClean="0"/>
              <a:t>Dotaz: Hodnocení </a:t>
            </a:r>
            <a:r>
              <a:rPr lang="cs-CZ" sz="2000" dirty="0"/>
              <a:t>X, zda půjde někdy odstranit anebo bude v evidenci </a:t>
            </a:r>
            <a:r>
              <a:rPr lang="cs-CZ" sz="2000" dirty="0" smtClean="0"/>
              <a:t>navždycky.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hodnocení X zůstává v evidenci stejně, jako jiné hodnocení. Změna </a:t>
            </a:r>
            <a:r>
              <a:rPr lang="cs-CZ" sz="2000" dirty="0" smtClean="0">
                <a:solidFill>
                  <a:srgbClr val="FF0000"/>
                </a:solidFill>
              </a:rPr>
              <a:t>jedině v </a:t>
            </a:r>
            <a:r>
              <a:rPr lang="cs-CZ" sz="2000" dirty="0" smtClean="0">
                <a:solidFill>
                  <a:srgbClr val="FF0000"/>
                </a:solidFill>
              </a:rPr>
              <a:t>případě řízení – revize hodnocení</a:t>
            </a:r>
            <a:r>
              <a:rPr lang="cs-CZ" sz="2000" dirty="0" smtClean="0">
                <a:solidFill>
                  <a:srgbClr val="FF0000"/>
                </a:solidFill>
              </a:rPr>
              <a:t>. Pozn. už </a:t>
            </a:r>
            <a:r>
              <a:rPr lang="cs-CZ" sz="2000" dirty="0" err="1" smtClean="0">
                <a:solidFill>
                  <a:srgbClr val="FF0000"/>
                </a:solidFill>
              </a:rPr>
              <a:t>implement</a:t>
            </a:r>
            <a:r>
              <a:rPr lang="cs-CZ" sz="2000" dirty="0" smtClean="0">
                <a:solidFill>
                  <a:srgbClr val="FF0000"/>
                </a:solidFill>
              </a:rPr>
              <a:t>.</a:t>
            </a:r>
            <a:endParaRPr lang="cs-CZ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4352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14454"/>
            <a:ext cx="8086635" cy="647700"/>
          </a:xfrm>
        </p:spPr>
        <p:txBody>
          <a:bodyPr/>
          <a:lstStyle/>
          <a:p>
            <a:r>
              <a:rPr lang="cs-CZ" dirty="0"/>
              <a:t>Dotazy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68922"/>
            <a:ext cx="8082321" cy="411480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 smtClean="0"/>
              <a:t>Dotaz: Pokud </a:t>
            </a:r>
            <a:r>
              <a:rPr lang="cs-CZ" sz="2000" dirty="0"/>
              <a:t>požádá student o přerušení např. v období prázdnin od 7. 8. 2018 na 3 roky, přeruší se mu studium do 31. 8. 2021 nebo se musí přerušit do 7. 8. 2021, aby nebyly překročeny 3 roky</a:t>
            </a:r>
            <a:r>
              <a:rPr lang="cs-CZ" sz="2000" dirty="0" smtClean="0"/>
              <a:t>?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</a:t>
            </a:r>
            <a:r>
              <a:rPr lang="cs-CZ" sz="2000" dirty="0" smtClean="0">
                <a:solidFill>
                  <a:srgbClr val="FF0000"/>
                </a:solidFill>
              </a:rPr>
              <a:t>samostatný </a:t>
            </a:r>
            <a:r>
              <a:rPr lang="cs-CZ" sz="2000" dirty="0" smtClean="0">
                <a:solidFill>
                  <a:srgbClr val="FF0000"/>
                </a:solidFill>
              </a:rPr>
              <a:t>bod </a:t>
            </a:r>
            <a:r>
              <a:rPr lang="cs-CZ" sz="2000" dirty="0" smtClean="0">
                <a:solidFill>
                  <a:srgbClr val="FF0000"/>
                </a:solidFill>
              </a:rPr>
              <a:t>prezentace. Tři </a:t>
            </a:r>
            <a:r>
              <a:rPr lang="cs-CZ" sz="2000" dirty="0" smtClean="0">
                <a:solidFill>
                  <a:srgbClr val="FF0000"/>
                </a:solidFill>
              </a:rPr>
              <a:t>roky by neměly být porušeny, student bude vidět/vědět, kolik dní přerušení mu zbývá a jak má studium plánovat. ALE: Je prostor pro zvážení, benevolenci</a:t>
            </a:r>
            <a:r>
              <a:rPr lang="cs-CZ" sz="2000" dirty="0">
                <a:solidFill>
                  <a:srgbClr val="FF0000"/>
                </a:solidFill>
              </a:rPr>
              <a:t> </a:t>
            </a:r>
            <a:r>
              <a:rPr lang="cs-CZ" sz="2000" dirty="0" smtClean="0">
                <a:solidFill>
                  <a:srgbClr val="FF0000"/>
                </a:solidFill>
              </a:rPr>
              <a:t>a poskytnutí výjimky. Bude projednáno samostatně. Bude poskytnuta stručná metodika.</a:t>
            </a:r>
          </a:p>
          <a:p>
            <a:pPr marL="0" indent="0">
              <a:buNone/>
            </a:pPr>
            <a:r>
              <a:rPr lang="cs-CZ" sz="2000" dirty="0" smtClean="0"/>
              <a:t>Dotaz: Až </a:t>
            </a:r>
            <a:r>
              <a:rPr lang="cs-CZ" sz="2000" dirty="0"/>
              <a:t>vejde v platnost odst. 8, znamená to, že v souvislosti s odst. 1 (děkan může uznat..) bude stále platit naše pravidlo pro uznávání předmětů z předchozích neúspěšně ukončených studií např. pro předměty, které byly absolvované před více než 3 lety?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O: Ano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6790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1985"/>
            <a:ext cx="8082321" cy="5200527"/>
          </a:xfrm>
        </p:spPr>
        <p:txBody>
          <a:bodyPr/>
          <a:lstStyle/>
          <a:p>
            <a:pPr marL="0" indent="0" algn="ctr">
              <a:buNone/>
            </a:pPr>
            <a:r>
              <a:rPr lang="en-US" b="1" spc="200" dirty="0" smtClean="0">
                <a:solidFill>
                  <a:srgbClr val="002060"/>
                </a:solidFill>
              </a:rPr>
              <a:t>P</a:t>
            </a:r>
            <a:r>
              <a:rPr lang="cs-CZ" b="1" spc="200" dirty="0" smtClean="0">
                <a:solidFill>
                  <a:srgbClr val="002060"/>
                </a:solidFill>
              </a:rPr>
              <a:t>ř</a:t>
            </a:r>
            <a:r>
              <a:rPr lang="en-US" b="1" spc="200" dirty="0" err="1" smtClean="0">
                <a:solidFill>
                  <a:srgbClr val="002060"/>
                </a:solidFill>
              </a:rPr>
              <a:t>eru</a:t>
            </a:r>
            <a:r>
              <a:rPr lang="cs-CZ" b="1" spc="200" dirty="0" err="1" smtClean="0">
                <a:solidFill>
                  <a:srgbClr val="002060"/>
                </a:solidFill>
              </a:rPr>
              <a:t>šování</a:t>
            </a:r>
            <a:r>
              <a:rPr lang="cs-CZ" b="1" spc="200" dirty="0" smtClean="0">
                <a:solidFill>
                  <a:srgbClr val="002060"/>
                </a:solidFill>
              </a:rPr>
              <a:t> studia - </a:t>
            </a:r>
            <a:r>
              <a:rPr lang="cs-CZ" sz="2000" spc="200" dirty="0" smtClean="0">
                <a:solidFill>
                  <a:srgbClr val="002060"/>
                </a:solidFill>
              </a:rPr>
              <a:t>nově</a:t>
            </a:r>
            <a:r>
              <a:rPr lang="cs-CZ" b="1" spc="200" dirty="0" smtClean="0">
                <a:solidFill>
                  <a:srgbClr val="002060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cs-CZ" sz="2000" spc="200" dirty="0">
                <a:solidFill>
                  <a:srgbClr val="002060"/>
                </a:solidFill>
              </a:rPr>
              <a:t>p</a:t>
            </a:r>
            <a:r>
              <a:rPr lang="cs-CZ" sz="2000" spc="200" dirty="0" smtClean="0">
                <a:solidFill>
                  <a:srgbClr val="002060"/>
                </a:solidFill>
              </a:rPr>
              <a:t>ro studia zahájená v JS 2012 a později</a:t>
            </a:r>
            <a:br>
              <a:rPr lang="cs-CZ" sz="2000" spc="200" dirty="0" smtClean="0">
                <a:solidFill>
                  <a:srgbClr val="002060"/>
                </a:solidFill>
              </a:rPr>
            </a:br>
            <a:r>
              <a:rPr lang="cs-CZ" sz="1600" spc="200" dirty="0" smtClean="0">
                <a:solidFill>
                  <a:srgbClr val="002060"/>
                </a:solidFill>
              </a:rPr>
              <a:t>(</a:t>
            </a:r>
            <a:r>
              <a:rPr lang="cs-CZ" sz="1600" dirty="0" smtClean="0"/>
              <a:t>* </a:t>
            </a:r>
            <a:r>
              <a:rPr lang="cs-CZ" sz="1600" dirty="0"/>
              <a:t>pro přerušení, které se do celkové doby studia </a:t>
            </a:r>
            <a:r>
              <a:rPr lang="cs-CZ" sz="1600" dirty="0" smtClean="0"/>
              <a:t>započítává)</a:t>
            </a:r>
            <a:endParaRPr lang="cs-CZ" sz="1600" dirty="0"/>
          </a:p>
          <a:p>
            <a:pPr marL="0" indent="0" algn="ctr">
              <a:buNone/>
            </a:pPr>
            <a:endParaRPr lang="en-US" b="1" spc="200" dirty="0">
              <a:solidFill>
                <a:srgbClr val="002060"/>
              </a:solidFill>
            </a:endParaRPr>
          </a:p>
          <a:p>
            <a:r>
              <a:rPr lang="cs-CZ" sz="2000" b="1" spc="200" dirty="0" smtClean="0">
                <a:solidFill>
                  <a:srgbClr val="002060"/>
                </a:solidFill>
              </a:rPr>
              <a:t>čl</a:t>
            </a:r>
            <a:r>
              <a:rPr lang="cs-CZ" sz="2000" b="1" spc="200" dirty="0">
                <a:solidFill>
                  <a:srgbClr val="002060"/>
                </a:solidFill>
              </a:rPr>
              <a:t>. 13/3 SZŘ – Celková doba přerušení nesmí překročit standardní dobu daného studia</a:t>
            </a:r>
            <a:r>
              <a:rPr lang="cs-CZ" sz="2000" b="1" spc="200" dirty="0" smtClean="0">
                <a:solidFill>
                  <a:srgbClr val="002060"/>
                </a:solidFill>
              </a:rPr>
              <a:t>.</a:t>
            </a:r>
            <a:r>
              <a:rPr lang="en-US" sz="2000" b="1" spc="200" dirty="0" smtClean="0">
                <a:solidFill>
                  <a:srgbClr val="002060"/>
                </a:solidFill>
              </a:rPr>
              <a:t/>
            </a:r>
            <a:br>
              <a:rPr lang="en-US" sz="2000" b="1" spc="200" dirty="0" smtClean="0">
                <a:solidFill>
                  <a:srgbClr val="002060"/>
                </a:solidFill>
              </a:rPr>
            </a:br>
            <a:endParaRPr lang="en-US" sz="2000" b="1" spc="200" dirty="0" smtClean="0">
              <a:solidFill>
                <a:srgbClr val="002060"/>
              </a:solidFill>
            </a:endParaRPr>
          </a:p>
          <a:p>
            <a:r>
              <a:rPr lang="cs-CZ" sz="2000" dirty="0"/>
              <a:t>Pravidlo pro přerušení: </a:t>
            </a:r>
            <a:r>
              <a:rPr lang="cs-CZ" sz="2000" b="1" spc="200" dirty="0">
                <a:solidFill>
                  <a:srgbClr val="002060"/>
                </a:solidFill>
              </a:rPr>
              <a:t>Pokud zbývající počet dnů je nedostačující, nemá student na přerušení nárok.</a:t>
            </a:r>
            <a:br>
              <a:rPr lang="cs-CZ" sz="2000" b="1" spc="200" dirty="0">
                <a:solidFill>
                  <a:srgbClr val="002060"/>
                </a:solidFill>
              </a:rPr>
            </a:br>
            <a:r>
              <a:rPr lang="cs-CZ" sz="2000" dirty="0"/>
              <a:t>(neplatí, že pokud by přerušení skončilo v průběhu semestru, bylo by automaticky prodlouženo až do konce daného semestru</a:t>
            </a:r>
            <a:r>
              <a:rPr lang="cs-CZ" sz="2000" dirty="0" smtClean="0"/>
              <a:t>)</a:t>
            </a:r>
            <a:r>
              <a:rPr lang="en-US" sz="2000" b="1" spc="200" dirty="0" smtClean="0">
                <a:solidFill>
                  <a:srgbClr val="002060"/>
                </a:solidFill>
              </a:rPr>
              <a:t/>
            </a:r>
            <a:br>
              <a:rPr lang="en-US" sz="2000" b="1" spc="200" dirty="0" smtClean="0">
                <a:solidFill>
                  <a:srgbClr val="002060"/>
                </a:solidFill>
              </a:rPr>
            </a:br>
            <a:endParaRPr lang="cs-CZ" sz="2000" spc="200" dirty="0">
              <a:solidFill>
                <a:srgbClr val="002060"/>
              </a:solidFill>
            </a:endParaRPr>
          </a:p>
          <a:p>
            <a:r>
              <a:rPr lang="cs-CZ" sz="2000" dirty="0"/>
              <a:t>Zmírnění </a:t>
            </a:r>
            <a:r>
              <a:rPr lang="cs-CZ" sz="2000" dirty="0" smtClean="0"/>
              <a:t> tvrdosti </a:t>
            </a:r>
            <a:r>
              <a:rPr lang="cs-CZ" sz="2000" dirty="0"/>
              <a:t>tohoto ustanovení </a:t>
            </a:r>
            <a:r>
              <a:rPr lang="cs-CZ" dirty="0"/>
              <a:t>– </a:t>
            </a:r>
            <a:r>
              <a:rPr lang="cs-CZ" sz="2000" dirty="0"/>
              <a:t>viz </a:t>
            </a:r>
            <a:r>
              <a:rPr lang="cs-CZ" sz="2000" dirty="0" smtClean="0"/>
              <a:t>následující tab</a:t>
            </a:r>
            <a:r>
              <a:rPr lang="cs-CZ" sz="2000" dirty="0"/>
              <a:t>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cs-CZ" sz="2000" b="1" spc="200" dirty="0" smtClean="0">
                <a:solidFill>
                  <a:srgbClr val="002060"/>
                </a:solidFill>
              </a:rPr>
              <a:t>Minimální </a:t>
            </a:r>
            <a:r>
              <a:rPr lang="cs-CZ" sz="2000" b="1" spc="200" dirty="0">
                <a:solidFill>
                  <a:srgbClr val="002060"/>
                </a:solidFill>
              </a:rPr>
              <a:t>zůstatek dnů pro přerušení </a:t>
            </a:r>
            <a:r>
              <a:rPr lang="cs-CZ" sz="2000" b="1" spc="200" dirty="0" smtClean="0">
                <a:solidFill>
                  <a:srgbClr val="002060"/>
                </a:solidFill>
              </a:rPr>
              <a:t>studia</a:t>
            </a:r>
            <a:br>
              <a:rPr lang="cs-CZ" sz="2000" b="1" spc="200" dirty="0" smtClean="0">
                <a:solidFill>
                  <a:srgbClr val="002060"/>
                </a:solidFill>
              </a:rPr>
            </a:br>
            <a:r>
              <a:rPr lang="cs-CZ" sz="1600" i="1" spc="200" dirty="0" smtClean="0">
                <a:solidFill>
                  <a:srgbClr val="0070C0"/>
                </a:solidFill>
              </a:rPr>
              <a:t>(</a:t>
            </a:r>
            <a:r>
              <a:rPr lang="en-US" sz="1600" i="1" dirty="0" smtClean="0">
                <a:solidFill>
                  <a:srgbClr val="0070C0"/>
                </a:solidFill>
              </a:rPr>
              <a:t>Po</a:t>
            </a:r>
            <a:r>
              <a:rPr lang="cs-CZ" sz="1600" i="1" dirty="0">
                <a:solidFill>
                  <a:srgbClr val="0070C0"/>
                </a:solidFill>
              </a:rPr>
              <a:t>zn.: PS 1. září – 31. ledna, JS 1. února – 31. </a:t>
            </a:r>
            <a:r>
              <a:rPr lang="cs-CZ" sz="1600" i="1" dirty="0" smtClean="0">
                <a:solidFill>
                  <a:srgbClr val="0070C0"/>
                </a:solidFill>
              </a:rPr>
              <a:t>srpna)</a:t>
            </a:r>
            <a:r>
              <a:rPr lang="en-US" sz="1600" b="1" i="1" spc="200" dirty="0" smtClean="0">
                <a:solidFill>
                  <a:srgbClr val="0070C0"/>
                </a:solidFill>
              </a:rPr>
              <a:t/>
            </a:r>
            <a:br>
              <a:rPr lang="en-US" sz="1600" b="1" i="1" spc="200" dirty="0" smtClean="0">
                <a:solidFill>
                  <a:srgbClr val="0070C0"/>
                </a:solidFill>
              </a:rPr>
            </a:br>
            <a:endParaRPr lang="cs-CZ" sz="1600" b="1" i="1" spc="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266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52914</TotalTime>
  <Words>1235</Words>
  <Application>Microsoft Office PowerPoint</Application>
  <PresentationFormat>Předvádění na obrazovce (4:3)</PresentationFormat>
  <Paragraphs>241</Paragraphs>
  <Slides>25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Adobe Garamond Pro Bold</vt:lpstr>
      <vt:lpstr>Arial</vt:lpstr>
      <vt:lpstr>Calibri</vt:lpstr>
      <vt:lpstr>Tahoma</vt:lpstr>
      <vt:lpstr>Times New Roman</vt:lpstr>
      <vt:lpstr>Wingdings</vt:lpstr>
      <vt:lpstr>Prezentace_MU_CZ</vt:lpstr>
      <vt:lpstr>Pracovní setkání k SZŘ 10. 11. 2017</vt:lpstr>
      <vt:lpstr>Dosavadní úpravy výkladu SZŘ</vt:lpstr>
      <vt:lpstr>Dosavadní úpravy výkladu SZŘ</vt:lpstr>
      <vt:lpstr>Dotaz</vt:lpstr>
      <vt:lpstr>Dotazy</vt:lpstr>
      <vt:lpstr>Dotazy</vt:lpstr>
      <vt:lpstr>Dotazy</vt:lpstr>
      <vt:lpstr>Dotazy</vt:lpstr>
      <vt:lpstr>Prezentace aplikace PowerPoint</vt:lpstr>
      <vt:lpstr>Prezentace aplikace PowerPoint</vt:lpstr>
      <vt:lpstr>Prezentace aplikace PowerPoint</vt:lpstr>
      <vt:lpstr>Dotazy</vt:lpstr>
      <vt:lpstr>Dotazy</vt:lpstr>
      <vt:lpstr> </vt:lpstr>
      <vt:lpstr>Porada vedoucích SO fakult 10. 11. 2017</vt:lpstr>
      <vt:lpstr>Uznávání zahraničního vysokoškolského vzdělání</vt:lpstr>
      <vt:lpstr>Uznávání zahraničního vysokoškolského vzdělání</vt:lpstr>
      <vt:lpstr>Různé</vt:lpstr>
      <vt:lpstr>Prezentace aplikace PowerPoint</vt:lpstr>
      <vt:lpstr>GDPR – vsuvka, co to je</vt:lpstr>
      <vt:lpstr>Různé </vt:lpstr>
      <vt:lpstr>Rozsudek Dohnalová (čl. 22/9 SZŘ)</vt:lpstr>
      <vt:lpstr>„Bakalaureáty“</vt:lpstr>
      <vt:lpstr>Přijímací řízení, odvolání studentů se zdravotním problémem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Jaroslava Králová</dc:creator>
  <cp:lastModifiedBy>Martina Vlková</cp:lastModifiedBy>
  <cp:revision>512</cp:revision>
  <cp:lastPrinted>2017-11-09T09:56:02Z</cp:lastPrinted>
  <dcterms:created xsi:type="dcterms:W3CDTF">2015-11-23T07:04:47Z</dcterms:created>
  <dcterms:modified xsi:type="dcterms:W3CDTF">2017-11-09T14:05:31Z</dcterms:modified>
</cp:coreProperties>
</file>