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71" r:id="rId2"/>
    <p:sldMasterId id="2147483683" r:id="rId3"/>
    <p:sldMasterId id="2147483695" r:id="rId4"/>
  </p:sldMasterIdLst>
  <p:notesMasterIdLst>
    <p:notesMasterId r:id="rId20"/>
  </p:notesMasterIdLst>
  <p:handoutMasterIdLst>
    <p:handoutMasterId r:id="rId21"/>
  </p:handoutMasterIdLst>
  <p:sldIdLst>
    <p:sldId id="256" r:id="rId5"/>
    <p:sldId id="329" r:id="rId6"/>
    <p:sldId id="338" r:id="rId7"/>
    <p:sldId id="349" r:id="rId8"/>
    <p:sldId id="340" r:id="rId9"/>
    <p:sldId id="342" r:id="rId10"/>
    <p:sldId id="336" r:id="rId11"/>
    <p:sldId id="350" r:id="rId12"/>
    <p:sldId id="343" r:id="rId13"/>
    <p:sldId id="344" r:id="rId14"/>
    <p:sldId id="345" r:id="rId15"/>
    <p:sldId id="346" r:id="rId16"/>
    <p:sldId id="347" r:id="rId17"/>
    <p:sldId id="348" r:id="rId18"/>
    <p:sldId id="339" r:id="rId19"/>
  </p:sldIdLst>
  <p:sldSz cx="9144000" cy="6858000" type="screen4x3"/>
  <p:notesSz cx="6669088" cy="98853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20" d="100"/>
          <a:sy n="120" d="100"/>
        </p:scale>
        <p:origin x="1368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889938" cy="49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36" tIns="45368" rIns="90736" bIns="453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3" y="0"/>
            <a:ext cx="2889938" cy="49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36" tIns="45368" rIns="90736" bIns="453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91096"/>
            <a:ext cx="2889938" cy="49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36" tIns="45368" rIns="90736" bIns="453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3" y="9391096"/>
            <a:ext cx="2889938" cy="49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36" tIns="45368" rIns="90736" bIns="453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889938" cy="49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36" tIns="45368" rIns="90736" bIns="4536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9" y="0"/>
            <a:ext cx="2889938" cy="49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36" tIns="45368" rIns="90736" bIns="453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3600" y="741363"/>
            <a:ext cx="4941888" cy="3706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95548"/>
            <a:ext cx="5335270" cy="4448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36" tIns="45368" rIns="90736" bIns="45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89381"/>
            <a:ext cx="2889938" cy="49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36" tIns="45368" rIns="90736" bIns="4536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9" y="9389381"/>
            <a:ext cx="2889938" cy="49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36" tIns="45368" rIns="90736" bIns="4536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5848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Podíl osobních nákladů vzrostl o 2 % proti roku 2016 (navýšení tarifů)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9312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7359">
              <a:defRPr/>
            </a:pPr>
            <a:r>
              <a:rPr lang="cs-CZ" dirty="0"/>
              <a:t>Zejména z důvodů zahájení projektů OP VVV a díky realizaci akcí v rámci končícího Programu reprodukce majetku (</a:t>
            </a:r>
            <a:r>
              <a:rPr lang="cs-CZ" dirty="0" err="1"/>
              <a:t>reko</a:t>
            </a:r>
            <a:r>
              <a:rPr lang="cs-CZ" dirty="0"/>
              <a:t> FF Arna Nováka) zaznamenán podstatný nárůst oproti roku 2016.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8280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Celkový</a:t>
            </a:r>
            <a:r>
              <a:rPr lang="cs-CZ" baseline="0" dirty="0" smtClean="0"/>
              <a:t> stav fondů je ve stejné výši jako ke konci roku 2016. Nárůst rezervního fondu, FRIM. Pokles FPP, sociálního fondu a </a:t>
            </a:r>
            <a:r>
              <a:rPr lang="cs-CZ" baseline="0" dirty="0" err="1" smtClean="0"/>
              <a:t>stip</a:t>
            </a:r>
            <a:r>
              <a:rPr lang="cs-CZ" baseline="0" dirty="0" smtClean="0"/>
              <a:t>. fondu.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0275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Pouze informace…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2966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Údaje</a:t>
            </a:r>
            <a:r>
              <a:rPr lang="cs-CZ" baseline="0" dirty="0" smtClean="0"/>
              <a:t> ze schváleného rozpočtu 2018. Opatření pro rok 2018 zejména – revize účetních norem, účtového rozvrhu a realizace opatření k IP (v návaznosti na kontrolu MŠMT 2017).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5094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138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2845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0051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1892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Náklady i výnosy</a:t>
            </a:r>
            <a:r>
              <a:rPr lang="cs-CZ" baseline="0" dirty="0" smtClean="0"/>
              <a:t> vzrostly proti roku 2016 o cca 300 mil. Kč, HV vzrostl o 5,5 mil. Kč.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483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HV na LF díky samoplátcům</a:t>
            </a:r>
            <a:r>
              <a:rPr lang="cs-CZ" baseline="0" dirty="0" smtClean="0"/>
              <a:t> (10,4 mil. </a:t>
            </a:r>
            <a:r>
              <a:rPr lang="cs-CZ" baseline="0" smtClean="0"/>
              <a:t>Kč)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9705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Objem použitých</a:t>
            </a:r>
            <a:r>
              <a:rPr lang="cs-CZ" baseline="0" dirty="0" smtClean="0"/>
              <a:t> veřejných neinvestiční prostředků byl o 270 mil. vyšší než v roce 2016, kapitálové o 254 mil. Kč. Vzrostly zejména příjmy ze strukturálních fondů (110 mil. Kč), ale i z kapitoly MŠMT a příjmy ze zahraničí.</a:t>
            </a:r>
          </a:p>
          <a:p>
            <a:r>
              <a:rPr lang="cs-CZ" baseline="0" dirty="0" smtClean="0"/>
              <a:t>NEI příjmy spojené se </a:t>
            </a:r>
            <a:r>
              <a:rPr lang="cs-CZ" baseline="0" dirty="0" err="1" smtClean="0"/>
              <a:t>vzděláv</a:t>
            </a:r>
            <a:r>
              <a:rPr lang="cs-CZ" baseline="0" dirty="0" smtClean="0"/>
              <a:t>. čin. vzrostly o 80 mil (o 3,3 %), NEI příjmy na </a:t>
            </a:r>
            <a:r>
              <a:rPr lang="cs-CZ" baseline="0" dirty="0" err="1" smtClean="0"/>
              <a:t>VaV</a:t>
            </a:r>
            <a:r>
              <a:rPr lang="cs-CZ" baseline="0" dirty="0" smtClean="0"/>
              <a:t> o 190 mil. Kč (o 11,6 %).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0096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1044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Vlastní</a:t>
            </a:r>
            <a:r>
              <a:rPr lang="cs-CZ" baseline="0" dirty="0" smtClean="0"/>
              <a:t> výnosy v celkovém objemu mírně klesly díky snížení výnosů z dotačních odpisů o 50 mil. Kč (účetní operace), který byl způsoben ukončením odepisování majetků pořízených v rámci výstavby UKB a v rámci OP </a:t>
            </a:r>
            <a:r>
              <a:rPr lang="cs-CZ" baseline="0" dirty="0" err="1" smtClean="0"/>
              <a:t>VaVpI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OPvK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5689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OV RMU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OV RMU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OV RMU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69352-5F72-4C1B-BF33-65A3B3A24E68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4692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01AB1-369F-4042-A63D-FED9D5E6CF8B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7736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79D975-417D-49AE-9FC2-3F6A6CF5509C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8769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C12047-4C01-4678-AD05-0DAA0E377608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5379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7DF6E7-058D-4A6C-A71E-D721A3666916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6390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538020-5A5C-4757-B574-96B8F98D68AE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3587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2D9E13-CA38-4B28-9D5B-784728BFBB84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82281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983BD5-0C4C-4029-82E7-255C18DE737E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448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OV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4FCB6D-11C6-4C81-AF1D-80F8DB0102F5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4580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7A3194-5173-47D3-A129-E2B1CB174C11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3237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6CFAD-F342-4A44-AC65-F057A5EA0C37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7924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69352-5F72-4C1B-BF33-65A3B3A24E68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76943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01AB1-369F-4042-A63D-FED9D5E6CF8B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35749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79D975-417D-49AE-9FC2-3F6A6CF5509C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7800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C12047-4C01-4678-AD05-0DAA0E377608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7233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7DF6E7-058D-4A6C-A71E-D721A3666916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10402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538020-5A5C-4757-B574-96B8F98D68AE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7472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2D9E13-CA38-4B28-9D5B-784728BFBB84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484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OV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983BD5-0C4C-4029-82E7-255C18DE737E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68873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4FCB6D-11C6-4C81-AF1D-80F8DB0102F5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64012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7A3194-5173-47D3-A129-E2B1CB174C11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45405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6CFAD-F342-4A44-AC65-F057A5EA0C37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72608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69352-5F72-4C1B-BF33-65A3B3A24E68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52713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01AB1-369F-4042-A63D-FED9D5E6CF8B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42421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79D975-417D-49AE-9FC2-3F6A6CF5509C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53688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C12047-4C01-4678-AD05-0DAA0E377608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68916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7DF6E7-058D-4A6C-A71E-D721A3666916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99455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538020-5A5C-4757-B574-96B8F98D68AE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024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OV RMU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2D9E13-CA38-4B28-9D5B-784728BFBB84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48115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983BD5-0C4C-4029-82E7-255C18DE737E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25299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4FCB6D-11C6-4C81-AF1D-80F8DB0102F5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82713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7A3194-5173-47D3-A129-E2B1CB174C11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12974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6CFAD-F342-4A44-AC65-F057A5EA0C37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538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OV RMU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OV RMU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OV RMU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OV RMU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OV RMU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OV RMU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89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89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89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1F9A9A-C252-4663-B440-6DE76DBFC0ED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976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89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89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89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1F9A9A-C252-4663-B440-6DE76DBFC0ED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593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89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89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 RMU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89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1F9A9A-C252-4663-B440-6DE76DBFC0ED}" type="slidenum"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196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smtClean="0"/>
              <a:t>RMU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0126" y="1964510"/>
            <a:ext cx="7518400" cy="2663825"/>
          </a:xfrm>
        </p:spPr>
        <p:txBody>
          <a:bodyPr/>
          <a:lstStyle/>
          <a:p>
            <a:pPr algn="ctr"/>
            <a:r>
              <a:rPr lang="cs-CZ" altLang="cs-CZ" dirty="0" smtClean="0"/>
              <a:t>Výroční zpráva o hospodaření 2017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2400" dirty="0" smtClean="0"/>
              <a:t>pro jednání Správní rady MU</a:t>
            </a:r>
            <a:r>
              <a:rPr lang="cs-CZ" altLang="cs-CZ" sz="1600" dirty="0" smtClean="0"/>
              <a:t/>
            </a:r>
            <a:br>
              <a:rPr lang="cs-CZ" altLang="cs-CZ" sz="1600" dirty="0" smtClean="0"/>
            </a:br>
            <a:r>
              <a:rPr lang="cs-CZ" altLang="cs-CZ" sz="1600" dirty="0" smtClean="0"/>
              <a:t/>
            </a:r>
            <a:br>
              <a:rPr lang="cs-CZ" altLang="cs-CZ" sz="1600" dirty="0" smtClean="0"/>
            </a:br>
            <a:r>
              <a:rPr lang="cs-CZ" altLang="cs-CZ" sz="1600" dirty="0" smtClean="0"/>
              <a:t>dne 21. 5. </a:t>
            </a:r>
            <a:r>
              <a:rPr lang="cs-CZ" altLang="cs-CZ" sz="1600" smtClean="0"/>
              <a:t>2018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269209"/>
            <a:ext cx="8082321" cy="498045"/>
          </a:xfrm>
        </p:spPr>
        <p:txBody>
          <a:bodyPr/>
          <a:lstStyle/>
          <a:p>
            <a:pPr marL="457200" indent="-457200">
              <a:buFont typeface="+mj-lt"/>
              <a:buAutoNum type="alphaLcParenR" startAt="3"/>
            </a:pPr>
            <a:r>
              <a:rPr lang="cs-CZ" sz="1800" b="1" dirty="0" smtClean="0"/>
              <a:t>Náklady</a:t>
            </a:r>
            <a:r>
              <a:rPr lang="cs-CZ" sz="1800" dirty="0" smtClean="0"/>
              <a:t> </a:t>
            </a:r>
            <a:r>
              <a:rPr lang="cs-CZ" sz="1800" dirty="0"/>
              <a:t>– struktura a vývoj, předepsané tabulky osobních nákladů, počtů pracovníků a vyplacených </a:t>
            </a:r>
            <a:r>
              <a:rPr lang="cs-CZ" sz="1800" dirty="0" smtClean="0"/>
              <a:t>stipendií.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22694" y="621509"/>
            <a:ext cx="8086635" cy="647700"/>
          </a:xfrm>
        </p:spPr>
        <p:txBody>
          <a:bodyPr/>
          <a:lstStyle/>
          <a:p>
            <a:pPr algn="ctr"/>
            <a:r>
              <a:rPr lang="cs-CZ" dirty="0"/>
              <a:t>Analýza výnosů a nákladů / </a:t>
            </a:r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 flipV="1">
            <a:off x="1097269" y="2980590"/>
            <a:ext cx="11213208" cy="47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322" y="2164784"/>
            <a:ext cx="6413548" cy="38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1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269209"/>
            <a:ext cx="8082321" cy="498045"/>
          </a:xfrm>
        </p:spPr>
        <p:txBody>
          <a:bodyPr/>
          <a:lstStyle/>
          <a:p>
            <a:pPr marL="457200" indent="-457200">
              <a:buFont typeface="+mj-lt"/>
              <a:buAutoNum type="alphaLcParenR" startAt="4"/>
            </a:pPr>
            <a:r>
              <a:rPr lang="cs-CZ" sz="1800" b="1" dirty="0"/>
              <a:t>I</a:t>
            </a:r>
            <a:r>
              <a:rPr lang="cs-CZ" sz="1800" b="1" dirty="0" smtClean="0"/>
              <a:t>nvestiční prostředky </a:t>
            </a:r>
            <a:r>
              <a:rPr lang="cs-CZ" sz="1800" dirty="0" smtClean="0"/>
              <a:t>– shrnutí a vývoj kapitálových výdajů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22694" y="621509"/>
            <a:ext cx="8086635" cy="647700"/>
          </a:xfrm>
        </p:spPr>
        <p:txBody>
          <a:bodyPr/>
          <a:lstStyle/>
          <a:p>
            <a:pPr algn="ctr"/>
            <a:r>
              <a:rPr lang="cs-CZ" dirty="0"/>
              <a:t>Analýza výnosů a nákladů / </a:t>
            </a:r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 flipV="1">
            <a:off x="1097269" y="2980590"/>
            <a:ext cx="11213208" cy="47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58460" y="2414954"/>
            <a:ext cx="110910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361" y="2283742"/>
            <a:ext cx="6364776" cy="329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2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574554"/>
            <a:ext cx="8086635" cy="647700"/>
          </a:xfrm>
        </p:spPr>
        <p:txBody>
          <a:bodyPr/>
          <a:lstStyle/>
          <a:p>
            <a:pPr algn="ctr"/>
            <a:r>
              <a:rPr lang="cs-CZ" dirty="0" smtClean="0"/>
              <a:t>4. Vývoj </a:t>
            </a:r>
            <a:r>
              <a:rPr lang="cs-CZ" dirty="0"/>
              <a:t>a stav fondů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561" y="4073634"/>
            <a:ext cx="4115808" cy="2361961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9711" y="4073635"/>
            <a:ext cx="3548135" cy="2361961"/>
          </a:xfrm>
          <a:prstGeom prst="rect">
            <a:avLst/>
          </a:prstGeom>
          <a:effectLst/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1187" y="1362568"/>
            <a:ext cx="7502793" cy="225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574554"/>
            <a:ext cx="8086635" cy="647700"/>
          </a:xfrm>
        </p:spPr>
        <p:txBody>
          <a:bodyPr/>
          <a:lstStyle/>
          <a:p>
            <a:pPr algn="ctr"/>
            <a:r>
              <a:rPr lang="cs-CZ" dirty="0" smtClean="0"/>
              <a:t>5. Stav a pohyb majetku a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7008" y="1509751"/>
            <a:ext cx="8082321" cy="109012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MU hospodařila s majetkem v celkovém objemu 16 </a:t>
            </a:r>
            <a:r>
              <a:rPr lang="cs-CZ" sz="1800" dirty="0" smtClean="0"/>
              <a:t>684 </a:t>
            </a:r>
            <a:r>
              <a:rPr lang="cs-CZ" sz="1800" dirty="0"/>
              <a:t>mil. Kč v pořizovacích </a:t>
            </a:r>
            <a:r>
              <a:rPr lang="cs-CZ" sz="1800" dirty="0" smtClean="0"/>
              <a:t>cenách (10 278 mil. Kč v zůstatkových cenách). Celkové </a:t>
            </a:r>
            <a:r>
              <a:rPr lang="cs-CZ" sz="1800" dirty="0"/>
              <a:t>odpisy </a:t>
            </a:r>
            <a:r>
              <a:rPr lang="cs-CZ" sz="1800" dirty="0" smtClean="0"/>
              <a:t>majetku </a:t>
            </a:r>
            <a:r>
              <a:rPr lang="cs-CZ" sz="1800" dirty="0"/>
              <a:t>činí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5 </a:t>
            </a:r>
            <a:r>
              <a:rPr lang="cs-CZ" sz="1800" dirty="0"/>
              <a:t>794 mil. </a:t>
            </a:r>
            <a:r>
              <a:rPr lang="cs-CZ" sz="1800" dirty="0" smtClean="0"/>
              <a:t>Kč, celková </a:t>
            </a:r>
            <a:r>
              <a:rPr lang="cs-CZ" sz="1800" dirty="0"/>
              <a:t>odepsanost </a:t>
            </a:r>
            <a:r>
              <a:rPr lang="cs-CZ" sz="1800" dirty="0" smtClean="0"/>
              <a:t>majetku je </a:t>
            </a:r>
            <a:r>
              <a:rPr lang="cs-CZ" sz="1800" b="1" dirty="0" smtClean="0"/>
              <a:t>38,14 </a:t>
            </a:r>
            <a:r>
              <a:rPr lang="cs-CZ" sz="1800" b="1" dirty="0"/>
              <a:t>%</a:t>
            </a:r>
            <a:r>
              <a:rPr lang="cs-CZ" dirty="0"/>
              <a:t>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136" y="2559740"/>
            <a:ext cx="6958583" cy="380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33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574554"/>
            <a:ext cx="8086635" cy="647700"/>
          </a:xfrm>
        </p:spPr>
        <p:txBody>
          <a:bodyPr/>
          <a:lstStyle/>
          <a:p>
            <a:pPr algn="ctr"/>
            <a:r>
              <a:rPr lang="cs-CZ" dirty="0" smtClean="0"/>
              <a:t>6.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111" y="1266215"/>
            <a:ext cx="8082321" cy="1090123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smtClean="0"/>
              <a:t>Obsahuje shrnutí interní a externí kontrolní činnosti, principy financování a návrhy opatření do budoucích let, zejména v oblasti projektů, účetnictví a metodiky rozpočtování.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8602" y="2443205"/>
            <a:ext cx="6114818" cy="336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4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876423"/>
            <a:ext cx="8082321" cy="433631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 bwMode="auto">
          <a:xfrm>
            <a:off x="3575649" y="3234165"/>
            <a:ext cx="8082321" cy="1090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cs-CZ" kern="0" dirty="0" smtClean="0"/>
              <a:t>Děkuji za pozornost</a:t>
            </a: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68738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Postup zpracování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3239"/>
            <a:ext cx="8082321" cy="4114800"/>
          </a:xfrm>
        </p:spPr>
        <p:txBody>
          <a:bodyPr/>
          <a:lstStyle/>
          <a:p>
            <a:r>
              <a:rPr lang="cs-CZ" dirty="0" smtClean="0"/>
              <a:t>Řídí se pokyny MŠMT pro zpracování výroční zprávy veřejných vysokých škol o hospodaření za rok 2017.</a:t>
            </a:r>
          </a:p>
          <a:p>
            <a:r>
              <a:rPr lang="cs-CZ" dirty="0" smtClean="0"/>
              <a:t>Pokyny stanovují: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hlavní zdroje informací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doporučenou osnovu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harmonogram zpracování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předepsaný soubor tabulek</a:t>
            </a:r>
          </a:p>
          <a:p>
            <a:r>
              <a:rPr lang="cs-CZ" dirty="0" smtClean="0"/>
              <a:t>Do procesu schvalování </a:t>
            </a:r>
            <a:r>
              <a:rPr lang="cs-CZ" dirty="0" err="1" smtClean="0"/>
              <a:t>VZoH</a:t>
            </a:r>
            <a:r>
              <a:rPr lang="cs-CZ" dirty="0" smtClean="0"/>
              <a:t> od roku 2016 vstupuje i externí auditorský subjekt, který vydává zprávu auditora k účetní závěrce a současně i k </a:t>
            </a:r>
            <a:r>
              <a:rPr lang="cs-CZ" dirty="0" err="1" smtClean="0"/>
              <a:t>VZoH</a:t>
            </a:r>
            <a:r>
              <a:rPr lang="cs-CZ" dirty="0" smtClean="0"/>
              <a:t> – viz Příloha 1 </a:t>
            </a:r>
            <a:r>
              <a:rPr lang="cs-CZ" dirty="0" err="1" smtClean="0"/>
              <a:t>VZoH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0460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zdroje informací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3239"/>
            <a:ext cx="8082321" cy="4114800"/>
          </a:xfrm>
        </p:spPr>
        <p:txBody>
          <a:bodyPr/>
          <a:lstStyle/>
          <a:p>
            <a:pPr marL="457200" indent="-457200">
              <a:buAutoNum type="arabicPeriod"/>
            </a:pPr>
            <a:endParaRPr lang="cs-CZ" dirty="0" smtClean="0"/>
          </a:p>
          <a:p>
            <a:pPr marL="457200" indent="-457200">
              <a:buAutoNum type="arabicPeriod"/>
            </a:pPr>
            <a:r>
              <a:rPr lang="cs-CZ" dirty="0" smtClean="0"/>
              <a:t>Rozvaha a Výkaz zisku a ztráty (dle Vyhlášky </a:t>
            </a:r>
            <a:br>
              <a:rPr lang="cs-CZ" dirty="0" smtClean="0"/>
            </a:br>
            <a:r>
              <a:rPr lang="cs-CZ" dirty="0" smtClean="0"/>
              <a:t>č. 504/2002)</a:t>
            </a:r>
          </a:p>
          <a:p>
            <a:pPr marL="457200" indent="-457200">
              <a:buAutoNum type="arabicPeriod"/>
            </a:pPr>
            <a:endParaRPr lang="cs-CZ" dirty="0" smtClean="0"/>
          </a:p>
          <a:p>
            <a:pPr marL="457200" indent="-457200">
              <a:buAutoNum type="arabicPeriod"/>
            </a:pPr>
            <a:r>
              <a:rPr lang="cs-CZ" dirty="0" smtClean="0"/>
              <a:t>Výkaz peněžních toků (cash </a:t>
            </a:r>
            <a:r>
              <a:rPr lang="cs-CZ" dirty="0" err="1" smtClean="0"/>
              <a:t>flow</a:t>
            </a:r>
            <a:r>
              <a:rPr lang="cs-CZ" dirty="0" smtClean="0"/>
              <a:t>)</a:t>
            </a:r>
          </a:p>
          <a:p>
            <a:pPr marL="457200" indent="-457200">
              <a:buAutoNum type="arabicPeriod"/>
            </a:pPr>
            <a:endParaRPr lang="cs-CZ" dirty="0" smtClean="0"/>
          </a:p>
          <a:p>
            <a:pPr marL="457200" indent="-457200">
              <a:buAutoNum type="arabicPeriod"/>
            </a:pPr>
            <a:r>
              <a:rPr lang="cs-CZ" dirty="0" smtClean="0"/>
              <a:t>Účetní evidence </a:t>
            </a:r>
            <a:r>
              <a:rPr lang="cs-CZ" dirty="0" err="1" smtClean="0"/>
              <a:t>VVŠ</a:t>
            </a:r>
            <a:endParaRPr lang="cs-CZ" dirty="0" smtClean="0"/>
          </a:p>
          <a:p>
            <a:pPr marL="457200" indent="-457200">
              <a:buAutoNum type="arabicPeriod"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4580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9523" y="1773239"/>
            <a:ext cx="7132387" cy="4114800"/>
          </a:xfrm>
        </p:spPr>
        <p:txBody>
          <a:bodyPr/>
          <a:lstStyle/>
          <a:p>
            <a:pPr marL="457200" indent="-457200">
              <a:buAutoNum type="arabicPeriod"/>
            </a:pPr>
            <a:endParaRPr lang="cs-CZ" dirty="0" smtClean="0"/>
          </a:p>
          <a:p>
            <a:pPr marL="457200" indent="-457200">
              <a:buAutoNum type="arabicPeriod"/>
            </a:pPr>
            <a:r>
              <a:rPr lang="cs-CZ" dirty="0" smtClean="0"/>
              <a:t>Úvod</a:t>
            </a:r>
          </a:p>
          <a:p>
            <a:pPr marL="457200" indent="-457200">
              <a:buAutoNum type="arabicPeriod"/>
            </a:pPr>
            <a:r>
              <a:rPr lang="cs-CZ" dirty="0" smtClean="0"/>
              <a:t>Roční účetní závěrka</a:t>
            </a:r>
          </a:p>
          <a:p>
            <a:pPr marL="457200" indent="-457200">
              <a:buAutoNum type="arabicPeriod"/>
            </a:pPr>
            <a:r>
              <a:rPr lang="cs-CZ" dirty="0" smtClean="0"/>
              <a:t>Analýza výnosů a nákladů</a:t>
            </a:r>
          </a:p>
          <a:p>
            <a:pPr marL="457200" indent="-457200">
              <a:buAutoNum type="arabicPeriod"/>
            </a:pPr>
            <a:r>
              <a:rPr lang="cs-CZ" dirty="0" smtClean="0"/>
              <a:t>Vývoj a stav fondů</a:t>
            </a:r>
          </a:p>
          <a:p>
            <a:pPr marL="457200" indent="-457200">
              <a:buAutoNum type="arabicPeriod"/>
            </a:pPr>
            <a:r>
              <a:rPr lang="cs-CZ" dirty="0" smtClean="0"/>
              <a:t>Stav a pohyb majetku a závazků</a:t>
            </a:r>
          </a:p>
          <a:p>
            <a:pPr marL="457200" indent="-457200">
              <a:buAutoNum type="arabicPeriod"/>
            </a:pPr>
            <a:r>
              <a:rPr lang="cs-CZ" dirty="0" smtClean="0"/>
              <a:t>Závěr</a:t>
            </a:r>
          </a:p>
          <a:p>
            <a:pPr marL="457200" indent="-457200">
              <a:buAutoNum type="arabicPeriod"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109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734072"/>
            <a:ext cx="8086635" cy="647700"/>
          </a:xfrm>
        </p:spPr>
        <p:txBody>
          <a:bodyPr/>
          <a:lstStyle/>
          <a:p>
            <a:pPr algn="ctr"/>
            <a:r>
              <a:rPr lang="cs-CZ" dirty="0" smtClean="0"/>
              <a:t>1. 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552" y="1468314"/>
            <a:ext cx="8082321" cy="3957143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smtClean="0"/>
              <a:t>Shrnutí </a:t>
            </a:r>
            <a:r>
              <a:rPr lang="cs-CZ" sz="1800" dirty="0"/>
              <a:t>podstatných </a:t>
            </a:r>
            <a:r>
              <a:rPr lang="cs-CZ" sz="1800" dirty="0" smtClean="0"/>
              <a:t>informací z </a:t>
            </a:r>
            <a:r>
              <a:rPr lang="cs-CZ" sz="1800" dirty="0" err="1" smtClean="0"/>
              <a:t>VZoH</a:t>
            </a:r>
            <a:r>
              <a:rPr lang="cs-CZ" sz="1800" dirty="0" smtClean="0"/>
              <a:t>, zhodnocení finanční situace a vývoje univerzity v textové i grafické formě.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8" name="Obrázek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390" y="2310715"/>
            <a:ext cx="6512010" cy="37070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702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574554"/>
            <a:ext cx="8086635" cy="647700"/>
          </a:xfrm>
        </p:spPr>
        <p:txBody>
          <a:bodyPr/>
          <a:lstStyle/>
          <a:p>
            <a:pPr algn="ctr"/>
            <a:r>
              <a:rPr lang="cs-CZ" dirty="0" smtClean="0"/>
              <a:t>2. Roční účetní závěrka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111" y="1266215"/>
            <a:ext cx="8082321" cy="1090123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smtClean="0"/>
              <a:t>Obsahuje </a:t>
            </a:r>
            <a:r>
              <a:rPr lang="cs-CZ" sz="1800" dirty="0"/>
              <a:t>povinné výkazy a jejich komentář v souladu s přílohou účetní závěrky MU a shrnutí hospodářského výsledku </a:t>
            </a:r>
            <a:r>
              <a:rPr lang="cs-CZ" sz="1800" dirty="0" smtClean="0"/>
              <a:t>v </a:t>
            </a:r>
            <a:r>
              <a:rPr lang="cs-CZ" sz="1800" dirty="0"/>
              <a:t>členění po </a:t>
            </a:r>
            <a:r>
              <a:rPr lang="cs-CZ" sz="1800" dirty="0" smtClean="0"/>
              <a:t>HS, který činil v roce 2017 71,6 mil. Kč.</a:t>
            </a: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pic>
        <p:nvPicPr>
          <p:cNvPr id="8" name="Obrázek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465" y="2356338"/>
            <a:ext cx="6771503" cy="4018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977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037" y="1374717"/>
            <a:ext cx="8082321" cy="1623460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sz="1800" b="1" dirty="0"/>
              <a:t>V</a:t>
            </a:r>
            <a:r>
              <a:rPr lang="cs-CZ" sz="1800" b="1" dirty="0" smtClean="0"/>
              <a:t>eřejné </a:t>
            </a:r>
            <a:r>
              <a:rPr lang="cs-CZ" sz="1800" b="1" dirty="0"/>
              <a:t>zdroje </a:t>
            </a:r>
            <a:r>
              <a:rPr lang="cs-CZ" sz="1800" dirty="0"/>
              <a:t>– tabulky 5 (a, b, c, d) – shrnují veškeré veřejné zdroje, se kterými MU </a:t>
            </a:r>
            <a:r>
              <a:rPr lang="cs-CZ" sz="1800" dirty="0" smtClean="0"/>
              <a:t>hospodařila, </a:t>
            </a:r>
            <a:r>
              <a:rPr lang="cs-CZ" sz="1800" dirty="0"/>
              <a:t>v </a:t>
            </a:r>
            <a:r>
              <a:rPr lang="cs-CZ" sz="1800" dirty="0" smtClean="0"/>
              <a:t>různých typech členění. </a:t>
            </a:r>
            <a:br>
              <a:rPr lang="cs-CZ" sz="1800" dirty="0" smtClean="0"/>
            </a:b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22694" y="621509"/>
            <a:ext cx="8086635" cy="647700"/>
          </a:xfrm>
        </p:spPr>
        <p:txBody>
          <a:bodyPr/>
          <a:lstStyle/>
          <a:p>
            <a:pPr marL="457200" indent="-457200" algn="ctr">
              <a:buFont typeface="+mj-lt"/>
              <a:buAutoNum type="arabicPeriod" startAt="3"/>
            </a:pPr>
            <a:r>
              <a:rPr lang="cs-CZ" dirty="0"/>
              <a:t>Analýza výnosů a nákladů </a:t>
            </a:r>
            <a:r>
              <a:rPr lang="cs-CZ" dirty="0" smtClean="0"/>
              <a:t>/ 1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09" y="2030699"/>
            <a:ext cx="8597479" cy="345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4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269209"/>
            <a:ext cx="8082321" cy="162346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22694" y="621509"/>
            <a:ext cx="8086635" cy="647700"/>
          </a:xfrm>
        </p:spPr>
        <p:txBody>
          <a:bodyPr/>
          <a:lstStyle/>
          <a:p>
            <a:pPr marL="457200" indent="-457200" algn="ctr">
              <a:buFont typeface="+mj-lt"/>
              <a:buAutoNum type="arabicPeriod" startAt="3"/>
            </a:pPr>
            <a:r>
              <a:rPr lang="cs-CZ" dirty="0"/>
              <a:t>Analýza výnosů a nákladů </a:t>
            </a:r>
            <a:r>
              <a:rPr lang="cs-CZ" dirty="0" smtClean="0"/>
              <a:t>/ 2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18" y="1269209"/>
            <a:ext cx="3879531" cy="246970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5649" y="2892669"/>
            <a:ext cx="5205832" cy="313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53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269209"/>
            <a:ext cx="8082321" cy="498045"/>
          </a:xfrm>
        </p:spPr>
        <p:txBody>
          <a:bodyPr/>
          <a:lstStyle/>
          <a:p>
            <a:pPr marL="457200" indent="-457200">
              <a:buFont typeface="+mj-lt"/>
              <a:buAutoNum type="alphaLcParenR" startAt="2"/>
            </a:pPr>
            <a:r>
              <a:rPr lang="cs-CZ" sz="1800" b="1" dirty="0" smtClean="0"/>
              <a:t>Vlastní zdroje </a:t>
            </a:r>
            <a:r>
              <a:rPr lang="cs-CZ" sz="1800" dirty="0" smtClean="0"/>
              <a:t>– vývoj výnosů a podrobnější rozbor výsledovky, předepsané tabulky s vybranými výnosy (např. příjmy spojené se studiem, z transferu znalostí, z pronájmů...).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000" i="1" dirty="0" smtClean="0"/>
              <a:t>Ostatní vlastní výnosy – zejm. příjmy pro spoluřešitele projektů, poplatky za studium, poplatky za přijímací řízení, </a:t>
            </a:r>
            <a:r>
              <a:rPr lang="cs-CZ" sz="1000" i="1" dirty="0" err="1" smtClean="0"/>
              <a:t>přij</a:t>
            </a:r>
            <a:r>
              <a:rPr lang="cs-CZ" sz="1000" i="1" dirty="0" smtClean="0"/>
              <a:t>. účelové dary a příspěvky</a:t>
            </a:r>
            <a:r>
              <a:rPr lang="cs-CZ" sz="1800" i="1" dirty="0" smtClean="0"/>
              <a:t/>
            </a:r>
            <a:br>
              <a:rPr lang="cs-CZ" sz="1800" i="1" dirty="0" smtClean="0"/>
            </a:br>
            <a:endParaRPr lang="cs-CZ" sz="18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22694" y="621509"/>
            <a:ext cx="8086635" cy="647700"/>
          </a:xfrm>
        </p:spPr>
        <p:txBody>
          <a:bodyPr/>
          <a:lstStyle/>
          <a:p>
            <a:pPr algn="ctr"/>
            <a:r>
              <a:rPr lang="cs-CZ" dirty="0"/>
              <a:t>Analýza výnosů a nákladů / 3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610" y="2103120"/>
            <a:ext cx="7586438" cy="378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7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287D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287D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287D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287D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287D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287D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4851</TotalTime>
  <Words>608</Words>
  <Application>Microsoft Office PowerPoint</Application>
  <PresentationFormat>Předvádění na obrazovce (4:3)</PresentationFormat>
  <Paragraphs>125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Tahoma</vt:lpstr>
      <vt:lpstr>Wingdings</vt:lpstr>
      <vt:lpstr>mu_sablona_4×3_cz</vt:lpstr>
      <vt:lpstr>Vlastní návrh</vt:lpstr>
      <vt:lpstr>1_Vlastní návrh</vt:lpstr>
      <vt:lpstr>2_Vlastní návrh</vt:lpstr>
      <vt:lpstr>Výroční zpráva o hospodaření 2017  pro jednání Správní rady MU  dne 21. 5. 2018 </vt:lpstr>
      <vt:lpstr>Postup zpracování </vt:lpstr>
      <vt:lpstr>Hlavní zdroje informací </vt:lpstr>
      <vt:lpstr>Osnova</vt:lpstr>
      <vt:lpstr>1. Úvod</vt:lpstr>
      <vt:lpstr>2. Roční účetní závěrka</vt:lpstr>
      <vt:lpstr>Analýza výnosů a nákladů / 1</vt:lpstr>
      <vt:lpstr>Analýza výnosů a nákladů / 2</vt:lpstr>
      <vt:lpstr>Analýza výnosů a nákladů / 3</vt:lpstr>
      <vt:lpstr>Analýza výnosů a nákladů / 4</vt:lpstr>
      <vt:lpstr>Analýza výnosů a nákladů / 5</vt:lpstr>
      <vt:lpstr>4. Vývoj a stav fondů</vt:lpstr>
      <vt:lpstr>5. Stav a pohyb majetku a závazků</vt:lpstr>
      <vt:lpstr>6. Závěr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Hajkova</dc:creator>
  <cp:lastModifiedBy>Zichova</cp:lastModifiedBy>
  <cp:revision>340</cp:revision>
  <cp:lastPrinted>2018-05-17T07:12:38Z</cp:lastPrinted>
  <dcterms:created xsi:type="dcterms:W3CDTF">2016-02-16T12:40:24Z</dcterms:created>
  <dcterms:modified xsi:type="dcterms:W3CDTF">2018-05-17T12:37:36Z</dcterms:modified>
</cp:coreProperties>
</file>