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464" r:id="rId2"/>
    <p:sldId id="350" r:id="rId3"/>
    <p:sldId id="385" r:id="rId4"/>
    <p:sldId id="423" r:id="rId5"/>
    <p:sldId id="392" r:id="rId6"/>
    <p:sldId id="416" r:id="rId7"/>
    <p:sldId id="420" r:id="rId8"/>
    <p:sldId id="410" r:id="rId9"/>
    <p:sldId id="424" r:id="rId10"/>
    <p:sldId id="425" r:id="rId11"/>
    <p:sldId id="415" r:id="rId12"/>
    <p:sldId id="417" r:id="rId13"/>
    <p:sldId id="422" r:id="rId14"/>
    <p:sldId id="418" r:id="rId15"/>
    <p:sldId id="419" r:id="rId16"/>
    <p:sldId id="421" r:id="rId17"/>
    <p:sldId id="399" r:id="rId18"/>
    <p:sldId id="450" r:id="rId19"/>
    <p:sldId id="394" r:id="rId20"/>
    <p:sldId id="427" r:id="rId21"/>
    <p:sldId id="428" r:id="rId22"/>
    <p:sldId id="429" r:id="rId23"/>
    <p:sldId id="436" r:id="rId24"/>
    <p:sldId id="437" r:id="rId25"/>
    <p:sldId id="431" r:id="rId26"/>
    <p:sldId id="432" r:id="rId27"/>
    <p:sldId id="438" r:id="rId28"/>
    <p:sldId id="447" r:id="rId29"/>
    <p:sldId id="435" r:id="rId30"/>
    <p:sldId id="439" r:id="rId31"/>
    <p:sldId id="440" r:id="rId32"/>
    <p:sldId id="441" r:id="rId33"/>
    <p:sldId id="434" r:id="rId34"/>
    <p:sldId id="442" r:id="rId35"/>
    <p:sldId id="444" r:id="rId36"/>
    <p:sldId id="443" r:id="rId37"/>
    <p:sldId id="445" r:id="rId38"/>
    <p:sldId id="446" r:id="rId39"/>
    <p:sldId id="449" r:id="rId40"/>
    <p:sldId id="448" r:id="rId41"/>
    <p:sldId id="454" r:id="rId42"/>
    <p:sldId id="455" r:id="rId43"/>
    <p:sldId id="456" r:id="rId44"/>
    <p:sldId id="386" r:id="rId45"/>
    <p:sldId id="451" r:id="rId46"/>
    <p:sldId id="452" r:id="rId47"/>
    <p:sldId id="453" r:id="rId48"/>
    <p:sldId id="457" r:id="rId49"/>
    <p:sldId id="458" r:id="rId50"/>
    <p:sldId id="459" r:id="rId51"/>
    <p:sldId id="364" r:id="rId52"/>
    <p:sldId id="460" r:id="rId53"/>
    <p:sldId id="461" r:id="rId54"/>
    <p:sldId id="396" r:id="rId55"/>
    <p:sldId id="397" r:id="rId56"/>
    <p:sldId id="398" r:id="rId57"/>
    <p:sldId id="426" r:id="rId58"/>
    <p:sldId id="387" r:id="rId59"/>
    <p:sldId id="388" r:id="rId60"/>
    <p:sldId id="462" r:id="rId61"/>
    <p:sldId id="463" r:id="rId62"/>
    <p:sldId id="390" r:id="rId63"/>
    <p:sldId id="346" r:id="rId64"/>
    <p:sldId id="355" r:id="rId65"/>
    <p:sldId id="341" r:id="rId66"/>
    <p:sldId id="342" r:id="rId67"/>
    <p:sldId id="343" r:id="rId68"/>
    <p:sldId id="351" r:id="rId69"/>
    <p:sldId id="344" r:id="rId70"/>
    <p:sldId id="340" r:id="rId71"/>
    <p:sldId id="264" r:id="rId72"/>
    <p:sldId id="303" r:id="rId73"/>
    <p:sldId id="304" r:id="rId74"/>
    <p:sldId id="306" r:id="rId75"/>
    <p:sldId id="361" r:id="rId76"/>
    <p:sldId id="362" r:id="rId77"/>
    <p:sldId id="363" r:id="rId78"/>
    <p:sldId id="365" r:id="rId79"/>
    <p:sldId id="409" r:id="rId80"/>
    <p:sldId id="366" r:id="rId81"/>
    <p:sldId id="368" r:id="rId82"/>
    <p:sldId id="370" r:id="rId83"/>
    <p:sldId id="371" r:id="rId84"/>
    <p:sldId id="372" r:id="rId85"/>
    <p:sldId id="373" r:id="rId86"/>
    <p:sldId id="375" r:id="rId87"/>
    <p:sldId id="376" r:id="rId88"/>
    <p:sldId id="381" r:id="rId89"/>
    <p:sldId id="377" r:id="rId90"/>
    <p:sldId id="378" r:id="rId91"/>
    <p:sldId id="383" r:id="rId92"/>
    <p:sldId id="384" r:id="rId93"/>
    <p:sldId id="283" r:id="rId94"/>
    <p:sldId id="374" r:id="rId95"/>
    <p:sldId id="314" r:id="rId96"/>
    <p:sldId id="305" r:id="rId97"/>
    <p:sldId id="359" r:id="rId98"/>
    <p:sldId id="262" r:id="rId99"/>
    <p:sldId id="317" r:id="rId100"/>
    <p:sldId id="319" r:id="rId101"/>
    <p:sldId id="322" r:id="rId102"/>
    <p:sldId id="336" r:id="rId103"/>
    <p:sldId id="323" r:id="rId104"/>
    <p:sldId id="320" r:id="rId105"/>
    <p:sldId id="326" r:id="rId106"/>
    <p:sldId id="327" r:id="rId107"/>
    <p:sldId id="330" r:id="rId108"/>
    <p:sldId id="329" r:id="rId109"/>
    <p:sldId id="331" r:id="rId110"/>
    <p:sldId id="328" r:id="rId111"/>
    <p:sldId id="334" r:id="rId1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4" autoAdjust="0"/>
    <p:restoredTop sz="92424" autoAdjust="0"/>
  </p:normalViewPr>
  <p:slideViewPr>
    <p:cSldViewPr>
      <p:cViewPr varScale="1">
        <p:scale>
          <a:sx n="61" d="100"/>
          <a:sy n="61" d="100"/>
        </p:scale>
        <p:origin x="773"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218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18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18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218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DBC383E-0D3B-4264-A3F1-D3590D98B5E9}" type="slidenum">
              <a:rPr lang="en-US"/>
              <a:pPr/>
              <a:t>‹#›</a:t>
            </a:fld>
            <a:endParaRPr lang="en-US"/>
          </a:p>
        </p:txBody>
      </p:sp>
    </p:spTree>
    <p:extLst>
      <p:ext uri="{BB962C8B-B14F-4D97-AF65-F5344CB8AC3E}">
        <p14:creationId xmlns:p14="http://schemas.microsoft.com/office/powerpoint/2010/main" val="25622005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ADED90-6662-4607-A90E-A7F66D4DBB6D}" type="slidenum">
              <a:rPr lang="en-US"/>
              <a:pPr fontAlgn="base">
                <a:spcBef>
                  <a:spcPct val="0"/>
                </a:spcBef>
                <a:spcAft>
                  <a:spcPct val="0"/>
                </a:spcAft>
              </a:pPr>
              <a:t>8</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From </a:t>
            </a:r>
            <a:r>
              <a:rPr lang="en-US" u="sng" smtClean="0"/>
              <a:t>http://en.wikipedia.org/wiki/Image:Lithuanian_state_in_13-15th_centuries.png</a:t>
            </a:r>
          </a:p>
        </p:txBody>
      </p:sp>
    </p:spTree>
    <p:extLst>
      <p:ext uri="{BB962C8B-B14F-4D97-AF65-F5344CB8AC3E}">
        <p14:creationId xmlns:p14="http://schemas.microsoft.com/office/powerpoint/2010/main" val="2963858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3D09D-22E5-40D3-AF21-89DFC93F7B1E}" type="slidenum">
              <a:rPr lang="en-US"/>
              <a:pPr/>
              <a:t>105</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t>From http://www.flickr.com/photos/mantas_lt/2350885062/in/set-72157604193726097/</a:t>
            </a:r>
          </a:p>
        </p:txBody>
      </p:sp>
    </p:spTree>
    <p:extLst>
      <p:ext uri="{BB962C8B-B14F-4D97-AF65-F5344CB8AC3E}">
        <p14:creationId xmlns:p14="http://schemas.microsoft.com/office/powerpoint/2010/main" val="369861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15F19E-50E9-49B3-845A-2A281032CCF4}" type="slidenum">
              <a:rPr lang="en-US"/>
              <a:pPr/>
              <a:t>111</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From http://www.flickr.com/photos/mantas_lt/2350885062/in/set-72157604193726097/</a:t>
            </a:r>
          </a:p>
        </p:txBody>
      </p:sp>
    </p:spTree>
    <p:extLst>
      <p:ext uri="{BB962C8B-B14F-4D97-AF65-F5344CB8AC3E}">
        <p14:creationId xmlns:p14="http://schemas.microsoft.com/office/powerpoint/2010/main" val="188878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http://www.visitlithuania.net/index.php/places-to-visit/167-zarasai-district/922-stelmuze-oak-tree , http://www.panoramio.com/photo/57635173</a:t>
            </a:r>
            <a:endParaRPr lang="en-US" dirty="0"/>
          </a:p>
        </p:txBody>
      </p:sp>
      <p:sp>
        <p:nvSpPr>
          <p:cNvPr id="4" name="Slide Number Placeholder 3"/>
          <p:cNvSpPr>
            <a:spLocks noGrp="1"/>
          </p:cNvSpPr>
          <p:nvPr>
            <p:ph type="sldNum" sz="quarter" idx="10"/>
          </p:nvPr>
        </p:nvSpPr>
        <p:spPr/>
        <p:txBody>
          <a:bodyPr/>
          <a:lstStyle/>
          <a:p>
            <a:fld id="{96941365-D152-4D1A-84E8-4250BDB94B9B}" type="slidenum">
              <a:rPr lang="en-US" smtClean="0"/>
              <a:pPr/>
              <a:t>54</a:t>
            </a:fld>
            <a:endParaRPr lang="en-US"/>
          </a:p>
        </p:txBody>
      </p:sp>
    </p:spTree>
    <p:extLst>
      <p:ext uri="{BB962C8B-B14F-4D97-AF65-F5344CB8AC3E}">
        <p14:creationId xmlns:p14="http://schemas.microsoft.com/office/powerpoint/2010/main" val="169955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5C54D9-D946-4897-9398-BDE055412DE9}" type="slidenum">
              <a:rPr lang="en-US"/>
              <a:pPr/>
              <a:t>63</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t>These and subsequent 2008 Rasos photos, by “Mantas” at : http://www.flickr.com/photos/mantas_lt/sets/72157605926977663/with/2628134471/</a:t>
            </a:r>
          </a:p>
        </p:txBody>
      </p:sp>
    </p:spTree>
    <p:extLst>
      <p:ext uri="{BB962C8B-B14F-4D97-AF65-F5344CB8AC3E}">
        <p14:creationId xmlns:p14="http://schemas.microsoft.com/office/powerpoint/2010/main" val="2369931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C4CBF-168C-4CFD-BD9F-A701F789313A}" type="slidenum">
              <a:rPr lang="en-US"/>
              <a:pPr/>
              <a:t>81</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a:t>From http://www.rokis.suwalki.pl/imprezy/pics/zrodliska_2006_kulgrinda.jpg</a:t>
            </a:r>
          </a:p>
        </p:txBody>
      </p:sp>
    </p:spTree>
    <p:extLst>
      <p:ext uri="{BB962C8B-B14F-4D97-AF65-F5344CB8AC3E}">
        <p14:creationId xmlns:p14="http://schemas.microsoft.com/office/powerpoint/2010/main" val="405009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11EE6C-5F43-4B68-9B5A-97618F1D2305}" type="slidenum">
              <a:rPr lang="en-US"/>
              <a:pPr/>
              <a:t>82</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t>From Dangus.net site</a:t>
            </a:r>
          </a:p>
        </p:txBody>
      </p:sp>
    </p:spTree>
    <p:extLst>
      <p:ext uri="{BB962C8B-B14F-4D97-AF65-F5344CB8AC3E}">
        <p14:creationId xmlns:p14="http://schemas.microsoft.com/office/powerpoint/2010/main" val="349953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http://heathenharvest.org/2013/07/20/music-menuo-juodaragis-xvi-great-baltic-festival-in-wild-lithuania/</a:t>
            </a:r>
            <a:endParaRPr lang="en-US" dirty="0"/>
          </a:p>
        </p:txBody>
      </p:sp>
      <p:sp>
        <p:nvSpPr>
          <p:cNvPr id="4" name="Slide Number Placeholder 3"/>
          <p:cNvSpPr>
            <a:spLocks noGrp="1"/>
          </p:cNvSpPr>
          <p:nvPr>
            <p:ph type="sldNum" sz="quarter" idx="10"/>
          </p:nvPr>
        </p:nvSpPr>
        <p:spPr/>
        <p:txBody>
          <a:bodyPr/>
          <a:lstStyle/>
          <a:p>
            <a:fld id="{BDBC383E-0D3B-4264-A3F1-D3590D98B5E9}" type="slidenum">
              <a:rPr lang="en-US" smtClean="0"/>
              <a:pPr/>
              <a:t>91</a:t>
            </a:fld>
            <a:endParaRPr lang="en-US"/>
          </a:p>
        </p:txBody>
      </p:sp>
    </p:spTree>
    <p:extLst>
      <p:ext uri="{BB962C8B-B14F-4D97-AF65-F5344CB8AC3E}">
        <p14:creationId xmlns:p14="http://schemas.microsoft.com/office/powerpoint/2010/main" val="385027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http://www.mjr.lt/</a:t>
            </a:r>
            <a:endParaRPr lang="en-US" dirty="0"/>
          </a:p>
        </p:txBody>
      </p:sp>
      <p:sp>
        <p:nvSpPr>
          <p:cNvPr id="4" name="Slide Number Placeholder 3"/>
          <p:cNvSpPr>
            <a:spLocks noGrp="1"/>
          </p:cNvSpPr>
          <p:nvPr>
            <p:ph type="sldNum" sz="quarter" idx="10"/>
          </p:nvPr>
        </p:nvSpPr>
        <p:spPr/>
        <p:txBody>
          <a:bodyPr/>
          <a:lstStyle/>
          <a:p>
            <a:fld id="{BDBC383E-0D3B-4264-A3F1-D3590D98B5E9}" type="slidenum">
              <a:rPr lang="en-US" smtClean="0"/>
              <a:pPr/>
              <a:t>92</a:t>
            </a:fld>
            <a:endParaRPr lang="en-US"/>
          </a:p>
        </p:txBody>
      </p:sp>
    </p:spTree>
    <p:extLst>
      <p:ext uri="{BB962C8B-B14F-4D97-AF65-F5344CB8AC3E}">
        <p14:creationId xmlns:p14="http://schemas.microsoft.com/office/powerpoint/2010/main" val="320784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C2133-FBD8-4E7F-995F-A30A41512919}" type="slidenum">
              <a:rPr lang="en-US"/>
              <a:pPr/>
              <a:t>99</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t>From http://viewmorepics.myspace.com/index.cfm?fuseaction=user.viewPicture&amp;friendID=386744088</a:t>
            </a:r>
          </a:p>
        </p:txBody>
      </p:sp>
    </p:spTree>
    <p:extLst>
      <p:ext uri="{BB962C8B-B14F-4D97-AF65-F5344CB8AC3E}">
        <p14:creationId xmlns:p14="http://schemas.microsoft.com/office/powerpoint/2010/main" val="5473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A9D2B-93BF-473D-AB0A-C2718AB748DE}" type="slidenum">
              <a:rPr lang="en-US"/>
              <a:pPr/>
              <a:t>103</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t>From http://www.wcer.org/members/europe/lithuania/religion.htm</a:t>
            </a:r>
          </a:p>
        </p:txBody>
      </p:sp>
    </p:spTree>
    <p:extLst>
      <p:ext uri="{BB962C8B-B14F-4D97-AF65-F5344CB8AC3E}">
        <p14:creationId xmlns:p14="http://schemas.microsoft.com/office/powerpoint/2010/main" val="3719961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BFEF44-9911-4816-BD31-3522909FBA34}" type="slidenum">
              <a:rPr lang="en-US"/>
              <a:pPr/>
              <a:t>‹#›</a:t>
            </a:fld>
            <a:endParaRPr lang="en-US"/>
          </a:p>
        </p:txBody>
      </p:sp>
    </p:spTree>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EB113A-24C2-49E9-ACD1-58F0EF31C6F1}" type="slidenum">
              <a:rPr lang="en-US"/>
              <a:pPr/>
              <a:t>‹#›</a:t>
            </a:fld>
            <a:endParaRPr lang="en-US"/>
          </a:p>
        </p:txBody>
      </p:sp>
    </p:spTree>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6A13DD-9E84-4FDF-9844-E3ACA320D6B0}" type="slidenum">
              <a:rPr lang="en-US"/>
              <a:pPr/>
              <a:t>‹#›</a:t>
            </a:fld>
            <a:endParaRPr lang="en-US"/>
          </a:p>
        </p:txBody>
      </p:sp>
    </p:spTree>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A570EC-BC79-49D3-9B0C-360EAD64D8FE}" type="slidenum">
              <a:rPr lang="en-US"/>
              <a:pPr/>
              <a:t>‹#›</a:t>
            </a:fld>
            <a:endParaRPr lang="en-US"/>
          </a:p>
        </p:txBody>
      </p:sp>
    </p:spTree>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18463F-0B88-44DD-A418-5E20A0DE6490}" type="slidenum">
              <a:rPr lang="en-US"/>
              <a:pPr/>
              <a:t>‹#›</a:t>
            </a:fld>
            <a:endParaRPr lang="en-US"/>
          </a:p>
        </p:txBody>
      </p:sp>
    </p:spTree>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C716ED-9C07-43D2-900D-0929B8F2CB45}" type="slidenum">
              <a:rPr lang="en-US"/>
              <a:pPr/>
              <a:t>‹#›</a:t>
            </a:fld>
            <a:endParaRPr lang="en-US"/>
          </a:p>
        </p:txBody>
      </p:sp>
    </p:spTree>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9DB263E-DC1C-4313-BDCD-8D3695BF1368}" type="slidenum">
              <a:rPr lang="en-US"/>
              <a:pPr/>
              <a:t>‹#›</a:t>
            </a:fld>
            <a:endParaRPr lang="en-US"/>
          </a:p>
        </p:txBody>
      </p:sp>
    </p:spTree>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2F9B2BB-231B-4D2C-9026-9F76DF9CCBD1}" type="slidenum">
              <a:rPr lang="en-US"/>
              <a:pPr/>
              <a:t>‹#›</a:t>
            </a:fld>
            <a:endParaRPr lang="en-US"/>
          </a:p>
        </p:txBody>
      </p:sp>
    </p:spTree>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67078D1-763C-4B57-B282-3D431B48325F}" type="slidenum">
              <a:rPr lang="en-US"/>
              <a:pPr/>
              <a:t>‹#›</a:t>
            </a:fld>
            <a:endParaRPr lang="en-US"/>
          </a:p>
        </p:txBody>
      </p:sp>
    </p:spTree>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B1E729-5D72-4AAE-9896-A4449875AE75}" type="slidenum">
              <a:rPr lang="en-US"/>
              <a:pPr/>
              <a:t>‹#›</a:t>
            </a:fld>
            <a:endParaRPr lang="en-US"/>
          </a:p>
        </p:txBody>
      </p:sp>
    </p:spTree>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84C05A-8764-436E-A941-B3514D47093C}" type="slidenum">
              <a:rPr lang="en-US"/>
              <a:pPr/>
              <a:t>‹#›</a:t>
            </a:fld>
            <a:endParaRPr lang="en-US"/>
          </a:p>
        </p:txBody>
      </p:sp>
    </p:spTree>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ED03109-CD34-4DBC-B956-AE88B750C4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ircl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hyperlink" Target="https://www.youtube.com/watch?v=GdU3-ru7sKs"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gif"/></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ilgi.lv/index.php"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www.lauska.lv/pages/english/products.php"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4964" y="2985452"/>
            <a:ext cx="5829300" cy="1470025"/>
          </a:xfrm>
        </p:spPr>
        <p:txBody>
          <a:bodyPr>
            <a:noAutofit/>
          </a:bodyPr>
          <a:lstStyle/>
          <a:p>
            <a:r>
              <a:rPr lang="en-US" sz="2800" b="1" dirty="0" smtClean="0"/>
              <a:t>Neo-Paganism and New Religious Movements :: </a:t>
            </a:r>
            <a:br>
              <a:rPr lang="en-US" sz="2800" b="1" dirty="0" smtClean="0"/>
            </a:br>
            <a:r>
              <a:rPr lang="en-US" sz="2800" b="1" dirty="0" smtClean="0"/>
              <a:t> </a:t>
            </a:r>
            <a:r>
              <a:rPr lang="en-US" sz="2800" b="1" dirty="0" smtClean="0">
                <a:solidFill>
                  <a:srgbClr val="00B0F0"/>
                </a:solidFill>
              </a:rPr>
              <a:t>Class</a:t>
            </a:r>
            <a:r>
              <a:rPr lang="cs-CZ" sz="2800" b="1" dirty="0" smtClean="0">
                <a:solidFill>
                  <a:srgbClr val="00B0F0"/>
                </a:solidFill>
              </a:rPr>
              <a:t> </a:t>
            </a:r>
            <a:r>
              <a:rPr lang="en-US" sz="2800" b="1" dirty="0" smtClean="0">
                <a:solidFill>
                  <a:srgbClr val="00B0F0"/>
                </a:solidFill>
              </a:rPr>
              <a:t>Six</a:t>
            </a:r>
            <a:r>
              <a:rPr lang="en-US" sz="2800" b="1" dirty="0" smtClean="0"/>
              <a:t/>
            </a:r>
            <a:br>
              <a:rPr lang="en-US" sz="2800" b="1" dirty="0" smtClean="0"/>
            </a:br>
            <a:r>
              <a:rPr lang="en-US" sz="2800" b="1" dirty="0" smtClean="0">
                <a:solidFill>
                  <a:srgbClr val="C00000"/>
                </a:solidFill>
              </a:rPr>
              <a:t>Modern Baltic Paganism:</a:t>
            </a:r>
            <a:r>
              <a:rPr lang="lt-LT" sz="2800" b="1" dirty="0" smtClean="0">
                <a:solidFill>
                  <a:srgbClr val="C00000"/>
                </a:solidFill>
              </a:rPr>
              <a:t/>
            </a:r>
            <a:br>
              <a:rPr lang="lt-LT" sz="2800" b="1" dirty="0" smtClean="0">
                <a:solidFill>
                  <a:srgbClr val="C00000"/>
                </a:solidFill>
              </a:rPr>
            </a:br>
            <a:endParaRPr lang="en-US" sz="2800" b="1" dirty="0">
              <a:solidFill>
                <a:srgbClr val="C00000"/>
              </a:solidFill>
            </a:endParaRPr>
          </a:p>
        </p:txBody>
      </p:sp>
      <p:sp>
        <p:nvSpPr>
          <p:cNvPr id="3" name="Subtitle 2"/>
          <p:cNvSpPr>
            <a:spLocks noGrp="1"/>
          </p:cNvSpPr>
          <p:nvPr>
            <p:ph type="subTitle" idx="1"/>
          </p:nvPr>
        </p:nvSpPr>
        <p:spPr>
          <a:xfrm>
            <a:off x="2209800" y="4876800"/>
            <a:ext cx="4800600" cy="1752600"/>
          </a:xfrm>
        </p:spPr>
        <p:txBody>
          <a:bodyPr>
            <a:normAutofit fontScale="62500" lnSpcReduction="20000"/>
          </a:bodyPr>
          <a:lstStyle/>
          <a:p>
            <a:r>
              <a:rPr lang="en-US" b="1" dirty="0"/>
              <a:t>Masaryk</a:t>
            </a:r>
            <a:r>
              <a:rPr lang="en-US" dirty="0"/>
              <a:t> </a:t>
            </a:r>
            <a:r>
              <a:rPr lang="en-US" b="1" dirty="0"/>
              <a:t>University </a:t>
            </a:r>
            <a:r>
              <a:rPr lang="en-US" b="1" dirty="0" smtClean="0"/>
              <a:t>::  Faculty of Arts</a:t>
            </a:r>
          </a:p>
          <a:p>
            <a:r>
              <a:rPr lang="en-US" b="1" dirty="0" smtClean="0"/>
              <a:t>Dept</a:t>
            </a:r>
            <a:r>
              <a:rPr lang="en-US" b="1" dirty="0"/>
              <a:t>. </a:t>
            </a:r>
            <a:r>
              <a:rPr lang="en-US" b="1" dirty="0" smtClean="0"/>
              <a:t>for the Study of</a:t>
            </a:r>
            <a:r>
              <a:rPr lang="en-US" dirty="0" smtClean="0"/>
              <a:t> </a:t>
            </a:r>
            <a:r>
              <a:rPr lang="en-US" b="1" dirty="0" smtClean="0"/>
              <a:t>Religions</a:t>
            </a:r>
            <a:r>
              <a:rPr lang="en-US" dirty="0" smtClean="0"/>
              <a:t> </a:t>
            </a:r>
            <a:endParaRPr lang="en-US" dirty="0"/>
          </a:p>
          <a:p>
            <a:r>
              <a:rPr lang="en-US" dirty="0"/>
              <a:t>Professor Michael </a:t>
            </a:r>
            <a:r>
              <a:rPr lang="en-US" dirty="0" err="1"/>
              <a:t>Strmiska</a:t>
            </a:r>
            <a:r>
              <a:rPr lang="en-US" dirty="0"/>
              <a:t> :: RLB </a:t>
            </a:r>
            <a:r>
              <a:rPr lang="en-US" dirty="0" smtClean="0"/>
              <a:t>502 </a:t>
            </a:r>
            <a:r>
              <a:rPr lang="en-US" dirty="0"/>
              <a:t>:: </a:t>
            </a:r>
          </a:p>
          <a:p>
            <a:r>
              <a:rPr lang="en-US" dirty="0" smtClean="0"/>
              <a:t>Neo-Paganism and New Religious Movements</a:t>
            </a:r>
            <a:endParaRPr lang="en-US" dirty="0"/>
          </a:p>
        </p:txBody>
      </p:sp>
      <p:pic>
        <p:nvPicPr>
          <p:cNvPr id="11266" name="Picture 2" descr="https://encrypted-tbn0.gstatic.com/images?q=tbn:ANd9GcSNpv5Kxg6n5Mw9qxB3iqoTDdHxUG0BJyNjo2DO9h1yvmBeyGA5Chg4Hg"/>
          <p:cNvPicPr>
            <a:picLocks noChangeAspect="1" noChangeArrowheads="1"/>
          </p:cNvPicPr>
          <p:nvPr/>
        </p:nvPicPr>
        <p:blipFill>
          <a:blip r:embed="rId2" cstate="print"/>
          <a:srcRect/>
          <a:stretch>
            <a:fillRect/>
          </a:stretch>
        </p:blipFill>
        <p:spPr bwMode="auto">
          <a:xfrm>
            <a:off x="38100" y="154304"/>
            <a:ext cx="1771650" cy="2362200"/>
          </a:xfrm>
          <a:prstGeom prst="rect">
            <a:avLst/>
          </a:prstGeom>
          <a:noFill/>
        </p:spPr>
      </p:pic>
      <p:pic>
        <p:nvPicPr>
          <p:cNvPr id="11278" name="Picture 14" descr="https://encrypted-tbn3.gstatic.com/images?q=tbn:ANd9GcSjaBIjwOJl1v0Gyh_WjCe7KYYCIYxpQYLXUVF8oivl5aZKB_2F"/>
          <p:cNvPicPr>
            <a:picLocks noChangeAspect="1" noChangeArrowheads="1"/>
          </p:cNvPicPr>
          <p:nvPr/>
        </p:nvPicPr>
        <p:blipFill>
          <a:blip r:embed="rId3" cstate="print"/>
          <a:srcRect/>
          <a:stretch>
            <a:fillRect/>
          </a:stretch>
        </p:blipFill>
        <p:spPr bwMode="auto">
          <a:xfrm>
            <a:off x="4953000" y="220980"/>
            <a:ext cx="2524124" cy="2286000"/>
          </a:xfrm>
          <a:prstGeom prst="rect">
            <a:avLst/>
          </a:prstGeom>
          <a:noFill/>
        </p:spPr>
      </p:pic>
      <p:pic>
        <p:nvPicPr>
          <p:cNvPr id="1026" name="Picture 2" descr="https://upload.wikimedia.org/wikipedia/en/d/db/Modern_Paganism_in_World_Cultu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16204"/>
            <a:ext cx="1285875" cy="2419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Spiral Goddess symbol neo-pagan 2.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3053" y="332737"/>
            <a:ext cx="1119263"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 Zbruch idol replica (in Pereiaslav-Khmelnytskyi Historical Museum)."/>
          <p:cNvPicPr>
            <a:picLocks noChangeAspect="1" noChangeArrowheads="1"/>
          </p:cNvPicPr>
          <p:nvPr/>
        </p:nvPicPr>
        <p:blipFill>
          <a:blip r:embed="rId6" cstate="print"/>
          <a:srcRect/>
          <a:stretch>
            <a:fillRect/>
          </a:stretch>
        </p:blipFill>
        <p:spPr bwMode="auto">
          <a:xfrm>
            <a:off x="7658814" y="0"/>
            <a:ext cx="1197044" cy="2651760"/>
          </a:xfrm>
          <a:prstGeom prst="rect">
            <a:avLst/>
          </a:prstGeom>
          <a:noFill/>
        </p:spPr>
      </p:pic>
    </p:spTree>
    <p:extLst>
      <p:ext uri="{BB962C8B-B14F-4D97-AF65-F5344CB8AC3E}">
        <p14:creationId xmlns:p14="http://schemas.microsoft.com/office/powerpoint/2010/main" val="3446415311"/>
      </p:ext>
    </p:extLst>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057400" y="1554163"/>
            <a:ext cx="4789488" cy="5303837"/>
          </a:xfrm>
          <a:prstGeom prst="rect">
            <a:avLst/>
          </a:prstGeom>
          <a:noFill/>
          <a:ln w="9525">
            <a:noFill/>
            <a:miter lim="800000"/>
            <a:headEnd/>
            <a:tailEnd/>
          </a:ln>
        </p:spPr>
      </p:pic>
      <p:sp>
        <p:nvSpPr>
          <p:cNvPr id="13315" name="Title 5"/>
          <p:cNvSpPr>
            <a:spLocks noGrp="1"/>
          </p:cNvSpPr>
          <p:nvPr>
            <p:ph type="title"/>
          </p:nvPr>
        </p:nvSpPr>
        <p:spPr>
          <a:xfrm>
            <a:off x="228600" y="304800"/>
            <a:ext cx="8229600" cy="1143000"/>
          </a:xfrm>
        </p:spPr>
        <p:txBody>
          <a:bodyPr/>
          <a:lstStyle/>
          <a:p>
            <a:r>
              <a:rPr lang="en-US" sz="3200" smtClean="0"/>
              <a:t>Polish-Lithuanian Commonwealth in 16th Century, one of the largest states in Europe</a:t>
            </a:r>
          </a:p>
        </p:txBody>
      </p:sp>
    </p:spTree>
  </p:cSld>
  <p:clrMapOvr>
    <a:masterClrMapping/>
  </p:clrMapOvr>
  <p:transition>
    <p:circl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ChangeArrowheads="1"/>
          </p:cNvSpPr>
          <p:nvPr/>
        </p:nvSpPr>
        <p:spPr bwMode="auto">
          <a:xfrm>
            <a:off x="2257425" y="2284413"/>
            <a:ext cx="4629150" cy="2257425"/>
          </a:xfrm>
          <a:prstGeom prst="rect">
            <a:avLst/>
          </a:prstGeom>
          <a:noFill/>
          <a:ln w="9525">
            <a:noFill/>
            <a:miter lim="800000"/>
            <a:headEnd/>
            <a:tailEnd/>
          </a:ln>
          <a:effectLst/>
        </p:spPr>
        <p:txBody>
          <a:bodyPr wrap="none" anchor="ctr">
            <a:spAutoFit/>
          </a:bodyPr>
          <a:lstStyle/>
          <a:p>
            <a:pPr algn="ctr"/>
            <a:r>
              <a:rPr lang="en-US" sz="1600" b="1">
                <a:solidFill>
                  <a:srgbClr val="2E6210"/>
                </a:solidFill>
              </a:rPr>
              <a:t>WORLD CONGRESS OF ETHNIC RELIGIONS</a:t>
            </a:r>
            <a:r>
              <a:rPr lang="en-US" sz="900" b="1">
                <a:solidFill>
                  <a:srgbClr val="2E6210"/>
                </a:solidFill>
              </a:rPr>
              <a:t> </a:t>
            </a:r>
            <a:endParaRPr lang="en-US"/>
          </a:p>
          <a:p>
            <a:pPr algn="ctr" eaLnBrk="0" hangingPunct="0"/>
            <a:r>
              <a:rPr lang="en-US"/>
              <a:t>  </a:t>
            </a:r>
            <a:r>
              <a:rPr lang="en-US" sz="12600"/>
              <a:t> </a:t>
            </a:r>
            <a:r>
              <a:rPr lang="en-US"/>
              <a:t>                                                             </a:t>
            </a:r>
          </a:p>
        </p:txBody>
      </p:sp>
      <p:pic>
        <p:nvPicPr>
          <p:cNvPr id="148485" name="Picture 5" descr="wcer_logo"/>
          <p:cNvPicPr>
            <a:picLocks noChangeAspect="1" noChangeArrowheads="1"/>
          </p:cNvPicPr>
          <p:nvPr/>
        </p:nvPicPr>
        <p:blipFill>
          <a:blip r:embed="rId2" cstate="print"/>
          <a:srcRect/>
          <a:stretch>
            <a:fillRect/>
          </a:stretch>
        </p:blipFill>
        <p:spPr bwMode="auto">
          <a:xfrm>
            <a:off x="3429000" y="3124200"/>
            <a:ext cx="1895475" cy="2000250"/>
          </a:xfrm>
          <a:prstGeom prst="rect">
            <a:avLst/>
          </a:prstGeom>
          <a:noFill/>
        </p:spPr>
      </p:pic>
      <p:sp>
        <p:nvSpPr>
          <p:cNvPr id="148486" name="Rectangle 6"/>
          <p:cNvSpPr>
            <a:spLocks noGrp="1" noChangeArrowheads="1"/>
          </p:cNvSpPr>
          <p:nvPr>
            <p:ph type="title"/>
          </p:nvPr>
        </p:nvSpPr>
        <p:spPr/>
        <p:txBody>
          <a:bodyPr/>
          <a:lstStyle/>
          <a:p>
            <a:r>
              <a:rPr lang="en-US" sz="4000"/>
              <a:t>Official Symbols of World Congress of Ethnic Religions, est. 1998 in Vilnius, Lithuania</a:t>
            </a:r>
          </a:p>
        </p:txBody>
      </p:sp>
    </p:spTree>
  </p:cSld>
  <p:clrMapOvr>
    <a:masterClrMapping/>
  </p:clrMapOvr>
  <p:transition>
    <p:circl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sz="4000"/>
              <a:t>Jonas and Inija Trinkunas, March 2009, home in Vilnius, Lithuania.</a:t>
            </a:r>
          </a:p>
        </p:txBody>
      </p:sp>
      <p:pic>
        <p:nvPicPr>
          <p:cNvPr id="155654" name="Picture 6" descr="DSC00807"/>
          <p:cNvPicPr>
            <a:picLocks noChangeAspect="1" noChangeArrowheads="1"/>
          </p:cNvPicPr>
          <p:nvPr/>
        </p:nvPicPr>
        <p:blipFill>
          <a:blip r:embed="rId2" cstate="print"/>
          <a:srcRect/>
          <a:stretch>
            <a:fillRect/>
          </a:stretch>
        </p:blipFill>
        <p:spPr bwMode="auto">
          <a:xfrm>
            <a:off x="1600200" y="2057400"/>
            <a:ext cx="6034088" cy="4525963"/>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sz="2400"/>
              <a:t>Rasa Summer Solstice Festival in Lithuania, June 1998. Symbolic structure in traditional design. </a:t>
            </a:r>
            <a:br>
              <a:rPr lang="en-US" sz="2400"/>
            </a:br>
            <a:r>
              <a:rPr lang="en-US" sz="2400"/>
              <a:t>Wheel-shapes refer to the sun.</a:t>
            </a:r>
          </a:p>
        </p:txBody>
      </p:sp>
      <p:pic>
        <p:nvPicPr>
          <p:cNvPr id="191491" name="Picture 3" descr="LitView6"/>
          <p:cNvPicPr>
            <a:picLocks noChangeAspect="1" noChangeArrowheads="1"/>
          </p:cNvPicPr>
          <p:nvPr/>
        </p:nvPicPr>
        <p:blipFill>
          <a:blip r:embed="rId2" cstate="print"/>
          <a:srcRect/>
          <a:stretch>
            <a:fillRect/>
          </a:stretch>
        </p:blipFill>
        <p:spPr bwMode="auto">
          <a:xfrm>
            <a:off x="914400" y="1524000"/>
            <a:ext cx="7277100" cy="5030788"/>
          </a:xfrm>
          <a:prstGeom prst="rect">
            <a:avLst/>
          </a:prstGeom>
          <a:noFill/>
        </p:spPr>
      </p:pic>
    </p:spTree>
  </p:cSld>
  <p:clrMapOvr>
    <a:masterClrMapping/>
  </p:clrMapOvr>
  <p:transition>
    <p:circl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sz="2400"/>
              <a:t>Early painting of three Lithuanian deities: </a:t>
            </a:r>
            <a:r>
              <a:rPr lang="en-US" sz="2400" b="1"/>
              <a:t>Dievas</a:t>
            </a:r>
            <a:r>
              <a:rPr lang="en-US" sz="2400"/>
              <a:t>, highest god; </a:t>
            </a:r>
            <a:r>
              <a:rPr lang="en-US" sz="2400" b="1"/>
              <a:t>Perkunas</a:t>
            </a:r>
            <a:r>
              <a:rPr lang="en-US" sz="2400"/>
              <a:t>, thunder god; </a:t>
            </a:r>
            <a:r>
              <a:rPr lang="en-US" sz="2400" b="1"/>
              <a:t>Velnias</a:t>
            </a:r>
            <a:r>
              <a:rPr lang="en-US" sz="2400"/>
              <a:t>, god of the dead.</a:t>
            </a:r>
          </a:p>
        </p:txBody>
      </p:sp>
      <p:pic>
        <p:nvPicPr>
          <p:cNvPr id="158724" name="Picture 4"/>
          <p:cNvPicPr>
            <a:picLocks noChangeAspect="1" noChangeArrowheads="1"/>
          </p:cNvPicPr>
          <p:nvPr/>
        </p:nvPicPr>
        <p:blipFill>
          <a:blip r:embed="rId3" cstate="print"/>
          <a:srcRect/>
          <a:stretch>
            <a:fillRect/>
          </a:stretch>
        </p:blipFill>
        <p:spPr bwMode="auto">
          <a:xfrm>
            <a:off x="304800" y="1371600"/>
            <a:ext cx="8666163" cy="4662488"/>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sz="2000"/>
              <a:t>Vilnius’s main cathedral: originally a Pagan temple, destroyed/rebuilt by both Pagans and Christians. Romuva has petitioned to be allowed to perform rituals in the basement, where Pagan altars have been found by archaeologists. The Catholic church has refused the request.</a:t>
            </a:r>
          </a:p>
        </p:txBody>
      </p:sp>
      <p:pic>
        <p:nvPicPr>
          <p:cNvPr id="152580" name="Picture 4" descr="DSC00750"/>
          <p:cNvPicPr>
            <a:picLocks noChangeAspect="1" noChangeArrowheads="1"/>
          </p:cNvPicPr>
          <p:nvPr/>
        </p:nvPicPr>
        <p:blipFill>
          <a:blip r:embed="rId2" cstate="print"/>
          <a:srcRect/>
          <a:stretch>
            <a:fillRect/>
          </a:stretch>
        </p:blipFill>
        <p:spPr bwMode="auto">
          <a:xfrm>
            <a:off x="1371600" y="1676400"/>
            <a:ext cx="5621338" cy="4216400"/>
          </a:xfrm>
          <a:prstGeom prst="rect">
            <a:avLst/>
          </a:prstGeom>
          <a:noFill/>
        </p:spPr>
      </p:pic>
    </p:spTree>
  </p:cSld>
  <p:clrMapOvr>
    <a:masterClrMapping/>
  </p:clrMapOvr>
  <p:transition>
    <p:circl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3600"/>
              <a:t>Romuva Winter Solstice, Vilnius, 2008</a:t>
            </a:r>
          </a:p>
        </p:txBody>
      </p:sp>
      <p:pic>
        <p:nvPicPr>
          <p:cNvPr id="165892" name="Picture 4"/>
          <p:cNvPicPr>
            <a:picLocks noChangeAspect="1" noChangeArrowheads="1"/>
          </p:cNvPicPr>
          <p:nvPr/>
        </p:nvPicPr>
        <p:blipFill>
          <a:blip r:embed="rId3" cstate="print"/>
          <a:srcRect/>
          <a:stretch>
            <a:fillRect/>
          </a:stretch>
        </p:blipFill>
        <p:spPr bwMode="auto">
          <a:xfrm>
            <a:off x="457200" y="1392238"/>
            <a:ext cx="8181975" cy="5465762"/>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p:cNvSpPr>
            <a:spLocks noGrp="1" noChangeArrowheads="1"/>
          </p:cNvSpPr>
          <p:nvPr>
            <p:ph type="title"/>
          </p:nvPr>
        </p:nvSpPr>
        <p:spPr/>
        <p:txBody>
          <a:bodyPr/>
          <a:lstStyle/>
          <a:p>
            <a:r>
              <a:rPr lang="en-US"/>
              <a:t>Arriving</a:t>
            </a:r>
          </a:p>
        </p:txBody>
      </p:sp>
      <p:pic>
        <p:nvPicPr>
          <p:cNvPr id="168965" name="Picture 5"/>
          <p:cNvPicPr>
            <a:picLocks noChangeAspect="1" noChangeArrowheads="1"/>
          </p:cNvPicPr>
          <p:nvPr/>
        </p:nvPicPr>
        <p:blipFill>
          <a:blip r:embed="rId2" cstate="print"/>
          <a:srcRect/>
          <a:stretch>
            <a:fillRect/>
          </a:stretch>
        </p:blipFill>
        <p:spPr bwMode="auto">
          <a:xfrm>
            <a:off x="2190750" y="1838325"/>
            <a:ext cx="4762500" cy="318135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title"/>
          </p:nvPr>
        </p:nvSpPr>
        <p:spPr/>
        <p:txBody>
          <a:bodyPr/>
          <a:lstStyle/>
          <a:p>
            <a:r>
              <a:rPr lang="en-US"/>
              <a:t>Building the fire</a:t>
            </a:r>
          </a:p>
        </p:txBody>
      </p:sp>
      <p:pic>
        <p:nvPicPr>
          <p:cNvPr id="177157" name="Picture 5"/>
          <p:cNvPicPr>
            <a:picLocks noChangeAspect="1" noChangeArrowheads="1"/>
          </p:cNvPicPr>
          <p:nvPr/>
        </p:nvPicPr>
        <p:blipFill>
          <a:blip r:embed="rId2" cstate="print"/>
          <a:srcRect/>
          <a:stretch>
            <a:fillRect/>
          </a:stretch>
        </p:blipFill>
        <p:spPr bwMode="auto">
          <a:xfrm>
            <a:off x="2971800" y="1676400"/>
            <a:ext cx="3171825" cy="476250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ChangeArrowheads="1"/>
          </p:cNvSpPr>
          <p:nvPr>
            <p:ph type="title"/>
          </p:nvPr>
        </p:nvSpPr>
        <p:spPr/>
        <p:txBody>
          <a:bodyPr/>
          <a:lstStyle/>
          <a:p>
            <a:r>
              <a:rPr lang="en-US"/>
              <a:t>Blowing the horn</a:t>
            </a:r>
          </a:p>
        </p:txBody>
      </p:sp>
      <p:pic>
        <p:nvPicPr>
          <p:cNvPr id="175109" name="Picture 5"/>
          <p:cNvPicPr>
            <a:picLocks noChangeAspect="1" noChangeArrowheads="1"/>
          </p:cNvPicPr>
          <p:nvPr/>
        </p:nvPicPr>
        <p:blipFill>
          <a:blip r:embed="rId2" cstate="print"/>
          <a:srcRect/>
          <a:stretch>
            <a:fillRect/>
          </a:stretch>
        </p:blipFill>
        <p:spPr bwMode="auto">
          <a:xfrm>
            <a:off x="2190750" y="1838325"/>
            <a:ext cx="4762500" cy="318135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4"/>
          <p:cNvSpPr>
            <a:spLocks noGrp="1" noChangeArrowheads="1"/>
          </p:cNvSpPr>
          <p:nvPr>
            <p:ph type="title"/>
          </p:nvPr>
        </p:nvSpPr>
        <p:spPr/>
        <p:txBody>
          <a:bodyPr/>
          <a:lstStyle/>
          <a:p>
            <a:r>
              <a:rPr lang="en-US"/>
              <a:t>Drumming</a:t>
            </a:r>
          </a:p>
        </p:txBody>
      </p:sp>
      <p:pic>
        <p:nvPicPr>
          <p:cNvPr id="179205" name="Picture 5"/>
          <p:cNvPicPr>
            <a:picLocks noChangeAspect="1" noChangeArrowheads="1"/>
          </p:cNvPicPr>
          <p:nvPr/>
        </p:nvPicPr>
        <p:blipFill>
          <a:blip r:embed="rId2" cstate="print"/>
          <a:srcRect/>
          <a:stretch>
            <a:fillRect/>
          </a:stretch>
        </p:blipFill>
        <p:spPr bwMode="auto">
          <a:xfrm>
            <a:off x="2190750" y="1838325"/>
            <a:ext cx="4762500" cy="318135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2800" smtClean="0"/>
              <a:t>Polish-Lithuanian Commonwealth, the “Republic of Two Nations,” in 17</a:t>
            </a:r>
            <a:r>
              <a:rPr lang="en-US" sz="2800" baseline="30000" smtClean="0"/>
              <a:t>th</a:t>
            </a:r>
            <a:r>
              <a:rPr lang="en-US" sz="2800" smtClean="0"/>
              <a:t> century at height of power</a:t>
            </a:r>
          </a:p>
        </p:txBody>
      </p:sp>
      <p:pic>
        <p:nvPicPr>
          <p:cNvPr id="14339" name="Picture 2"/>
          <p:cNvPicPr>
            <a:picLocks noChangeAspect="1" noChangeArrowheads="1"/>
          </p:cNvPicPr>
          <p:nvPr/>
        </p:nvPicPr>
        <p:blipFill>
          <a:blip r:embed="rId2" cstate="print"/>
          <a:srcRect/>
          <a:stretch>
            <a:fillRect/>
          </a:stretch>
        </p:blipFill>
        <p:spPr bwMode="auto">
          <a:xfrm>
            <a:off x="1447800" y="1905000"/>
            <a:ext cx="5945188" cy="4664075"/>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Grp="1" noChangeArrowheads="1"/>
          </p:cNvSpPr>
          <p:nvPr>
            <p:ph type="title"/>
          </p:nvPr>
        </p:nvSpPr>
        <p:spPr/>
        <p:txBody>
          <a:bodyPr/>
          <a:lstStyle/>
          <a:p>
            <a:r>
              <a:rPr lang="en-US"/>
              <a:t>Singing</a:t>
            </a:r>
          </a:p>
        </p:txBody>
      </p:sp>
      <p:pic>
        <p:nvPicPr>
          <p:cNvPr id="173061" name="Picture 5"/>
          <p:cNvPicPr>
            <a:picLocks noChangeAspect="1" noChangeArrowheads="1"/>
          </p:cNvPicPr>
          <p:nvPr/>
        </p:nvPicPr>
        <p:blipFill>
          <a:blip r:embed="rId2" cstate="print"/>
          <a:srcRect/>
          <a:stretch>
            <a:fillRect/>
          </a:stretch>
        </p:blipFill>
        <p:spPr bwMode="auto">
          <a:xfrm>
            <a:off x="2190750" y="1843088"/>
            <a:ext cx="4762500" cy="3171825"/>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z="3600"/>
              <a:t>All together now.</a:t>
            </a:r>
          </a:p>
        </p:txBody>
      </p:sp>
      <p:pic>
        <p:nvPicPr>
          <p:cNvPr id="188419" name="Picture 3"/>
          <p:cNvPicPr>
            <a:picLocks noChangeAspect="1" noChangeArrowheads="1"/>
          </p:cNvPicPr>
          <p:nvPr/>
        </p:nvPicPr>
        <p:blipFill>
          <a:blip r:embed="rId3" cstate="print"/>
          <a:srcRect/>
          <a:stretch>
            <a:fillRect/>
          </a:stretch>
        </p:blipFill>
        <p:spPr bwMode="auto">
          <a:xfrm>
            <a:off x="457200" y="1392238"/>
            <a:ext cx="8181975" cy="5465762"/>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dirty="0" smtClean="0"/>
              <a:t>Further facts about Lithuania</a:t>
            </a:r>
          </a:p>
        </p:txBody>
      </p:sp>
      <p:sp>
        <p:nvSpPr>
          <p:cNvPr id="58371" name="Rectangle 4"/>
          <p:cNvSpPr>
            <a:spLocks noGrp="1" noChangeArrowheads="1"/>
          </p:cNvSpPr>
          <p:nvPr>
            <p:ph type="body" sz="half" idx="1"/>
          </p:nvPr>
        </p:nvSpPr>
        <p:spPr/>
        <p:txBody>
          <a:bodyPr/>
          <a:lstStyle/>
          <a:p>
            <a:pPr eaLnBrk="1" hangingPunct="1">
              <a:lnSpc>
                <a:spcPct val="90000"/>
              </a:lnSpc>
            </a:pPr>
            <a:r>
              <a:rPr lang="en-US" sz="2400" dirty="0" smtClean="0"/>
              <a:t>Lithuania came under Russian rule from 1795-WW I, after which it was independent until WW II, when it was invaded and occupied by the USSR…then Nazi Germany…then the USSR again. </a:t>
            </a:r>
          </a:p>
          <a:p>
            <a:pPr eaLnBrk="1" hangingPunct="1">
              <a:lnSpc>
                <a:spcPct val="90000"/>
              </a:lnSpc>
            </a:pPr>
            <a:r>
              <a:rPr lang="en-US" sz="2400" dirty="0" smtClean="0"/>
              <a:t>During the Nazi period, Lithuania’s sizable Jewish was population nearly wiped out. </a:t>
            </a:r>
          </a:p>
        </p:txBody>
      </p:sp>
      <p:sp>
        <p:nvSpPr>
          <p:cNvPr id="58372" name="Rectangle 5"/>
          <p:cNvSpPr>
            <a:spLocks noGrp="1" noChangeArrowheads="1"/>
          </p:cNvSpPr>
          <p:nvPr>
            <p:ph type="body" sz="half" idx="2"/>
          </p:nvPr>
        </p:nvSpPr>
        <p:spPr/>
        <p:txBody>
          <a:bodyPr/>
          <a:lstStyle/>
          <a:p>
            <a:pPr eaLnBrk="1" hangingPunct="1">
              <a:lnSpc>
                <a:spcPct val="90000"/>
              </a:lnSpc>
            </a:pPr>
            <a:r>
              <a:rPr lang="en-US" sz="2400" dirty="0" smtClean="0"/>
              <a:t>Under Soviet rule, thousands of Lithuanians were sent to their death in the Russian Gulags.</a:t>
            </a:r>
          </a:p>
          <a:p>
            <a:pPr eaLnBrk="1" hangingPunct="1">
              <a:lnSpc>
                <a:spcPct val="90000"/>
              </a:lnSpc>
            </a:pPr>
            <a:r>
              <a:rPr lang="en-US" sz="2400" dirty="0" smtClean="0"/>
              <a:t>Lithuania was the first Soviet Republic to declare independence, in 1990, setting off chain reaction and ending the  USSR.</a:t>
            </a:r>
          </a:p>
          <a:p>
            <a:pPr eaLnBrk="1" hangingPunct="1">
              <a:lnSpc>
                <a:spcPct val="90000"/>
              </a:lnSpc>
            </a:pPr>
            <a:r>
              <a:rPr lang="en-US" sz="2400" dirty="0" smtClean="0"/>
              <a:t>Lithuania became a member of NATO and the European Union in 2004.</a:t>
            </a:r>
          </a:p>
          <a:p>
            <a:pPr eaLnBrk="1" hangingPunct="1">
              <a:lnSpc>
                <a:spcPct val="90000"/>
              </a:lnSpc>
            </a:pPr>
            <a:endParaRPr lang="en-US" dirty="0" smtClean="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Effect transition="in" filter="dissolve">
                                      <p:cBhvr>
                                        <p:cTn id="7" dur="500"/>
                                        <p:tgtEl>
                                          <p:spTgt spid="58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8372">
                                            <p:txEl>
                                              <p:pRg st="0" end="0"/>
                                            </p:txEl>
                                          </p:spTgt>
                                        </p:tgtEl>
                                        <p:attrNameLst>
                                          <p:attrName>style.visibility</p:attrName>
                                        </p:attrNameLst>
                                      </p:cBhvr>
                                      <p:to>
                                        <p:strVal val="visible"/>
                                      </p:to>
                                    </p:set>
                                    <p:animEffect transition="in" filter="checkerboard(across)">
                                      <p:cBhvr>
                                        <p:cTn id="12" dur="500"/>
                                        <p:tgtEl>
                                          <p:spTgt spid="583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8372">
                                            <p:txEl>
                                              <p:pRg st="1" end="1"/>
                                            </p:txEl>
                                          </p:spTgt>
                                        </p:tgtEl>
                                        <p:attrNameLst>
                                          <p:attrName>style.visibility</p:attrName>
                                        </p:attrNameLst>
                                      </p:cBhvr>
                                      <p:to>
                                        <p:strVal val="visible"/>
                                      </p:to>
                                    </p:set>
                                    <p:animEffect transition="in" filter="box(in)">
                                      <p:cBhvr>
                                        <p:cTn id="17" dur="500"/>
                                        <p:tgtEl>
                                          <p:spTgt spid="5837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8372">
                                            <p:txEl>
                                              <p:pRg st="2" end="2"/>
                                            </p:txEl>
                                          </p:spTgt>
                                        </p:tgtEl>
                                        <p:attrNameLst>
                                          <p:attrName>style.visibility</p:attrName>
                                        </p:attrNameLst>
                                      </p:cBhvr>
                                      <p:to>
                                        <p:strVal val="visible"/>
                                      </p:to>
                                    </p:set>
                                    <p:animEffect transition="in" filter="checkerboard(across)">
                                      <p:cBhvr>
                                        <p:cTn id="22" dur="500"/>
                                        <p:tgtEl>
                                          <p:spTgt spid="583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0"/>
            <a:ext cx="8229600" cy="1143000"/>
          </a:xfrm>
        </p:spPr>
        <p:txBody>
          <a:bodyPr/>
          <a:lstStyle/>
          <a:p>
            <a:r>
              <a:rPr lang="en-US" dirty="0" smtClean="0"/>
              <a:t>Baltic States today</a:t>
            </a:r>
          </a:p>
        </p:txBody>
      </p:sp>
      <p:pic>
        <p:nvPicPr>
          <p:cNvPr id="76803" name="Picture 3"/>
          <p:cNvPicPr>
            <a:picLocks noChangeAspect="1" noChangeArrowheads="1"/>
          </p:cNvPicPr>
          <p:nvPr/>
        </p:nvPicPr>
        <p:blipFill>
          <a:blip r:embed="rId2" cstate="print"/>
          <a:srcRect/>
          <a:stretch>
            <a:fillRect/>
          </a:stretch>
        </p:blipFill>
        <p:spPr bwMode="auto">
          <a:xfrm>
            <a:off x="1600200" y="1143000"/>
            <a:ext cx="6651625" cy="548640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7"/>
          <p:cNvSpPr>
            <a:spLocks noGrp="1"/>
          </p:cNvSpPr>
          <p:nvPr>
            <p:ph type="title"/>
          </p:nvPr>
        </p:nvSpPr>
        <p:spPr/>
        <p:txBody>
          <a:bodyPr/>
          <a:lstStyle/>
          <a:p>
            <a:r>
              <a:rPr lang="en-US" smtClean="0"/>
              <a:t>Brief History of Riga, Latvia</a:t>
            </a:r>
          </a:p>
        </p:txBody>
      </p:sp>
      <p:sp>
        <p:nvSpPr>
          <p:cNvPr id="57346" name="Content Placeholder 8"/>
          <p:cNvSpPr>
            <a:spLocks noGrp="1"/>
          </p:cNvSpPr>
          <p:nvPr>
            <p:ph sz="half" idx="1"/>
          </p:nvPr>
        </p:nvSpPr>
        <p:spPr>
          <a:xfrm>
            <a:off x="457200" y="1447800"/>
            <a:ext cx="4038600" cy="4525963"/>
          </a:xfrm>
        </p:spPr>
        <p:txBody>
          <a:bodyPr rtlCol="0">
            <a:normAutofit lnSpcReduction="10000"/>
          </a:bodyPr>
          <a:lstStyle/>
          <a:p>
            <a:pPr fontAlgn="auto">
              <a:spcAft>
                <a:spcPts val="0"/>
              </a:spcAft>
              <a:buFont typeface="Arial" pitchFamily="34" charset="0"/>
              <a:buChar char="•"/>
              <a:defRPr/>
            </a:pPr>
            <a:r>
              <a:rPr lang="en-US" sz="2400" dirty="0" smtClean="0"/>
              <a:t>Prior to 11</a:t>
            </a:r>
            <a:r>
              <a:rPr lang="en-US" sz="2400" baseline="30000" dirty="0" smtClean="0"/>
              <a:t>th</a:t>
            </a:r>
            <a:r>
              <a:rPr lang="en-US" sz="2400" dirty="0" smtClean="0"/>
              <a:t> century, Riga is village of Pagan Baltic Latvians on banks of </a:t>
            </a:r>
            <a:r>
              <a:rPr lang="en-US" sz="2400" dirty="0" err="1" smtClean="0"/>
              <a:t>Daugava</a:t>
            </a:r>
            <a:r>
              <a:rPr lang="en-US" sz="2400" dirty="0" smtClean="0"/>
              <a:t> (Dvina) where river meets Baltic Sea.</a:t>
            </a:r>
          </a:p>
          <a:p>
            <a:pPr fontAlgn="auto">
              <a:spcAft>
                <a:spcPts val="0"/>
              </a:spcAft>
              <a:buFont typeface="Arial" pitchFamily="34" charset="0"/>
              <a:buChar char="•"/>
              <a:defRPr/>
            </a:pPr>
            <a:r>
              <a:rPr lang="en-US" sz="2400" dirty="0" smtClean="0"/>
              <a:t>From 12</a:t>
            </a:r>
            <a:r>
              <a:rPr lang="en-US" sz="2400" baseline="30000" dirty="0" smtClean="0"/>
              <a:t>th</a:t>
            </a:r>
            <a:r>
              <a:rPr lang="en-US" sz="2400" dirty="0" smtClean="0"/>
              <a:t> century, German Christian Crusaders build up Riga as German-style castle and town. Native Latvians treated as inferior class.</a:t>
            </a:r>
          </a:p>
          <a:p>
            <a:pPr fontAlgn="auto">
              <a:spcAft>
                <a:spcPts val="0"/>
              </a:spcAft>
              <a:buFont typeface="Arial" pitchFamily="34" charset="0"/>
              <a:buChar char="•"/>
              <a:defRPr/>
            </a:pPr>
            <a:r>
              <a:rPr lang="en-US" sz="2400" dirty="0" smtClean="0"/>
              <a:t>First record of Riga is from year 1200.</a:t>
            </a:r>
          </a:p>
          <a:p>
            <a:pPr fontAlgn="auto">
              <a:spcAft>
                <a:spcPts val="0"/>
              </a:spcAft>
              <a:buFont typeface="Arial" pitchFamily="34" charset="0"/>
              <a:buChar char="•"/>
              <a:defRPr/>
            </a:pPr>
            <a:endParaRPr lang="en-US" sz="2400" dirty="0" smtClean="0"/>
          </a:p>
        </p:txBody>
      </p:sp>
      <p:sp>
        <p:nvSpPr>
          <p:cNvPr id="57347" name="Content Placeholder 9"/>
          <p:cNvSpPr>
            <a:spLocks noGrp="1"/>
          </p:cNvSpPr>
          <p:nvPr>
            <p:ph sz="half" idx="2"/>
          </p:nvPr>
        </p:nvSpPr>
        <p:spPr/>
        <p:txBody>
          <a:bodyPr rtlCol="0">
            <a:normAutofit lnSpcReduction="10000"/>
          </a:bodyPr>
          <a:lstStyle/>
          <a:p>
            <a:pPr fontAlgn="auto">
              <a:spcAft>
                <a:spcPts val="0"/>
              </a:spcAft>
              <a:buFont typeface="Arial" pitchFamily="34" charset="0"/>
              <a:buChar char="•"/>
              <a:defRPr/>
            </a:pPr>
            <a:r>
              <a:rPr lang="en-US" sz="2400" dirty="0" smtClean="0"/>
              <a:t>In Middle Ages, Riga prospers as port city and East-West trading center, joins Hanseatic League of German trading cities.</a:t>
            </a:r>
          </a:p>
          <a:p>
            <a:pPr fontAlgn="auto">
              <a:spcAft>
                <a:spcPts val="0"/>
              </a:spcAft>
              <a:buFont typeface="Arial" pitchFamily="34" charset="0"/>
              <a:buChar char="•"/>
              <a:defRPr/>
            </a:pPr>
            <a:r>
              <a:rPr lang="en-US" sz="2400" dirty="0" smtClean="0"/>
              <a:t>Prosperous Riga is conquered by Lithuania-Poland in 1581, Sweden in 1621, Russia in 1710.</a:t>
            </a:r>
          </a:p>
          <a:p>
            <a:pPr fontAlgn="auto">
              <a:spcAft>
                <a:spcPts val="0"/>
              </a:spcAft>
              <a:buFont typeface="Arial" pitchFamily="34" charset="0"/>
              <a:buChar char="•"/>
              <a:defRPr/>
            </a:pPr>
            <a:r>
              <a:rPr lang="en-US" sz="2400" dirty="0" smtClean="0"/>
              <a:t>By 19</a:t>
            </a:r>
            <a:r>
              <a:rPr lang="en-US" sz="2400" baseline="30000" dirty="0" smtClean="0"/>
              <a:t>th</a:t>
            </a:r>
            <a:r>
              <a:rPr lang="en-US" sz="2400" dirty="0" smtClean="0"/>
              <a:t> century, Riga is the 2</a:t>
            </a:r>
            <a:r>
              <a:rPr lang="en-US" sz="2400" baseline="30000" dirty="0" smtClean="0"/>
              <a:t>nd</a:t>
            </a:r>
            <a:r>
              <a:rPr lang="en-US" sz="2400" dirty="0" smtClean="0"/>
              <a:t> largest city in the Russian Empire.</a:t>
            </a:r>
          </a:p>
          <a:p>
            <a:pPr fontAlgn="auto">
              <a:spcAft>
                <a:spcPts val="0"/>
              </a:spcAft>
              <a:buFont typeface="Arial" pitchFamily="34" charset="0"/>
              <a:buChar char="•"/>
              <a:defRPr/>
            </a:pPr>
            <a:endParaRPr lang="en-US" sz="2400" dirty="0" smtClean="0"/>
          </a:p>
        </p:txBody>
      </p:sp>
    </p:spTree>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7"/>
          <p:cNvSpPr>
            <a:spLocks noGrp="1"/>
          </p:cNvSpPr>
          <p:nvPr>
            <p:ph type="title"/>
          </p:nvPr>
        </p:nvSpPr>
        <p:spPr/>
        <p:txBody>
          <a:bodyPr/>
          <a:lstStyle/>
          <a:p>
            <a:r>
              <a:rPr lang="en-US" smtClean="0"/>
              <a:t>Later History of Riga &amp; Latvia</a:t>
            </a:r>
          </a:p>
        </p:txBody>
      </p:sp>
      <p:sp>
        <p:nvSpPr>
          <p:cNvPr id="58370" name="Content Placeholder 8"/>
          <p:cNvSpPr>
            <a:spLocks noGrp="1"/>
          </p:cNvSpPr>
          <p:nvPr>
            <p:ph sz="half" idx="1"/>
          </p:nvPr>
        </p:nvSpPr>
        <p:spPr>
          <a:xfrm>
            <a:off x="457200" y="1219200"/>
            <a:ext cx="4038600" cy="4525963"/>
          </a:xfrm>
        </p:spPr>
        <p:txBody>
          <a:bodyPr rtlCol="0">
            <a:normAutofit fontScale="92500" lnSpcReduction="10000"/>
          </a:bodyPr>
          <a:lstStyle/>
          <a:p>
            <a:pPr fontAlgn="auto">
              <a:spcAft>
                <a:spcPts val="0"/>
              </a:spcAft>
              <a:buFont typeface="Arial" pitchFamily="34" charset="0"/>
              <a:buChar char="•"/>
              <a:defRPr/>
            </a:pPr>
            <a:r>
              <a:rPr lang="en-US" sz="2400" smtClean="0"/>
              <a:t>In 19</a:t>
            </a:r>
            <a:r>
              <a:rPr lang="en-US" sz="2400" baseline="30000" smtClean="0"/>
              <a:t>th</a:t>
            </a:r>
            <a:r>
              <a:rPr lang="en-US" sz="2400" smtClean="0"/>
              <a:t> century, Riga is affected by new trend of nationalism, with rise of of Latvian Independence movement. New focus on Latvian folklore, mythology, culture.</a:t>
            </a:r>
          </a:p>
          <a:p>
            <a:pPr fontAlgn="auto">
              <a:spcAft>
                <a:spcPts val="0"/>
              </a:spcAft>
              <a:buFont typeface="Arial" pitchFamily="34" charset="0"/>
              <a:buChar char="•"/>
              <a:defRPr/>
            </a:pPr>
            <a:r>
              <a:rPr lang="en-US" sz="2400" smtClean="0"/>
              <a:t>After WW I, Latvia becomes independent state 1918-1940.</a:t>
            </a:r>
          </a:p>
          <a:p>
            <a:pPr fontAlgn="auto">
              <a:spcAft>
                <a:spcPts val="0"/>
              </a:spcAft>
              <a:buFont typeface="Arial" pitchFamily="34" charset="0"/>
              <a:buChar char="•"/>
              <a:defRPr/>
            </a:pPr>
            <a:r>
              <a:rPr lang="en-US" sz="2400" smtClean="0"/>
              <a:t>In 1940, USSR invades Latvia. Thousands of unethusiastic Latvians are killed or deported to gulags.</a:t>
            </a:r>
          </a:p>
          <a:p>
            <a:pPr fontAlgn="auto">
              <a:spcAft>
                <a:spcPts val="0"/>
              </a:spcAft>
              <a:buFont typeface="Arial" pitchFamily="34" charset="0"/>
              <a:buChar char="•"/>
              <a:defRPr/>
            </a:pPr>
            <a:endParaRPr lang="en-US" sz="2400" smtClean="0"/>
          </a:p>
        </p:txBody>
      </p:sp>
      <p:sp>
        <p:nvSpPr>
          <p:cNvPr id="58371" name="Content Placeholder 9"/>
          <p:cNvSpPr>
            <a:spLocks noGrp="1"/>
          </p:cNvSpPr>
          <p:nvPr>
            <p:ph sz="half" idx="2"/>
          </p:nvPr>
        </p:nvSpPr>
        <p:spPr>
          <a:xfrm>
            <a:off x="4648200" y="1219200"/>
            <a:ext cx="4038600" cy="4525963"/>
          </a:xfrm>
        </p:spPr>
        <p:txBody>
          <a:bodyPr rtlCol="0">
            <a:normAutofit fontScale="92500" lnSpcReduction="10000"/>
          </a:bodyPr>
          <a:lstStyle/>
          <a:p>
            <a:pPr fontAlgn="auto">
              <a:spcAft>
                <a:spcPts val="0"/>
              </a:spcAft>
              <a:buFont typeface="Arial" pitchFamily="34" charset="0"/>
              <a:buChar char="•"/>
              <a:defRPr/>
            </a:pPr>
            <a:r>
              <a:rPr lang="en-US" sz="2400" smtClean="0"/>
              <a:t>In 1941, Nazi Germany invades. Some Latvians greet Germans as liberators. Pro-Soviet Latvians are killed as are 70,000 Latvian Jews.</a:t>
            </a:r>
          </a:p>
          <a:p>
            <a:pPr fontAlgn="auto">
              <a:spcAft>
                <a:spcPts val="0"/>
              </a:spcAft>
              <a:buFont typeface="Arial" pitchFamily="34" charset="0"/>
              <a:buChar char="•"/>
              <a:defRPr/>
            </a:pPr>
            <a:r>
              <a:rPr lang="en-US" sz="2400" smtClean="0"/>
              <a:t>In 1945, the Soviet army reconquers Latvia. Some Latvians greet Soviets as liberators. Pro-German Latvians are killed or deported to Gulags.</a:t>
            </a:r>
          </a:p>
          <a:p>
            <a:pPr fontAlgn="auto">
              <a:spcAft>
                <a:spcPts val="0"/>
              </a:spcAft>
              <a:buFont typeface="Arial" pitchFamily="34" charset="0"/>
              <a:buChar char="•"/>
              <a:defRPr/>
            </a:pPr>
            <a:r>
              <a:rPr lang="en-US" sz="2400" smtClean="0"/>
              <a:t>In1991, Latvia gains independence from USSR.</a:t>
            </a:r>
          </a:p>
        </p:txBody>
      </p:sp>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0"/>
            <a:ext cx="8229600" cy="1143000"/>
          </a:xfrm>
        </p:spPr>
        <p:txBody>
          <a:bodyPr/>
          <a:lstStyle/>
          <a:p>
            <a:r>
              <a:rPr lang="en-US" dirty="0" smtClean="0"/>
              <a:t>Baltic States today</a:t>
            </a:r>
          </a:p>
        </p:txBody>
      </p:sp>
      <p:pic>
        <p:nvPicPr>
          <p:cNvPr id="76803" name="Picture 3"/>
          <p:cNvPicPr>
            <a:picLocks noChangeAspect="1" noChangeArrowheads="1"/>
          </p:cNvPicPr>
          <p:nvPr/>
        </p:nvPicPr>
        <p:blipFill>
          <a:blip r:embed="rId2" cstate="print"/>
          <a:srcRect/>
          <a:stretch>
            <a:fillRect/>
          </a:stretch>
        </p:blipFill>
        <p:spPr bwMode="auto">
          <a:xfrm>
            <a:off x="1600200" y="1143000"/>
            <a:ext cx="6651625" cy="548640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200" dirty="0" smtClean="0"/>
              <a:t>St. </a:t>
            </a:r>
            <a:r>
              <a:rPr lang="en-US" sz="3200" dirty="0" err="1" smtClean="0"/>
              <a:t>Adalbert</a:t>
            </a:r>
            <a:r>
              <a:rPr lang="en-US" sz="3200" dirty="0" smtClean="0"/>
              <a:t> (956-997), Bishop of Prague who conducted missionary activity in Baltic Prussia. </a:t>
            </a:r>
            <a:endParaRPr lang="en-US" sz="3200" dirty="0"/>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572000" y="1143000"/>
            <a:ext cx="4038600" cy="4525963"/>
          </a:xfrm>
        </p:spPr>
        <p:txBody>
          <a:bodyPr/>
          <a:lstStyle/>
          <a:p>
            <a:r>
              <a:rPr lang="en-US" sz="2400" dirty="0" err="1" smtClean="0"/>
              <a:t>Adalbert</a:t>
            </a:r>
            <a:r>
              <a:rPr lang="en-US" sz="2400" dirty="0" smtClean="0"/>
              <a:t> was killed by native </a:t>
            </a:r>
            <a:r>
              <a:rPr lang="en-US" sz="2400" dirty="0" err="1" smtClean="0"/>
              <a:t>Balts</a:t>
            </a:r>
            <a:r>
              <a:rPr lang="en-US" sz="2400" dirty="0" smtClean="0"/>
              <a:t> for entering sacred Pagan groves.</a:t>
            </a:r>
          </a:p>
          <a:p>
            <a:r>
              <a:rPr lang="en-US" sz="2400" dirty="0" smtClean="0"/>
              <a:t>His fate illustrates how Baltic Pagans resisted Christianization for centuries.</a:t>
            </a:r>
          </a:p>
          <a:p>
            <a:r>
              <a:rPr lang="en-US" sz="2400" dirty="0" smtClean="0"/>
              <a:t>Eventually, Germanic Christian knights would invade and colonize area in the “Baltic Crusades,” lasting 1192-1410.</a:t>
            </a:r>
          </a:p>
          <a:p>
            <a:r>
              <a:rPr lang="en-US" sz="2400" dirty="0" smtClean="0"/>
              <a:t>Only Lithuania would resist and remain Pagan.</a:t>
            </a:r>
          </a:p>
          <a:p>
            <a:endParaRPr lang="en-US" sz="2400" dirty="0"/>
          </a:p>
        </p:txBody>
      </p:sp>
      <p:pic>
        <p:nvPicPr>
          <p:cNvPr id="43010" name="Picture 2" descr="Adalbert, Saint"/>
          <p:cNvPicPr>
            <a:picLocks noChangeAspect="1" noChangeArrowheads="1"/>
          </p:cNvPicPr>
          <p:nvPr/>
        </p:nvPicPr>
        <p:blipFill>
          <a:blip r:embed="rId2" cstate="print"/>
          <a:srcRect/>
          <a:stretch>
            <a:fillRect/>
          </a:stretch>
        </p:blipFill>
        <p:spPr bwMode="auto">
          <a:xfrm>
            <a:off x="457200" y="1188720"/>
            <a:ext cx="3779520" cy="5669280"/>
          </a:xfrm>
          <a:prstGeom prst="rect">
            <a:avLst/>
          </a:prstGeom>
          <a:noFill/>
        </p:spPr>
      </p:pic>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1236: The Battle of </a:t>
            </a:r>
            <a:r>
              <a:rPr lang="en-US" dirty="0" err="1" smtClean="0"/>
              <a:t>Saule</a:t>
            </a:r>
            <a:endParaRPr lang="en-US" dirty="0"/>
          </a:p>
        </p:txBody>
      </p:sp>
      <p:sp>
        <p:nvSpPr>
          <p:cNvPr id="6" name="Content Placeholder 5"/>
          <p:cNvSpPr>
            <a:spLocks noGrp="1"/>
          </p:cNvSpPr>
          <p:nvPr>
            <p:ph sz="half" idx="4294967295"/>
          </p:nvPr>
        </p:nvSpPr>
        <p:spPr>
          <a:xfrm>
            <a:off x="4800600" y="1752600"/>
            <a:ext cx="4038600" cy="4525963"/>
          </a:xfrm>
        </p:spPr>
        <p:txBody>
          <a:bodyPr/>
          <a:lstStyle/>
          <a:p>
            <a:r>
              <a:rPr lang="en-US" sz="2800" dirty="0" smtClean="0"/>
              <a:t>In 1236, crusading German knights attempting to invade the Grand Duchy of Lithuania were crushed by Lithuanian forces in </a:t>
            </a:r>
            <a:r>
              <a:rPr lang="en-US" sz="2800" dirty="0" err="1" smtClean="0"/>
              <a:t>Saule</a:t>
            </a:r>
            <a:r>
              <a:rPr lang="en-US" sz="2800" dirty="0" smtClean="0"/>
              <a:t>, which would later become the Lithuanian city of Šiauliai.</a:t>
            </a:r>
            <a:endParaRPr lang="en-US" sz="2800" dirty="0"/>
          </a:p>
        </p:txBody>
      </p:sp>
      <p:pic>
        <p:nvPicPr>
          <p:cNvPr id="131074" name="Picture 2" descr="http://upload.wikimedia.org/wikipedia/commons/thumb/b/b5/Medieval_Livonia_1260.svg/300px-Medieval_Livonia_1260.svg.png"/>
          <p:cNvPicPr>
            <a:picLocks noChangeAspect="1" noChangeArrowheads="1"/>
          </p:cNvPicPr>
          <p:nvPr/>
        </p:nvPicPr>
        <p:blipFill>
          <a:blip r:embed="rId2" cstate="print"/>
          <a:srcRect/>
          <a:stretch>
            <a:fillRect/>
          </a:stretch>
        </p:blipFill>
        <p:spPr bwMode="auto">
          <a:xfrm>
            <a:off x="762000" y="1676400"/>
            <a:ext cx="3967087" cy="4297680"/>
          </a:xfrm>
          <a:prstGeom prst="rect">
            <a:avLst/>
          </a:prstGeom>
          <a:noFill/>
        </p:spPr>
      </p:pic>
    </p:spTree>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National Museum of Lithuania in Vilnius, with statue of 13</a:t>
            </a:r>
            <a:r>
              <a:rPr lang="en-US" sz="2400" baseline="30000" dirty="0" smtClean="0"/>
              <a:t>th</a:t>
            </a:r>
            <a:r>
              <a:rPr lang="en-US" sz="2400" dirty="0" smtClean="0"/>
              <a:t> century king, Mindaugas, who converted to Christianity and was murdered by his subjects, who refused to convert</a:t>
            </a:r>
            <a:endParaRPr lang="en-US" sz="2400" dirty="0"/>
          </a:p>
        </p:txBody>
      </p:sp>
      <p:pic>
        <p:nvPicPr>
          <p:cNvPr id="51202" name="Picture 2" descr="Image"/>
          <p:cNvPicPr>
            <a:picLocks noChangeAspect="1" noChangeArrowheads="1"/>
          </p:cNvPicPr>
          <p:nvPr/>
        </p:nvPicPr>
        <p:blipFill>
          <a:blip r:embed="rId2" cstate="print"/>
          <a:srcRect/>
          <a:stretch>
            <a:fillRect/>
          </a:stretch>
        </p:blipFill>
        <p:spPr bwMode="auto">
          <a:xfrm>
            <a:off x="1219200" y="1828800"/>
            <a:ext cx="6208995" cy="4389120"/>
          </a:xfrm>
          <a:prstGeom prst="rect">
            <a:avLst/>
          </a:prstGeom>
          <a:noFill/>
        </p:spPr>
      </p:pic>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BagpipePagan"/>
          <p:cNvPicPr>
            <a:picLocks noChangeAspect="1" noChangeArrowheads="1"/>
          </p:cNvPicPr>
          <p:nvPr/>
        </p:nvPicPr>
        <p:blipFill>
          <a:blip r:embed="rId2" cstate="print"/>
          <a:srcRect/>
          <a:stretch>
            <a:fillRect/>
          </a:stretch>
        </p:blipFill>
        <p:spPr bwMode="auto">
          <a:xfrm>
            <a:off x="3842518" y="0"/>
            <a:ext cx="5301482" cy="3657600"/>
          </a:xfrm>
          <a:prstGeom prst="rect">
            <a:avLst/>
          </a:prstGeom>
          <a:noFill/>
        </p:spPr>
      </p:pic>
      <p:pic>
        <p:nvPicPr>
          <p:cNvPr id="220165" name="Picture 5" descr="http://www.thechurchofthedivineearth.org/images/perkun.gif"/>
          <p:cNvPicPr>
            <a:picLocks noChangeAspect="1" noChangeArrowheads="1"/>
          </p:cNvPicPr>
          <p:nvPr/>
        </p:nvPicPr>
        <p:blipFill>
          <a:blip r:embed="rId3" cstate="print"/>
          <a:srcRect/>
          <a:stretch>
            <a:fillRect/>
          </a:stretch>
        </p:blipFill>
        <p:spPr bwMode="auto">
          <a:xfrm>
            <a:off x="4381500" y="4295774"/>
            <a:ext cx="4762500" cy="2562226"/>
          </a:xfrm>
          <a:prstGeom prst="rect">
            <a:avLst/>
          </a:prstGeom>
          <a:noFill/>
        </p:spPr>
      </p:pic>
      <p:pic>
        <p:nvPicPr>
          <p:cNvPr id="220167" name="Picture 7" descr="http://wildhunt.org/wp-content/uploads/2013/07/jonas-award-01-72-500x333.jpg"/>
          <p:cNvPicPr>
            <a:picLocks noChangeAspect="1" noChangeArrowheads="1"/>
          </p:cNvPicPr>
          <p:nvPr/>
        </p:nvPicPr>
        <p:blipFill>
          <a:blip r:embed="rId4" cstate="print"/>
          <a:srcRect/>
          <a:stretch>
            <a:fillRect/>
          </a:stretch>
        </p:blipFill>
        <p:spPr bwMode="auto">
          <a:xfrm>
            <a:off x="-304800" y="3505200"/>
            <a:ext cx="4762500" cy="3171826"/>
          </a:xfrm>
          <a:prstGeom prst="rect">
            <a:avLst/>
          </a:prstGeom>
          <a:noFill/>
        </p:spPr>
      </p:pic>
      <p:pic>
        <p:nvPicPr>
          <p:cNvPr id="220169" name="Picture 9" descr="http://alkas.lt/wp-content/uploads/2013/08/romuvos-stovykla-2012-08-15-vaiskuno1.jpg"/>
          <p:cNvPicPr>
            <a:picLocks noChangeAspect="1" noChangeArrowheads="1"/>
          </p:cNvPicPr>
          <p:nvPr/>
        </p:nvPicPr>
        <p:blipFill>
          <a:blip r:embed="rId5" cstate="print"/>
          <a:srcRect/>
          <a:stretch>
            <a:fillRect/>
          </a:stretch>
        </p:blipFill>
        <p:spPr bwMode="auto">
          <a:xfrm>
            <a:off x="-685800" y="0"/>
            <a:ext cx="4564322" cy="3566160"/>
          </a:xfrm>
          <a:prstGeom prst="rect">
            <a:avLst/>
          </a:prstGeom>
          <a:noFill/>
        </p:spPr>
      </p:pic>
      <p:pic>
        <p:nvPicPr>
          <p:cNvPr id="220171" name="Picture 11" descr="http://symboldictionary.net/library/graphics/symbols/sglossaryromuva.jpg"/>
          <p:cNvPicPr>
            <a:picLocks noChangeAspect="1" noChangeArrowheads="1"/>
          </p:cNvPicPr>
          <p:nvPr/>
        </p:nvPicPr>
        <p:blipFill>
          <a:blip r:embed="rId6" cstate="print"/>
          <a:srcRect/>
          <a:stretch>
            <a:fillRect/>
          </a:stretch>
        </p:blipFill>
        <p:spPr bwMode="auto">
          <a:xfrm>
            <a:off x="-228600" y="3810000"/>
            <a:ext cx="952500" cy="952500"/>
          </a:xfrm>
          <a:prstGeom prst="rect">
            <a:avLst/>
          </a:prstGeom>
          <a:noFill/>
        </p:spPr>
      </p:pic>
    </p:spTree>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King Mindaugas (~1203 -1263)</a:t>
            </a:r>
            <a:br>
              <a:rPr lang="en-US" dirty="0" smtClean="0"/>
            </a:br>
            <a:r>
              <a:rPr lang="en-US" sz="2800" dirty="0" smtClean="0"/>
              <a:t>Due to his acceptance of Christianity, Mindaugas is beloved by modern Lithuanian Catholics; non-Christians appreciate his efforts to unify Lithuania</a:t>
            </a:r>
            <a:endParaRPr lang="en-US" dirty="0"/>
          </a:p>
        </p:txBody>
      </p:sp>
      <p:pic>
        <p:nvPicPr>
          <p:cNvPr id="1026" name="Picture 2" descr="File:Mindaugas.jpg"/>
          <p:cNvPicPr>
            <a:picLocks noChangeAspect="1" noChangeArrowheads="1"/>
          </p:cNvPicPr>
          <p:nvPr/>
        </p:nvPicPr>
        <p:blipFill>
          <a:blip r:embed="rId2" cstate="print"/>
          <a:srcRect/>
          <a:stretch>
            <a:fillRect/>
          </a:stretch>
        </p:blipFill>
        <p:spPr bwMode="auto">
          <a:xfrm>
            <a:off x="4953001" y="2209800"/>
            <a:ext cx="3103179" cy="4663440"/>
          </a:xfrm>
          <a:prstGeom prst="rect">
            <a:avLst/>
          </a:prstGeom>
          <a:noFill/>
        </p:spPr>
      </p:pic>
      <p:pic>
        <p:nvPicPr>
          <p:cNvPr id="1028" name="Picture 4" descr="http://www.slic.org.au/Lithuania/images/mindaugas02.jpg"/>
          <p:cNvPicPr>
            <a:picLocks noChangeAspect="1" noChangeArrowheads="1"/>
          </p:cNvPicPr>
          <p:nvPr/>
        </p:nvPicPr>
        <p:blipFill>
          <a:blip r:embed="rId3" cstate="print"/>
          <a:srcRect/>
          <a:stretch>
            <a:fillRect/>
          </a:stretch>
        </p:blipFill>
        <p:spPr bwMode="auto">
          <a:xfrm>
            <a:off x="1143000" y="2194560"/>
            <a:ext cx="3172406" cy="4663440"/>
          </a:xfrm>
          <a:prstGeom prst="rect">
            <a:avLst/>
          </a:prstGeom>
          <a:noFill/>
        </p:spPr>
      </p:pic>
    </p:spTree>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200" dirty="0" smtClean="0"/>
              <a:t>Monument to Mindaugas in front of the National Museum; Castle Hill in background</a:t>
            </a:r>
            <a:endParaRPr lang="en-US" sz="3200" dirty="0"/>
          </a:p>
        </p:txBody>
      </p:sp>
      <p:pic>
        <p:nvPicPr>
          <p:cNvPr id="49154" name="Picture 2" descr="http://siena.kauko.lt/new/wp-content/uploads/2011/06/mindaugas-Medium.jpg"/>
          <p:cNvPicPr>
            <a:picLocks noChangeAspect="1" noChangeArrowheads="1"/>
          </p:cNvPicPr>
          <p:nvPr/>
        </p:nvPicPr>
        <p:blipFill>
          <a:blip r:embed="rId2" cstate="print"/>
          <a:srcRect/>
          <a:stretch>
            <a:fillRect/>
          </a:stretch>
        </p:blipFill>
        <p:spPr bwMode="auto">
          <a:xfrm>
            <a:off x="1219200" y="1280160"/>
            <a:ext cx="6695420" cy="5577840"/>
          </a:xfrm>
          <a:prstGeom prst="rect">
            <a:avLst/>
          </a:prstGeom>
          <a:noFill/>
        </p:spPr>
      </p:pic>
    </p:spTree>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Reconstructed image of the first Cathedral, built by Mindaugas in mid-13</a:t>
            </a:r>
            <a:r>
              <a:rPr lang="en-US" sz="3200" baseline="30000" dirty="0" smtClean="0"/>
              <a:t>th</a:t>
            </a:r>
            <a:r>
              <a:rPr lang="en-US" sz="3200" dirty="0" smtClean="0"/>
              <a:t> century, next to the oft-rebuilt Cathedral, as it is today</a:t>
            </a:r>
            <a:endParaRPr lang="en-US" sz="3200" dirty="0"/>
          </a:p>
        </p:txBody>
      </p:sp>
      <p:pic>
        <p:nvPicPr>
          <p:cNvPr id="53250" name="Picture 2" descr="90_1_13"/>
          <p:cNvPicPr>
            <a:picLocks noChangeAspect="1" noChangeArrowheads="1"/>
          </p:cNvPicPr>
          <p:nvPr/>
        </p:nvPicPr>
        <p:blipFill>
          <a:blip r:embed="rId2" cstate="print"/>
          <a:srcRect/>
          <a:stretch>
            <a:fillRect/>
          </a:stretch>
        </p:blipFill>
        <p:spPr bwMode="auto">
          <a:xfrm>
            <a:off x="228600" y="1828800"/>
            <a:ext cx="4260750" cy="4480560"/>
          </a:xfrm>
          <a:prstGeom prst="rect">
            <a:avLst/>
          </a:prstGeom>
          <a:noFill/>
          <a:ln w="9525">
            <a:noFill/>
            <a:miter lim="800000"/>
            <a:headEnd/>
            <a:tailEnd/>
          </a:ln>
        </p:spPr>
      </p:pic>
      <p:pic>
        <p:nvPicPr>
          <p:cNvPr id="53252" name="Picture 4" descr="http://www.vilnius-tourism.lt/wp-content/uploads/2011/09/1-1.jpg"/>
          <p:cNvPicPr>
            <a:picLocks noChangeAspect="1" noChangeArrowheads="1"/>
          </p:cNvPicPr>
          <p:nvPr/>
        </p:nvPicPr>
        <p:blipFill>
          <a:blip r:embed="rId3" cstate="print"/>
          <a:srcRect/>
          <a:stretch>
            <a:fillRect/>
          </a:stretch>
        </p:blipFill>
        <p:spPr bwMode="auto">
          <a:xfrm>
            <a:off x="4478944" y="1905000"/>
            <a:ext cx="4665056" cy="4297680"/>
          </a:xfrm>
          <a:prstGeom prst="rect">
            <a:avLst/>
          </a:prstGeom>
          <a:noFill/>
        </p:spPr>
      </p:pic>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t>Grand Duke </a:t>
            </a:r>
            <a:r>
              <a:rPr lang="en-US" sz="4000" dirty="0" err="1" smtClean="0"/>
              <a:t>Gediminas</a:t>
            </a:r>
            <a:r>
              <a:rPr lang="en-US" sz="4000" dirty="0" smtClean="0"/>
              <a:t>: </a:t>
            </a:r>
            <a:r>
              <a:rPr lang="en-US" sz="3200" dirty="0" smtClean="0"/>
              <a:t/>
            </a:r>
            <a:br>
              <a:rPr lang="en-US" sz="3200" dirty="0" smtClean="0"/>
            </a:br>
            <a:r>
              <a:rPr lang="en-US" sz="3200" dirty="0" smtClean="0"/>
              <a:t>remembered as a skillful and tolerant ruler</a:t>
            </a:r>
            <a:endParaRPr lang="en-US" sz="3200" dirty="0"/>
          </a:p>
        </p:txBody>
      </p:sp>
      <p:sp>
        <p:nvSpPr>
          <p:cNvPr id="5" name="Content Placeholder 4"/>
          <p:cNvSpPr>
            <a:spLocks noGrp="1"/>
          </p:cNvSpPr>
          <p:nvPr>
            <p:ph sz="half" idx="2"/>
          </p:nvPr>
        </p:nvSpPr>
        <p:spPr>
          <a:xfrm>
            <a:off x="4724400" y="1143000"/>
            <a:ext cx="4038600" cy="4525963"/>
          </a:xfrm>
        </p:spPr>
        <p:txBody>
          <a:bodyPr/>
          <a:lstStyle/>
          <a:p>
            <a:r>
              <a:rPr lang="en-US" sz="2400" dirty="0" err="1" smtClean="0"/>
              <a:t>Gediminas</a:t>
            </a:r>
            <a:r>
              <a:rPr lang="en-US" sz="2400" dirty="0" smtClean="0"/>
              <a:t>, born 1275, ruling 1315-1341,founded the city of Vilnius and its hilltop castle fortress based on his dream of an iron wolf howling on a hill</a:t>
            </a:r>
          </a:p>
          <a:p>
            <a:r>
              <a:rPr lang="en-US" sz="2400" dirty="0" smtClean="0"/>
              <a:t>He allowed Christians to settle in Lithuania, but remained Pagan</a:t>
            </a:r>
          </a:p>
          <a:p>
            <a:r>
              <a:rPr lang="en-US" sz="2400" dirty="0" smtClean="0"/>
              <a:t>He invited Germans and others to settle in Vilnius to help develop city</a:t>
            </a:r>
          </a:p>
          <a:p>
            <a:r>
              <a:rPr lang="en-US" sz="2400" dirty="0" smtClean="0"/>
              <a:t>Conquered Slavic-Russian lands to east but avoided war with Mongols</a:t>
            </a:r>
            <a:endParaRPr lang="en-US" sz="2400" dirty="0"/>
          </a:p>
        </p:txBody>
      </p:sp>
      <p:pic>
        <p:nvPicPr>
          <p:cNvPr id="135170" name="Picture 2" descr="http://upload.wikimedia.org/wikipedia/lt/0/07/Ldk_Gediminas_Skulptoriaus_medalininko_Juozo_Kalinausko_ir_dailininkes_Linos_Kalinauskaites_Lietuvos_vardo_tukstantmecio_medalio_averso_fragmentas.jpg"/>
          <p:cNvPicPr>
            <a:picLocks noChangeAspect="1" noChangeArrowheads="1"/>
          </p:cNvPicPr>
          <p:nvPr/>
        </p:nvPicPr>
        <p:blipFill>
          <a:blip r:embed="rId2" cstate="print"/>
          <a:srcRect/>
          <a:stretch>
            <a:fillRect/>
          </a:stretch>
        </p:blipFill>
        <p:spPr bwMode="auto">
          <a:xfrm>
            <a:off x="457200" y="3114675"/>
            <a:ext cx="4010025" cy="3743325"/>
          </a:xfrm>
          <a:prstGeom prst="rect">
            <a:avLst/>
          </a:prstGeom>
          <a:noFill/>
        </p:spPr>
      </p:pic>
      <p:pic>
        <p:nvPicPr>
          <p:cNvPr id="135171" name="Picture 3"/>
          <p:cNvPicPr>
            <a:picLocks noGrp="1" noChangeAspect="1" noChangeArrowheads="1"/>
          </p:cNvPicPr>
          <p:nvPr>
            <p:ph sz="half" idx="1"/>
          </p:nvPr>
        </p:nvPicPr>
        <p:blipFill>
          <a:blip r:embed="rId3" cstate="print"/>
          <a:srcRect/>
          <a:stretch>
            <a:fillRect/>
          </a:stretch>
        </p:blipFill>
        <p:spPr bwMode="auto">
          <a:xfrm>
            <a:off x="2971800" y="1066800"/>
            <a:ext cx="2103120" cy="2103120"/>
          </a:xfrm>
          <a:prstGeom prst="rect">
            <a:avLst/>
          </a:prstGeom>
          <a:noFill/>
          <a:ln w="9525">
            <a:noFill/>
            <a:miter lim="800000"/>
            <a:headEnd/>
            <a:tailEnd/>
          </a:ln>
          <a:effectLst/>
        </p:spPr>
      </p:pic>
      <p:pic>
        <p:nvPicPr>
          <p:cNvPr id="8" name="Picture 2" descr="http://images.travelpod.com/tw_slides/ta00/ca3/fb6/2-gediminas-monument-vilnius.jpg"/>
          <p:cNvPicPr>
            <a:picLocks noChangeAspect="1" noChangeArrowheads="1"/>
          </p:cNvPicPr>
          <p:nvPr/>
        </p:nvPicPr>
        <p:blipFill>
          <a:blip r:embed="rId4" cstate="print"/>
          <a:srcRect/>
          <a:stretch>
            <a:fillRect/>
          </a:stretch>
        </p:blipFill>
        <p:spPr bwMode="auto">
          <a:xfrm>
            <a:off x="0" y="1219200"/>
            <a:ext cx="2877746" cy="1920240"/>
          </a:xfrm>
          <a:prstGeom prst="rect">
            <a:avLst/>
          </a:prstGeom>
          <a:noFill/>
        </p:spPr>
      </p:pic>
      <p:pic>
        <p:nvPicPr>
          <p:cNvPr id="87042" name="Picture 2" descr="http://www.shestokas.com/wp-content/uploads/2013/01/Gediminas.jpg"/>
          <p:cNvPicPr>
            <a:picLocks noChangeAspect="1" noChangeArrowheads="1"/>
          </p:cNvPicPr>
          <p:nvPr/>
        </p:nvPicPr>
        <p:blipFill>
          <a:blip r:embed="rId5" cstate="print"/>
          <a:srcRect/>
          <a:stretch>
            <a:fillRect/>
          </a:stretch>
        </p:blipFill>
        <p:spPr bwMode="auto">
          <a:xfrm>
            <a:off x="685800" y="3114675"/>
            <a:ext cx="3429000" cy="3743325"/>
          </a:xfrm>
          <a:prstGeom prst="rect">
            <a:avLst/>
          </a:prstGeom>
          <a:noFill/>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amond(in)">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87042"/>
                                        </p:tgtEl>
                                        <p:attrNameLst>
                                          <p:attrName>style.visibility</p:attrName>
                                        </p:attrNameLst>
                                      </p:cBhvr>
                                      <p:to>
                                        <p:strVal val="visible"/>
                                      </p:to>
                                    </p:set>
                                    <p:animEffect transition="in" filter="diamond(in)">
                                      <p:cBhvr>
                                        <p:cTn id="27" dur="1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Gediminas</a:t>
            </a:r>
            <a:r>
              <a:rPr lang="en-US" sz="2800" dirty="0" smtClean="0"/>
              <a:t>’ Importance to Lithuanian Pagans</a:t>
            </a:r>
            <a:endParaRPr lang="en-US" sz="2800" dirty="0"/>
          </a:p>
        </p:txBody>
      </p:sp>
      <p:sp>
        <p:nvSpPr>
          <p:cNvPr id="3" name="Content Placeholder 2"/>
          <p:cNvSpPr>
            <a:spLocks noGrp="1"/>
          </p:cNvSpPr>
          <p:nvPr>
            <p:ph sz="half" idx="1"/>
          </p:nvPr>
        </p:nvSpPr>
        <p:spPr/>
        <p:txBody>
          <a:bodyPr/>
          <a:lstStyle/>
          <a:p>
            <a:r>
              <a:rPr lang="en-US" sz="2400" dirty="0" smtClean="0"/>
              <a:t>If Mindaugas is the favorite ancient ruler of the Catholics, </a:t>
            </a:r>
            <a:r>
              <a:rPr lang="en-US" sz="2400" dirty="0" err="1" smtClean="0"/>
              <a:t>Gediminas</a:t>
            </a:r>
            <a:r>
              <a:rPr lang="en-US" sz="2400" dirty="0" smtClean="0"/>
              <a:t> is the favorite of the Pagans for remaining a Pagan despite pressure from Christian nations and Germanic Crusaders</a:t>
            </a:r>
          </a:p>
          <a:p>
            <a:r>
              <a:rPr lang="en-US" sz="2400" dirty="0" smtClean="0"/>
              <a:t>In letters with the Pope, he offered conversion as a possibility, which he never actually attempted to implement</a:t>
            </a:r>
          </a:p>
          <a:p>
            <a:endParaRPr lang="en-US" dirty="0"/>
          </a:p>
        </p:txBody>
      </p:sp>
      <p:sp>
        <p:nvSpPr>
          <p:cNvPr id="4" name="Content Placeholder 3"/>
          <p:cNvSpPr>
            <a:spLocks noGrp="1"/>
          </p:cNvSpPr>
          <p:nvPr>
            <p:ph sz="half" idx="2"/>
          </p:nvPr>
        </p:nvSpPr>
        <p:spPr/>
        <p:txBody>
          <a:bodyPr/>
          <a:lstStyle/>
          <a:p>
            <a:r>
              <a:rPr lang="en-US" sz="2400" dirty="0" smtClean="0"/>
              <a:t>Inside Lithuania, he permitted both Catholic and Orthodox Christianity to coexist alongside traditional Paganism</a:t>
            </a:r>
          </a:p>
          <a:p>
            <a:r>
              <a:rPr lang="en-US" sz="2400" dirty="0" smtClean="0"/>
              <a:t>He is therefore known as an unusually tolerant leader of the European Middle Ages, a point of pride to Lithuanians</a:t>
            </a:r>
          </a:p>
          <a:p>
            <a:r>
              <a:rPr lang="en-US" sz="2400" dirty="0" smtClean="0"/>
              <a:t>His sons maintained similar policies</a:t>
            </a:r>
          </a:p>
          <a:p>
            <a:endParaRPr lang="en-US" sz="24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checkerboard(across)">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t0.gstatic.com/images?q=tbn:ANd9GcT84YER2LVT-9C_PZaK9hh9kyV3ACop7WvdegflItPvAiAG--8wJg"/>
          <p:cNvPicPr>
            <a:picLocks noChangeAspect="1" noChangeArrowheads="1"/>
          </p:cNvPicPr>
          <p:nvPr/>
        </p:nvPicPr>
        <p:blipFill>
          <a:blip r:embed="rId2" cstate="print"/>
          <a:srcRect/>
          <a:stretch>
            <a:fillRect/>
          </a:stretch>
        </p:blipFill>
        <p:spPr bwMode="auto">
          <a:xfrm>
            <a:off x="5095875" y="1581149"/>
            <a:ext cx="4048125" cy="5276851"/>
          </a:xfrm>
          <a:prstGeom prst="rect">
            <a:avLst/>
          </a:prstGeom>
          <a:noFill/>
        </p:spPr>
      </p:pic>
      <p:pic>
        <p:nvPicPr>
          <p:cNvPr id="19460" name="Picture 4" descr="Gediminas Castle Tower"/>
          <p:cNvPicPr>
            <a:picLocks noChangeAspect="1" noChangeArrowheads="1"/>
          </p:cNvPicPr>
          <p:nvPr/>
        </p:nvPicPr>
        <p:blipFill>
          <a:blip r:embed="rId3" cstate="print"/>
          <a:srcRect/>
          <a:stretch>
            <a:fillRect/>
          </a:stretch>
        </p:blipFill>
        <p:spPr bwMode="auto">
          <a:xfrm>
            <a:off x="1143000" y="914400"/>
            <a:ext cx="3810000" cy="2524126"/>
          </a:xfrm>
          <a:prstGeom prst="rect">
            <a:avLst/>
          </a:prstGeom>
          <a:noFill/>
        </p:spPr>
      </p:pic>
      <p:pic>
        <p:nvPicPr>
          <p:cNvPr id="39937" name="Picture 1" descr="C:\Users\Michael\Documents\ModPaganPix\Gediminas98.jpg"/>
          <p:cNvPicPr>
            <a:picLocks noChangeAspect="1" noChangeArrowheads="1"/>
          </p:cNvPicPr>
          <p:nvPr/>
        </p:nvPicPr>
        <p:blipFill>
          <a:blip r:embed="rId4" cstate="print"/>
          <a:srcRect/>
          <a:stretch>
            <a:fillRect/>
          </a:stretch>
        </p:blipFill>
        <p:spPr bwMode="auto">
          <a:xfrm>
            <a:off x="152400" y="3429000"/>
            <a:ext cx="5262372" cy="3429000"/>
          </a:xfrm>
          <a:prstGeom prst="rect">
            <a:avLst/>
          </a:prstGeom>
          <a:noFill/>
        </p:spPr>
      </p:pic>
      <p:sp>
        <p:nvSpPr>
          <p:cNvPr id="6" name="Rectangle 5"/>
          <p:cNvSpPr/>
          <p:nvPr/>
        </p:nvSpPr>
        <p:spPr>
          <a:xfrm>
            <a:off x="1752600" y="304800"/>
            <a:ext cx="6624143" cy="584775"/>
          </a:xfrm>
          <a:prstGeom prst="rect">
            <a:avLst/>
          </a:prstGeom>
        </p:spPr>
        <p:txBody>
          <a:bodyPr wrap="square">
            <a:spAutoFit/>
          </a:bodyPr>
          <a:lstStyle/>
          <a:p>
            <a:r>
              <a:rPr lang="en-US" sz="3200" b="1" dirty="0" err="1" smtClean="0"/>
              <a:t>Gediminas</a:t>
            </a:r>
            <a:r>
              <a:rPr lang="en-US" sz="3200" b="1" dirty="0" smtClean="0"/>
              <a:t> castle and monument</a:t>
            </a:r>
            <a:endParaRPr lang="en-US" sz="3200" dirty="0"/>
          </a:p>
        </p:txBody>
      </p:sp>
    </p:spTree>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qedata.se/bilder/gallerier/litauiskt-galleri/symbolik/plakett-gediminas.jpg"/>
          <p:cNvPicPr>
            <a:picLocks noChangeAspect="1" noChangeArrowheads="1"/>
          </p:cNvPicPr>
          <p:nvPr/>
        </p:nvPicPr>
        <p:blipFill>
          <a:blip r:embed="rId2" cstate="print"/>
          <a:srcRect/>
          <a:stretch>
            <a:fillRect/>
          </a:stretch>
        </p:blipFill>
        <p:spPr bwMode="auto">
          <a:xfrm>
            <a:off x="304800" y="1219200"/>
            <a:ext cx="5229225" cy="5276851"/>
          </a:xfrm>
          <a:prstGeom prst="rect">
            <a:avLst/>
          </a:prstGeom>
          <a:noFill/>
        </p:spPr>
      </p:pic>
      <p:pic>
        <p:nvPicPr>
          <p:cNvPr id="3" name="Picture 2" descr="File:Mi83 Grand Duke Gediminas (issued 1920).jpg"/>
          <p:cNvPicPr>
            <a:picLocks noChangeAspect="1" noChangeArrowheads="1"/>
          </p:cNvPicPr>
          <p:nvPr/>
        </p:nvPicPr>
        <p:blipFill>
          <a:blip r:embed="rId3" cstate="print"/>
          <a:srcRect/>
          <a:stretch>
            <a:fillRect/>
          </a:stretch>
        </p:blipFill>
        <p:spPr bwMode="auto">
          <a:xfrm>
            <a:off x="5867400" y="1524000"/>
            <a:ext cx="3083185" cy="4389120"/>
          </a:xfrm>
          <a:prstGeom prst="rect">
            <a:avLst/>
          </a:prstGeom>
          <a:noFill/>
        </p:spPr>
      </p:pic>
      <p:sp>
        <p:nvSpPr>
          <p:cNvPr id="4" name="Title 3"/>
          <p:cNvSpPr>
            <a:spLocks noGrp="1"/>
          </p:cNvSpPr>
          <p:nvPr>
            <p:ph type="title"/>
          </p:nvPr>
        </p:nvSpPr>
        <p:spPr>
          <a:xfrm>
            <a:off x="457200" y="0"/>
            <a:ext cx="8229600" cy="1143000"/>
          </a:xfrm>
        </p:spPr>
        <p:txBody>
          <a:bodyPr/>
          <a:lstStyle/>
          <a:p>
            <a:r>
              <a:rPr lang="en-US" dirty="0" smtClean="0"/>
              <a:t>Images of </a:t>
            </a:r>
            <a:r>
              <a:rPr lang="en-US" dirty="0" err="1" smtClean="0"/>
              <a:t>Gediminas</a:t>
            </a:r>
            <a:endParaRPr lang="en-US" dirty="0"/>
          </a:p>
        </p:txBody>
      </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Two modern tributes to the Iron Wolf of </a:t>
            </a:r>
            <a:r>
              <a:rPr lang="en-US" sz="2800" dirty="0" err="1" smtClean="0"/>
              <a:t>Gediminas</a:t>
            </a:r>
            <a:r>
              <a:rPr lang="en-US" sz="2800" dirty="0" smtClean="0"/>
              <a:t>’ dream, which inspired him to undertake the construction of Vilnius, according to legend</a:t>
            </a:r>
            <a:endParaRPr lang="en-US" sz="2800" dirty="0"/>
          </a:p>
        </p:txBody>
      </p:sp>
      <p:pic>
        <p:nvPicPr>
          <p:cNvPr id="1026" name="Picture 2" descr="http://mccltd.net/blog/wp-content/uploads/2010/03/Gediminas-Iron-Wolf.jpg"/>
          <p:cNvPicPr>
            <a:picLocks noChangeAspect="1" noChangeArrowheads="1"/>
          </p:cNvPicPr>
          <p:nvPr/>
        </p:nvPicPr>
        <p:blipFill>
          <a:blip r:embed="rId2" cstate="print"/>
          <a:srcRect/>
          <a:stretch>
            <a:fillRect/>
          </a:stretch>
        </p:blipFill>
        <p:spPr bwMode="auto">
          <a:xfrm>
            <a:off x="228600" y="2133600"/>
            <a:ext cx="2809875" cy="3743325"/>
          </a:xfrm>
          <a:prstGeom prst="rect">
            <a:avLst/>
          </a:prstGeom>
          <a:noFill/>
        </p:spPr>
      </p:pic>
      <p:pic>
        <p:nvPicPr>
          <p:cNvPr id="1028" name="Picture 4" descr="http://cdn2.vtourist.com/19/6360267-Statue_of_Grand_Duke_Gediminas_Vilnius.jpg?version=2"/>
          <p:cNvPicPr>
            <a:picLocks noChangeAspect="1" noChangeArrowheads="1"/>
          </p:cNvPicPr>
          <p:nvPr/>
        </p:nvPicPr>
        <p:blipFill>
          <a:blip r:embed="rId3" cstate="print"/>
          <a:srcRect/>
          <a:stretch>
            <a:fillRect/>
          </a:stretch>
        </p:blipFill>
        <p:spPr bwMode="auto">
          <a:xfrm>
            <a:off x="3429000" y="2133600"/>
            <a:ext cx="4991100" cy="3743325"/>
          </a:xfrm>
          <a:prstGeom prst="rect">
            <a:avLst/>
          </a:prstGeom>
          <a:noFill/>
        </p:spPr>
      </p:pic>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In city of Šiauliai, “Iron Fox” statue is local parody of Vilnius’ “Iron Wolf”</a:t>
            </a:r>
            <a:endParaRPr lang="en-US" sz="3600" dirty="0"/>
          </a:p>
        </p:txBody>
      </p:sp>
      <p:pic>
        <p:nvPicPr>
          <p:cNvPr id="1032" name="Picture 8" descr="https://c2.staticflickr.com/4/3924/14171802627_a7f652189f_b.jpg"/>
          <p:cNvPicPr>
            <a:picLocks noChangeAspect="1" noChangeArrowheads="1"/>
          </p:cNvPicPr>
          <p:nvPr/>
        </p:nvPicPr>
        <p:blipFill>
          <a:blip r:embed="rId2" cstate="print"/>
          <a:srcRect/>
          <a:stretch>
            <a:fillRect/>
          </a:stretch>
        </p:blipFill>
        <p:spPr bwMode="auto">
          <a:xfrm>
            <a:off x="-609600" y="1447800"/>
            <a:ext cx="5667375" cy="3743325"/>
          </a:xfrm>
          <a:prstGeom prst="rect">
            <a:avLst/>
          </a:prstGeom>
          <a:noFill/>
        </p:spPr>
      </p:pic>
      <p:pic>
        <p:nvPicPr>
          <p:cNvPr id="7" name="Picture 2" descr="http://www.vanderkrogt.net/statues/Foto/lt/lt184-2.jpg"/>
          <p:cNvPicPr>
            <a:picLocks noChangeAspect="1" noChangeArrowheads="1"/>
          </p:cNvPicPr>
          <p:nvPr/>
        </p:nvPicPr>
        <p:blipFill>
          <a:blip r:embed="rId3" cstate="print"/>
          <a:srcRect/>
          <a:stretch>
            <a:fillRect/>
          </a:stretch>
        </p:blipFill>
        <p:spPr bwMode="auto">
          <a:xfrm>
            <a:off x="4419600" y="2667000"/>
            <a:ext cx="4991100" cy="3743325"/>
          </a:xfrm>
          <a:prstGeom prst="rect">
            <a:avLst/>
          </a:prstGeom>
          <a:noFill/>
        </p:spPr>
      </p:pic>
      <p:pic>
        <p:nvPicPr>
          <p:cNvPr id="1034" name="Picture 10" descr="https://laceduplutheran.files.wordpress.com/2014/12/original_5670.jpg"/>
          <p:cNvPicPr>
            <a:picLocks noChangeAspect="1" noChangeArrowheads="1"/>
          </p:cNvPicPr>
          <p:nvPr/>
        </p:nvPicPr>
        <p:blipFill>
          <a:blip r:embed="rId4" cstate="print"/>
          <a:srcRect/>
          <a:stretch>
            <a:fillRect/>
          </a:stretch>
        </p:blipFill>
        <p:spPr bwMode="auto">
          <a:xfrm>
            <a:off x="1143000" y="5029200"/>
            <a:ext cx="2926080" cy="2194560"/>
          </a:xfrm>
          <a:prstGeom prst="rect">
            <a:avLst/>
          </a:prstGeom>
          <a:noFill/>
        </p:spPr>
      </p:pic>
    </p:spTree>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upload.wikimedia.org/wikipedia/commons/thumb/1/19/Grand_Duchy_of_Lithuania_Rus_and_Samogitia_1434.jpg/640px-Grand_Duchy_of_Lithuania_Rus_and_Samogitia_1434.jpg"/>
          <p:cNvPicPr>
            <a:picLocks noChangeAspect="1" noChangeArrowheads="1"/>
          </p:cNvPicPr>
          <p:nvPr/>
        </p:nvPicPr>
        <p:blipFill>
          <a:blip r:embed="rId2" cstate="print"/>
          <a:srcRect/>
          <a:stretch>
            <a:fillRect/>
          </a:stretch>
        </p:blipFill>
        <p:spPr bwMode="auto">
          <a:xfrm>
            <a:off x="1600200" y="0"/>
            <a:ext cx="5895975" cy="7315200"/>
          </a:xfrm>
          <a:prstGeom prst="rect">
            <a:avLst/>
          </a:prstGeom>
          <a:noFill/>
        </p:spPr>
      </p:pic>
    </p:spTree>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ChangeArrowheads="1"/>
          </p:cNvSpPr>
          <p:nvPr>
            <p:ph type="title"/>
          </p:nvPr>
        </p:nvSpPr>
        <p:spPr/>
        <p:txBody>
          <a:bodyPr/>
          <a:lstStyle/>
          <a:p>
            <a:r>
              <a:rPr lang="en-US" sz="3200"/>
              <a:t>Lithuanian </a:t>
            </a:r>
            <a:r>
              <a:rPr lang="en-US" sz="3200" i="1"/>
              <a:t>Romuva </a:t>
            </a:r>
            <a:r>
              <a:rPr lang="en-US" sz="3200"/>
              <a:t>Paganism</a:t>
            </a:r>
          </a:p>
        </p:txBody>
      </p:sp>
      <p:sp>
        <p:nvSpPr>
          <p:cNvPr id="73734" name="Rectangle 6"/>
          <p:cNvSpPr>
            <a:spLocks noGrp="1" noChangeArrowheads="1"/>
          </p:cNvSpPr>
          <p:nvPr>
            <p:ph type="body" sz="half" idx="1"/>
          </p:nvPr>
        </p:nvSpPr>
        <p:spPr/>
        <p:txBody>
          <a:bodyPr/>
          <a:lstStyle/>
          <a:p>
            <a:pPr>
              <a:lnSpc>
                <a:spcPct val="80000"/>
              </a:lnSpc>
            </a:pPr>
            <a:r>
              <a:rPr lang="en-US" sz="2000" dirty="0"/>
              <a:t>This type of Paganism draws on old Lithuanian texts and myths, with old folk songs called </a:t>
            </a:r>
            <a:r>
              <a:rPr lang="en-US" sz="2000" i="1" dirty="0" err="1"/>
              <a:t>dainas</a:t>
            </a:r>
            <a:r>
              <a:rPr lang="en-US" sz="2000" i="1" dirty="0"/>
              <a:t> </a:t>
            </a:r>
            <a:r>
              <a:rPr lang="en-US" sz="2000" dirty="0"/>
              <a:t>the most complete and important source of information.</a:t>
            </a:r>
          </a:p>
          <a:p>
            <a:pPr>
              <a:lnSpc>
                <a:spcPct val="80000"/>
              </a:lnSpc>
            </a:pPr>
            <a:r>
              <a:rPr lang="en-US" sz="2000" dirty="0"/>
              <a:t>Lithuania was the last European kingdom to convert to Christianity in 1386, and much of the population remained Pagan, with result that folk culture of country retained many Pagan elements.</a:t>
            </a:r>
          </a:p>
          <a:p>
            <a:pPr>
              <a:lnSpc>
                <a:spcPct val="80000"/>
              </a:lnSpc>
            </a:pPr>
            <a:r>
              <a:rPr lang="en-US" sz="2000" i="1" dirty="0"/>
              <a:t>Romuva </a:t>
            </a:r>
            <a:r>
              <a:rPr lang="en-US" sz="2000" dirty="0"/>
              <a:t>is named for an ancient Pagan sanctuary in modern-day Kaliningrad</a:t>
            </a:r>
            <a:endParaRPr lang="en-US" sz="2000" i="1" dirty="0"/>
          </a:p>
        </p:txBody>
      </p:sp>
      <p:sp>
        <p:nvSpPr>
          <p:cNvPr id="73735" name="Rectangle 7"/>
          <p:cNvSpPr>
            <a:spLocks noGrp="1" noChangeArrowheads="1"/>
          </p:cNvSpPr>
          <p:nvPr>
            <p:ph type="body" sz="half" idx="2"/>
          </p:nvPr>
        </p:nvSpPr>
        <p:spPr/>
        <p:txBody>
          <a:bodyPr/>
          <a:lstStyle/>
          <a:p>
            <a:pPr>
              <a:lnSpc>
                <a:spcPct val="80000"/>
              </a:lnSpc>
            </a:pPr>
            <a:r>
              <a:rPr lang="en-US" sz="2000" dirty="0"/>
              <a:t>Modern group first founded in Lithuania as a folklore organization in 1967, suppressed by Soviet government in 1970s and 1980s, became an openly religious association in 1989. </a:t>
            </a:r>
          </a:p>
          <a:p>
            <a:pPr>
              <a:lnSpc>
                <a:spcPct val="80000"/>
              </a:lnSpc>
            </a:pPr>
            <a:r>
              <a:rPr lang="en-US" sz="2000" dirty="0"/>
              <a:t>The leaders of modern Romuva from its inception have been Jonas </a:t>
            </a:r>
            <a:r>
              <a:rPr lang="en-US" sz="2000" dirty="0" err="1" smtClean="0"/>
              <a:t>Trinkūnas</a:t>
            </a:r>
            <a:r>
              <a:rPr lang="en-US" sz="2000" dirty="0" smtClean="0"/>
              <a:t> </a:t>
            </a:r>
            <a:r>
              <a:rPr lang="en-US" sz="2000" dirty="0"/>
              <a:t>and his wife </a:t>
            </a:r>
            <a:r>
              <a:rPr lang="en-US" sz="2000" dirty="0" err="1"/>
              <a:t>Inija</a:t>
            </a:r>
            <a:r>
              <a:rPr lang="en-US" sz="2000" dirty="0"/>
              <a:t> </a:t>
            </a:r>
            <a:r>
              <a:rPr lang="en-US" sz="2000" dirty="0" err="1" smtClean="0"/>
              <a:t>Trinkūnienė</a:t>
            </a:r>
            <a:r>
              <a:rPr lang="en-US" sz="2000" dirty="0" smtClean="0"/>
              <a:t>, </a:t>
            </a:r>
            <a:r>
              <a:rPr lang="en-US" sz="2000" dirty="0"/>
              <a:t>both folk singers who also lead a pagan-oriented recording group called </a:t>
            </a:r>
            <a:r>
              <a:rPr lang="en-US" sz="2000" i="1" dirty="0" err="1"/>
              <a:t>Kulgrinda</a:t>
            </a:r>
            <a:r>
              <a:rPr lang="en-US" sz="2000" i="1" dirty="0"/>
              <a:t> </a:t>
            </a:r>
            <a:r>
              <a:rPr lang="en-US" sz="2000" dirty="0"/>
              <a:t>(meaning “path”). </a:t>
            </a:r>
          </a:p>
          <a:p>
            <a:pPr>
              <a:lnSpc>
                <a:spcPct val="80000"/>
              </a:lnSpc>
            </a:pPr>
            <a:r>
              <a:rPr lang="en-US" sz="2000" dirty="0"/>
              <a:t>Romuva groups are also found in the USA and Canada</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734">
                                            <p:txEl>
                                              <p:pRg st="1" end="1"/>
                                            </p:txEl>
                                          </p:spTgt>
                                        </p:tgtEl>
                                        <p:attrNameLst>
                                          <p:attrName>style.visibility</p:attrName>
                                        </p:attrNameLst>
                                      </p:cBhvr>
                                      <p:to>
                                        <p:strVal val="visible"/>
                                      </p:to>
                                    </p:set>
                                    <p:animEffect transition="in" filter="diamond(in)">
                                      <p:cBhvr>
                                        <p:cTn id="7" dur="1000"/>
                                        <p:tgtEl>
                                          <p:spTgt spid="737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3734">
                                            <p:txEl>
                                              <p:pRg st="2" end="2"/>
                                            </p:txEl>
                                          </p:spTgt>
                                        </p:tgtEl>
                                        <p:attrNameLst>
                                          <p:attrName>style.visibility</p:attrName>
                                        </p:attrNameLst>
                                      </p:cBhvr>
                                      <p:to>
                                        <p:strVal val="visible"/>
                                      </p:to>
                                    </p:set>
                                    <p:animEffect transition="in" filter="checkerboard(across)">
                                      <p:cBhvr>
                                        <p:cTn id="12" dur="500"/>
                                        <p:tgtEl>
                                          <p:spTgt spid="737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3735">
                                            <p:txEl>
                                              <p:pRg st="0" end="0"/>
                                            </p:txEl>
                                          </p:spTgt>
                                        </p:tgtEl>
                                        <p:attrNameLst>
                                          <p:attrName>style.visibility</p:attrName>
                                        </p:attrNameLst>
                                      </p:cBhvr>
                                      <p:to>
                                        <p:strVal val="visible"/>
                                      </p:to>
                                    </p:set>
                                    <p:animEffect transition="in" filter="box(in)">
                                      <p:cBhvr>
                                        <p:cTn id="17" dur="1000"/>
                                        <p:tgtEl>
                                          <p:spTgt spid="7373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3735">
                                            <p:txEl>
                                              <p:pRg st="1" end="1"/>
                                            </p:txEl>
                                          </p:spTgt>
                                        </p:tgtEl>
                                        <p:attrNameLst>
                                          <p:attrName>style.visibility</p:attrName>
                                        </p:attrNameLst>
                                      </p:cBhvr>
                                      <p:to>
                                        <p:strVal val="visible"/>
                                      </p:to>
                                    </p:set>
                                    <p:animEffect transition="in" filter="diamond(in)">
                                      <p:cBhvr>
                                        <p:cTn id="22" dur="2000"/>
                                        <p:tgtEl>
                                          <p:spTgt spid="7373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3735">
                                            <p:txEl>
                                              <p:pRg st="1" end="1"/>
                                            </p:txEl>
                                          </p:spTgt>
                                        </p:tgtEl>
                                        <p:attrNameLst>
                                          <p:attrName>style.visibility</p:attrName>
                                        </p:attrNameLst>
                                      </p:cBhvr>
                                      <p:to>
                                        <p:strVal val="visible"/>
                                      </p:to>
                                    </p:set>
                                    <p:animEffect transition="in" filter="dissolve">
                                      <p:cBhvr>
                                        <p:cTn id="27" dur="1000"/>
                                        <p:tgtEl>
                                          <p:spTgt spid="7373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73735">
                                            <p:txEl>
                                              <p:pRg st="2" end="2"/>
                                            </p:txEl>
                                          </p:spTgt>
                                        </p:tgtEl>
                                        <p:attrNameLst>
                                          <p:attrName>style.visibility</p:attrName>
                                        </p:attrNameLst>
                                      </p:cBhvr>
                                      <p:to>
                                        <p:strVal val="visible"/>
                                      </p:to>
                                    </p:set>
                                    <p:animEffect transition="in" filter="box(in)">
                                      <p:cBhvr>
                                        <p:cTn id="32" dur="1000"/>
                                        <p:tgtEl>
                                          <p:spTgt spid="737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Gediminas</a:t>
            </a:r>
            <a:r>
              <a:rPr lang="en-US" dirty="0" smtClean="0"/>
              <a:t>’ Successors:                       </a:t>
            </a:r>
            <a:r>
              <a:rPr lang="en-US" dirty="0" err="1" smtClean="0"/>
              <a:t>Algirdas</a:t>
            </a:r>
            <a:r>
              <a:rPr lang="en-US" dirty="0" smtClean="0"/>
              <a:t> and </a:t>
            </a:r>
            <a:r>
              <a:rPr lang="en-US" dirty="0" err="1" smtClean="0"/>
              <a:t>Kęstutis</a:t>
            </a:r>
            <a:endParaRPr lang="en-US" dirty="0"/>
          </a:p>
        </p:txBody>
      </p:sp>
      <p:pic>
        <p:nvPicPr>
          <p:cNvPr id="46082" name="Picture 2" descr="http://teiwas.eu/wp-content/uploads/2012/07/Kestutis.jpg"/>
          <p:cNvPicPr>
            <a:picLocks noChangeAspect="1" noChangeArrowheads="1"/>
          </p:cNvPicPr>
          <p:nvPr/>
        </p:nvPicPr>
        <p:blipFill>
          <a:blip r:embed="rId2" cstate="print"/>
          <a:srcRect/>
          <a:stretch>
            <a:fillRect/>
          </a:stretch>
        </p:blipFill>
        <p:spPr bwMode="auto">
          <a:xfrm>
            <a:off x="5181600" y="2057400"/>
            <a:ext cx="3327148" cy="4480560"/>
          </a:xfrm>
          <a:prstGeom prst="rect">
            <a:avLst/>
          </a:prstGeom>
          <a:noFill/>
        </p:spPr>
      </p:pic>
      <p:pic>
        <p:nvPicPr>
          <p:cNvPr id="46084" name="Picture 4" descr="http://upload.wikimedia.org/wikipedia/en/thumb/b/b1/Grand_Duke_of_Lithuania_Algirdas._Authors-JK%26LK.jpg/220px-Grand_Duke_of_Lithuania_Algirdas._Authors-JK%26LK.jpg"/>
          <p:cNvPicPr>
            <a:picLocks noChangeAspect="1" noChangeArrowheads="1"/>
          </p:cNvPicPr>
          <p:nvPr/>
        </p:nvPicPr>
        <p:blipFill>
          <a:blip r:embed="rId3" cstate="print"/>
          <a:srcRect/>
          <a:stretch>
            <a:fillRect/>
          </a:stretch>
        </p:blipFill>
        <p:spPr bwMode="auto">
          <a:xfrm>
            <a:off x="533400" y="1981200"/>
            <a:ext cx="4141684" cy="4480560"/>
          </a:xfrm>
          <a:prstGeom prst="rect">
            <a:avLst/>
          </a:prstGeom>
          <a:noFill/>
        </p:spPr>
      </p:pic>
    </p:spTree>
  </p:cSld>
  <p:clrMapOvr>
    <a:masterClrMapping/>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fontScale="90000"/>
          </a:bodyPr>
          <a:lstStyle/>
          <a:p>
            <a:r>
              <a:rPr lang="en-US" dirty="0" err="1" smtClean="0"/>
              <a:t>Gediminas</a:t>
            </a:r>
            <a:r>
              <a:rPr lang="en-US" dirty="0" smtClean="0"/>
              <a:t>’ Successors:                       </a:t>
            </a:r>
            <a:r>
              <a:rPr lang="en-US" dirty="0" err="1" smtClean="0"/>
              <a:t>Algirdas</a:t>
            </a:r>
            <a:r>
              <a:rPr lang="en-US" dirty="0" smtClean="0"/>
              <a:t> and </a:t>
            </a:r>
            <a:r>
              <a:rPr lang="en-US" dirty="0" err="1" smtClean="0"/>
              <a:t>Kęstutis</a:t>
            </a:r>
            <a:endParaRPr lang="en-US" dirty="0"/>
          </a:p>
        </p:txBody>
      </p:sp>
      <p:sp>
        <p:nvSpPr>
          <p:cNvPr id="5" name="Content Placeholder 4"/>
          <p:cNvSpPr>
            <a:spLocks noGrp="1"/>
          </p:cNvSpPr>
          <p:nvPr>
            <p:ph sz="half" idx="1"/>
          </p:nvPr>
        </p:nvSpPr>
        <p:spPr>
          <a:xfrm>
            <a:off x="381000" y="2133600"/>
            <a:ext cx="4038600" cy="4525963"/>
          </a:xfrm>
        </p:spPr>
        <p:txBody>
          <a:bodyPr/>
          <a:lstStyle/>
          <a:p>
            <a:r>
              <a:rPr lang="en-US" sz="2400" dirty="0" smtClean="0"/>
              <a:t>Two of </a:t>
            </a:r>
            <a:r>
              <a:rPr lang="en-US" sz="2400" dirty="0" err="1" smtClean="0"/>
              <a:t>Gediminas</a:t>
            </a:r>
            <a:r>
              <a:rPr lang="en-US" sz="2400" dirty="0" smtClean="0"/>
              <a:t>’ sons shared rule of the Grand Duchy. </a:t>
            </a:r>
            <a:r>
              <a:rPr lang="en-US" sz="2400" dirty="0" err="1" smtClean="0"/>
              <a:t>Algirdas</a:t>
            </a:r>
            <a:r>
              <a:rPr lang="en-US" sz="2400" dirty="0" smtClean="0"/>
              <a:t> ruled the Vilnius region as one duchy, </a:t>
            </a:r>
            <a:r>
              <a:rPr lang="en-US" sz="2400" dirty="0" err="1" smtClean="0"/>
              <a:t>Kęstutis</a:t>
            </a:r>
            <a:r>
              <a:rPr lang="en-US" sz="2400" dirty="0" smtClean="0"/>
              <a:t>, the region of </a:t>
            </a:r>
            <a:r>
              <a:rPr lang="en-US" sz="2400" dirty="0" err="1" smtClean="0"/>
              <a:t>Trakai</a:t>
            </a:r>
            <a:r>
              <a:rPr lang="en-US" sz="2400" dirty="0" smtClean="0"/>
              <a:t>. </a:t>
            </a:r>
          </a:p>
          <a:p>
            <a:r>
              <a:rPr lang="en-US" sz="2400" dirty="0" err="1" smtClean="0"/>
              <a:t>Algirdas</a:t>
            </a:r>
            <a:r>
              <a:rPr lang="en-US" sz="2400" dirty="0" smtClean="0"/>
              <a:t> conquered Russian-Ukrainian lands to the east, while </a:t>
            </a:r>
            <a:r>
              <a:rPr lang="en-US" sz="2400" dirty="0" err="1" smtClean="0"/>
              <a:t>Kęstutis</a:t>
            </a:r>
            <a:r>
              <a:rPr lang="en-US" sz="2400" dirty="0" smtClean="0"/>
              <a:t> protected western Lithuania from German Christian attack. </a:t>
            </a:r>
            <a:endParaRPr lang="en-US" sz="2400" dirty="0"/>
          </a:p>
        </p:txBody>
      </p:sp>
      <p:sp>
        <p:nvSpPr>
          <p:cNvPr id="6" name="Content Placeholder 5"/>
          <p:cNvSpPr>
            <a:spLocks noGrp="1"/>
          </p:cNvSpPr>
          <p:nvPr>
            <p:ph sz="half" idx="2"/>
          </p:nvPr>
        </p:nvSpPr>
        <p:spPr>
          <a:xfrm>
            <a:off x="4648200" y="2332037"/>
            <a:ext cx="4038600" cy="4525963"/>
          </a:xfrm>
        </p:spPr>
        <p:txBody>
          <a:bodyPr/>
          <a:lstStyle/>
          <a:p>
            <a:r>
              <a:rPr lang="en-US" sz="2400" dirty="0" err="1" smtClean="0"/>
              <a:t>Kęstutis</a:t>
            </a:r>
            <a:r>
              <a:rPr lang="en-US" sz="2400" dirty="0" smtClean="0"/>
              <a:t> raised the possibility of converting to Christianity to gain allies, such as Hungary, but he never did it.</a:t>
            </a:r>
          </a:p>
          <a:p>
            <a:r>
              <a:rPr lang="en-US" sz="2400" dirty="0" err="1" smtClean="0"/>
              <a:t>Algirdas</a:t>
            </a:r>
            <a:r>
              <a:rPr lang="en-US" sz="2400" dirty="0" smtClean="0"/>
              <a:t> married a Russian princess who was Orthodox Christian, again showing the same tolerance and diplomatic astuteness of his father. </a:t>
            </a:r>
            <a:endParaRPr lang="en-US" sz="2400" dirty="0"/>
          </a:p>
        </p:txBody>
      </p:sp>
      <p:pic>
        <p:nvPicPr>
          <p:cNvPr id="46082" name="Picture 2" descr="http://teiwas.eu/wp-content/uploads/2012/07/Kestutis.jpg"/>
          <p:cNvPicPr>
            <a:picLocks noChangeAspect="1" noChangeArrowheads="1"/>
          </p:cNvPicPr>
          <p:nvPr/>
        </p:nvPicPr>
        <p:blipFill>
          <a:blip r:embed="rId2" cstate="print"/>
          <a:srcRect/>
          <a:stretch>
            <a:fillRect/>
          </a:stretch>
        </p:blipFill>
        <p:spPr bwMode="auto">
          <a:xfrm>
            <a:off x="7446476" y="0"/>
            <a:ext cx="1697524" cy="2286000"/>
          </a:xfrm>
          <a:prstGeom prst="rect">
            <a:avLst/>
          </a:prstGeom>
          <a:noFill/>
        </p:spPr>
      </p:pic>
      <p:pic>
        <p:nvPicPr>
          <p:cNvPr id="46084" name="Picture 4" descr="http://upload.wikimedia.org/wikipedia/en/thumb/b/b1/Grand_Duke_of_Lithuania_Algirdas._Authors-JK%26LK.jpg/220px-Grand_Duke_of_Lithuania_Algirdas._Authors-JK%26LK.jpg"/>
          <p:cNvPicPr>
            <a:picLocks noChangeAspect="1" noChangeArrowheads="1"/>
          </p:cNvPicPr>
          <p:nvPr/>
        </p:nvPicPr>
        <p:blipFill>
          <a:blip r:embed="rId3" cstate="print"/>
          <a:srcRect/>
          <a:stretch>
            <a:fillRect/>
          </a:stretch>
        </p:blipFill>
        <p:spPr bwMode="auto">
          <a:xfrm>
            <a:off x="0" y="0"/>
            <a:ext cx="1859536" cy="2011680"/>
          </a:xfrm>
          <a:prstGeom prst="rect">
            <a:avLst/>
          </a:prstGeom>
          <a:noFill/>
        </p:spPr>
      </p:pic>
    </p:spTree>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Trakai</a:t>
            </a:r>
            <a:r>
              <a:rPr lang="en-US" dirty="0" smtClean="0"/>
              <a:t> Castle</a:t>
            </a:r>
            <a:endParaRPr lang="en-US" dirty="0"/>
          </a:p>
        </p:txBody>
      </p:sp>
      <p:pic>
        <p:nvPicPr>
          <p:cNvPr id="122882" name="Picture 2" descr="http://upload.wikimedia.org/wikipedia/commons/e/e1/Trakai_Island_Castle_06.jpg"/>
          <p:cNvPicPr>
            <a:picLocks noChangeAspect="1" noChangeArrowheads="1"/>
          </p:cNvPicPr>
          <p:nvPr/>
        </p:nvPicPr>
        <p:blipFill>
          <a:blip r:embed="rId2" cstate="print"/>
          <a:srcRect/>
          <a:stretch>
            <a:fillRect/>
          </a:stretch>
        </p:blipFill>
        <p:spPr bwMode="auto">
          <a:xfrm>
            <a:off x="685800" y="1371600"/>
            <a:ext cx="7705725" cy="5048250"/>
          </a:xfrm>
          <a:prstGeom prst="rect">
            <a:avLst/>
          </a:prstGeom>
          <a:noFill/>
        </p:spPr>
      </p:pic>
    </p:spTree>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King </a:t>
            </a:r>
            <a:r>
              <a:rPr lang="en-US" dirty="0" err="1" smtClean="0"/>
              <a:t>Jogaila</a:t>
            </a:r>
            <a:r>
              <a:rPr lang="en-US" dirty="0" smtClean="0"/>
              <a:t> (</a:t>
            </a:r>
            <a:r>
              <a:rPr lang="en-US" dirty="0" err="1" smtClean="0"/>
              <a:t>Władislaw</a:t>
            </a:r>
            <a:r>
              <a:rPr lang="en-US" dirty="0" smtClean="0"/>
              <a:t> II </a:t>
            </a:r>
            <a:r>
              <a:rPr lang="en-US" dirty="0" err="1" smtClean="0"/>
              <a:t>Jagiello</a:t>
            </a:r>
            <a:r>
              <a:rPr lang="en-US" dirty="0" smtClean="0"/>
              <a:t>) of Poland and </a:t>
            </a:r>
            <a:r>
              <a:rPr lang="en-US" dirty="0" err="1" smtClean="0"/>
              <a:t>Vytautas</a:t>
            </a:r>
            <a:r>
              <a:rPr lang="en-US" dirty="0" smtClean="0"/>
              <a:t> the Great,      Grand Duke of Lithuania</a:t>
            </a:r>
            <a:endParaRPr lang="en-US" dirty="0"/>
          </a:p>
        </p:txBody>
      </p:sp>
      <p:pic>
        <p:nvPicPr>
          <p:cNvPr id="46086" name="Picture 6" descr="http://www.biografas.lt/nuotraukos/Vytautas_Didysis.jpg"/>
          <p:cNvPicPr>
            <a:picLocks noChangeAspect="1" noChangeArrowheads="1"/>
          </p:cNvPicPr>
          <p:nvPr/>
        </p:nvPicPr>
        <p:blipFill>
          <a:blip r:embed="rId2" cstate="print"/>
          <a:srcRect/>
          <a:stretch>
            <a:fillRect/>
          </a:stretch>
        </p:blipFill>
        <p:spPr bwMode="auto">
          <a:xfrm>
            <a:off x="5029200" y="2194560"/>
            <a:ext cx="3501788" cy="4663440"/>
          </a:xfrm>
          <a:prstGeom prst="rect">
            <a:avLst/>
          </a:prstGeom>
          <a:noFill/>
        </p:spPr>
      </p:pic>
      <p:pic>
        <p:nvPicPr>
          <p:cNvPr id="46088" name="Picture 8" descr="Wladyslaw Jagiello - Jan Matejko"/>
          <p:cNvPicPr>
            <a:picLocks noChangeAspect="1" noChangeArrowheads="1"/>
          </p:cNvPicPr>
          <p:nvPr/>
        </p:nvPicPr>
        <p:blipFill>
          <a:blip r:embed="rId3" cstate="print"/>
          <a:srcRect/>
          <a:stretch>
            <a:fillRect/>
          </a:stretch>
        </p:blipFill>
        <p:spPr bwMode="auto">
          <a:xfrm>
            <a:off x="228600" y="2590800"/>
            <a:ext cx="4229099" cy="3383280"/>
          </a:xfrm>
          <a:prstGeom prst="rect">
            <a:avLst/>
          </a:prstGeom>
          <a:noFill/>
        </p:spPr>
      </p:pic>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p:spPr>
        <p:txBody>
          <a:bodyPr>
            <a:normAutofit fontScale="90000"/>
          </a:bodyPr>
          <a:lstStyle/>
          <a:p>
            <a:r>
              <a:rPr lang="en-US" sz="3100" dirty="0" smtClean="0"/>
              <a:t>Lithuanian-Polish King Jogaila                             and Grand Duke </a:t>
            </a:r>
            <a:r>
              <a:rPr lang="en-US" sz="3100" dirty="0" err="1" smtClean="0"/>
              <a:t>Vytautas</a:t>
            </a:r>
            <a:r>
              <a:rPr lang="en-US" sz="3100" dirty="0" smtClean="0"/>
              <a:t> </a:t>
            </a:r>
            <a:r>
              <a:rPr lang="en-US" dirty="0" smtClean="0"/>
              <a:t>      </a:t>
            </a:r>
            <a:endParaRPr lang="en-US" dirty="0"/>
          </a:p>
        </p:txBody>
      </p:sp>
      <p:sp>
        <p:nvSpPr>
          <p:cNvPr id="5" name="Content Placeholder 4"/>
          <p:cNvSpPr>
            <a:spLocks noGrp="1"/>
          </p:cNvSpPr>
          <p:nvPr>
            <p:ph sz="half" idx="1"/>
          </p:nvPr>
        </p:nvSpPr>
        <p:spPr>
          <a:xfrm>
            <a:off x="381000" y="2057400"/>
            <a:ext cx="4038600" cy="4525963"/>
          </a:xfrm>
        </p:spPr>
        <p:txBody>
          <a:bodyPr/>
          <a:lstStyle/>
          <a:p>
            <a:r>
              <a:rPr lang="en-US" sz="2000" dirty="0" smtClean="0"/>
              <a:t>The next generation also divided rule between them. Jogaila allied with Poland and became joint king of Poland/ Lithuania by wedding the Polish princess Jadwiga and converting in 1386. </a:t>
            </a:r>
          </a:p>
          <a:p>
            <a:r>
              <a:rPr lang="en-US" sz="2000" dirty="0" smtClean="0"/>
              <a:t>The Polish-Lithuanian alliance defeated the Teutonic Knights in 1410. </a:t>
            </a:r>
          </a:p>
          <a:p>
            <a:r>
              <a:rPr lang="en-US" sz="2000" dirty="0" smtClean="0"/>
              <a:t>Jogaila ruled Poland from </a:t>
            </a:r>
            <a:r>
              <a:rPr lang="en-US" sz="2000" dirty="0" err="1" smtClean="0"/>
              <a:t>Kraków</a:t>
            </a:r>
            <a:r>
              <a:rPr lang="en-US" sz="2000" dirty="0" smtClean="0"/>
              <a:t>, while </a:t>
            </a:r>
            <a:r>
              <a:rPr lang="en-US" sz="2000" dirty="0" err="1" smtClean="0"/>
              <a:t>Vytautas</a:t>
            </a:r>
            <a:r>
              <a:rPr lang="en-US" sz="2000" dirty="0" smtClean="0"/>
              <a:t> ruled Lithuania.</a:t>
            </a:r>
          </a:p>
          <a:p>
            <a:endParaRPr lang="en-US" sz="2000" dirty="0" smtClean="0"/>
          </a:p>
          <a:p>
            <a:endParaRPr lang="en-US" sz="2400" dirty="0"/>
          </a:p>
        </p:txBody>
      </p:sp>
      <p:sp>
        <p:nvSpPr>
          <p:cNvPr id="6" name="Content Placeholder 5"/>
          <p:cNvSpPr>
            <a:spLocks noGrp="1"/>
          </p:cNvSpPr>
          <p:nvPr>
            <p:ph sz="half" idx="2"/>
          </p:nvPr>
        </p:nvSpPr>
        <p:spPr>
          <a:xfrm>
            <a:off x="4953000" y="2133600"/>
            <a:ext cx="4038600" cy="4525963"/>
          </a:xfrm>
        </p:spPr>
        <p:txBody>
          <a:bodyPr/>
          <a:lstStyle/>
          <a:p>
            <a:r>
              <a:rPr lang="en-US" sz="2000" dirty="0" smtClean="0"/>
              <a:t>Despite his conversion, Jogaila gave his uncle </a:t>
            </a:r>
            <a:r>
              <a:rPr lang="en-US" sz="2000" dirty="0" err="1" smtClean="0"/>
              <a:t>Kęstutis</a:t>
            </a:r>
            <a:r>
              <a:rPr lang="en-US" sz="2000" dirty="0" smtClean="0"/>
              <a:t> a glorious Pagan funeral</a:t>
            </a:r>
            <a:r>
              <a:rPr lang="en-US" sz="2000" i="1" dirty="0" smtClean="0"/>
              <a:t>—even though he may have had him killed in a power struggle!</a:t>
            </a:r>
          </a:p>
          <a:p>
            <a:r>
              <a:rPr lang="en-US" sz="2000" dirty="0" err="1" smtClean="0"/>
              <a:t>Vytautas</a:t>
            </a:r>
            <a:r>
              <a:rPr lang="en-US" sz="2000" dirty="0" smtClean="0"/>
              <a:t> is called “The Great” for his success in expanding Lithuania to the east, alliances with Tatars and others</a:t>
            </a:r>
          </a:p>
          <a:p>
            <a:r>
              <a:rPr lang="en-US" sz="2000" dirty="0" smtClean="0"/>
              <a:t>He accepted Jews, Tatars and </a:t>
            </a:r>
            <a:r>
              <a:rPr lang="en-US" sz="2000" dirty="0" err="1" smtClean="0"/>
              <a:t>Karaites</a:t>
            </a:r>
            <a:r>
              <a:rPr lang="en-US" sz="2000" dirty="0" smtClean="0"/>
              <a:t> into Lithuania, adding to the diversity and tolerance of previous rulers.</a:t>
            </a:r>
            <a:endParaRPr lang="en-US" sz="2000" dirty="0"/>
          </a:p>
        </p:txBody>
      </p:sp>
      <p:pic>
        <p:nvPicPr>
          <p:cNvPr id="46086" name="Picture 6" descr="http://www.biografas.lt/nuotraukos/Vytautas_Didysis.jpg"/>
          <p:cNvPicPr>
            <a:picLocks noChangeAspect="1" noChangeArrowheads="1"/>
          </p:cNvPicPr>
          <p:nvPr/>
        </p:nvPicPr>
        <p:blipFill>
          <a:blip r:embed="rId2" cstate="print"/>
          <a:srcRect/>
          <a:stretch>
            <a:fillRect/>
          </a:stretch>
        </p:blipFill>
        <p:spPr bwMode="auto">
          <a:xfrm>
            <a:off x="7564762" y="0"/>
            <a:ext cx="1579238" cy="2103120"/>
          </a:xfrm>
          <a:prstGeom prst="rect">
            <a:avLst/>
          </a:prstGeom>
          <a:noFill/>
        </p:spPr>
      </p:pic>
      <p:pic>
        <p:nvPicPr>
          <p:cNvPr id="46088" name="Picture 8" descr="Wladyslaw Jagiello - Jan Matejko"/>
          <p:cNvPicPr>
            <a:picLocks noChangeAspect="1" noChangeArrowheads="1"/>
          </p:cNvPicPr>
          <p:nvPr/>
        </p:nvPicPr>
        <p:blipFill>
          <a:blip r:embed="rId3" cstate="print"/>
          <a:srcRect/>
          <a:stretch>
            <a:fillRect/>
          </a:stretch>
        </p:blipFill>
        <p:spPr bwMode="auto">
          <a:xfrm>
            <a:off x="0" y="0"/>
            <a:ext cx="2171699" cy="1737360"/>
          </a:xfrm>
          <a:prstGeom prst="rect">
            <a:avLst/>
          </a:prstGeom>
          <a:noFill/>
        </p:spPr>
      </p:pic>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Monument to </a:t>
            </a:r>
            <a:r>
              <a:rPr lang="en-US" sz="3200" dirty="0" err="1" smtClean="0"/>
              <a:t>Vytautas</a:t>
            </a:r>
            <a:r>
              <a:rPr lang="en-US" sz="3200" dirty="0" smtClean="0"/>
              <a:t> the Great, in city of Kaunas, marking his victories over the Teutonic Knights and others</a:t>
            </a:r>
            <a:endParaRPr lang="en-US" sz="3200" dirty="0"/>
          </a:p>
        </p:txBody>
      </p:sp>
      <p:pic>
        <p:nvPicPr>
          <p:cNvPr id="128002" name="Picture 2" descr="C:\Users\Michael\AppData\Local\Temp\Vytautas_the_Great_Monument_in_Kaunas.JPG"/>
          <p:cNvPicPr>
            <a:picLocks noChangeAspect="1" noChangeArrowheads="1"/>
          </p:cNvPicPr>
          <p:nvPr/>
        </p:nvPicPr>
        <p:blipFill>
          <a:blip r:embed="rId2" cstate="print"/>
          <a:srcRect/>
          <a:stretch>
            <a:fillRect/>
          </a:stretch>
        </p:blipFill>
        <p:spPr bwMode="auto">
          <a:xfrm>
            <a:off x="1066800" y="1645920"/>
            <a:ext cx="6949440" cy="5212080"/>
          </a:xfrm>
          <a:prstGeom prst="rect">
            <a:avLst/>
          </a:prstGeom>
          <a:noFill/>
        </p:spPr>
      </p:pic>
    </p:spTree>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43000"/>
          </a:xfrm>
        </p:spPr>
        <p:txBody>
          <a:bodyPr/>
          <a:lstStyle/>
          <a:p>
            <a:r>
              <a:rPr lang="en-US" sz="3200" dirty="0" smtClean="0"/>
              <a:t>Map of Grand Duchy of Lithuania, showing territories acquired by various leaders, and size relative to modern European countries </a:t>
            </a:r>
            <a:endParaRPr lang="en-US" sz="3200" dirty="0"/>
          </a:p>
        </p:txBody>
      </p:sp>
      <p:pic>
        <p:nvPicPr>
          <p:cNvPr id="125954" name="Picture 2" descr="http://www.truelithuania.com/Nuotraukos/LithuaniaGrandDuchyMap.jpg"/>
          <p:cNvPicPr>
            <a:picLocks noChangeAspect="1" noChangeArrowheads="1"/>
          </p:cNvPicPr>
          <p:nvPr/>
        </p:nvPicPr>
        <p:blipFill>
          <a:blip r:embed="rId2" cstate="print"/>
          <a:srcRect/>
          <a:stretch>
            <a:fillRect/>
          </a:stretch>
        </p:blipFill>
        <p:spPr bwMode="auto">
          <a:xfrm>
            <a:off x="990600" y="1554480"/>
            <a:ext cx="7062605" cy="5303520"/>
          </a:xfrm>
          <a:prstGeom prst="rect">
            <a:avLst/>
          </a:prstGeom>
          <a:noFill/>
        </p:spPr>
      </p:pic>
    </p:spTree>
  </p:cSld>
  <p:clrMapOvr>
    <a:masterClrMapping/>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Lithuanian Paganism: suppressed, but not forgotten in Lithuanian history</a:t>
            </a:r>
            <a:endParaRPr lang="en-US" sz="3600" dirty="0"/>
          </a:p>
        </p:txBody>
      </p:sp>
      <p:sp>
        <p:nvSpPr>
          <p:cNvPr id="4" name="Content Placeholder 3"/>
          <p:cNvSpPr>
            <a:spLocks noGrp="1"/>
          </p:cNvSpPr>
          <p:nvPr>
            <p:ph sz="half" idx="1"/>
          </p:nvPr>
        </p:nvSpPr>
        <p:spPr/>
        <p:txBody>
          <a:bodyPr/>
          <a:lstStyle/>
          <a:p>
            <a:r>
              <a:rPr lang="en-US" sz="2400" dirty="0" smtClean="0"/>
              <a:t>By the generation of Jogaila and </a:t>
            </a:r>
            <a:r>
              <a:rPr lang="en-US" sz="2400" dirty="0" err="1" smtClean="0"/>
              <a:t>Vytautas</a:t>
            </a:r>
            <a:r>
              <a:rPr lang="en-US" sz="2400" dirty="0" smtClean="0"/>
              <a:t>, all the rulers of Lithuania were Christian, and Christianization of the country was underway</a:t>
            </a:r>
          </a:p>
          <a:p>
            <a:r>
              <a:rPr lang="en-US" sz="2400" dirty="0" smtClean="0"/>
              <a:t>However, conversion seemed half-hearted, and many Pagan customs remained alive, especially in rural areas</a:t>
            </a:r>
            <a:endParaRPr lang="en-US" sz="2400" dirty="0"/>
          </a:p>
        </p:txBody>
      </p:sp>
      <p:sp>
        <p:nvSpPr>
          <p:cNvPr id="5" name="Content Placeholder 4"/>
          <p:cNvSpPr>
            <a:spLocks noGrp="1"/>
          </p:cNvSpPr>
          <p:nvPr>
            <p:ph sz="half" idx="2"/>
          </p:nvPr>
        </p:nvSpPr>
        <p:spPr/>
        <p:txBody>
          <a:bodyPr/>
          <a:lstStyle/>
          <a:p>
            <a:r>
              <a:rPr lang="en-US" sz="2400" dirty="0" smtClean="0"/>
              <a:t>The Polish half of the Polish-Lithuanian alliance became dominant, and the Lithuanian aristocracy became Polish-speaking and Catholic in religion</a:t>
            </a:r>
          </a:p>
          <a:p>
            <a:r>
              <a:rPr lang="en-US" sz="2400" dirty="0" smtClean="0"/>
              <a:t>Lithuanian language, and Lithuanian Pagan customs, was consigned to the lower classes and the countryside </a:t>
            </a:r>
            <a:endParaRPr lang="en-US" sz="2400" dirty="0"/>
          </a:p>
        </p:txBody>
      </p:sp>
    </p:spTree>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3600" dirty="0" smtClean="0"/>
              <a:t>The19th Century “National Awakening”</a:t>
            </a:r>
            <a:endParaRPr lang="en-US" sz="3600" dirty="0"/>
          </a:p>
        </p:txBody>
      </p:sp>
      <p:sp>
        <p:nvSpPr>
          <p:cNvPr id="4" name="Content Placeholder 3"/>
          <p:cNvSpPr>
            <a:spLocks noGrp="1"/>
          </p:cNvSpPr>
          <p:nvPr>
            <p:ph sz="half" idx="1"/>
          </p:nvPr>
        </p:nvSpPr>
        <p:spPr>
          <a:xfrm>
            <a:off x="457200" y="1295400"/>
            <a:ext cx="4038600" cy="4525963"/>
          </a:xfrm>
        </p:spPr>
        <p:txBody>
          <a:bodyPr/>
          <a:lstStyle/>
          <a:p>
            <a:r>
              <a:rPr lang="en-US" sz="2400" dirty="0" smtClean="0"/>
              <a:t>In the 19</a:t>
            </a:r>
            <a:r>
              <a:rPr lang="en-US" sz="2400" baseline="30000" dirty="0" smtClean="0"/>
              <a:t>th</a:t>
            </a:r>
            <a:r>
              <a:rPr lang="en-US" sz="2400" dirty="0" smtClean="0"/>
              <a:t> century, Lithuania, like other parts of Europe, experienced a new fascination with old folk customs, tales, songs and legends, as part of a new sense of ethnic and national identity</a:t>
            </a:r>
          </a:p>
          <a:p>
            <a:r>
              <a:rPr lang="en-US" sz="2400" dirty="0" smtClean="0"/>
              <a:t>Indo-European language study revealed Lithuanian had ancient roots,  kindred with Sanskrit</a:t>
            </a:r>
          </a:p>
          <a:p>
            <a:endParaRPr lang="en-US" sz="2400" dirty="0"/>
          </a:p>
        </p:txBody>
      </p:sp>
      <p:sp>
        <p:nvSpPr>
          <p:cNvPr id="5" name="Content Placeholder 4"/>
          <p:cNvSpPr>
            <a:spLocks noGrp="1"/>
          </p:cNvSpPr>
          <p:nvPr>
            <p:ph sz="half" idx="2"/>
          </p:nvPr>
        </p:nvSpPr>
        <p:spPr>
          <a:xfrm>
            <a:off x="4648200" y="1219200"/>
            <a:ext cx="4038600" cy="4525963"/>
          </a:xfrm>
        </p:spPr>
        <p:txBody>
          <a:bodyPr/>
          <a:lstStyle/>
          <a:p>
            <a:r>
              <a:rPr lang="en-US" sz="2400" dirty="0" smtClean="0"/>
              <a:t>The Indo-Baltic parallel was also found to include Hindu-Pagan parallels in terms of gods, beliefs, religious practices </a:t>
            </a:r>
          </a:p>
          <a:p>
            <a:r>
              <a:rPr lang="en-US" sz="2400" dirty="0" smtClean="0"/>
              <a:t>Artists, writers and politicians began to romanticize Lithuania’s Pagan past</a:t>
            </a:r>
          </a:p>
          <a:p>
            <a:r>
              <a:rPr lang="en-US" sz="2400" dirty="0" smtClean="0"/>
              <a:t>Summer solstice </a:t>
            </a:r>
            <a:r>
              <a:rPr lang="en-US" sz="2400" i="1" dirty="0" smtClean="0"/>
              <a:t>Rasa </a:t>
            </a:r>
            <a:r>
              <a:rPr lang="en-US" sz="2400" dirty="0" smtClean="0"/>
              <a:t>festival revived</a:t>
            </a:r>
          </a:p>
          <a:p>
            <a:r>
              <a:rPr lang="en-US" sz="2400" dirty="0" smtClean="0"/>
              <a:t>Ancient </a:t>
            </a:r>
            <a:r>
              <a:rPr lang="en-US" sz="2400" i="1" dirty="0" err="1" smtClean="0"/>
              <a:t>Daina</a:t>
            </a:r>
            <a:r>
              <a:rPr lang="en-US" sz="2400" i="1" dirty="0" smtClean="0"/>
              <a:t> </a:t>
            </a:r>
            <a:r>
              <a:rPr lang="en-US" sz="2400" dirty="0" smtClean="0"/>
              <a:t>folk songs gained new popularity &amp; prestige</a:t>
            </a:r>
            <a:endParaRPr lang="en-US" sz="2400" i="1"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ox(in)">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diamond(in)">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dissolve">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sz="4000" dirty="0" smtClean="0"/>
              <a:t>Example of Lithuanian-Sanskrit</a:t>
            </a:r>
            <a:br>
              <a:rPr lang="en-US" sz="4000" dirty="0" smtClean="0"/>
            </a:br>
            <a:r>
              <a:rPr lang="en-US" sz="4000" dirty="0" smtClean="0"/>
              <a:t>(Indo-European) correspondences</a:t>
            </a:r>
            <a:endParaRPr lang="en-US" sz="4000" dirty="0"/>
          </a:p>
        </p:txBody>
      </p:sp>
      <p:sp>
        <p:nvSpPr>
          <p:cNvPr id="3" name="Content Placeholder 2"/>
          <p:cNvSpPr>
            <a:spLocks noGrp="1"/>
          </p:cNvSpPr>
          <p:nvPr>
            <p:ph sz="half" idx="1"/>
          </p:nvPr>
        </p:nvSpPr>
        <p:spPr/>
        <p:txBody>
          <a:bodyPr/>
          <a:lstStyle/>
          <a:p>
            <a:r>
              <a:rPr lang="en-US" dirty="0" smtClean="0">
                <a:solidFill>
                  <a:srgbClr val="7030A0"/>
                </a:solidFill>
              </a:rPr>
              <a:t>In Sanskrit:</a:t>
            </a:r>
          </a:p>
          <a:p>
            <a:r>
              <a:rPr lang="en-US" dirty="0" err="1" smtClean="0"/>
              <a:t>Devas</a:t>
            </a:r>
            <a:r>
              <a:rPr lang="en-US" dirty="0" smtClean="0"/>
              <a:t> </a:t>
            </a:r>
            <a:r>
              <a:rPr lang="en-US" dirty="0" err="1" smtClean="0"/>
              <a:t>adadat</a:t>
            </a:r>
            <a:r>
              <a:rPr lang="en-US" dirty="0" smtClean="0"/>
              <a:t> </a:t>
            </a:r>
            <a:r>
              <a:rPr lang="en-US" dirty="0" err="1" smtClean="0"/>
              <a:t>datas</a:t>
            </a:r>
            <a:r>
              <a:rPr lang="en-US" dirty="0" smtClean="0"/>
              <a:t>; </a:t>
            </a:r>
            <a:r>
              <a:rPr lang="en-US" dirty="0" err="1" smtClean="0"/>
              <a:t>Devas</a:t>
            </a:r>
            <a:r>
              <a:rPr lang="en-US" dirty="0" smtClean="0"/>
              <a:t> </a:t>
            </a:r>
            <a:r>
              <a:rPr lang="en-US" dirty="0" err="1" smtClean="0"/>
              <a:t>dat</a:t>
            </a:r>
            <a:r>
              <a:rPr lang="en-US" dirty="0" smtClean="0"/>
              <a:t> </a:t>
            </a:r>
            <a:r>
              <a:rPr lang="en-US" dirty="0" err="1" smtClean="0"/>
              <a:t>dhanas</a:t>
            </a:r>
            <a:r>
              <a:rPr lang="en-US" dirty="0" smtClean="0"/>
              <a:t>.</a:t>
            </a:r>
          </a:p>
          <a:p>
            <a:endParaRPr lang="en-US" dirty="0" smtClean="0"/>
          </a:p>
          <a:p>
            <a:endParaRPr lang="en-US" dirty="0" smtClean="0"/>
          </a:p>
          <a:p>
            <a:endParaRPr lang="en-US" dirty="0" smtClean="0"/>
          </a:p>
          <a:p>
            <a:r>
              <a:rPr lang="en-US" dirty="0" smtClean="0">
                <a:solidFill>
                  <a:srgbClr val="0070C0"/>
                </a:solidFill>
              </a:rPr>
              <a:t>In English: </a:t>
            </a:r>
          </a:p>
          <a:p>
            <a:r>
              <a:rPr lang="en-US" dirty="0" smtClean="0"/>
              <a:t>God gave teeth, God will give bread.</a:t>
            </a:r>
            <a:endParaRPr lang="en-US" dirty="0"/>
          </a:p>
        </p:txBody>
      </p:sp>
      <p:sp>
        <p:nvSpPr>
          <p:cNvPr id="4" name="Content Placeholder 3"/>
          <p:cNvSpPr>
            <a:spLocks noGrp="1"/>
          </p:cNvSpPr>
          <p:nvPr>
            <p:ph sz="half" idx="2"/>
          </p:nvPr>
        </p:nvSpPr>
        <p:spPr/>
        <p:txBody>
          <a:bodyPr/>
          <a:lstStyle/>
          <a:p>
            <a:r>
              <a:rPr lang="en-US" dirty="0" smtClean="0">
                <a:solidFill>
                  <a:srgbClr val="00B050"/>
                </a:solidFill>
              </a:rPr>
              <a:t>In Lithuanian:</a:t>
            </a:r>
          </a:p>
          <a:p>
            <a:r>
              <a:rPr lang="en-US" dirty="0" err="1" smtClean="0"/>
              <a:t>Dievas</a:t>
            </a:r>
            <a:r>
              <a:rPr lang="en-US" dirty="0" smtClean="0"/>
              <a:t> </a:t>
            </a:r>
            <a:r>
              <a:rPr lang="en-US" dirty="0" err="1" smtClean="0"/>
              <a:t>dave</a:t>
            </a:r>
            <a:r>
              <a:rPr lang="en-US" dirty="0" smtClean="0"/>
              <a:t> </a:t>
            </a:r>
            <a:r>
              <a:rPr lang="en-US" dirty="0" err="1" smtClean="0"/>
              <a:t>dantis</a:t>
            </a:r>
            <a:r>
              <a:rPr lang="en-US" dirty="0" smtClean="0"/>
              <a:t>; </a:t>
            </a:r>
            <a:r>
              <a:rPr lang="en-US" dirty="0" err="1" smtClean="0"/>
              <a:t>Dievas</a:t>
            </a:r>
            <a:r>
              <a:rPr lang="en-US" dirty="0" smtClean="0"/>
              <a:t> </a:t>
            </a:r>
            <a:r>
              <a:rPr lang="en-US" dirty="0" err="1" smtClean="0"/>
              <a:t>duous</a:t>
            </a:r>
            <a:r>
              <a:rPr lang="en-US" dirty="0" smtClean="0"/>
              <a:t> </a:t>
            </a:r>
            <a:r>
              <a:rPr lang="en-US" dirty="0" err="1" smtClean="0"/>
              <a:t>duounos</a:t>
            </a:r>
            <a:r>
              <a:rPr lang="en-US" dirty="0" smtClean="0"/>
              <a:t>.</a:t>
            </a:r>
            <a:endParaRPr lang="en-US" dirty="0"/>
          </a:p>
        </p:txBody>
      </p:sp>
    </p:spTree>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0"/>
            <a:ext cx="8229600" cy="1143000"/>
          </a:xfrm>
        </p:spPr>
        <p:txBody>
          <a:bodyPr/>
          <a:lstStyle/>
          <a:p>
            <a:r>
              <a:rPr lang="en-US" dirty="0" smtClean="0"/>
              <a:t>Baltic States today</a:t>
            </a:r>
          </a:p>
        </p:txBody>
      </p:sp>
      <p:pic>
        <p:nvPicPr>
          <p:cNvPr id="76803" name="Picture 3"/>
          <p:cNvPicPr>
            <a:picLocks noChangeAspect="1" noChangeArrowheads="1"/>
          </p:cNvPicPr>
          <p:nvPr/>
        </p:nvPicPr>
        <p:blipFill>
          <a:blip r:embed="rId2" cstate="print"/>
          <a:srcRect/>
          <a:stretch>
            <a:fillRect/>
          </a:stretch>
        </p:blipFill>
        <p:spPr bwMode="auto">
          <a:xfrm>
            <a:off x="1600200" y="1143000"/>
            <a:ext cx="6651625" cy="548640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Ramuva</a:t>
            </a:r>
            <a:r>
              <a:rPr lang="en-US" sz="3200" dirty="0" smtClean="0"/>
              <a:t>/Romuva: Lithuanian Paganism revived secretly, then officially </a:t>
            </a:r>
            <a:endParaRPr lang="en-US" sz="3200" dirty="0"/>
          </a:p>
        </p:txBody>
      </p:sp>
      <p:sp>
        <p:nvSpPr>
          <p:cNvPr id="3" name="Content Placeholder 2"/>
          <p:cNvSpPr>
            <a:spLocks noGrp="1"/>
          </p:cNvSpPr>
          <p:nvPr>
            <p:ph sz="half" idx="1"/>
          </p:nvPr>
        </p:nvSpPr>
        <p:spPr/>
        <p:txBody>
          <a:bodyPr/>
          <a:lstStyle/>
          <a:p>
            <a:r>
              <a:rPr lang="en-US" sz="2400" dirty="0" smtClean="0"/>
              <a:t>In the 1960s, folklore studies are permitted by Soviet authorities; Jonas </a:t>
            </a:r>
            <a:r>
              <a:rPr lang="en-US" sz="2400" dirty="0" err="1" smtClean="0"/>
              <a:t>Trinkūnas</a:t>
            </a:r>
            <a:r>
              <a:rPr lang="en-US" sz="2400" dirty="0" smtClean="0"/>
              <a:t> collects  </a:t>
            </a:r>
            <a:r>
              <a:rPr lang="en-US" sz="2400" i="1" dirty="0" err="1" smtClean="0"/>
              <a:t>daina</a:t>
            </a:r>
            <a:r>
              <a:rPr lang="en-US" sz="2400" i="1" dirty="0" smtClean="0"/>
              <a:t> </a:t>
            </a:r>
            <a:r>
              <a:rPr lang="en-US" sz="2400" dirty="0" smtClean="0"/>
              <a:t>folk songs in rural areas</a:t>
            </a:r>
          </a:p>
          <a:p>
            <a:r>
              <a:rPr lang="en-US" sz="2400" dirty="0" smtClean="0"/>
              <a:t>Secretly, he gathers people to honor old gods and practice Pagan rituals like summer solstice; this is disguised as strictly folkloric activity, group named </a:t>
            </a:r>
            <a:r>
              <a:rPr lang="en-US" sz="2400" i="1" dirty="0" err="1" smtClean="0"/>
              <a:t>Ramuva</a:t>
            </a:r>
            <a:endParaRPr lang="en-US" sz="2400" dirty="0"/>
          </a:p>
        </p:txBody>
      </p:sp>
      <p:sp>
        <p:nvSpPr>
          <p:cNvPr id="4" name="Content Placeholder 3"/>
          <p:cNvSpPr>
            <a:spLocks noGrp="1"/>
          </p:cNvSpPr>
          <p:nvPr>
            <p:ph sz="half" idx="2"/>
          </p:nvPr>
        </p:nvSpPr>
        <p:spPr/>
        <p:txBody>
          <a:bodyPr/>
          <a:lstStyle/>
          <a:p>
            <a:r>
              <a:rPr lang="en-US" sz="2400" dirty="0" smtClean="0"/>
              <a:t>1970s, </a:t>
            </a:r>
            <a:r>
              <a:rPr lang="en-US" sz="2400" dirty="0" err="1" smtClean="0"/>
              <a:t>Trinkūnas</a:t>
            </a:r>
            <a:r>
              <a:rPr lang="en-US" sz="2400" dirty="0" smtClean="0"/>
              <a:t>’ Pagan activities are discovered; he is punished, </a:t>
            </a:r>
            <a:r>
              <a:rPr lang="en-US" sz="2400" dirty="0" err="1" smtClean="0"/>
              <a:t>Ramuva</a:t>
            </a:r>
            <a:r>
              <a:rPr lang="en-US" sz="2400" dirty="0" smtClean="0"/>
              <a:t> suppressed</a:t>
            </a:r>
          </a:p>
          <a:p>
            <a:r>
              <a:rPr lang="en-US" sz="2400" dirty="0" smtClean="0"/>
              <a:t>In late1980s, under Gorbachev’s </a:t>
            </a:r>
            <a:r>
              <a:rPr lang="en-US" sz="2400" i="1" dirty="0" smtClean="0"/>
              <a:t>Glasnost </a:t>
            </a:r>
            <a:r>
              <a:rPr lang="en-US" sz="2400" dirty="0" smtClean="0"/>
              <a:t>policy,  </a:t>
            </a:r>
            <a:r>
              <a:rPr lang="en-US" sz="2400" dirty="0" err="1" smtClean="0"/>
              <a:t>Ramuva</a:t>
            </a:r>
            <a:r>
              <a:rPr lang="en-US" sz="2400" dirty="0" smtClean="0"/>
              <a:t> revived; in 1991, </a:t>
            </a:r>
            <a:r>
              <a:rPr lang="en-US" sz="2400" dirty="0" err="1" smtClean="0"/>
              <a:t>Trinkūnas</a:t>
            </a:r>
            <a:r>
              <a:rPr lang="en-US" sz="2400" dirty="0" smtClean="0"/>
              <a:t> openly proclaims religious purpose, renamed </a:t>
            </a:r>
            <a:r>
              <a:rPr lang="en-US" sz="2400" i="1" dirty="0" smtClean="0"/>
              <a:t>Romuva</a:t>
            </a:r>
            <a:r>
              <a:rPr lang="en-US" sz="2400" dirty="0" smtClean="0"/>
              <a:t>, name of legendary medieval Baltic sanctuary</a:t>
            </a:r>
            <a:endParaRPr lang="en-US" sz="2400" dirty="0"/>
          </a:p>
        </p:txBody>
      </p:sp>
    </p:spTree>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Baltic Way, Singing Protests and Independence from the USSR</a:t>
            </a:r>
            <a:endParaRPr lang="en-US" sz="3600" dirty="0"/>
          </a:p>
        </p:txBody>
      </p:sp>
      <p:sp>
        <p:nvSpPr>
          <p:cNvPr id="3" name="Content Placeholder 2"/>
          <p:cNvSpPr>
            <a:spLocks noGrp="1"/>
          </p:cNvSpPr>
          <p:nvPr>
            <p:ph sz="half" idx="1"/>
          </p:nvPr>
        </p:nvSpPr>
        <p:spPr/>
        <p:txBody>
          <a:bodyPr/>
          <a:lstStyle/>
          <a:p>
            <a:r>
              <a:rPr lang="en-US" sz="2400" dirty="0" smtClean="0"/>
              <a:t>Lithuania was first Soviet Socialist Republic to demand independence, in 1989. This led to “Baltic Way” protests across all 3 Baltic states (Lithuania, Latvia, Estonia) 8/23/99, on 50</a:t>
            </a:r>
            <a:r>
              <a:rPr lang="en-US" sz="2400" baseline="30000" dirty="0" smtClean="0"/>
              <a:t>th</a:t>
            </a:r>
            <a:r>
              <a:rPr lang="en-US" sz="2400" dirty="0" smtClean="0"/>
              <a:t> anniversary of Soviet-Nazi Molotov-Ribbentrop agreement, which led to invasion of Baltic States in WW II.</a:t>
            </a:r>
            <a:endParaRPr lang="en-US" sz="2400" dirty="0"/>
          </a:p>
        </p:txBody>
      </p:sp>
      <p:sp>
        <p:nvSpPr>
          <p:cNvPr id="4" name="Content Placeholder 3"/>
          <p:cNvSpPr>
            <a:spLocks noGrp="1"/>
          </p:cNvSpPr>
          <p:nvPr>
            <p:ph sz="half" idx="2"/>
          </p:nvPr>
        </p:nvSpPr>
        <p:spPr/>
        <p:txBody>
          <a:bodyPr/>
          <a:lstStyle/>
          <a:p>
            <a:r>
              <a:rPr lang="en-US" sz="2400" dirty="0" smtClean="0"/>
              <a:t>Two million Lithuanians, Latvians, and Estonians formed a human chain across the 600 km length of the three Baltic States, singing traditional folk songs banned under Soviet rule</a:t>
            </a:r>
          </a:p>
          <a:p>
            <a:r>
              <a:rPr lang="en-US" sz="2400" dirty="0" smtClean="0"/>
              <a:t>This “Singing Revolution,” inspired other republics to seek to leave the USSR, with end of USSR in 1991</a:t>
            </a:r>
            <a:endParaRPr lang="en-US" sz="2400" dirty="0"/>
          </a:p>
        </p:txBody>
      </p:sp>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8229600" cy="1143000"/>
          </a:xfrm>
        </p:spPr>
        <p:txBody>
          <a:bodyPr>
            <a:noAutofit/>
          </a:bodyPr>
          <a:lstStyle/>
          <a:p>
            <a:r>
              <a:rPr lang="en-US" sz="2400" dirty="0" smtClean="0"/>
              <a:t>“The Singing Revolution:” folk song protest across the Baltic States in August, 1989 (three months before Berlin Wall protests).  Two million </a:t>
            </a:r>
            <a:r>
              <a:rPr lang="en-US" sz="2400" dirty="0"/>
              <a:t>p</a:t>
            </a:r>
            <a:r>
              <a:rPr lang="en-US" sz="2400" dirty="0" smtClean="0"/>
              <a:t>eople formed a human chain across Estonia, Latvia and Lithuania to sing forbidden traditional songs in protest of Soviet rule.</a:t>
            </a:r>
            <a:endParaRPr lang="en-US" sz="2400" dirty="0"/>
          </a:p>
        </p:txBody>
      </p:sp>
      <p:pic>
        <p:nvPicPr>
          <p:cNvPr id="13314" name="Picture 2" descr="http://t0.gstatic.com/images?q=tbn:ANd9GcR2z-A0pJO8l7x2X4GSu_hVTTeSyN3HDoU8oA-eq2qQoW5wczNo"/>
          <p:cNvPicPr>
            <a:picLocks noChangeAspect="1" noChangeArrowheads="1"/>
          </p:cNvPicPr>
          <p:nvPr/>
        </p:nvPicPr>
        <p:blipFill>
          <a:blip r:embed="rId2" cstate="print"/>
          <a:srcRect/>
          <a:stretch>
            <a:fillRect/>
          </a:stretch>
        </p:blipFill>
        <p:spPr bwMode="auto">
          <a:xfrm>
            <a:off x="685800" y="2103120"/>
            <a:ext cx="3209974" cy="4754880"/>
          </a:xfrm>
          <a:prstGeom prst="rect">
            <a:avLst/>
          </a:prstGeom>
          <a:noFill/>
        </p:spPr>
      </p:pic>
      <p:pic>
        <p:nvPicPr>
          <p:cNvPr id="13316" name="Picture 4" descr="http://i.telegraph.co.uk/multimedia/archive/01799/singers620_1799001b.jpg"/>
          <p:cNvPicPr>
            <a:picLocks noChangeAspect="1" noChangeArrowheads="1"/>
          </p:cNvPicPr>
          <p:nvPr/>
        </p:nvPicPr>
        <p:blipFill>
          <a:blip r:embed="rId3" cstate="print"/>
          <a:srcRect/>
          <a:stretch>
            <a:fillRect/>
          </a:stretch>
        </p:blipFill>
        <p:spPr bwMode="auto">
          <a:xfrm>
            <a:off x="4038600" y="4419600"/>
            <a:ext cx="4206240" cy="2632291"/>
          </a:xfrm>
          <a:prstGeom prst="rect">
            <a:avLst/>
          </a:prstGeom>
          <a:noFill/>
        </p:spPr>
      </p:pic>
      <p:pic>
        <p:nvPicPr>
          <p:cNvPr id="13318" name="Picture 6" descr="http://4.bp.blogspot.com/_ByctQNl6nNs/SgDtCKdtPFI/AAAAAAAABX4/-Bm7Z2tIf90/s1600/SingingRevolution"/>
          <p:cNvPicPr>
            <a:picLocks noChangeAspect="1" noChangeArrowheads="1"/>
          </p:cNvPicPr>
          <p:nvPr/>
        </p:nvPicPr>
        <p:blipFill>
          <a:blip r:embed="rId4" cstate="print"/>
          <a:srcRect/>
          <a:stretch>
            <a:fillRect/>
          </a:stretch>
        </p:blipFill>
        <p:spPr bwMode="auto">
          <a:xfrm>
            <a:off x="3962399" y="1981200"/>
            <a:ext cx="4221168" cy="2377440"/>
          </a:xfrm>
          <a:prstGeom prst="rect">
            <a:avLst/>
          </a:prstGeom>
          <a:noFill/>
        </p:spPr>
      </p:pic>
    </p:spTree>
  </p:cSld>
  <p:clrMapOvr>
    <a:masterClrMapping/>
  </p:clrMapOvr>
  <p:transition>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 and Consolidation of the Romuva Movement</a:t>
            </a:r>
            <a:endParaRPr lang="en-US" dirty="0"/>
          </a:p>
        </p:txBody>
      </p:sp>
      <p:sp>
        <p:nvSpPr>
          <p:cNvPr id="3" name="Content Placeholder 2"/>
          <p:cNvSpPr>
            <a:spLocks noGrp="1"/>
          </p:cNvSpPr>
          <p:nvPr>
            <p:ph sz="half" idx="1"/>
          </p:nvPr>
        </p:nvSpPr>
        <p:spPr/>
        <p:txBody>
          <a:bodyPr/>
          <a:lstStyle/>
          <a:p>
            <a:r>
              <a:rPr lang="en-US" sz="2400" dirty="0" smtClean="0"/>
              <a:t>In the euphoria of the successful struggle for independence, </a:t>
            </a:r>
            <a:r>
              <a:rPr lang="en-US" sz="2400" dirty="0" smtClean="0">
                <a:solidFill>
                  <a:srgbClr val="C00000"/>
                </a:solidFill>
              </a:rPr>
              <a:t>Romuva</a:t>
            </a:r>
            <a:r>
              <a:rPr lang="en-US" sz="2400" dirty="0" smtClean="0"/>
              <a:t> gained exalted status as a symbol of traditional Lithuanian culture, and its numbers swelled</a:t>
            </a:r>
          </a:p>
          <a:p>
            <a:r>
              <a:rPr lang="en-US" sz="2400" dirty="0" err="1" smtClean="0"/>
              <a:t>Trinkūnas</a:t>
            </a:r>
            <a:r>
              <a:rPr lang="en-US" sz="2400" dirty="0" smtClean="0"/>
              <a:t> served in the Ministry of Ethnic Culture and received many awards for his folkloric activities</a:t>
            </a:r>
            <a:endParaRPr lang="en-US" sz="2400" dirty="0"/>
          </a:p>
        </p:txBody>
      </p:sp>
      <p:sp>
        <p:nvSpPr>
          <p:cNvPr id="4" name="Content Placeholder 3"/>
          <p:cNvSpPr>
            <a:spLocks noGrp="1"/>
          </p:cNvSpPr>
          <p:nvPr>
            <p:ph sz="half" idx="2"/>
          </p:nvPr>
        </p:nvSpPr>
        <p:spPr/>
        <p:txBody>
          <a:bodyPr/>
          <a:lstStyle/>
          <a:p>
            <a:r>
              <a:rPr lang="en-US" sz="2400" dirty="0" err="1" smtClean="0"/>
              <a:t>Trinkūnas</a:t>
            </a:r>
            <a:r>
              <a:rPr lang="en-US" sz="2400" dirty="0" smtClean="0"/>
              <a:t> and wife </a:t>
            </a:r>
            <a:r>
              <a:rPr lang="en-US" sz="2400" dirty="0" err="1" smtClean="0"/>
              <a:t>Inija</a:t>
            </a:r>
            <a:r>
              <a:rPr lang="en-US" sz="2400" dirty="0" smtClean="0"/>
              <a:t> formed folk music group, </a:t>
            </a:r>
            <a:r>
              <a:rPr lang="en-US" sz="2400" dirty="0" err="1" smtClean="0">
                <a:solidFill>
                  <a:srgbClr val="7030A0"/>
                </a:solidFill>
              </a:rPr>
              <a:t>Kulgrinda</a:t>
            </a:r>
            <a:r>
              <a:rPr lang="en-US" sz="2400" dirty="0" smtClean="0">
                <a:solidFill>
                  <a:srgbClr val="7030A0"/>
                </a:solidFill>
              </a:rPr>
              <a:t>,</a:t>
            </a:r>
            <a:r>
              <a:rPr lang="en-US" sz="2400" dirty="0" smtClean="0"/>
              <a:t> to perform Pagan folk music, a musical extension of Romuva that helps promote the movement</a:t>
            </a:r>
          </a:p>
          <a:p>
            <a:r>
              <a:rPr lang="en-US" sz="2400" dirty="0" smtClean="0"/>
              <a:t>In  summer of 1998, </a:t>
            </a:r>
            <a:r>
              <a:rPr lang="en-US" sz="2400" dirty="0" err="1" smtClean="0"/>
              <a:t>Trinkūnas</a:t>
            </a:r>
            <a:r>
              <a:rPr lang="en-US" sz="2400" dirty="0" smtClean="0"/>
              <a:t> calls together Pagan groups across Europe and beyond for “World Pagan Congress”, soon renamed WCER</a:t>
            </a:r>
            <a:endParaRPr lang="en-US" sz="24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vertical)">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Autofit/>
          </a:bodyPr>
          <a:lstStyle/>
          <a:p>
            <a:r>
              <a:rPr lang="en-US" sz="2800" dirty="0" smtClean="0"/>
              <a:t>Romuva ritual. Romuva leader Jonas </a:t>
            </a:r>
            <a:r>
              <a:rPr lang="en-US" sz="2800" dirty="0" err="1" smtClean="0"/>
              <a:t>Trinkūnas</a:t>
            </a:r>
            <a:r>
              <a:rPr lang="en-US" sz="2800" dirty="0" smtClean="0"/>
              <a:t> receiving Grand Duke </a:t>
            </a:r>
            <a:r>
              <a:rPr lang="en-US" sz="2800" dirty="0" err="1" smtClean="0"/>
              <a:t>Gediminas</a:t>
            </a:r>
            <a:r>
              <a:rPr lang="en-US" sz="2800" dirty="0" smtClean="0"/>
              <a:t> award from the President of Lithuania in 2013.</a:t>
            </a:r>
            <a:endParaRPr lang="en-US" sz="2800" dirty="0"/>
          </a:p>
        </p:txBody>
      </p:sp>
      <p:pic>
        <p:nvPicPr>
          <p:cNvPr id="1026" name="Picture 2" descr="http://alkas.lt/wp-content/uploads/2013/08/romuvos-stovykla-2012-08-15-vaiskuno1.jpg"/>
          <p:cNvPicPr>
            <a:picLocks noChangeAspect="1" noChangeArrowheads="1"/>
          </p:cNvPicPr>
          <p:nvPr/>
        </p:nvPicPr>
        <p:blipFill>
          <a:blip r:embed="rId2" cstate="print"/>
          <a:srcRect/>
          <a:stretch>
            <a:fillRect/>
          </a:stretch>
        </p:blipFill>
        <p:spPr bwMode="auto">
          <a:xfrm>
            <a:off x="0" y="1752600"/>
            <a:ext cx="4791075" cy="3743325"/>
          </a:xfrm>
          <a:prstGeom prst="rect">
            <a:avLst/>
          </a:prstGeom>
          <a:noFill/>
        </p:spPr>
      </p:pic>
      <p:pic>
        <p:nvPicPr>
          <p:cNvPr id="1030" name="Picture 6" descr="http://wildhunt.org/wp-content/uploads/2013/07/2013-07-06-apdovanojimai-gq4r8094-500x333.jpg"/>
          <p:cNvPicPr>
            <a:picLocks noChangeAspect="1" noChangeArrowheads="1"/>
          </p:cNvPicPr>
          <p:nvPr/>
        </p:nvPicPr>
        <p:blipFill>
          <a:blip r:embed="rId3" cstate="print"/>
          <a:srcRect/>
          <a:stretch>
            <a:fillRect/>
          </a:stretch>
        </p:blipFill>
        <p:spPr bwMode="auto">
          <a:xfrm>
            <a:off x="4064002" y="3474720"/>
            <a:ext cx="5079998" cy="3383280"/>
          </a:xfrm>
          <a:prstGeom prst="rect">
            <a:avLst/>
          </a:prstGeom>
          <a:noFill/>
        </p:spPr>
      </p:pic>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2800" dirty="0"/>
              <a:t>Jonas </a:t>
            </a:r>
            <a:r>
              <a:rPr lang="en-US" sz="2800" dirty="0" err="1" smtClean="0"/>
              <a:t>Trinkūnas</a:t>
            </a:r>
            <a:r>
              <a:rPr lang="en-US" sz="2800" dirty="0" smtClean="0"/>
              <a:t> (1939-2014), </a:t>
            </a:r>
            <a:r>
              <a:rPr lang="en-US" sz="2800" dirty="0"/>
              <a:t>head of Lithuanian Pagan movement </a:t>
            </a:r>
            <a:r>
              <a:rPr lang="en-US" sz="2800" i="1" dirty="0" smtClean="0"/>
              <a:t>Romuva</a:t>
            </a:r>
            <a:r>
              <a:rPr lang="en-US" sz="2800" dirty="0" smtClean="0"/>
              <a:t>. Home in </a:t>
            </a:r>
            <a:r>
              <a:rPr lang="en-US" sz="2800" dirty="0"/>
              <a:t>Vilnius, 2004.</a:t>
            </a:r>
          </a:p>
        </p:txBody>
      </p:sp>
      <p:pic>
        <p:nvPicPr>
          <p:cNvPr id="30724" name="Picture 4" descr="Jonas_Nov3_2004"/>
          <p:cNvPicPr>
            <a:picLocks noChangeAspect="1" noChangeArrowheads="1"/>
          </p:cNvPicPr>
          <p:nvPr/>
        </p:nvPicPr>
        <p:blipFill>
          <a:blip r:embed="rId2" cstate="print"/>
          <a:srcRect/>
          <a:stretch>
            <a:fillRect/>
          </a:stretch>
        </p:blipFill>
        <p:spPr bwMode="auto">
          <a:xfrm>
            <a:off x="762000" y="1524000"/>
            <a:ext cx="7581664" cy="5029200"/>
          </a:xfrm>
          <a:prstGeom prst="rect">
            <a:avLst/>
          </a:prstGeom>
          <a:noFill/>
        </p:spPr>
      </p:pic>
    </p:spTree>
  </p:cSld>
  <p:clrMapOvr>
    <a:masterClrMapping/>
  </p:clrMapOvr>
  <p:transition>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4000" dirty="0"/>
              <a:t>Jonas’ wife, folk singer and sociologist </a:t>
            </a:r>
            <a:r>
              <a:rPr lang="en-US" sz="4000" dirty="0" err="1"/>
              <a:t>Inija</a:t>
            </a:r>
            <a:r>
              <a:rPr lang="en-US" sz="4000" dirty="0"/>
              <a:t> </a:t>
            </a:r>
            <a:r>
              <a:rPr lang="en-US" sz="4000" dirty="0" err="1" smtClean="0"/>
              <a:t>Trinkunienė</a:t>
            </a:r>
            <a:r>
              <a:rPr lang="en-US" sz="4000" dirty="0" smtClean="0"/>
              <a:t> </a:t>
            </a:r>
            <a:r>
              <a:rPr lang="en-US" sz="4000" dirty="0"/>
              <a:t>2004.</a:t>
            </a:r>
          </a:p>
        </p:txBody>
      </p:sp>
      <p:pic>
        <p:nvPicPr>
          <p:cNvPr id="32772" name="Picture 4" descr="Inija_Nov3_2004"/>
          <p:cNvPicPr>
            <a:picLocks noChangeAspect="1" noChangeArrowheads="1"/>
          </p:cNvPicPr>
          <p:nvPr/>
        </p:nvPicPr>
        <p:blipFill>
          <a:blip r:embed="rId2" cstate="print"/>
          <a:srcRect/>
          <a:stretch>
            <a:fillRect/>
          </a:stretch>
        </p:blipFill>
        <p:spPr bwMode="auto">
          <a:xfrm>
            <a:off x="914400" y="1752600"/>
            <a:ext cx="7267575" cy="4819650"/>
          </a:xfrm>
          <a:prstGeom prst="rect">
            <a:avLst/>
          </a:prstGeom>
          <a:noFill/>
        </p:spPr>
      </p:pic>
    </p:spTree>
  </p:cSld>
  <p:clrMapOvr>
    <a:masterClrMapping/>
  </p:clrMapOvr>
  <p:transition>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4000"/>
              <a:t>Jonas Trinkunas and Tourist. 2004.</a:t>
            </a:r>
          </a:p>
        </p:txBody>
      </p:sp>
      <p:pic>
        <p:nvPicPr>
          <p:cNvPr id="34820" name="Picture 4" descr="Jonas+MS_Nov3_2004"/>
          <p:cNvPicPr>
            <a:picLocks noChangeAspect="1" noChangeArrowheads="1"/>
          </p:cNvPicPr>
          <p:nvPr/>
        </p:nvPicPr>
        <p:blipFill>
          <a:blip r:embed="rId2" cstate="print"/>
          <a:srcRect/>
          <a:stretch>
            <a:fillRect/>
          </a:stretch>
        </p:blipFill>
        <p:spPr bwMode="auto">
          <a:xfrm>
            <a:off x="914400" y="1600200"/>
            <a:ext cx="7129463" cy="4727575"/>
          </a:xfrm>
          <a:prstGeom prst="rect">
            <a:avLst/>
          </a:prstGeom>
          <a:noFill/>
        </p:spPr>
      </p:pic>
    </p:spTree>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dirty="0" smtClean="0"/>
              <a:t>Relationship of Romuva to Lithuanian Society</a:t>
            </a:r>
            <a:endParaRPr lang="en-US" sz="2800" dirty="0"/>
          </a:p>
        </p:txBody>
      </p:sp>
      <p:sp>
        <p:nvSpPr>
          <p:cNvPr id="3" name="Content Placeholder 2"/>
          <p:cNvSpPr>
            <a:spLocks noGrp="1"/>
          </p:cNvSpPr>
          <p:nvPr>
            <p:ph sz="half" idx="1"/>
          </p:nvPr>
        </p:nvSpPr>
        <p:spPr>
          <a:xfrm>
            <a:off x="457200" y="1295400"/>
            <a:ext cx="4038600" cy="4525963"/>
          </a:xfrm>
        </p:spPr>
        <p:txBody>
          <a:bodyPr/>
          <a:lstStyle/>
          <a:p>
            <a:r>
              <a:rPr lang="en-US" sz="2400" dirty="0" smtClean="0"/>
              <a:t>Many travel guides or articles about Lithuania call it a “Catholic nation” due to the predominance of the Catholic church.</a:t>
            </a:r>
          </a:p>
          <a:p>
            <a:r>
              <a:rPr lang="en-US" sz="2400" dirty="0" smtClean="0"/>
              <a:t>How then to explain the popularity and influence of Romuva, an explicitly Pagan movement?</a:t>
            </a:r>
          </a:p>
          <a:p>
            <a:r>
              <a:rPr lang="en-US" sz="2400" dirty="0" smtClean="0"/>
              <a:t>People relate to Romuva on many levels besides “religion” per se</a:t>
            </a:r>
            <a:endParaRPr lang="en-US" sz="2400" dirty="0"/>
          </a:p>
        </p:txBody>
      </p:sp>
      <p:sp>
        <p:nvSpPr>
          <p:cNvPr id="4" name="Content Placeholder 3"/>
          <p:cNvSpPr>
            <a:spLocks noGrp="1"/>
          </p:cNvSpPr>
          <p:nvPr>
            <p:ph sz="half" idx="2"/>
          </p:nvPr>
        </p:nvSpPr>
        <p:spPr>
          <a:xfrm>
            <a:off x="4572000" y="1066800"/>
            <a:ext cx="4038600" cy="4525963"/>
          </a:xfrm>
        </p:spPr>
        <p:txBody>
          <a:bodyPr/>
          <a:lstStyle/>
          <a:p>
            <a:r>
              <a:rPr lang="en-US" sz="2400" dirty="0" smtClean="0"/>
              <a:t>(1) It is respected, even among Christians, as a keeper of old Lithuanian traditions &amp; identity; in this sense, Paganism is understood as patriotic! </a:t>
            </a:r>
          </a:p>
          <a:p>
            <a:r>
              <a:rPr lang="en-US" sz="2400" dirty="0" smtClean="0"/>
              <a:t>(2) Romuva runs summer “folklore camps” that are open to all, Christian, Pagan or other</a:t>
            </a:r>
          </a:p>
          <a:p>
            <a:r>
              <a:rPr lang="en-US" sz="2400" dirty="0" smtClean="0"/>
              <a:t>(3) Summer Solstice “</a:t>
            </a:r>
            <a:r>
              <a:rPr lang="en-US" sz="2400" dirty="0" err="1" smtClean="0"/>
              <a:t>Rasos</a:t>
            </a:r>
            <a:r>
              <a:rPr lang="en-US" sz="2400" dirty="0" smtClean="0"/>
              <a:t>”  festival likewise open to all, not just Pagan, has Christian form too, “</a:t>
            </a:r>
            <a:r>
              <a:rPr lang="en-US" sz="2400" dirty="0" err="1" smtClean="0"/>
              <a:t>Jonines</a:t>
            </a:r>
            <a:r>
              <a:rPr lang="en-US" sz="2400" dirty="0" smtClean="0"/>
              <a:t>”</a:t>
            </a:r>
            <a:endParaRPr lang="en-US" sz="24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vertic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amond(in)">
                                      <p:cBhvr>
                                        <p:cTn id="17" dur="1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dirty="0" smtClean="0"/>
              <a:t>Relationship of Romuva to Lithuanian Society (2)</a:t>
            </a:r>
            <a:endParaRPr lang="en-US" sz="2800" dirty="0"/>
          </a:p>
        </p:txBody>
      </p:sp>
      <p:sp>
        <p:nvSpPr>
          <p:cNvPr id="3" name="Content Placeholder 2"/>
          <p:cNvSpPr>
            <a:spLocks noGrp="1"/>
          </p:cNvSpPr>
          <p:nvPr>
            <p:ph sz="half" idx="1"/>
          </p:nvPr>
        </p:nvSpPr>
        <p:spPr>
          <a:xfrm>
            <a:off x="457200" y="1295400"/>
            <a:ext cx="4038600" cy="4525963"/>
          </a:xfrm>
        </p:spPr>
        <p:txBody>
          <a:bodyPr/>
          <a:lstStyle/>
          <a:p>
            <a:r>
              <a:rPr lang="en-US" sz="2400" dirty="0" smtClean="0"/>
              <a:t>As Lithuanian culture is quite saturated with folklore, </a:t>
            </a:r>
            <a:r>
              <a:rPr lang="en-US" sz="2400" dirty="0" err="1" smtClean="0"/>
              <a:t>Romuva’s</a:t>
            </a:r>
            <a:r>
              <a:rPr lang="en-US" sz="2400" dirty="0" smtClean="0"/>
              <a:t> function as a preserver of folkloric traditions is highly respected</a:t>
            </a:r>
          </a:p>
          <a:p>
            <a:r>
              <a:rPr lang="en-US" sz="2400" dirty="0" err="1" smtClean="0"/>
              <a:t>Trinkūnas</a:t>
            </a:r>
            <a:r>
              <a:rPr lang="en-US" sz="2400" dirty="0" smtClean="0"/>
              <a:t> and his wife </a:t>
            </a:r>
            <a:r>
              <a:rPr lang="en-US" sz="2400" dirty="0" err="1" smtClean="0"/>
              <a:t>Inija</a:t>
            </a:r>
            <a:r>
              <a:rPr lang="en-US" sz="2400" dirty="0" smtClean="0"/>
              <a:t>, who has now succeeded him as leader of Romuva, are respected as folklore scholars, as is their folkloric musical group </a:t>
            </a:r>
            <a:r>
              <a:rPr lang="en-US" sz="2400" dirty="0" err="1" smtClean="0"/>
              <a:t>Kulgrinda</a:t>
            </a:r>
            <a:r>
              <a:rPr lang="en-US" sz="2400" dirty="0" smtClean="0"/>
              <a:t>, which performs internationally </a:t>
            </a:r>
          </a:p>
          <a:p>
            <a:endParaRPr lang="en-US" sz="2400" dirty="0"/>
          </a:p>
        </p:txBody>
      </p:sp>
      <p:sp>
        <p:nvSpPr>
          <p:cNvPr id="4" name="Content Placeholder 3"/>
          <p:cNvSpPr>
            <a:spLocks noGrp="1"/>
          </p:cNvSpPr>
          <p:nvPr>
            <p:ph sz="half" idx="2"/>
          </p:nvPr>
        </p:nvSpPr>
        <p:spPr>
          <a:xfrm>
            <a:off x="4572000" y="1371600"/>
            <a:ext cx="4038600" cy="4525963"/>
          </a:xfrm>
        </p:spPr>
        <p:txBody>
          <a:bodyPr/>
          <a:lstStyle/>
          <a:p>
            <a:r>
              <a:rPr lang="en-US" sz="2400" dirty="0" smtClean="0"/>
              <a:t>Many young people in their teens or twenties attend the folklore camps or join </a:t>
            </a:r>
            <a:r>
              <a:rPr lang="en-US" sz="2400" dirty="0" err="1" smtClean="0"/>
              <a:t>Kulgrinda</a:t>
            </a:r>
            <a:r>
              <a:rPr lang="en-US" sz="2400" dirty="0" smtClean="0"/>
              <a:t> or similar groups as a kind of folkloric “rite of passage”</a:t>
            </a:r>
          </a:p>
          <a:p>
            <a:r>
              <a:rPr lang="en-US" sz="2400" dirty="0" err="1" smtClean="0"/>
              <a:t>Kulgrinda</a:t>
            </a:r>
            <a:r>
              <a:rPr lang="en-US" sz="2400" dirty="0" smtClean="0"/>
              <a:t> serves as a very effective proponent  of Lithuanian folklore and Paganism, and has been open to blending in other musical styles from rock to </a:t>
            </a:r>
            <a:r>
              <a:rPr lang="en-US" sz="2400" dirty="0" err="1" smtClean="0"/>
              <a:t>electronica</a:t>
            </a:r>
            <a:endParaRPr lang="en-US" sz="2400" dirty="0" smtClean="0"/>
          </a:p>
          <a:p>
            <a:endParaRPr lang="en-US" sz="24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vertical)">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rtlCol="0">
            <a:normAutofit/>
          </a:bodyPr>
          <a:lstStyle/>
          <a:p>
            <a:pPr fontAlgn="auto">
              <a:spcAft>
                <a:spcPts val="0"/>
              </a:spcAft>
              <a:defRPr/>
            </a:pPr>
            <a:r>
              <a:rPr lang="en-US" sz="4000" dirty="0" smtClean="0"/>
              <a:t>Baltic Region ~1200</a:t>
            </a:r>
          </a:p>
        </p:txBody>
      </p:sp>
      <p:pic>
        <p:nvPicPr>
          <p:cNvPr id="74755" name="Picture 2"/>
          <p:cNvPicPr>
            <a:picLocks noChangeAspect="1" noChangeArrowheads="1"/>
          </p:cNvPicPr>
          <p:nvPr/>
        </p:nvPicPr>
        <p:blipFill>
          <a:blip r:embed="rId2" cstate="print"/>
          <a:srcRect/>
          <a:stretch>
            <a:fillRect/>
          </a:stretch>
        </p:blipFill>
        <p:spPr bwMode="auto">
          <a:xfrm>
            <a:off x="2286000" y="1600200"/>
            <a:ext cx="4567238" cy="502920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sz="3600" dirty="0" smtClean="0"/>
              <a:t>Beyond Romuva and </a:t>
            </a:r>
            <a:r>
              <a:rPr lang="en-US" sz="3600" dirty="0" err="1" smtClean="0"/>
              <a:t>Kulgrinda</a:t>
            </a:r>
            <a:r>
              <a:rPr lang="en-US" sz="3600" dirty="0" smtClean="0"/>
              <a:t>: The “</a:t>
            </a:r>
            <a:r>
              <a:rPr lang="en-US" sz="3600" dirty="0" err="1" smtClean="0">
                <a:solidFill>
                  <a:srgbClr val="FF0000"/>
                </a:solidFill>
              </a:rPr>
              <a:t>Paganesque</a:t>
            </a:r>
            <a:r>
              <a:rPr lang="en-US" sz="3600" dirty="0" smtClean="0"/>
              <a:t>” in </a:t>
            </a:r>
            <a:r>
              <a:rPr lang="en-US" sz="3600" dirty="0" smtClean="0">
                <a:solidFill>
                  <a:srgbClr val="00B050"/>
                </a:solidFill>
              </a:rPr>
              <a:t>Lithuanian</a:t>
            </a:r>
            <a:r>
              <a:rPr lang="en-US" sz="3600" dirty="0" smtClean="0"/>
              <a:t> </a:t>
            </a:r>
            <a:r>
              <a:rPr lang="en-US" sz="3600" dirty="0" smtClean="0">
                <a:solidFill>
                  <a:srgbClr val="7030A0"/>
                </a:solidFill>
              </a:rPr>
              <a:t>Culture</a:t>
            </a:r>
            <a:endParaRPr lang="en-US" sz="3600" dirty="0">
              <a:solidFill>
                <a:srgbClr val="7030A0"/>
              </a:solidFill>
            </a:endParaRPr>
          </a:p>
        </p:txBody>
      </p:sp>
      <p:sp>
        <p:nvSpPr>
          <p:cNvPr id="3" name="Content Placeholder 2"/>
          <p:cNvSpPr>
            <a:spLocks noGrp="1"/>
          </p:cNvSpPr>
          <p:nvPr>
            <p:ph sz="half" idx="1"/>
          </p:nvPr>
        </p:nvSpPr>
        <p:spPr>
          <a:xfrm>
            <a:off x="533400" y="1371600"/>
            <a:ext cx="4038600" cy="4525963"/>
          </a:xfrm>
        </p:spPr>
        <p:txBody>
          <a:bodyPr/>
          <a:lstStyle/>
          <a:p>
            <a:r>
              <a:rPr lang="en-US" sz="2400" dirty="0" smtClean="0"/>
              <a:t>For some, Romuva functions as a religion, and </a:t>
            </a:r>
            <a:r>
              <a:rPr lang="en-US" sz="2400" dirty="0" err="1" smtClean="0"/>
              <a:t>Kulgrinda’s</a:t>
            </a:r>
            <a:r>
              <a:rPr lang="en-US" sz="2400" dirty="0" smtClean="0"/>
              <a:t> songs are sacred music</a:t>
            </a:r>
          </a:p>
          <a:p>
            <a:r>
              <a:rPr lang="en-US" sz="2400" dirty="0" smtClean="0"/>
              <a:t>But not everyone relates to the two with such a strong degree of devotion</a:t>
            </a:r>
          </a:p>
          <a:p>
            <a:r>
              <a:rPr lang="en-US" sz="2400" dirty="0" smtClean="0"/>
              <a:t>For many Lithuanians, Paganism and its folkloric roots and cultural branches add a pleasing accent or atmosphere to life, not a “religion” per se</a:t>
            </a:r>
            <a:endParaRPr lang="en-US" sz="2400" dirty="0"/>
          </a:p>
        </p:txBody>
      </p:sp>
      <p:sp>
        <p:nvSpPr>
          <p:cNvPr id="4" name="Content Placeholder 3"/>
          <p:cNvSpPr>
            <a:spLocks noGrp="1"/>
          </p:cNvSpPr>
          <p:nvPr>
            <p:ph sz="half" idx="2"/>
          </p:nvPr>
        </p:nvSpPr>
        <p:spPr>
          <a:xfrm>
            <a:off x="4724400" y="1371600"/>
            <a:ext cx="4038600" cy="4525963"/>
          </a:xfrm>
        </p:spPr>
        <p:txBody>
          <a:bodyPr/>
          <a:lstStyle/>
          <a:p>
            <a:r>
              <a:rPr lang="en-US" sz="2400" dirty="0" smtClean="0"/>
              <a:t>Experienced in this way, Lithuanian Paganism is more decorative than devotional, less “Pagan” than “</a:t>
            </a:r>
            <a:r>
              <a:rPr lang="en-US" sz="2400" dirty="0" err="1" smtClean="0"/>
              <a:t>Paganesque</a:t>
            </a:r>
            <a:r>
              <a:rPr lang="en-US" sz="2400" dirty="0" smtClean="0"/>
              <a:t>,” a cultural element with </a:t>
            </a:r>
            <a:r>
              <a:rPr lang="en-US" sz="2400" dirty="0" err="1" smtClean="0"/>
              <a:t>religio</a:t>
            </a:r>
            <a:r>
              <a:rPr lang="en-US" sz="2400" dirty="0" smtClean="0"/>
              <a:t>-spiritual and folk-historical overtones, but not necessarily explicitly “religious”</a:t>
            </a:r>
          </a:p>
          <a:p>
            <a:r>
              <a:rPr lang="en-US" sz="2400" dirty="0" smtClean="0"/>
              <a:t>Paganism can thus be a gateway to spirituality or just a reassuring marker of past traditions—or both</a:t>
            </a:r>
          </a:p>
          <a:p>
            <a:endParaRPr lang="en-US" sz="24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dissolv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dissolv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linds(vertical)">
                                      <p:cBhvr>
                                        <p:cTn id="32" dur="10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0"/>
            <a:ext cx="8229600" cy="1143000"/>
          </a:xfrm>
        </p:spPr>
        <p:txBody>
          <a:bodyPr/>
          <a:lstStyle/>
          <a:p>
            <a:r>
              <a:rPr lang="en-US" sz="4000" dirty="0"/>
              <a:t>The </a:t>
            </a:r>
            <a:r>
              <a:rPr lang="en-US" sz="4000" dirty="0">
                <a:solidFill>
                  <a:srgbClr val="0070C0"/>
                </a:solidFill>
              </a:rPr>
              <a:t>Crafty</a:t>
            </a:r>
            <a:r>
              <a:rPr lang="en-US" sz="4000" dirty="0"/>
              <a:t> Side </a:t>
            </a:r>
            <a:r>
              <a:rPr lang="en-US" sz="4000" dirty="0" smtClean="0"/>
              <a:t>of </a:t>
            </a:r>
            <a:r>
              <a:rPr lang="en-US" sz="4000" dirty="0" smtClean="0">
                <a:solidFill>
                  <a:srgbClr val="FF0000"/>
                </a:solidFill>
              </a:rPr>
              <a:t>Baltic</a:t>
            </a:r>
            <a:r>
              <a:rPr lang="en-US" sz="4000" dirty="0" smtClean="0"/>
              <a:t> </a:t>
            </a:r>
            <a:r>
              <a:rPr lang="en-US" sz="4000" dirty="0">
                <a:solidFill>
                  <a:srgbClr val="00B050"/>
                </a:solidFill>
              </a:rPr>
              <a:t>Paganism</a:t>
            </a:r>
          </a:p>
        </p:txBody>
      </p:sp>
      <p:sp>
        <p:nvSpPr>
          <p:cNvPr id="246788" name="Rectangle 4"/>
          <p:cNvSpPr>
            <a:spLocks noGrp="1" noChangeArrowheads="1"/>
          </p:cNvSpPr>
          <p:nvPr>
            <p:ph type="body" sz="half" idx="1"/>
          </p:nvPr>
        </p:nvSpPr>
        <p:spPr>
          <a:xfrm>
            <a:off x="533400" y="1295400"/>
            <a:ext cx="4038600" cy="4525963"/>
          </a:xfrm>
        </p:spPr>
        <p:txBody>
          <a:bodyPr/>
          <a:lstStyle/>
          <a:p>
            <a:pPr>
              <a:lnSpc>
                <a:spcPct val="90000"/>
              </a:lnSpc>
            </a:pPr>
            <a:r>
              <a:rPr lang="en-US" dirty="0"/>
              <a:t>The connection to ethnic folklore and folk crafts inspires many Pagans to make, or collect folk art objects from jewelry to tapestries to medieval-style clothes to swords, which a lot of Pagan guys seem to like.</a:t>
            </a:r>
          </a:p>
        </p:txBody>
      </p:sp>
      <p:sp>
        <p:nvSpPr>
          <p:cNvPr id="246789" name="Rectangle 5"/>
          <p:cNvSpPr>
            <a:spLocks noGrp="1" noChangeArrowheads="1"/>
          </p:cNvSpPr>
          <p:nvPr>
            <p:ph type="body" sz="half" idx="2"/>
          </p:nvPr>
        </p:nvSpPr>
        <p:spPr>
          <a:xfrm>
            <a:off x="4648200" y="1219200"/>
            <a:ext cx="4038600" cy="4525963"/>
          </a:xfrm>
        </p:spPr>
        <p:txBody>
          <a:bodyPr/>
          <a:lstStyle/>
          <a:p>
            <a:pPr>
              <a:lnSpc>
                <a:spcPct val="90000"/>
              </a:lnSpc>
            </a:pPr>
            <a:r>
              <a:rPr lang="en-US"/>
              <a:t>The belts/sashes below woven by Inese Krumina of Latvian Pagan group </a:t>
            </a:r>
            <a:r>
              <a:rPr lang="en-US" i="1"/>
              <a:t>Vilki, </a:t>
            </a:r>
            <a:r>
              <a:rPr lang="en-US"/>
              <a:t>using traditional Latvian designs</a:t>
            </a:r>
            <a:endParaRPr lang="en-US" i="1"/>
          </a:p>
        </p:txBody>
      </p:sp>
      <p:pic>
        <p:nvPicPr>
          <p:cNvPr id="246790" name="Picture 6" descr="2009021514582485867"/>
          <p:cNvPicPr>
            <a:picLocks noChangeAspect="1" noChangeArrowheads="1"/>
          </p:cNvPicPr>
          <p:nvPr/>
        </p:nvPicPr>
        <p:blipFill>
          <a:blip r:embed="rId2" cstate="print"/>
          <a:srcRect/>
          <a:stretch>
            <a:fillRect/>
          </a:stretch>
        </p:blipFill>
        <p:spPr bwMode="auto">
          <a:xfrm>
            <a:off x="4876800" y="3733800"/>
            <a:ext cx="4049713" cy="2708275"/>
          </a:xfrm>
          <a:prstGeom prst="rect">
            <a:avLst/>
          </a:prstGeom>
          <a:noFill/>
        </p:spPr>
      </p:pic>
    </p:spTree>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Latvian Paganism</a:t>
            </a:r>
            <a:endParaRPr lang="en-US" dirty="0"/>
          </a:p>
        </p:txBody>
      </p:sp>
      <p:sp>
        <p:nvSpPr>
          <p:cNvPr id="3" name="Content Placeholder 2"/>
          <p:cNvSpPr>
            <a:spLocks noGrp="1"/>
          </p:cNvSpPr>
          <p:nvPr>
            <p:ph sz="half" idx="1"/>
          </p:nvPr>
        </p:nvSpPr>
        <p:spPr>
          <a:xfrm>
            <a:off x="457200" y="1447800"/>
            <a:ext cx="4038600" cy="4525963"/>
          </a:xfrm>
        </p:spPr>
        <p:txBody>
          <a:bodyPr/>
          <a:lstStyle/>
          <a:p>
            <a:r>
              <a:rPr lang="en-US" sz="2400" dirty="0" smtClean="0"/>
              <a:t>Latvia has a culture and history similar to Lithuania, and parallel Pagan traditions that have given rise to modern Pagan movements</a:t>
            </a:r>
          </a:p>
          <a:p>
            <a:r>
              <a:rPr lang="en-US" sz="2400" dirty="0" smtClean="0"/>
              <a:t>These include </a:t>
            </a:r>
            <a:r>
              <a:rPr lang="en-US" sz="2400" dirty="0" err="1" smtClean="0"/>
              <a:t>Dievturi</a:t>
            </a:r>
            <a:r>
              <a:rPr lang="en-US" sz="2400" dirty="0" smtClean="0"/>
              <a:t> and </a:t>
            </a:r>
            <a:r>
              <a:rPr lang="en-US" sz="2400" dirty="0" err="1" smtClean="0"/>
              <a:t>Vilki</a:t>
            </a:r>
            <a:r>
              <a:rPr lang="en-US" sz="2400" dirty="0" smtClean="0"/>
              <a:t>, as noted in my articles </a:t>
            </a:r>
          </a:p>
          <a:p>
            <a:r>
              <a:rPr lang="en-US" sz="2400" dirty="0" smtClean="0"/>
              <a:t>I came to know </a:t>
            </a:r>
            <a:r>
              <a:rPr lang="en-US" sz="2400" dirty="0" err="1" smtClean="0"/>
              <a:t>Inese</a:t>
            </a:r>
            <a:r>
              <a:rPr lang="en-US" sz="2400" dirty="0" smtClean="0"/>
              <a:t> </a:t>
            </a:r>
            <a:r>
              <a:rPr lang="en-US" sz="2400" dirty="0" err="1" smtClean="0"/>
              <a:t>Krumina</a:t>
            </a:r>
            <a:r>
              <a:rPr lang="en-US" sz="2400" dirty="0" smtClean="0"/>
              <a:t>, a Latvian Pagan priestess in 2002, and have been friends since</a:t>
            </a:r>
          </a:p>
          <a:p>
            <a:endParaRPr lang="en-US" sz="2400" dirty="0"/>
          </a:p>
        </p:txBody>
      </p:sp>
      <p:sp>
        <p:nvSpPr>
          <p:cNvPr id="4" name="Content Placeholder 3"/>
          <p:cNvSpPr>
            <a:spLocks noGrp="1"/>
          </p:cNvSpPr>
          <p:nvPr>
            <p:ph sz="half" idx="2"/>
          </p:nvPr>
        </p:nvSpPr>
        <p:spPr>
          <a:xfrm>
            <a:off x="4648200" y="1447800"/>
            <a:ext cx="4038600" cy="4525963"/>
          </a:xfrm>
        </p:spPr>
        <p:txBody>
          <a:bodyPr/>
          <a:lstStyle/>
          <a:p>
            <a:r>
              <a:rPr lang="en-US" sz="2400" dirty="0" smtClean="0"/>
              <a:t>She started in </a:t>
            </a:r>
            <a:r>
              <a:rPr lang="en-US" sz="2400" dirty="0" err="1" smtClean="0"/>
              <a:t>Dievturi</a:t>
            </a:r>
            <a:r>
              <a:rPr lang="en-US" sz="2400" dirty="0" smtClean="0"/>
              <a:t>, formed a new group </a:t>
            </a:r>
            <a:r>
              <a:rPr lang="en-US" sz="2400" dirty="0" err="1" smtClean="0"/>
              <a:t>Vilki</a:t>
            </a:r>
            <a:r>
              <a:rPr lang="en-US" sz="2400" dirty="0" smtClean="0"/>
              <a:t> (wolves), that also recorded traditional Latvian songs with Pagan elements, later left </a:t>
            </a:r>
            <a:r>
              <a:rPr lang="en-US" sz="2400" dirty="0" err="1" smtClean="0"/>
              <a:t>Vilki</a:t>
            </a:r>
            <a:r>
              <a:rPr lang="en-US" sz="2400" dirty="0" smtClean="0"/>
              <a:t>, now an independent teacher and healer</a:t>
            </a:r>
          </a:p>
          <a:p>
            <a:r>
              <a:rPr lang="en-US" sz="2400" dirty="0" smtClean="0"/>
              <a:t>She is a weaver of traditional Latvian textiles with Pagan symbolic patterns of great antiquity, pre-literacy in Latvia</a:t>
            </a:r>
            <a:endParaRPr lang="en-US" sz="2400" dirty="0"/>
          </a:p>
        </p:txBody>
      </p:sp>
    </p:spTree>
  </p:cSld>
  <p:clrMapOvr>
    <a:masterClrMapping/>
  </p:clrMapOvr>
  <p:transition>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Pagan-Inspired or “</a:t>
            </a:r>
            <a:r>
              <a:rPr lang="en-US" sz="3600" dirty="0" err="1" smtClean="0"/>
              <a:t>Paganeseque</a:t>
            </a:r>
            <a:r>
              <a:rPr lang="en-US" sz="3600" dirty="0" smtClean="0"/>
              <a:t>” Latvian Music and Culture </a:t>
            </a:r>
            <a:endParaRPr lang="en-US" sz="3600" dirty="0"/>
          </a:p>
        </p:txBody>
      </p:sp>
      <p:sp>
        <p:nvSpPr>
          <p:cNvPr id="3" name="Content Placeholder 2"/>
          <p:cNvSpPr>
            <a:spLocks noGrp="1"/>
          </p:cNvSpPr>
          <p:nvPr>
            <p:ph sz="half" idx="1"/>
          </p:nvPr>
        </p:nvSpPr>
        <p:spPr/>
        <p:txBody>
          <a:bodyPr/>
          <a:lstStyle/>
          <a:p>
            <a:r>
              <a:rPr lang="en-US" sz="2400" dirty="0" smtClean="0"/>
              <a:t>As in Lithuania, Paganism has found strong expression among folk musicians, many of whom have moved beyond recreating old styles to create new forms of “Neo-folk” music</a:t>
            </a:r>
          </a:p>
          <a:p>
            <a:r>
              <a:rPr lang="en-US" sz="2400" dirty="0" smtClean="0"/>
              <a:t>Two of the most important are </a:t>
            </a:r>
            <a:r>
              <a:rPr lang="en-US" sz="2400" dirty="0" err="1" smtClean="0"/>
              <a:t>Ilgi</a:t>
            </a:r>
            <a:r>
              <a:rPr lang="en-US" sz="2400" dirty="0" smtClean="0"/>
              <a:t> and </a:t>
            </a:r>
            <a:r>
              <a:rPr lang="en-US" sz="2400" dirty="0" err="1" smtClean="0"/>
              <a:t>Skyforger</a:t>
            </a:r>
            <a:endParaRPr lang="en-US" sz="2400" dirty="0"/>
          </a:p>
        </p:txBody>
      </p:sp>
      <p:sp>
        <p:nvSpPr>
          <p:cNvPr id="4" name="Content Placeholder 3"/>
          <p:cNvSpPr>
            <a:spLocks noGrp="1"/>
          </p:cNvSpPr>
          <p:nvPr>
            <p:ph sz="half" idx="2"/>
          </p:nvPr>
        </p:nvSpPr>
        <p:spPr/>
        <p:txBody>
          <a:bodyPr/>
          <a:lstStyle/>
          <a:p>
            <a:r>
              <a:rPr lang="en-US" sz="2400" dirty="0" err="1" smtClean="0"/>
              <a:t>Ilgi</a:t>
            </a:r>
            <a:r>
              <a:rPr lang="en-US" sz="2400" dirty="0" smtClean="0"/>
              <a:t> is a  “post-folkloric” band (in their phrase) that  is led by </a:t>
            </a:r>
            <a:r>
              <a:rPr lang="en-US" sz="2400" dirty="0" err="1" smtClean="0"/>
              <a:t>Ilga</a:t>
            </a:r>
            <a:r>
              <a:rPr lang="en-US" sz="2400" dirty="0" smtClean="0"/>
              <a:t> </a:t>
            </a:r>
            <a:r>
              <a:rPr lang="en-US" sz="2400" dirty="0" err="1" smtClean="0"/>
              <a:t>Reizniece</a:t>
            </a:r>
            <a:r>
              <a:rPr lang="en-US" sz="2400" dirty="0" smtClean="0"/>
              <a:t>, classically-trained violinist and composer; they have made CDs of summer and winter </a:t>
            </a:r>
            <a:r>
              <a:rPr lang="en-US" sz="2400" dirty="0" smtClean="0"/>
              <a:t>solstice </a:t>
            </a:r>
            <a:r>
              <a:rPr lang="en-US" sz="2400" dirty="0" smtClean="0"/>
              <a:t>songs, traditional wedding songs, also originals</a:t>
            </a:r>
          </a:p>
          <a:p>
            <a:r>
              <a:rPr lang="en-US" sz="2400" dirty="0" err="1" smtClean="0"/>
              <a:t>Skyforger</a:t>
            </a:r>
            <a:r>
              <a:rPr lang="en-US" sz="2400" dirty="0" smtClean="0"/>
              <a:t> is a heavy-metal band that uses folk and historical elements</a:t>
            </a:r>
            <a:endParaRPr lang="en-US" sz="2400" dirty="0"/>
          </a:p>
        </p:txBody>
      </p:sp>
    </p:spTree>
  </p:cSld>
  <p:clrMapOvr>
    <a:masterClrMapping/>
  </p:clrMapOvr>
  <p:transition>
    <p:circl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fontScale="90000"/>
          </a:bodyPr>
          <a:lstStyle/>
          <a:p>
            <a:r>
              <a:rPr lang="en-US" b="1" dirty="0" err="1" smtClean="0"/>
              <a:t>Stelmuze</a:t>
            </a:r>
            <a:r>
              <a:rPr lang="en-US" dirty="0" smtClean="0"/>
              <a:t>, ancient oak tree sacred to Pagans, </a:t>
            </a:r>
            <a:r>
              <a:rPr lang="lt-LT" i="1" dirty="0" smtClean="0"/>
              <a:t>Stelmužės ąžuolas</a:t>
            </a:r>
            <a:r>
              <a:rPr lang="en-US" i="1" dirty="0" smtClean="0"/>
              <a:t>.</a:t>
            </a:r>
            <a:endParaRPr lang="en-US" i="1" dirty="0"/>
          </a:p>
        </p:txBody>
      </p:sp>
      <p:pic>
        <p:nvPicPr>
          <p:cNvPr id="1026" name="Picture 2" descr="http://www.zarasai.lt/ticimages/azuol01.JPG"/>
          <p:cNvPicPr>
            <a:picLocks noChangeAspect="1" noChangeArrowheads="1"/>
          </p:cNvPicPr>
          <p:nvPr/>
        </p:nvPicPr>
        <p:blipFill>
          <a:blip r:embed="rId3" cstate="print"/>
          <a:srcRect/>
          <a:stretch>
            <a:fillRect/>
          </a:stretch>
        </p:blipFill>
        <p:spPr bwMode="auto">
          <a:xfrm>
            <a:off x="381000" y="1463040"/>
            <a:ext cx="4118291" cy="5394960"/>
          </a:xfrm>
          <a:prstGeom prst="rect">
            <a:avLst/>
          </a:prstGeom>
          <a:noFill/>
        </p:spPr>
      </p:pic>
      <p:pic>
        <p:nvPicPr>
          <p:cNvPr id="1028" name="Picture 4" descr="Stelmu&amp;zcaron;&amp;edot;s &amp;aogon;&amp;zcaron;uolas"/>
          <p:cNvPicPr>
            <a:picLocks noChangeAspect="1" noChangeArrowheads="1"/>
          </p:cNvPicPr>
          <p:nvPr/>
        </p:nvPicPr>
        <p:blipFill>
          <a:blip r:embed="rId4" cstate="print"/>
          <a:srcRect/>
          <a:stretch>
            <a:fillRect/>
          </a:stretch>
        </p:blipFill>
        <p:spPr bwMode="auto">
          <a:xfrm>
            <a:off x="4419600" y="1463040"/>
            <a:ext cx="4046219" cy="5394960"/>
          </a:xfrm>
          <a:prstGeom prst="rect">
            <a:avLst/>
          </a:prstGeom>
          <a:noFill/>
        </p:spPr>
      </p:pic>
    </p:spTree>
  </p:cSld>
  <p:clrMapOvr>
    <a:masterClrMapping/>
  </p:clrMapOvr>
  <p:transition>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sz="2800" dirty="0" err="1" smtClean="0"/>
              <a:t>Kernavė</a:t>
            </a:r>
            <a:r>
              <a:rPr lang="en-US" sz="2800" dirty="0" smtClean="0"/>
              <a:t>, site of prehistoric settlements  and medieval fortresses of Lithuanian rulers. Sacred to Pagans and Christians alike, </a:t>
            </a:r>
            <a:r>
              <a:rPr lang="en-US" sz="2800" dirty="0" err="1" smtClean="0"/>
              <a:t>Rasos</a:t>
            </a:r>
            <a:r>
              <a:rPr lang="en-US" sz="2800" dirty="0" smtClean="0"/>
              <a:t>/</a:t>
            </a:r>
            <a:r>
              <a:rPr lang="en-US" sz="2800" dirty="0" err="1" smtClean="0"/>
              <a:t>Jonines</a:t>
            </a:r>
            <a:r>
              <a:rPr lang="en-US" sz="2800" dirty="0" smtClean="0"/>
              <a:t> annual summer solstice festival held on these hills.</a:t>
            </a:r>
            <a:endParaRPr lang="en-US" sz="2800" dirty="0"/>
          </a:p>
        </p:txBody>
      </p:sp>
      <p:pic>
        <p:nvPicPr>
          <p:cNvPr id="72706" name="Picture 2" descr="C:\Users\Michael\Documents\ModPaganPix\Kernave098.jpg"/>
          <p:cNvPicPr>
            <a:picLocks noChangeAspect="1" noChangeArrowheads="1"/>
          </p:cNvPicPr>
          <p:nvPr/>
        </p:nvPicPr>
        <p:blipFill>
          <a:blip r:embed="rId2" cstate="print"/>
          <a:srcRect/>
          <a:stretch>
            <a:fillRect/>
          </a:stretch>
        </p:blipFill>
        <p:spPr bwMode="auto">
          <a:xfrm>
            <a:off x="381000" y="1828800"/>
            <a:ext cx="7951131" cy="4480560"/>
          </a:xfrm>
          <a:prstGeom prst="rect">
            <a:avLst/>
          </a:prstGeom>
          <a:noFill/>
        </p:spPr>
      </p:pic>
    </p:spTree>
  </p:cSld>
  <p:clrMapOvr>
    <a:masterClrMapping/>
  </p:clrMapOvr>
  <p:transition>
    <p:circl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lt-LT" sz="3100" dirty="0" smtClean="0"/>
              <a:t>Summer solstice </a:t>
            </a:r>
            <a:r>
              <a:rPr lang="lt-LT" sz="3100" dirty="0" smtClean="0">
                <a:solidFill>
                  <a:srgbClr val="C00000"/>
                </a:solidFill>
              </a:rPr>
              <a:t>R</a:t>
            </a:r>
            <a:r>
              <a:rPr lang="lt-LT" sz="3100" dirty="0" smtClean="0">
                <a:solidFill>
                  <a:srgbClr val="FFC000"/>
                </a:solidFill>
              </a:rPr>
              <a:t>a</a:t>
            </a:r>
            <a:r>
              <a:rPr lang="lt-LT" sz="3100" dirty="0" smtClean="0">
                <a:solidFill>
                  <a:srgbClr val="C00000"/>
                </a:solidFill>
              </a:rPr>
              <a:t>s</a:t>
            </a:r>
            <a:r>
              <a:rPr lang="lt-LT" sz="3100" dirty="0" smtClean="0">
                <a:solidFill>
                  <a:srgbClr val="0070C0"/>
                </a:solidFill>
              </a:rPr>
              <a:t>o</a:t>
            </a:r>
            <a:r>
              <a:rPr lang="lt-LT" sz="3100" dirty="0" smtClean="0">
                <a:solidFill>
                  <a:srgbClr val="C00000"/>
                </a:solidFill>
              </a:rPr>
              <a:t>s</a:t>
            </a:r>
            <a:r>
              <a:rPr lang="lt-LT" sz="3100" dirty="0" smtClean="0"/>
              <a:t> festival at Kernav</a:t>
            </a:r>
            <a:r>
              <a:rPr lang="en-US" sz="3100" dirty="0" smtClean="0"/>
              <a:t>ė, view of traditional gateway decorated with folk symbols </a:t>
            </a:r>
            <a:r>
              <a:rPr lang="en-US" sz="3200" dirty="0" smtClean="0"/>
              <a:t/>
            </a:r>
            <a:br>
              <a:rPr lang="en-US" sz="3200" dirty="0" smtClean="0"/>
            </a:br>
            <a:r>
              <a:rPr lang="en-US" sz="2000" dirty="0" smtClean="0"/>
              <a:t>(my own photos from  June,1998, during World Pagan Congress).</a:t>
            </a:r>
            <a:endParaRPr lang="en-US" sz="2000" dirty="0"/>
          </a:p>
        </p:txBody>
      </p:sp>
      <p:pic>
        <p:nvPicPr>
          <p:cNvPr id="73730" name="Picture 2" descr="C:\Users\Michael\Documents\ModPaganPix\SumSolstDeco_1998.JPG"/>
          <p:cNvPicPr>
            <a:picLocks noChangeAspect="1" noChangeArrowheads="1"/>
          </p:cNvPicPr>
          <p:nvPr/>
        </p:nvPicPr>
        <p:blipFill>
          <a:blip r:embed="rId2" cstate="print"/>
          <a:srcRect/>
          <a:stretch>
            <a:fillRect/>
          </a:stretch>
        </p:blipFill>
        <p:spPr bwMode="auto">
          <a:xfrm>
            <a:off x="-228600" y="1524000"/>
            <a:ext cx="5291328" cy="3657600"/>
          </a:xfrm>
          <a:prstGeom prst="rect">
            <a:avLst/>
          </a:prstGeom>
          <a:noFill/>
        </p:spPr>
      </p:pic>
      <p:pic>
        <p:nvPicPr>
          <p:cNvPr id="73731" name="Picture 3" descr="C:\Users\Michael\Documents\ModPaganPix\RasaCrowd98.jpg"/>
          <p:cNvPicPr>
            <a:picLocks noChangeAspect="1" noChangeArrowheads="1"/>
          </p:cNvPicPr>
          <p:nvPr/>
        </p:nvPicPr>
        <p:blipFill>
          <a:blip r:embed="rId3" cstate="print"/>
          <a:srcRect/>
          <a:stretch>
            <a:fillRect/>
          </a:stretch>
        </p:blipFill>
        <p:spPr bwMode="auto">
          <a:xfrm>
            <a:off x="4256883" y="3566160"/>
            <a:ext cx="4887117" cy="3291840"/>
          </a:xfrm>
          <a:prstGeom prst="rect">
            <a:avLst/>
          </a:prstGeom>
          <a:noFill/>
        </p:spPr>
      </p:pic>
      <p:sp>
        <p:nvSpPr>
          <p:cNvPr id="5" name="Rectangle 4"/>
          <p:cNvSpPr/>
          <p:nvPr/>
        </p:nvSpPr>
        <p:spPr>
          <a:xfrm>
            <a:off x="0" y="5486400"/>
            <a:ext cx="4572000" cy="523220"/>
          </a:xfrm>
          <a:prstGeom prst="rect">
            <a:avLst/>
          </a:prstGeom>
        </p:spPr>
        <p:txBody>
          <a:bodyPr>
            <a:spAutoFit/>
          </a:bodyPr>
          <a:lstStyle/>
          <a:p>
            <a:r>
              <a:rPr lang="en-US" sz="1400" dirty="0" smtClean="0">
                <a:hlinkClick r:id="rId4"/>
              </a:rPr>
              <a:t>https://www.youtube.com/watch?v=GdU3-ru7sKs</a:t>
            </a:r>
            <a:endParaRPr lang="en-US" sz="1400" dirty="0" smtClean="0"/>
          </a:p>
          <a:p>
            <a:endParaRPr lang="en-US" sz="1400" dirty="0"/>
          </a:p>
        </p:txBody>
      </p:sp>
    </p:spTree>
  </p:cSld>
  <p:clrMapOvr>
    <a:masterClrMapping/>
  </p:clrMapOvr>
  <p:transition>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Pagan ritual in Lithuania</a:t>
            </a:r>
            <a:endParaRPr lang="en-US" dirty="0"/>
          </a:p>
        </p:txBody>
      </p:sp>
      <p:pic>
        <p:nvPicPr>
          <p:cNvPr id="71682" name="Picture 2" descr="C:\Users\Michael\Documents\ModPaganPix\BagpipePagan.jpg"/>
          <p:cNvPicPr>
            <a:picLocks noChangeAspect="1" noChangeArrowheads="1"/>
          </p:cNvPicPr>
          <p:nvPr/>
        </p:nvPicPr>
        <p:blipFill>
          <a:blip r:embed="rId2" cstate="print"/>
          <a:srcRect/>
          <a:stretch>
            <a:fillRect/>
          </a:stretch>
        </p:blipFill>
        <p:spPr bwMode="auto">
          <a:xfrm>
            <a:off x="990600" y="1600200"/>
            <a:ext cx="7023662" cy="4846320"/>
          </a:xfrm>
          <a:prstGeom prst="rect">
            <a:avLst/>
          </a:prstGeom>
          <a:noFill/>
        </p:spPr>
      </p:pic>
    </p:spTree>
  </p:cSld>
  <p:clrMapOvr>
    <a:masterClrMapping/>
  </p:clrMapOvr>
  <p:transition>
    <p:circl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b="1" dirty="0" err="1" smtClean="0"/>
              <a:t>Kūlgrinda</a:t>
            </a:r>
            <a:r>
              <a:rPr lang="en-US" sz="2800" b="1" dirty="0" smtClean="0"/>
              <a:t>: Lithuanian folk music band, </a:t>
            </a:r>
            <a:r>
              <a:rPr lang="en-US" sz="2800" b="1" dirty="0" err="1" smtClean="0"/>
              <a:t>Paganesque</a:t>
            </a:r>
            <a:r>
              <a:rPr lang="en-US" sz="2800" b="1" dirty="0" smtClean="0"/>
              <a:t> extension of Pagan religious group Romuva. </a:t>
            </a:r>
            <a:br>
              <a:rPr lang="en-US" sz="2800" b="1" dirty="0" smtClean="0"/>
            </a:br>
            <a:r>
              <a:rPr lang="en-US" sz="2800" dirty="0" smtClean="0"/>
              <a:t>In center:</a:t>
            </a:r>
            <a:r>
              <a:rPr lang="en-US" sz="2800" b="1" dirty="0" smtClean="0"/>
              <a:t> Jonas </a:t>
            </a:r>
            <a:r>
              <a:rPr lang="en-US" sz="2800" b="1" dirty="0" err="1" smtClean="0"/>
              <a:t>Trinkūnas</a:t>
            </a:r>
            <a:r>
              <a:rPr lang="en-US" sz="2800" b="1" dirty="0" smtClean="0"/>
              <a:t> and wife </a:t>
            </a:r>
            <a:r>
              <a:rPr lang="en-US" sz="2800" b="1" dirty="0" err="1" smtClean="0"/>
              <a:t>Inija</a:t>
            </a:r>
            <a:endParaRPr lang="en-US" sz="2800" dirty="0"/>
          </a:p>
        </p:txBody>
      </p:sp>
      <p:pic>
        <p:nvPicPr>
          <p:cNvPr id="4" name="Picture 4" descr="http://alkas.lt/wp-content/uploads/2011/12/kulgrinda-530x353.jpg"/>
          <p:cNvPicPr>
            <a:picLocks noChangeAspect="1" noChangeArrowheads="1"/>
          </p:cNvPicPr>
          <p:nvPr/>
        </p:nvPicPr>
        <p:blipFill>
          <a:blip r:embed="rId2" cstate="print"/>
          <a:srcRect/>
          <a:stretch>
            <a:fillRect/>
          </a:stretch>
        </p:blipFill>
        <p:spPr bwMode="auto">
          <a:xfrm>
            <a:off x="685800" y="1737360"/>
            <a:ext cx="7688202" cy="5120640"/>
          </a:xfrm>
          <a:prstGeom prst="rect">
            <a:avLst/>
          </a:prstGeom>
          <a:noFill/>
        </p:spPr>
      </p:pic>
    </p:spTree>
  </p:cSld>
  <p:clrMapOvr>
    <a:masterClrMapping/>
  </p:clrMapOvr>
  <p:transition>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erserve-ak.last.fm/serve/_/26569165/Perkno+Giesms+bc6aaf48399d3a3a030ed7fd45b601.jpg"/>
          <p:cNvPicPr>
            <a:picLocks noChangeAspect="1" noChangeArrowheads="1"/>
          </p:cNvPicPr>
          <p:nvPr/>
        </p:nvPicPr>
        <p:blipFill>
          <a:blip r:embed="rId2" cstate="print"/>
          <a:srcRect/>
          <a:stretch>
            <a:fillRect/>
          </a:stretch>
        </p:blipFill>
        <p:spPr bwMode="auto">
          <a:xfrm>
            <a:off x="228600" y="2819400"/>
            <a:ext cx="3714750" cy="3743325"/>
          </a:xfrm>
          <a:prstGeom prst="rect">
            <a:avLst/>
          </a:prstGeom>
          <a:noFill/>
        </p:spPr>
      </p:pic>
      <p:pic>
        <p:nvPicPr>
          <p:cNvPr id="3078" name="Picture 6" descr="http://www.earthspirit.com/uimages/earthspirit/kulgrindaheader.jpg"/>
          <p:cNvPicPr>
            <a:picLocks noChangeAspect="1" noChangeArrowheads="1"/>
          </p:cNvPicPr>
          <p:nvPr/>
        </p:nvPicPr>
        <p:blipFill>
          <a:blip r:embed="rId3" cstate="print"/>
          <a:srcRect/>
          <a:stretch>
            <a:fillRect/>
          </a:stretch>
        </p:blipFill>
        <p:spPr bwMode="auto">
          <a:xfrm>
            <a:off x="457200" y="304800"/>
            <a:ext cx="8218171" cy="2286000"/>
          </a:xfrm>
          <a:prstGeom prst="rect">
            <a:avLst/>
          </a:prstGeom>
          <a:noFill/>
        </p:spPr>
      </p:pic>
      <p:pic>
        <p:nvPicPr>
          <p:cNvPr id="3080" name="Picture 8" descr="http://upload.wikimedia.org/wikipedia/commons/5/52/Kulgrinda1.2009-08-22.jpg"/>
          <p:cNvPicPr>
            <a:picLocks noChangeAspect="1" noChangeArrowheads="1"/>
          </p:cNvPicPr>
          <p:nvPr/>
        </p:nvPicPr>
        <p:blipFill>
          <a:blip r:embed="rId4" cstate="print"/>
          <a:srcRect/>
          <a:stretch>
            <a:fillRect/>
          </a:stretch>
        </p:blipFill>
        <p:spPr bwMode="auto">
          <a:xfrm>
            <a:off x="3886200" y="2819400"/>
            <a:ext cx="5057775" cy="3743325"/>
          </a:xfrm>
          <a:prstGeom prst="rect">
            <a:avLst/>
          </a:prstGeom>
          <a:noFill/>
        </p:spPr>
      </p:pic>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pPr eaLnBrk="1" hangingPunct="1"/>
            <a:r>
              <a:rPr lang="en-US" dirty="0" smtClean="0"/>
              <a:t>Historical Overview of Lithuania</a:t>
            </a:r>
          </a:p>
        </p:txBody>
      </p:sp>
      <p:sp>
        <p:nvSpPr>
          <p:cNvPr id="54275" name="Rectangle 5"/>
          <p:cNvSpPr>
            <a:spLocks noGrp="1" noChangeArrowheads="1"/>
          </p:cNvSpPr>
          <p:nvPr>
            <p:ph type="body" sz="half" idx="1"/>
          </p:nvPr>
        </p:nvSpPr>
        <p:spPr/>
        <p:txBody>
          <a:bodyPr/>
          <a:lstStyle/>
          <a:p>
            <a:pPr eaLnBrk="1" hangingPunct="1">
              <a:lnSpc>
                <a:spcPct val="90000"/>
              </a:lnSpc>
            </a:pPr>
            <a:r>
              <a:rPr lang="en-US" sz="2400" dirty="0" smtClean="0"/>
              <a:t>Last country in Europe to become Christian (1386),  hence, Lithuanians often called “the Last Pagans in Europe”</a:t>
            </a:r>
          </a:p>
          <a:p>
            <a:pPr eaLnBrk="1" hangingPunct="1">
              <a:lnSpc>
                <a:spcPct val="90000"/>
              </a:lnSpc>
            </a:pPr>
            <a:r>
              <a:rPr lang="en-US" sz="2400" dirty="0" smtClean="0"/>
              <a:t>In 13</a:t>
            </a:r>
            <a:r>
              <a:rPr lang="en-US" sz="2400" baseline="30000" dirty="0" smtClean="0"/>
              <a:t>th</a:t>
            </a:r>
            <a:r>
              <a:rPr lang="en-US" sz="2400" dirty="0" smtClean="0"/>
              <a:t> to 14</a:t>
            </a:r>
            <a:r>
              <a:rPr lang="en-US" sz="2400" baseline="30000" dirty="0" smtClean="0"/>
              <a:t>th</a:t>
            </a:r>
            <a:r>
              <a:rPr lang="en-US" sz="2400" dirty="0" smtClean="0"/>
              <a:t> centuries, the Grand Duchy of Lithuania was one of the largest states in medieval Europe, through conquests or alliances with Belarus, Ukraine,  and parts of Russia.</a:t>
            </a:r>
          </a:p>
        </p:txBody>
      </p:sp>
      <p:sp>
        <p:nvSpPr>
          <p:cNvPr id="54276" name="Rectangle 8"/>
          <p:cNvSpPr>
            <a:spLocks noGrp="1" noChangeArrowheads="1"/>
          </p:cNvSpPr>
          <p:nvPr>
            <p:ph type="body" sz="half" idx="2"/>
          </p:nvPr>
        </p:nvSpPr>
        <p:spPr>
          <a:xfrm>
            <a:off x="4724400" y="1447800"/>
            <a:ext cx="4038600" cy="4525963"/>
          </a:xfrm>
        </p:spPr>
        <p:txBody>
          <a:bodyPr/>
          <a:lstStyle/>
          <a:p>
            <a:pPr eaLnBrk="1" hangingPunct="1">
              <a:lnSpc>
                <a:spcPct val="90000"/>
              </a:lnSpc>
            </a:pPr>
            <a:r>
              <a:rPr lang="en-US" sz="2400" dirty="0" smtClean="0"/>
              <a:t>In early 14</a:t>
            </a:r>
            <a:r>
              <a:rPr lang="en-US" sz="2400" baseline="30000" dirty="0" smtClean="0"/>
              <a:t>th</a:t>
            </a:r>
            <a:r>
              <a:rPr lang="en-US" sz="2400" dirty="0" smtClean="0"/>
              <a:t> century, GDL was one of most diverse and tolerant states in Europe: Pagans, Christians, Jews and people of different nations co-existed. </a:t>
            </a:r>
          </a:p>
          <a:p>
            <a:pPr eaLnBrk="1" hangingPunct="1">
              <a:lnSpc>
                <a:spcPct val="90000"/>
              </a:lnSpc>
            </a:pPr>
            <a:r>
              <a:rPr lang="en-US" sz="2400" dirty="0" smtClean="0"/>
              <a:t>In 1387, joined with Poland to form the “Polish-Lithuanian Commonwealth,” aka “The Republic of Two Nations,” one of the largest states in Europe until dissolution in 1795</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Effect transition="in" filter="checkerboard(across)">
                                      <p:cBhvr>
                                        <p:cTn id="7" dur="500"/>
                                        <p:tgtEl>
                                          <p:spTgt spid="54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4276">
                                            <p:txEl>
                                              <p:pRg st="0" end="0"/>
                                            </p:txEl>
                                          </p:spTgt>
                                        </p:tgtEl>
                                        <p:attrNameLst>
                                          <p:attrName>style.visibility</p:attrName>
                                        </p:attrNameLst>
                                      </p:cBhvr>
                                      <p:to>
                                        <p:strVal val="visible"/>
                                      </p:to>
                                    </p:set>
                                    <p:animEffect transition="in" filter="diamond(in)">
                                      <p:cBhvr>
                                        <p:cTn id="12" dur="1000"/>
                                        <p:tgtEl>
                                          <p:spTgt spid="542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4276">
                                            <p:txEl>
                                              <p:pRg st="1" end="1"/>
                                            </p:txEl>
                                          </p:spTgt>
                                        </p:tgtEl>
                                        <p:attrNameLst>
                                          <p:attrName>style.visibility</p:attrName>
                                        </p:attrNameLst>
                                      </p:cBhvr>
                                      <p:to>
                                        <p:strVal val="visible"/>
                                      </p:to>
                                    </p:set>
                                    <p:animEffect transition="in" filter="dissolve">
                                      <p:cBhvr>
                                        <p:cTn id="17" dur="500"/>
                                        <p:tgtEl>
                                          <p:spTgt spid="542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err="1" smtClean="0"/>
              <a:t>Ilģi</a:t>
            </a:r>
            <a:r>
              <a:rPr lang="en-US" dirty="0" smtClean="0"/>
              <a:t>: Latvian folk music group led by </a:t>
            </a:r>
            <a:r>
              <a:rPr lang="en-US" dirty="0" err="1" smtClean="0"/>
              <a:t>Ilga</a:t>
            </a:r>
            <a:r>
              <a:rPr lang="en-US" dirty="0" smtClean="0"/>
              <a:t> </a:t>
            </a:r>
            <a:r>
              <a:rPr lang="en-US" dirty="0" err="1" smtClean="0"/>
              <a:t>Reizniece</a:t>
            </a:r>
            <a:r>
              <a:rPr lang="en-US" dirty="0" smtClean="0"/>
              <a:t> (violin)</a:t>
            </a:r>
            <a:endParaRPr lang="en-US" dirty="0"/>
          </a:p>
        </p:txBody>
      </p:sp>
      <p:pic>
        <p:nvPicPr>
          <p:cNvPr id="21506" name="Picture 2" descr="http://1.bp.blogspot.com/-o5zqkM48BcI/TZolP65C0fI/AAAAAAAACLI/7p3r7U9mBV0/s1600/Ilgi+-+%255B1998+LAT%255D+-+Saules+Meita.jpg"/>
          <p:cNvPicPr>
            <a:picLocks noChangeAspect="1" noChangeArrowheads="1"/>
          </p:cNvPicPr>
          <p:nvPr/>
        </p:nvPicPr>
        <p:blipFill>
          <a:blip r:embed="rId2" cstate="print"/>
          <a:srcRect/>
          <a:stretch>
            <a:fillRect/>
          </a:stretch>
        </p:blipFill>
        <p:spPr bwMode="auto">
          <a:xfrm>
            <a:off x="152400" y="1143000"/>
            <a:ext cx="3048000" cy="3048001"/>
          </a:xfrm>
          <a:prstGeom prst="rect">
            <a:avLst/>
          </a:prstGeom>
          <a:noFill/>
        </p:spPr>
      </p:pic>
      <p:pic>
        <p:nvPicPr>
          <p:cNvPr id="21508" name="Picture 4" descr="http://www.clashmusic.com/sites/default/files/styles/article_feature/public/legacy/files/ilgi%20positivus.jpg"/>
          <p:cNvPicPr>
            <a:picLocks noChangeAspect="1" noChangeArrowheads="1"/>
          </p:cNvPicPr>
          <p:nvPr/>
        </p:nvPicPr>
        <p:blipFill>
          <a:blip r:embed="rId3" cstate="print"/>
          <a:srcRect/>
          <a:stretch>
            <a:fillRect/>
          </a:stretch>
        </p:blipFill>
        <p:spPr bwMode="auto">
          <a:xfrm>
            <a:off x="3200400" y="1295400"/>
            <a:ext cx="5600700" cy="3743325"/>
          </a:xfrm>
          <a:prstGeom prst="rect">
            <a:avLst/>
          </a:prstGeom>
          <a:noFill/>
        </p:spPr>
      </p:pic>
      <p:pic>
        <p:nvPicPr>
          <p:cNvPr id="21510" name="Picture 6" descr="http://ilgi.lv/images/ilgi_logo.gif"/>
          <p:cNvPicPr>
            <a:picLocks noChangeAspect="1" noChangeArrowheads="1"/>
          </p:cNvPicPr>
          <p:nvPr/>
        </p:nvPicPr>
        <p:blipFill>
          <a:blip r:embed="rId4" cstate="print"/>
          <a:srcRect/>
          <a:stretch>
            <a:fillRect/>
          </a:stretch>
        </p:blipFill>
        <p:spPr bwMode="auto">
          <a:xfrm>
            <a:off x="3276600" y="4191000"/>
            <a:ext cx="1619250" cy="3181350"/>
          </a:xfrm>
          <a:prstGeom prst="rect">
            <a:avLst/>
          </a:prstGeom>
          <a:noFill/>
        </p:spPr>
      </p:pic>
      <p:pic>
        <p:nvPicPr>
          <p:cNvPr id="21514" name="Picture 10" descr="https://encrypted-tbn3.gstatic.com/images?q=tbn:ANd9GcTGdjoi2KkXltoH5n8M958wXC2FVuT411aO0XjMcHSAOaN1VWLl"/>
          <p:cNvPicPr>
            <a:picLocks noChangeAspect="1" noChangeArrowheads="1"/>
          </p:cNvPicPr>
          <p:nvPr/>
        </p:nvPicPr>
        <p:blipFill>
          <a:blip r:embed="rId5" cstate="print"/>
          <a:srcRect/>
          <a:stretch>
            <a:fillRect/>
          </a:stretch>
        </p:blipFill>
        <p:spPr bwMode="auto">
          <a:xfrm>
            <a:off x="152400" y="4191000"/>
            <a:ext cx="3108960" cy="3108960"/>
          </a:xfrm>
          <a:prstGeom prst="rect">
            <a:avLst/>
          </a:prstGeom>
          <a:noFill/>
        </p:spPr>
      </p:pic>
      <p:pic>
        <p:nvPicPr>
          <p:cNvPr id="21516" name="Picture 12" descr="http://y.delfi.lv/norm/75724/2113792_7Q7mbR.jpeg"/>
          <p:cNvPicPr>
            <a:picLocks noChangeAspect="1" noChangeArrowheads="1"/>
          </p:cNvPicPr>
          <p:nvPr/>
        </p:nvPicPr>
        <p:blipFill>
          <a:blip r:embed="rId6" cstate="print"/>
          <a:srcRect/>
          <a:stretch>
            <a:fillRect/>
          </a:stretch>
        </p:blipFill>
        <p:spPr bwMode="auto">
          <a:xfrm>
            <a:off x="4800600" y="4343400"/>
            <a:ext cx="4027545" cy="2743200"/>
          </a:xfrm>
          <a:prstGeom prst="rect">
            <a:avLst/>
          </a:prstGeom>
          <a:noFill/>
        </p:spPr>
      </p:pic>
    </p:spTree>
  </p:cSld>
  <p:clrMapOvr>
    <a:masterClrMapping/>
  </p:clrMapOvr>
  <p:transition>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alblade.com/us/mainpics/skyforger.jpg"/>
          <p:cNvPicPr>
            <a:picLocks noChangeAspect="1" noChangeArrowheads="1"/>
          </p:cNvPicPr>
          <p:nvPr/>
        </p:nvPicPr>
        <p:blipFill>
          <a:blip r:embed="rId2" cstate="print"/>
          <a:srcRect/>
          <a:stretch>
            <a:fillRect/>
          </a:stretch>
        </p:blipFill>
        <p:spPr bwMode="auto">
          <a:xfrm>
            <a:off x="3905250" y="3124200"/>
            <a:ext cx="5238750" cy="3933826"/>
          </a:xfrm>
          <a:prstGeom prst="rect">
            <a:avLst/>
          </a:prstGeom>
          <a:noFill/>
        </p:spPr>
      </p:pic>
      <p:pic>
        <p:nvPicPr>
          <p:cNvPr id="1028" name="Picture 4" descr="http://hangout.altsounds.com/attachments/news/3316d1266072852-metal-blade-signs-latvian-pagan-metal-kings-skyforger-logo.jpg"/>
          <p:cNvPicPr>
            <a:picLocks noChangeAspect="1" noChangeArrowheads="1"/>
          </p:cNvPicPr>
          <p:nvPr/>
        </p:nvPicPr>
        <p:blipFill>
          <a:blip r:embed="rId3" cstate="print"/>
          <a:srcRect/>
          <a:stretch>
            <a:fillRect/>
          </a:stretch>
        </p:blipFill>
        <p:spPr bwMode="auto">
          <a:xfrm>
            <a:off x="304800" y="914400"/>
            <a:ext cx="2857500" cy="952500"/>
          </a:xfrm>
          <a:prstGeom prst="rect">
            <a:avLst/>
          </a:prstGeom>
          <a:noFill/>
        </p:spPr>
      </p:pic>
      <p:pic>
        <p:nvPicPr>
          <p:cNvPr id="1030" name="Picture 6" descr="http://history.skyforger.lv/wp-content/uploads/2011/09/Peteris.jpg"/>
          <p:cNvPicPr>
            <a:picLocks noChangeAspect="1" noChangeArrowheads="1"/>
          </p:cNvPicPr>
          <p:nvPr/>
        </p:nvPicPr>
        <p:blipFill>
          <a:blip r:embed="rId4" cstate="print"/>
          <a:srcRect/>
          <a:stretch>
            <a:fillRect/>
          </a:stretch>
        </p:blipFill>
        <p:spPr bwMode="auto">
          <a:xfrm>
            <a:off x="3505200" y="0"/>
            <a:ext cx="2194560" cy="3291840"/>
          </a:xfrm>
          <a:prstGeom prst="rect">
            <a:avLst/>
          </a:prstGeom>
          <a:noFill/>
        </p:spPr>
      </p:pic>
      <p:sp>
        <p:nvSpPr>
          <p:cNvPr id="1032" name="AutoShape 8" descr="data:image/jpeg;base64,/9j/4AAQSkZJRgABAQAAAQABAAD/2wCEAAkGBxATEBUUExQUExUWFBcVFRcYGBQaGxoYGBQWGBwWGhgYHCggGRolGxQVITIhJSosLi4uGB8zODMsNygtLisBCgoKBQUFDgUFDisZExkrKysrKysrKysrKysrKysrKysrKysrKysrKysrKysrKysrKysrKysrKysrKysrKysrK//AABEIAOEA4QMBIgACEQEDEQH/xAAcAAEAAQUBAQAAAAAAAAAAAAAABQEDBAYHAgj/xABFEAABAwIEBAQBCgMFBgcAAAABAAIDBBEFEiExBkFRYQcTInEyFCNSgZGhscHR8ELh8QgVJDNiFkNTcoKSFzVjc4Oz0v/EABQBAQAAAAAAAAAAAAAAAAAAAAD/xAAUEQEAAAAAAAAAAAAAAAAAAAAA/9oADAMBAAIRAxEAPwDhxKXQqiCt0uqIgrdLqiIK3S6oiCt0uqIgrdLqiIK3S6osilo3ybDTmTsgsXS6uVMWR5be9uatIK3S6oiCt0uqIgrdLqiIK3S6oiCt0uqIgrdLqiILt0REFsqiqVRAREQEREBERAREQEREGZh9CZDc6N5n8gsurrmxjy49LaX6dbdT3WTQOa6HK02OUg9jbf71BSxlpsRYhB5JVEWbh1D5hudGjfv2CDCRXqxjWvcG7A6KygIiICIiAiIgIiICIiC6iIgtlUVSqICIiAiIgIiICIiAikcJkZqxwHq2JH3XVnEKMxu/0nY/l7oMeKUtIINiFOxGOduo1H2j27LX1chmc03abFBn0+FOz2do0ff7K5X1jWN8uP2JHLsD17rIoK8Sel1g78fbv2URWUrozY7cj1QY6LKoaQyHoBuf3zWTiTomjy2t1BGv89ygjEREBERAREQEREBERBdREQWyqKpVEBERAREQEREFyCIucGjUlJ4XMdlcLFIJS1wcNwpl7GTsuLZwPsPQ9kEEpXDqvP8ANyeq+xP4H9VGPYQSDoQpTDaK3zj9ANQD+JQYlfRmN3Vp2P5HusRT8WIxvdkI0OgvseyjsSoSw3Hwnbt2QYTXEG40KnaaRs7LPGotf8iFBxsJIA1J0CmpC2CKwsXH8evsEFKyobC0MYNd/bue6hSVV7yTcm5KMYSbAXJ5IPUEJe4NG5/d1lV9CIwPVck7fV+qzW5aePkXn929gomonc83cbn96BBaREQEREBERAREQXUREFsqiqVRARFvHCPhbiVc1sjWCCFwDmyS3aHA82NALnaag2APVBo62jHuCaikoaerldHapIyMaSXBpZnDnHbUchtoprxF4Lw/DqeJsdX8oqzJaRgLLBmR13ZG3LPUGj1O1uVKeKH/AJFgu/8Aknf/ANqL7kHLadrS4BxsL6lZWIUGTVty3r0WdwpwpV4hKY6ZgcWgF5c5rWtBNrkn8rldl4f8NcMpiynxCqZNUTNLWQ5wwC4I9A+Nx6E2F9gg+flk0ccvqfG1x8sZnkAkNbcC7rbC5A16rfeKvCatgrGQ07TMyZ1on2NhzPmHZhA1N97XHQdFpp8L4fp20j2molmAdVOAbq0gi7g42yakNZzFzzuQ4x6C0SPAByg36Lp2I+B08jQW1zDoLNMTmt9y4PJP2LXvEPgqN1OMQw2QT0R1cwH1Qkkct8ouAQfU3npqMz+0Y7/GUo10pr25ayHX30+4IH/gHX8qmm7f5v8A+dFo0YIdJDIWvdG9zCRqHZTluDzFxv7KGp6ue4DHyAkBujnDQbDQ7C5+9SUMbIGZnauP7sEFwxxQgutvt+gUHUzl7i4/07L1VVDnuu76h0VqMXIv1CDypjAg31fS0+z+v5Ld/EnwokomGopS6amABeHWMkd+ZsBmZqNRtz6rmkMrmG7TYoL+J5vMOb6vbkrNLTvke1jGl73ODWtAuSSbAAczdTbHxzssfi6cwe3ULq3CGARYFROrqoNfWSgtpozu27bhu12uP8Z5Cw5m4afxH4SVlHTxzvc2RuW84YNYTyub+pvV3L21XPahgD3AagEgLocHidX000jjJ8pMoPmxy5nR6g2ytv6N/hGltDytoVPTyVEwZFGXSSO9LGN5k3s1o2H4BBiou0YP4cUeFwfLsYe2QtsWUzbOBdyaf+I7sPSOZIWHHwf/AH9DVYhT2gmNR5bICW+WY44IgG3DRled77crc0HI0WViWHzU8ropmOjkYbOa4WI/UdDsVioCIiC6iIgtlUVSqIC7vwtXTVvCVRGyR7ZaZr2BzXEOLIsswZprlMZLLdlwhda/s84pkrJqd3+XUR6X2zx3NrHclhf9iDk7CLi+19fZd24k4YqsSwXCWU0ecthuXEtaGDy2NAdc7G3K59K43xPhRpayenP+6lewd2g+k69W2P1rtOO8S1NBw1h0lM/I54ijcbAnKYpHHLmBAN2jWyCEofDGtw6CaofiUVE/yXt+bLvU218heS3KS4N+EE7W1XIpKh7nFxc4uJuXEkuv1udbrY8QkNX85JI+R52e5xc72JcfuWtzxOa4hwsR+7oPojgTjeqfw7UVcpEktKZI2ud/Hljjc0u6n5y3ew6rgeMYtLUSOfI4uLnFzidySdSbc+2w2C6nwGD/ALJYnb/iy/8A1U9/uXHEGRBVStBYxzg1xGZoJAdY6XANjr1X0R4r+G1RickM1PJEx7IvLc2QvAIBLgWlrXa3ceXRfPOFxvdPGGfFnbb3zCxPZdc8b8RdFiQu9w/w0Vg1xF/XLewH4oIHGvDeswylfUzmncGkN9Mji4lxsA0OYPfrv0VPDThgVEjsQrjkoqX1uLgbPc03DGjm0G1+ujdb6e/D7hytxd7vPnmFBE8OlBkeW3AJDGBxsHWOruQPdWfE3jOOcMoKEeXQ05ytDSbSuadHG+paDe1ybk5jc2sG0+IvDMGK0jcWw1pc8j5+IAB7g0WJLRf51ttQPiGovYX5bSUzImZ32zfbbsO62Lw74mmwuQym7ongebDfccnDpIOXvY76bT4p8FU8tJ/etFK1sDmtldE67QfMcBmjvs4l2rD3tbZBuPH/ABnUUFbT5QJIHwAzREDUZ3AuYeTrddDax6rn/ifwLStpW4nRHyYZcrnU8jSxwLzb5tp231ZsACQbLqvEGF0L/KxOrJMNPTNcGEXF7h7XOA+I3IAbtc63XHeKsVmxuugb5ghhdII4mutaNr3AZ3a+p5sNOtgEGf4I8ItfIcSqcraenzGMv2dIN36/ws1/6rdCsPiLHp8VmnqmMeYKfK0dI4nOIa493EEnpz0F1snjhX/IqKlwuna5kJYHOd9JsZADL8yXet3s3qtS8HOLG0tS6lnDTTVfzcmYCzXEFrST9E5i0+9+SDQ62BzXnNzN79brsngVJAaSqFNHEMTY1xjfJc5mOaMoHNrQ4WcB1aSoXxM4KbRThou6GUF0Tj8TbHVhdzIu3XmD2K1TCcTdh0rZoHETNNweo5tcPoEXB/UAgL3E+K1DpHuqnvkqDdjs+haRoW5RoxoN/SO63vw3rZ4OGMQlheWPjnc6NwtcEMgufs6rE8bsCEkdPirG+V8oZG2WF9mvDyzM05Tucoyn/lB62mvBbCxWYFW0rnFjZKhzS4C5F4oTsfZB5ooo+J6J5lj+T1tNZona0+U+9zlPO2hJbu24IvchcQracxyPjJaSx7mEtN2ktJF2kbjTQrrviTxfT0VOcIwz0NZdlRIDrf8Aijzc3k/G7l8PUDjiAiIguoiILZVFUqQwyhDwS6/QW6oI5bDwPjnyWtgkOjWzxuJ6NzAPP/YXKFq6cscWn6j1HVSPD3DFbWuy00Ekuti4CzGnT4nn0t3vug6P4/8AD5FeyoZb56Hb6ToiGk/9ro178QGH/ZbCz/rjGm2sM1vrsPxW0+K+GVH9yQSzGM1NLkMhBFnZmhkgaTbnkdp9FZLcco4MCw/5XB58E8bGPFmnL6C/NlO9rHUG45IOC4TTuYC5xyjodPrKyJ42TM0IJGx6HoV1ar8MsOxKHzsMrS1p1yO9bQbfC69pGHY+q/sua4vwVi2HucZKeQsaCXSMBfGWj+Iub8I97FB0bgyIs4SrwbE/4i46XYwfhZy4Wu54TM48I1BaCPMkc36nSxsJ7jcLiE0TmmzhYoJjhedgljadHOlZr/1t0W7/ANoOB5xQO5CmiH1ZpNfa65rhoJmjDTY+Yyx6HMLFda8eq3y8UhDh6TSMuf8A5Zvw/NBpPh7xzPhk+Zt3wPI86K+jhtmb9F4689it+474PpJov72w/WN4zzRgaNva8gaNWFpvmbyvfSxXN46KEnOADfUdPey2bw848FDW5H600zhHPc6Ak2Etj9G+vUewQZ/hvwm3EZDJJb5LC4GUm4zkeryx20u48ge+kT4t8bOrZhBCPLpIf8poFs5tbzLDZttGjkO5sNy8YOJIaCmjwygDYg4Z5Q3YRuJcGX/1kknW9uxXK7snj6Efa0/og7lxLxo3D5KGCpZnpKiiDJ2ltyw2a0uyn4m2cQ5vTUaix51x5wl8gc2aA+dh85zRSDXy8+oYXc2m+juY7jWQ8e5Lx4Zc3d8mcXddRDr9ZBWF4ZcfRMiOG4iBJRygsa53+6zHZx3yXN77tOu2wbjgxjx7Dn0VS7LVQAPim3JGoDyP4raNf1u07nThuL4TNTVMlPK20kbyxw6nkR1BBBB6ELpGN4LW4LWNdG52TMfk9RYEOBH+VJyz2uCD8QFx26LhVJhuNshrJ4wKinIbMBoDYXyvJ+KI/EOY1F/iBCJpqJ83DAOJvET42l8E0pJcP+EXW11zZLaktsd1rXBfDFLSUYxrESJm2D6eFlnDMXWZm5F1xo3Zu512h/GbjsV84ggINLA7Rw2kktYyf8ouQ33J56XvCHiiC0mGVxvS1PpZmOjJDpa5+EO0N+TgDzJQabxjxTUYhUummcdyI473bGy+jW/meZ1XTvCnEpqbh6vmhsJI6jMy4uL5IBqOliVoXGvBE1DXGA3MZu+KUjR0d/szi4BA59iFvHBDRHw9irdS1oD/AHcWD7rtagluIsBhxiA19CxoqLBtTAbXcWjrsX22P8QtsRZcRxShMTjoQLkWOhBG7SDsQpng/jSpoawTsN2mzZY/4Xx3vltyI1seR7Eg9N424cgxOm/vLDwZGyA/KIgPWHAauDdbSDm0b6EXvqHC0WRV0rozrqDseqx0F1ERBbK3Lw24NqcRkkEMscTYsvm58x0fmtla0eo+k8wtNKy6DFaiFr2wzSRCQAPDHubmAvYOynUeo6d0HdH8MYBh5/x0wq5m6iPLe1//AEmE2vb+M20UHxP4zyRjyMOpmU0bRZrntbcC27I2HI368y5DBUua7MDrz7+6nYnxzAG1y3kdwf0QVqamrq5PNrJZJSNs7ifsGzW9gug+Izr8MYa61vnGgd2+VNrpyNgVy7Fa692N25nr29lM8Qccy1WHUtCYmMjpspzgkue5rHMB6NFnnTXkg1ugr5YZBJDI+J7dnscWuH1hdCwPxaxfK6KR0dQ1zHNLpGWcAQRfMy1zrzvdaBQUBk12b1/IKehhawWaLBB0/BQGcJVAv6WPda/Tzo3fiT9q5VUQMlZyP0XD9/cum4EQ/hCtcbjM+R1umV8QHt8I+9cVpqp7Ddp9xyP1IMikoH/KIo3aZ5GNBHdwFwfrXT/7SBHy2mFtRTG56jzHWH3H7Vo1BiLXuBHpe0hwvbQtNwRfexCxuK8QrKibzamV07rZQ420A/hAAAbudggwcNrSx1j8J37d1mYpQgjO3fc25jr7qFU9gshLCDsDofyQQrGue4DcnRTUbWQMs46u6fkOgVycRRAvAAJ27nsoGaZziSTcn92QdH8QsfpsTgozCHMdBE6N4cBv82AARuDlPTloubyRlpsRYq7R1TmO02Nrjr/NS+MRAx5uYI+82sg6R4V8YxVkRwrErSMe0Nge866bRl17hw0LHbi1uig+KcJqcOqpqYueI5WENcCQJoSdnW0Lm7OH1jRy5sx5BBBIINwRuCOYK3TiLxKrKyjippmxOMbg7zsp8xxboDe9mkg2JA1+tBqldROjPVvI/r3VKKjdIegG5/fNS1FWtkbldbMdCOR9lkHJGwm1gNdEHU8Bxqhr8MNJiM4ikg9UUz3DNla02cC74nBt2uadSLHU7Yfh+6ObA8XYx2c2ksLWJAh0fY6gGx36LjFZVukNzy2HRUpKuSIkxvcwkFpLSRdp3abbtPMHQoFXTFjrH6j1C2fw543lwyqD/U6B5AnjHNv02gm2du42vtzUeyVk0RzWBA17HqOygUHUvGOhw57Ya+jnYRUkkwDcnXNMG/wHMMrmkD1a73XLURBdREQWyqKpVEBemvI2JF9DZeUQFmUFAZNdmjc/kFhqXbibWxgNHqAt2v17oMmsqWwsDWjW2g6DqVYw3ESSWvO/wnQfUoh7ySSTcndGMJIA1J2QdCdxTNFhMtBFFHlle5z3m+bK7KSGt2vdu/Q7Lna2cPEbGh7raAXPMrDxHDs3qZvzHXuO6CHjkLSCNCNQthpKlsreX+pp/eoWuEWXqOQtNwbEIJeTB25rh1m9Nz9RV6srWxDK34raDkPdYzsZ9Pw+r30UXJIXEk6k7oEsrnG5NyvLQgCmaGiEYzv3Av7fzQe6WhZGM79wL67D9SsHEMQL9ALN+8rxX1xkNtmjYfmVhoCqszDaPzHa3yjfv2UxPSxvGWwFhpa1wg1sFTOGVQe0sfqe/MdPdRdVAWOLTy+8dVbY8ggjQjZBmYjQZDcatP3dlgqdp66ORpElh1vse4UG7dBRERAREQXUREFsqiqVRARFmVlTG6OJrYwxzGkPcL+slxNz3sR/QBBhopfhfEo6eo8yQOLTFPGcoBN5YJIwbEgGxeDvyWTwli1NS1DpZY3TgNcxrSG2Ic1zXZ2kndvp0vYPJBuAggANbKapoGwtzvtm/DsO6v4XjrKZ1aITM2OeJ0cIzAFvz0bmGSxtcMa5pIv8R5Er1HxK00MkD4wZsx8mUBoyxyBolYeZuI226Zn7IIKsqXSOufqHRZFDiLmWadW/eB2/RZdbicMsFFEQ8eQ2RspGXUPqHyejXU5X21tqFMYpiFLVVFNLDC6Pygxs4OSz2xlmQNtu4NBZc7hjSdSUELitO1zfMb0F+4PP8FDrceOOIopwxscQjf8AOGcjLlc97gcwA2JAuRtcm2605AXpjCTYak7Kf4IxIU88jsr3ZqeWNuU5bOe2wcXAgtF+Y16LZcAxClinqJqiIyOqM4kDA1rWskfmfkBd6T9HplGupsGq0NAI/U86226fqVHV9a6Q9G8h+Z7rcsA4hpGxzQubKS8hzSxwbnDWSN8mRwIPlkyNcbc2DQhY+H1VHT09RHNFJIKgWJZk9GVuaMtJNwRIL9CCR7hpSv0lK6R1htzPRbTwhxFFDA6B8HnFzpnhwygsc6Dy2Pa48gS8EHSz77gLDYWQxgONh+J5oLNbViJoY0a207Dr7qGjnc12YHXr191L11G2Rudmptf3/mpTEOK4JKN8HycMkNPSwNlDQHO8gsLvM101a+xAuQW5vhFgjmZaiPXQg/YevsoSeEtcWncLYK3iFrqCkp2Zg+AvL7g5XZpZXi1pLHSRoN2X03tofWMcRR1LqTzRK9kFOI5Gl3xPEkrjlNzYEOjaXb2b2CDWUW5VHE1GcWhrWRSNa17ZJ22ju5zXG72tBygublJGgzF1tFqM4bmOQlzeRIDSfcAm32lBbRZb6oGBseRoLXl2f+I3AGU9hZYiAiIguoiILZVFUqiAiIgIiICIiC/RwZ3ht7XUtX1TY25GaG2luXf3UG1xBuNCjnEm51KAVdpqdz3WaPc8h7pTU7nusPr7d1MSSMgYANSfvPU9kGTSUojbYfWepUbjVU7Nk2Frnvf8lYhxOQPuSSOY/RStREyZlxr9E9Cg11riDcKew+q81pa8C/PuOv77KEngcw2cLFUikLSCDYhBPuYyCMkD9SeWqg6moc83cf5dgpuJ7Z4yDp17HqoKohLHFp3H7ugv0FaYz1adx+YWZilM1zfNZbqbc78/dRC9B5sRc2O46oPKIiAiIgIiICIiC6iIgtlUVSqICIiAiIgIiICIiCaw+ojZFe4vrccyeQUTPM5ziXb/AL0VtEBS2BtdcnXLb7T+7rFw+iMjv9I3P5LOxKsyDy2aaa9h090GVU07JW7jS9iORUBPC5ps4WP71CuUdY6M6ajmP3spt7GTMHTkeYQQFPMWOBH9eymqwMkizdBcdQeihamAscWn+o6q2goiIgIiICIiAiIgIiILqIiC2VRVKogIiICIiAiIgIiICIiCRmxEeWGRgt0sf5fqo8lUVQEBrSTYalT1BB5TC55tzPYdPfVW6GjEQzyEA/h/NYWI1/maDRo+/uUFmtqfMffbkPZY6IgIiICIiAiIgIiICIiC6iIgtlUVSqICIiAiIgIiICIiAiIgK5BJlcHb2IP2K2iDKra10h10A2H73KxURAREQEREBERAREQEREBERBdREQCiIgIiICIiAiIgIiICIiAiIgIiICIiAiIgIiICIiAiIgIiIPaI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data:image/jpeg;base64,/9j/4AAQSkZJRgABAQAAAQABAAD/2wCEAAkGBxATEBUUExQUExUWFBcVFRcYGBQaGxoYGBQWGBwWGhgYHCggGRolGxQVITIhJSosLi4uGB8zODMsNygtLisBCgoKBQUFDgUFDisZExkrKysrKysrKysrKysrKysrKysrKysrKysrKysrKysrKysrKysrKysrKysrKysrKysrK//AABEIAOEA4QMBIgACEQEDEQH/xAAcAAEAAQUBAQAAAAAAAAAAAAAABQEDBAYHAgj/xABFEAABAwIEBAQBCgMFBgcAAAABAAIDBBEFEiExBkFRYQcTInEyFCNSgZGhscHR8ELh8QgVJDNiFkNTcoKSFzVjc4Oz0v/EABQBAQAAAAAAAAAAAAAAAAAAAAD/xAAUEQEAAAAAAAAAAAAAAAAAAAAA/9oADAMBAAIRAxEAPwDhxKXQqiCt0uqIgrdLqiIK3S6oiCt0uqIgrdLqiIK3S6osilo3ybDTmTsgsXS6uVMWR5be9uatIK3S6oiCt0uqIgrdLqiIK3S6oiCt0uqIgrdLqiILt0REFsqiqVRAREQEREBERAREQEREGZh9CZDc6N5n8gsurrmxjy49LaX6dbdT3WTQOa6HK02OUg9jbf71BSxlpsRYhB5JVEWbh1D5hudGjfv2CDCRXqxjWvcG7A6KygIiICIiAiIgIiICIiC6iIgtlUVSqICIiAiIgIiICIiAikcJkZqxwHq2JH3XVnEKMxu/0nY/l7oMeKUtIINiFOxGOduo1H2j27LX1chmc03abFBn0+FOz2do0ff7K5X1jWN8uP2JHLsD17rIoK8Sel1g78fbv2URWUrozY7cj1QY6LKoaQyHoBuf3zWTiTomjy2t1BGv89ygjEREBERAREQEREBERBdREQWyqKpVEBERAREQEREFyCIucGjUlJ4XMdlcLFIJS1wcNwpl7GTsuLZwPsPQ9kEEpXDqvP8ANyeq+xP4H9VGPYQSDoQpTDaK3zj9ANQD+JQYlfRmN3Vp2P5HusRT8WIxvdkI0OgvseyjsSoSw3Hwnbt2QYTXEG40KnaaRs7LPGotf8iFBxsJIA1J0CmpC2CKwsXH8evsEFKyobC0MYNd/bue6hSVV7yTcm5KMYSbAXJ5IPUEJe4NG5/d1lV9CIwPVck7fV+qzW5aePkXn929gomonc83cbn96BBaREQEREBERAREQXUREFsqiqVRARFvHCPhbiVc1sjWCCFwDmyS3aHA82NALnaag2APVBo62jHuCaikoaerldHapIyMaSXBpZnDnHbUchtoprxF4Lw/DqeJsdX8oqzJaRgLLBmR13ZG3LPUGj1O1uVKeKH/AJFgu/8Aknf/ANqL7kHLadrS4BxsL6lZWIUGTVty3r0WdwpwpV4hKY6ZgcWgF5c5rWtBNrkn8rldl4f8NcMpiynxCqZNUTNLWQ5wwC4I9A+Nx6E2F9gg+flk0ccvqfG1x8sZnkAkNbcC7rbC5A16rfeKvCatgrGQ07TMyZ1on2NhzPmHZhA1N97XHQdFpp8L4fp20j2molmAdVOAbq0gi7g42yakNZzFzzuQ4x6C0SPAByg36Lp2I+B08jQW1zDoLNMTmt9y4PJP2LXvEPgqN1OMQw2QT0R1cwH1Qkkct8ouAQfU3npqMz+0Y7/GUo10pr25ayHX30+4IH/gHX8qmm7f5v8A+dFo0YIdJDIWvdG9zCRqHZTluDzFxv7KGp6ue4DHyAkBujnDQbDQ7C5+9SUMbIGZnauP7sEFwxxQgutvt+gUHUzl7i4/07L1VVDnuu76h0VqMXIv1CDypjAg31fS0+z+v5Ld/EnwokomGopS6amABeHWMkd+ZsBmZqNRtz6rmkMrmG7TYoL+J5vMOb6vbkrNLTvke1jGl73ODWtAuSSbAAczdTbHxzssfi6cwe3ULq3CGARYFROrqoNfWSgtpozu27bhu12uP8Z5Cw5m4afxH4SVlHTxzvc2RuW84YNYTyub+pvV3L21XPahgD3AagEgLocHidX000jjJ8pMoPmxy5nR6g2ytv6N/hGltDytoVPTyVEwZFGXSSO9LGN5k3s1o2H4BBiou0YP4cUeFwfLsYe2QtsWUzbOBdyaf+I7sPSOZIWHHwf/AH9DVYhT2gmNR5bICW+WY44IgG3DRled77crc0HI0WViWHzU8ropmOjkYbOa4WI/UdDsVioCIiC6iIgtlUVSqIC7vwtXTVvCVRGyR7ZaZr2BzXEOLIsswZprlMZLLdlwhda/s84pkrJqd3+XUR6X2zx3NrHclhf9iDk7CLi+19fZd24k4YqsSwXCWU0ecthuXEtaGDy2NAdc7G3K59K43xPhRpayenP+6lewd2g+k69W2P1rtOO8S1NBw1h0lM/I54ijcbAnKYpHHLmBAN2jWyCEofDGtw6CaofiUVE/yXt+bLvU218heS3KS4N+EE7W1XIpKh7nFxc4uJuXEkuv1udbrY8QkNX85JI+R52e5xc72JcfuWtzxOa4hwsR+7oPojgTjeqfw7UVcpEktKZI2ud/Hljjc0u6n5y3ew6rgeMYtLUSOfI4uLnFzidySdSbc+2w2C6nwGD/ALJYnb/iy/8A1U9/uXHEGRBVStBYxzg1xGZoJAdY6XANjr1X0R4r+G1RickM1PJEx7IvLc2QvAIBLgWlrXa3ceXRfPOFxvdPGGfFnbb3zCxPZdc8b8RdFiQu9w/w0Vg1xF/XLewH4oIHGvDeswylfUzmncGkN9Mji4lxsA0OYPfrv0VPDThgVEjsQrjkoqX1uLgbPc03DGjm0G1+ujdb6e/D7hytxd7vPnmFBE8OlBkeW3AJDGBxsHWOruQPdWfE3jOOcMoKEeXQ05ytDSbSuadHG+paDe1ybk5jc2sG0+IvDMGK0jcWw1pc8j5+IAB7g0WJLRf51ttQPiGovYX5bSUzImZ32zfbbsO62Lw74mmwuQym7ongebDfccnDpIOXvY76bT4p8FU8tJ/etFK1sDmtldE67QfMcBmjvs4l2rD3tbZBuPH/ABnUUFbT5QJIHwAzREDUZ3AuYeTrddDax6rn/ifwLStpW4nRHyYZcrnU8jSxwLzb5tp231ZsACQbLqvEGF0L/KxOrJMNPTNcGEXF7h7XOA+I3IAbtc63XHeKsVmxuugb5ghhdII4mutaNr3AZ3a+p5sNOtgEGf4I8ItfIcSqcraenzGMv2dIN36/ws1/6rdCsPiLHp8VmnqmMeYKfK0dI4nOIa493EEnpz0F1snjhX/IqKlwuna5kJYHOd9JsZADL8yXet3s3qtS8HOLG0tS6lnDTTVfzcmYCzXEFrST9E5i0+9+SDQ62BzXnNzN79brsngVJAaSqFNHEMTY1xjfJc5mOaMoHNrQ4WcB1aSoXxM4KbRThou6GUF0Tj8TbHVhdzIu3XmD2K1TCcTdh0rZoHETNNweo5tcPoEXB/UAgL3E+K1DpHuqnvkqDdjs+haRoW5RoxoN/SO63vw3rZ4OGMQlheWPjnc6NwtcEMgufs6rE8bsCEkdPirG+V8oZG2WF9mvDyzM05Tucoyn/lB62mvBbCxWYFW0rnFjZKhzS4C5F4oTsfZB5ooo+J6J5lj+T1tNZona0+U+9zlPO2hJbu24IvchcQracxyPjJaSx7mEtN2ktJF2kbjTQrrviTxfT0VOcIwz0NZdlRIDrf8Aijzc3k/G7l8PUDjiAiIguoiILZVFUqQwyhDwS6/QW6oI5bDwPjnyWtgkOjWzxuJ6NzAPP/YXKFq6cscWn6j1HVSPD3DFbWuy00Ekuti4CzGnT4nn0t3vug6P4/8AD5FeyoZb56Hb6ToiGk/9ro178QGH/ZbCz/rjGm2sM1vrsPxW0+K+GVH9yQSzGM1NLkMhBFnZmhkgaTbnkdp9FZLcco4MCw/5XB58E8bGPFmnL6C/NlO9rHUG45IOC4TTuYC5xyjodPrKyJ42TM0IJGx6HoV1ar8MsOxKHzsMrS1p1yO9bQbfC69pGHY+q/sua4vwVi2HucZKeQsaCXSMBfGWj+Iub8I97FB0bgyIs4SrwbE/4i46XYwfhZy4Wu54TM48I1BaCPMkc36nSxsJ7jcLiE0TmmzhYoJjhedgljadHOlZr/1t0W7/ANoOB5xQO5CmiH1ZpNfa65rhoJmjDTY+Yyx6HMLFda8eq3y8UhDh6TSMuf8A5Zvw/NBpPh7xzPhk+Zt3wPI86K+jhtmb9F4689it+474PpJov72w/WN4zzRgaNva8gaNWFpvmbyvfSxXN46KEnOADfUdPey2bw848FDW5H600zhHPc6Ak2Etj9G+vUewQZ/hvwm3EZDJJb5LC4GUm4zkeryx20u48ge+kT4t8bOrZhBCPLpIf8poFs5tbzLDZttGjkO5sNy8YOJIaCmjwygDYg4Z5Q3YRuJcGX/1kknW9uxXK7snj6Efa0/og7lxLxo3D5KGCpZnpKiiDJ2ltyw2a0uyn4m2cQ5vTUaix51x5wl8gc2aA+dh85zRSDXy8+oYXc2m+juY7jWQ8e5Lx4Zc3d8mcXddRDr9ZBWF4ZcfRMiOG4iBJRygsa53+6zHZx3yXN77tOu2wbjgxjx7Dn0VS7LVQAPim3JGoDyP4raNf1u07nThuL4TNTVMlPK20kbyxw6nkR1BBBB6ELpGN4LW4LWNdG52TMfk9RYEOBH+VJyz2uCD8QFx26LhVJhuNshrJ4wKinIbMBoDYXyvJ+KI/EOY1F/iBCJpqJ83DAOJvET42l8E0pJcP+EXW11zZLaktsd1rXBfDFLSUYxrESJm2D6eFlnDMXWZm5F1xo3Zu512h/GbjsV84ggINLA7Rw2kktYyf8ouQ33J56XvCHiiC0mGVxvS1PpZmOjJDpa5+EO0N+TgDzJQabxjxTUYhUummcdyI473bGy+jW/meZ1XTvCnEpqbh6vmhsJI6jMy4uL5IBqOliVoXGvBE1DXGA3MZu+KUjR0d/szi4BA59iFvHBDRHw9irdS1oD/AHcWD7rtagluIsBhxiA19CxoqLBtTAbXcWjrsX22P8QtsRZcRxShMTjoQLkWOhBG7SDsQpng/jSpoawTsN2mzZY/4Xx3vltyI1seR7Eg9N424cgxOm/vLDwZGyA/KIgPWHAauDdbSDm0b6EXvqHC0WRV0rozrqDseqx0F1ERBbK3Lw24NqcRkkEMscTYsvm58x0fmtla0eo+k8wtNKy6DFaiFr2wzSRCQAPDHubmAvYOynUeo6d0HdH8MYBh5/x0wq5m6iPLe1//AEmE2vb+M20UHxP4zyRjyMOpmU0bRZrntbcC27I2HI368y5DBUua7MDrz7+6nYnxzAG1y3kdwf0QVqamrq5PNrJZJSNs7ifsGzW9gug+Izr8MYa61vnGgd2+VNrpyNgVy7Fa692N25nr29lM8Qccy1WHUtCYmMjpspzgkue5rHMB6NFnnTXkg1ugr5YZBJDI+J7dnscWuH1hdCwPxaxfK6KR0dQ1zHNLpGWcAQRfMy1zrzvdaBQUBk12b1/IKehhawWaLBB0/BQGcJVAv6WPda/Tzo3fiT9q5VUQMlZyP0XD9/cum4EQ/hCtcbjM+R1umV8QHt8I+9cVpqp7Ddp9xyP1IMikoH/KIo3aZ5GNBHdwFwfrXT/7SBHy2mFtRTG56jzHWH3H7Vo1BiLXuBHpe0hwvbQtNwRfexCxuK8QrKibzamV07rZQ420A/hAAAbudggwcNrSx1j8J37d1mYpQgjO3fc25jr7qFU9gshLCDsDofyQQrGue4DcnRTUbWQMs46u6fkOgVycRRAvAAJ27nsoGaZziSTcn92QdH8QsfpsTgozCHMdBE6N4cBv82AARuDlPTloubyRlpsRYq7R1TmO02Nrjr/NS+MRAx5uYI+82sg6R4V8YxVkRwrErSMe0Nge866bRl17hw0LHbi1uig+KcJqcOqpqYueI5WENcCQJoSdnW0Lm7OH1jRy5sx5BBBIINwRuCOYK3TiLxKrKyjippmxOMbg7zsp8xxboDe9mkg2JA1+tBqldROjPVvI/r3VKKjdIegG5/fNS1FWtkbldbMdCOR9lkHJGwm1gNdEHU8Bxqhr8MNJiM4ikg9UUz3DNla02cC74nBt2uadSLHU7Yfh+6ObA8XYx2c2ksLWJAh0fY6gGx36LjFZVukNzy2HRUpKuSIkxvcwkFpLSRdp3abbtPMHQoFXTFjrH6j1C2fw543lwyqD/U6B5AnjHNv02gm2du42vtzUeyVk0RzWBA17HqOygUHUvGOhw57Ya+jnYRUkkwDcnXNMG/wHMMrmkD1a73XLURBdREQWyqKpVEBemvI2JF9DZeUQFmUFAZNdmjc/kFhqXbibWxgNHqAt2v17oMmsqWwsDWjW2g6DqVYw3ESSWvO/wnQfUoh7ySSTcndGMJIA1J2QdCdxTNFhMtBFFHlle5z3m+bK7KSGt2vdu/Q7Lna2cPEbGh7raAXPMrDxHDs3qZvzHXuO6CHjkLSCNCNQthpKlsreX+pp/eoWuEWXqOQtNwbEIJeTB25rh1m9Nz9RV6srWxDK34raDkPdYzsZ9Pw+r30UXJIXEk6k7oEsrnG5NyvLQgCmaGiEYzv3Av7fzQe6WhZGM79wL67D9SsHEMQL9ALN+8rxX1xkNtmjYfmVhoCqszDaPzHa3yjfv2UxPSxvGWwFhpa1wg1sFTOGVQe0sfqe/MdPdRdVAWOLTy+8dVbY8ggjQjZBmYjQZDcatP3dlgqdp66ORpElh1vse4UG7dBRERAREQXUREFsqiqVRARFmVlTG6OJrYwxzGkPcL+slxNz3sR/QBBhopfhfEo6eo8yQOLTFPGcoBN5YJIwbEgGxeDvyWTwli1NS1DpZY3TgNcxrSG2Ic1zXZ2kndvp0vYPJBuAggANbKapoGwtzvtm/DsO6v4XjrKZ1aITM2OeJ0cIzAFvz0bmGSxtcMa5pIv8R5Er1HxK00MkD4wZsx8mUBoyxyBolYeZuI226Zn7IIKsqXSOufqHRZFDiLmWadW/eB2/RZdbicMsFFEQ8eQ2RspGXUPqHyejXU5X21tqFMYpiFLVVFNLDC6Pygxs4OSz2xlmQNtu4NBZc7hjSdSUELitO1zfMb0F+4PP8FDrceOOIopwxscQjf8AOGcjLlc97gcwA2JAuRtcm2605AXpjCTYak7Kf4IxIU88jsr3ZqeWNuU5bOe2wcXAgtF+Y16LZcAxClinqJqiIyOqM4kDA1rWskfmfkBd6T9HplGupsGq0NAI/U86226fqVHV9a6Q9G8h+Z7rcsA4hpGxzQubKS8hzSxwbnDWSN8mRwIPlkyNcbc2DQhY+H1VHT09RHNFJIKgWJZk9GVuaMtJNwRIL9CCR7hpSv0lK6R1htzPRbTwhxFFDA6B8HnFzpnhwygsc6Dy2Pa48gS8EHSz77gLDYWQxgONh+J5oLNbViJoY0a207Dr7qGjnc12YHXr191L11G2Rudmptf3/mpTEOK4JKN8HycMkNPSwNlDQHO8gsLvM101a+xAuQW5vhFgjmZaiPXQg/YevsoSeEtcWncLYK3iFrqCkp2Zg+AvL7g5XZpZXi1pLHSRoN2X03tofWMcRR1LqTzRK9kFOI5Gl3xPEkrjlNzYEOjaXb2b2CDWUW5VHE1GcWhrWRSNa17ZJ22ju5zXG72tBygublJGgzF1tFqM4bmOQlzeRIDSfcAm32lBbRZb6oGBseRoLXl2f+I3AGU9hZYiAiIguoiILZVFUqiAiIgIiICIiC/RwZ3ht7XUtX1TY25GaG2luXf3UG1xBuNCjnEm51KAVdpqdz3WaPc8h7pTU7nusPr7d1MSSMgYANSfvPU9kGTSUojbYfWepUbjVU7Nk2Frnvf8lYhxOQPuSSOY/RStREyZlxr9E9Cg11riDcKew+q81pa8C/PuOv77KEngcw2cLFUikLSCDYhBPuYyCMkD9SeWqg6moc83cf5dgpuJ7Z4yDp17HqoKohLHFp3H7ugv0FaYz1adx+YWZilM1zfNZbqbc78/dRC9B5sRc2O46oPKIiAiIgIiICIiC6iIgtlUVSqICIiAiIgIiICIiCaw+ojZFe4vrccyeQUTPM5ziXb/AL0VtEBS2BtdcnXLb7T+7rFw+iMjv9I3P5LOxKsyDy2aaa9h090GVU07JW7jS9iORUBPC5ps4WP71CuUdY6M6ajmP3spt7GTMHTkeYQQFPMWOBH9eymqwMkizdBcdQeihamAscWn+o6q2goiIgIiICIiAiIgIiILqIiC2VRVKogIiICIiAiIgIiICIiCRmxEeWGRgt0sf5fqo8lUVQEBrSTYalT1BB5TC55tzPYdPfVW6GjEQzyEA/h/NYWI1/maDRo+/uUFmtqfMffbkPZY6IgIiICIiAiIgIiICIiC6iIgtlUVSqICIiAiIgIiICIiAiIgK5BJlcHb2IP2K2iDKra10h10A2H73KxURAREQEREBERAREQEREBERBdREQCiIgIiICIiAiIgIiICIiAiIgIiICIiAiIgIiICIiAiIgIiIPaI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6" name="AutoShape 12" descr="data:image/jpeg;base64,/9j/4AAQSkZJRgABAQAAAQABAAD/2wCEAAkGBxATEBUUExQUExUWFBcVFRcYGBQaGxoYGBQWGBwWGhgYHCggGRolGxQVITIhJSosLi4uGB8zODMsNygtLisBCgoKBQUFDgUFDisZExkrKysrKysrKysrKysrKysrKysrKysrKysrKysrKysrKysrKysrKysrKysrKysrKysrK//AABEIAOEA4QMBIgACEQEDEQH/xAAcAAEAAQUBAQAAAAAAAAAAAAAABQEDBAYHAgj/xABFEAABAwIEBAQBCgMFBgcAAAABAAIDBBEFEiExBkFRYQcTInEyFCNSgZGhscHR8ELh8QgVJDNiFkNTcoKSFzVjc4Oz0v/EABQBAQAAAAAAAAAAAAAAAAAAAAD/xAAUEQEAAAAAAAAAAAAAAAAAAAAA/9oADAMBAAIRAxEAPwDhxKXQqiCt0uqIgrdLqiIK3S6oiCt0uqIgrdLqiIK3S6osilo3ybDTmTsgsXS6uVMWR5be9uatIK3S6oiCt0uqIgrdLqiIK3S6oiCt0uqIgrdLqiILt0REFsqiqVRAREQEREBERAREQEREGZh9CZDc6N5n8gsurrmxjy49LaX6dbdT3WTQOa6HK02OUg9jbf71BSxlpsRYhB5JVEWbh1D5hudGjfv2CDCRXqxjWvcG7A6KygIiICIiAiIgIiICIiC6iIgtlUVSqICIiAiIgIiICIiAikcJkZqxwHq2JH3XVnEKMxu/0nY/l7oMeKUtIINiFOxGOduo1H2j27LX1chmc03abFBn0+FOz2do0ff7K5X1jWN8uP2JHLsD17rIoK8Sel1g78fbv2URWUrozY7cj1QY6LKoaQyHoBuf3zWTiTomjy2t1BGv89ygjEREBERAREQEREBERBdREQWyqKpVEBERAREQEREFyCIucGjUlJ4XMdlcLFIJS1wcNwpl7GTsuLZwPsPQ9kEEpXDqvP8ANyeq+xP4H9VGPYQSDoQpTDaK3zj9ANQD+JQYlfRmN3Vp2P5HusRT8WIxvdkI0OgvseyjsSoSw3Hwnbt2QYTXEG40KnaaRs7LPGotf8iFBxsJIA1J0CmpC2CKwsXH8evsEFKyobC0MYNd/bue6hSVV7yTcm5KMYSbAXJ5IPUEJe4NG5/d1lV9CIwPVck7fV+qzW5aePkXn929gomonc83cbn96BBaREQEREBERAREQXUREFsqiqVRARFvHCPhbiVc1sjWCCFwDmyS3aHA82NALnaag2APVBo62jHuCaikoaerldHapIyMaSXBpZnDnHbUchtoprxF4Lw/DqeJsdX8oqzJaRgLLBmR13ZG3LPUGj1O1uVKeKH/AJFgu/8Aknf/ANqL7kHLadrS4BxsL6lZWIUGTVty3r0WdwpwpV4hKY6ZgcWgF5c5rWtBNrkn8rldl4f8NcMpiynxCqZNUTNLWQ5wwC4I9A+Nx6E2F9gg+flk0ccvqfG1x8sZnkAkNbcC7rbC5A16rfeKvCatgrGQ07TMyZ1on2NhzPmHZhA1N97XHQdFpp8L4fp20j2molmAdVOAbq0gi7g42yakNZzFzzuQ4x6C0SPAByg36Lp2I+B08jQW1zDoLNMTmt9y4PJP2LXvEPgqN1OMQw2QT0R1cwH1Qkkct8ouAQfU3npqMz+0Y7/GUo10pr25ayHX30+4IH/gHX8qmm7f5v8A+dFo0YIdJDIWvdG9zCRqHZTluDzFxv7KGp6ue4DHyAkBujnDQbDQ7C5+9SUMbIGZnauP7sEFwxxQgutvt+gUHUzl7i4/07L1VVDnuu76h0VqMXIv1CDypjAg31fS0+z+v5Ld/EnwokomGopS6amABeHWMkd+ZsBmZqNRtz6rmkMrmG7TYoL+J5vMOb6vbkrNLTvke1jGl73ODWtAuSSbAAczdTbHxzssfi6cwe3ULq3CGARYFROrqoNfWSgtpozu27bhu12uP8Z5Cw5m4afxH4SVlHTxzvc2RuW84YNYTyub+pvV3L21XPahgD3AagEgLocHidX000jjJ8pMoPmxy5nR6g2ytv6N/hGltDytoVPTyVEwZFGXSSO9LGN5k3s1o2H4BBiou0YP4cUeFwfLsYe2QtsWUzbOBdyaf+I7sPSOZIWHHwf/AH9DVYhT2gmNR5bICW+WY44IgG3DRled77crc0HI0WViWHzU8ropmOjkYbOa4WI/UdDsVioCIiC6iIgtlUVSqIC7vwtXTVvCVRGyR7ZaZr2BzXEOLIsswZprlMZLLdlwhda/s84pkrJqd3+XUR6X2zx3NrHclhf9iDk7CLi+19fZd24k4YqsSwXCWU0ecthuXEtaGDy2NAdc7G3K59K43xPhRpayenP+6lewd2g+k69W2P1rtOO8S1NBw1h0lM/I54ijcbAnKYpHHLmBAN2jWyCEofDGtw6CaofiUVE/yXt+bLvU218heS3KS4N+EE7W1XIpKh7nFxc4uJuXEkuv1udbrY8QkNX85JI+R52e5xc72JcfuWtzxOa4hwsR+7oPojgTjeqfw7UVcpEktKZI2ud/Hljjc0u6n5y3ew6rgeMYtLUSOfI4uLnFzidySdSbc+2w2C6nwGD/ALJYnb/iy/8A1U9/uXHEGRBVStBYxzg1xGZoJAdY6XANjr1X0R4r+G1RickM1PJEx7IvLc2QvAIBLgWlrXa3ceXRfPOFxvdPGGfFnbb3zCxPZdc8b8RdFiQu9w/w0Vg1xF/XLewH4oIHGvDeswylfUzmncGkN9Mji4lxsA0OYPfrv0VPDThgVEjsQrjkoqX1uLgbPc03DGjm0G1+ujdb6e/D7hytxd7vPnmFBE8OlBkeW3AJDGBxsHWOruQPdWfE3jOOcMoKEeXQ05ytDSbSuadHG+paDe1ybk5jc2sG0+IvDMGK0jcWw1pc8j5+IAB7g0WJLRf51ttQPiGovYX5bSUzImZ32zfbbsO62Lw74mmwuQym7ongebDfccnDpIOXvY76bT4p8FU8tJ/etFK1sDmtldE67QfMcBmjvs4l2rD3tbZBuPH/ABnUUFbT5QJIHwAzREDUZ3AuYeTrddDax6rn/ifwLStpW4nRHyYZcrnU8jSxwLzb5tp231ZsACQbLqvEGF0L/KxOrJMNPTNcGEXF7h7XOA+I3IAbtc63XHeKsVmxuugb5ghhdII4mutaNr3AZ3a+p5sNOtgEGf4I8ItfIcSqcraenzGMv2dIN36/ws1/6rdCsPiLHp8VmnqmMeYKfK0dI4nOIa493EEnpz0F1snjhX/IqKlwuna5kJYHOd9JsZADL8yXet3s3qtS8HOLG0tS6lnDTTVfzcmYCzXEFrST9E5i0+9+SDQ62BzXnNzN79brsngVJAaSqFNHEMTY1xjfJc5mOaMoHNrQ4WcB1aSoXxM4KbRThou6GUF0Tj8TbHVhdzIu3XmD2K1TCcTdh0rZoHETNNweo5tcPoEXB/UAgL3E+K1DpHuqnvkqDdjs+haRoW5RoxoN/SO63vw3rZ4OGMQlheWPjnc6NwtcEMgufs6rE8bsCEkdPirG+V8oZG2WF9mvDyzM05Tucoyn/lB62mvBbCxWYFW0rnFjZKhzS4C5F4oTsfZB5ooo+J6J5lj+T1tNZona0+U+9zlPO2hJbu24IvchcQracxyPjJaSx7mEtN2ktJF2kbjTQrrviTxfT0VOcIwz0NZdlRIDrf8Aijzc3k/G7l8PUDjiAiIguoiILZVFUqQwyhDwS6/QW6oI5bDwPjnyWtgkOjWzxuJ6NzAPP/YXKFq6cscWn6j1HVSPD3DFbWuy00Ekuti4CzGnT4nn0t3vug6P4/8AD5FeyoZb56Hb6ToiGk/9ro178QGH/ZbCz/rjGm2sM1vrsPxW0+K+GVH9yQSzGM1NLkMhBFnZmhkgaTbnkdp9FZLcco4MCw/5XB58E8bGPFmnL6C/NlO9rHUG45IOC4TTuYC5xyjodPrKyJ42TM0IJGx6HoV1ar8MsOxKHzsMrS1p1yO9bQbfC69pGHY+q/sua4vwVi2HucZKeQsaCXSMBfGWj+Iub8I97FB0bgyIs4SrwbE/4i46XYwfhZy4Wu54TM48I1BaCPMkc36nSxsJ7jcLiE0TmmzhYoJjhedgljadHOlZr/1t0W7/ANoOB5xQO5CmiH1ZpNfa65rhoJmjDTY+Yyx6HMLFda8eq3y8UhDh6TSMuf8A5Zvw/NBpPh7xzPhk+Zt3wPI86K+jhtmb9F4689it+474PpJov72w/WN4zzRgaNva8gaNWFpvmbyvfSxXN46KEnOADfUdPey2bw848FDW5H600zhHPc6Ak2Etj9G+vUewQZ/hvwm3EZDJJb5LC4GUm4zkeryx20u48ge+kT4t8bOrZhBCPLpIf8poFs5tbzLDZttGjkO5sNy8YOJIaCmjwygDYg4Z5Q3YRuJcGX/1kknW9uxXK7snj6Efa0/og7lxLxo3D5KGCpZnpKiiDJ2ltyw2a0uyn4m2cQ5vTUaix51x5wl8gc2aA+dh85zRSDXy8+oYXc2m+juY7jWQ8e5Lx4Zc3d8mcXddRDr9ZBWF4ZcfRMiOG4iBJRygsa53+6zHZx3yXN77tOu2wbjgxjx7Dn0VS7LVQAPim3JGoDyP4raNf1u07nThuL4TNTVMlPK20kbyxw6nkR1BBBB6ELpGN4LW4LWNdG52TMfk9RYEOBH+VJyz2uCD8QFx26LhVJhuNshrJ4wKinIbMBoDYXyvJ+KI/EOY1F/iBCJpqJ83DAOJvET42l8E0pJcP+EXW11zZLaktsd1rXBfDFLSUYxrESJm2D6eFlnDMXWZm5F1xo3Zu512h/GbjsV84ggINLA7Rw2kktYyf8ouQ33J56XvCHiiC0mGVxvS1PpZmOjJDpa5+EO0N+TgDzJQabxjxTUYhUummcdyI473bGy+jW/meZ1XTvCnEpqbh6vmhsJI6jMy4uL5IBqOliVoXGvBE1DXGA3MZu+KUjR0d/szi4BA59iFvHBDRHw9irdS1oD/AHcWD7rtagluIsBhxiA19CxoqLBtTAbXcWjrsX22P8QtsRZcRxShMTjoQLkWOhBG7SDsQpng/jSpoawTsN2mzZY/4Xx3vltyI1seR7Eg9N424cgxOm/vLDwZGyA/KIgPWHAauDdbSDm0b6EXvqHC0WRV0rozrqDseqx0F1ERBbK3Lw24NqcRkkEMscTYsvm58x0fmtla0eo+k8wtNKy6DFaiFr2wzSRCQAPDHubmAvYOynUeo6d0HdH8MYBh5/x0wq5m6iPLe1//AEmE2vb+M20UHxP4zyRjyMOpmU0bRZrntbcC27I2HI368y5DBUua7MDrz7+6nYnxzAG1y3kdwf0QVqamrq5PNrJZJSNs7ifsGzW9gug+Izr8MYa61vnGgd2+VNrpyNgVy7Fa692N25nr29lM8Qccy1WHUtCYmMjpspzgkue5rHMB6NFnnTXkg1ugr5YZBJDI+J7dnscWuH1hdCwPxaxfK6KR0dQ1zHNLpGWcAQRfMy1zrzvdaBQUBk12b1/IKehhawWaLBB0/BQGcJVAv6WPda/Tzo3fiT9q5VUQMlZyP0XD9/cum4EQ/hCtcbjM+R1umV8QHt8I+9cVpqp7Ddp9xyP1IMikoH/KIo3aZ5GNBHdwFwfrXT/7SBHy2mFtRTG56jzHWH3H7Vo1BiLXuBHpe0hwvbQtNwRfexCxuK8QrKibzamV07rZQ420A/hAAAbudggwcNrSx1j8J37d1mYpQgjO3fc25jr7qFU9gshLCDsDofyQQrGue4DcnRTUbWQMs46u6fkOgVycRRAvAAJ27nsoGaZziSTcn92QdH8QsfpsTgozCHMdBE6N4cBv82AARuDlPTloubyRlpsRYq7R1TmO02Nrjr/NS+MRAx5uYI+82sg6R4V8YxVkRwrErSMe0Nge866bRl17hw0LHbi1uig+KcJqcOqpqYueI5WENcCQJoSdnW0Lm7OH1jRy5sx5BBBIINwRuCOYK3TiLxKrKyjippmxOMbg7zsp8xxboDe9mkg2JA1+tBqldROjPVvI/r3VKKjdIegG5/fNS1FWtkbldbMdCOR9lkHJGwm1gNdEHU8Bxqhr8MNJiM4ikg9UUz3DNla02cC74nBt2uadSLHU7Yfh+6ObA8XYx2c2ksLWJAh0fY6gGx36LjFZVukNzy2HRUpKuSIkxvcwkFpLSRdp3abbtPMHQoFXTFjrH6j1C2fw543lwyqD/U6B5AnjHNv02gm2du42vtzUeyVk0RzWBA17HqOygUHUvGOhw57Ya+jnYRUkkwDcnXNMG/wHMMrmkD1a73XLURBdREQWyqKpVEBemvI2JF9DZeUQFmUFAZNdmjc/kFhqXbibWxgNHqAt2v17oMmsqWwsDWjW2g6DqVYw3ESSWvO/wnQfUoh7ySSTcndGMJIA1J2QdCdxTNFhMtBFFHlle5z3m+bK7KSGt2vdu/Q7Lna2cPEbGh7raAXPMrDxHDs3qZvzHXuO6CHjkLSCNCNQthpKlsreX+pp/eoWuEWXqOQtNwbEIJeTB25rh1m9Nz9RV6srWxDK34raDkPdYzsZ9Pw+r30UXJIXEk6k7oEsrnG5NyvLQgCmaGiEYzv3Av7fzQe6WhZGM79wL67D9SsHEMQL9ALN+8rxX1xkNtmjYfmVhoCqszDaPzHa3yjfv2UxPSxvGWwFhpa1wg1sFTOGVQe0sfqe/MdPdRdVAWOLTy+8dVbY8ggjQjZBmYjQZDcatP3dlgqdp66ORpElh1vse4UG7dBRERAREQXUREFsqiqVRARFmVlTG6OJrYwxzGkPcL+slxNz3sR/QBBhopfhfEo6eo8yQOLTFPGcoBN5YJIwbEgGxeDvyWTwli1NS1DpZY3TgNcxrSG2Ic1zXZ2kndvp0vYPJBuAggANbKapoGwtzvtm/DsO6v4XjrKZ1aITM2OeJ0cIzAFvz0bmGSxtcMa5pIv8R5Er1HxK00MkD4wZsx8mUBoyxyBolYeZuI226Zn7IIKsqXSOufqHRZFDiLmWadW/eB2/RZdbicMsFFEQ8eQ2RspGXUPqHyejXU5X21tqFMYpiFLVVFNLDC6Pygxs4OSz2xlmQNtu4NBZc7hjSdSUELitO1zfMb0F+4PP8FDrceOOIopwxscQjf8AOGcjLlc97gcwA2JAuRtcm2605AXpjCTYak7Kf4IxIU88jsr3ZqeWNuU5bOe2wcXAgtF+Y16LZcAxClinqJqiIyOqM4kDA1rWskfmfkBd6T9HplGupsGq0NAI/U86226fqVHV9a6Q9G8h+Z7rcsA4hpGxzQubKS8hzSxwbnDWSN8mRwIPlkyNcbc2DQhY+H1VHT09RHNFJIKgWJZk9GVuaMtJNwRIL9CCR7hpSv0lK6R1htzPRbTwhxFFDA6B8HnFzpnhwygsc6Dy2Pa48gS8EHSz77gLDYWQxgONh+J5oLNbViJoY0a207Dr7qGjnc12YHXr191L11G2Rudmptf3/mpTEOK4JKN8HycMkNPSwNlDQHO8gsLvM101a+xAuQW5vhFgjmZaiPXQg/YevsoSeEtcWncLYK3iFrqCkp2Zg+AvL7g5XZpZXi1pLHSRoN2X03tofWMcRR1LqTzRK9kFOI5Gl3xPEkrjlNzYEOjaXb2b2CDWUW5VHE1GcWhrWRSNa17ZJ22ju5zXG72tBygublJGgzF1tFqM4bmOQlzeRIDSfcAm32lBbRZb6oGBseRoLXl2f+I3AGU9hZYiAiIguoiILZVFUqiAiIgIiICIiC/RwZ3ht7XUtX1TY25GaG2luXf3UG1xBuNCjnEm51KAVdpqdz3WaPc8h7pTU7nusPr7d1MSSMgYANSfvPU9kGTSUojbYfWepUbjVU7Nk2Frnvf8lYhxOQPuSSOY/RStREyZlxr9E9Cg11riDcKew+q81pa8C/PuOv77KEngcw2cLFUikLSCDYhBPuYyCMkD9SeWqg6moc83cf5dgpuJ7Z4yDp17HqoKohLHFp3H7ugv0FaYz1adx+YWZilM1zfNZbqbc78/dRC9B5sRc2O46oPKIiAiIgIiICIiC6iIgtlUVSqICIiAiIgIiICIiCaw+ojZFe4vrccyeQUTPM5ziXb/AL0VtEBS2BtdcnXLb7T+7rFw+iMjv9I3P5LOxKsyDy2aaa9h090GVU07JW7jS9iORUBPC5ps4WP71CuUdY6M6ajmP3spt7GTMHTkeYQQFPMWOBH9eymqwMkizdBcdQeihamAscWn+o6q2goiIgIiICIiAiIgIiILqIiC2VRVKogIiICIiAiIgIiICIiCRmxEeWGRgt0sf5fqo8lUVQEBrSTYalT1BB5TC55tzPYdPfVW6GjEQzyEA/h/NYWI1/maDRo+/uUFmtqfMffbkPZY6IgIiICIiAiIgIiICIiC6iIgtlUVSqICIiAiIgIiICIiAiIgK5BJlcHb2IP2K2iDKra10h10A2H73KxURAREQEREBERAREQEREBERBdREQCiIgIiICIiAiIgIiICIiAiIgIiICIiAiIgIiICIiAiIgIiIPaI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8" name="Picture 14" descr="http://i88.photobucket.com/albums/k166/wodensson_1/apr_10/skyforger_logo.jpg"/>
          <p:cNvPicPr>
            <a:picLocks noChangeAspect="1" noChangeArrowheads="1"/>
          </p:cNvPicPr>
          <p:nvPr/>
        </p:nvPicPr>
        <p:blipFill>
          <a:blip r:embed="rId5" cstate="print"/>
          <a:srcRect/>
          <a:stretch>
            <a:fillRect/>
          </a:stretch>
        </p:blipFill>
        <p:spPr bwMode="auto">
          <a:xfrm>
            <a:off x="5669280" y="0"/>
            <a:ext cx="3474720" cy="3474720"/>
          </a:xfrm>
          <a:prstGeom prst="rect">
            <a:avLst/>
          </a:prstGeom>
          <a:noFill/>
        </p:spPr>
      </p:pic>
      <p:pic>
        <p:nvPicPr>
          <p:cNvPr id="1040" name="Picture 16" descr="http://www.metal-archives.com/images/2/4/2/3/24237.jpg?1952"/>
          <p:cNvPicPr>
            <a:picLocks noChangeAspect="1" noChangeArrowheads="1"/>
          </p:cNvPicPr>
          <p:nvPr/>
        </p:nvPicPr>
        <p:blipFill>
          <a:blip r:embed="rId6" cstate="print"/>
          <a:srcRect/>
          <a:stretch>
            <a:fillRect/>
          </a:stretch>
        </p:blipFill>
        <p:spPr bwMode="auto">
          <a:xfrm>
            <a:off x="0" y="2834640"/>
            <a:ext cx="4023360" cy="4023360"/>
          </a:xfrm>
          <a:prstGeom prst="rect">
            <a:avLst/>
          </a:prstGeom>
          <a:noFill/>
        </p:spPr>
      </p:pic>
    </p:spTree>
  </p:cSld>
  <p:clrMapOvr>
    <a:masterClrMapping/>
  </p:clrMapOvr>
  <p:transition>
    <p:circl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lga.xx.fbcdn.net/hphotos-xpf1/v/t1.0-9/11156190_10153141312242200_4369026711161703887_n.jpg?oh=0cd31680e44d5cd4b3148e50f3f1c078&amp;oe=5599BC59"/>
          <p:cNvPicPr>
            <a:picLocks noChangeAspect="1" noChangeArrowheads="1"/>
          </p:cNvPicPr>
          <p:nvPr/>
        </p:nvPicPr>
        <p:blipFill>
          <a:blip r:embed="rId2" cstate="print"/>
          <a:srcRect/>
          <a:stretch>
            <a:fillRect/>
          </a:stretch>
        </p:blipFill>
        <p:spPr bwMode="auto">
          <a:xfrm>
            <a:off x="914400" y="838200"/>
            <a:ext cx="7559039" cy="5669280"/>
          </a:xfrm>
          <a:prstGeom prst="rect">
            <a:avLst/>
          </a:prstGeom>
          <a:noFill/>
        </p:spPr>
      </p:pic>
      <p:sp>
        <p:nvSpPr>
          <p:cNvPr id="3" name="Title 2"/>
          <p:cNvSpPr>
            <a:spLocks noGrp="1"/>
          </p:cNvSpPr>
          <p:nvPr>
            <p:ph type="title"/>
          </p:nvPr>
        </p:nvSpPr>
        <p:spPr>
          <a:xfrm>
            <a:off x="457200" y="-228600"/>
            <a:ext cx="8229600" cy="1143000"/>
          </a:xfrm>
        </p:spPr>
        <p:txBody>
          <a:bodyPr/>
          <a:lstStyle/>
          <a:p>
            <a:r>
              <a:rPr lang="en-US" sz="2400" dirty="0" err="1" smtClean="0"/>
              <a:t>Tadas</a:t>
            </a:r>
            <a:r>
              <a:rPr lang="en-US" sz="2400" dirty="0" smtClean="0"/>
              <a:t> </a:t>
            </a:r>
            <a:r>
              <a:rPr lang="en-US" sz="2400" dirty="0" err="1" smtClean="0"/>
              <a:t>Šidiskis</a:t>
            </a:r>
            <a:r>
              <a:rPr lang="en-US" sz="2400" dirty="0" smtClean="0"/>
              <a:t>, another Romuva leader in Lithuania</a:t>
            </a:r>
            <a:endParaRPr lang="en-US" sz="2400" dirty="0"/>
          </a:p>
        </p:txBody>
      </p:sp>
    </p:spTree>
  </p:cSld>
  <p:clrMapOvr>
    <a:masterClrMapping/>
  </p:clrMapOvr>
  <p:transition>
    <p:circl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p:cNvSpPr>
            <a:spLocks noGrp="1" noChangeArrowheads="1"/>
          </p:cNvSpPr>
          <p:nvPr>
            <p:ph type="title"/>
          </p:nvPr>
        </p:nvSpPr>
        <p:spPr/>
        <p:txBody>
          <a:bodyPr/>
          <a:lstStyle/>
          <a:p>
            <a:r>
              <a:rPr lang="en-US" sz="4000"/>
              <a:t>Young Lithuanian woman with flower wreath at Rasa summer solstice festival, June 2008</a:t>
            </a:r>
          </a:p>
        </p:txBody>
      </p:sp>
      <p:pic>
        <p:nvPicPr>
          <p:cNvPr id="209925" name="Picture 5"/>
          <p:cNvPicPr>
            <a:picLocks noChangeAspect="1" noChangeArrowheads="1"/>
          </p:cNvPicPr>
          <p:nvPr/>
        </p:nvPicPr>
        <p:blipFill>
          <a:blip r:embed="rId3" cstate="print"/>
          <a:srcRect/>
          <a:stretch>
            <a:fillRect/>
          </a:stretch>
        </p:blipFill>
        <p:spPr bwMode="auto">
          <a:xfrm>
            <a:off x="1219200" y="2209800"/>
            <a:ext cx="6681788" cy="4449763"/>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2" cstate="print"/>
          <a:srcRect/>
          <a:stretch>
            <a:fillRect/>
          </a:stretch>
        </p:blipFill>
        <p:spPr bwMode="auto">
          <a:xfrm>
            <a:off x="228600" y="533400"/>
            <a:ext cx="8610600" cy="5735638"/>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p:cNvPicPr>
            <a:picLocks noChangeAspect="1" noChangeArrowheads="1"/>
          </p:cNvPicPr>
          <p:nvPr/>
        </p:nvPicPr>
        <p:blipFill>
          <a:blip r:embed="rId2" cstate="print"/>
          <a:srcRect/>
          <a:stretch>
            <a:fillRect/>
          </a:stretch>
        </p:blipFill>
        <p:spPr bwMode="auto">
          <a:xfrm>
            <a:off x="228600" y="457200"/>
            <a:ext cx="8601075" cy="5729288"/>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p:cNvPicPr>
            <a:picLocks noChangeAspect="1" noChangeArrowheads="1"/>
          </p:cNvPicPr>
          <p:nvPr/>
        </p:nvPicPr>
        <p:blipFill>
          <a:blip r:embed="rId2" cstate="print"/>
          <a:srcRect/>
          <a:stretch>
            <a:fillRect/>
          </a:stretch>
        </p:blipFill>
        <p:spPr bwMode="auto">
          <a:xfrm>
            <a:off x="228600" y="381000"/>
            <a:ext cx="8610600" cy="573405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81" name="Picture 5"/>
          <p:cNvPicPr>
            <a:picLocks noChangeAspect="1" noChangeArrowheads="1"/>
          </p:cNvPicPr>
          <p:nvPr/>
        </p:nvPicPr>
        <p:blipFill>
          <a:blip r:embed="rId2" cstate="print"/>
          <a:srcRect/>
          <a:stretch>
            <a:fillRect/>
          </a:stretch>
        </p:blipFill>
        <p:spPr bwMode="auto">
          <a:xfrm>
            <a:off x="122238" y="304800"/>
            <a:ext cx="9021762" cy="600710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Dancing around the sun-wheel</a:t>
            </a:r>
          </a:p>
        </p:txBody>
      </p:sp>
      <p:pic>
        <p:nvPicPr>
          <p:cNvPr id="224260" name="Picture 4"/>
          <p:cNvPicPr>
            <a:picLocks noChangeAspect="1" noChangeArrowheads="1"/>
          </p:cNvPicPr>
          <p:nvPr/>
        </p:nvPicPr>
        <p:blipFill>
          <a:blip r:embed="rId2" cstate="print"/>
          <a:srcRect/>
          <a:stretch>
            <a:fillRect/>
          </a:stretch>
        </p:blipFill>
        <p:spPr bwMode="auto">
          <a:xfrm>
            <a:off x="609600" y="1295400"/>
            <a:ext cx="8053388" cy="5364163"/>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9" name="Picture 5"/>
          <p:cNvPicPr>
            <a:picLocks noChangeAspect="1" noChangeArrowheads="1"/>
          </p:cNvPicPr>
          <p:nvPr/>
        </p:nvPicPr>
        <p:blipFill>
          <a:blip r:embed="rId2" cstate="print"/>
          <a:srcRect/>
          <a:stretch>
            <a:fillRect/>
          </a:stretch>
        </p:blipFill>
        <p:spPr bwMode="auto">
          <a:xfrm>
            <a:off x="609600" y="838200"/>
            <a:ext cx="3473450" cy="5214938"/>
          </a:xfrm>
          <a:prstGeom prst="rect">
            <a:avLst/>
          </a:prstGeom>
          <a:noFill/>
          <a:ln w="9525">
            <a:noFill/>
            <a:miter lim="800000"/>
            <a:headEnd/>
            <a:tailEnd/>
          </a:ln>
          <a:effectLst/>
        </p:spPr>
      </p:pic>
      <p:pic>
        <p:nvPicPr>
          <p:cNvPr id="205835" name="Picture 11"/>
          <p:cNvPicPr>
            <a:picLocks noChangeAspect="1" noChangeArrowheads="1"/>
          </p:cNvPicPr>
          <p:nvPr/>
        </p:nvPicPr>
        <p:blipFill>
          <a:blip r:embed="rId3" cstate="print"/>
          <a:srcRect/>
          <a:stretch>
            <a:fillRect/>
          </a:stretch>
        </p:blipFill>
        <p:spPr bwMode="auto">
          <a:xfrm>
            <a:off x="4800600" y="914400"/>
            <a:ext cx="3473450" cy="5214938"/>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33400" y="304800"/>
            <a:ext cx="8229600" cy="1143000"/>
          </a:xfrm>
        </p:spPr>
        <p:txBody>
          <a:bodyPr rtlCol="0">
            <a:normAutofit fontScale="90000"/>
          </a:bodyPr>
          <a:lstStyle/>
          <a:p>
            <a:pPr fontAlgn="auto">
              <a:spcAft>
                <a:spcPts val="0"/>
              </a:spcAft>
              <a:defRPr/>
            </a:pPr>
            <a:r>
              <a:rPr lang="en-US" sz="2400" dirty="0" smtClean="0"/>
              <a:t/>
            </a:r>
            <a:br>
              <a:rPr lang="en-US" sz="2400" dirty="0" smtClean="0"/>
            </a:br>
            <a:r>
              <a:rPr lang="en-US" sz="2400" dirty="0" smtClean="0"/>
              <a:t>Map of Baltic States in 14</a:t>
            </a:r>
            <a:r>
              <a:rPr lang="en-US" sz="2400" baseline="30000" dirty="0" smtClean="0"/>
              <a:t>th</a:t>
            </a:r>
            <a:r>
              <a:rPr lang="en-US" sz="2400" dirty="0" smtClean="0"/>
              <a:t> Century showing German Crusader (Teutonic Knights) conquest of Latvia (Livonia).</a:t>
            </a:r>
            <a:br>
              <a:rPr lang="en-US" sz="2400" dirty="0" smtClean="0"/>
            </a:br>
            <a:r>
              <a:rPr lang="en-US" sz="2400" dirty="0" smtClean="0"/>
              <a:t>Of the Baltic states and tribes, only Lithuania resists, forming union with Poland in 1386 which crushes the Germans in the Battle of </a:t>
            </a:r>
            <a:r>
              <a:rPr lang="en-US" sz="2400" dirty="0" err="1" smtClean="0"/>
              <a:t>Grünwald</a:t>
            </a:r>
            <a:r>
              <a:rPr lang="en-US" sz="2400" dirty="0" smtClean="0"/>
              <a:t>/</a:t>
            </a:r>
            <a:r>
              <a:rPr lang="en-US" sz="2400" dirty="0" err="1" smtClean="0"/>
              <a:t>Zalgiris</a:t>
            </a:r>
            <a:r>
              <a:rPr lang="en-US" sz="2400" dirty="0" smtClean="0"/>
              <a:t> in 1410.</a:t>
            </a:r>
          </a:p>
        </p:txBody>
      </p:sp>
      <p:pic>
        <p:nvPicPr>
          <p:cNvPr id="75779" name="Picture 2"/>
          <p:cNvPicPr>
            <a:picLocks noChangeAspect="1" noChangeArrowheads="1"/>
          </p:cNvPicPr>
          <p:nvPr/>
        </p:nvPicPr>
        <p:blipFill>
          <a:blip r:embed="rId2" cstate="print"/>
          <a:srcRect/>
          <a:stretch>
            <a:fillRect/>
          </a:stretch>
        </p:blipFill>
        <p:spPr bwMode="auto">
          <a:xfrm>
            <a:off x="1676400" y="2133600"/>
            <a:ext cx="5935663" cy="4479925"/>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4" name="Picture 4"/>
          <p:cNvPicPr>
            <a:picLocks noChangeAspect="1" noChangeArrowheads="1"/>
          </p:cNvPicPr>
          <p:nvPr/>
        </p:nvPicPr>
        <p:blipFill>
          <a:blip r:embed="rId2" cstate="print"/>
          <a:srcRect/>
          <a:stretch>
            <a:fillRect/>
          </a:stretch>
        </p:blipFill>
        <p:spPr bwMode="auto">
          <a:xfrm>
            <a:off x="914400" y="1600200"/>
            <a:ext cx="7221538" cy="4824413"/>
          </a:xfrm>
          <a:prstGeom prst="rect">
            <a:avLst/>
          </a:prstGeom>
          <a:noFill/>
          <a:ln w="9525">
            <a:noFill/>
            <a:miter lim="800000"/>
            <a:headEnd/>
            <a:tailEnd/>
          </a:ln>
          <a:effectLst/>
        </p:spPr>
      </p:pic>
      <p:sp>
        <p:nvSpPr>
          <p:cNvPr id="199686" name="Rectangle 6"/>
          <p:cNvSpPr>
            <a:spLocks noGrp="1" noChangeArrowheads="1"/>
          </p:cNvSpPr>
          <p:nvPr>
            <p:ph type="title"/>
          </p:nvPr>
        </p:nvSpPr>
        <p:spPr/>
        <p:txBody>
          <a:bodyPr/>
          <a:lstStyle/>
          <a:p>
            <a:r>
              <a:rPr lang="en-US" sz="3600"/>
              <a:t>Lithuanian Pagans also celebrate the winter solstice.  December, 2008.</a:t>
            </a:r>
          </a:p>
        </p:txBody>
      </p:sp>
    </p:spTree>
  </p:cSld>
  <p:clrMapOvr>
    <a:masterClrMapping/>
  </p:clrMapOvr>
  <p:transition>
    <p:circl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2400" b="1"/>
              <a:t>American Members of Lithuanian Pagan group Romuva outside Chicago, summer solstice, 2002.</a:t>
            </a:r>
            <a:r>
              <a:rPr lang="en-US" sz="2400"/>
              <a:t> </a:t>
            </a:r>
          </a:p>
        </p:txBody>
      </p:sp>
      <p:pic>
        <p:nvPicPr>
          <p:cNvPr id="21510" name="Picture 6" descr="Rasa2002"/>
          <p:cNvPicPr>
            <a:picLocks noChangeAspect="1" noChangeArrowheads="1"/>
          </p:cNvPicPr>
          <p:nvPr/>
        </p:nvPicPr>
        <p:blipFill>
          <a:blip r:embed="rId2" cstate="print"/>
          <a:srcRect/>
          <a:stretch>
            <a:fillRect/>
          </a:stretch>
        </p:blipFill>
        <p:spPr bwMode="auto">
          <a:xfrm>
            <a:off x="990600" y="1524000"/>
            <a:ext cx="6691313" cy="5016500"/>
          </a:xfrm>
          <a:prstGeom prst="rect">
            <a:avLst/>
          </a:prstGeom>
          <a:noFill/>
        </p:spPr>
      </p:pic>
    </p:spTree>
  </p:cSld>
  <p:clrMapOvr>
    <a:masterClrMapping/>
  </p:clrMapOvr>
  <p:transition>
    <p:circl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z="2000"/>
              <a:t>Janis and Inese Krumina, leaders of male and female sections of Latvian Pagan group called </a:t>
            </a:r>
            <a:r>
              <a:rPr lang="en-US" sz="2000" i="1"/>
              <a:t>Vilki </a:t>
            </a:r>
            <a:r>
              <a:rPr lang="en-US" sz="2000"/>
              <a:t>(Wolves). (Here, they struggle to maintain human form.) Outside Riga,  Latvia, 2002.</a:t>
            </a:r>
          </a:p>
        </p:txBody>
      </p:sp>
      <p:pic>
        <p:nvPicPr>
          <p:cNvPr id="101380" name="Picture 4" descr="LatView4"/>
          <p:cNvPicPr>
            <a:picLocks noChangeAspect="1" noChangeArrowheads="1"/>
          </p:cNvPicPr>
          <p:nvPr/>
        </p:nvPicPr>
        <p:blipFill>
          <a:blip r:embed="rId2" cstate="print"/>
          <a:srcRect/>
          <a:stretch>
            <a:fillRect/>
          </a:stretch>
        </p:blipFill>
        <p:spPr bwMode="auto">
          <a:xfrm>
            <a:off x="609600" y="1524000"/>
            <a:ext cx="7423150" cy="4946650"/>
          </a:xfrm>
          <a:prstGeom prst="rect">
            <a:avLst/>
          </a:prstGeom>
          <a:noFill/>
        </p:spPr>
      </p:pic>
    </p:spTree>
  </p:cSld>
  <p:clrMapOvr>
    <a:masterClrMapping/>
  </p:clrMapOvr>
  <p:transition>
    <p:circl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sz="4000"/>
              <a:t>Janis pauses to pray at sacred oak tree. March, 2002.</a:t>
            </a:r>
          </a:p>
        </p:txBody>
      </p:sp>
      <p:pic>
        <p:nvPicPr>
          <p:cNvPr id="103428" name="Picture 4" descr="LatView8"/>
          <p:cNvPicPr>
            <a:picLocks noChangeAspect="1" noChangeArrowheads="1"/>
          </p:cNvPicPr>
          <p:nvPr/>
        </p:nvPicPr>
        <p:blipFill>
          <a:blip r:embed="rId2" cstate="print"/>
          <a:srcRect/>
          <a:stretch>
            <a:fillRect/>
          </a:stretch>
        </p:blipFill>
        <p:spPr bwMode="auto">
          <a:xfrm>
            <a:off x="762000" y="1600200"/>
            <a:ext cx="7423150" cy="4948238"/>
          </a:xfrm>
          <a:prstGeom prst="rect">
            <a:avLst/>
          </a:prstGeom>
          <a:noFill/>
        </p:spPr>
      </p:pic>
    </p:spTree>
  </p:cSld>
  <p:clrMapOvr>
    <a:masterClrMapping/>
  </p:clrMapOvr>
  <p:transition>
    <p:circl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z="3200"/>
              <a:t>Laughter after I asked Inese if the vicious dog was the leader of </a:t>
            </a:r>
            <a:r>
              <a:rPr lang="en-US" sz="3200" i="1"/>
              <a:t>Vilki</a:t>
            </a:r>
            <a:r>
              <a:rPr lang="en-US" sz="3200"/>
              <a:t> (Wolves). 2002.</a:t>
            </a:r>
          </a:p>
        </p:txBody>
      </p:sp>
      <p:pic>
        <p:nvPicPr>
          <p:cNvPr id="109572" name="Picture 4" descr="LatView9"/>
          <p:cNvPicPr>
            <a:picLocks noChangeAspect="1" noChangeArrowheads="1"/>
          </p:cNvPicPr>
          <p:nvPr/>
        </p:nvPicPr>
        <p:blipFill>
          <a:blip r:embed="rId2" cstate="print"/>
          <a:srcRect/>
          <a:stretch>
            <a:fillRect/>
          </a:stretch>
        </p:blipFill>
        <p:spPr bwMode="auto">
          <a:xfrm>
            <a:off x="685800" y="1828800"/>
            <a:ext cx="7148513" cy="4765675"/>
          </a:xfrm>
          <a:prstGeom prst="rect">
            <a:avLst/>
          </a:prstGeom>
          <a:noFill/>
        </p:spPr>
      </p:pic>
    </p:spTree>
  </p:cSld>
  <p:clrMapOvr>
    <a:masterClrMapping/>
  </p:clrMapOvr>
  <p:transition>
    <p:circl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sz="4000"/>
              <a:t>Inese leading summer solstice ritual, Latvia 2008</a:t>
            </a:r>
          </a:p>
        </p:txBody>
      </p:sp>
      <p:pic>
        <p:nvPicPr>
          <p:cNvPr id="242692" name="Picture 4" descr="Inese_LatRitual1"/>
          <p:cNvPicPr>
            <a:picLocks noChangeAspect="1" noChangeArrowheads="1"/>
          </p:cNvPicPr>
          <p:nvPr/>
        </p:nvPicPr>
        <p:blipFill>
          <a:blip r:embed="rId2" cstate="print"/>
          <a:srcRect/>
          <a:stretch>
            <a:fillRect/>
          </a:stretch>
        </p:blipFill>
        <p:spPr bwMode="auto">
          <a:xfrm>
            <a:off x="1066800" y="1447800"/>
            <a:ext cx="6992938" cy="5245100"/>
          </a:xfrm>
          <a:prstGeom prst="rect">
            <a:avLst/>
          </a:prstGeom>
          <a:noFill/>
        </p:spPr>
      </p:pic>
    </p:spTree>
  </p:cSld>
  <p:clrMapOvr>
    <a:masterClrMapping/>
  </p:clrMapOvr>
  <p:transition>
    <p:circl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Inese_LatRitual2"/>
          <p:cNvPicPr>
            <a:picLocks noChangeAspect="1" noChangeArrowheads="1"/>
          </p:cNvPicPr>
          <p:nvPr/>
        </p:nvPicPr>
        <p:blipFill>
          <a:blip r:embed="rId2" cstate="print"/>
          <a:srcRect/>
          <a:stretch>
            <a:fillRect/>
          </a:stretch>
        </p:blipFill>
        <p:spPr bwMode="auto">
          <a:xfrm>
            <a:off x="152400" y="457200"/>
            <a:ext cx="8826500" cy="5924550"/>
          </a:xfrm>
          <a:prstGeom prst="rect">
            <a:avLst/>
          </a:prstGeom>
          <a:noFill/>
        </p:spPr>
      </p:pic>
    </p:spTree>
  </p:cSld>
  <p:clrMapOvr>
    <a:masterClrMapping/>
  </p:clrMapOvr>
  <p:transition>
    <p:circl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4" descr="Inese_LatRitual3"/>
          <p:cNvPicPr>
            <a:picLocks noChangeAspect="1" noChangeArrowheads="1"/>
          </p:cNvPicPr>
          <p:nvPr/>
        </p:nvPicPr>
        <p:blipFill>
          <a:blip r:embed="rId2" cstate="print"/>
          <a:srcRect/>
          <a:stretch>
            <a:fillRect/>
          </a:stretch>
        </p:blipFill>
        <p:spPr bwMode="auto">
          <a:xfrm>
            <a:off x="685800" y="381000"/>
            <a:ext cx="8099425" cy="6073775"/>
          </a:xfrm>
          <a:prstGeom prst="rect">
            <a:avLst/>
          </a:prstGeom>
          <a:noFill/>
        </p:spPr>
      </p:pic>
    </p:spTree>
  </p:cSld>
  <p:clrMapOvr>
    <a:masterClrMapping/>
  </p:clrMapOvr>
  <p:transition>
    <p:circl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6" name="Picture 4" descr="P11IIIII"/>
          <p:cNvPicPr>
            <a:picLocks noChangeAspect="1" noChangeArrowheads="1"/>
          </p:cNvPicPr>
          <p:nvPr/>
        </p:nvPicPr>
        <p:blipFill>
          <a:blip r:embed="rId2" cstate="print"/>
          <a:srcRect/>
          <a:stretch>
            <a:fillRect/>
          </a:stretch>
        </p:blipFill>
        <p:spPr bwMode="auto">
          <a:xfrm>
            <a:off x="838200" y="1371600"/>
            <a:ext cx="7121525" cy="5341938"/>
          </a:xfrm>
          <a:prstGeom prst="rect">
            <a:avLst/>
          </a:prstGeom>
          <a:noFill/>
        </p:spPr>
      </p:pic>
      <p:sp>
        <p:nvSpPr>
          <p:cNvPr id="248837" name="Rectangle 5"/>
          <p:cNvSpPr>
            <a:spLocks noGrp="1" noChangeArrowheads="1"/>
          </p:cNvSpPr>
          <p:nvPr>
            <p:ph type="title"/>
          </p:nvPr>
        </p:nvSpPr>
        <p:spPr/>
        <p:txBody>
          <a:bodyPr/>
          <a:lstStyle/>
          <a:p>
            <a:r>
              <a:rPr lang="en-US" sz="2800"/>
              <a:t>Clothes, jewelry, candles, instruments all created by these Latvian Pagans</a:t>
            </a:r>
          </a:p>
        </p:txBody>
      </p:sp>
    </p:spTree>
  </p:cSld>
  <p:clrMapOvr>
    <a:masterClrMapping/>
  </p:clrMapOvr>
  <p:transition>
    <p:circl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p:spPr>
        <p:txBody>
          <a:bodyPr/>
          <a:lstStyle/>
          <a:p>
            <a:r>
              <a:rPr lang="en-US" sz="2800" dirty="0" smtClean="0"/>
              <a:t>Lithuanian crosses with Pagan motifs               (sun, moon, snakes</a:t>
            </a:r>
            <a:r>
              <a:rPr lang="en-US" dirty="0" smtClean="0"/>
              <a:t>)</a:t>
            </a:r>
            <a:endParaRPr lang="en-US" dirty="0"/>
          </a:p>
        </p:txBody>
      </p:sp>
      <p:pic>
        <p:nvPicPr>
          <p:cNvPr id="3" name="Picture 2" descr="https://scontent-b-lga.xx.fbcdn.net/hphotos-ash4/432167_171511516300000_1112407076_n.jpg"/>
          <p:cNvPicPr>
            <a:picLocks noChangeAspect="1" noChangeArrowheads="1"/>
          </p:cNvPicPr>
          <p:nvPr/>
        </p:nvPicPr>
        <p:blipFill>
          <a:blip r:embed="rId2" cstate="print"/>
          <a:srcRect/>
          <a:stretch>
            <a:fillRect/>
          </a:stretch>
        </p:blipFill>
        <p:spPr bwMode="auto">
          <a:xfrm>
            <a:off x="-533400" y="1280160"/>
            <a:ext cx="7437119" cy="5577840"/>
          </a:xfrm>
          <a:prstGeom prst="rect">
            <a:avLst/>
          </a:prstGeom>
          <a:noFill/>
        </p:spPr>
      </p:pic>
      <p:pic>
        <p:nvPicPr>
          <p:cNvPr id="90114" name="Picture 2" descr="https://encrypted-tbn3.gstatic.com/images?q=tbn:ANd9GcQ1YIcFg4sRP9Nuv5CDRFpaaFjQeEhWztuqEWmFdfNkIUbtjj56Sw"/>
          <p:cNvPicPr>
            <a:picLocks noChangeAspect="1" noChangeArrowheads="1"/>
          </p:cNvPicPr>
          <p:nvPr/>
        </p:nvPicPr>
        <p:blipFill>
          <a:blip r:embed="rId3" cstate="print"/>
          <a:srcRect/>
          <a:stretch>
            <a:fillRect/>
          </a:stretch>
        </p:blipFill>
        <p:spPr bwMode="auto">
          <a:xfrm>
            <a:off x="6648450" y="685800"/>
            <a:ext cx="2495550" cy="3743325"/>
          </a:xfrm>
          <a:prstGeom prst="rect">
            <a:avLst/>
          </a:prstGeom>
          <a:noFill/>
        </p:spPr>
      </p:pic>
      <p:pic>
        <p:nvPicPr>
          <p:cNvPr id="90116" name="Picture 4" descr="http://www.muziejusrokiskyje.lt/uploads/images/ekspozicija/kryziai/kryz1.jpg"/>
          <p:cNvPicPr>
            <a:picLocks noChangeAspect="1" noChangeArrowheads="1"/>
          </p:cNvPicPr>
          <p:nvPr/>
        </p:nvPicPr>
        <p:blipFill>
          <a:blip r:embed="rId4" cstate="print"/>
          <a:srcRect/>
          <a:stretch>
            <a:fillRect/>
          </a:stretch>
        </p:blipFill>
        <p:spPr bwMode="auto">
          <a:xfrm>
            <a:off x="6858000" y="3114675"/>
            <a:ext cx="2495550" cy="3743325"/>
          </a:xfrm>
          <a:prstGeom prst="rect">
            <a:avLst/>
          </a:prstGeom>
          <a:noFill/>
        </p:spPr>
      </p:pic>
      <p:pic>
        <p:nvPicPr>
          <p:cNvPr id="90118" name="Picture 6" descr="https://s-media-cache-ak0.pinimg.com/236x/df/9f/bd/df9fbd9687bfe98bc9b750c39c37bde3.jpg"/>
          <p:cNvPicPr>
            <a:picLocks noChangeAspect="1" noChangeArrowheads="1"/>
          </p:cNvPicPr>
          <p:nvPr/>
        </p:nvPicPr>
        <p:blipFill>
          <a:blip r:embed="rId5" cstate="print"/>
          <a:srcRect/>
          <a:stretch>
            <a:fillRect/>
          </a:stretch>
        </p:blipFill>
        <p:spPr bwMode="auto">
          <a:xfrm>
            <a:off x="-533400" y="4206240"/>
            <a:ext cx="1477700" cy="2651760"/>
          </a:xfrm>
          <a:prstGeom prst="rect">
            <a:avLst/>
          </a:prstGeom>
          <a:noFill/>
        </p:spPr>
      </p:pic>
    </p:spTree>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r>
              <a:rPr lang="en-US" sz="3200" b="1" smtClean="0"/>
              <a:t>Grand Duchy of Lithuania in 13</a:t>
            </a:r>
            <a:r>
              <a:rPr lang="en-US" sz="3200" b="1" baseline="30000" smtClean="0"/>
              <a:t>th </a:t>
            </a:r>
            <a:r>
              <a:rPr lang="en-US" sz="3200" b="1" smtClean="0"/>
              <a:t>to 15</a:t>
            </a:r>
            <a:r>
              <a:rPr lang="en-US" sz="3200" b="1" baseline="30000" smtClean="0"/>
              <a:t>th</a:t>
            </a:r>
            <a:r>
              <a:rPr lang="en-US" sz="3200" b="1" smtClean="0"/>
              <a:t> centuries, prior to union with Poland</a:t>
            </a:r>
          </a:p>
        </p:txBody>
      </p:sp>
      <p:pic>
        <p:nvPicPr>
          <p:cNvPr id="9219" name="Picture 4" descr="Lithuanian_state_in_13-15th_centuries"/>
          <p:cNvPicPr>
            <a:picLocks noChangeAspect="1" noChangeArrowheads="1"/>
          </p:cNvPicPr>
          <p:nvPr/>
        </p:nvPicPr>
        <p:blipFill>
          <a:blip r:embed="rId3" cstate="print"/>
          <a:srcRect/>
          <a:stretch>
            <a:fillRect/>
          </a:stretch>
        </p:blipFill>
        <p:spPr bwMode="auto">
          <a:xfrm>
            <a:off x="2362200" y="1276350"/>
            <a:ext cx="3994150" cy="558165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r>
              <a:rPr lang="en-US"/>
              <a:t>The Musical Side of Paganism</a:t>
            </a:r>
          </a:p>
        </p:txBody>
      </p:sp>
      <p:sp>
        <p:nvSpPr>
          <p:cNvPr id="250884" name="Rectangle 4"/>
          <p:cNvSpPr>
            <a:spLocks noGrp="1" noChangeArrowheads="1"/>
          </p:cNvSpPr>
          <p:nvPr>
            <p:ph type="body" sz="half" idx="1"/>
          </p:nvPr>
        </p:nvSpPr>
        <p:spPr/>
        <p:txBody>
          <a:bodyPr/>
          <a:lstStyle/>
          <a:p>
            <a:pPr>
              <a:lnSpc>
                <a:spcPct val="90000"/>
              </a:lnSpc>
              <a:buFontTx/>
              <a:buNone/>
            </a:pPr>
            <a:r>
              <a:rPr lang="en-US" sz="2400"/>
              <a:t>The revival of Paganism as a religion has gone hand-in-hand with a revival of Scandinavian and Baltic folk music, sometimes called </a:t>
            </a:r>
            <a:r>
              <a:rPr lang="en-US" sz="2400" i="1"/>
              <a:t>Neofolk Music</a:t>
            </a:r>
            <a:r>
              <a:rPr lang="en-US" sz="2400"/>
              <a:t>.</a:t>
            </a:r>
          </a:p>
          <a:p>
            <a:pPr>
              <a:lnSpc>
                <a:spcPct val="90000"/>
              </a:lnSpc>
              <a:buFontTx/>
              <a:buNone/>
            </a:pPr>
            <a:r>
              <a:rPr lang="en-US" sz="2400"/>
              <a:t>In Lithuania, </a:t>
            </a:r>
            <a:r>
              <a:rPr lang="en-US" sz="2400" i="1"/>
              <a:t>Kulgrinda </a:t>
            </a:r>
            <a:r>
              <a:rPr lang="en-US" sz="2400"/>
              <a:t>is an outgrowth of the Romuva Pagan movement. They perform traditional Lithuanian folk songs with religious meaning. </a:t>
            </a:r>
          </a:p>
        </p:txBody>
      </p:sp>
      <p:sp>
        <p:nvSpPr>
          <p:cNvPr id="250885" name="Rectangle 5"/>
          <p:cNvSpPr>
            <a:spLocks noGrp="1" noChangeArrowheads="1"/>
          </p:cNvSpPr>
          <p:nvPr>
            <p:ph type="body" sz="half" idx="2"/>
          </p:nvPr>
        </p:nvSpPr>
        <p:spPr/>
        <p:txBody>
          <a:bodyPr/>
          <a:lstStyle/>
          <a:p>
            <a:pPr>
              <a:lnSpc>
                <a:spcPct val="90000"/>
              </a:lnSpc>
              <a:buFontTx/>
              <a:buNone/>
            </a:pPr>
            <a:r>
              <a:rPr lang="en-US" sz="2400"/>
              <a:t>In Latvia, the band </a:t>
            </a:r>
            <a:r>
              <a:rPr lang="en-US" sz="2400" i="1"/>
              <a:t>Ilgi </a:t>
            </a:r>
            <a:r>
              <a:rPr lang="en-US" sz="2400"/>
              <a:t>performs traditional and new folk music, often with  mythological elements.</a:t>
            </a:r>
          </a:p>
          <a:p>
            <a:pPr>
              <a:lnSpc>
                <a:spcPct val="90000"/>
              </a:lnSpc>
              <a:buFontTx/>
              <a:buNone/>
            </a:pPr>
            <a:r>
              <a:rPr lang="en-US" sz="2400"/>
              <a:t>In Sweden, the band </a:t>
            </a:r>
            <a:r>
              <a:rPr lang="en-US" sz="2400" i="1"/>
              <a:t>Hedningarna </a:t>
            </a:r>
            <a:r>
              <a:rPr lang="en-US" sz="2400"/>
              <a:t>(The Heathens) does much the same.</a:t>
            </a:r>
          </a:p>
          <a:p>
            <a:pPr>
              <a:lnSpc>
                <a:spcPct val="90000"/>
              </a:lnSpc>
              <a:buFontTx/>
              <a:buNone/>
            </a:pPr>
            <a:r>
              <a:rPr lang="en-US" sz="2400"/>
              <a:t> The Latvian Pagan movement </a:t>
            </a:r>
            <a:r>
              <a:rPr lang="en-US" sz="2400" i="1"/>
              <a:t>Vilki </a:t>
            </a:r>
            <a:r>
              <a:rPr lang="en-US" sz="2400"/>
              <a:t>(Wolves) has released CDs of men’s and women’s folk songs. </a:t>
            </a:r>
          </a:p>
        </p:txBody>
      </p:sp>
    </p:spTree>
  </p:cSld>
  <p:clrMapOvr>
    <a:masterClrMapping/>
  </p:clrMapOvr>
  <p:transition>
    <p:circl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z="4000" i="1"/>
              <a:t>Kulgrinda</a:t>
            </a:r>
            <a:r>
              <a:rPr lang="en-US" sz="4000"/>
              <a:t>, folk-music ensemble grown out of Romuva movement, led by Jonas and Inija Trinkunas.</a:t>
            </a:r>
          </a:p>
        </p:txBody>
      </p:sp>
      <p:pic>
        <p:nvPicPr>
          <p:cNvPr id="253955" name="Picture 3"/>
          <p:cNvPicPr>
            <a:picLocks noChangeAspect="1" noChangeArrowheads="1"/>
          </p:cNvPicPr>
          <p:nvPr/>
        </p:nvPicPr>
        <p:blipFill>
          <a:blip r:embed="rId3" cstate="print"/>
          <a:srcRect/>
          <a:stretch>
            <a:fillRect/>
          </a:stretch>
        </p:blipFill>
        <p:spPr bwMode="auto">
          <a:xfrm>
            <a:off x="1676400" y="2133600"/>
            <a:ext cx="5722938" cy="3819525"/>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sz="4000"/>
              <a:t>Cover of Kulgrinda CD, </a:t>
            </a:r>
            <a:r>
              <a:rPr lang="en-US" sz="4000" i="1"/>
              <a:t>Rite of Fire, </a:t>
            </a:r>
            <a:r>
              <a:rPr lang="en-US" sz="4000"/>
              <a:t>2004. The swastika-like symbol is traditional Lithuanian, not Nazi.</a:t>
            </a:r>
          </a:p>
        </p:txBody>
      </p:sp>
      <p:pic>
        <p:nvPicPr>
          <p:cNvPr id="257027" name="Picture 3"/>
          <p:cNvPicPr>
            <a:picLocks noChangeAspect="1" noChangeArrowheads="1"/>
          </p:cNvPicPr>
          <p:nvPr/>
        </p:nvPicPr>
        <p:blipFill>
          <a:blip r:embed="rId3" cstate="print"/>
          <a:srcRect/>
          <a:stretch>
            <a:fillRect/>
          </a:stretch>
        </p:blipFill>
        <p:spPr bwMode="auto">
          <a:xfrm>
            <a:off x="2895600" y="2209800"/>
            <a:ext cx="3830638" cy="386080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sz="2800"/>
              <a:t>Latvian band </a:t>
            </a:r>
            <a:r>
              <a:rPr lang="en-US" sz="2800" i="1"/>
              <a:t>Ilgi</a:t>
            </a:r>
            <a:r>
              <a:rPr lang="en-US" sz="2800"/>
              <a:t>. The woman is the boss: </a:t>
            </a:r>
            <a:br>
              <a:rPr lang="en-US" sz="2800"/>
            </a:br>
            <a:r>
              <a:rPr lang="en-US" sz="2800"/>
              <a:t>Ilga Rezneice. </a:t>
            </a:r>
            <a:r>
              <a:rPr lang="en-US" sz="2800">
                <a:hlinkClick r:id="rId2"/>
              </a:rPr>
              <a:t>http://www.ilgi.lv/index.php</a:t>
            </a:r>
            <a:r>
              <a:rPr lang="en-US" sz="2800"/>
              <a:t/>
            </a:r>
            <a:br>
              <a:rPr lang="en-US" sz="2800"/>
            </a:br>
            <a:endParaRPr lang="en-US" sz="2800"/>
          </a:p>
        </p:txBody>
      </p:sp>
      <p:pic>
        <p:nvPicPr>
          <p:cNvPr id="259076" name="Picture 4"/>
          <p:cNvPicPr>
            <a:picLocks noChangeAspect="1" noChangeArrowheads="1"/>
          </p:cNvPicPr>
          <p:nvPr/>
        </p:nvPicPr>
        <p:blipFill>
          <a:blip r:embed="rId3" cstate="print"/>
          <a:srcRect/>
          <a:stretch>
            <a:fillRect/>
          </a:stretch>
        </p:blipFill>
        <p:spPr bwMode="auto">
          <a:xfrm>
            <a:off x="1143000" y="1524000"/>
            <a:ext cx="6710363" cy="4468813"/>
          </a:xfrm>
          <a:prstGeom prst="rect">
            <a:avLst/>
          </a:prstGeom>
          <a:noFill/>
          <a:ln w="9525">
            <a:noFill/>
            <a:miter lim="800000"/>
            <a:headEnd/>
            <a:tailEnd/>
          </a:ln>
          <a:effectLst/>
        </p:spPr>
      </p:pic>
    </p:spTree>
  </p:cSld>
  <p:clrMapOvr>
    <a:masterClrMapping/>
  </p:clrMapOvr>
  <p:transition>
    <p:circl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z="2800"/>
              <a:t>Ilgi CD, </a:t>
            </a:r>
            <a:r>
              <a:rPr lang="en-US" sz="2800" i="1"/>
              <a:t>Seji Veju </a:t>
            </a:r>
            <a:r>
              <a:rPr lang="en-US" sz="2800"/>
              <a:t>“Sow the Wind.” </a:t>
            </a:r>
            <a:br>
              <a:rPr lang="en-US" sz="2800"/>
            </a:br>
            <a:r>
              <a:rPr lang="en-US" sz="2800"/>
              <a:t>Note the instrument: a traditional Latvian </a:t>
            </a:r>
            <a:r>
              <a:rPr lang="en-US" sz="2800" i="1"/>
              <a:t>kokles</a:t>
            </a:r>
            <a:r>
              <a:rPr lang="en-US" sz="2800"/>
              <a:t>, like a zither.</a:t>
            </a:r>
          </a:p>
        </p:txBody>
      </p:sp>
      <p:pic>
        <p:nvPicPr>
          <p:cNvPr id="260100" name="Picture 4"/>
          <p:cNvPicPr>
            <a:picLocks noChangeAspect="1" noChangeArrowheads="1"/>
          </p:cNvPicPr>
          <p:nvPr/>
        </p:nvPicPr>
        <p:blipFill>
          <a:blip r:embed="rId2" cstate="print"/>
          <a:srcRect/>
          <a:stretch>
            <a:fillRect/>
          </a:stretch>
        </p:blipFill>
        <p:spPr bwMode="auto">
          <a:xfrm>
            <a:off x="2362200" y="2286000"/>
            <a:ext cx="4205288" cy="3652838"/>
          </a:xfrm>
          <a:prstGeom prst="rect">
            <a:avLst/>
          </a:prstGeom>
          <a:noFill/>
          <a:ln w="9525">
            <a:noFill/>
            <a:miter lim="800000"/>
            <a:headEnd/>
            <a:tailEnd/>
          </a:ln>
          <a:effectLst/>
        </p:spPr>
      </p:pic>
    </p:spTree>
  </p:cSld>
  <p:clrMapOvr>
    <a:masterClrMapping/>
  </p:clrMapOvr>
  <p:transition>
    <p:circl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z="2800"/>
              <a:t>Ilgi Cd, </a:t>
            </a:r>
            <a:r>
              <a:rPr lang="en-US" sz="2800" i="1"/>
              <a:t>Speleju Dancoju. </a:t>
            </a:r>
            <a:r>
              <a:rPr lang="en-US" sz="2800"/>
              <a:t>“I Played and I Danced.” Musical version of poems by a  leading Latvian poet.</a:t>
            </a:r>
          </a:p>
        </p:txBody>
      </p:sp>
      <p:pic>
        <p:nvPicPr>
          <p:cNvPr id="262148" name="Picture 4"/>
          <p:cNvPicPr>
            <a:picLocks noChangeAspect="1" noChangeArrowheads="1"/>
          </p:cNvPicPr>
          <p:nvPr/>
        </p:nvPicPr>
        <p:blipFill>
          <a:blip r:embed="rId2" cstate="print"/>
          <a:srcRect/>
          <a:stretch>
            <a:fillRect/>
          </a:stretch>
        </p:blipFill>
        <p:spPr bwMode="auto">
          <a:xfrm>
            <a:off x="2133600" y="2057400"/>
            <a:ext cx="4479925" cy="4297363"/>
          </a:xfrm>
          <a:prstGeom prst="rect">
            <a:avLst/>
          </a:prstGeom>
          <a:noFill/>
          <a:ln w="9525">
            <a:noFill/>
            <a:miter lim="800000"/>
            <a:headEnd/>
            <a:tailEnd/>
          </a:ln>
          <a:effectLst/>
        </p:spPr>
      </p:pic>
    </p:spTree>
  </p:cSld>
  <p:clrMapOvr>
    <a:masterClrMapping/>
  </p:clrMapOvr>
  <p:transition>
    <p:circl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sz="2800"/>
              <a:t>Latvian Pagan movement </a:t>
            </a:r>
            <a:r>
              <a:rPr lang="en-US" sz="2800" i="1"/>
              <a:t>Vilki</a:t>
            </a:r>
            <a:r>
              <a:rPr lang="en-US" sz="2800"/>
              <a:t> (Wolves) also has a musical group. Here is a photo from a CD.</a:t>
            </a:r>
          </a:p>
        </p:txBody>
      </p:sp>
      <p:pic>
        <p:nvPicPr>
          <p:cNvPr id="267267" name="Picture 3" descr="LatVx1"/>
          <p:cNvPicPr>
            <a:picLocks noChangeAspect="1" noChangeArrowheads="1"/>
          </p:cNvPicPr>
          <p:nvPr/>
        </p:nvPicPr>
        <p:blipFill>
          <a:blip r:embed="rId2" cstate="print"/>
          <a:srcRect/>
          <a:stretch>
            <a:fillRect/>
          </a:stretch>
        </p:blipFill>
        <p:spPr bwMode="auto">
          <a:xfrm>
            <a:off x="1676400" y="1371600"/>
            <a:ext cx="5567363" cy="5221288"/>
          </a:xfrm>
          <a:prstGeom prst="rect">
            <a:avLst/>
          </a:prstGeom>
          <a:noFill/>
        </p:spPr>
      </p:pic>
    </p:spTree>
  </p:cSld>
  <p:clrMapOvr>
    <a:masterClrMapping/>
  </p:clrMapOvr>
  <p:transition>
    <p:circl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LatVx2"/>
          <p:cNvPicPr>
            <a:picLocks noChangeAspect="1" noChangeArrowheads="1"/>
          </p:cNvPicPr>
          <p:nvPr/>
        </p:nvPicPr>
        <p:blipFill>
          <a:blip r:embed="rId2" cstate="print"/>
          <a:srcRect/>
          <a:stretch>
            <a:fillRect/>
          </a:stretch>
        </p:blipFill>
        <p:spPr bwMode="auto">
          <a:xfrm>
            <a:off x="1828800" y="1752600"/>
            <a:ext cx="5584825" cy="5018088"/>
          </a:xfrm>
          <a:prstGeom prst="rect">
            <a:avLst/>
          </a:prstGeom>
          <a:noFill/>
        </p:spPr>
      </p:pic>
      <p:sp>
        <p:nvSpPr>
          <p:cNvPr id="268291" name="Rectangle 3"/>
          <p:cNvSpPr>
            <a:spLocks noGrp="1" noChangeArrowheads="1"/>
          </p:cNvSpPr>
          <p:nvPr>
            <p:ph type="title"/>
          </p:nvPr>
        </p:nvSpPr>
        <p:spPr/>
        <p:txBody>
          <a:bodyPr/>
          <a:lstStyle/>
          <a:p>
            <a:r>
              <a:rPr lang="en-US" sz="2400"/>
              <a:t>Vilki’s male division plays traditional Latvian war songs from the 10</a:t>
            </a:r>
            <a:r>
              <a:rPr lang="en-US" sz="2400" baseline="30000"/>
              <a:t>th</a:t>
            </a:r>
            <a:r>
              <a:rPr lang="en-US" sz="2400"/>
              <a:t> -13th century, when Latvian Pagans fought against Christian Crusaders. Here is a Vilki CD.</a:t>
            </a:r>
          </a:p>
        </p:txBody>
      </p:sp>
    </p:spTree>
  </p:cSld>
  <p:clrMapOvr>
    <a:masterClrMapping/>
  </p:clrMapOvr>
  <p:transition>
    <p:circl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4"/>
          <p:cNvSpPr>
            <a:spLocks noGrp="1" noChangeArrowheads="1"/>
          </p:cNvSpPr>
          <p:nvPr>
            <p:ph type="title"/>
          </p:nvPr>
        </p:nvSpPr>
        <p:spPr/>
        <p:txBody>
          <a:bodyPr/>
          <a:lstStyle/>
          <a:p>
            <a:r>
              <a:rPr lang="en-US" sz="4000"/>
              <a:t>Vilki’s female branch </a:t>
            </a:r>
            <a:r>
              <a:rPr lang="en-US" sz="4000" i="1"/>
              <a:t>Vilcenes</a:t>
            </a:r>
            <a:r>
              <a:rPr lang="en-US" sz="4000"/>
              <a:t> plays traditional women’s songs.</a:t>
            </a:r>
          </a:p>
        </p:txBody>
      </p:sp>
      <p:pic>
        <p:nvPicPr>
          <p:cNvPr id="279557" name="Picture 5"/>
          <p:cNvPicPr>
            <a:picLocks noChangeAspect="1" noChangeArrowheads="1"/>
          </p:cNvPicPr>
          <p:nvPr/>
        </p:nvPicPr>
        <p:blipFill>
          <a:blip r:embed="rId2" cstate="print"/>
          <a:srcRect/>
          <a:stretch>
            <a:fillRect/>
          </a:stretch>
        </p:blipFill>
        <p:spPr bwMode="auto">
          <a:xfrm>
            <a:off x="1219200" y="1905000"/>
            <a:ext cx="6518275" cy="4314825"/>
          </a:xfrm>
          <a:prstGeom prst="rect">
            <a:avLst/>
          </a:prstGeom>
          <a:noFill/>
          <a:ln w="9525">
            <a:noFill/>
            <a:miter lim="800000"/>
            <a:headEnd/>
            <a:tailEnd/>
          </a:ln>
          <a:effectLst/>
        </p:spPr>
      </p:pic>
    </p:spTree>
  </p:cSld>
  <p:clrMapOvr>
    <a:masterClrMapping/>
  </p:clrMapOvr>
  <p:transition>
    <p:circl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idx="4294967295"/>
          </p:nvPr>
        </p:nvSpPr>
        <p:spPr>
          <a:xfrm>
            <a:off x="0" y="274638"/>
            <a:ext cx="8229600" cy="1143000"/>
          </a:xfrm>
        </p:spPr>
        <p:txBody>
          <a:bodyPr/>
          <a:lstStyle/>
          <a:p>
            <a:r>
              <a:rPr lang="en-US" sz="4000"/>
              <a:t>Vilcenes CD: </a:t>
            </a:r>
            <a:r>
              <a:rPr lang="en-US" i="1"/>
              <a:t>Karavīra līgaviņa</a:t>
            </a:r>
            <a:r>
              <a:rPr lang="en-US"/>
              <a:t> (Bride of the Warrior).</a:t>
            </a:r>
          </a:p>
        </p:txBody>
      </p:sp>
      <p:pic>
        <p:nvPicPr>
          <p:cNvPr id="269316" name="Picture 4"/>
          <p:cNvPicPr>
            <a:picLocks noChangeAspect="1" noChangeArrowheads="1"/>
          </p:cNvPicPr>
          <p:nvPr/>
        </p:nvPicPr>
        <p:blipFill>
          <a:blip r:embed="rId2" cstate="print"/>
          <a:srcRect/>
          <a:stretch>
            <a:fillRect/>
          </a:stretch>
        </p:blipFill>
        <p:spPr bwMode="auto">
          <a:xfrm>
            <a:off x="1676400" y="1828800"/>
            <a:ext cx="5183188" cy="4725988"/>
          </a:xfrm>
          <a:prstGeom prst="rect">
            <a:avLst/>
          </a:prstGeom>
          <a:noFill/>
          <a:ln w="9525">
            <a:noFill/>
            <a:miter lim="800000"/>
            <a:headEnd/>
            <a:tailEnd/>
          </a:ln>
          <a:effectLst/>
        </p:spPr>
      </p:pic>
    </p:spTree>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209800" y="1371600"/>
            <a:ext cx="4943475" cy="5486400"/>
          </a:xfrm>
          <a:prstGeom prst="rect">
            <a:avLst/>
          </a:prstGeom>
          <a:noFill/>
          <a:ln w="9525">
            <a:noFill/>
            <a:miter lim="800000"/>
            <a:headEnd/>
            <a:tailEnd/>
          </a:ln>
        </p:spPr>
      </p:pic>
      <p:sp>
        <p:nvSpPr>
          <p:cNvPr id="24578" name="Title 2"/>
          <p:cNvSpPr>
            <a:spLocks noGrp="1"/>
          </p:cNvSpPr>
          <p:nvPr>
            <p:ph type="title"/>
          </p:nvPr>
        </p:nvSpPr>
        <p:spPr>
          <a:xfrm>
            <a:off x="457200" y="152400"/>
            <a:ext cx="8229600" cy="1143000"/>
          </a:xfrm>
        </p:spPr>
        <p:txBody>
          <a:bodyPr rtlCol="0">
            <a:normAutofit fontScale="90000"/>
          </a:bodyPr>
          <a:lstStyle/>
          <a:p>
            <a:pPr fontAlgn="auto">
              <a:spcAft>
                <a:spcPts val="0"/>
              </a:spcAft>
              <a:defRPr/>
            </a:pPr>
            <a:r>
              <a:rPr lang="en-US" smtClean="0"/>
              <a:t>Poland-Lithuanian Commonwealth in 15</a:t>
            </a:r>
            <a:r>
              <a:rPr lang="en-US" baseline="30000" smtClean="0"/>
              <a:t>th</a:t>
            </a:r>
            <a:r>
              <a:rPr lang="en-US" smtClean="0"/>
              <a:t> Century</a:t>
            </a:r>
          </a:p>
        </p:txBody>
      </p:sp>
    </p:spTree>
  </p:cSld>
  <p:clrMapOvr>
    <a:masterClrMapping/>
  </p:clrMapOvr>
  <p:transition>
    <p:circl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idx="4294967295"/>
          </p:nvPr>
        </p:nvSpPr>
        <p:spPr>
          <a:xfrm>
            <a:off x="0" y="274638"/>
            <a:ext cx="8229600" cy="1143000"/>
          </a:xfrm>
        </p:spPr>
        <p:txBody>
          <a:bodyPr/>
          <a:lstStyle/>
          <a:p>
            <a:r>
              <a:rPr lang="en-US" sz="2400"/>
              <a:t>Vaira Vike-Freiberga, </a:t>
            </a:r>
            <a:r>
              <a:rPr lang="en-US" sz="2400" b="1"/>
              <a:t>President of Latvia 1999-2006</a:t>
            </a:r>
            <a:r>
              <a:rPr lang="en-US" sz="2400"/>
              <a:t>, is also a scholar of Latvian folklore and folk music. Here is a CD of traditional songs she selected….and sang. </a:t>
            </a:r>
          </a:p>
        </p:txBody>
      </p:sp>
      <p:sp>
        <p:nvSpPr>
          <p:cNvPr id="270342" name="Rectangle 6"/>
          <p:cNvSpPr>
            <a:spLocks noGrp="1" noChangeArrowheads="1"/>
          </p:cNvSpPr>
          <p:nvPr>
            <p:ph type="body" sz="half" idx="4294967295"/>
          </p:nvPr>
        </p:nvSpPr>
        <p:spPr>
          <a:xfrm>
            <a:off x="5105400" y="1600200"/>
            <a:ext cx="4038600" cy="4525963"/>
          </a:xfrm>
        </p:spPr>
        <p:txBody>
          <a:bodyPr/>
          <a:lstStyle/>
          <a:p>
            <a:pPr>
              <a:lnSpc>
                <a:spcPct val="80000"/>
              </a:lnSpc>
            </a:pPr>
            <a:r>
              <a:rPr lang="en-US" sz="2000"/>
              <a:t>From the record company: “</a:t>
            </a:r>
            <a:r>
              <a:rPr lang="lv-LV" sz="2000"/>
              <a:t>Latvian folksongs selected and sung by the former Latvian president and folklore researcher Vaira Vīķe-Freiberga. This is a very personal selection of folk songs that have been sung by V. Vīķe-Freiberga’s mother and on special occasions. The songs have been arranged by the reknown Latvian musician and ethno-musicologist Valdis Muktupāvels. </a:t>
            </a:r>
            <a:r>
              <a:rPr lang="en-US" sz="2000"/>
              <a:t>“ </a:t>
            </a:r>
          </a:p>
          <a:p>
            <a:pPr>
              <a:lnSpc>
                <a:spcPct val="80000"/>
              </a:lnSpc>
            </a:pPr>
            <a:r>
              <a:rPr lang="en-US" sz="2000">
                <a:hlinkClick r:id="rId2"/>
              </a:rPr>
              <a:t>http://www.lauska.lv/pages/english/products.php</a:t>
            </a:r>
            <a:endParaRPr lang="en-US" sz="2000"/>
          </a:p>
          <a:p>
            <a:pPr>
              <a:lnSpc>
                <a:spcPct val="80000"/>
              </a:lnSpc>
            </a:pPr>
            <a:endParaRPr lang="en-US" sz="2000"/>
          </a:p>
        </p:txBody>
      </p:sp>
      <p:pic>
        <p:nvPicPr>
          <p:cNvPr id="270340" name="Picture 4"/>
          <p:cNvPicPr>
            <a:picLocks noChangeAspect="1" noChangeArrowheads="1"/>
          </p:cNvPicPr>
          <p:nvPr/>
        </p:nvPicPr>
        <p:blipFill>
          <a:blip r:embed="rId3" cstate="print"/>
          <a:srcRect/>
          <a:stretch>
            <a:fillRect/>
          </a:stretch>
        </p:blipFill>
        <p:spPr bwMode="auto">
          <a:xfrm>
            <a:off x="381000" y="1905000"/>
            <a:ext cx="4103688" cy="3713163"/>
          </a:xfrm>
          <a:prstGeom prst="rect">
            <a:avLst/>
          </a:prstGeom>
          <a:noFill/>
          <a:ln w="9525">
            <a:noFill/>
            <a:miter lim="800000"/>
            <a:headEnd/>
            <a:tailEnd/>
          </a:ln>
          <a:effectLst/>
        </p:spPr>
      </p:pic>
    </p:spTree>
  </p:cSld>
  <p:clrMapOvr>
    <a:masterClrMapping/>
  </p:clrMapOvr>
  <p:transition>
    <p:circl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mjr2013_poster-ENG"/>
          <p:cNvPicPr>
            <a:picLocks noChangeAspect="1" noChangeArrowheads="1"/>
          </p:cNvPicPr>
          <p:nvPr/>
        </p:nvPicPr>
        <p:blipFill>
          <a:blip r:embed="rId3" cstate="print"/>
          <a:srcRect/>
          <a:stretch>
            <a:fillRect/>
          </a:stretch>
        </p:blipFill>
        <p:spPr bwMode="auto">
          <a:xfrm>
            <a:off x="762000" y="1219200"/>
            <a:ext cx="3810000" cy="5391151"/>
          </a:xfrm>
          <a:prstGeom prst="rect">
            <a:avLst/>
          </a:prstGeom>
          <a:noFill/>
        </p:spPr>
      </p:pic>
      <p:sp>
        <p:nvSpPr>
          <p:cNvPr id="3" name="Title 2"/>
          <p:cNvSpPr>
            <a:spLocks noGrp="1"/>
          </p:cNvSpPr>
          <p:nvPr>
            <p:ph type="title"/>
          </p:nvPr>
        </p:nvSpPr>
        <p:spPr>
          <a:xfrm>
            <a:off x="457200" y="0"/>
            <a:ext cx="8229600" cy="1143000"/>
          </a:xfrm>
        </p:spPr>
        <p:txBody>
          <a:bodyPr/>
          <a:lstStyle/>
          <a:p>
            <a:r>
              <a:rPr lang="en-US" sz="3200" dirty="0" smtClean="0"/>
              <a:t>Pagan-oriented Festival, </a:t>
            </a:r>
            <a:br>
              <a:rPr lang="en-US" sz="3200" dirty="0" smtClean="0"/>
            </a:br>
            <a:r>
              <a:rPr lang="en-US" sz="3200" i="1" dirty="0" err="1" smtClean="0"/>
              <a:t>Menuo</a:t>
            </a:r>
            <a:r>
              <a:rPr lang="en-US" sz="3200" i="1" dirty="0" smtClean="0"/>
              <a:t> </a:t>
            </a:r>
            <a:r>
              <a:rPr lang="en-US" sz="3200" i="1" dirty="0" err="1" smtClean="0"/>
              <a:t>Juodaragis</a:t>
            </a:r>
            <a:r>
              <a:rPr lang="en-US" sz="3200" dirty="0" smtClean="0"/>
              <a:t> (Horn of the Black Moon)</a:t>
            </a:r>
            <a:endParaRPr lang="en-US" sz="3200" dirty="0"/>
          </a:p>
        </p:txBody>
      </p:sp>
      <p:sp>
        <p:nvSpPr>
          <p:cNvPr id="5" name="Content Placeholder 4"/>
          <p:cNvSpPr>
            <a:spLocks noGrp="1"/>
          </p:cNvSpPr>
          <p:nvPr>
            <p:ph sz="half" idx="4294967295"/>
          </p:nvPr>
        </p:nvSpPr>
        <p:spPr>
          <a:xfrm>
            <a:off x="5105400" y="1219200"/>
            <a:ext cx="4038600" cy="4525963"/>
          </a:xfrm>
        </p:spPr>
        <p:txBody>
          <a:bodyPr/>
          <a:lstStyle/>
          <a:p>
            <a:r>
              <a:rPr lang="en-US" sz="1800" dirty="0" smtClean="0"/>
              <a:t>The XVI edition of </a:t>
            </a:r>
            <a:r>
              <a:rPr lang="en-US" sz="1800" b="1" dirty="0" err="1" smtClean="0"/>
              <a:t>Mėnuo</a:t>
            </a:r>
            <a:r>
              <a:rPr lang="en-US" sz="1800" b="1" dirty="0" smtClean="0"/>
              <a:t> </a:t>
            </a:r>
            <a:r>
              <a:rPr lang="en-US" sz="1800" b="1" dirty="0" err="1" smtClean="0"/>
              <a:t>Juodaragis</a:t>
            </a:r>
            <a:r>
              <a:rPr lang="en-US" sz="1800" dirty="0" smtClean="0"/>
              <a:t> is blowing horns again, summoning to the burning altar under Great Oak at </a:t>
            </a:r>
            <a:r>
              <a:rPr lang="en-US" sz="1800" dirty="0" err="1" smtClean="0"/>
              <a:t>Zarasai</a:t>
            </a:r>
            <a:r>
              <a:rPr lang="en-US" sz="1800" dirty="0" smtClean="0"/>
              <a:t> lake island, Northern Lithuania. Traditionally MJR will celebrate the last days of Summer – </a:t>
            </a:r>
            <a:r>
              <a:rPr lang="en-US" sz="1800" b="1" dirty="0" smtClean="0"/>
              <a:t>August 23-25</a:t>
            </a:r>
            <a:r>
              <a:rPr lang="en-US" sz="1800" dirty="0" smtClean="0"/>
              <a:t>, </a:t>
            </a:r>
            <a:r>
              <a:rPr lang="en-US" sz="1800" b="1" dirty="0" smtClean="0"/>
              <a:t>2013</a:t>
            </a:r>
            <a:r>
              <a:rPr lang="en-US" sz="1800" dirty="0" smtClean="0"/>
              <a:t>. And this year the festival will be very Baltic in essence, sharing the ancient mythologies, history and most original contemporary arts. Three days and nights of spellbinding neo-folk, post-folk, ethnic and alternative music, ancient crafts, lectures, films, eco-art and lots of friendly partying – its your best chance to know what Baltic really means! Be welcome!</a:t>
            </a:r>
            <a:endParaRPr lang="en-US" sz="1800" dirty="0"/>
          </a:p>
        </p:txBody>
      </p:sp>
    </p:spTree>
  </p:cSld>
  <p:clrMapOvr>
    <a:masterClrMapping/>
  </p:clrMapOvr>
  <p:transition>
    <p:circl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http://www.mjr.lt/mjr2015_vinjete_3.jpg"/>
          <p:cNvPicPr>
            <a:picLocks noChangeAspect="1" noChangeArrowheads="1"/>
          </p:cNvPicPr>
          <p:nvPr/>
        </p:nvPicPr>
        <p:blipFill>
          <a:blip r:embed="rId3" cstate="print"/>
          <a:srcRect/>
          <a:stretch>
            <a:fillRect/>
          </a:stretch>
        </p:blipFill>
        <p:spPr bwMode="auto">
          <a:xfrm>
            <a:off x="-685800" y="-457200"/>
            <a:ext cx="10272041" cy="7315200"/>
          </a:xfrm>
          <a:prstGeom prst="rect">
            <a:avLst/>
          </a:prstGeom>
          <a:noFill/>
        </p:spPr>
      </p:pic>
    </p:spTree>
  </p:cSld>
  <p:clrMapOvr>
    <a:masterClrMapping/>
  </p:clrMapOvr>
  <p:transition>
    <p:circl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lstStyle/>
          <a:p>
            <a:r>
              <a:rPr lang="en-US" sz="4000"/>
              <a:t>Two Faces of Paganism: </a:t>
            </a:r>
            <a:br>
              <a:rPr lang="en-US" sz="4000"/>
            </a:br>
            <a:r>
              <a:rPr lang="en-US" sz="4000" b="1"/>
              <a:t>Ethnic</a:t>
            </a:r>
            <a:r>
              <a:rPr lang="en-US" sz="4000"/>
              <a:t> vs. </a:t>
            </a:r>
            <a:r>
              <a:rPr lang="en-US" sz="4000" b="1"/>
              <a:t>Spiritual</a:t>
            </a:r>
            <a:r>
              <a:rPr lang="en-US" sz="4000"/>
              <a:t> Dimensions</a:t>
            </a:r>
          </a:p>
        </p:txBody>
      </p:sp>
      <p:sp>
        <p:nvSpPr>
          <p:cNvPr id="59397" name="Rectangle 5"/>
          <p:cNvSpPr>
            <a:spLocks noGrp="1" noChangeArrowheads="1"/>
          </p:cNvSpPr>
          <p:nvPr>
            <p:ph type="body" sz="half" idx="1"/>
          </p:nvPr>
        </p:nvSpPr>
        <p:spPr/>
        <p:txBody>
          <a:bodyPr/>
          <a:lstStyle/>
          <a:p>
            <a:pPr>
              <a:lnSpc>
                <a:spcPct val="80000"/>
              </a:lnSpc>
            </a:pPr>
            <a:r>
              <a:rPr lang="en-US" sz="2400"/>
              <a:t>For some Pagans, the most important thing is </a:t>
            </a:r>
            <a:r>
              <a:rPr lang="en-US" sz="2400" b="1"/>
              <a:t>preserving and continuing ethnic identity and ethnic folk culture</a:t>
            </a:r>
            <a:r>
              <a:rPr lang="en-US" sz="2400"/>
              <a:t>, of which religion is just one part.</a:t>
            </a:r>
          </a:p>
          <a:p>
            <a:pPr>
              <a:lnSpc>
                <a:spcPct val="80000"/>
              </a:lnSpc>
            </a:pPr>
            <a:r>
              <a:rPr lang="en-US" sz="2400"/>
              <a:t>This side of Paganism is most concerned with accurate reconstruction of folklore, ties in with ethnic nationalism and is  sometimes associated with racist attitudes.</a:t>
            </a:r>
          </a:p>
        </p:txBody>
      </p:sp>
      <p:sp>
        <p:nvSpPr>
          <p:cNvPr id="59398" name="Rectangle 6"/>
          <p:cNvSpPr>
            <a:spLocks noGrp="1" noChangeArrowheads="1"/>
          </p:cNvSpPr>
          <p:nvPr>
            <p:ph type="body" sz="half" idx="2"/>
          </p:nvPr>
        </p:nvSpPr>
        <p:spPr/>
        <p:txBody>
          <a:bodyPr/>
          <a:lstStyle/>
          <a:p>
            <a:pPr>
              <a:lnSpc>
                <a:spcPct val="80000"/>
              </a:lnSpc>
            </a:pPr>
            <a:r>
              <a:rPr lang="en-US" sz="2400"/>
              <a:t>For some Pagans, ethnic folk traditions and folk culture are only the</a:t>
            </a:r>
            <a:r>
              <a:rPr lang="en-US" sz="2400" b="1"/>
              <a:t> gateway to deeper spiritual experience</a:t>
            </a:r>
            <a:r>
              <a:rPr lang="en-US" sz="2400"/>
              <a:t>, which transcends racial- tribal-ethnic differences.</a:t>
            </a:r>
          </a:p>
          <a:p>
            <a:pPr>
              <a:lnSpc>
                <a:spcPct val="80000"/>
              </a:lnSpc>
            </a:pPr>
            <a:r>
              <a:rPr lang="en-US" sz="2400"/>
              <a:t>This more purely spiritual side of Paganism is more open to ideas of universal spirituality across the earth, and embraces multiculturalism.</a:t>
            </a:r>
          </a:p>
        </p:txBody>
      </p:sp>
    </p:spTree>
  </p:cSld>
  <p:clrMapOvr>
    <a:masterClrMapping/>
  </p:clrMapOvr>
  <p:transition>
    <p:circl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t>And so…</a:t>
            </a:r>
          </a:p>
        </p:txBody>
      </p:sp>
      <p:sp>
        <p:nvSpPr>
          <p:cNvPr id="266244" name="Rectangle 4"/>
          <p:cNvSpPr>
            <a:spLocks noGrp="1" noChangeArrowheads="1"/>
          </p:cNvSpPr>
          <p:nvPr>
            <p:ph type="body" sz="half" idx="1"/>
          </p:nvPr>
        </p:nvSpPr>
        <p:spPr/>
        <p:txBody>
          <a:bodyPr/>
          <a:lstStyle/>
          <a:p>
            <a:pPr>
              <a:lnSpc>
                <a:spcPct val="90000"/>
              </a:lnSpc>
            </a:pPr>
            <a:r>
              <a:rPr lang="en-US" b="1" dirty="0"/>
              <a:t>Modern </a:t>
            </a:r>
            <a:r>
              <a:rPr lang="en-US" b="1" dirty="0" smtClean="0"/>
              <a:t>Baltic Paganism</a:t>
            </a:r>
            <a:r>
              <a:rPr lang="en-US" dirty="0" smtClean="0"/>
              <a:t> </a:t>
            </a:r>
            <a:r>
              <a:rPr lang="en-US" dirty="0"/>
              <a:t>therefore has many dimensions and is truly </a:t>
            </a:r>
            <a:r>
              <a:rPr lang="en-US" b="1" dirty="0"/>
              <a:t>multi-faceted</a:t>
            </a:r>
            <a:r>
              <a:rPr lang="en-US" dirty="0"/>
              <a:t>.</a:t>
            </a:r>
          </a:p>
          <a:p>
            <a:pPr>
              <a:lnSpc>
                <a:spcPct val="90000"/>
              </a:lnSpc>
            </a:pPr>
            <a:r>
              <a:rPr lang="en-US" dirty="0"/>
              <a:t>Some relate to it as ethnic folk traditions: even Christians can do so..</a:t>
            </a:r>
          </a:p>
          <a:p>
            <a:pPr>
              <a:lnSpc>
                <a:spcPct val="90000"/>
              </a:lnSpc>
            </a:pPr>
            <a:r>
              <a:rPr lang="en-US" dirty="0"/>
              <a:t>Some relate to it as music: even your       </a:t>
            </a:r>
            <a:r>
              <a:rPr lang="en-US" dirty="0" err="1" smtClean="0"/>
              <a:t>i</a:t>
            </a:r>
            <a:r>
              <a:rPr lang="en-US" dirty="0" smtClean="0"/>
              <a:t>-Pod/Pad/Phone can.</a:t>
            </a:r>
            <a:endParaRPr lang="en-US" dirty="0"/>
          </a:p>
        </p:txBody>
      </p:sp>
      <p:sp>
        <p:nvSpPr>
          <p:cNvPr id="266245" name="Rectangle 5"/>
          <p:cNvSpPr>
            <a:spLocks noGrp="1" noChangeArrowheads="1"/>
          </p:cNvSpPr>
          <p:nvPr>
            <p:ph type="body" sz="half" idx="2"/>
          </p:nvPr>
        </p:nvSpPr>
        <p:spPr/>
        <p:txBody>
          <a:bodyPr/>
          <a:lstStyle/>
          <a:p>
            <a:pPr>
              <a:lnSpc>
                <a:spcPct val="90000"/>
              </a:lnSpc>
            </a:pPr>
            <a:r>
              <a:rPr lang="en-US"/>
              <a:t>Some relate to it as an expression of national and ethnic identity: many Latvians and Lithuanians do so. </a:t>
            </a:r>
          </a:p>
          <a:p>
            <a:pPr>
              <a:lnSpc>
                <a:spcPct val="90000"/>
              </a:lnSpc>
            </a:pPr>
            <a:r>
              <a:rPr lang="en-US"/>
              <a:t>Some relate to it as a spiritual path, and find deep meaning in its gods, myths, rituals, songs.</a:t>
            </a:r>
          </a:p>
        </p:txBody>
      </p:sp>
    </p:spTree>
  </p:cSld>
  <p:clrMapOvr>
    <a:masterClrMapping/>
  </p:clrMapOvr>
  <p:transition>
    <p:circl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p:txBody>
          <a:bodyPr/>
          <a:lstStyle/>
          <a:p>
            <a:r>
              <a:rPr lang="en-US" sz="4000"/>
              <a:t>Romuva hosting World Congress of Ethnic Religions, June, 1998</a:t>
            </a:r>
          </a:p>
        </p:txBody>
      </p:sp>
      <p:pic>
        <p:nvPicPr>
          <p:cNvPr id="133125" name="Picture 5" descr="BagpipePagan"/>
          <p:cNvPicPr>
            <a:picLocks noChangeAspect="1" noChangeArrowheads="1"/>
          </p:cNvPicPr>
          <p:nvPr/>
        </p:nvPicPr>
        <p:blipFill>
          <a:blip r:embed="rId2" cstate="print"/>
          <a:srcRect/>
          <a:stretch>
            <a:fillRect/>
          </a:stretch>
        </p:blipFill>
        <p:spPr bwMode="auto">
          <a:xfrm>
            <a:off x="1447800" y="1981200"/>
            <a:ext cx="5978525" cy="4124325"/>
          </a:xfrm>
          <a:prstGeom prst="rect">
            <a:avLst/>
          </a:prstGeom>
          <a:noFill/>
        </p:spPr>
      </p:pic>
    </p:spTree>
  </p:cSld>
  <p:clrMapOvr>
    <a:masterClrMapping/>
  </p:clrMapOvr>
  <p:transition>
    <p:circl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p:txBody>
          <a:bodyPr/>
          <a:lstStyle/>
          <a:p>
            <a:r>
              <a:rPr lang="en-US" sz="2400"/>
              <a:t>Fire ritual.  Prayers, songs and offerings around fire. </a:t>
            </a:r>
            <a:br>
              <a:rPr lang="en-US" sz="2400"/>
            </a:br>
            <a:r>
              <a:rPr lang="en-US" sz="2400"/>
              <a:t>June 1998. Romuva members plus others, </a:t>
            </a:r>
            <a:br>
              <a:rPr lang="en-US" sz="2400"/>
            </a:br>
            <a:r>
              <a:rPr lang="en-US" sz="2400"/>
              <a:t>during World Congress of Ethnic Religions.</a:t>
            </a:r>
          </a:p>
        </p:txBody>
      </p:sp>
      <p:pic>
        <p:nvPicPr>
          <p:cNvPr id="107525" name="Picture 5" descr="LitView3"/>
          <p:cNvPicPr>
            <a:picLocks noChangeAspect="1" noChangeArrowheads="1"/>
          </p:cNvPicPr>
          <p:nvPr/>
        </p:nvPicPr>
        <p:blipFill>
          <a:blip r:embed="rId2" cstate="print"/>
          <a:srcRect/>
          <a:stretch>
            <a:fillRect/>
          </a:stretch>
        </p:blipFill>
        <p:spPr bwMode="auto">
          <a:xfrm>
            <a:off x="1066800" y="1974850"/>
            <a:ext cx="6929438" cy="4883150"/>
          </a:xfrm>
          <a:prstGeom prst="rect">
            <a:avLst/>
          </a:prstGeom>
          <a:noFill/>
        </p:spPr>
      </p:pic>
    </p:spTree>
  </p:cSld>
  <p:clrMapOvr>
    <a:masterClrMapping/>
  </p:clrMapOvr>
  <p:transition>
    <p:circl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en-US" sz="4000"/>
              <a:t>Romuva summer solstice </a:t>
            </a:r>
            <a:r>
              <a:rPr lang="en-US" sz="4000" i="1"/>
              <a:t>Rasa</a:t>
            </a:r>
            <a:r>
              <a:rPr lang="en-US" sz="4000"/>
              <a:t> festival. Kernave, Lithuania, 1998</a:t>
            </a:r>
          </a:p>
        </p:txBody>
      </p:sp>
      <p:pic>
        <p:nvPicPr>
          <p:cNvPr id="234499" name="Picture 3" descr="LitView5"/>
          <p:cNvPicPr>
            <a:picLocks noChangeAspect="1" noChangeArrowheads="1"/>
          </p:cNvPicPr>
          <p:nvPr/>
        </p:nvPicPr>
        <p:blipFill>
          <a:blip r:embed="rId2" cstate="print"/>
          <a:srcRect/>
          <a:stretch>
            <a:fillRect/>
          </a:stretch>
        </p:blipFill>
        <p:spPr bwMode="auto">
          <a:xfrm>
            <a:off x="1600200" y="2057400"/>
            <a:ext cx="5932488" cy="4114800"/>
          </a:xfrm>
          <a:prstGeom prst="rect">
            <a:avLst/>
          </a:prstGeom>
          <a:noFill/>
        </p:spPr>
      </p:pic>
    </p:spTree>
  </p:cSld>
  <p:clrMapOvr>
    <a:masterClrMapping/>
  </p:clrMapOvr>
  <p:transition>
    <p:circl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sz="3200"/>
              <a:t>Latvian woman preparing traditional wreath at </a:t>
            </a:r>
            <a:r>
              <a:rPr lang="en-US" sz="3200" i="1"/>
              <a:t>Rasa </a:t>
            </a:r>
            <a:r>
              <a:rPr lang="en-US" sz="3200"/>
              <a:t>summer solstice in Lithuania, 1998. </a:t>
            </a:r>
          </a:p>
        </p:txBody>
      </p:sp>
      <p:pic>
        <p:nvPicPr>
          <p:cNvPr id="17413" name="Picture 5" descr="LitView7"/>
          <p:cNvPicPr>
            <a:picLocks noChangeAspect="1" noChangeArrowheads="1"/>
          </p:cNvPicPr>
          <p:nvPr/>
        </p:nvPicPr>
        <p:blipFill>
          <a:blip r:embed="rId2" cstate="print"/>
          <a:srcRect/>
          <a:stretch>
            <a:fillRect/>
          </a:stretch>
        </p:blipFill>
        <p:spPr bwMode="auto">
          <a:xfrm>
            <a:off x="1524000" y="2209800"/>
            <a:ext cx="5942013" cy="4133850"/>
          </a:xfrm>
          <a:prstGeom prst="rect">
            <a:avLst/>
          </a:prstGeom>
          <a:noFill/>
        </p:spPr>
      </p:pic>
    </p:spTree>
  </p:cSld>
  <p:clrMapOvr>
    <a:masterClrMapping/>
  </p:clrMapOvr>
  <p:transition>
    <p:circl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z="4000"/>
              <a:t>Jonas Trinkunas leader of Romuva, and wife Inija perform fire ritual</a:t>
            </a:r>
          </a:p>
        </p:txBody>
      </p:sp>
      <p:pic>
        <p:nvPicPr>
          <p:cNvPr id="142340" name="Picture 4"/>
          <p:cNvPicPr>
            <a:picLocks noChangeAspect="1" noChangeArrowheads="1"/>
          </p:cNvPicPr>
          <p:nvPr/>
        </p:nvPicPr>
        <p:blipFill>
          <a:blip r:embed="rId3" cstate="print"/>
          <a:srcRect/>
          <a:stretch>
            <a:fillRect/>
          </a:stretch>
        </p:blipFill>
        <p:spPr bwMode="auto">
          <a:xfrm>
            <a:off x="2971800" y="2057400"/>
            <a:ext cx="3419475" cy="4341813"/>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3025</TotalTime>
  <Words>3793</Words>
  <Application>Microsoft Office PowerPoint</Application>
  <PresentationFormat>On-screen Show (4:3)</PresentationFormat>
  <Paragraphs>252</Paragraphs>
  <Slides>111</Slides>
  <Notes>11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111</vt:i4>
      </vt:variant>
    </vt:vector>
  </HeadingPairs>
  <TitlesOfParts>
    <vt:vector size="113" baseType="lpstr">
      <vt:lpstr>Arial</vt:lpstr>
      <vt:lpstr>Default Design</vt:lpstr>
      <vt:lpstr>Neo-Paganism and New Religious Movements ::   Class Six Modern Baltic Paganism: </vt:lpstr>
      <vt:lpstr>PowerPoint Presentation</vt:lpstr>
      <vt:lpstr>Lithuanian Romuva Paganism</vt:lpstr>
      <vt:lpstr>Baltic States today</vt:lpstr>
      <vt:lpstr>Baltic Region ~1200</vt:lpstr>
      <vt:lpstr>Historical Overview of Lithuania</vt:lpstr>
      <vt:lpstr> Map of Baltic States in 14th Century showing German Crusader (Teutonic Knights) conquest of Latvia (Livonia). Of the Baltic states and tribes, only Lithuania resists, forming union with Poland in 1386 which crushes the Germans in the Battle of Grünwald/Zalgiris in 1410.</vt:lpstr>
      <vt:lpstr>Grand Duchy of Lithuania in 13th to 15th centuries, prior to union with Poland</vt:lpstr>
      <vt:lpstr>Poland-Lithuanian Commonwealth in 15th Century</vt:lpstr>
      <vt:lpstr>Polish-Lithuanian Commonwealth in 16th Century, one of the largest states in Europe</vt:lpstr>
      <vt:lpstr>Polish-Lithuanian Commonwealth, the “Republic of Two Nations,” in 17th century at height of power</vt:lpstr>
      <vt:lpstr>Further facts about Lithuania</vt:lpstr>
      <vt:lpstr>Baltic States today</vt:lpstr>
      <vt:lpstr>Brief History of Riga, Latvia</vt:lpstr>
      <vt:lpstr>Later History of Riga &amp; Latvia</vt:lpstr>
      <vt:lpstr>Baltic States today</vt:lpstr>
      <vt:lpstr>St. Adalbert (956-997), Bishop of Prague who conducted missionary activity in Baltic Prussia. </vt:lpstr>
      <vt:lpstr>1236: The Battle of Saule</vt:lpstr>
      <vt:lpstr>National Museum of Lithuania in Vilnius, with statue of 13th century king, Mindaugas, who converted to Christianity and was murdered by his subjects, who refused to convert</vt:lpstr>
      <vt:lpstr>King Mindaugas (~1203 -1263) Due to his acceptance of Christianity, Mindaugas is beloved by modern Lithuanian Catholics; non-Christians appreciate his efforts to unify Lithuania</vt:lpstr>
      <vt:lpstr>Monument to Mindaugas in front of the National Museum; Castle Hill in background</vt:lpstr>
      <vt:lpstr>Reconstructed image of the first Cathedral, built by Mindaugas in mid-13th century, next to the oft-rebuilt Cathedral, as it is today</vt:lpstr>
      <vt:lpstr>Grand Duke Gediminas:  remembered as a skillful and tolerant ruler</vt:lpstr>
      <vt:lpstr>Gediminas’ Importance to Lithuanian Pagans</vt:lpstr>
      <vt:lpstr>PowerPoint Presentation</vt:lpstr>
      <vt:lpstr>Images of Gediminas</vt:lpstr>
      <vt:lpstr>Two modern tributes to the Iron Wolf of Gediminas’ dream, which inspired him to undertake the construction of Vilnius, according to legend</vt:lpstr>
      <vt:lpstr>In city of Šiauliai, “Iron Fox” statue is local parody of Vilnius’ “Iron Wolf”</vt:lpstr>
      <vt:lpstr>PowerPoint Presentation</vt:lpstr>
      <vt:lpstr>Gediminas’ Successors:                       Algirdas and Kęstutis</vt:lpstr>
      <vt:lpstr>Gediminas’ Successors:                       Algirdas and Kęstutis</vt:lpstr>
      <vt:lpstr>Trakai Castle</vt:lpstr>
      <vt:lpstr>King Jogaila (Władislaw II Jagiello) of Poland and Vytautas the Great,      Grand Duke of Lithuania</vt:lpstr>
      <vt:lpstr>Lithuanian-Polish King Jogaila                             and Grand Duke Vytautas       </vt:lpstr>
      <vt:lpstr>Monument to Vytautas the Great, in city of Kaunas, marking his victories over the Teutonic Knights and others</vt:lpstr>
      <vt:lpstr>Map of Grand Duchy of Lithuania, showing territories acquired by various leaders, and size relative to modern European countries </vt:lpstr>
      <vt:lpstr>Lithuanian Paganism: suppressed, but not forgotten in Lithuanian history</vt:lpstr>
      <vt:lpstr>The19th Century “National Awakening”</vt:lpstr>
      <vt:lpstr>Example of Lithuanian-Sanskrit (Indo-European) correspondences</vt:lpstr>
      <vt:lpstr>Ramuva/Romuva: Lithuanian Paganism revived secretly, then officially </vt:lpstr>
      <vt:lpstr>The Baltic Way, Singing Protests and Independence from the USSR</vt:lpstr>
      <vt:lpstr>“The Singing Revolution:” folk song protest across the Baltic States in August, 1989 (three months before Berlin Wall protests).  Two million people formed a human chain across Estonia, Latvia and Lithuania to sing forbidden traditional songs in protest of Soviet rule.</vt:lpstr>
      <vt:lpstr>Acceptance and Consolidation of the Romuva Movement</vt:lpstr>
      <vt:lpstr>Romuva ritual. Romuva leader Jonas Trinkūnas receiving Grand Duke Gediminas award from the President of Lithuania in 2013.</vt:lpstr>
      <vt:lpstr>Jonas Trinkūnas (1939-2014), head of Lithuanian Pagan movement Romuva. Home in Vilnius, 2004.</vt:lpstr>
      <vt:lpstr>Jonas’ wife, folk singer and sociologist Inija Trinkunienė 2004.</vt:lpstr>
      <vt:lpstr>Jonas Trinkunas and Tourist. 2004.</vt:lpstr>
      <vt:lpstr>Relationship of Romuva to Lithuanian Society</vt:lpstr>
      <vt:lpstr>Relationship of Romuva to Lithuanian Society (2)</vt:lpstr>
      <vt:lpstr>Beyond Romuva and Kulgrinda: The “Paganesque” in Lithuanian Culture</vt:lpstr>
      <vt:lpstr>The Crafty Side of Baltic Paganism</vt:lpstr>
      <vt:lpstr>Latvian Paganism</vt:lpstr>
      <vt:lpstr>Pagan-Inspired or “Paganeseque” Latvian Music and Culture </vt:lpstr>
      <vt:lpstr>Stelmuze, ancient oak tree sacred to Pagans, Stelmužės ąžuolas.</vt:lpstr>
      <vt:lpstr>Kernavė, site of prehistoric settlements  and medieval fortresses of Lithuanian rulers. Sacred to Pagans and Christians alike, Rasos/Jonines annual summer solstice festival held on these hills.</vt:lpstr>
      <vt:lpstr>Summer solstice Rasos festival at Kernavė, view of traditional gateway decorated with folk symbols  (my own photos from  June,1998, during World Pagan Congress).</vt:lpstr>
      <vt:lpstr>Pagan ritual in Lithuania</vt:lpstr>
      <vt:lpstr>Kūlgrinda: Lithuanian folk music band, Paganesque extension of Pagan religious group Romuva.  In center: Jonas Trinkūnas and wife Inija</vt:lpstr>
      <vt:lpstr>PowerPoint Presentation</vt:lpstr>
      <vt:lpstr>Ilģi: Latvian folk music group led by Ilga Reizniece (violin)</vt:lpstr>
      <vt:lpstr>PowerPoint Presentation</vt:lpstr>
      <vt:lpstr>Tadas Šidiskis, another Romuva leader in Lithuania</vt:lpstr>
      <vt:lpstr>Young Lithuanian woman with flower wreath at Rasa summer solstice festival, June 2008</vt:lpstr>
      <vt:lpstr>PowerPoint Presentation</vt:lpstr>
      <vt:lpstr>PowerPoint Presentation</vt:lpstr>
      <vt:lpstr>PowerPoint Presentation</vt:lpstr>
      <vt:lpstr>PowerPoint Presentation</vt:lpstr>
      <vt:lpstr>Dancing around the sun-wheel</vt:lpstr>
      <vt:lpstr>PowerPoint Presentation</vt:lpstr>
      <vt:lpstr>Lithuanian Pagans also celebrate the winter solstice.  December, 2008.</vt:lpstr>
      <vt:lpstr>American Members of Lithuanian Pagan group Romuva outside Chicago, summer solstice, 2002. </vt:lpstr>
      <vt:lpstr>Janis and Inese Krumina, leaders of male and female sections of Latvian Pagan group called Vilki (Wolves). (Here, they struggle to maintain human form.) Outside Riga,  Latvia, 2002.</vt:lpstr>
      <vt:lpstr>Janis pauses to pray at sacred oak tree. March, 2002.</vt:lpstr>
      <vt:lpstr>Laughter after I asked Inese if the vicious dog was the leader of Vilki (Wolves). 2002.</vt:lpstr>
      <vt:lpstr>Inese leading summer solstice ritual, Latvia 2008</vt:lpstr>
      <vt:lpstr>PowerPoint Presentation</vt:lpstr>
      <vt:lpstr>PowerPoint Presentation</vt:lpstr>
      <vt:lpstr>Clothes, jewelry, candles, instruments all created by these Latvian Pagans</vt:lpstr>
      <vt:lpstr>Lithuanian crosses with Pagan motifs               (sun, moon, snakes)</vt:lpstr>
      <vt:lpstr>The Musical Side of Paganism</vt:lpstr>
      <vt:lpstr>Kulgrinda, folk-music ensemble grown out of Romuva movement, led by Jonas and Inija Trinkunas.</vt:lpstr>
      <vt:lpstr>Cover of Kulgrinda CD, Rite of Fire, 2004. The swastika-like symbol is traditional Lithuanian, not Nazi.</vt:lpstr>
      <vt:lpstr>Latvian band Ilgi. The woman is the boss:  Ilga Rezneice. http://www.ilgi.lv/index.php </vt:lpstr>
      <vt:lpstr>Ilgi CD, Seji Veju “Sow the Wind.”  Note the instrument: a traditional Latvian kokles, like a zither.</vt:lpstr>
      <vt:lpstr>Ilgi Cd, Speleju Dancoju. “I Played and I Danced.” Musical version of poems by a  leading Latvian poet.</vt:lpstr>
      <vt:lpstr>Latvian Pagan movement Vilki (Wolves) also has a musical group. Here is a photo from a CD.</vt:lpstr>
      <vt:lpstr>Vilki’s male division plays traditional Latvian war songs from the 10th -13th century, when Latvian Pagans fought against Christian Crusaders. Here is a Vilki CD.</vt:lpstr>
      <vt:lpstr>Vilki’s female branch Vilcenes plays traditional women’s songs.</vt:lpstr>
      <vt:lpstr>Vilcenes CD: Karavīra līgaviņa (Bride of the Warrior).</vt:lpstr>
      <vt:lpstr>Vaira Vike-Freiberga, President of Latvia 1999-2006, is also a scholar of Latvian folklore and folk music. Here is a CD of traditional songs she selected….and sang. </vt:lpstr>
      <vt:lpstr>Pagan-oriented Festival,  Menuo Juodaragis (Horn of the Black Moon)</vt:lpstr>
      <vt:lpstr>PowerPoint Presentation</vt:lpstr>
      <vt:lpstr>Two Faces of Paganism:  Ethnic vs. Spiritual Dimensions</vt:lpstr>
      <vt:lpstr>And so…</vt:lpstr>
      <vt:lpstr>Romuva hosting World Congress of Ethnic Religions, June, 1998</vt:lpstr>
      <vt:lpstr>Fire ritual.  Prayers, songs and offerings around fire.  June 1998. Romuva members plus others,  during World Congress of Ethnic Religions.</vt:lpstr>
      <vt:lpstr>Romuva summer solstice Rasa festival. Kernave, Lithuania, 1998</vt:lpstr>
      <vt:lpstr>Latvian woman preparing traditional wreath at Rasa summer solstice in Lithuania, 1998. </vt:lpstr>
      <vt:lpstr>Jonas Trinkunas leader of Romuva, and wife Inija perform fire ritual</vt:lpstr>
      <vt:lpstr>Official Symbols of World Congress of Ethnic Religions, est. 1998 in Vilnius, Lithuania</vt:lpstr>
      <vt:lpstr>Jonas and Inija Trinkunas, March 2009, home in Vilnius, Lithuania.</vt:lpstr>
      <vt:lpstr>Rasa Summer Solstice Festival in Lithuania, June 1998. Symbolic structure in traditional design.  Wheel-shapes refer to the sun.</vt:lpstr>
      <vt:lpstr>Early painting of three Lithuanian deities: Dievas, highest god; Perkunas, thunder god; Velnias, god of the dead.</vt:lpstr>
      <vt:lpstr>Vilnius’s main cathedral: originally a Pagan temple, destroyed/rebuilt by both Pagans and Christians. Romuva has petitioned to be allowed to perform rituals in the basement, where Pagan altars have been found by archaeologists. The Catholic church has refused the request.</vt:lpstr>
      <vt:lpstr>Romuva Winter Solstice, Vilnius, 2008</vt:lpstr>
      <vt:lpstr>Arriving</vt:lpstr>
      <vt:lpstr>Building the fire</vt:lpstr>
      <vt:lpstr>Blowing the horn</vt:lpstr>
      <vt:lpstr>Drumming</vt:lpstr>
      <vt:lpstr>Singing</vt:lpstr>
      <vt:lpstr>All together now.</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Paganism is not:</dc:title>
  <dc:creator>Michael</dc:creator>
  <cp:lastModifiedBy>Michael Strmiska</cp:lastModifiedBy>
  <cp:revision>79</cp:revision>
  <dcterms:created xsi:type="dcterms:W3CDTF">2009-04-16T01:16:45Z</dcterms:created>
  <dcterms:modified xsi:type="dcterms:W3CDTF">2015-12-07T21:07:53Z</dcterms:modified>
</cp:coreProperties>
</file>