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256" r:id="rId2"/>
    <p:sldId id="270" r:id="rId3"/>
    <p:sldId id="258" r:id="rId4"/>
    <p:sldId id="264" r:id="rId5"/>
    <p:sldId id="257" r:id="rId6"/>
    <p:sldId id="262" r:id="rId7"/>
    <p:sldId id="276" r:id="rId8"/>
    <p:sldId id="271" r:id="rId9"/>
    <p:sldId id="274" r:id="rId10"/>
    <p:sldId id="273" r:id="rId11"/>
    <p:sldId id="267" r:id="rId12"/>
    <p:sldId id="279" r:id="rId13"/>
    <p:sldId id="284" r:id="rId14"/>
    <p:sldId id="287" r:id="rId15"/>
    <p:sldId id="285" r:id="rId16"/>
    <p:sldId id="266" r:id="rId17"/>
    <p:sldId id="268" r:id="rId18"/>
    <p:sldId id="277" r:id="rId19"/>
    <p:sldId id="289" r:id="rId20"/>
    <p:sldId id="269" r:id="rId21"/>
    <p:sldId id="286" r:id="rId22"/>
    <p:sldId id="263" r:id="rId23"/>
    <p:sldId id="290" r:id="rId24"/>
    <p:sldId id="283" r:id="rId25"/>
    <p:sldId id="282" r:id="rId26"/>
    <p:sldId id="295" r:id="rId27"/>
    <p:sldId id="296" r:id="rId28"/>
    <p:sldId id="293" r:id="rId29"/>
    <p:sldId id="299" r:id="rId30"/>
    <p:sldId id="302" r:id="rId31"/>
    <p:sldId id="300" r:id="rId32"/>
    <p:sldId id="292" r:id="rId33"/>
    <p:sldId id="308" r:id="rId34"/>
    <p:sldId id="304" r:id="rId35"/>
    <p:sldId id="303" r:id="rId36"/>
    <p:sldId id="305" r:id="rId37"/>
    <p:sldId id="306" r:id="rId38"/>
    <p:sldId id="311" r:id="rId39"/>
    <p:sldId id="310" r:id="rId40"/>
    <p:sldId id="314" r:id="rId41"/>
    <p:sldId id="309" r:id="rId42"/>
    <p:sldId id="318" r:id="rId43"/>
    <p:sldId id="312" r:id="rId44"/>
    <p:sldId id="313" r:id="rId45"/>
    <p:sldId id="316" r:id="rId46"/>
    <p:sldId id="315" r:id="rId47"/>
    <p:sldId id="319" r:id="rId48"/>
    <p:sldId id="320" r:id="rId49"/>
    <p:sldId id="321" r:id="rId50"/>
    <p:sldId id="325" r:id="rId51"/>
    <p:sldId id="322" r:id="rId52"/>
    <p:sldId id="326" r:id="rId53"/>
    <p:sldId id="324" r:id="rId54"/>
    <p:sldId id="291" r:id="rId55"/>
    <p:sldId id="298" r:id="rId56"/>
    <p:sldId id="275" r:id="rId57"/>
    <p:sldId id="259" r:id="rId58"/>
    <p:sldId id="260" r:id="rId59"/>
    <p:sldId id="261" r:id="rId60"/>
    <p:sldId id="272" r:id="rId61"/>
    <p:sldId id="281" r:id="rId62"/>
    <p:sldId id="301" r:id="rId63"/>
    <p:sldId id="307" r:id="rId64"/>
    <p:sldId id="323" r:id="rId65"/>
    <p:sldId id="280" r:id="rId66"/>
    <p:sldId id="288" r:id="rId67"/>
    <p:sldId id="294" r:id="rId6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  <a:srgbClr val="0033CC"/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2" autoAdjust="0"/>
    <p:restoredTop sz="94660"/>
  </p:normalViewPr>
  <p:slideViewPr>
    <p:cSldViewPr>
      <p:cViewPr>
        <p:scale>
          <a:sx n="82" d="100"/>
          <a:sy n="82" d="100"/>
        </p:scale>
        <p:origin x="-102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E27B99-5447-43D3-86A2-F0C7A75689BA}" type="datetimeFigureOut">
              <a:rPr lang="cs-CZ" smtClean="0"/>
              <a:pPr/>
              <a:t>15.5.2019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B42F20-2A51-43C1-BF1C-8208B1605183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42F20-2A51-43C1-BF1C-8208B1605183}" type="slidenum">
              <a:rPr lang="cs-CZ" smtClean="0"/>
              <a:pPr/>
              <a:t>10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62828-163E-4657-A0E6-CC964EE7DC80}" type="datetimeFigureOut">
              <a:rPr lang="cs-CZ" smtClean="0"/>
              <a:pPr/>
              <a:t>15.5.2019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A106-2472-453D-9D6E-A51589191DB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62828-163E-4657-A0E6-CC964EE7DC80}" type="datetimeFigureOut">
              <a:rPr lang="cs-CZ" smtClean="0"/>
              <a:pPr/>
              <a:t>15.5.2019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A106-2472-453D-9D6E-A51589191DB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62828-163E-4657-A0E6-CC964EE7DC80}" type="datetimeFigureOut">
              <a:rPr lang="cs-CZ" smtClean="0"/>
              <a:pPr/>
              <a:t>15.5.2019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A106-2472-453D-9D6E-A51589191DB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62828-163E-4657-A0E6-CC964EE7DC80}" type="datetimeFigureOut">
              <a:rPr lang="cs-CZ" smtClean="0"/>
              <a:pPr/>
              <a:t>15.5.2019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A106-2472-453D-9D6E-A51589191DB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62828-163E-4657-A0E6-CC964EE7DC80}" type="datetimeFigureOut">
              <a:rPr lang="cs-CZ" smtClean="0"/>
              <a:pPr/>
              <a:t>15.5.2019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A106-2472-453D-9D6E-A51589191DB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62828-163E-4657-A0E6-CC964EE7DC80}" type="datetimeFigureOut">
              <a:rPr lang="cs-CZ" smtClean="0"/>
              <a:pPr/>
              <a:t>15.5.2019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A106-2472-453D-9D6E-A51589191DB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62828-163E-4657-A0E6-CC964EE7DC80}" type="datetimeFigureOut">
              <a:rPr lang="cs-CZ" smtClean="0"/>
              <a:pPr/>
              <a:t>15.5.2019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A106-2472-453D-9D6E-A51589191DB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62828-163E-4657-A0E6-CC964EE7DC80}" type="datetimeFigureOut">
              <a:rPr lang="cs-CZ" smtClean="0"/>
              <a:pPr/>
              <a:t>15.5.2019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A106-2472-453D-9D6E-A51589191DB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62828-163E-4657-A0E6-CC964EE7DC80}" type="datetimeFigureOut">
              <a:rPr lang="cs-CZ" smtClean="0"/>
              <a:pPr/>
              <a:t>15.5.2019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A106-2472-453D-9D6E-A51589191DB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62828-163E-4657-A0E6-CC964EE7DC80}" type="datetimeFigureOut">
              <a:rPr lang="cs-CZ" smtClean="0"/>
              <a:pPr/>
              <a:t>15.5.2019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A106-2472-453D-9D6E-A51589191DB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62828-163E-4657-A0E6-CC964EE7DC80}" type="datetimeFigureOut">
              <a:rPr lang="cs-CZ" smtClean="0"/>
              <a:pPr/>
              <a:t>15.5.2019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A106-2472-453D-9D6E-A51589191DB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B62828-163E-4657-A0E6-CC964EE7DC80}" type="datetimeFigureOut">
              <a:rPr lang="cs-CZ" smtClean="0"/>
              <a:pPr/>
              <a:t>15.5.2019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CA106-2472-453D-9D6E-A51589191DBC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klimatickazmena.cz/cs/o-nas/nas-tym/" TargetMode="Externa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Martin_Turner_(scientist)" TargetMode="External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hyperlink" Target="https://seminarseries.muni.cz/life-sciences/about-the-series" TargetMode="Externa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eskatelevize.cz/ivysilani/10441294653-hyde-park-civilizace/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openxmlformats.org/officeDocument/2006/relationships/hyperlink" Target="http://botzool.sci.muni.cz/theses/pokyny_bc_opatreni.pdf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hyperlink" Target="http://www.sci.muni.cz/ofiz/studium/" TargetMode="External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hyperlink" Target="https://www.fnusa-icrc.org/cz/tyden-mozku-v-brne?fbclid=IwAR00z_4gZcrIWpEhqMgeNpfpppqBS-_-23rq-V4uDWTsLlwWqLejE5BrtQQ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mendellectures.muni.cz/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hyperlink" Target="https://www.youtube.com/watch?v=3qgeOMxMVlo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hyperlink" Target="https://youtu.be/hyJQ-UdUnkU" TargetMode="Externa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skatelevize.cz/porady/10441294653-hyde-park-civilizace/219411058090316/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hyperlink" Target="https://www.nytimes.com/2016/05/31/health/emmanuelle-charpentiers-crispr-dna-gene-editing.html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https://www.ceitec.eu/principal-investigator-seminars/t9895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hyperlink" Target="https://seminarseries.muni.cz/life-sciences/about-the-series" TargetMode="External"/><Relationship Id="rId7" Type="http://schemas.openxmlformats.org/officeDocument/2006/relationships/image" Target="../media/image8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CT43MogXAjI" TargetMode="External"/><Relationship Id="rId5" Type="http://schemas.openxmlformats.org/officeDocument/2006/relationships/image" Target="../media/image79.png"/><Relationship Id="rId10" Type="http://schemas.openxmlformats.org/officeDocument/2006/relationships/image" Target="../media/image82.png"/><Relationship Id="rId4" Type="http://schemas.openxmlformats.org/officeDocument/2006/relationships/image" Target="../media/image78.png"/><Relationship Id="rId9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zp.cz/cz/nagojsky_protokol" TargetMode="External"/><Relationship Id="rId5" Type="http://schemas.openxmlformats.org/officeDocument/2006/relationships/image" Target="../media/image84.gif"/><Relationship Id="rId4" Type="http://schemas.openxmlformats.org/officeDocument/2006/relationships/hyperlink" Target="https://en.wikipedia.org/wiki/Convention_on_Biological_Diversity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nbrno.cz/darcovstvi-kostni-drene/t3609" TargetMode="External"/><Relationship Id="rId2" Type="http://schemas.openxmlformats.org/officeDocument/2006/relationships/hyperlink" Target="https://www.facebook.com/events/2058814750832867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hyperlink" Target="https://www.timeshighereducation.com/world-university-rankings/2019/world-ranking" TargetMode="Externa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s.muni.cz/do/mu/volba-rektora-2019/index.html" TargetMode="Externa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uni.cz/uchazeci/navazujici-magisterske-studium/vyberte-si-obor/23696-experimentalni-biologie-zivocichu-a-imunologie" TargetMode="Externa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imeshighereducation.com/world-university-rankings/2019/world-ranking" TargetMode="Externa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alcisbo.com/Home.aspx" TargetMode="External"/><Relationship Id="rId3" Type="http://schemas.openxmlformats.org/officeDocument/2006/relationships/image" Target="../media/image99.png"/><Relationship Id="rId7" Type="http://schemas.openxmlformats.org/officeDocument/2006/relationships/hyperlink" Target="https://seminarseries.muni.cz/life-sciences/about-the-series" TargetMode="Externa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01.jpeg"/><Relationship Id="rId4" Type="http://schemas.openxmlformats.org/officeDocument/2006/relationships/image" Target="../media/image100.png"/><Relationship Id="rId9" Type="http://schemas.openxmlformats.org/officeDocument/2006/relationships/image" Target="../media/image10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klidmecesko.cz/event/21240" TargetMode="Externa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hyperlink" Target="https://seminarseries.muni.cz/life-sciences/about-the-series" TargetMode="External"/><Relationship Id="rId7" Type="http://schemas.openxmlformats.org/officeDocument/2006/relationships/hyperlink" Target="https://www.imp.ac.at/groups/alexander-stark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Alexander_Stark" TargetMode="External"/><Relationship Id="rId5" Type="http://schemas.openxmlformats.org/officeDocument/2006/relationships/image" Target="../media/image106.png"/><Relationship Id="rId4" Type="http://schemas.openxmlformats.org/officeDocument/2006/relationships/image" Target="../media/image105.png"/><Relationship Id="rId9" Type="http://schemas.openxmlformats.org/officeDocument/2006/relationships/image" Target="../media/image10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cience-technology.club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8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hyperlink" Target="http://mrazlab.ceitec.cz/" TargetMode="External"/><Relationship Id="rId4" Type="http://schemas.openxmlformats.org/officeDocument/2006/relationships/image" Target="../media/image11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hyperlink" Target="http://www.sci.muni.cz/cz/BcMgrStudium/Legislativa/Sablony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hyperlink" Target="https://seminarseries.muni.cz/life-sciences/about-the-series" TargetMode="External"/><Relationship Id="rId7" Type="http://schemas.openxmlformats.org/officeDocument/2006/relationships/image" Target="../media/image124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mb.uq.edu.au/research-groups/king-group" TargetMode="External"/><Relationship Id="rId5" Type="http://schemas.openxmlformats.org/officeDocument/2006/relationships/hyperlink" Target="http://ralphmckaytillage.com/news/spider-venom-natural-born-insect-killer" TargetMode="External"/><Relationship Id="rId4" Type="http://schemas.openxmlformats.org/officeDocument/2006/relationships/image" Target="../media/image12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hyperlink" Target="https://seminarseries.muni.cz/life-sciences/about-the-series" TargetMode="External"/><Relationship Id="rId7" Type="http://schemas.openxmlformats.org/officeDocument/2006/relationships/image" Target="../media/image1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iocev.eu/cs/o-nas/lide/radislav-sedlacek.1975" TargetMode="Externa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hyperlink" Target="https://www.ceitec.eu/lecture-how-sweet-is-host-pathogen-interaction/a3606" TargetMode="External"/><Relationship Id="rId7" Type="http://schemas.openxmlformats.org/officeDocument/2006/relationships/image" Target="../media/image13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jpeg"/><Relationship Id="rId5" Type="http://schemas.openxmlformats.org/officeDocument/2006/relationships/hyperlink" Target="https://cs.wikipedia.org/wiki/Lektiny" TargetMode="External"/><Relationship Id="rId4" Type="http://schemas.openxmlformats.org/officeDocument/2006/relationships/image" Target="../media/image13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euro-bio.com/pages/overview" TargetMode="External"/><Relationship Id="rId3" Type="http://schemas.openxmlformats.org/officeDocument/2006/relationships/image" Target="../media/image135.jpeg"/><Relationship Id="rId7" Type="http://schemas.openxmlformats.org/officeDocument/2006/relationships/image" Target="../media/image137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eskatelevize.cz/porady/10441294653-hyde-park-civilizace/" TargetMode="External"/><Relationship Id="rId5" Type="http://schemas.openxmlformats.org/officeDocument/2006/relationships/hyperlink" Target="https://en.wikipedia.org/wiki/Susan_Greenfield,_Baroness_Greenfield" TargetMode="External"/><Relationship Id="rId4" Type="http://schemas.openxmlformats.org/officeDocument/2006/relationships/image" Target="../media/image13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cience-technology.club/" TargetMode="Externa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3" Type="http://schemas.openxmlformats.org/officeDocument/2006/relationships/image" Target="../media/image139.png"/><Relationship Id="rId7" Type="http://schemas.openxmlformats.org/officeDocument/2006/relationships/hyperlink" Target="https://www.ceskatelevize.cz/porady/1181680258-tyden-v-regionech-brno/319281381890302-tyden-v-regionech/video/678943" TargetMode="External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levkalab.ceitec.cz/research/" TargetMode="External"/><Relationship Id="rId5" Type="http://schemas.openxmlformats.org/officeDocument/2006/relationships/image" Target="../media/image141.jpeg"/><Relationship Id="rId4" Type="http://schemas.openxmlformats.org/officeDocument/2006/relationships/image" Target="../media/image140.png"/><Relationship Id="rId9" Type="http://schemas.openxmlformats.org/officeDocument/2006/relationships/image" Target="../media/image11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62.png"/><Relationship Id="rId7" Type="http://schemas.openxmlformats.org/officeDocument/2006/relationships/image" Target="../media/image144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user/manolitube/playlists" TargetMode="External"/><Relationship Id="rId5" Type="http://schemas.openxmlformats.org/officeDocument/2006/relationships/hyperlink" Target="https://www.youtube.com/watch?v=zlVZ0ORtpPM" TargetMode="External"/><Relationship Id="rId4" Type="http://schemas.openxmlformats.org/officeDocument/2006/relationships/hyperlink" Target="https://en.wikipedia.org/wiki/Manolis_Kellis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gu.cas.cz/departments/vyvojova-epileptologie" TargetMode="External"/><Relationship Id="rId7" Type="http://schemas.openxmlformats.org/officeDocument/2006/relationships/image" Target="../media/image149.jpeg"/><Relationship Id="rId2" Type="http://schemas.openxmlformats.org/officeDocument/2006/relationships/hyperlink" Target="https://www.ceskatelevize.cz/porady/10441294653-hyde-park-civilizace/219411058090504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hyperlink" Target="http://www.amg.structbio.pitt.edu/" TargetMode="External"/><Relationship Id="rId7" Type="http://schemas.openxmlformats.org/officeDocument/2006/relationships/image" Target="../media/image152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51.jpeg"/><Relationship Id="rId4" Type="http://schemas.openxmlformats.org/officeDocument/2006/relationships/hyperlink" Target="https://www.youtube.com/watch?v=b42dYrTYYZM" TargetMode="External"/><Relationship Id="rId9" Type="http://schemas.openxmlformats.org/officeDocument/2006/relationships/hyperlink" Target="https://seminarseries.muni.cz/life-sciences/about-the-series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7" Type="http://schemas.openxmlformats.org/officeDocument/2006/relationships/hyperlink" Target="https://www.neurologiepropraxi.cz/pdfs/neu/2015/02/14.pdf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pilepsiebrno.cz/kontakty.html" TargetMode="External"/><Relationship Id="rId5" Type="http://schemas.openxmlformats.org/officeDocument/2006/relationships/image" Target="../media/image156.png"/><Relationship Id="rId4" Type="http://schemas.openxmlformats.org/officeDocument/2006/relationships/image" Target="../media/image15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cienceslam.muni.cz/" TargetMode="Externa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159.pn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8.png"/><Relationship Id="rId5" Type="http://schemas.openxmlformats.org/officeDocument/2006/relationships/hyperlink" Target="https://www.telegraph.co.uk/business/2017/03/15/nobel-prize-winner-sir-fraser-stoddart-hopes-turn-gold-mines/" TargetMode="External"/><Relationship Id="rId4" Type="http://schemas.openxmlformats.org/officeDocument/2006/relationships/hyperlink" Target="https://en.wikipedia.org/wiki/Fraser_Stoddart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campusda.ceitec.cz/" TargetMode="External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hyperlink" Target="https://www.universitas.cz/tema/2628-tituly-kvuli-plagiatorstvi-uz-skoly-odebiraji-dalsi-potiz-psani-na-zakazku?utm_campaign=newsletter&amp;utm_source=newsletter&amp;utm_medium=email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em.brno.cz/" TargetMode="External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idovky.cz/relax/veda/uzitecna-vyjimka-z-dedicnosti-novou-metodu-genoveho-inzenyrstvi-vedci-vyuziji-pri-slechteni.A190206_111620_ln_veda_ape" TargetMode="External"/><Relationship Id="rId5" Type="http://schemas.openxmlformats.org/officeDocument/2006/relationships/hyperlink" Target="https://ct24.ceskatelevize.cz/veda/2747576-lekari-nasli-nejdivnejsi-dvojcata-sveta-nejsou-ani-jednovajecna-ani-dvojvajecna" TargetMode="External"/><Relationship Id="rId4" Type="http://schemas.openxmlformats.org/officeDocument/2006/relationships/image" Target="../media/image17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dovky.cz/relax/veda/neviditelne-kmenove-bunky-vedci-hlasi-prulom-v-lecbe.A190227_113440_ln_veda_ape" TargetMode="External"/><Relationship Id="rId7" Type="http://schemas.openxmlformats.org/officeDocument/2006/relationships/hyperlink" Target="https://www.novinky.cz/veda-skoly/499457-kmenove-bunky-zrejme-zbavily-viru-hiv-uz-tretiho-pacienta.html" TargetMode="External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dnes.cz/onadnes/zdravi/aids-virus-hiv-vylecene-muz-londyn.A190305_103728_zdravi_kace" TargetMode="External"/><Relationship Id="rId5" Type="http://schemas.openxmlformats.org/officeDocument/2006/relationships/image" Target="../media/image182.png"/><Relationship Id="rId4" Type="http://schemas.openxmlformats.org/officeDocument/2006/relationships/image" Target="../media/image18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ct24.ceskatelevize.cz/svet/2774687-u-tasmanskych-certu-se-objevuji-znamky-adaptace-na-rakovinu-zjistili-vedci" TargetMode="External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t24.ceskatelevize.cz/veda/2770781-lidsky-mozek-umi-tvorit-nove-bunky-sto-let-muze-pomoci-lidem-s-alzheimerovou-nemoci" TargetMode="External"/><Relationship Id="rId4" Type="http://schemas.openxmlformats.org/officeDocument/2006/relationships/image" Target="../media/image18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7" Type="http://schemas.openxmlformats.org/officeDocument/2006/relationships/hyperlink" Target="https://zpravy.aktualne.cz/zahranici/rezistentni-bakterie-dokazeme-zabit-ale-telo-pacientu-to-nev/r~1ba0c1885ac311e9b2a00cc47ab5f122/?utm_term=Autofeed&amp;utm_medium=Social&amp;utm_source=Twitter&amp;redirected=1554899551" TargetMode="External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png"/><Relationship Id="rId5" Type="http://schemas.openxmlformats.org/officeDocument/2006/relationships/image" Target="../media/image187.png"/><Relationship Id="rId4" Type="http://schemas.openxmlformats.org/officeDocument/2006/relationships/hyperlink" Target="https://zpravy.aktualne.cz/domaci/lek-na-rakovinu-rozsvitil-mysi-tak-chemik-poznal-ze-funguje/r~527cce1459f511e9819e0cc47ab5f122/?utm_source=www.seznam.cz&amp;utm_medium=z-boxiku&amp;redirected=1554747767&amp;fbclid=IwAR0vgPy1jFwJg8v1YTrxL7RnK3-H9f5eDQeSaTLFAdhefAH3pT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ovinky.cz/veda-skoly/504037-konec-aids-prenaseni-viru-hiv-zastaveno.html" TargetMode="External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vedavyzkum.cz/" TargetMode="External"/><Relationship Id="rId2" Type="http://schemas.openxmlformats.org/officeDocument/2006/relationships/hyperlink" Target="https://vedavyzkum.cz/blogy-a-rozhovory/daniel-m-nich/cesky-recept-na-vysoky-h-index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3.png"/><Relationship Id="rId4" Type="http://schemas.openxmlformats.org/officeDocument/2006/relationships/image" Target="../media/image192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3" Type="http://schemas.openxmlformats.org/officeDocument/2006/relationships/hyperlink" Target="https://morgridge.org/research/medical-engineering/huisken-lab/" TargetMode="External"/><Relationship Id="rId7" Type="http://schemas.openxmlformats.org/officeDocument/2006/relationships/image" Target="../media/image195.png"/><Relationship Id="rId2" Type="http://schemas.openxmlformats.org/officeDocument/2006/relationships/hyperlink" Target="https://twitter.com/huiskenlab/status/110770356652392038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.jpeg"/><Relationship Id="rId5" Type="http://schemas.openxmlformats.org/officeDocument/2006/relationships/hyperlink" Target="https://www.ted.com/" TargetMode="External"/><Relationship Id="rId4" Type="http://schemas.openxmlformats.org/officeDocument/2006/relationships/hyperlink" Target="https://www.youtube.com/user/TEDtalksDirector/videos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skatelevize.cz/porady/10441294653-hyde-park-civilizace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unishop.muni.cz/obchod/knihy/gen-vazana-00000000083" TargetMode="Externa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6000" dirty="0" smtClean="0">
                <a:latin typeface="Cambria" pitchFamily="18" charset="0"/>
              </a:rPr>
              <a:t>Seminární newsfeed</a:t>
            </a:r>
            <a:endParaRPr lang="cs-CZ" sz="6000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420888"/>
            <a:ext cx="7056784" cy="2727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t="39493" b="12468"/>
          <a:stretch>
            <a:fillRect/>
          </a:stretch>
        </p:blipFill>
        <p:spPr bwMode="auto">
          <a:xfrm>
            <a:off x="323528" y="1124744"/>
            <a:ext cx="666750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11560" y="188640"/>
            <a:ext cx="6480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33CC"/>
                </a:solidFill>
              </a:rPr>
              <a:t>Ocenění osobností, které se zasloužily o rozvoj MUNI</a:t>
            </a:r>
            <a:endParaRPr lang="cs-CZ" sz="2800" b="1" dirty="0">
              <a:solidFill>
                <a:srgbClr val="0033CC"/>
              </a:solidFill>
            </a:endParaRPr>
          </a:p>
        </p:txBody>
      </p:sp>
      <p:sp>
        <p:nvSpPr>
          <p:cNvPr id="12290" name="AutoShape 2" descr="Děkan Přírodovědecké fakulty Masarykovy univerzity Milan Gelnar hostem on-line rozhovoru"/>
          <p:cNvSpPr>
            <a:spLocks noChangeAspect="1" noChangeArrowheads="1"/>
          </p:cNvSpPr>
          <p:nvPr/>
        </p:nvSpPr>
        <p:spPr bwMode="auto">
          <a:xfrm>
            <a:off x="155575" y="-1341438"/>
            <a:ext cx="4381500" cy="28003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2292" name="Picture 4" descr="Výsledek obrázku pro milan gelnar MUNI"/>
          <p:cNvPicPr>
            <a:picLocks noChangeAspect="1" noChangeArrowheads="1"/>
          </p:cNvPicPr>
          <p:nvPr/>
        </p:nvPicPr>
        <p:blipFill>
          <a:blip r:embed="rId5" cstate="print"/>
          <a:srcRect r="30975"/>
          <a:stretch>
            <a:fillRect/>
          </a:stretch>
        </p:blipFill>
        <p:spPr bwMode="auto">
          <a:xfrm>
            <a:off x="7236296" y="2780928"/>
            <a:ext cx="1548680" cy="143398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51520" y="5301208"/>
            <a:ext cx="3024336" cy="1169551"/>
          </a:xfrm>
          <a:prstGeom prst="rect">
            <a:avLst/>
          </a:prstGeom>
          <a:noFill/>
          <a:ln w="19050">
            <a:solidFill>
              <a:srgbClr val="009999"/>
            </a:solidFill>
          </a:ln>
        </p:spPr>
        <p:txBody>
          <a:bodyPr wrap="square" rtlCol="0">
            <a:spAutoFit/>
          </a:bodyPr>
          <a:lstStyle/>
          <a:p>
            <a:r>
              <a:rPr lang="cs-CZ" sz="1400" b="1" dirty="0" smtClean="0"/>
              <a:t>Prof. RNDr. Rudolf Brázdil, DrSc.</a:t>
            </a:r>
          </a:p>
          <a:p>
            <a:r>
              <a:rPr lang="cs-CZ" sz="1400" dirty="0" smtClean="0"/>
              <a:t>klimatolog, Geografický ústav - Sekce věd o Zemi</a:t>
            </a:r>
          </a:p>
          <a:p>
            <a:r>
              <a:rPr lang="cs-CZ" sz="1400" dirty="0" smtClean="0"/>
              <a:t>mimojiné člen panelu </a:t>
            </a:r>
            <a:r>
              <a:rPr lang="cs-CZ" sz="1400" dirty="0" smtClean="0">
                <a:hlinkClick r:id="rId6"/>
              </a:rPr>
              <a:t>Klimatická změna.cz</a:t>
            </a:r>
            <a:endParaRPr lang="cs-CZ" sz="1400" dirty="0"/>
          </a:p>
        </p:txBody>
      </p:sp>
      <p:pic>
        <p:nvPicPr>
          <p:cNvPr id="12294" name="Picture 6" descr="RudolfBrazdi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848" y="5085184"/>
            <a:ext cx="1080120" cy="1624501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4860032" y="5301208"/>
            <a:ext cx="2880320" cy="738664"/>
          </a:xfrm>
          <a:prstGeom prst="rect">
            <a:avLst/>
          </a:prstGeom>
          <a:noFill/>
          <a:ln w="19050">
            <a:solidFill>
              <a:srgbClr val="009999"/>
            </a:solidFill>
          </a:ln>
        </p:spPr>
        <p:txBody>
          <a:bodyPr wrap="square" rtlCol="0">
            <a:spAutoFit/>
          </a:bodyPr>
          <a:lstStyle/>
          <a:p>
            <a:r>
              <a:rPr lang="cs-CZ" sz="1400" b="1" dirty="0" smtClean="0"/>
              <a:t>Doc. RNDr. Jan Helešic, Ph.D</a:t>
            </a:r>
            <a:r>
              <a:rPr lang="cs-CZ" sz="1400" dirty="0" smtClean="0"/>
              <a:t>.</a:t>
            </a:r>
          </a:p>
          <a:p>
            <a:r>
              <a:rPr lang="cs-CZ" sz="1400" dirty="0" smtClean="0"/>
              <a:t>býv. ředitel ústavu ÚBZ, </a:t>
            </a:r>
          </a:p>
          <a:p>
            <a:r>
              <a:rPr lang="cs-CZ" sz="1400" dirty="0" smtClean="0"/>
              <a:t>obor Hydrobiologie</a:t>
            </a:r>
            <a:endParaRPr lang="cs-CZ" sz="1400" dirty="0"/>
          </a:p>
        </p:txBody>
      </p:sp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68344" y="5229200"/>
            <a:ext cx="1268253" cy="148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2"/>
            <a:ext cx="6624736" cy="2208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 l="49636"/>
          <a:stretch>
            <a:fillRect/>
          </a:stretch>
        </p:blipFill>
        <p:spPr bwMode="auto">
          <a:xfrm>
            <a:off x="179512" y="2492896"/>
            <a:ext cx="2849538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2996952"/>
            <a:ext cx="4731965" cy="1560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1752" y="692696"/>
            <a:ext cx="2232248" cy="1440160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cs-CZ" dirty="0" smtClean="0">
                <a:solidFill>
                  <a:srgbClr val="00B050"/>
                </a:solidFill>
              </a:rPr>
              <a:t>Čtvrtky, 16:00</a:t>
            </a:r>
          </a:p>
          <a:p>
            <a:pPr>
              <a:buNone/>
            </a:pPr>
            <a:r>
              <a:rPr lang="cs-CZ" dirty="0" smtClean="0">
                <a:solidFill>
                  <a:srgbClr val="00B050"/>
                </a:solidFill>
              </a:rPr>
              <a:t>UKB, A11/132</a:t>
            </a:r>
          </a:p>
          <a:p>
            <a:pPr>
              <a:buNone/>
            </a:pPr>
            <a:r>
              <a:rPr lang="cs-CZ" dirty="0" smtClean="0">
                <a:solidFill>
                  <a:srgbClr val="00B050"/>
                </a:solidFill>
                <a:hlinkClick r:id="rId5"/>
              </a:rPr>
              <a:t>web</a:t>
            </a:r>
            <a:endParaRPr lang="cs-CZ" dirty="0">
              <a:solidFill>
                <a:srgbClr val="00B050"/>
              </a:solidFill>
            </a:endParaRPr>
          </a:p>
        </p:txBody>
      </p:sp>
      <p:sp>
        <p:nvSpPr>
          <p:cNvPr id="12290" name="AutoShape 2" descr="Výsledek obrázku pro Martin Turner Babraham Institu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2292" name="Picture 4" descr="Výsledek obrázku pro Martin Turner Babraham Institut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4528" y="2996952"/>
            <a:ext cx="1085424" cy="1224136"/>
          </a:xfrm>
          <a:prstGeom prst="rect">
            <a:avLst/>
          </a:prstGeom>
          <a:noFill/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7704" y="4509120"/>
            <a:ext cx="2233373" cy="2199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23528" y="4941168"/>
            <a:ext cx="1474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hlinkClick r:id="rId8"/>
              </a:rPr>
              <a:t>Odkaz na wiki</a:t>
            </a:r>
            <a:endParaRPr lang="cs-CZ" dirty="0"/>
          </a:p>
        </p:txBody>
      </p:sp>
      <p:sp>
        <p:nvSpPr>
          <p:cNvPr id="12" name="TextBox 11"/>
          <p:cNvSpPr txBox="1"/>
          <p:nvPr/>
        </p:nvSpPr>
        <p:spPr>
          <a:xfrm>
            <a:off x="4572000" y="5229200"/>
            <a:ext cx="42484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 smtClean="0"/>
              <a:t> </a:t>
            </a:r>
            <a:r>
              <a:rPr lang="cs-CZ" sz="2400" dirty="0" smtClean="0">
                <a:latin typeface="Cambria" pitchFamily="18" charset="0"/>
              </a:rPr>
              <a:t>signální dráhy, microRNA, ovlivnění vývoje a diferenciace lymfocytů </a:t>
            </a:r>
            <a:endParaRPr lang="cs-CZ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212976"/>
            <a:ext cx="28575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15577" y="1340768"/>
            <a:ext cx="5920919" cy="3183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 l="79427" t="20496" b="24846"/>
          <a:stretch>
            <a:fillRect/>
          </a:stretch>
        </p:blipFill>
        <p:spPr bwMode="auto">
          <a:xfrm>
            <a:off x="323528" y="1340768"/>
            <a:ext cx="1296144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76672"/>
            <a:ext cx="8382374" cy="653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896" y="260648"/>
            <a:ext cx="4978896" cy="1143000"/>
          </a:xfrm>
        </p:spPr>
        <p:txBody>
          <a:bodyPr>
            <a:noAutofit/>
          </a:bodyPr>
          <a:lstStyle/>
          <a:p>
            <a:r>
              <a:rPr lang="cs-CZ" sz="2400" dirty="0" smtClean="0"/>
              <a:t> </a:t>
            </a:r>
            <a:r>
              <a:rPr lang="cs-CZ" sz="2400" dirty="0" smtClean="0">
                <a:solidFill>
                  <a:schemeClr val="bg1"/>
                </a:solidFill>
              </a:rPr>
              <a:t>zahraniční host semináře 13.3.2019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3012" name="Picture 4" descr="Výsledek obrázku pro ottoline leys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4293096"/>
            <a:ext cx="1905000" cy="1905000"/>
          </a:xfrm>
          <a:prstGeom prst="rect">
            <a:avLst/>
          </a:prstGeom>
          <a:noFill/>
        </p:spPr>
      </p:pic>
      <p:grpSp>
        <p:nvGrpSpPr>
          <p:cNvPr id="9" name="Group 8"/>
          <p:cNvGrpSpPr/>
          <p:nvPr/>
        </p:nvGrpSpPr>
        <p:grpSpPr>
          <a:xfrm>
            <a:off x="323528" y="620688"/>
            <a:ext cx="8326735" cy="3592332"/>
            <a:chOff x="323528" y="620688"/>
            <a:chExt cx="8326735" cy="3592332"/>
          </a:xfrm>
        </p:grpSpPr>
        <p:pic>
          <p:nvPicPr>
            <p:cNvPr id="4301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3528" y="620688"/>
              <a:ext cx="8326735" cy="3592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516216" y="2852936"/>
              <a:ext cx="1949375" cy="3850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4149080"/>
            <a:ext cx="2113695" cy="2492896"/>
          </a:xfrm>
          <a:prstGeom prst="rect">
            <a:avLst/>
          </a:prstGeom>
          <a:noFill/>
          <a:ln w="19050">
            <a:solidFill>
              <a:srgbClr val="009999"/>
            </a:solidFill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644008" y="6309320"/>
            <a:ext cx="1862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Odkaz na </a:t>
            </a:r>
            <a:r>
              <a:rPr lang="cs-CZ" dirty="0" smtClean="0">
                <a:hlinkClick r:id="rId6"/>
              </a:rPr>
              <a:t>iVysílání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008" y="4293096"/>
            <a:ext cx="4499992" cy="2015996"/>
          </a:xfrm>
          <a:prstGeom prst="rect">
            <a:avLst/>
          </a:prstGeom>
          <a:noFill/>
          <a:ln w="19050">
            <a:solidFill>
              <a:srgbClr val="009999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723" y="3789040"/>
            <a:ext cx="130492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6"/>
          <p:cNvGrpSpPr/>
          <p:nvPr/>
        </p:nvGrpSpPr>
        <p:grpSpPr>
          <a:xfrm>
            <a:off x="1619672" y="260648"/>
            <a:ext cx="5184576" cy="2520280"/>
            <a:chOff x="251520" y="3238500"/>
            <a:chExt cx="6819900" cy="36195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1520" y="3238500"/>
              <a:ext cx="6819900" cy="3619500"/>
            </a:xfrm>
            <a:prstGeom prst="rect">
              <a:avLst/>
            </a:prstGeom>
            <a:noFill/>
            <a:ln w="9525">
              <a:solidFill>
                <a:srgbClr val="00B050"/>
              </a:solidFill>
              <a:miter lim="800000"/>
              <a:headEnd/>
              <a:tailEnd/>
            </a:ln>
          </p:spPr>
        </p:pic>
        <p:cxnSp>
          <p:nvCxnSpPr>
            <p:cNvPr id="12" name="Straight Arrow Connector 11"/>
            <p:cNvCxnSpPr/>
            <p:nvPr/>
          </p:nvCxnSpPr>
          <p:spPr>
            <a:xfrm flipH="1">
              <a:off x="1619672" y="5472000"/>
              <a:ext cx="1080000" cy="0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9" name="Picture 5" descr="http://www.sci.muni.cz/ofiz/wp-content/themes/ofiz/images/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60648"/>
            <a:ext cx="1219200" cy="123825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1763688" y="2996952"/>
            <a:ext cx="1975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hlinkClick r:id="rId5"/>
              </a:rPr>
              <a:t>Odkaz na web</a:t>
            </a:r>
            <a:r>
              <a:rPr lang="cs-CZ" dirty="0" smtClean="0"/>
              <a:t> OFIŽ</a:t>
            </a:r>
            <a:endParaRPr lang="cs-CZ" dirty="0"/>
          </a:p>
        </p:txBody>
      </p:sp>
      <p:grpSp>
        <p:nvGrpSpPr>
          <p:cNvPr id="16" name="Group 15"/>
          <p:cNvGrpSpPr/>
          <p:nvPr/>
        </p:nvGrpSpPr>
        <p:grpSpPr>
          <a:xfrm>
            <a:off x="3851920" y="1916832"/>
            <a:ext cx="5038725" cy="2019300"/>
            <a:chOff x="179512" y="1556792"/>
            <a:chExt cx="5038725" cy="201930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9512" y="1556792"/>
              <a:ext cx="5038725" cy="2019300"/>
            </a:xfrm>
            <a:prstGeom prst="rect">
              <a:avLst/>
            </a:prstGeom>
            <a:noFill/>
            <a:ln w="9525">
              <a:solidFill>
                <a:srgbClr val="00B050"/>
              </a:solidFill>
              <a:miter lim="800000"/>
              <a:headEnd/>
              <a:tailEnd/>
            </a:ln>
          </p:spPr>
        </p:pic>
        <p:cxnSp>
          <p:nvCxnSpPr>
            <p:cNvPr id="9" name="Straight Arrow Connector 8"/>
            <p:cNvCxnSpPr/>
            <p:nvPr/>
          </p:nvCxnSpPr>
          <p:spPr>
            <a:xfrm flipH="1">
              <a:off x="3923928" y="2736000"/>
              <a:ext cx="1080000" cy="0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hlinkClick r:id="rId7"/>
          </p:cNvPr>
          <p:cNvSpPr txBox="1"/>
          <p:nvPr/>
        </p:nvSpPr>
        <p:spPr>
          <a:xfrm>
            <a:off x="6516216" y="6309320"/>
            <a:ext cx="2203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hlinkClick r:id="rId7"/>
              </a:rPr>
              <a:t>Odkaz</a:t>
            </a:r>
            <a:r>
              <a:rPr lang="cs-CZ" dirty="0" smtClean="0"/>
              <a:t> na pokyny ÚBZ</a:t>
            </a:r>
            <a:endParaRPr lang="cs-CZ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/>
          <a:srcRect t="16200"/>
          <a:stretch>
            <a:fillRect/>
          </a:stretch>
        </p:blipFill>
        <p:spPr bwMode="auto">
          <a:xfrm>
            <a:off x="1547664" y="5085184"/>
            <a:ext cx="7429500" cy="1117476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/>
          <a:srcRect t="51151" r="2415"/>
          <a:stretch>
            <a:fillRect/>
          </a:stretch>
        </p:blipFill>
        <p:spPr bwMode="auto">
          <a:xfrm>
            <a:off x="0" y="5085184"/>
            <a:ext cx="1475656" cy="177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" name="Straight Arrow Connector 23"/>
          <p:cNvCxnSpPr/>
          <p:nvPr/>
        </p:nvCxnSpPr>
        <p:spPr>
          <a:xfrm flipH="1">
            <a:off x="4355976" y="6093296"/>
            <a:ext cx="1080000" cy="0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0"/>
            <a:ext cx="8353425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140968"/>
            <a:ext cx="83629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437112"/>
            <a:ext cx="81438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5085184"/>
            <a:ext cx="744855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5805264"/>
            <a:ext cx="58102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948264" y="6237312"/>
            <a:ext cx="1789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hlinkClick r:id="rId7"/>
              </a:rPr>
              <a:t>Odkaz, registrace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0032" y="5373216"/>
            <a:ext cx="3754760" cy="108012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cs-CZ" b="1" dirty="0" smtClean="0">
                <a:solidFill>
                  <a:srgbClr val="009999"/>
                </a:solidFill>
                <a:latin typeface="Cambria" pitchFamily="18" charset="0"/>
              </a:rPr>
              <a:t>Čtvrtky, 17:00</a:t>
            </a:r>
          </a:p>
          <a:p>
            <a:pPr>
              <a:buNone/>
            </a:pPr>
            <a:r>
              <a:rPr lang="cs-CZ" b="1" dirty="0" smtClean="0">
                <a:solidFill>
                  <a:srgbClr val="009999"/>
                </a:solidFill>
                <a:latin typeface="Cambria" pitchFamily="18" charset="0"/>
              </a:rPr>
              <a:t>Mendlovo muzeum</a:t>
            </a:r>
            <a:endParaRPr lang="cs-CZ" b="1" dirty="0">
              <a:solidFill>
                <a:srgbClr val="009999"/>
              </a:solidFill>
              <a:latin typeface="Cambria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908720"/>
            <a:ext cx="9021399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971600" y="5877272"/>
            <a:ext cx="805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>
                <a:hlinkClick r:id="rId3"/>
              </a:rPr>
              <a:t>web</a:t>
            </a:r>
            <a:endParaRPr lang="cs-CZ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216024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3200" b="1" dirty="0" smtClean="0">
                <a:latin typeface="Cambria" pitchFamily="18" charset="0"/>
              </a:rPr>
              <a:t>Well-being Is a Skill: Perspectives From Affective and Contemplative Neuroscience </a:t>
            </a: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dirty="0" smtClean="0">
                <a:latin typeface="Cambria" pitchFamily="18" charset="0"/>
              </a:rPr>
              <a:t>by </a:t>
            </a:r>
            <a:r>
              <a:rPr lang="cs-CZ" sz="3200" b="1" dirty="0" smtClean="0">
                <a:solidFill>
                  <a:srgbClr val="009999"/>
                </a:solidFill>
                <a:latin typeface="Cambria" pitchFamily="18" charset="0"/>
              </a:rPr>
              <a:t>Richard J. Davidson</a:t>
            </a:r>
            <a:r>
              <a:rPr lang="cs-CZ" sz="3200" dirty="0" smtClean="0">
                <a:latin typeface="Cambria" pitchFamily="18" charset="0"/>
              </a:rPr>
              <a:t/>
            </a:r>
            <a:br>
              <a:rPr lang="cs-CZ" sz="3200" dirty="0" smtClean="0">
                <a:latin typeface="Cambria" pitchFamily="18" charset="0"/>
              </a:rPr>
            </a:br>
            <a:r>
              <a:rPr lang="cs-CZ" sz="2000" dirty="0" smtClean="0">
                <a:latin typeface="Cambria" pitchFamily="18" charset="0"/>
              </a:rPr>
              <a:t>čtvrtek </a:t>
            </a:r>
            <a:r>
              <a:rPr lang="cs-CZ" sz="2000" b="1" dirty="0" smtClean="0">
                <a:solidFill>
                  <a:srgbClr val="009999"/>
                </a:solidFill>
                <a:latin typeface="Cambria" pitchFamily="18" charset="0"/>
              </a:rPr>
              <a:t>14. 3. 2019</a:t>
            </a:r>
            <a:r>
              <a:rPr lang="cs-CZ" sz="2000" dirty="0" smtClean="0">
                <a:latin typeface="Cambria" pitchFamily="18" charset="0"/>
              </a:rPr>
              <a:t>, 17:00</a:t>
            </a:r>
            <a:endParaRPr lang="cs-CZ" sz="3200" dirty="0">
              <a:latin typeface="Cambria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 t="23416"/>
          <a:stretch>
            <a:fillRect/>
          </a:stretch>
        </p:blipFill>
        <p:spPr bwMode="auto">
          <a:xfrm>
            <a:off x="179512" y="2492896"/>
            <a:ext cx="8821788" cy="1584176"/>
          </a:xfrm>
          <a:prstGeom prst="rect">
            <a:avLst/>
          </a:prstGeom>
          <a:noFill/>
          <a:ln w="19050">
            <a:solidFill>
              <a:srgbClr val="009999"/>
            </a:solidFill>
            <a:miter lim="800000"/>
            <a:headEnd/>
            <a:tailEnd/>
          </a:ln>
        </p:spPr>
      </p:pic>
      <p:pic>
        <p:nvPicPr>
          <p:cNvPr id="4101" name="Picture 5" descr="https://cdn.muni.cz/media/3082708/logo_ml.png?mode=crop&amp;center=0.44,0.49&amp;rnd=131740645660000000&amp;width=77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394239"/>
            <a:ext cx="1368276" cy="1026649"/>
          </a:xfrm>
          <a:prstGeom prst="rect">
            <a:avLst/>
          </a:prstGeom>
          <a:noFill/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3808051"/>
            <a:ext cx="3166120" cy="2933317"/>
          </a:xfrm>
          <a:prstGeom prst="rect">
            <a:avLst/>
          </a:prstGeom>
          <a:noFill/>
          <a:ln w="19050">
            <a:solidFill>
              <a:srgbClr val="009999"/>
            </a:solidFill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23529" y="4221089"/>
            <a:ext cx="21602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hlinkClick r:id="rId5"/>
              </a:rPr>
              <a:t>Odkaz na video</a:t>
            </a:r>
            <a:r>
              <a:rPr lang="cs-CZ" sz="2000" dirty="0" smtClean="0"/>
              <a:t> </a:t>
            </a:r>
          </a:p>
          <a:p>
            <a:r>
              <a:rPr lang="cs-CZ" sz="2000" dirty="0" smtClean="0"/>
              <a:t>o R. J. Davidsonovi</a:t>
            </a:r>
            <a:endParaRPr lang="cs-CZ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4221088"/>
            <a:ext cx="2081584" cy="2455024"/>
          </a:xfrm>
          <a:prstGeom prst="rect">
            <a:avLst/>
          </a:prstGeom>
          <a:noFill/>
          <a:ln w="19050">
            <a:solidFill>
              <a:srgbClr val="009999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23528" y="5373216"/>
            <a:ext cx="21393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Odkaz na YouTube </a:t>
            </a:r>
          </a:p>
          <a:p>
            <a:r>
              <a:rPr lang="cs-CZ" sz="2000" dirty="0" smtClean="0">
                <a:hlinkClick r:id="rId7"/>
              </a:rPr>
              <a:t>přednášku</a:t>
            </a: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32656"/>
            <a:ext cx="8010525" cy="501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6632"/>
            <a:ext cx="8208912" cy="3261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876256" y="3573016"/>
            <a:ext cx="1991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latin typeface="Cambria" pitchFamily="18" charset="0"/>
                <a:hlinkClick r:id="rId3"/>
              </a:rPr>
              <a:t>Odkaz</a:t>
            </a:r>
            <a:r>
              <a:rPr lang="cs-CZ" sz="2400" dirty="0" smtClean="0">
                <a:latin typeface="Cambria" pitchFamily="18" charset="0"/>
              </a:rPr>
              <a:t> na díl</a:t>
            </a:r>
          </a:p>
          <a:p>
            <a:r>
              <a:rPr lang="cs-CZ" sz="2400" dirty="0" smtClean="0">
                <a:latin typeface="Cambria" pitchFamily="18" charset="0"/>
              </a:rPr>
              <a:t>16. 3. 2019</a:t>
            </a:r>
            <a:endParaRPr lang="cs-CZ" sz="2400" dirty="0">
              <a:latin typeface="Cambria" pitchFamily="18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3429000"/>
            <a:ext cx="3168352" cy="3222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6697" y="3356992"/>
            <a:ext cx="2377151" cy="3309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251520" y="6453336"/>
            <a:ext cx="504056" cy="0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45469" y="4725144"/>
            <a:ext cx="3991027" cy="1803944"/>
          </a:xfrm>
          <a:prstGeom prst="rect">
            <a:avLst/>
          </a:prstGeom>
          <a:noFill/>
          <a:ln w="25400">
            <a:solidFill>
              <a:srgbClr val="009999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348880"/>
            <a:ext cx="7056784" cy="4135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577958"/>
            <a:ext cx="4968551" cy="1697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r="25320" b="-13398"/>
          <a:stretch>
            <a:fillRect/>
          </a:stretch>
        </p:blipFill>
        <p:spPr bwMode="auto">
          <a:xfrm>
            <a:off x="0" y="188640"/>
            <a:ext cx="8820472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364088" y="980728"/>
            <a:ext cx="3499484" cy="58477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cs-CZ" sz="3200" b="1" dirty="0" smtClean="0"/>
              <a:t>Bakalářské studium</a:t>
            </a:r>
            <a:endParaRPr lang="cs-CZ" sz="3200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 smtClean="0">
                <a:latin typeface="Cambria" pitchFamily="18" charset="0"/>
              </a:rPr>
              <a:t>CRISPR-Cas9: a Bacterial Immune System Repurposed as a Transformative Genome Engineering Technology</a:t>
            </a:r>
            <a:endParaRPr lang="cs-CZ" sz="2800" b="1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024" y="1628800"/>
            <a:ext cx="8784976" cy="146876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dirty="0" smtClean="0">
                <a:latin typeface="Cambria" pitchFamily="18" charset="0"/>
              </a:rPr>
              <a:t>by </a:t>
            </a:r>
            <a:r>
              <a:rPr lang="en-US" b="1" dirty="0" smtClean="0">
                <a:solidFill>
                  <a:srgbClr val="009999"/>
                </a:solidFill>
                <a:latin typeface="Cambria" pitchFamily="18" charset="0"/>
              </a:rPr>
              <a:t>Emmanuelle </a:t>
            </a:r>
            <a:r>
              <a:rPr lang="en-US" b="1" dirty="0" err="1" smtClean="0">
                <a:solidFill>
                  <a:srgbClr val="009999"/>
                </a:solidFill>
                <a:latin typeface="Cambria" pitchFamily="18" charset="0"/>
              </a:rPr>
              <a:t>Charpentier</a:t>
            </a:r>
            <a:r>
              <a:rPr lang="en-US" b="1" dirty="0" smtClean="0">
                <a:solidFill>
                  <a:srgbClr val="009999"/>
                </a:solidFill>
                <a:latin typeface="Cambria" pitchFamily="18" charset="0"/>
              </a:rPr>
              <a:t> </a:t>
            </a:r>
            <a:endParaRPr lang="cs-CZ" b="1" dirty="0" smtClean="0">
              <a:solidFill>
                <a:srgbClr val="009999"/>
              </a:solidFill>
              <a:latin typeface="Cambria" pitchFamily="18" charset="0"/>
            </a:endParaRPr>
          </a:p>
          <a:p>
            <a:pPr algn="ctr">
              <a:buNone/>
            </a:pPr>
            <a:r>
              <a:rPr lang="en-US" sz="2600" dirty="0" smtClean="0">
                <a:latin typeface="Cambria" pitchFamily="18" charset="0"/>
              </a:rPr>
              <a:t>Max Planck Institute for Infection Biology, Berlin, Germany</a:t>
            </a:r>
            <a:endParaRPr lang="en-US" sz="2600" dirty="0">
              <a:latin typeface="Cambria" pitchFamily="18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3212976"/>
            <a:ext cx="3933825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996952"/>
            <a:ext cx="3876675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https://cdn.muni.cz/media/3082708/logo_ml.png?mode=crop&amp;center=0.44,0.49&amp;rnd=131740645660000000&amp;width=77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052736"/>
            <a:ext cx="1440160" cy="108058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203848" y="2708920"/>
            <a:ext cx="2722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Cambria" pitchFamily="18" charset="0"/>
              </a:rPr>
              <a:t>čtvrtek </a:t>
            </a:r>
            <a:r>
              <a:rPr lang="cs-CZ" b="1" dirty="0" smtClean="0">
                <a:solidFill>
                  <a:srgbClr val="009999"/>
                </a:solidFill>
                <a:latin typeface="Cambria" pitchFamily="18" charset="0"/>
              </a:rPr>
              <a:t>21.3.2019</a:t>
            </a:r>
            <a:r>
              <a:rPr lang="cs-CZ" dirty="0" smtClean="0">
                <a:latin typeface="Cambria" pitchFamily="18" charset="0"/>
              </a:rPr>
              <a:t>, 17:00 </a:t>
            </a:r>
            <a:endParaRPr lang="cs-CZ" dirty="0">
              <a:latin typeface="Cambr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5733256"/>
            <a:ext cx="4752528" cy="886637"/>
          </a:xfrm>
          <a:prstGeom prst="rect">
            <a:avLst/>
          </a:prstGeom>
          <a:noFill/>
          <a:ln w="19050">
            <a:solidFill>
              <a:srgbClr val="009999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4934428"/>
            <a:ext cx="4896545" cy="137489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4227" y="3230746"/>
            <a:ext cx="4880261" cy="15664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67544" y="2276872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hlinkClick r:id="rId4"/>
              </a:rPr>
              <a:t>Odkaz</a:t>
            </a:r>
            <a:r>
              <a:rPr lang="cs-CZ" dirty="0" smtClean="0"/>
              <a:t> na celý rozhovor  (2016)</a:t>
            </a:r>
            <a:endParaRPr lang="cs-CZ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88640"/>
            <a:ext cx="3816424" cy="145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944" y="544533"/>
            <a:ext cx="4658851" cy="24524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4716016" y="6093296"/>
            <a:ext cx="4032448" cy="2160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Rectangle 11"/>
          <p:cNvSpPr/>
          <p:nvPr/>
        </p:nvSpPr>
        <p:spPr>
          <a:xfrm>
            <a:off x="6372200" y="2780928"/>
            <a:ext cx="2088232" cy="2160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229200"/>
            <a:ext cx="4572000" cy="121564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76672"/>
            <a:ext cx="5240635" cy="159583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2276872"/>
            <a:ext cx="3647005" cy="2534444"/>
          </a:xfrm>
          <a:prstGeom prst="rect">
            <a:avLst/>
          </a:prstGeom>
          <a:noFill/>
          <a:ln w="15875">
            <a:solidFill>
              <a:srgbClr val="009999"/>
            </a:solidFill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2348880"/>
            <a:ext cx="3744415" cy="507180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2924944"/>
            <a:ext cx="3744416" cy="3312046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8264" y="404664"/>
            <a:ext cx="2016224" cy="1728192"/>
          </a:xfrm>
        </p:spPr>
        <p:txBody>
          <a:bodyPr>
            <a:noAutofit/>
          </a:bodyPr>
          <a:lstStyle/>
          <a:p>
            <a:r>
              <a:rPr lang="cs-CZ" sz="2800" b="1" dirty="0" smtClean="0">
                <a:latin typeface="Cambria" pitchFamily="18" charset="0"/>
              </a:rPr>
              <a:t>Pátek, 13:00 A11/205</a:t>
            </a:r>
            <a:br>
              <a:rPr lang="cs-CZ" sz="2800" b="1" dirty="0" smtClean="0">
                <a:latin typeface="Cambria" pitchFamily="18" charset="0"/>
              </a:rPr>
            </a:br>
            <a:r>
              <a:rPr lang="cs-CZ" sz="2800" b="1" dirty="0" smtClean="0">
                <a:latin typeface="Cambria" pitchFamily="18" charset="0"/>
                <a:hlinkClick r:id="rId2"/>
              </a:rPr>
              <a:t>web</a:t>
            </a:r>
            <a:endParaRPr lang="cs-CZ" sz="2800" b="1" dirty="0">
              <a:latin typeface="Cambr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492896"/>
            <a:ext cx="742950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60648"/>
            <a:ext cx="6524625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95536" y="4365104"/>
            <a:ext cx="6768752" cy="43204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Výsledek obrázku pro mentali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1268760"/>
            <a:ext cx="4464496" cy="2509502"/>
          </a:xfrm>
          <a:prstGeom prst="rect">
            <a:avLst/>
          </a:prstGeom>
          <a:noFill/>
        </p:spPr>
      </p:pic>
      <p:pic>
        <p:nvPicPr>
          <p:cNvPr id="12290" name="Picture 2" descr="Výsledek obrázku pro derren brow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268760"/>
            <a:ext cx="3598359" cy="2520280"/>
          </a:xfrm>
          <a:prstGeom prst="rect">
            <a:avLst/>
          </a:prstGeom>
          <a:noFill/>
        </p:spPr>
      </p:pic>
      <p:pic>
        <p:nvPicPr>
          <p:cNvPr id="6" name="Picture 4" descr="https://sites.google.com/site/hayneslab/_/rsrc/1550671913695/people/current/john-dylan-haynes/foto_console_haynes_col_1_we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4293096"/>
            <a:ext cx="2808312" cy="18487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5472608" cy="1824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156176" y="332656"/>
            <a:ext cx="2232248" cy="1440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Čtvrtky, 16:00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UKB, A11/132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3"/>
              </a:rPr>
              <a:t>web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t="20672"/>
          <a:stretch>
            <a:fillRect/>
          </a:stretch>
        </p:blipFill>
        <p:spPr bwMode="auto">
          <a:xfrm>
            <a:off x="0" y="3284984"/>
            <a:ext cx="5581650" cy="1934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2132856"/>
            <a:ext cx="5328592" cy="113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035288" y="6444044"/>
            <a:ext cx="2929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hlinkClick r:id="rId6"/>
              </a:rPr>
              <a:t>Odkaz</a:t>
            </a:r>
            <a:r>
              <a:rPr lang="cs-CZ" dirty="0" smtClean="0"/>
              <a:t> na YouTube přednášku</a:t>
            </a:r>
            <a:endParaRPr lang="cs-CZ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168" y="4869160"/>
            <a:ext cx="2808312" cy="1578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https://sites.google.com/site/hayneslab/_/rsrc/1550671913695/people/current/john-dylan-haynes/foto_console_haynes_col_1_web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84168" y="2924944"/>
            <a:ext cx="2808312" cy="1848790"/>
          </a:xfrm>
          <a:prstGeom prst="rect">
            <a:avLst/>
          </a:prstGeom>
          <a:noFill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23928" y="4331852"/>
            <a:ext cx="2028440" cy="2392346"/>
          </a:xfrm>
          <a:prstGeom prst="rect">
            <a:avLst/>
          </a:prstGeom>
          <a:noFill/>
          <a:ln w="19050">
            <a:solidFill>
              <a:srgbClr val="009999"/>
            </a:solidFill>
            <a:miter lim="800000"/>
            <a:headEnd/>
            <a:tailEnd/>
          </a:ln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87624" y="5301208"/>
            <a:ext cx="2448272" cy="1376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44824"/>
            <a:ext cx="4644405" cy="3338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88641"/>
            <a:ext cx="4680520" cy="1560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004048" y="116632"/>
            <a:ext cx="3960440" cy="640871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cs-CZ" sz="2000" b="1" dirty="0" smtClean="0"/>
              <a:t>Nagojský protokol</a:t>
            </a:r>
          </a:p>
          <a:p>
            <a:pPr>
              <a:buNone/>
            </a:pPr>
            <a:r>
              <a:rPr lang="cs-CZ" sz="1700" dirty="0" smtClean="0"/>
              <a:t>Globální smlouva ošetřující </a:t>
            </a:r>
            <a:r>
              <a:rPr lang="cs-CZ" sz="1700" b="1" dirty="0" smtClean="0"/>
              <a:t>transparentní přístup ke genetickým zdrojům a spravedlivém a rovnocenném sdílení přínosů plynoucích z jejich využívání </a:t>
            </a:r>
            <a:r>
              <a:rPr lang="cs-CZ" sz="1700" dirty="0" smtClean="0"/>
              <a:t>- Acces and Benefit Sharing (ABS); jeden z cílů </a:t>
            </a:r>
            <a:r>
              <a:rPr lang="cs-CZ" sz="1700" dirty="0" smtClean="0">
                <a:hlinkClick r:id="rId4"/>
              </a:rPr>
              <a:t>Úmluvy o biologické rozmanitosti</a:t>
            </a:r>
            <a:endParaRPr lang="cs-CZ" sz="1700" dirty="0" smtClean="0"/>
          </a:p>
          <a:p>
            <a:pPr>
              <a:buNone/>
            </a:pPr>
            <a:r>
              <a:rPr lang="cs-CZ" sz="1700" dirty="0" smtClean="0"/>
              <a:t>Země mají svrchovaná práva nad genetickými zdroji nacházejícími se na jejich území, výhody plynoucí z výzkumu nebo vývoje těchto genetických zdrojů by s těmito zeměmi měly být sdíleny</a:t>
            </a:r>
          </a:p>
          <a:p>
            <a:pPr>
              <a:buNone/>
            </a:pPr>
            <a:r>
              <a:rPr lang="cs-CZ" sz="1700" dirty="0" smtClean="0"/>
              <a:t>Zákon č. 93/2018 Sb. o podmínkách využívání genetických zdrojů podle Nagojského protokolu</a:t>
            </a:r>
          </a:p>
          <a:p>
            <a:pPr>
              <a:buNone/>
            </a:pPr>
            <a:endParaRPr lang="cs-CZ" sz="1700" dirty="0" smtClean="0"/>
          </a:p>
          <a:p>
            <a:pPr>
              <a:buNone/>
            </a:pPr>
            <a:r>
              <a:rPr lang="cs-CZ" sz="2000" b="1" dirty="0" smtClean="0"/>
              <a:t>Přednáška se bude zabývat tím, jak by tato pravidla mohla ovlivnit každodenní práci výzkumných pracovníků v oblasti life sciences a poskytne jim základní rady, jak je dodržovat</a:t>
            </a:r>
            <a:endParaRPr lang="cs-CZ" sz="2000" b="1" dirty="0"/>
          </a:p>
        </p:txBody>
      </p:sp>
      <p:pic>
        <p:nvPicPr>
          <p:cNvPr id="7" name="Picture 4" descr="https://henridaros.files.wordpress.com/2010/10/kisha_toroku.gif?w=53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8015" y="5036392"/>
            <a:ext cx="1724025" cy="170497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51520" y="6237312"/>
            <a:ext cx="28235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hlinkClick r:id="rId6"/>
              </a:rPr>
              <a:t>Odkaz</a:t>
            </a:r>
            <a:r>
              <a:rPr lang="cs-CZ" sz="2000" dirty="0" smtClean="0"/>
              <a:t> na stránky MŽP ČR</a:t>
            </a: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{{{image_alt}}}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675" y="2348880"/>
            <a:ext cx="8431773" cy="4320480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764704"/>
            <a:ext cx="3181350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908720"/>
            <a:ext cx="3699986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3250704" cy="2362274"/>
          </a:xfrm>
        </p:spPr>
        <p:txBody>
          <a:bodyPr>
            <a:normAutofit fontScale="90000"/>
          </a:bodyPr>
          <a:lstStyle/>
          <a:p>
            <a:r>
              <a:rPr lang="cs-CZ" sz="4000" dirty="0" smtClean="0">
                <a:latin typeface="Cambria" pitchFamily="18" charset="0"/>
              </a:rPr>
              <a:t>Nábor do registru dárců kostní dřeně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4000" dirty="0" smtClean="0">
                <a:latin typeface="Cambria" pitchFamily="18" charset="0"/>
              </a:rPr>
              <a:t>na</a:t>
            </a:r>
            <a:r>
              <a:rPr lang="cs-CZ" dirty="0" smtClean="0"/>
              <a:t> </a:t>
            </a:r>
            <a:r>
              <a:rPr lang="cs-CZ" dirty="0" smtClean="0">
                <a:latin typeface="Muni Bold" pitchFamily="2" charset="-18"/>
              </a:rPr>
              <a:t>MUNI</a:t>
            </a:r>
            <a:endParaRPr lang="cs-CZ" dirty="0">
              <a:latin typeface="Muni Bold" pitchFamily="2" charset="-1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4653136"/>
            <a:ext cx="4536504" cy="1944216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cs-CZ" sz="3800" dirty="0" smtClean="0">
                <a:latin typeface="Cambria" pitchFamily="18" charset="0"/>
              </a:rPr>
              <a:t>Odkaz na tuto </a:t>
            </a:r>
            <a:r>
              <a:rPr lang="cs-CZ" sz="3800" dirty="0" smtClean="0">
                <a:latin typeface="Cambria" pitchFamily="18" charset="0"/>
                <a:hlinkClick r:id="rId2"/>
              </a:rPr>
              <a:t>FB událost</a:t>
            </a:r>
          </a:p>
          <a:p>
            <a:pPr>
              <a:buNone/>
            </a:pPr>
            <a:endParaRPr lang="cs-CZ" sz="3800" dirty="0" smtClean="0">
              <a:hlinkClick r:id="rId2"/>
            </a:endParaRPr>
          </a:p>
          <a:p>
            <a:pPr>
              <a:buNone/>
            </a:pPr>
            <a:endParaRPr lang="cs-CZ" sz="3800" dirty="0" smtClean="0">
              <a:hlinkClick r:id="rId2"/>
            </a:endParaRPr>
          </a:p>
          <a:p>
            <a:pPr>
              <a:buNone/>
            </a:pPr>
            <a:r>
              <a:rPr lang="cs-CZ" sz="3800" dirty="0" smtClean="0">
                <a:latin typeface="Cambria" pitchFamily="18" charset="0"/>
              </a:rPr>
              <a:t>... nebo kdykoli jindy ve </a:t>
            </a:r>
            <a:r>
              <a:rPr lang="cs-CZ" sz="3800" dirty="0" smtClean="0">
                <a:latin typeface="Cambria" pitchFamily="18" charset="0"/>
                <a:hlinkClick r:id="rId3"/>
              </a:rPr>
              <a:t>FN Bohunice</a:t>
            </a:r>
            <a:endParaRPr lang="cs-CZ" sz="3800" dirty="0" smtClean="0">
              <a:latin typeface="Cambria" pitchFamily="18" charset="0"/>
              <a:hlinkClick r:id="rId2"/>
            </a:endParaRPr>
          </a:p>
          <a:p>
            <a:pPr>
              <a:buNone/>
            </a:pPr>
            <a:endParaRPr lang="cs-CZ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t="80160" r="38009"/>
          <a:stretch>
            <a:fillRect/>
          </a:stretch>
        </p:blipFill>
        <p:spPr bwMode="auto">
          <a:xfrm>
            <a:off x="467544" y="3356992"/>
            <a:ext cx="2952328" cy="1033711"/>
          </a:xfrm>
          <a:prstGeom prst="rect">
            <a:avLst/>
          </a:prstGeom>
          <a:noFill/>
          <a:ln w="25400">
            <a:solidFill>
              <a:srgbClr val="009999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0"/>
            <a:ext cx="5257002" cy="2960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3119654"/>
            <a:ext cx="3744416" cy="3549706"/>
          </a:xfrm>
          <a:prstGeom prst="rect">
            <a:avLst/>
          </a:prstGeom>
          <a:noFill/>
          <a:ln w="25400">
            <a:solidFill>
              <a:srgbClr val="009999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latin typeface="Cambria" pitchFamily="18" charset="0"/>
              </a:rPr>
              <a:t>Nový rektor MU – od 1.9.2019</a:t>
            </a:r>
            <a:endParaRPr lang="cs-CZ" dirty="0">
              <a:latin typeface="Cambria" pitchFamily="18" charset="0"/>
            </a:endParaRPr>
          </a:p>
        </p:txBody>
      </p:sp>
      <p:sp>
        <p:nvSpPr>
          <p:cNvPr id="1034" name="AutoShape 10" descr="Výsledek obrázku pro rektor MU"/>
          <p:cNvSpPr>
            <a:spLocks noChangeAspect="1" noChangeArrowheads="1"/>
          </p:cNvSpPr>
          <p:nvPr/>
        </p:nvSpPr>
        <p:spPr bwMode="auto">
          <a:xfrm>
            <a:off x="155575" y="-731838"/>
            <a:ext cx="1524000" cy="1524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6276975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/>
          <p:nvPr/>
        </p:nvGrpSpPr>
        <p:grpSpPr>
          <a:xfrm>
            <a:off x="6175945" y="1556792"/>
            <a:ext cx="2968055" cy="2620491"/>
            <a:chOff x="2483768" y="1700808"/>
            <a:chExt cx="2968055" cy="2620491"/>
          </a:xfrm>
        </p:grpSpPr>
        <p:pic>
          <p:nvPicPr>
            <p:cNvPr id="1028" name="Picture 4" descr="prof. MUDr. Martin Bareš, Ph.D. 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55776" y="1700808"/>
              <a:ext cx="1514475" cy="1838325"/>
            </a:xfrm>
            <a:prstGeom prst="rect">
              <a:avLst/>
            </a:prstGeom>
            <a:noFill/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 r="3527"/>
            <a:stretch>
              <a:fillRect/>
            </a:stretch>
          </p:blipFill>
          <p:spPr bwMode="auto">
            <a:xfrm>
              <a:off x="2483768" y="3645024"/>
              <a:ext cx="2968055" cy="676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3789040"/>
            <a:ext cx="5895975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004048" y="5949280"/>
            <a:ext cx="410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hlinkClick r:id="rId6"/>
              </a:rPr>
              <a:t>Odkaz</a:t>
            </a:r>
            <a:r>
              <a:rPr lang="cs-CZ" sz="2400" dirty="0" smtClean="0"/>
              <a:t> na programová prohlášení obou kandidátů</a:t>
            </a:r>
            <a:endParaRPr lang="cs-CZ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179512" y="6165304"/>
            <a:ext cx="4602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hlinkClick r:id="rId7"/>
              </a:rPr>
              <a:t>Odkaz</a:t>
            </a:r>
            <a:r>
              <a:rPr lang="cs-CZ" sz="2400" dirty="0" smtClean="0"/>
              <a:t> na světový žebříček univerzit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23528" y="1196752"/>
            <a:ext cx="7272808" cy="5262493"/>
            <a:chOff x="251520" y="188640"/>
            <a:chExt cx="7272808" cy="5262493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3528" y="2636912"/>
              <a:ext cx="6339483" cy="2814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5536" y="260648"/>
              <a:ext cx="6472833" cy="2225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>
            <a:xfrm>
              <a:off x="251520" y="188640"/>
              <a:ext cx="7272808" cy="5256584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844824"/>
            <a:ext cx="3681239" cy="1744121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23528" y="190381"/>
            <a:ext cx="813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https://</a:t>
            </a:r>
            <a:r>
              <a:rPr lang="cs-CZ" sz="2000" b="1" dirty="0" smtClean="0">
                <a:hlinkClick r:id="rId5"/>
              </a:rPr>
              <a:t>www.muni.cz/uchazeci/navazujici-magisterske-studium/vyberte-si-obor/23696-experimentalni-biologie-zivocichu-a-imunologie</a:t>
            </a:r>
            <a:endParaRPr lang="cs-CZ" sz="2000" b="1" dirty="0"/>
          </a:p>
        </p:txBody>
      </p:sp>
      <p:sp>
        <p:nvSpPr>
          <p:cNvPr id="10" name="Oval 9"/>
          <p:cNvSpPr/>
          <p:nvPr/>
        </p:nvSpPr>
        <p:spPr>
          <a:xfrm>
            <a:off x="1475656" y="1196752"/>
            <a:ext cx="1872208" cy="36004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38" y="188640"/>
            <a:ext cx="4986118" cy="278462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619672" y="5949280"/>
            <a:ext cx="4602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hlinkClick r:id="rId3"/>
              </a:rPr>
              <a:t>Odkaz</a:t>
            </a:r>
            <a:r>
              <a:rPr lang="cs-CZ" sz="2400" dirty="0" smtClean="0"/>
              <a:t> na světový žebříček univerzit</a:t>
            </a:r>
            <a:endParaRPr lang="cs-CZ" sz="24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88640"/>
            <a:ext cx="3744416" cy="279684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3645024"/>
            <a:ext cx="6862112" cy="172097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36912"/>
            <a:ext cx="567690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0779" y="5013176"/>
            <a:ext cx="5267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7537" y="5517232"/>
            <a:ext cx="5362575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Picture 6" descr="Prof. Dr. Markus Aeb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2636912"/>
            <a:ext cx="1728192" cy="2304256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260648"/>
            <a:ext cx="6624736" cy="2208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6911752" y="692696"/>
            <a:ext cx="2232248" cy="1440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Čtvrtky, 16:00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UKB, A11/132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7"/>
              </a:rPr>
              <a:t>web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7719" y="6309320"/>
            <a:ext cx="881792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700" dirty="0" smtClean="0">
                <a:latin typeface="Cambria" pitchFamily="18" charset="0"/>
              </a:rPr>
              <a:t>Glykobiologie, moderní mykologie, entomopatogenní houby – ale také </a:t>
            </a:r>
            <a:r>
              <a:rPr lang="cs-CZ" sz="1700" dirty="0" smtClean="0">
                <a:latin typeface="Cambria" pitchFamily="18" charset="0"/>
                <a:hlinkClick r:id="rId8"/>
              </a:rPr>
              <a:t>firma</a:t>
            </a:r>
            <a:r>
              <a:rPr lang="cs-CZ" sz="1700" dirty="0" smtClean="0">
                <a:latin typeface="Cambria" pitchFamily="18" charset="0"/>
              </a:rPr>
              <a:t> na výrobu vakcín</a:t>
            </a:r>
            <a:endParaRPr lang="cs-CZ" sz="1700" dirty="0">
              <a:latin typeface="Cambria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72200" y="5517232"/>
            <a:ext cx="2571198" cy="763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714471"/>
            <a:ext cx="5544616" cy="437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788024" y="522920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hlinkClick r:id="rId3"/>
              </a:rPr>
              <a:t>Odkaz na registraci</a:t>
            </a:r>
            <a:endParaRPr lang="cs-CZ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248257"/>
            <a:ext cx="433387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sz="3600" dirty="0" smtClean="0">
                <a:latin typeface="Cambria" pitchFamily="18" charset="0"/>
              </a:rPr>
              <a:t>Bezpečnost práce </a:t>
            </a:r>
            <a:endParaRPr lang="cs-CZ" sz="36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514543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cs-CZ" sz="2000" dirty="0" smtClean="0">
                <a:latin typeface="Cambria" pitchFamily="18" charset="0"/>
              </a:rPr>
              <a:t>Kontrola na oddělení </a:t>
            </a:r>
            <a:r>
              <a:rPr lang="cs-CZ" sz="2000" b="1" dirty="0" smtClean="0">
                <a:latin typeface="Cambria" pitchFamily="18" charset="0"/>
              </a:rPr>
              <a:t>v úterý 16. 5. 2019</a:t>
            </a:r>
            <a:endParaRPr lang="cs-CZ" sz="2000" dirty="0" smtClean="0">
              <a:latin typeface="Cambria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cs-CZ" sz="1800" dirty="0" smtClean="0">
                <a:latin typeface="Cambria" pitchFamily="18" charset="0"/>
              </a:rPr>
              <a:t>pro práci v laboratoři se </a:t>
            </a:r>
            <a:r>
              <a:rPr lang="cs-CZ" sz="1800" b="1" dirty="0" smtClean="0">
                <a:solidFill>
                  <a:srgbClr val="0000FF"/>
                </a:solidFill>
                <a:latin typeface="Cambria" pitchFamily="18" charset="0"/>
              </a:rPr>
              <a:t>nechte řádně zaškolit </a:t>
            </a:r>
            <a:r>
              <a:rPr lang="cs-CZ" sz="1800" dirty="0" smtClean="0">
                <a:latin typeface="Cambria" pitchFamily="18" charset="0"/>
              </a:rPr>
              <a:t>pracovně staršími kolegy, vedoucím nebo P.  Dobešem (A36/116)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cs-CZ" sz="1800" dirty="0" smtClean="0">
                <a:latin typeface="Cambria" pitchFamily="18" charset="0"/>
              </a:rPr>
              <a:t>Provozní řád (tištěná verze v laboratořích OFIŽ, pdf ve studijních materiálech)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cs-CZ" sz="1800" dirty="0" smtClean="0">
                <a:latin typeface="Cambria" pitchFamily="18" charset="0"/>
              </a:rPr>
              <a:t> </a:t>
            </a:r>
            <a:r>
              <a:rPr lang="cs-CZ" sz="1800" b="1" dirty="0" smtClean="0">
                <a:solidFill>
                  <a:srgbClr val="0000FF"/>
                </a:solidFill>
                <a:latin typeface="Cambria" pitchFamily="18" charset="0"/>
              </a:rPr>
              <a:t>ochranné pomůcky</a:t>
            </a:r>
            <a:r>
              <a:rPr lang="cs-CZ" sz="1800" dirty="0" smtClean="0">
                <a:latin typeface="Cambria" pitchFamily="18" charset="0"/>
              </a:rPr>
              <a:t>, </a:t>
            </a:r>
            <a:r>
              <a:rPr lang="cs-CZ" sz="1800" b="1" dirty="0" smtClean="0">
                <a:solidFill>
                  <a:srgbClr val="0000FF"/>
                </a:solidFill>
                <a:latin typeface="Cambria" pitchFamily="18" charset="0"/>
              </a:rPr>
              <a:t>rizika a opatření pro práci s nebezpečnými látkami </a:t>
            </a:r>
            <a:r>
              <a:rPr lang="cs-CZ" sz="1800" dirty="0" smtClean="0">
                <a:latin typeface="Cambria" pitchFamily="18" charset="0"/>
              </a:rPr>
              <a:t>a správné místo pro </a:t>
            </a:r>
            <a:r>
              <a:rPr lang="cs-CZ" sz="1800" b="1" dirty="0" smtClean="0">
                <a:solidFill>
                  <a:srgbClr val="0000FF"/>
                </a:solidFill>
                <a:latin typeface="Cambria" pitchFamily="18" charset="0"/>
              </a:rPr>
              <a:t>uložení odpadů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cs-CZ" sz="1800" dirty="0" smtClean="0">
                <a:latin typeface="Cambria" pitchFamily="18" charset="0"/>
              </a:rPr>
              <a:t>Problémy na pracovišti hlásit: </a:t>
            </a:r>
            <a:r>
              <a:rPr lang="cs-CZ" sz="1800" b="1" dirty="0" smtClean="0">
                <a:solidFill>
                  <a:srgbClr val="0000FF"/>
                </a:solidFill>
                <a:latin typeface="Cambria" pitchFamily="18" charset="0"/>
              </a:rPr>
              <a:t>vedoucímu</a:t>
            </a:r>
            <a:r>
              <a:rPr lang="cs-CZ" sz="1800" dirty="0" smtClean="0">
                <a:latin typeface="Cambria" pitchFamily="18" charset="0"/>
              </a:rPr>
              <a:t>; </a:t>
            </a:r>
            <a:r>
              <a:rPr lang="cs-CZ" sz="1800" b="1" dirty="0" smtClean="0">
                <a:solidFill>
                  <a:srgbClr val="0000FF"/>
                </a:solidFill>
                <a:latin typeface="Cambria" pitchFamily="18" charset="0"/>
              </a:rPr>
              <a:t>150</a:t>
            </a:r>
            <a:r>
              <a:rPr lang="cs-CZ" sz="1800" dirty="0" smtClean="0">
                <a:latin typeface="Cambria" pitchFamily="18" charset="0"/>
              </a:rPr>
              <a:t> – hasiči; </a:t>
            </a:r>
            <a:r>
              <a:rPr lang="cs-CZ" sz="1800" b="1" dirty="0" smtClean="0">
                <a:solidFill>
                  <a:srgbClr val="0000FF"/>
                </a:solidFill>
                <a:latin typeface="Cambria" pitchFamily="18" charset="0"/>
              </a:rPr>
              <a:t>155</a:t>
            </a:r>
            <a:r>
              <a:rPr lang="cs-CZ" sz="1800" dirty="0" smtClean="0">
                <a:latin typeface="Cambria" pitchFamily="18" charset="0"/>
              </a:rPr>
              <a:t> – záchranáři; </a:t>
            </a:r>
            <a:r>
              <a:rPr lang="cs-CZ" sz="1800" b="1" dirty="0" smtClean="0">
                <a:solidFill>
                  <a:srgbClr val="0000FF"/>
                </a:solidFill>
                <a:latin typeface="Cambria" pitchFamily="18" charset="0"/>
              </a:rPr>
              <a:t>158</a:t>
            </a:r>
            <a:r>
              <a:rPr lang="cs-CZ" sz="1800" dirty="0" smtClean="0">
                <a:latin typeface="Cambria" pitchFamily="18" charset="0"/>
              </a:rPr>
              <a:t> – policie; klapka </a:t>
            </a:r>
            <a:r>
              <a:rPr lang="cs-CZ" sz="1800" b="1" dirty="0" smtClean="0">
                <a:solidFill>
                  <a:srgbClr val="0000FF"/>
                </a:solidFill>
                <a:latin typeface="Cambria" pitchFamily="18" charset="0"/>
              </a:rPr>
              <a:t>2929</a:t>
            </a:r>
            <a:r>
              <a:rPr lang="cs-CZ" sz="1800" dirty="0" smtClean="0">
                <a:latin typeface="Cambria" pitchFamily="18" charset="0"/>
              </a:rPr>
              <a:t> z telefonů na pracovišti – Pult centrální ochrany zajišťující bezpečnostní dozor v kampusu; </a:t>
            </a:r>
            <a:r>
              <a:rPr lang="cs-CZ" sz="1800" b="1" dirty="0" smtClean="0">
                <a:solidFill>
                  <a:srgbClr val="0000FF"/>
                </a:solidFill>
                <a:latin typeface="Cambria" pitchFamily="18" charset="0"/>
              </a:rPr>
              <a:t>224 91 92 93</a:t>
            </a:r>
            <a:r>
              <a:rPr lang="cs-CZ" sz="1800" dirty="0" smtClean="0">
                <a:latin typeface="Cambria" pitchFamily="18" charset="0"/>
              </a:rPr>
              <a:t> - Toxcentrum)</a:t>
            </a:r>
            <a:endParaRPr lang="cs-CZ" sz="1600" dirty="0" smtClean="0">
              <a:latin typeface="Cambria" pitchFamily="18" charset="0"/>
            </a:endParaRPr>
          </a:p>
          <a:p>
            <a:pPr marL="285750" indent="-285750">
              <a:buNone/>
            </a:pPr>
            <a:r>
              <a:rPr lang="cs-CZ" sz="2000" b="1" dirty="0" smtClean="0">
                <a:solidFill>
                  <a:srgbClr val="0000FF"/>
                </a:solidFill>
                <a:latin typeface="Cambria" pitchFamily="18" charset="0"/>
              </a:rPr>
              <a:t>věci, které musí být samozřejmostí: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cs-CZ" sz="1800" dirty="0" smtClean="0">
                <a:latin typeface="Cambria" pitchFamily="18" charset="0"/>
              </a:rPr>
              <a:t>v laboratoři nejím, nepiju a nekouřím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cs-CZ" sz="1800" dirty="0" smtClean="0">
                <a:latin typeface="Cambria" pitchFamily="18" charset="0"/>
              </a:rPr>
              <a:t>vím, jak správně zacházet s chemickými látkami, které používám (četl jsem Bezpečnostní list)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cs-CZ" sz="1800" dirty="0" smtClean="0">
                <a:latin typeface="Cambria" pitchFamily="18" charset="0"/>
              </a:rPr>
              <a:t>chemické látky a biologický materiál nevyhazuju do běžného odpadu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cs-CZ" sz="1800" dirty="0" smtClean="0">
                <a:latin typeface="Cambria" pitchFamily="18" charset="0"/>
              </a:rPr>
              <a:t>správně používám ochranné pomůcky, abych neohrozil sebe ani ostatní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cs-CZ" sz="1800" dirty="0" smtClean="0">
                <a:latin typeface="Cambria" pitchFamily="18" charset="0"/>
              </a:rPr>
              <a:t>rozlité nebo rozsypané chemické látky po sobě ihned řádně uklidím nebo jejich uklizení zajistím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cs-CZ" sz="1800" dirty="0" smtClean="0">
                <a:latin typeface="Cambria" pitchFamily="18" charset="0"/>
              </a:rPr>
              <a:t>nezapomínám na selský rozum:)</a:t>
            </a:r>
          </a:p>
          <a:p>
            <a:pPr marL="0" lvl="4">
              <a:buNone/>
            </a:pPr>
            <a:endParaRPr lang="cs-CZ" sz="1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624736" cy="2208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804248" y="188640"/>
            <a:ext cx="2232248" cy="21602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1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itchFamily="18" charset="0"/>
              </a:rPr>
              <a:t>Čtvrtky, 16:00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1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itchFamily="18" charset="0"/>
              </a:rPr>
              <a:t>UKB, A11/132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1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3"/>
              </a:rPr>
              <a:t>web</a:t>
            </a:r>
            <a:endParaRPr kumimoji="0" lang="cs-CZ" sz="11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4" cstate="print"/>
          <a:srcRect b="17633"/>
          <a:stretch>
            <a:fillRect/>
          </a:stretch>
        </p:blipFill>
        <p:spPr bwMode="auto">
          <a:xfrm>
            <a:off x="66725" y="3789040"/>
            <a:ext cx="4793307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5" cstate="print"/>
          <a:srcRect b="24279"/>
          <a:stretch>
            <a:fillRect/>
          </a:stretch>
        </p:blipFill>
        <p:spPr bwMode="auto">
          <a:xfrm>
            <a:off x="35496" y="2276872"/>
            <a:ext cx="5095056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9" name="AutoShape 5" descr="https://www.imp.ac.at/fileadmin/_processed_/2/6/csm_p-alexander-stark_a1d9239787.jpg"/>
          <p:cNvSpPr>
            <a:spLocks noChangeAspect="1" noChangeArrowheads="1"/>
          </p:cNvSpPr>
          <p:nvPr/>
        </p:nvSpPr>
        <p:spPr bwMode="auto">
          <a:xfrm>
            <a:off x="155575" y="-914400"/>
            <a:ext cx="1905000" cy="1905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TextBox 8"/>
          <p:cNvSpPr txBox="1"/>
          <p:nvPr/>
        </p:nvSpPr>
        <p:spPr>
          <a:xfrm>
            <a:off x="5148064" y="6165304"/>
            <a:ext cx="1598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latin typeface="Cambria" pitchFamily="18" charset="0"/>
                <a:hlinkClick r:id="rId6"/>
              </a:rPr>
              <a:t>Wikipedia</a:t>
            </a:r>
            <a:r>
              <a:rPr lang="cs-CZ" sz="2400" dirty="0" smtClean="0"/>
              <a:t> </a:t>
            </a:r>
            <a:endParaRPr lang="cs-CZ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148064" y="5805264"/>
            <a:ext cx="3740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latin typeface="Cambria" pitchFamily="18" charset="0"/>
                <a:hlinkClick r:id="rId7"/>
              </a:rPr>
              <a:t>Odkaz</a:t>
            </a:r>
            <a:r>
              <a:rPr lang="cs-CZ" sz="2400" dirty="0" smtClean="0">
                <a:latin typeface="Cambria" pitchFamily="18" charset="0"/>
              </a:rPr>
              <a:t> na pracovní skupinu</a:t>
            </a:r>
            <a:endParaRPr lang="cs-CZ" sz="2400" dirty="0">
              <a:latin typeface="Cambria" pitchFamily="18" charset="0"/>
            </a:endParaRPr>
          </a:p>
        </p:txBody>
      </p:sp>
      <p:sp>
        <p:nvSpPr>
          <p:cNvPr id="62471" name="AutoShape 7" descr="https://www.imp.ac.at/fileadmin/_processed_/2/6/csm_p-alexander-stark_a1d9239787.jpg"/>
          <p:cNvSpPr>
            <a:spLocks noChangeAspect="1" noChangeArrowheads="1"/>
          </p:cNvSpPr>
          <p:nvPr/>
        </p:nvSpPr>
        <p:spPr bwMode="auto">
          <a:xfrm>
            <a:off x="155575" y="-914400"/>
            <a:ext cx="1905000" cy="1905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6247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24127" y="2492896"/>
            <a:ext cx="2299713" cy="268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3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75856" y="3356992"/>
            <a:ext cx="1550293" cy="947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712" y="188640"/>
            <a:ext cx="6645424" cy="2304256"/>
          </a:xfrm>
        </p:spPr>
        <p:txBody>
          <a:bodyPr>
            <a:normAutofit fontScale="90000"/>
          </a:bodyPr>
          <a:lstStyle/>
          <a:p>
            <a:pPr algn="l"/>
            <a:r>
              <a:rPr lang="cs-CZ" b="1" dirty="0" smtClean="0">
                <a:latin typeface="Cambria" pitchFamily="18" charset="0"/>
              </a:rPr>
              <a:t>Prof. Ulrich Theopold </a:t>
            </a:r>
            <a:r>
              <a:rPr lang="cs-CZ" dirty="0" smtClean="0">
                <a:latin typeface="Cambria" pitchFamily="18" charset="0"/>
              </a:rPr>
              <a:t/>
            </a:r>
            <a:br>
              <a:rPr lang="cs-CZ" dirty="0" smtClean="0">
                <a:latin typeface="Cambria" pitchFamily="18" charset="0"/>
              </a:rPr>
            </a:br>
            <a:r>
              <a:rPr lang="cs-CZ" sz="3100" dirty="0" smtClean="0">
                <a:solidFill>
                  <a:schemeClr val="bg1">
                    <a:lumMod val="65000"/>
                  </a:schemeClr>
                </a:solidFill>
                <a:latin typeface="Cambria" pitchFamily="18" charset="0"/>
              </a:rPr>
              <a:t>Stockholm University</a:t>
            </a:r>
            <a:r>
              <a:rPr lang="cs-CZ" sz="3600" dirty="0" smtClean="0">
                <a:latin typeface="Cambria" pitchFamily="18" charset="0"/>
              </a:rPr>
              <a:t/>
            </a:r>
            <a:br>
              <a:rPr lang="cs-CZ" sz="3600" dirty="0" smtClean="0">
                <a:latin typeface="Cambria" pitchFamily="18" charset="0"/>
              </a:rPr>
            </a:br>
            <a:r>
              <a:rPr lang="cs-CZ" sz="2700" dirty="0" smtClean="0">
                <a:latin typeface="Cambria" pitchFamily="18" charset="0"/>
              </a:rPr>
              <a:t>„</a:t>
            </a:r>
            <a:r>
              <a:rPr lang="cs-CZ" sz="3600" dirty="0" smtClean="0">
                <a:latin typeface="Cambria" pitchFamily="18" charset="0"/>
              </a:rPr>
              <a:t>Drosophila, tumors and immunity“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5013176"/>
            <a:ext cx="8363272" cy="1800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3600" b="1" dirty="0" smtClean="0">
                <a:latin typeface="Cambria" pitchFamily="18" charset="0"/>
              </a:rPr>
              <a:t>Pondělí 15. 4., A11/311, 15:00</a:t>
            </a:r>
          </a:p>
          <a:p>
            <a:pPr>
              <a:buNone/>
            </a:pPr>
            <a:r>
              <a:rPr lang="cs-CZ" dirty="0" smtClean="0">
                <a:latin typeface="Cambria" pitchFamily="18" charset="0"/>
              </a:rPr>
              <a:t>Vrozená imunita, ale také organizace doktorských studií v zahraničí</a:t>
            </a:r>
            <a:endParaRPr lang="cs-CZ" dirty="0">
              <a:latin typeface="Cambria" pitchFamily="18" charset="0"/>
            </a:endParaRPr>
          </a:p>
        </p:txBody>
      </p:sp>
      <p:sp>
        <p:nvSpPr>
          <p:cNvPr id="1026" name="AutoShape 2" descr="Výsledek obrázku pro prof uli theopold"/>
          <p:cNvSpPr>
            <a:spLocks noChangeAspect="1" noChangeArrowheads="1"/>
          </p:cNvSpPr>
          <p:nvPr/>
        </p:nvSpPr>
        <p:spPr bwMode="auto">
          <a:xfrm>
            <a:off x="155575" y="-1608138"/>
            <a:ext cx="2143125" cy="33623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28" name="Picture 4" descr="Uli Theopo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2492896"/>
            <a:ext cx="1742703" cy="2728615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492896"/>
            <a:ext cx="5602341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kisspng-stockholm-university-stockholm-business-school-log-5b74e88829c4e1.671713401534388360171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620688"/>
            <a:ext cx="1577885" cy="15078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9801" t="18502" r="2637"/>
          <a:stretch>
            <a:fillRect/>
          </a:stretch>
        </p:blipFill>
        <p:spPr bwMode="auto">
          <a:xfrm>
            <a:off x="3491880" y="5445224"/>
            <a:ext cx="5652120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00192" y="908720"/>
            <a:ext cx="1872208" cy="1800200"/>
          </a:xfrm>
        </p:spPr>
        <p:txBody>
          <a:bodyPr/>
          <a:lstStyle/>
          <a:p>
            <a:pPr>
              <a:buNone/>
            </a:pPr>
            <a:r>
              <a:rPr lang="cs-CZ" b="1" dirty="0" smtClean="0">
                <a:solidFill>
                  <a:srgbClr val="00B050"/>
                </a:solidFill>
                <a:latin typeface="Cambria" pitchFamily="18" charset="0"/>
              </a:rPr>
              <a:t>Úterky 18:00</a:t>
            </a:r>
          </a:p>
          <a:p>
            <a:pPr>
              <a:buNone/>
            </a:pPr>
            <a:r>
              <a:rPr lang="cs-CZ" b="1" dirty="0" smtClean="0">
                <a:solidFill>
                  <a:srgbClr val="00B050"/>
                </a:solidFill>
                <a:latin typeface="Cambria" pitchFamily="18" charset="0"/>
              </a:rPr>
              <a:t>A11/335</a:t>
            </a:r>
            <a:endParaRPr lang="cs-CZ" b="1" dirty="0">
              <a:solidFill>
                <a:srgbClr val="00B050"/>
              </a:solidFill>
              <a:latin typeface="Cambria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796136" cy="5363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r="49414"/>
          <a:stretch>
            <a:fillRect/>
          </a:stretch>
        </p:blipFill>
        <p:spPr bwMode="auto">
          <a:xfrm>
            <a:off x="0" y="5517232"/>
            <a:ext cx="3246233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691680" y="6093296"/>
            <a:ext cx="118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latin typeface="Cambria" pitchFamily="18" charset="0"/>
                <a:hlinkClick r:id="rId4"/>
              </a:rPr>
              <a:t>Odkaz</a:t>
            </a:r>
            <a:r>
              <a:rPr lang="cs-CZ" sz="2800" dirty="0" smtClean="0">
                <a:latin typeface="Cambria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286"/>
          <a:stretch>
            <a:fillRect/>
          </a:stretch>
        </p:blipFill>
        <p:spPr bwMode="auto">
          <a:xfrm>
            <a:off x="0" y="1484784"/>
            <a:ext cx="9144000" cy="1226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475141" cy="148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5796136" y="188640"/>
            <a:ext cx="3024336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itchFamily="18" charset="0"/>
              </a:rPr>
              <a:t>Úterky, 18:00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itchFamily="18" charset="0"/>
              </a:rPr>
              <a:t>A11/335</a:t>
            </a:r>
            <a:endParaRPr kumimoji="0" lang="cs-CZ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itchFamily="18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571576"/>
            <a:ext cx="8400180" cy="2058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228184" y="6381328"/>
            <a:ext cx="267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Cambria" pitchFamily="18" charset="0"/>
              </a:rPr>
              <a:t>Více o </a:t>
            </a:r>
            <a:r>
              <a:rPr lang="cs-CZ" dirty="0" smtClean="0">
                <a:latin typeface="Cambria" pitchFamily="18" charset="0"/>
                <a:hlinkClick r:id="rId5"/>
              </a:rPr>
              <a:t>výzkumu</a:t>
            </a:r>
            <a:r>
              <a:rPr lang="cs-CZ" dirty="0" smtClean="0">
                <a:latin typeface="Cambria" pitchFamily="18" charset="0"/>
              </a:rPr>
              <a:t> M. Mráze</a:t>
            </a:r>
            <a:endParaRPr lang="cs-CZ" dirty="0">
              <a:latin typeface="Cambria" pitchFamily="18" charset="0"/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708920"/>
            <a:ext cx="5611963" cy="844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809005"/>
            <a:ext cx="6084168" cy="1004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67544" y="4149080"/>
            <a:ext cx="6858000" cy="2065759"/>
            <a:chOff x="467544" y="3573016"/>
            <a:chExt cx="6858000" cy="2065759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67544" y="3573016"/>
              <a:ext cx="6858000" cy="1619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7544" y="5229200"/>
              <a:ext cx="6734175" cy="409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" name="TextBox 3"/>
          <p:cNvSpPr txBox="1"/>
          <p:nvPr/>
        </p:nvSpPr>
        <p:spPr>
          <a:xfrm>
            <a:off x="6156176" y="5805264"/>
            <a:ext cx="1073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latin typeface="Cambria" pitchFamily="18" charset="0"/>
                <a:hlinkClick r:id="rId4"/>
              </a:rPr>
              <a:t>Odkaz</a:t>
            </a:r>
            <a:r>
              <a:rPr lang="cs-CZ" sz="2400" dirty="0" smtClean="0">
                <a:latin typeface="Cambria" pitchFamily="18" charset="0"/>
              </a:rPr>
              <a:t> </a:t>
            </a:r>
            <a:endParaRPr lang="cs-CZ" sz="2400" dirty="0">
              <a:latin typeface="Cambr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700808"/>
            <a:ext cx="749617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dirty="0" smtClean="0">
                <a:latin typeface="Cambria" pitchFamily="18" charset="0"/>
              </a:rPr>
              <a:t>Novinky v zadání BP/DP</a:t>
            </a:r>
            <a:endParaRPr lang="cs-CZ" dirty="0">
              <a:latin typeface="Cambria" pitchFamily="18" charset="0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251520" y="1196752"/>
            <a:ext cx="8229600" cy="504055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cs-CZ" dirty="0" smtClean="0">
                <a:latin typeface="Cambria" pitchFamily="18" charset="0"/>
              </a:rPr>
              <a:t>Podpisy a cizí jazyk (např. slovenština) </a:t>
            </a:r>
            <a:endParaRPr lang="cs-CZ" dirty="0">
              <a:latin typeface="Cambria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67544" y="3429000"/>
            <a:ext cx="6829425" cy="533400"/>
            <a:chOff x="467544" y="3140968"/>
            <a:chExt cx="6829425" cy="53340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67544" y="3140968"/>
              <a:ext cx="6829425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3851920" y="3140968"/>
              <a:ext cx="2520280" cy="216024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624736" cy="2208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732240" y="188640"/>
            <a:ext cx="2232248" cy="21602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1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itchFamily="18" charset="0"/>
              </a:rPr>
              <a:t>Čtvrtky, 16:00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1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itchFamily="18" charset="0"/>
              </a:rPr>
              <a:t>UKB, A11/132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1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3"/>
              </a:rPr>
              <a:t>web</a:t>
            </a:r>
            <a:endParaRPr kumimoji="0" lang="cs-CZ" sz="11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b="9693"/>
          <a:stretch>
            <a:fillRect/>
          </a:stretch>
        </p:blipFill>
        <p:spPr bwMode="auto">
          <a:xfrm>
            <a:off x="179512" y="2276872"/>
            <a:ext cx="413995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148064" y="5014917"/>
            <a:ext cx="3786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hlinkClick r:id="rId5"/>
              </a:rPr>
              <a:t>Článek</a:t>
            </a:r>
            <a:r>
              <a:rPr lang="cs-CZ" dirty="0" smtClean="0"/>
              <a:t> o jeho výzkumu: pavoučí jed jako insekticid</a:t>
            </a:r>
            <a:endParaRPr lang="cs-CZ" dirty="0"/>
          </a:p>
        </p:txBody>
      </p:sp>
      <p:sp>
        <p:nvSpPr>
          <p:cNvPr id="7" name="TextBox 6"/>
          <p:cNvSpPr txBox="1"/>
          <p:nvPr/>
        </p:nvSpPr>
        <p:spPr>
          <a:xfrm>
            <a:off x="5148064" y="5733256"/>
            <a:ext cx="367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hlinkClick r:id="rId6"/>
              </a:rPr>
              <a:t>Skupina prof. Kinga </a:t>
            </a:r>
            <a:r>
              <a:rPr lang="cs-CZ" dirty="0" smtClean="0"/>
              <a:t>– jed jako lék proti chronické bolesti, epilepsii, následkům mrtvice,... </a:t>
            </a:r>
            <a:endParaRPr lang="cs-CZ" dirty="0"/>
          </a:p>
        </p:txBody>
      </p:sp>
      <p:pic>
        <p:nvPicPr>
          <p:cNvPr id="15362" name="Picture 2" descr="Výsledek obrázku pro glenn king professor queenslan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8104" y="2492896"/>
            <a:ext cx="2672455" cy="2376264"/>
          </a:xfrm>
          <a:prstGeom prst="rect">
            <a:avLst/>
          </a:prstGeom>
          <a:noFill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15816" y="5661248"/>
            <a:ext cx="2160240" cy="106308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01208"/>
            <a:ext cx="8229600" cy="1008112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U vybraných specializací nutno určit prioritu</a:t>
            </a:r>
          </a:p>
          <a:p>
            <a:r>
              <a:rPr lang="cs-CZ" dirty="0" smtClean="0"/>
              <a:t>Není nutno zvolit všechny tři specializace</a:t>
            </a:r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980728"/>
            <a:ext cx="8892480" cy="4202261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012160" y="2060848"/>
            <a:ext cx="2808312" cy="2520280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624736" cy="2208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732240" y="0"/>
            <a:ext cx="2232248" cy="21602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1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itchFamily="18" charset="0"/>
              </a:rPr>
              <a:t>Čtvrtky, 16:00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1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itchFamily="18" charset="0"/>
              </a:rPr>
              <a:t>UKB, A11/132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1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3"/>
              </a:rPr>
              <a:t>web</a:t>
            </a:r>
            <a:endParaRPr kumimoji="0" lang="cs-CZ" sz="11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76872"/>
            <a:ext cx="566737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4293096"/>
            <a:ext cx="4932040" cy="1672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012160" y="5373216"/>
            <a:ext cx="290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hlinkClick r:id="rId6"/>
              </a:rPr>
              <a:t>odkaz</a:t>
            </a:r>
            <a:r>
              <a:rPr lang="cs-CZ" dirty="0" smtClean="0"/>
              <a:t> na práci doc. Sedláčka </a:t>
            </a:r>
            <a:endParaRPr lang="cs-CZ" dirty="0"/>
          </a:p>
        </p:txBody>
      </p:sp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057900"/>
            <a:ext cx="650557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0" name="Picture 6" descr="https://www.img.cas.cz/files/2019/01/sedlacek-portrait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16216" y="3068960"/>
            <a:ext cx="1533020" cy="1935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6524625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596336" y="1628800"/>
            <a:ext cx="7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hlinkClick r:id="rId3"/>
              </a:rPr>
              <a:t>web</a:t>
            </a:r>
            <a:endParaRPr lang="cs-CZ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420888"/>
            <a:ext cx="742950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323528" y="3861048"/>
            <a:ext cx="6768752" cy="43204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948264" y="404664"/>
            <a:ext cx="2016224" cy="14401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Pátek, 13:00 A11/205</a:t>
            </a:r>
            <a:br>
              <a:rPr kumimoji="0" lang="cs-CZ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</a:br>
            <a:endParaRPr kumimoji="0" lang="cs-CZ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92280" y="6093296"/>
            <a:ext cx="1247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O </a:t>
            </a:r>
            <a:r>
              <a:rPr lang="cs-CZ" dirty="0" smtClean="0">
                <a:hlinkClick r:id="rId5"/>
              </a:rPr>
              <a:t>lektinech</a:t>
            </a:r>
            <a:endParaRPr lang="cs-CZ" dirty="0"/>
          </a:p>
        </p:txBody>
      </p:sp>
      <p:pic>
        <p:nvPicPr>
          <p:cNvPr id="14338" name="Picture 2" descr="prof. RNDr. Michaela Wimmerová, Ph.D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4725144"/>
            <a:ext cx="1428750" cy="1428750"/>
          </a:xfrm>
          <a:prstGeom prst="rect">
            <a:avLst/>
          </a:prstGeom>
          <a:noFill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71800" y="6021288"/>
            <a:ext cx="340995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35696" y="4797152"/>
            <a:ext cx="5163020" cy="1250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0"/>
            <a:ext cx="8143500" cy="3585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 descr="2223845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645024"/>
            <a:ext cx="1944216" cy="2956983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3573016"/>
            <a:ext cx="3550891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732240" y="3789040"/>
            <a:ext cx="20861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hlinkClick r:id="rId5"/>
              </a:rPr>
              <a:t>Wikipedia</a:t>
            </a:r>
            <a:r>
              <a:rPr lang="cs-CZ" dirty="0" smtClean="0"/>
              <a:t> o SG</a:t>
            </a:r>
          </a:p>
          <a:p>
            <a:endParaRPr lang="cs-CZ" dirty="0" smtClean="0"/>
          </a:p>
          <a:p>
            <a:r>
              <a:rPr lang="cs-CZ" dirty="0" smtClean="0">
                <a:hlinkClick r:id="rId6"/>
              </a:rPr>
              <a:t>Odkaz</a:t>
            </a:r>
            <a:r>
              <a:rPr lang="cs-CZ" dirty="0" smtClean="0"/>
              <a:t> na pořad v iVysílání ČT</a:t>
            </a:r>
            <a:endParaRPr lang="cs-CZ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32240" y="5301208"/>
            <a:ext cx="19431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695728" y="5949280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hlinkClick r:id="rId8"/>
              </a:rPr>
              <a:t>Odkaz</a:t>
            </a:r>
            <a:r>
              <a:rPr lang="cs-CZ" dirty="0" smtClean="0"/>
              <a:t> na její biotechnologickou firmu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9801" t="18502" r="2637"/>
          <a:stretch>
            <a:fillRect/>
          </a:stretch>
        </p:blipFill>
        <p:spPr bwMode="auto">
          <a:xfrm>
            <a:off x="3491880" y="5445224"/>
            <a:ext cx="5652120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00192" y="908720"/>
            <a:ext cx="1872208" cy="1800200"/>
          </a:xfrm>
        </p:spPr>
        <p:txBody>
          <a:bodyPr/>
          <a:lstStyle/>
          <a:p>
            <a:pPr>
              <a:buNone/>
            </a:pPr>
            <a:r>
              <a:rPr lang="cs-CZ" b="1" dirty="0" smtClean="0">
                <a:solidFill>
                  <a:srgbClr val="00B050"/>
                </a:solidFill>
                <a:latin typeface="Cambria" pitchFamily="18" charset="0"/>
              </a:rPr>
              <a:t>Úterky 18:00</a:t>
            </a:r>
          </a:p>
          <a:p>
            <a:pPr>
              <a:buNone/>
            </a:pPr>
            <a:r>
              <a:rPr lang="cs-CZ" b="1" dirty="0" smtClean="0">
                <a:solidFill>
                  <a:srgbClr val="00B050"/>
                </a:solidFill>
                <a:latin typeface="Cambria" pitchFamily="18" charset="0"/>
              </a:rPr>
              <a:t>A11/335</a:t>
            </a:r>
            <a:endParaRPr lang="cs-CZ" b="1" dirty="0">
              <a:solidFill>
                <a:srgbClr val="00B050"/>
              </a:solidFill>
              <a:latin typeface="Cambria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796136" cy="5363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r="49414"/>
          <a:stretch>
            <a:fillRect/>
          </a:stretch>
        </p:blipFill>
        <p:spPr bwMode="auto">
          <a:xfrm>
            <a:off x="0" y="5517232"/>
            <a:ext cx="3246233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691680" y="6093296"/>
            <a:ext cx="118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latin typeface="Cambria" pitchFamily="18" charset="0"/>
                <a:hlinkClick r:id="rId4"/>
              </a:rPr>
              <a:t>Odkaz</a:t>
            </a:r>
            <a:r>
              <a:rPr lang="cs-CZ" sz="2800" dirty="0" smtClean="0">
                <a:latin typeface="Cambria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http://plevkalab.ceitec.cz/files/237/13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481735"/>
            <a:ext cx="2376264" cy="2376265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1196752"/>
            <a:ext cx="6461787" cy="339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1869" r="9806"/>
          <a:stretch>
            <a:fillRect/>
          </a:stretch>
        </p:blipFill>
        <p:spPr bwMode="auto">
          <a:xfrm>
            <a:off x="0" y="0"/>
            <a:ext cx="8532440" cy="101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http://plevkalab.ceitec.cz/files/237/1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4581128"/>
            <a:ext cx="1728192" cy="172819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704442" y="5081399"/>
            <a:ext cx="4427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hlinkClick r:id="rId6"/>
              </a:rPr>
              <a:t>Odkaz</a:t>
            </a:r>
            <a:r>
              <a:rPr lang="cs-CZ" dirty="0" smtClean="0"/>
              <a:t> na výzkumnou skupinu P. Plevky</a:t>
            </a:r>
          </a:p>
          <a:p>
            <a:r>
              <a:rPr lang="cs-CZ" dirty="0" smtClean="0">
                <a:hlinkClick r:id="rId7"/>
              </a:rPr>
              <a:t>Odkaz </a:t>
            </a:r>
            <a:r>
              <a:rPr lang="cs-CZ" dirty="0" smtClean="0"/>
              <a:t>na reportáž v ČT </a:t>
            </a:r>
            <a:endParaRPr lang="cs-CZ" dirty="0"/>
          </a:p>
        </p:txBody>
      </p:sp>
      <p:pic>
        <p:nvPicPr>
          <p:cNvPr id="1033" name="Picture 9" descr="Mgr. Pavel Plevka, Ph.D.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2132856"/>
            <a:ext cx="1944216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4211960" y="6211669"/>
            <a:ext cx="4932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dirty="0" smtClean="0"/>
              <a:t> Držitel ERC grantu z r. 2013</a:t>
            </a:r>
          </a:p>
          <a:p>
            <a:pPr>
              <a:buFont typeface="Wingdings" pitchFamily="2" charset="2"/>
              <a:buChar char="Ø"/>
            </a:pPr>
            <a:r>
              <a:rPr lang="cs-CZ" dirty="0" smtClean="0"/>
              <a:t> Držitel ceny Neuron pro mladé vědce za r. 2016</a:t>
            </a:r>
            <a:endParaRPr lang="cs-CZ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588224" y="0"/>
            <a:ext cx="1872208" cy="1124744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cs-CZ" sz="2400" b="1" dirty="0" smtClean="0">
                <a:solidFill>
                  <a:schemeClr val="bg1"/>
                </a:solidFill>
                <a:latin typeface="Cambria" pitchFamily="18" charset="0"/>
              </a:rPr>
              <a:t>Úterky 18:00</a:t>
            </a:r>
          </a:p>
          <a:p>
            <a:pPr>
              <a:buNone/>
            </a:pPr>
            <a:r>
              <a:rPr lang="cs-CZ" sz="2400" b="1" dirty="0" smtClean="0">
                <a:solidFill>
                  <a:schemeClr val="bg1"/>
                </a:solidFill>
                <a:latin typeface="Cambria" pitchFamily="18" charset="0"/>
              </a:rPr>
              <a:t>A11/335</a:t>
            </a:r>
            <a:endParaRPr lang="cs-CZ" sz="24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 cstate="print"/>
          <a:srcRect r="49414"/>
          <a:stretch>
            <a:fillRect/>
          </a:stretch>
        </p:blipFill>
        <p:spPr bwMode="auto">
          <a:xfrm>
            <a:off x="0" y="1052736"/>
            <a:ext cx="3246233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908720"/>
            <a:ext cx="9021399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539552" y="332656"/>
            <a:ext cx="8229600" cy="216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From Genomics To</a:t>
            </a:r>
            <a:r>
              <a:rPr kumimoji="0" lang="cs-CZ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Therapeutics: Uncovering And Manipulating The Genetic Circuity of Human Disease</a:t>
            </a:r>
            <a:r>
              <a:rPr kumimoji="0" lang="cs-CZ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cs-CZ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by </a:t>
            </a:r>
            <a:r>
              <a:rPr kumimoji="0" 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Manolis Kellis</a:t>
            </a:r>
          </a:p>
          <a:p>
            <a:pPr lvl="0" algn="ctr"/>
            <a:r>
              <a:rPr lang="en-US" sz="2000" dirty="0" smtClean="0">
                <a:latin typeface="Cambria" pitchFamily="18" charset="0"/>
              </a:rPr>
              <a:t>Computer Science &amp; Artificial Intelligence Lab and the Broad Institute of MIT and Harvard, USA </a:t>
            </a:r>
            <a:r>
              <a:rPr kumimoji="0" lang="cs-CZ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/>
            </a:r>
            <a:br>
              <a:rPr kumimoji="0" lang="cs-CZ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</a:b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čtvrtek </a:t>
            </a:r>
            <a:r>
              <a:rPr kumimoji="0" lang="cs-CZ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2. 5. 2019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, 17:00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73732" name="Picture 4" descr="Lecturer pho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996952"/>
            <a:ext cx="18288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https://cdn.muni.cz/media/3082708/logo_ml.png?mode=crop&amp;center=0.44,0.49&amp;rnd=131740645660000000&amp;width=77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08720"/>
            <a:ext cx="1248221" cy="93656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012160" y="5301208"/>
            <a:ext cx="27932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hlinkClick r:id="rId4"/>
              </a:rPr>
              <a:t>Odkaz</a:t>
            </a:r>
            <a:r>
              <a:rPr lang="cs-CZ" dirty="0" smtClean="0"/>
              <a:t> na wikipedii</a:t>
            </a:r>
          </a:p>
          <a:p>
            <a:r>
              <a:rPr lang="cs-CZ" dirty="0" smtClean="0">
                <a:hlinkClick r:id="rId5"/>
              </a:rPr>
              <a:t>Odkaz</a:t>
            </a:r>
            <a:r>
              <a:rPr lang="cs-CZ" dirty="0" smtClean="0"/>
              <a:t> na TEDx talk z r. 2013</a:t>
            </a:r>
          </a:p>
          <a:p>
            <a:r>
              <a:rPr lang="cs-CZ" dirty="0" smtClean="0">
                <a:hlinkClick r:id="rId6"/>
              </a:rPr>
              <a:t>Odkaz</a:t>
            </a:r>
            <a:r>
              <a:rPr lang="cs-CZ" dirty="0" smtClean="0"/>
              <a:t> na jeho kanál na YT </a:t>
            </a:r>
            <a:endParaRPr lang="cs-CZ" dirty="0"/>
          </a:p>
        </p:txBody>
      </p:sp>
      <p:pic>
        <p:nvPicPr>
          <p:cNvPr id="73733" name="Picture 5"/>
          <p:cNvPicPr>
            <a:picLocks noChangeAspect="1" noChangeArrowheads="1"/>
          </p:cNvPicPr>
          <p:nvPr/>
        </p:nvPicPr>
        <p:blipFill>
          <a:blip r:embed="rId7" cstate="print"/>
          <a:srcRect b="55457"/>
          <a:stretch>
            <a:fillRect/>
          </a:stretch>
        </p:blipFill>
        <p:spPr bwMode="auto">
          <a:xfrm>
            <a:off x="179512" y="5517232"/>
            <a:ext cx="2193100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771800" y="5157192"/>
            <a:ext cx="3419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 smtClean="0"/>
              <a:t> Obezita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 Alzheimrova nemoc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 Cukrovka</a:t>
            </a:r>
          </a:p>
          <a:p>
            <a:pPr>
              <a:buFont typeface="Arial" pitchFamily="34" charset="0"/>
              <a:buChar char="•"/>
            </a:pPr>
            <a:r>
              <a:rPr lang="cs-CZ" smtClean="0"/>
              <a:t> Schizofrenie, ...</a:t>
            </a:r>
            <a:endParaRPr lang="cs-CZ" dirty="0"/>
          </a:p>
        </p:txBody>
      </p:sp>
      <p:pic>
        <p:nvPicPr>
          <p:cNvPr id="7373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71800" y="3140968"/>
            <a:ext cx="3907619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5661248"/>
            <a:ext cx="4248472" cy="100811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cs-CZ" sz="1800" dirty="0" smtClean="0">
                <a:latin typeface="Cambria" pitchFamily="18" charset="0"/>
                <a:hlinkClick r:id="rId2"/>
              </a:rPr>
              <a:t>Odkaz</a:t>
            </a:r>
            <a:r>
              <a:rPr lang="cs-CZ" sz="1800" dirty="0" smtClean="0">
                <a:latin typeface="Cambria" pitchFamily="18" charset="0"/>
              </a:rPr>
              <a:t> na díl HP</a:t>
            </a:r>
          </a:p>
          <a:p>
            <a:pPr>
              <a:buNone/>
            </a:pPr>
            <a:r>
              <a:rPr lang="cs-CZ" sz="1800" dirty="0" smtClean="0">
                <a:latin typeface="Cambria" pitchFamily="18" charset="0"/>
                <a:hlinkClick r:id="rId3"/>
              </a:rPr>
              <a:t>Odkaz</a:t>
            </a:r>
            <a:r>
              <a:rPr lang="cs-CZ" sz="1800" dirty="0" smtClean="0">
                <a:latin typeface="Cambria" pitchFamily="18" charset="0"/>
              </a:rPr>
              <a:t> na skupinu vývojové epileptologie Fyziologického ústavu ČR</a:t>
            </a:r>
            <a:endParaRPr lang="cs-CZ" sz="1800" dirty="0">
              <a:latin typeface="Cambr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820472" cy="3537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429000"/>
            <a:ext cx="4104456" cy="312759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3768" y="3573016"/>
            <a:ext cx="2016224" cy="1000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https://www.nfneuron.cz/assets/photos/scientists/laureati-27-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3573016"/>
            <a:ext cx="2088232" cy="16780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37112"/>
            <a:ext cx="4464496" cy="2228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076056" y="5961474"/>
            <a:ext cx="36160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hlinkClick r:id="rId3"/>
              </a:rPr>
              <a:t>Odkaz</a:t>
            </a:r>
            <a:r>
              <a:rPr lang="cs-CZ" sz="2000" dirty="0" smtClean="0"/>
              <a:t> na skupinu A. Gronenborn</a:t>
            </a:r>
          </a:p>
          <a:p>
            <a:r>
              <a:rPr lang="cs-CZ" sz="2000" dirty="0" smtClean="0">
                <a:hlinkClick r:id="rId4"/>
              </a:rPr>
              <a:t>Odkaz </a:t>
            </a:r>
            <a:r>
              <a:rPr lang="cs-CZ" sz="2000" dirty="0" smtClean="0"/>
              <a:t>na YT</a:t>
            </a:r>
            <a:endParaRPr lang="cs-CZ" sz="2000" dirty="0"/>
          </a:p>
        </p:txBody>
      </p:sp>
      <p:pic>
        <p:nvPicPr>
          <p:cNvPr id="2053" name="Picture 5" descr="Výsledek obrázku pro Prof. Angela Gronenbor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2492896"/>
            <a:ext cx="2733675" cy="3362326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5868144" cy="1956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789040"/>
            <a:ext cx="547687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988840"/>
            <a:ext cx="5667375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6444208" y="44624"/>
            <a:ext cx="2232248" cy="21602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1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itchFamily="18" charset="0"/>
              </a:rPr>
              <a:t>Čtvrtky, 16:00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1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itchFamily="18" charset="0"/>
              </a:rPr>
              <a:t>UKB, A11/132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1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9"/>
              </a:rPr>
              <a:t>web</a:t>
            </a:r>
            <a:endParaRPr kumimoji="0" lang="cs-CZ" sz="11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6524625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420888"/>
            <a:ext cx="742950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prof. MUDr. Milan Brázdil, Ph.D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3429000"/>
            <a:ext cx="1428750" cy="1428750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5301208"/>
            <a:ext cx="8229600" cy="753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67544" y="6093296"/>
            <a:ext cx="34671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hlinkClick r:id="rId6"/>
              </a:rPr>
              <a:t>Odkaz</a:t>
            </a:r>
            <a:r>
              <a:rPr lang="cs-CZ" sz="2000" dirty="0" smtClean="0"/>
              <a:t> na Epilepsy center</a:t>
            </a:r>
          </a:p>
          <a:p>
            <a:r>
              <a:rPr lang="cs-CZ" sz="2000" dirty="0" smtClean="0">
                <a:hlinkClick r:id="rId7"/>
              </a:rPr>
              <a:t>Odkaz</a:t>
            </a:r>
            <a:r>
              <a:rPr lang="cs-CZ" sz="2000" dirty="0" smtClean="0"/>
              <a:t> na článek o M. Brázdilovi</a:t>
            </a:r>
            <a:endParaRPr lang="cs-CZ" sz="2000" dirty="0"/>
          </a:p>
        </p:txBody>
      </p:sp>
      <p:sp>
        <p:nvSpPr>
          <p:cNvPr id="9" name="Rectangle 8"/>
          <p:cNvSpPr/>
          <p:nvPr/>
        </p:nvSpPr>
        <p:spPr>
          <a:xfrm>
            <a:off x="323528" y="3429000"/>
            <a:ext cx="2592288" cy="3600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020272" y="332656"/>
            <a:ext cx="2016224" cy="14401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Pátek, 13:00 A11/205</a:t>
            </a:r>
            <a:br>
              <a:rPr kumimoji="0" lang="cs-CZ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</a:br>
            <a:endParaRPr kumimoji="0" lang="cs-CZ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6379979" cy="3672408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r="3818" b="2406"/>
          <a:stretch>
            <a:fillRect/>
          </a:stretch>
        </p:blipFill>
        <p:spPr bwMode="auto">
          <a:xfrm>
            <a:off x="4932040" y="1628800"/>
            <a:ext cx="3600400" cy="4824536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5805264"/>
            <a:ext cx="360040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71600" y="4797152"/>
            <a:ext cx="894412" cy="584775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cs-CZ" sz="3200" dirty="0" smtClean="0">
                <a:hlinkClick r:id="rId5"/>
              </a:rPr>
              <a:t>web</a:t>
            </a:r>
            <a:endParaRPr lang="cs-CZ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Obhajoby BP/DP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 fontScale="85000" lnSpcReduction="10000"/>
          </a:bodyPr>
          <a:lstStyle/>
          <a:p>
            <a:r>
              <a:rPr lang="cs-CZ" dirty="0" smtClean="0"/>
              <a:t>BP - odborníci 12.6. (učitelé 18.6.) </a:t>
            </a:r>
          </a:p>
          <a:p>
            <a:pPr>
              <a:buNone/>
            </a:pPr>
            <a:r>
              <a:rPr lang="cs-CZ" dirty="0" smtClean="0"/>
              <a:t>		</a:t>
            </a:r>
            <a:r>
              <a:rPr lang="cs-CZ" sz="3100" dirty="0" smtClean="0"/>
              <a:t>10 + 5 minut</a:t>
            </a:r>
          </a:p>
          <a:p>
            <a:r>
              <a:rPr lang="cs-CZ" dirty="0" smtClean="0"/>
              <a:t>DP - odborníci 13.6. (učitelé 6.6.) </a:t>
            </a:r>
          </a:p>
          <a:p>
            <a:pPr lvl="1">
              <a:buNone/>
            </a:pPr>
            <a:r>
              <a:rPr lang="cs-CZ" dirty="0" smtClean="0">
                <a:solidFill>
                  <a:srgbClr val="FF0000"/>
                </a:solidFill>
              </a:rPr>
              <a:t>		</a:t>
            </a:r>
            <a:r>
              <a:rPr lang="cs-CZ" sz="3100" dirty="0" smtClean="0"/>
              <a:t>15 + 10 minut</a:t>
            </a:r>
          </a:p>
          <a:p>
            <a:pPr lvl="1">
              <a:buNone/>
            </a:pPr>
            <a:endParaRPr lang="cs-CZ" dirty="0" smtClean="0"/>
          </a:p>
          <a:p>
            <a:r>
              <a:rPr lang="cs-CZ" dirty="0" smtClean="0"/>
              <a:t>Zpravidla podle abecedy a dle možností vedoucích/ oponentů</a:t>
            </a:r>
          </a:p>
          <a:p>
            <a:r>
              <a:rPr lang="cs-CZ" dirty="0" smtClean="0"/>
              <a:t>kontext, otázky, na které si odpovídáte, proč téma zpracováváte</a:t>
            </a:r>
          </a:p>
          <a:p>
            <a:r>
              <a:rPr lang="cs-CZ" dirty="0" smtClean="0"/>
              <a:t>za posledním snímkem slide s odpověďmi na otázky oponentů (např. vysvětlující schéma, tabulka)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Cambria" pitchFamily="18" charset="0"/>
              </a:rPr>
              <a:t>The Rise and Promise of Artificial Molecular Machines Based on the Mechanical Bond</a:t>
            </a:r>
            <a:r>
              <a:rPr lang="cs-CZ" sz="3200" b="1" dirty="0" smtClean="0">
                <a:latin typeface="Cambria" pitchFamily="18" charset="0"/>
              </a:rPr>
              <a:t/>
            </a:r>
            <a:br>
              <a:rPr lang="cs-CZ" sz="3200" b="1" dirty="0" smtClean="0">
                <a:latin typeface="Cambria" pitchFamily="18" charset="0"/>
              </a:rPr>
            </a:br>
            <a:r>
              <a:rPr lang="cs-CZ" sz="2800" b="1" dirty="0" smtClean="0">
                <a:latin typeface="Cambria" pitchFamily="18" charset="0"/>
              </a:rPr>
              <a:t>by sir </a:t>
            </a:r>
            <a:r>
              <a:rPr lang="cs-CZ" sz="2800" b="1" dirty="0" smtClean="0">
                <a:solidFill>
                  <a:srgbClr val="009999"/>
                </a:solidFill>
                <a:latin typeface="Cambria" pitchFamily="18" charset="0"/>
              </a:rPr>
              <a:t>Fraser Stoddart</a:t>
            </a:r>
            <a:br>
              <a:rPr lang="cs-CZ" sz="2800" b="1" dirty="0" smtClean="0">
                <a:solidFill>
                  <a:srgbClr val="009999"/>
                </a:solidFill>
                <a:latin typeface="Cambria" pitchFamily="18" charset="0"/>
              </a:rPr>
            </a:br>
            <a:r>
              <a:rPr lang="cs-CZ" sz="2800" b="1" dirty="0" smtClean="0">
                <a:solidFill>
                  <a:srgbClr val="009999"/>
                </a:solidFill>
                <a:latin typeface="Cambria" pitchFamily="18" charset="0"/>
              </a:rPr>
              <a:t>čtvrtek </a:t>
            </a:r>
            <a:r>
              <a:rPr lang="cs-CZ" sz="2400" b="1" dirty="0" smtClean="0">
                <a:latin typeface="Cambria" pitchFamily="18" charset="0"/>
              </a:rPr>
              <a:t>16. 5. 2019, 17h</a:t>
            </a:r>
            <a:endParaRPr lang="cs-CZ" sz="3200" b="1" dirty="0">
              <a:latin typeface="Cambria" pitchFamily="18" charset="0"/>
            </a:endParaRPr>
          </a:p>
        </p:txBody>
      </p:sp>
      <p:pic>
        <p:nvPicPr>
          <p:cNvPr id="78852" name="Picture 4" descr="Lecturer pho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1988840"/>
            <a:ext cx="2304256" cy="3258877"/>
          </a:xfrm>
          <a:prstGeom prst="rect">
            <a:avLst/>
          </a:prstGeom>
          <a:noFill/>
        </p:spPr>
      </p:pic>
      <p:pic>
        <p:nvPicPr>
          <p:cNvPr id="6" name="Picture 5" descr="https://cdn.muni.cz/media/3082708/logo_ml.png?mode=crop&amp;center=0.44,0.49&amp;rnd=131740645660000000&amp;width=77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908720"/>
            <a:ext cx="1248221" cy="93656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994129" y="5589240"/>
            <a:ext cx="51498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hlinkClick r:id="rId4"/>
              </a:rPr>
              <a:t>Odkaz</a:t>
            </a:r>
            <a:r>
              <a:rPr lang="cs-CZ" sz="2000" dirty="0" smtClean="0"/>
              <a:t>: wiki o FS</a:t>
            </a:r>
          </a:p>
          <a:p>
            <a:r>
              <a:rPr lang="cs-CZ" sz="2000" dirty="0" smtClean="0">
                <a:hlinkClick r:id="rId5"/>
              </a:rPr>
              <a:t>Odkaz</a:t>
            </a:r>
            <a:r>
              <a:rPr lang="cs-CZ" sz="2000" dirty="0" smtClean="0"/>
              <a:t>: Těžba zlata pomocí kukuřičného škrobu?</a:t>
            </a:r>
            <a:endParaRPr lang="cs-CZ" sz="2000" dirty="0"/>
          </a:p>
        </p:txBody>
      </p:sp>
      <p:pic>
        <p:nvPicPr>
          <p:cNvPr id="788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132856"/>
            <a:ext cx="5748547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497" y="3717032"/>
            <a:ext cx="5895655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7315200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092280" y="6165304"/>
            <a:ext cx="1967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hlinkClick r:id="rId3"/>
              </a:rPr>
              <a:t>Více</a:t>
            </a:r>
            <a:r>
              <a:rPr lang="cs-CZ" dirty="0" smtClean="0"/>
              <a:t> o Campus Day</a:t>
            </a:r>
            <a:endParaRPr lang="cs-CZ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412776"/>
            <a:ext cx="7267575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688" y="5271635"/>
            <a:ext cx="4315594" cy="1586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4981972" cy="2746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156176" y="274638"/>
            <a:ext cx="2530624" cy="1143000"/>
          </a:xfrm>
        </p:spPr>
        <p:txBody>
          <a:bodyPr/>
          <a:lstStyle/>
          <a:p>
            <a:r>
              <a:rPr lang="cs-CZ" dirty="0" smtClean="0"/>
              <a:t>workshop</a:t>
            </a:r>
            <a:endParaRPr lang="cs-CZ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924944"/>
            <a:ext cx="6086475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6143625"/>
            <a:ext cx="55054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509120"/>
            <a:ext cx="609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301" y="2564904"/>
            <a:ext cx="6970987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60648"/>
            <a:ext cx="6524625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11560" y="3861048"/>
            <a:ext cx="5688632" cy="43204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362" name="Picture 2" descr="http://www.iapg.cas.cz/opencms/export/sites/uzfg/cs/laboratore/lab-molekularni-morfogeneze/galerie-obrazku/LEZ3_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2636912"/>
            <a:ext cx="1979712" cy="2286568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7020272" y="332656"/>
            <a:ext cx="2016224" cy="14401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Pátek, 13:00 A11/205</a:t>
            </a:r>
            <a:br>
              <a:rPr kumimoji="0" lang="cs-CZ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</a:br>
            <a:endParaRPr kumimoji="0" lang="cs-CZ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15364" name="AutoShape 4" descr="Oficiální fotografie doc. RNDr. Marcela Buchtová, Ph.D."/>
          <p:cNvSpPr>
            <a:spLocks noChangeAspect="1" noChangeArrowheads="1"/>
          </p:cNvSpPr>
          <p:nvPr/>
        </p:nvSpPr>
        <p:spPr bwMode="auto">
          <a:xfrm>
            <a:off x="155575" y="-876300"/>
            <a:ext cx="1514475" cy="1838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5366" name="Picture 6" descr="http://www.iapg.cas.cz/opencms/export/sites/uzfg/cs/laboratore/lab-molekularni-morfogeneze/galerie-obrazku/LEZ4_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4725144"/>
            <a:ext cx="2376264" cy="17821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Autofit/>
          </a:bodyPr>
          <a:lstStyle/>
          <a:p>
            <a:r>
              <a:rPr lang="cs-CZ" sz="3600" dirty="0" smtClean="0">
                <a:latin typeface="Cambria" pitchFamily="18" charset="0"/>
              </a:rPr>
              <a:t>Výběrová řízení na nové ředitele/ky ústavů na PřF (nástup 1. 7. 2019)</a:t>
            </a:r>
            <a:endParaRPr lang="cs-CZ" sz="36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06156"/>
            <a:ext cx="3888432" cy="543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6464" y="2780928"/>
            <a:ext cx="4788024" cy="1565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hlinkClick r:id="rId2"/>
              </a:rPr>
              <a:t>Plagiátorství</a:t>
            </a:r>
            <a:r>
              <a:rPr lang="cs-CZ" dirty="0" smtClean="0"/>
              <a:t> na vysokých školách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24744"/>
            <a:ext cx="8567772" cy="5548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 descr="Výsledek obrázku pro SIMU+ plá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3429000"/>
            <a:ext cx="4536504" cy="3021484"/>
          </a:xfrm>
          <a:prstGeom prst="rect">
            <a:avLst/>
          </a:prstGeom>
          <a:noFill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00" y="692696"/>
            <a:ext cx="9000000" cy="221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cs-CZ" sz="4000" dirty="0" smtClean="0">
                <a:latin typeface="Cambria" pitchFamily="18" charset="0"/>
              </a:rPr>
              <a:t>Atletická hala Kampus</a:t>
            </a:r>
            <a:endParaRPr lang="cs-CZ" sz="40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96752"/>
            <a:ext cx="8568952" cy="1872209"/>
          </a:xfrm>
        </p:spPr>
        <p:txBody>
          <a:bodyPr>
            <a:normAutofit fontScale="55000" lnSpcReduction="20000"/>
          </a:bodyPr>
          <a:lstStyle/>
          <a:p>
            <a:pPr marL="0" algn="just">
              <a:spcBef>
                <a:spcPts val="0"/>
              </a:spcBef>
              <a:buNone/>
            </a:pPr>
            <a:r>
              <a:rPr lang="cs-CZ" dirty="0" smtClean="0">
                <a:latin typeface="Cambria" pitchFamily="18" charset="0"/>
              </a:rPr>
              <a:t>„Záměr na stavbu atletické haly jsme jako univerzita dlouhodobě podporovali, spolupracovali jsme i při vypořádání potřebných pozemků. Snažíme se tento projekt také zhodnotit dalšími synergickými aktivitami. </a:t>
            </a:r>
            <a:r>
              <a:rPr lang="cs-CZ" b="1" dirty="0" smtClean="0">
                <a:latin typeface="Cambria" pitchFamily="18" charset="0"/>
              </a:rPr>
              <a:t>Naproti budoucí hale plánujeme například stavbu menzy a konferenčních prostor</a:t>
            </a:r>
            <a:r>
              <a:rPr lang="cs-CZ" dirty="0" smtClean="0">
                <a:latin typeface="Cambria" pitchFamily="18" charset="0"/>
              </a:rPr>
              <a:t>, které by v případě mezinárodních sportovních akcí mohly poskytnout další zázemí. Držíme zde také pozemkovou rezervu pro </a:t>
            </a:r>
            <a:r>
              <a:rPr lang="cs-CZ" b="1" dirty="0" smtClean="0">
                <a:latin typeface="Cambria" pitchFamily="18" charset="0"/>
              </a:rPr>
              <a:t>stavbu bazénu </a:t>
            </a:r>
            <a:r>
              <a:rPr lang="cs-CZ" dirty="0" smtClean="0">
                <a:latin typeface="Cambria" pitchFamily="18" charset="0"/>
              </a:rPr>
              <a:t>a podporujeme i snahu města o lepší dopravní dostupnost této lokality," řekl rektor Masarykovy univerzity Mikuláš Bek.</a:t>
            </a:r>
            <a:endParaRPr lang="cs-CZ" dirty="0">
              <a:latin typeface="Cambria" pitchFamily="18" charset="0"/>
            </a:endParaRPr>
          </a:p>
        </p:txBody>
      </p:sp>
      <p:pic>
        <p:nvPicPr>
          <p:cNvPr id="8194" name="Picture 2" descr="https://www.brno.cz/fileadmin/user_upload/strategicke_projekty/Atleticka_hala_Campus/ATLETICKA_HALA_KAMPUS_MASTERPLAN-page-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852936"/>
            <a:ext cx="4989588" cy="352839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187624" y="3789040"/>
            <a:ext cx="1152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OC Campus square</a:t>
            </a:r>
            <a:endParaRPr lang="cs-CZ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275856" y="5733256"/>
            <a:ext cx="628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FSpS</a:t>
            </a:r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32656"/>
            <a:ext cx="7183710" cy="635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5798"/>
          <a:stretch>
            <a:fillRect/>
          </a:stretch>
        </p:blipFill>
        <p:spPr bwMode="auto">
          <a:xfrm>
            <a:off x="251520" y="3140968"/>
            <a:ext cx="8741001" cy="37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t="51824"/>
          <a:stretch>
            <a:fillRect/>
          </a:stretch>
        </p:blipFill>
        <p:spPr bwMode="auto">
          <a:xfrm>
            <a:off x="6516216" y="260648"/>
            <a:ext cx="2627784" cy="2718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 r="29493" b="48932"/>
          <a:stretch>
            <a:fillRect/>
          </a:stretch>
        </p:blipFill>
        <p:spPr bwMode="auto">
          <a:xfrm>
            <a:off x="4427984" y="0"/>
            <a:ext cx="1944216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6516" y="44624"/>
            <a:ext cx="3845444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8191495" y="2564904"/>
            <a:ext cx="952505" cy="52322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  <a:hlinkClick r:id="rId5"/>
              </a:rPr>
              <a:t>Web</a:t>
            </a:r>
            <a:r>
              <a:rPr lang="cs-CZ" sz="2800" b="1" dirty="0" smtClean="0">
                <a:solidFill>
                  <a:schemeClr val="bg1"/>
                </a:solidFill>
              </a:rPr>
              <a:t> </a:t>
            </a:r>
            <a:endParaRPr lang="cs-CZ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3953877" cy="295232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645024"/>
            <a:ext cx="4700305" cy="117864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620688"/>
            <a:ext cx="4036153" cy="2941787"/>
          </a:xfrm>
          <a:prstGeom prst="rect">
            <a:avLst/>
          </a:prstGeom>
          <a:noFill/>
          <a:ln w="19050">
            <a:solidFill>
              <a:srgbClr val="009999"/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812360" y="1988840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bg1"/>
                </a:solidFill>
              </a:rPr>
              <a:t>3.3.2019</a:t>
            </a:r>
            <a:endParaRPr lang="cs-CZ" sz="12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48264" y="2348880"/>
            <a:ext cx="730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hlinkClick r:id="rId5"/>
              </a:rPr>
              <a:t>odkaz</a:t>
            </a:r>
            <a:endParaRPr lang="cs-CZ" dirty="0"/>
          </a:p>
        </p:txBody>
      </p:sp>
      <p:sp>
        <p:nvSpPr>
          <p:cNvPr id="10" name="TextBox 9">
            <a:hlinkClick r:id="rId6"/>
          </p:cNvPr>
          <p:cNvSpPr txBox="1"/>
          <p:nvPr/>
        </p:nvSpPr>
        <p:spPr>
          <a:xfrm>
            <a:off x="3275856" y="4437112"/>
            <a:ext cx="730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hlinkClick r:id="rId6"/>
              </a:rPr>
              <a:t>odkaz</a:t>
            </a:r>
            <a:endParaRPr lang="cs-CZ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6"/>
            <a:ext cx="4773288" cy="3871516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707904" y="1556792"/>
            <a:ext cx="730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hlinkClick r:id="rId3"/>
              </a:rPr>
              <a:t>odkaz</a:t>
            </a:r>
            <a:endParaRPr lang="cs-CZ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5229200"/>
            <a:ext cx="5153056" cy="1275936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 l="12785" t="17344" r="22459" b="55094"/>
          <a:stretch>
            <a:fillRect/>
          </a:stretch>
        </p:blipFill>
        <p:spPr bwMode="auto">
          <a:xfrm>
            <a:off x="3563888" y="3789040"/>
            <a:ext cx="5392559" cy="1296144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372200" y="5589240"/>
            <a:ext cx="730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hlinkClick r:id="rId6"/>
              </a:rPr>
              <a:t>odkaz</a:t>
            </a:r>
            <a:endParaRPr lang="cs-CZ" dirty="0"/>
          </a:p>
        </p:txBody>
      </p:sp>
      <p:sp>
        <p:nvSpPr>
          <p:cNvPr id="9" name="TextBox 8"/>
          <p:cNvSpPr txBox="1"/>
          <p:nvPr/>
        </p:nvSpPr>
        <p:spPr>
          <a:xfrm>
            <a:off x="7524328" y="4149080"/>
            <a:ext cx="730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hlinkClick r:id="rId7"/>
              </a:rPr>
              <a:t>odkaz</a:t>
            </a:r>
            <a:endParaRPr lang="cs-CZ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pSp>
        <p:nvGrpSpPr>
          <p:cNvPr id="9" name="Group 8"/>
          <p:cNvGrpSpPr/>
          <p:nvPr/>
        </p:nvGrpSpPr>
        <p:grpSpPr>
          <a:xfrm>
            <a:off x="251520" y="188640"/>
            <a:ext cx="5472608" cy="3084425"/>
            <a:chOff x="323529" y="476672"/>
            <a:chExt cx="5472608" cy="3084425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3529" y="476672"/>
              <a:ext cx="5472608" cy="3084425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4860032" y="1772816"/>
              <a:ext cx="73052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cs-CZ" dirty="0" smtClean="0">
                  <a:hlinkClick r:id="rId3"/>
                </a:rPr>
                <a:t>odkaz</a:t>
              </a:r>
              <a:endParaRPr lang="cs-CZ" dirty="0"/>
            </a:p>
          </p:txBody>
        </p:sp>
      </p:grp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356992"/>
            <a:ext cx="6026671" cy="339670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932040" y="5085184"/>
            <a:ext cx="730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hlinkClick r:id="rId5"/>
              </a:rPr>
              <a:t>odkaz</a:t>
            </a:r>
            <a:endParaRPr lang="cs-CZ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pSp>
        <p:nvGrpSpPr>
          <p:cNvPr id="10" name="Group 9"/>
          <p:cNvGrpSpPr/>
          <p:nvPr/>
        </p:nvGrpSpPr>
        <p:grpSpPr>
          <a:xfrm>
            <a:off x="467544" y="260648"/>
            <a:ext cx="5112568" cy="3312709"/>
            <a:chOff x="179512" y="2276872"/>
            <a:chExt cx="6408712" cy="4176894"/>
          </a:xfrm>
        </p:grpSpPr>
        <p:grpSp>
          <p:nvGrpSpPr>
            <p:cNvPr id="8" name="Group 7"/>
            <p:cNvGrpSpPr/>
            <p:nvPr/>
          </p:nvGrpSpPr>
          <p:grpSpPr>
            <a:xfrm>
              <a:off x="179512" y="2290763"/>
              <a:ext cx="6408712" cy="4038401"/>
              <a:chOff x="179512" y="2290763"/>
              <a:chExt cx="6408712" cy="4038401"/>
            </a:xfrm>
          </p:grpSpPr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79512" y="4005064"/>
                <a:ext cx="5305425" cy="23241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32069" y="2290763"/>
                <a:ext cx="6356155" cy="16422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3248473" y="5949279"/>
              <a:ext cx="3267743" cy="5044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 smtClean="0">
                  <a:hlinkClick r:id="rId4"/>
                </a:rPr>
                <a:t>Odkaz</a:t>
              </a:r>
              <a:r>
                <a:rPr lang="cs-CZ" sz="2000" dirty="0" smtClean="0"/>
                <a:t> na celý článek</a:t>
              </a:r>
              <a:endParaRPr lang="cs-CZ" sz="200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79512" y="2276872"/>
              <a:ext cx="6408712" cy="4176464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3572625"/>
            <a:ext cx="5400600" cy="792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1760" y="4365104"/>
            <a:ext cx="4484762" cy="2363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580112" y="6372036"/>
            <a:ext cx="2125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hlinkClick r:id="rId7"/>
              </a:rPr>
              <a:t>Odkaz </a:t>
            </a:r>
            <a:r>
              <a:rPr lang="cs-CZ" dirty="0" smtClean="0"/>
              <a:t>na celý článek</a:t>
            </a:r>
            <a:endParaRPr lang="cs-CZ" dirty="0"/>
          </a:p>
        </p:txBody>
      </p:sp>
      <p:sp>
        <p:nvSpPr>
          <p:cNvPr id="12" name="Rectangle 11"/>
          <p:cNvSpPr/>
          <p:nvPr/>
        </p:nvSpPr>
        <p:spPr>
          <a:xfrm>
            <a:off x="2339752" y="3717032"/>
            <a:ext cx="5760640" cy="2996952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6672"/>
            <a:ext cx="8248650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444208" y="1844824"/>
            <a:ext cx="813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hlinkClick r:id="rId3"/>
              </a:rPr>
              <a:t>Odkaz</a:t>
            </a:r>
            <a:r>
              <a:rPr lang="cs-CZ" dirty="0" smtClean="0"/>
              <a:t> </a:t>
            </a:r>
            <a:endParaRPr lang="cs-CZ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204864"/>
            <a:ext cx="7229475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803910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79512" y="1844824"/>
            <a:ext cx="8229600" cy="1656184"/>
          </a:xfrm>
        </p:spPr>
        <p:txBody>
          <a:bodyPr>
            <a:normAutofit fontScale="92500"/>
          </a:bodyPr>
          <a:lstStyle/>
          <a:p>
            <a:pPr algn="just">
              <a:buNone/>
            </a:pPr>
            <a:r>
              <a:rPr lang="cs-CZ" sz="2000" b="1" dirty="0" smtClean="0">
                <a:latin typeface="Cambria" pitchFamily="18" charset="0"/>
              </a:rPr>
              <a:t>H-index</a:t>
            </a:r>
            <a:r>
              <a:rPr lang="cs-CZ" sz="2000" dirty="0" smtClean="0">
                <a:latin typeface="Cambria" pitchFamily="18" charset="0"/>
              </a:rPr>
              <a:t> udává počet článků autora, ale bere v potaz jen ty výrazněji citované. Hranice "výrazného" počtu citací roste o jednu s každým dalším článkem. Takže k dosažení </a:t>
            </a:r>
            <a:r>
              <a:rPr lang="cs-CZ" sz="2000" i="1" dirty="0" smtClean="0">
                <a:latin typeface="Cambria" pitchFamily="18" charset="0"/>
              </a:rPr>
              <a:t>h-indexu=5</a:t>
            </a:r>
            <a:r>
              <a:rPr lang="cs-CZ" sz="2000" dirty="0" smtClean="0">
                <a:latin typeface="Cambria" pitchFamily="18" charset="0"/>
              </a:rPr>
              <a:t> musíte mít alespoň pět článků s pěti či více citacemi. K dosažení </a:t>
            </a:r>
            <a:r>
              <a:rPr lang="cs-CZ" sz="2000" i="1" dirty="0" smtClean="0">
                <a:latin typeface="Cambria" pitchFamily="18" charset="0"/>
              </a:rPr>
              <a:t>h-indexu=10</a:t>
            </a:r>
            <a:r>
              <a:rPr lang="cs-CZ" sz="2000" dirty="0" smtClean="0">
                <a:latin typeface="Cambria" pitchFamily="18" charset="0"/>
              </a:rPr>
              <a:t> musíte mít alespoň deset článků, každý s alespoň deseti citacemi. (zdroj: odkaz níže)</a:t>
            </a:r>
            <a:endParaRPr lang="cs-CZ" sz="2000" dirty="0">
              <a:latin typeface="Cambr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3501008"/>
            <a:ext cx="6148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hlinkClick r:id="rId2"/>
              </a:rPr>
              <a:t>Článek</a:t>
            </a:r>
            <a:r>
              <a:rPr lang="cs-CZ" dirty="0" smtClean="0"/>
              <a:t> k H-indexům, aneb nemusí být zlato všechno, co se třpytí</a:t>
            </a:r>
            <a:endParaRPr lang="cs-CZ" dirty="0"/>
          </a:p>
        </p:txBody>
      </p:sp>
      <p:sp>
        <p:nvSpPr>
          <p:cNvPr id="7" name="TextBox 6"/>
          <p:cNvSpPr txBox="1"/>
          <p:nvPr/>
        </p:nvSpPr>
        <p:spPr>
          <a:xfrm>
            <a:off x="539552" y="6093296"/>
            <a:ext cx="3284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hlinkClick r:id="rId3"/>
              </a:rPr>
              <a:t>Odkaz</a:t>
            </a:r>
            <a:r>
              <a:rPr lang="cs-CZ" dirty="0" smtClean="0"/>
              <a:t> na web o vědě a výzkumu.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437112"/>
            <a:ext cx="7812360" cy="1533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04664"/>
            <a:ext cx="8717806" cy="1282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400" dirty="0" smtClean="0">
                <a:latin typeface="Cambria" pitchFamily="18" charset="0"/>
                <a:hlinkClick r:id="rId2"/>
              </a:rPr>
              <a:t>Video</a:t>
            </a:r>
            <a:r>
              <a:rPr lang="cs-CZ" sz="2400" dirty="0" smtClean="0">
                <a:latin typeface="Cambria" pitchFamily="18" charset="0"/>
              </a:rPr>
              <a:t> migrace buněk z neurální lišty z </a:t>
            </a:r>
            <a:r>
              <a:rPr lang="cs-CZ" sz="2400" dirty="0" smtClean="0">
                <a:latin typeface="Cambria" pitchFamily="18" charset="0"/>
                <a:hlinkClick r:id="rId3"/>
              </a:rPr>
              <a:t>Huisken Lab</a:t>
            </a:r>
            <a:endParaRPr lang="cs-CZ" sz="2400" dirty="0" smtClean="0">
              <a:latin typeface="Cambria" pitchFamily="18" charset="0"/>
            </a:endParaRPr>
          </a:p>
          <a:p>
            <a:pPr>
              <a:buNone/>
            </a:pPr>
            <a:endParaRPr lang="cs-CZ" sz="2400" dirty="0" smtClean="0">
              <a:latin typeface="Cambria" pitchFamily="18" charset="0"/>
            </a:endParaRPr>
          </a:p>
          <a:p>
            <a:pPr>
              <a:buNone/>
            </a:pPr>
            <a:endParaRPr lang="cs-CZ" sz="2400" dirty="0" smtClean="0">
              <a:latin typeface="Cambria" pitchFamily="18" charset="0"/>
            </a:endParaRPr>
          </a:p>
          <a:p>
            <a:pPr>
              <a:buNone/>
            </a:pPr>
            <a:r>
              <a:rPr lang="cs-CZ" sz="2400" dirty="0" smtClean="0">
                <a:latin typeface="Cambria" pitchFamily="18" charset="0"/>
                <a:hlinkClick r:id="rId4"/>
              </a:rPr>
              <a:t>YouTube</a:t>
            </a:r>
            <a:r>
              <a:rPr lang="cs-CZ" sz="2400" dirty="0" smtClean="0">
                <a:latin typeface="Cambria" pitchFamily="18" charset="0"/>
              </a:rPr>
              <a:t> kanál </a:t>
            </a:r>
            <a:r>
              <a:rPr lang="cs-CZ" sz="2400" dirty="0" smtClean="0">
                <a:latin typeface="Cambria" pitchFamily="18" charset="0"/>
                <a:hlinkClick r:id="rId5"/>
              </a:rPr>
              <a:t>TED</a:t>
            </a:r>
            <a:endParaRPr lang="cs-CZ" sz="2400" dirty="0" smtClean="0">
              <a:latin typeface="Cambria" pitchFamily="18" charset="0"/>
            </a:endParaRPr>
          </a:p>
          <a:p>
            <a:pPr>
              <a:buNone/>
            </a:pPr>
            <a:endParaRPr lang="cs-CZ" sz="2400" dirty="0" smtClean="0">
              <a:latin typeface="Cambria" pitchFamily="18" charset="0"/>
            </a:endParaRPr>
          </a:p>
          <a:p>
            <a:pPr>
              <a:buNone/>
            </a:pPr>
            <a:endParaRPr lang="cs-CZ" sz="2400" dirty="0" smtClean="0">
              <a:latin typeface="Cambria" pitchFamily="18" charset="0"/>
            </a:endParaRPr>
          </a:p>
          <a:p>
            <a:pPr>
              <a:buNone/>
            </a:pPr>
            <a:endParaRPr lang="cs-CZ" sz="2400" dirty="0" smtClean="0">
              <a:latin typeface="Cambria" pitchFamily="18" charset="0"/>
            </a:endParaRPr>
          </a:p>
        </p:txBody>
      </p:sp>
      <p:pic>
        <p:nvPicPr>
          <p:cNvPr id="1028" name="Picture 4" descr="Výsledek obrázku pro wisconsin madison 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224" y="836712"/>
            <a:ext cx="1916832" cy="958416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3888" y="1844824"/>
            <a:ext cx="47339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8" y="2276872"/>
            <a:ext cx="32670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52736"/>
            <a:ext cx="4416972" cy="4602485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932040" y="908720"/>
            <a:ext cx="3610744" cy="561662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None/>
            </a:pPr>
            <a:r>
              <a:rPr lang="cs-CZ" dirty="0" smtClean="0"/>
              <a:t>+ </a:t>
            </a:r>
            <a:r>
              <a:rPr lang="cs-CZ" b="1" dirty="0" smtClean="0"/>
              <a:t>exkurze</a:t>
            </a:r>
            <a:r>
              <a:rPr lang="cs-CZ" dirty="0" smtClean="0"/>
              <a:t> </a:t>
            </a:r>
          </a:p>
          <a:p>
            <a:pPr>
              <a:spcBef>
                <a:spcPts val="0"/>
              </a:spcBef>
              <a:buNone/>
            </a:pPr>
            <a:r>
              <a:rPr lang="cs-CZ" dirty="0" smtClean="0"/>
              <a:t>	</a:t>
            </a:r>
            <a:r>
              <a:rPr lang="cs-CZ" sz="2400" dirty="0" smtClean="0"/>
              <a:t>Thermo Fisher Scientific, Tescan, Ústav přístrojové techniky, Ceitec, ...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+ </a:t>
            </a:r>
            <a:r>
              <a:rPr lang="cs-CZ" b="1" dirty="0" smtClean="0"/>
              <a:t>přednášky</a:t>
            </a:r>
            <a:r>
              <a:rPr lang="cs-CZ" dirty="0" smtClean="0"/>
              <a:t> </a:t>
            </a:r>
          </a:p>
          <a:p>
            <a:pPr>
              <a:buNone/>
            </a:pPr>
            <a:r>
              <a:rPr lang="cs-CZ" sz="2400" dirty="0" smtClean="0"/>
              <a:t>	Hvězdárna a planetárium Brno, VIDA!, ...</a:t>
            </a:r>
          </a:p>
          <a:p>
            <a:pPr>
              <a:buNone/>
            </a:pPr>
            <a:r>
              <a:rPr lang="cs-CZ" dirty="0" smtClean="0"/>
              <a:t>+ </a:t>
            </a:r>
            <a:r>
              <a:rPr lang="cs-CZ" b="1" dirty="0" smtClean="0"/>
              <a:t>další</a:t>
            </a:r>
          </a:p>
          <a:p>
            <a:pPr>
              <a:buNone/>
            </a:pPr>
            <a:r>
              <a:rPr lang="cs-CZ" sz="2000" dirty="0" smtClean="0"/>
              <a:t>	</a:t>
            </a:r>
            <a:r>
              <a:rPr lang="cs-CZ" sz="2400" dirty="0" smtClean="0"/>
              <a:t>venkovní výstava snímků (Hvězdárna), VIDA! After dark, ...</a:t>
            </a:r>
            <a:endParaRPr lang="cs-CZ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144000" cy="3886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4293096"/>
            <a:ext cx="5832648" cy="2265115"/>
          </a:xfrm>
        </p:spPr>
        <p:txBody>
          <a:bodyPr>
            <a:normAutofit fontScale="92500"/>
          </a:bodyPr>
          <a:lstStyle/>
          <a:p>
            <a:r>
              <a:rPr lang="cs-CZ" dirty="0" smtClean="0">
                <a:latin typeface="Cambria" pitchFamily="18" charset="0"/>
              </a:rPr>
              <a:t>Belgický lékař a biolog</a:t>
            </a:r>
          </a:p>
          <a:p>
            <a:r>
              <a:rPr lang="cs-CZ" dirty="0" smtClean="0">
                <a:latin typeface="Cambria" pitchFamily="18" charset="0"/>
              </a:rPr>
              <a:t>Úzká spolupráce s týmem A. Holého (antivirotika – HIV aj.)</a:t>
            </a:r>
          </a:p>
          <a:p>
            <a:pPr>
              <a:buNone/>
            </a:pPr>
            <a:r>
              <a:rPr lang="cs-CZ" dirty="0" smtClean="0">
                <a:latin typeface="Cambria" pitchFamily="18" charset="0"/>
                <a:hlinkClick r:id="rId3"/>
              </a:rPr>
              <a:t>web </a:t>
            </a:r>
            <a:endParaRPr lang="cs-CZ" dirty="0">
              <a:latin typeface="Cambria" pitchFamily="18" charset="0"/>
            </a:endParaRPr>
          </a:p>
        </p:txBody>
      </p:sp>
      <p:sp>
        <p:nvSpPr>
          <p:cNvPr id="1028" name="AutoShape 4" descr="https://static.wixstatic.com/media/b8cb99_46ca5c7fe01249308894461f3e430ce0.jpg/v1/fill/w_392,h_310,al_c,q_80,usm_0.66_1.00_0.01/b8cb99_46ca5c7fe01249308894461f3e430ce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30" name="AutoShape 6" descr="https://static.wixstatic.com/media/b8cb99_46ca5c7fe01249308894461f3e430ce0.jpg/v1/fill/w_392,h_310,al_c,q_80,usm_0.66_1.00_0.01/b8cb99_46ca5c7fe01249308894461f3e430ce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4" name="Picture 10" descr="Výsledek obrázku pro eric de clercq, a. holy"/>
          <p:cNvPicPr>
            <a:picLocks noChangeAspect="1" noChangeArrowheads="1"/>
          </p:cNvPicPr>
          <p:nvPr/>
        </p:nvPicPr>
        <p:blipFill>
          <a:blip r:embed="rId4" cstate="print"/>
          <a:srcRect l="9383" r="12874"/>
          <a:stretch>
            <a:fillRect/>
          </a:stretch>
        </p:blipFill>
        <p:spPr bwMode="auto">
          <a:xfrm>
            <a:off x="6156176" y="4293096"/>
            <a:ext cx="2828183" cy="22768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r="15901"/>
          <a:stretch>
            <a:fillRect/>
          </a:stretch>
        </p:blipFill>
        <p:spPr bwMode="auto">
          <a:xfrm>
            <a:off x="323528" y="764704"/>
            <a:ext cx="8244408" cy="2385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501008"/>
            <a:ext cx="5760640" cy="1877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3573016"/>
            <a:ext cx="2619747" cy="2404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355976" y="5549170"/>
            <a:ext cx="17380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solidFill>
                  <a:srgbClr val="00B050"/>
                </a:solidFill>
                <a:hlinkClick r:id="rId5"/>
              </a:rPr>
              <a:t>Chcete koupit?</a:t>
            </a:r>
            <a:endParaRPr lang="cs-CZ" sz="20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2990</TotalTime>
  <Words>1008</Words>
  <Application>Microsoft Office PowerPoint</Application>
  <PresentationFormat>On-screen Show (4:3)</PresentationFormat>
  <Paragraphs>190</Paragraphs>
  <Slides>67</Slides>
  <Notes>1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68" baseType="lpstr">
      <vt:lpstr>Office Theme</vt:lpstr>
      <vt:lpstr>Seminární newsfeed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 zahraniční host semináře 13.3.2019</vt:lpstr>
      <vt:lpstr>Slide 13</vt:lpstr>
      <vt:lpstr>Slide 14</vt:lpstr>
      <vt:lpstr>Slide 15</vt:lpstr>
      <vt:lpstr>Slide 16</vt:lpstr>
      <vt:lpstr>Well-being Is a Skill: Perspectives From Affective and Contemplative Neuroscience  by Richard J. Davidson čtvrtek 14. 3. 2019, 17:00</vt:lpstr>
      <vt:lpstr>Slide 18</vt:lpstr>
      <vt:lpstr>Slide 19</vt:lpstr>
      <vt:lpstr>CRISPR-Cas9: a Bacterial Immune System Repurposed as a Transformative Genome Engineering Technology</vt:lpstr>
      <vt:lpstr>Slide 21</vt:lpstr>
      <vt:lpstr>Slide 22</vt:lpstr>
      <vt:lpstr>Pátek, 13:00 A11/205 web</vt:lpstr>
      <vt:lpstr>Slide 24</vt:lpstr>
      <vt:lpstr>Slide 25</vt:lpstr>
      <vt:lpstr>Slide 26</vt:lpstr>
      <vt:lpstr>Slide 27</vt:lpstr>
      <vt:lpstr>Nábor do registru dárců kostní dřeně na MUNI</vt:lpstr>
      <vt:lpstr>Nový rektor MU – od 1.9.2019</vt:lpstr>
      <vt:lpstr>Slide 30</vt:lpstr>
      <vt:lpstr>Slide 31</vt:lpstr>
      <vt:lpstr>Slide 32</vt:lpstr>
      <vt:lpstr>Bezpečnost práce </vt:lpstr>
      <vt:lpstr>Slide 34</vt:lpstr>
      <vt:lpstr>Prof. Ulrich Theopold  Stockholm University „Drosophila, tumors and immunity“</vt:lpstr>
      <vt:lpstr>Slide 36</vt:lpstr>
      <vt:lpstr>Slide 37</vt:lpstr>
      <vt:lpstr>Novinky v zadání BP/DP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Obhajoby BP/DP</vt:lpstr>
      <vt:lpstr>The Rise and Promise of Artificial Molecular Machines Based on the Mechanical Bond by sir Fraser Stoddart čtvrtek 16. 5. 2019, 17h</vt:lpstr>
      <vt:lpstr>Slide 52</vt:lpstr>
      <vt:lpstr>workshop</vt:lpstr>
      <vt:lpstr>Slide 54</vt:lpstr>
      <vt:lpstr>Výběrová řízení na nové ředitele/ky ústavů na PřF (nástup 1. 7. 2019)</vt:lpstr>
      <vt:lpstr>Plagiátorství na vysokých školách</vt:lpstr>
      <vt:lpstr>Slide 57</vt:lpstr>
      <vt:lpstr>Atletická hala Kampus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Seminární newsfeed</dc:title>
  <dc:creator>Kaktuska</dc:creator>
  <cp:lastModifiedBy>Kaktuska</cp:lastModifiedBy>
  <cp:revision>128</cp:revision>
  <dcterms:created xsi:type="dcterms:W3CDTF">2019-02-20T06:42:34Z</dcterms:created>
  <dcterms:modified xsi:type="dcterms:W3CDTF">2019-05-15T07:35:42Z</dcterms:modified>
</cp:coreProperties>
</file>