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70" r:id="rId3"/>
    <p:sldId id="257" r:id="rId4"/>
    <p:sldId id="258" r:id="rId5"/>
    <p:sldId id="289" r:id="rId6"/>
    <p:sldId id="260" r:id="rId7"/>
    <p:sldId id="263" r:id="rId8"/>
    <p:sldId id="311" r:id="rId9"/>
    <p:sldId id="312" r:id="rId10"/>
    <p:sldId id="313" r:id="rId11"/>
    <p:sldId id="314" r:id="rId12"/>
    <p:sldId id="315" r:id="rId13"/>
    <p:sldId id="262" r:id="rId14"/>
    <p:sldId id="264" r:id="rId15"/>
    <p:sldId id="298" r:id="rId16"/>
    <p:sldId id="299" r:id="rId17"/>
    <p:sldId id="285" r:id="rId18"/>
    <p:sldId id="316" r:id="rId19"/>
    <p:sldId id="317" r:id="rId20"/>
    <p:sldId id="318" r:id="rId21"/>
    <p:sldId id="319" r:id="rId22"/>
    <p:sldId id="323" r:id="rId23"/>
    <p:sldId id="320" r:id="rId24"/>
    <p:sldId id="291" r:id="rId25"/>
    <p:sldId id="267" r:id="rId26"/>
    <p:sldId id="261" r:id="rId27"/>
    <p:sldId id="322" r:id="rId28"/>
    <p:sldId id="280" r:id="rId29"/>
    <p:sldId id="321" r:id="rId30"/>
    <p:sldId id="259" r:id="rId31"/>
    <p:sldId id="274" r:id="rId32"/>
    <p:sldId id="295" r:id="rId33"/>
    <p:sldId id="278" r:id="rId34"/>
    <p:sldId id="305" r:id="rId35"/>
    <p:sldId id="275" r:id="rId36"/>
    <p:sldId id="324" r:id="rId37"/>
    <p:sldId id="306" r:id="rId38"/>
    <p:sldId id="307" r:id="rId39"/>
    <p:sldId id="288" r:id="rId40"/>
    <p:sldId id="308" r:id="rId41"/>
    <p:sldId id="266" r:id="rId42"/>
    <p:sldId id="325" r:id="rId43"/>
    <p:sldId id="269" r:id="rId44"/>
    <p:sldId id="309" r:id="rId45"/>
    <p:sldId id="326" r:id="rId46"/>
    <p:sldId id="327" r:id="rId47"/>
    <p:sldId id="310" r:id="rId48"/>
    <p:sldId id="301" r:id="rId49"/>
    <p:sldId id="302" r:id="rId5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dzurj" initials="x" lastIdx="2" clrIdx="0">
    <p:extLst>
      <p:ext uri="{19B8F6BF-5375-455C-9EA6-DF929625EA0E}">
        <p15:presenceInfo xmlns:p15="http://schemas.microsoft.com/office/powerpoint/2012/main" userId="S-1-5-21-1456231919-1440836737-2099212325-145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6862" autoAdjust="0"/>
  </p:normalViewPr>
  <p:slideViewPr>
    <p:cSldViewPr snapToGrid="0">
      <p:cViewPr varScale="1">
        <p:scale>
          <a:sx n="81" d="100"/>
          <a:sy n="81" d="100"/>
        </p:scale>
        <p:origin x="90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11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98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93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38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43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04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85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57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44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9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6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B95061-4D37-45ED-B1AC-99A5E90B6AF9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3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gpsearch.azurewebsites.net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GPO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7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ADMX ukázka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&lt;policy name="</a:t>
            </a:r>
            <a:r>
              <a:rPr lang="en-US" dirty="0" err="1"/>
              <a:t>DontSetAutoplayCheckbox</a:t>
            </a:r>
            <a:r>
              <a:rPr lang="en-US" dirty="0"/>
              <a:t>" class="Both" </a:t>
            </a:r>
            <a:r>
              <a:rPr lang="en-US" dirty="0" err="1"/>
              <a:t>displayName</a:t>
            </a:r>
            <a:r>
              <a:rPr lang="en-US" dirty="0"/>
              <a:t>="$(</a:t>
            </a:r>
            <a:r>
              <a:rPr lang="en-US" dirty="0" err="1"/>
              <a:t>string.DontSetAutoplayCheckbox</a:t>
            </a:r>
            <a:r>
              <a:rPr lang="en-US" dirty="0"/>
              <a:t>)" </a:t>
            </a:r>
            <a:r>
              <a:rPr lang="en-US" dirty="0" err="1"/>
              <a:t>explainText</a:t>
            </a:r>
            <a:r>
              <a:rPr lang="en-US" dirty="0"/>
              <a:t>="$(</a:t>
            </a:r>
            <a:r>
              <a:rPr lang="en-US" dirty="0" err="1"/>
              <a:t>string.DontSetAutoplayCheckbox_Help</a:t>
            </a:r>
            <a:r>
              <a:rPr lang="en-US" dirty="0"/>
              <a:t>)" key="Software\Microsoft\Windows\</a:t>
            </a:r>
            <a:r>
              <a:rPr lang="en-US" dirty="0" err="1"/>
              <a:t>CurrentVersion</a:t>
            </a:r>
            <a:r>
              <a:rPr lang="en-US" dirty="0"/>
              <a:t>\Policies\Explorer" </a:t>
            </a:r>
            <a:r>
              <a:rPr lang="en-US" dirty="0" err="1"/>
              <a:t>valueName</a:t>
            </a:r>
            <a:r>
              <a:rPr lang="en-US" dirty="0"/>
              <a:t>="</a:t>
            </a:r>
            <a:r>
              <a:rPr lang="en-US" dirty="0" err="1"/>
              <a:t>DontSetAutoplayCheckbox</a:t>
            </a:r>
            <a:r>
              <a:rPr lang="en-US" dirty="0"/>
              <a:t>"&gt;</a:t>
            </a:r>
          </a:p>
          <a:p>
            <a:pPr marL="0" indent="0">
              <a:buNone/>
            </a:pPr>
            <a:r>
              <a:rPr lang="en-US" dirty="0"/>
              <a:t>      &lt;</a:t>
            </a:r>
            <a:r>
              <a:rPr lang="en-US" dirty="0" err="1"/>
              <a:t>parentCategory</a:t>
            </a:r>
            <a:r>
              <a:rPr lang="en-US" dirty="0"/>
              <a:t> ref="AutoPlay" /&gt;</a:t>
            </a:r>
          </a:p>
          <a:p>
            <a:pPr marL="0" indent="0">
              <a:buNone/>
            </a:pPr>
            <a:r>
              <a:rPr lang="en-US" dirty="0"/>
              <a:t>      &lt;</a:t>
            </a:r>
            <a:r>
              <a:rPr lang="en-US" dirty="0" err="1"/>
              <a:t>supportedOn</a:t>
            </a:r>
            <a:r>
              <a:rPr lang="en-US" dirty="0"/>
              <a:t> ref="</a:t>
            </a:r>
            <a:r>
              <a:rPr lang="en-US" dirty="0" err="1"/>
              <a:t>windows:SUPPORTED_WindowsVista</a:t>
            </a:r>
            <a:r>
              <a:rPr lang="en-US" dirty="0"/>
              <a:t>" /&gt;</a:t>
            </a:r>
          </a:p>
          <a:p>
            <a:pPr marL="0" indent="0">
              <a:buNone/>
            </a:pPr>
            <a:r>
              <a:rPr lang="en-US" dirty="0"/>
              <a:t>      &lt;</a:t>
            </a:r>
            <a:r>
              <a:rPr lang="en-US" dirty="0" err="1"/>
              <a:t>enabledValue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 &lt;decimal value="1" /&gt;</a:t>
            </a:r>
          </a:p>
          <a:p>
            <a:pPr marL="0" indent="0">
              <a:buNone/>
            </a:pPr>
            <a:r>
              <a:rPr lang="en-US" dirty="0"/>
              <a:t>      &lt;/</a:t>
            </a:r>
            <a:r>
              <a:rPr lang="en-US" dirty="0" err="1"/>
              <a:t>enabledValue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&lt;</a:t>
            </a:r>
            <a:r>
              <a:rPr lang="en-US" dirty="0" err="1"/>
              <a:t>disabledValue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 &lt;decimal value="0" /&gt;</a:t>
            </a:r>
          </a:p>
          <a:p>
            <a:pPr marL="0" indent="0">
              <a:buNone/>
            </a:pPr>
            <a:r>
              <a:rPr lang="en-US" dirty="0"/>
              <a:t>      &lt;/</a:t>
            </a:r>
            <a:r>
              <a:rPr lang="en-US" dirty="0" err="1"/>
              <a:t>disabledValue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&lt;/policy&gt;</a:t>
            </a:r>
          </a:p>
        </p:txBody>
      </p:sp>
    </p:spTree>
    <p:extLst>
      <p:ext uri="{BB962C8B-B14F-4D97-AF65-F5344CB8AC3E}">
        <p14:creationId xmlns:p14="http://schemas.microsoft.com/office/powerpoint/2010/main" val="317428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Pokud mám v doméně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store</a:t>
            </a:r>
            <a:r>
              <a:rPr lang="cs-CZ" dirty="0" smtClean="0"/>
              <a:t> pro ukládání AT, použije se při aplikování politiky AT z lokálního úložiště AT daného stroje nebo z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store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Ani jedno, protože při aplikování GPO už nejsou samotné AT potřeba. Vezmou se nastavení registru z vytvořeného </a:t>
            </a:r>
            <a:r>
              <a:rPr lang="cs-CZ" dirty="0" err="1" smtClean="0"/>
              <a:t>registry.pol</a:t>
            </a:r>
            <a:r>
              <a:rPr lang="cs-CZ" dirty="0" smtClean="0"/>
              <a:t> souboru (uložen v GPT) a ty se (díky CSE) aplikují na stroj/uživatele.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Jaké jsou výhody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store</a:t>
            </a:r>
            <a:r>
              <a:rPr lang="cs-CZ" dirty="0" smtClean="0"/>
              <a:t>?</a:t>
            </a:r>
          </a:p>
          <a:p>
            <a:pPr lvl="1"/>
            <a:r>
              <a:rPr lang="cs-CZ" dirty="0"/>
              <a:t>Snadný update pokud dojde k vydání nových AT. Snadná distribuce ručně vytvořených AT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Pokud používáme systém s ADMX šablonami, můžeme přidat i staré ADM?</a:t>
            </a:r>
          </a:p>
          <a:p>
            <a:pPr lvl="1"/>
            <a:r>
              <a:rPr lang="cs-CZ" dirty="0"/>
              <a:t>Můžeme skrze </a:t>
            </a:r>
            <a:r>
              <a:rPr lang="cs-CZ" dirty="0" smtClean="0"/>
              <a:t>GPMC konzoli. Zobrazí </a:t>
            </a:r>
            <a:r>
              <a:rPr lang="cs-CZ" dirty="0"/>
              <a:t>se poté v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templates</a:t>
            </a:r>
            <a:r>
              <a:rPr lang="cs-CZ" dirty="0"/>
              <a:t> - </a:t>
            </a:r>
            <a:r>
              <a:rPr lang="cs-CZ" dirty="0" err="1"/>
              <a:t>Classic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Templates</a:t>
            </a:r>
            <a:r>
              <a:rPr lang="cs-CZ" dirty="0"/>
              <a:t> (ADM</a:t>
            </a:r>
            <a:r>
              <a:rPr lang="cs-CZ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Pokud vytvořím politiku v OS Server 2003 a poté provedu povýšení domény na Server 2008 zůstanou v GPT části GPO i </a:t>
            </a:r>
            <a:r>
              <a:rPr lang="cs-CZ" dirty="0" err="1" smtClean="0"/>
              <a:t>adm</a:t>
            </a:r>
            <a:r>
              <a:rPr lang="cs-CZ" dirty="0" smtClean="0"/>
              <a:t> soubory?</a:t>
            </a:r>
          </a:p>
          <a:p>
            <a:pPr lvl="1"/>
            <a:r>
              <a:rPr lang="cs-CZ" dirty="0" smtClean="0"/>
              <a:t>Ano</a:t>
            </a:r>
            <a:r>
              <a:rPr lang="cs-CZ" dirty="0"/>
              <a:t>. Řešením je buď vytvořit politiky znovu (import nastavení nepomůže protože se importují i </a:t>
            </a:r>
            <a:r>
              <a:rPr lang="cs-CZ" dirty="0" err="1"/>
              <a:t>adm</a:t>
            </a:r>
            <a:r>
              <a:rPr lang="cs-CZ" dirty="0"/>
              <a:t> soubory). Nebo v GPO pravým na AT a </a:t>
            </a:r>
            <a:r>
              <a:rPr lang="cs-CZ" dirty="0" err="1"/>
              <a:t>Add</a:t>
            </a:r>
            <a:r>
              <a:rPr lang="cs-CZ" dirty="0"/>
              <a:t>/</a:t>
            </a:r>
            <a:r>
              <a:rPr lang="cs-CZ" dirty="0" err="1"/>
              <a:t>Remove</a:t>
            </a:r>
            <a:r>
              <a:rPr lang="cs-CZ" dirty="0"/>
              <a:t> </a:t>
            </a:r>
            <a:r>
              <a:rPr lang="cs-CZ" dirty="0" err="1"/>
              <a:t>Templates</a:t>
            </a:r>
            <a:r>
              <a:rPr lang="cs-CZ" dirty="0"/>
              <a:t>…a odebrat staré </a:t>
            </a:r>
            <a:r>
              <a:rPr lang="cs-CZ" dirty="0" err="1"/>
              <a:t>templates</a:t>
            </a:r>
            <a:r>
              <a:rPr lang="cs-CZ" dirty="0" smtClean="0"/>
              <a:t>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Jak</a:t>
            </a:r>
            <a:r>
              <a:rPr lang="en-US" dirty="0" smtClean="0"/>
              <a:t> se </a:t>
            </a:r>
            <a:r>
              <a:rPr lang="en-US" dirty="0" err="1" smtClean="0"/>
              <a:t>zbavit</a:t>
            </a:r>
            <a:r>
              <a:rPr lang="en-US" dirty="0" smtClean="0"/>
              <a:t> </a:t>
            </a:r>
            <a:r>
              <a:rPr lang="en-US" dirty="0" err="1" smtClean="0"/>
              <a:t>bugu</a:t>
            </a:r>
            <a:r>
              <a:rPr lang="en-US" dirty="0" smtClean="0"/>
              <a:t> u </a:t>
            </a:r>
            <a:r>
              <a:rPr lang="en-US" dirty="0" err="1" smtClean="0"/>
              <a:t>filtrov</a:t>
            </a:r>
            <a:r>
              <a:rPr lang="cs-CZ" dirty="0" err="1" smtClean="0"/>
              <a:t>ání</a:t>
            </a:r>
            <a:r>
              <a:rPr lang="cs-CZ" dirty="0" smtClean="0"/>
              <a:t> AT (nic to nenajde)?</a:t>
            </a:r>
          </a:p>
          <a:p>
            <a:pPr lvl="1"/>
            <a:r>
              <a:rPr lang="cs-CZ" dirty="0"/>
              <a:t>Přepnutím klávesnice na anglickou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 jakém souboru v GPT se ukládají změny nadefinované v AT? 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 adresáři dané politiky v souboru </a:t>
            </a:r>
            <a:r>
              <a:rPr lang="cs-CZ" dirty="0" err="1">
                <a:sym typeface="Wingdings" panose="05000000000000000000" pitchFamily="2" charset="2"/>
              </a:rPr>
              <a:t>Registry.pol</a:t>
            </a:r>
            <a:r>
              <a:rPr lang="cs-CZ" dirty="0" smtClean="0">
                <a:sym typeface="Wingdings" panose="05000000000000000000" pitchFamily="2" charset="2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03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Preferences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Preferences</a:t>
            </a:r>
            <a:endParaRPr lang="cs-CZ" dirty="0" smtClean="0"/>
          </a:p>
          <a:p>
            <a:pPr lvl="1"/>
            <a:r>
              <a:rPr lang="cs-CZ" dirty="0" smtClean="0"/>
              <a:t>Od Windows Vista</a:t>
            </a:r>
          </a:p>
          <a:p>
            <a:pPr lvl="1"/>
            <a:r>
              <a:rPr lang="cs-CZ" dirty="0" smtClean="0"/>
              <a:t>Obsahují nepovinná nastavení (uživatelé mohou změnit)</a:t>
            </a:r>
          </a:p>
          <a:p>
            <a:pPr lvl="1"/>
            <a:r>
              <a:rPr lang="cs-CZ" dirty="0" smtClean="0"/>
              <a:t>Mapování disků, systémové proměnné, registry,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options</a:t>
            </a:r>
            <a:r>
              <a:rPr lang="cs-CZ" dirty="0" smtClean="0"/>
              <a:t>, start menu </a:t>
            </a:r>
            <a:r>
              <a:rPr lang="cs-CZ" dirty="0" err="1" smtClean="0"/>
              <a:t>options</a:t>
            </a:r>
            <a:r>
              <a:rPr lang="cs-CZ" dirty="0" smtClean="0"/>
              <a:t>, </a:t>
            </a:r>
            <a:r>
              <a:rPr lang="cs-CZ" dirty="0" err="1" smtClean="0"/>
              <a:t>printers</a:t>
            </a:r>
            <a:r>
              <a:rPr lang="cs-CZ" dirty="0" smtClean="0"/>
              <a:t>, </a:t>
            </a:r>
            <a:r>
              <a:rPr lang="cs-CZ" dirty="0" err="1" smtClean="0"/>
              <a:t>scheduled</a:t>
            </a:r>
            <a:r>
              <a:rPr lang="cs-CZ" dirty="0" smtClean="0"/>
              <a:t> </a:t>
            </a:r>
            <a:r>
              <a:rPr lang="cs-CZ" dirty="0" err="1" smtClean="0"/>
              <a:t>tasks</a:t>
            </a:r>
            <a:r>
              <a:rPr lang="cs-CZ" dirty="0" smtClean="0"/>
              <a:t>, .. (př. Zakázání možnosti připojit </a:t>
            </a:r>
            <a:r>
              <a:rPr lang="cs-CZ" dirty="0" err="1" smtClean="0"/>
              <a:t>usb</a:t>
            </a:r>
            <a:r>
              <a:rPr lang="cs-CZ" dirty="0" smtClean="0"/>
              <a:t> </a:t>
            </a:r>
            <a:r>
              <a:rPr lang="cs-CZ" dirty="0" err="1" smtClean="0"/>
              <a:t>hdd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Změny jsou trvalé (i po vypadnutí ze </a:t>
            </a:r>
            <a:r>
              <a:rPr lang="cs-CZ" dirty="0" err="1" smtClean="0"/>
              <a:t>scope</a:t>
            </a:r>
            <a:r>
              <a:rPr lang="cs-CZ" dirty="0" smtClean="0"/>
              <a:t> politiky) až na výjimky (</a:t>
            </a:r>
            <a:r>
              <a:rPr lang="cs-CZ" dirty="0" err="1" smtClean="0"/>
              <a:t>remove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 </a:t>
            </a:r>
            <a:r>
              <a:rPr lang="cs-CZ" dirty="0" err="1" smtClean="0"/>
              <a:t>longer</a:t>
            </a:r>
            <a:r>
              <a:rPr lang="cs-CZ" dirty="0" smtClean="0"/>
              <a:t> </a:t>
            </a:r>
            <a:r>
              <a:rPr lang="cs-CZ" dirty="0" err="1" smtClean="0"/>
              <a:t>applied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Na rozdíl od AT po odebrání smažou daný klíč (nevrátí se na původní hodnotu)</a:t>
            </a:r>
          </a:p>
          <a:p>
            <a:pPr lvl="1"/>
            <a:r>
              <a:rPr lang="cs-CZ" dirty="0" err="1" smtClean="0"/>
              <a:t>Item-level</a:t>
            </a:r>
            <a:r>
              <a:rPr lang="cs-CZ" dirty="0" smtClean="0"/>
              <a:t> </a:t>
            </a:r>
            <a:r>
              <a:rPr lang="cs-CZ" dirty="0" err="1" smtClean="0"/>
              <a:t>targeting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75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GPO </a:t>
            </a:r>
            <a:r>
              <a:rPr lang="cs-CZ" dirty="0" err="1" smtClean="0"/>
              <a:t>replication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GPC a GPT se replikují zvlášť a proto může nastat problém, kdy stanice vidí v AD novou GPO (GPC), ale GPT ještě není v SYSVOL (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</a:t>
            </a:r>
            <a:r>
              <a:rPr lang="cs-CZ" dirty="0" err="1"/>
              <a:t>error</a:t>
            </a:r>
            <a:r>
              <a:rPr lang="cs-CZ" dirty="0"/>
              <a:t>)</a:t>
            </a:r>
          </a:p>
          <a:p>
            <a:r>
              <a:rPr lang="cs-CZ" dirty="0" smtClean="0"/>
              <a:t>Replikace GPC v rámci </a:t>
            </a:r>
            <a:r>
              <a:rPr lang="cs-CZ" dirty="0" err="1"/>
              <a:t>S</a:t>
            </a:r>
            <a:r>
              <a:rPr lang="cs-CZ" dirty="0" err="1" smtClean="0"/>
              <a:t>ite</a:t>
            </a:r>
            <a:r>
              <a:rPr lang="cs-CZ" dirty="0" smtClean="0"/>
              <a:t> probíhá v řádech sekund a mezi více </a:t>
            </a:r>
            <a:r>
              <a:rPr lang="cs-CZ" dirty="0" err="1" smtClean="0"/>
              <a:t>Site</a:t>
            </a:r>
            <a:r>
              <a:rPr lang="cs-CZ" dirty="0" smtClean="0"/>
              <a:t> dle aktuálního nastavení inter-</a:t>
            </a:r>
            <a:r>
              <a:rPr lang="cs-CZ" dirty="0" err="1" smtClean="0"/>
              <a:t>site</a:t>
            </a:r>
            <a:r>
              <a:rPr lang="cs-CZ" dirty="0" smtClean="0"/>
              <a:t> replikace</a:t>
            </a:r>
          </a:p>
          <a:p>
            <a:r>
              <a:rPr lang="cs-CZ" dirty="0" smtClean="0"/>
              <a:t>GPT je replikováno v rámci replikace </a:t>
            </a:r>
            <a:r>
              <a:rPr lang="cs-CZ" dirty="0" err="1" smtClean="0"/>
              <a:t>SYSVOLu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Gpotool</a:t>
            </a:r>
            <a:r>
              <a:rPr lang="cs-CZ" dirty="0" smtClean="0"/>
              <a:t> pro kontrolu verze GPT a GPC nějaké GPO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49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Linkování GPO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Linkování = přiřazení GPO na nějakou strukturu v AD</a:t>
            </a:r>
          </a:p>
          <a:p>
            <a:r>
              <a:rPr lang="nl-NL" dirty="0" smtClean="0"/>
              <a:t>GPO je možné p</a:t>
            </a:r>
            <a:r>
              <a:rPr lang="cs-CZ" dirty="0" smtClean="0"/>
              <a:t>ř</a:t>
            </a:r>
            <a:r>
              <a:rPr lang="nl-NL" dirty="0" smtClean="0"/>
              <a:t>ilinkovat na úrovni</a:t>
            </a:r>
            <a:endParaRPr lang="cs-CZ" dirty="0" smtClean="0"/>
          </a:p>
          <a:p>
            <a:pPr lvl="1"/>
            <a:r>
              <a:rPr lang="cs-CZ" dirty="0" err="1" smtClean="0"/>
              <a:t>Site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na všechny objekty v rámci lesa spadající do dané </a:t>
            </a:r>
            <a:r>
              <a:rPr lang="cs-CZ" dirty="0" err="1" smtClean="0"/>
              <a:t>Site</a:t>
            </a:r>
            <a:endParaRPr lang="cs-CZ" dirty="0" smtClean="0"/>
          </a:p>
          <a:p>
            <a:pPr lvl="2"/>
            <a:r>
              <a:rPr lang="cs-CZ" dirty="0" smtClean="0"/>
              <a:t>GPO je uložena na DC kde byla vytvořena (proto musí být stále dostupný!)</a:t>
            </a:r>
          </a:p>
          <a:p>
            <a:pPr lvl="2"/>
            <a:r>
              <a:rPr lang="cs-CZ" dirty="0"/>
              <a:t>Neukazují se v </a:t>
            </a:r>
            <a:r>
              <a:rPr lang="cs-CZ" dirty="0" smtClean="0"/>
              <a:t>„</a:t>
            </a:r>
            <a:r>
              <a:rPr lang="cs-CZ" dirty="0" err="1" smtClean="0"/>
              <a:t>Linked</a:t>
            </a:r>
            <a:r>
              <a:rPr lang="cs-CZ" dirty="0" smtClean="0"/>
              <a:t> Group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“</a:t>
            </a:r>
          </a:p>
          <a:p>
            <a:pPr lvl="1"/>
            <a:r>
              <a:rPr lang="cs-CZ" dirty="0" err="1" smtClean="0"/>
              <a:t>Domain</a:t>
            </a:r>
            <a:endParaRPr lang="cs-CZ" dirty="0" smtClean="0"/>
          </a:p>
          <a:p>
            <a:pPr lvl="2"/>
            <a:r>
              <a:rPr lang="cs-CZ" dirty="0" smtClean="0"/>
              <a:t>Pozor nezdědí se na </a:t>
            </a:r>
            <a:r>
              <a:rPr lang="cs-CZ" dirty="0" err="1" smtClean="0"/>
              <a:t>child</a:t>
            </a:r>
            <a:r>
              <a:rPr lang="cs-CZ" dirty="0" smtClean="0"/>
              <a:t> domény</a:t>
            </a:r>
          </a:p>
          <a:p>
            <a:pPr lvl="1"/>
            <a:r>
              <a:rPr lang="cs-CZ" dirty="0" smtClean="0"/>
              <a:t>OU</a:t>
            </a:r>
          </a:p>
          <a:p>
            <a:r>
              <a:rPr lang="cs-CZ" dirty="0"/>
              <a:t>Na každé úrovni je možné přilinkovat libovolné množství GPO (aplikuje se však jen 999)</a:t>
            </a:r>
          </a:p>
        </p:txBody>
      </p:sp>
    </p:spTree>
    <p:extLst>
      <p:ext uri="{BB962C8B-B14F-4D97-AF65-F5344CB8AC3E}">
        <p14:creationId xmlns:p14="http://schemas.microsoft.com/office/powerpoint/2010/main" val="3883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Dědičnost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Nastavení GPO je dědičné</a:t>
            </a:r>
          </a:p>
          <a:p>
            <a:pPr lvl="1"/>
            <a:r>
              <a:rPr lang="cs-CZ" dirty="0"/>
              <a:t>Na objekt uložený v </a:t>
            </a:r>
            <a:r>
              <a:rPr lang="cs-CZ" dirty="0" smtClean="0"/>
              <a:t>OU se aplikují</a:t>
            </a:r>
            <a:r>
              <a:rPr lang="cs-CZ" dirty="0"/>
              <a:t>:</a:t>
            </a:r>
          </a:p>
          <a:p>
            <a:pPr lvl="2"/>
            <a:r>
              <a:rPr lang="cs-CZ" dirty="0" smtClean="0"/>
              <a:t>Všechny </a:t>
            </a:r>
            <a:r>
              <a:rPr lang="cs-CZ" dirty="0"/>
              <a:t>GPO přilinkované na </a:t>
            </a:r>
            <a:r>
              <a:rPr lang="cs-CZ" dirty="0" err="1"/>
              <a:t>site</a:t>
            </a:r>
            <a:r>
              <a:rPr lang="cs-CZ" dirty="0"/>
              <a:t>, do které spadá IP adresa stroje</a:t>
            </a:r>
          </a:p>
          <a:p>
            <a:pPr lvl="2"/>
            <a:r>
              <a:rPr lang="cs-CZ" dirty="0"/>
              <a:t>Všechny GPO přilinkované na doménu, ve které se objekt nachází</a:t>
            </a:r>
          </a:p>
          <a:p>
            <a:pPr lvl="2"/>
            <a:r>
              <a:rPr lang="cs-CZ" dirty="0"/>
              <a:t>Všechny GPO přilinkované na všechny nadřazené </a:t>
            </a:r>
            <a:r>
              <a:rPr lang="cs-CZ" dirty="0" smtClean="0"/>
              <a:t>OU</a:t>
            </a:r>
            <a:endParaRPr lang="cs-CZ" dirty="0"/>
          </a:p>
          <a:p>
            <a:pPr lvl="2"/>
            <a:r>
              <a:rPr lang="cs-CZ" dirty="0"/>
              <a:t>Všechny GPO přilinkované přímo na </a:t>
            </a:r>
            <a:r>
              <a:rPr lang="cs-CZ" dirty="0" smtClean="0"/>
              <a:t>OU ve které je uložen</a:t>
            </a:r>
            <a:endParaRPr lang="cs-CZ" dirty="0"/>
          </a:p>
          <a:p>
            <a:r>
              <a:rPr lang="cs-CZ" dirty="0" err="1" smtClean="0"/>
              <a:t>Block</a:t>
            </a:r>
            <a:r>
              <a:rPr lang="cs-CZ" dirty="0" smtClean="0"/>
              <a:t> </a:t>
            </a:r>
            <a:r>
              <a:rPr lang="cs-CZ" dirty="0"/>
              <a:t>inheritance</a:t>
            </a:r>
          </a:p>
          <a:p>
            <a:pPr lvl="1"/>
            <a:r>
              <a:rPr lang="cs-CZ" dirty="0"/>
              <a:t>Nastavuje se na úrovni OU</a:t>
            </a:r>
          </a:p>
          <a:p>
            <a:pPr lvl="1"/>
            <a:r>
              <a:rPr lang="cs-CZ" dirty="0"/>
              <a:t>Blokuje dědičnost všech politik uvedených hierarchicky výš od vybrané OU, krom </a:t>
            </a:r>
            <a:r>
              <a:rPr lang="cs-CZ" dirty="0" err="1"/>
              <a:t>enforced</a:t>
            </a:r>
            <a:r>
              <a:rPr lang="cs-CZ" dirty="0"/>
              <a:t> politik </a:t>
            </a:r>
          </a:p>
          <a:p>
            <a:r>
              <a:rPr lang="cs-CZ" dirty="0" err="1"/>
              <a:t>Enforce</a:t>
            </a:r>
            <a:r>
              <a:rPr lang="cs-CZ" dirty="0"/>
              <a:t> inheritance</a:t>
            </a:r>
          </a:p>
          <a:p>
            <a:pPr lvl="1"/>
            <a:r>
              <a:rPr lang="cs-CZ" dirty="0"/>
              <a:t>Aplikuje se na GPO</a:t>
            </a:r>
          </a:p>
          <a:p>
            <a:pPr lvl="1"/>
            <a:r>
              <a:rPr lang="cs-CZ" dirty="0"/>
              <a:t>Vynutí dědičnost vybrané GPO hierarchicky níž do všech OU, i kdyby byly cestou nějaká blokování</a:t>
            </a:r>
          </a:p>
          <a:p>
            <a:pPr lvl="1"/>
            <a:r>
              <a:rPr lang="cs-CZ" dirty="0" err="1" smtClean="0"/>
              <a:t>Enforce</a:t>
            </a:r>
            <a:r>
              <a:rPr lang="cs-CZ" dirty="0" smtClean="0"/>
              <a:t> GPO se aplikují jako poslední (</a:t>
            </a:r>
            <a:r>
              <a:rPr lang="cs-CZ" dirty="0"/>
              <a:t>v případě více </a:t>
            </a:r>
            <a:r>
              <a:rPr lang="cs-CZ" dirty="0" err="1"/>
              <a:t>enforced</a:t>
            </a:r>
            <a:r>
              <a:rPr lang="cs-CZ" dirty="0"/>
              <a:t> GPO platí, čím výš tím </a:t>
            </a:r>
            <a:r>
              <a:rPr lang="cs-CZ" dirty="0" smtClean="0"/>
              <a:t>silnější =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gpo</a:t>
            </a:r>
            <a:r>
              <a:rPr lang="cs-CZ" dirty="0" smtClean="0"/>
              <a:t> &gt; ou </a:t>
            </a:r>
            <a:r>
              <a:rPr lang="cs-CZ" dirty="0" err="1" smtClean="0"/>
              <a:t>gpo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83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Pořadí zpracování GPO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GPO se zpracovávají v tomto pořadí:</a:t>
            </a:r>
          </a:p>
          <a:p>
            <a:pPr lvl="1"/>
            <a:r>
              <a:rPr lang="cs-CZ" dirty="0" smtClean="0"/>
              <a:t>(</a:t>
            </a:r>
            <a:r>
              <a:rPr lang="cs-CZ" dirty="0"/>
              <a:t>Lokální politiky jsou-li </a:t>
            </a:r>
            <a:r>
              <a:rPr lang="cs-CZ" dirty="0" smtClean="0"/>
              <a:t>nějaké a nejsou-li zakázány)</a:t>
            </a:r>
            <a:endParaRPr lang="cs-CZ" dirty="0"/>
          </a:p>
          <a:p>
            <a:pPr lvl="1"/>
            <a:r>
              <a:rPr lang="cs-CZ" dirty="0"/>
              <a:t>Všechny GPO přilinkované na </a:t>
            </a:r>
            <a:r>
              <a:rPr lang="cs-CZ" dirty="0" err="1"/>
              <a:t>S</a:t>
            </a:r>
            <a:r>
              <a:rPr lang="cs-CZ" dirty="0" err="1" smtClean="0"/>
              <a:t>ite</a:t>
            </a:r>
            <a:r>
              <a:rPr lang="cs-CZ" dirty="0"/>
              <a:t>, do které spadá IP adresa stroje</a:t>
            </a:r>
          </a:p>
          <a:p>
            <a:pPr lvl="1"/>
            <a:r>
              <a:rPr lang="cs-CZ" dirty="0"/>
              <a:t>Všechny GPO přilinkované na doménu, ve které se objekt nachází</a:t>
            </a:r>
          </a:p>
          <a:p>
            <a:pPr lvl="1"/>
            <a:r>
              <a:rPr lang="cs-CZ" dirty="0"/>
              <a:t>Všechny GPO přilinkované na všechny nadřazené </a:t>
            </a:r>
            <a:r>
              <a:rPr lang="cs-CZ" dirty="0" smtClean="0"/>
              <a:t>OU</a:t>
            </a:r>
            <a:endParaRPr lang="cs-CZ" dirty="0"/>
          </a:p>
          <a:p>
            <a:pPr lvl="1"/>
            <a:r>
              <a:rPr lang="cs-CZ" dirty="0"/>
              <a:t>Všechny GPO přilinkované přímo na </a:t>
            </a:r>
            <a:r>
              <a:rPr lang="cs-CZ" dirty="0" smtClean="0"/>
              <a:t>OU s objektem</a:t>
            </a:r>
            <a:endParaRPr lang="cs-CZ" dirty="0"/>
          </a:p>
          <a:p>
            <a:r>
              <a:rPr lang="cs-CZ" dirty="0"/>
              <a:t>V případ konfliktních nastavení mezi více GPO se uplatní nastavení z GPO, která je blíže samotnému objektu (například v případě kolize nastavení na úrovni domény a OU se uplatní nastavení GPO přilinkované na OU)</a:t>
            </a:r>
          </a:p>
          <a:p>
            <a:r>
              <a:rPr lang="cs-CZ" dirty="0"/>
              <a:t>Pokud jsou konfliktní GPO na stejné úrovni, rozhoduje pořadí zpracování (hodnota Link </a:t>
            </a:r>
            <a:r>
              <a:rPr lang="cs-CZ" dirty="0" err="1"/>
              <a:t>Order</a:t>
            </a:r>
            <a:r>
              <a:rPr lang="cs-CZ" dirty="0"/>
              <a:t> – GPO s nejnižším číslem se aplikuje jako </a:t>
            </a:r>
            <a:r>
              <a:rPr lang="cs-CZ" dirty="0" smtClean="0"/>
              <a:t>poslední)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77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Default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která je </a:t>
            </a:r>
            <a:r>
              <a:rPr lang="cs-CZ" b="1" dirty="0" err="1" smtClean="0"/>
              <a:t>enforced</a:t>
            </a:r>
            <a:r>
              <a:rPr lang="cs-CZ" dirty="0" smtClean="0"/>
              <a:t>, je zapnuto (</a:t>
            </a:r>
            <a:r>
              <a:rPr lang="cs-CZ" dirty="0" err="1" smtClean="0"/>
              <a:t>enable</a:t>
            </a:r>
            <a:r>
              <a:rPr lang="cs-CZ" dirty="0" smtClean="0"/>
              <a:t>) zakázání spouštění </a:t>
            </a:r>
            <a:r>
              <a:rPr lang="cs-CZ" dirty="0" err="1" smtClean="0"/>
              <a:t>regeditu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Na OU ve které je umístěn PC1 je nalinkovaná GPO, která je taktéž </a:t>
            </a:r>
            <a:r>
              <a:rPr lang="cs-CZ" b="1" dirty="0" err="1" smtClean="0"/>
              <a:t>enforced</a:t>
            </a:r>
            <a:r>
              <a:rPr lang="cs-CZ" dirty="0" smtClean="0"/>
              <a:t> a ta zakazuje </a:t>
            </a:r>
            <a:r>
              <a:rPr lang="cs-CZ" dirty="0" err="1" smtClean="0"/>
              <a:t>zákázaní</a:t>
            </a:r>
            <a:r>
              <a:rPr lang="cs-CZ" dirty="0" smtClean="0"/>
              <a:t> spouštění </a:t>
            </a:r>
            <a:r>
              <a:rPr lang="cs-CZ" dirty="0" err="1" smtClean="0"/>
              <a:t>regeditu</a:t>
            </a:r>
            <a:r>
              <a:rPr lang="cs-CZ" dirty="0" smtClean="0"/>
              <a:t> (</a:t>
            </a:r>
            <a:r>
              <a:rPr lang="cs-CZ" dirty="0" err="1" smtClean="0"/>
              <a:t>disable</a:t>
            </a:r>
            <a:r>
              <a:rPr lang="cs-CZ" dirty="0" smtClean="0"/>
              <a:t> na danou politiku)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ym typeface="Wingdings" panose="05000000000000000000" pitchFamily="2" charset="2"/>
              </a:rPr>
              <a:t>Když se uživatel přihlásí k stroji PC1 bude moct spustit </a:t>
            </a:r>
            <a:r>
              <a:rPr lang="cs-CZ" dirty="0" err="1" smtClean="0">
                <a:sym typeface="Wingdings" panose="05000000000000000000" pitchFamily="2" charset="2"/>
              </a:rPr>
              <a:t>regedit</a:t>
            </a:r>
            <a:r>
              <a:rPr lang="cs-CZ" dirty="0" smtClean="0">
                <a:sym typeface="Wingdings" panose="05000000000000000000" pitchFamily="2" charset="2"/>
              </a:rPr>
              <a:t> nebo ne?</a:t>
            </a:r>
          </a:p>
          <a:p>
            <a:pPr lvl="1"/>
            <a:r>
              <a:rPr lang="cs-CZ" dirty="0"/>
              <a:t>Nebude moct, protože u více </a:t>
            </a:r>
            <a:r>
              <a:rPr lang="cs-CZ" dirty="0" err="1"/>
              <a:t>enforced</a:t>
            </a:r>
            <a:r>
              <a:rPr lang="cs-CZ" dirty="0"/>
              <a:t> politik platí, že čím „výš“ politika je tím je „</a:t>
            </a:r>
            <a:r>
              <a:rPr lang="cs-CZ" dirty="0" smtClean="0"/>
              <a:t>silnější“. Default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je v hierarchii GPO výše než GPO linkovaná na OU, tedy přebije její konfliktní nastavení.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58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GPO </a:t>
            </a:r>
            <a:r>
              <a:rPr lang="cs-CZ" dirty="0" err="1" smtClean="0"/>
              <a:t>Scope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Filtrování zabezpečení (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Filtering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Možnost, jak zjemnit aplikaci GPO na konkrétní uživatele a/nebo skupiny</a:t>
            </a:r>
          </a:p>
          <a:p>
            <a:pPr lvl="1"/>
            <a:r>
              <a:rPr lang="cs-CZ" dirty="0"/>
              <a:t>Může být v některých případech velkým usnadněním práce se skupinovými politikami, ale naproti tomu může vést k nesmírným problémům při ladění politik a při jejich </a:t>
            </a:r>
            <a:r>
              <a:rPr lang="cs-CZ" dirty="0" smtClean="0"/>
              <a:t>správě</a:t>
            </a:r>
          </a:p>
          <a:p>
            <a:pPr lvl="1"/>
            <a:r>
              <a:rPr lang="cs-CZ" dirty="0" smtClean="0"/>
              <a:t>Ve výchozím nastavení mají </a:t>
            </a:r>
            <a:r>
              <a:rPr lang="cs-CZ" dirty="0"/>
              <a:t>členové </a:t>
            </a:r>
            <a:r>
              <a:rPr lang="cs-CZ" dirty="0" smtClean="0"/>
              <a:t>skupiny </a:t>
            </a:r>
            <a:r>
              <a:rPr lang="cs-CZ" dirty="0" err="1" smtClean="0"/>
              <a:t>Authenticated</a:t>
            </a:r>
            <a:r>
              <a:rPr lang="cs-CZ" dirty="0" smtClean="0"/>
              <a:t> </a:t>
            </a:r>
            <a:r>
              <a:rPr lang="cs-CZ" dirty="0" err="1" smtClean="0"/>
              <a:t>Users</a:t>
            </a:r>
            <a:r>
              <a:rPr lang="cs-CZ" dirty="0" smtClean="0"/>
              <a:t> (všichni autentizovaní uživatelé i počítače</a:t>
            </a:r>
            <a:r>
              <a:rPr lang="cs-CZ" dirty="0"/>
              <a:t>)</a:t>
            </a:r>
            <a:r>
              <a:rPr lang="cs-CZ" dirty="0" smtClean="0"/>
              <a:t> právo READ a APPLY GROUP POLICY na každou GPO. </a:t>
            </a:r>
          </a:p>
          <a:p>
            <a:pPr lvl="1"/>
            <a:r>
              <a:rPr lang="cs-CZ" dirty="0" err="1" smtClean="0"/>
              <a:t>Exclude</a:t>
            </a:r>
            <a:r>
              <a:rPr lang="cs-CZ" dirty="0" smtClean="0"/>
              <a:t> skrze záložku </a:t>
            </a:r>
            <a:r>
              <a:rPr lang="cs-CZ" dirty="0" err="1" smtClean="0"/>
              <a:t>Delegation</a:t>
            </a:r>
            <a:r>
              <a:rPr lang="cs-CZ" dirty="0" smtClean="0"/>
              <a:t> (</a:t>
            </a:r>
            <a:r>
              <a:rPr lang="cs-CZ" dirty="0" err="1" smtClean="0"/>
              <a:t>deny</a:t>
            </a:r>
            <a:r>
              <a:rPr lang="cs-CZ" dirty="0" smtClean="0"/>
              <a:t> – </a:t>
            </a:r>
            <a:r>
              <a:rPr lang="cs-CZ" dirty="0" err="1" smtClean="0"/>
              <a:t>apply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Deny</a:t>
            </a:r>
            <a:r>
              <a:rPr lang="cs-CZ" dirty="0" smtClean="0"/>
              <a:t> oprávnění se nijak nezobrazují v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filtering</a:t>
            </a:r>
            <a:r>
              <a:rPr lang="cs-CZ" dirty="0" smtClean="0"/>
              <a:t> u GPO</a:t>
            </a:r>
          </a:p>
        </p:txBody>
      </p:sp>
    </p:spTree>
    <p:extLst>
      <p:ext uri="{BB962C8B-B14F-4D97-AF65-F5344CB8AC3E}">
        <p14:creationId xmlns:p14="http://schemas.microsoft.com/office/powerpoint/2010/main" val="29485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GPO </a:t>
            </a:r>
            <a:r>
              <a:rPr lang="cs-CZ" dirty="0" err="1" smtClean="0"/>
              <a:t>Scope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Filtrování pomocí WMI </a:t>
            </a:r>
            <a:endParaRPr lang="cs-CZ" dirty="0"/>
          </a:p>
          <a:p>
            <a:r>
              <a:rPr lang="cs-CZ" dirty="0" smtClean="0"/>
              <a:t>WMI = Windows Management </a:t>
            </a:r>
            <a:r>
              <a:rPr lang="cs-CZ" dirty="0" err="1" smtClean="0"/>
              <a:t>Instrumentation</a:t>
            </a:r>
            <a:endParaRPr lang="cs-CZ" dirty="0" smtClean="0"/>
          </a:p>
          <a:p>
            <a:pPr lvl="1"/>
            <a:r>
              <a:rPr lang="cs-CZ" dirty="0" smtClean="0"/>
              <a:t>Dynamická aplikace skupinových politik = když se má na počítač nebo uživatele aplikovat GPO obsahující WMI filtr, tak si AD nejdříve ověří zda počítač či uživatel spl</a:t>
            </a:r>
            <a:r>
              <a:rPr lang="cs-CZ" dirty="0"/>
              <a:t>ň</a:t>
            </a:r>
            <a:r>
              <a:rPr lang="cs-CZ" dirty="0" smtClean="0"/>
              <a:t>ují podmínku WMI filtru a teprve v případě úsp</a:t>
            </a:r>
            <a:r>
              <a:rPr lang="cs-CZ" dirty="0"/>
              <a:t>ě</a:t>
            </a:r>
            <a:r>
              <a:rPr lang="cs-CZ" dirty="0" smtClean="0"/>
              <a:t>chu je tato politika aplikována.</a:t>
            </a:r>
          </a:p>
          <a:p>
            <a:pPr lvl="1"/>
            <a:r>
              <a:rPr lang="cs-CZ" dirty="0" smtClean="0"/>
              <a:t>WMI dotazovací jazyk (WQL) má podobnou syntaxi jako SQL.</a:t>
            </a:r>
          </a:p>
          <a:p>
            <a:pPr lvl="1"/>
            <a:r>
              <a:rPr lang="cs-CZ" dirty="0" smtClean="0"/>
              <a:t>Příklady: </a:t>
            </a:r>
          </a:p>
          <a:p>
            <a:pPr lvl="2"/>
            <a:r>
              <a:rPr lang="cs-CZ" dirty="0" smtClean="0"/>
              <a:t>test zda se jedná o 64b OS</a:t>
            </a:r>
          </a:p>
          <a:p>
            <a:pPr marL="960120" lvl="2" indent="0">
              <a:buNone/>
            </a:pPr>
            <a:r>
              <a:rPr lang="cs-CZ" dirty="0" smtClean="0"/>
              <a:t>SELECT * FROM Win32_Processor WHERE </a:t>
            </a:r>
            <a:r>
              <a:rPr lang="cs-CZ" dirty="0" err="1" smtClean="0"/>
              <a:t>AddressWidth</a:t>
            </a:r>
            <a:r>
              <a:rPr lang="cs-CZ" dirty="0" smtClean="0"/>
              <a:t> = '64'</a:t>
            </a:r>
          </a:p>
          <a:p>
            <a:pPr lvl="2"/>
            <a:r>
              <a:rPr lang="cs-CZ" dirty="0" smtClean="0"/>
              <a:t>test zda se jedná alespoň o OS Windows Vista či Server 2008</a:t>
            </a:r>
          </a:p>
          <a:p>
            <a:pPr marL="960120" lvl="2" indent="0">
              <a:buNone/>
            </a:pPr>
            <a:r>
              <a:rPr lang="cs-CZ" sz="1600" dirty="0" smtClean="0"/>
              <a:t>SELECT </a:t>
            </a:r>
            <a:r>
              <a:rPr lang="cs-CZ" sz="1600" dirty="0" err="1" smtClean="0"/>
              <a:t>Version</a:t>
            </a:r>
            <a:r>
              <a:rPr lang="cs-CZ" sz="1600" dirty="0" smtClean="0"/>
              <a:t> FROM Win32_OperatingSystem WHERE </a:t>
            </a:r>
            <a:r>
              <a:rPr lang="cs-CZ" sz="1600" dirty="0" err="1" smtClean="0"/>
              <a:t>Version</a:t>
            </a:r>
            <a:r>
              <a:rPr lang="cs-CZ" sz="1600" dirty="0" smtClean="0"/>
              <a:t> &gt;= "6„</a:t>
            </a:r>
          </a:p>
          <a:p>
            <a:pPr lvl="2"/>
            <a:r>
              <a:rPr lang="cs-CZ" dirty="0" smtClean="0"/>
              <a:t>Test na volné místo (10MB) a NTFS </a:t>
            </a:r>
            <a:r>
              <a:rPr lang="cs-CZ" dirty="0" err="1" smtClean="0"/>
              <a:t>file</a:t>
            </a:r>
            <a:r>
              <a:rPr lang="cs-CZ" dirty="0" smtClean="0"/>
              <a:t> systém</a:t>
            </a:r>
          </a:p>
          <a:p>
            <a:pPr marL="960120" lvl="2" indent="0">
              <a:buNone/>
            </a:pPr>
            <a:r>
              <a:rPr lang="cs-CZ" sz="1600" dirty="0" smtClean="0"/>
              <a:t>SELECT </a:t>
            </a:r>
            <a:r>
              <a:rPr lang="cs-CZ" sz="1600" dirty="0"/>
              <a:t>* FROM Win32_LogicalDisk WHERE </a:t>
            </a:r>
            <a:r>
              <a:rPr lang="cs-CZ" sz="1600" dirty="0" err="1"/>
              <a:t>Name</a:t>
            </a:r>
            <a:r>
              <a:rPr lang="cs-CZ" sz="1600" dirty="0"/>
              <a:t> = </a:t>
            </a:r>
            <a:r>
              <a:rPr lang="cs-CZ" sz="1600" dirty="0" smtClean="0"/>
              <a:t>"C</a:t>
            </a:r>
            <a:r>
              <a:rPr lang="cs-CZ" sz="1600" dirty="0"/>
              <a:t>:" AND </a:t>
            </a:r>
            <a:r>
              <a:rPr lang="cs-CZ" sz="1600" dirty="0" err="1"/>
              <a:t>DriveType</a:t>
            </a:r>
            <a:r>
              <a:rPr lang="cs-CZ" sz="1600" dirty="0"/>
              <a:t> = 3 AND </a:t>
            </a:r>
            <a:r>
              <a:rPr lang="cs-CZ" sz="1600" dirty="0" err="1"/>
              <a:t>FreeSpace</a:t>
            </a:r>
            <a:r>
              <a:rPr lang="cs-CZ" sz="1600" dirty="0"/>
              <a:t> &gt; 10485760 AND </a:t>
            </a:r>
            <a:r>
              <a:rPr lang="cs-CZ" sz="1600" dirty="0" err="1"/>
              <a:t>FileSystem</a:t>
            </a:r>
            <a:r>
              <a:rPr lang="cs-CZ" sz="1600" dirty="0"/>
              <a:t> = " NTFS" </a:t>
            </a:r>
          </a:p>
          <a:p>
            <a:pPr marL="914400" lvl="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946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jsou GPO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Skupinová politika (Group </a:t>
            </a:r>
            <a:r>
              <a:rPr lang="cs-CZ" dirty="0" err="1" smtClean="0"/>
              <a:t>Policy</a:t>
            </a:r>
            <a:r>
              <a:rPr lang="cs-CZ" dirty="0" smtClean="0"/>
              <a:t>, GPO)</a:t>
            </a:r>
          </a:p>
          <a:p>
            <a:pPr lvl="1"/>
            <a:r>
              <a:rPr lang="cs-CZ" dirty="0" smtClean="0"/>
              <a:t>Sada předvoleb, která nastavuje chování počítače a možnosti uživatelů</a:t>
            </a:r>
          </a:p>
          <a:p>
            <a:pPr lvl="1"/>
            <a:r>
              <a:rPr lang="cs-CZ" dirty="0" smtClean="0"/>
              <a:t>S její pomocí lze nastavovat registry, NTFS oprávnění, politiky bezpečnosti a auditu, instalace softwaru, přihlašovací a odhlašovací skripty, přesměrování adresářů, nastavení IE a další </a:t>
            </a:r>
          </a:p>
          <a:p>
            <a:pPr lvl="1"/>
            <a:r>
              <a:rPr lang="cs-CZ" dirty="0" smtClean="0"/>
              <a:t>V doménovém prostředí umožňují centralizovanou správu</a:t>
            </a:r>
          </a:p>
          <a:p>
            <a:pPr lvl="1"/>
            <a:r>
              <a:rPr lang="cs-CZ" dirty="0" smtClean="0"/>
              <a:t>Správa pomocí nástroje Group </a:t>
            </a:r>
            <a:r>
              <a:rPr lang="cs-CZ" dirty="0" err="1" smtClean="0"/>
              <a:t>Policy</a:t>
            </a:r>
            <a:r>
              <a:rPr lang="cs-CZ" dirty="0" smtClean="0"/>
              <a:t> Management </a:t>
            </a:r>
            <a:r>
              <a:rPr lang="cs-CZ" dirty="0" err="1" smtClean="0"/>
              <a:t>Console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59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WMI </a:t>
            </a:r>
            <a:r>
              <a:rPr lang="cs-CZ" dirty="0" err="1" smtClean="0"/>
              <a:t>Filtering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1167684"/>
            <a:ext cx="7315200" cy="451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588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Loopback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Loopback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endParaRPr lang="cs-CZ" dirty="0" smtClean="0"/>
          </a:p>
          <a:p>
            <a:pPr lvl="1"/>
            <a:r>
              <a:rPr lang="cs-CZ" dirty="0" smtClean="0"/>
              <a:t>Pro stroje kde chceme konzistentní prostředí bez ohledu na to, kdo se přihlásí</a:t>
            </a:r>
          </a:p>
          <a:p>
            <a:pPr lvl="1"/>
            <a:r>
              <a:rPr lang="cs-CZ" dirty="0" smtClean="0"/>
              <a:t>Na stroj je aplikována i User </a:t>
            </a:r>
            <a:r>
              <a:rPr lang="cs-CZ" dirty="0" err="1" smtClean="0"/>
              <a:t>Configuration</a:t>
            </a:r>
            <a:r>
              <a:rPr lang="cs-CZ" dirty="0" smtClean="0"/>
              <a:t> část GPO (ne jen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Configuration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Jak stroj, na který je </a:t>
            </a:r>
            <a:r>
              <a:rPr lang="cs-CZ" dirty="0" err="1" smtClean="0"/>
              <a:t>gpo</a:t>
            </a:r>
            <a:r>
              <a:rPr lang="cs-CZ" dirty="0" smtClean="0"/>
              <a:t> aplikována, tak uživatel, který se přihlašuje musí mít právo GPO aplikovat (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filtering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Jakmile povolím tak se aplikuje User </a:t>
            </a:r>
            <a:r>
              <a:rPr lang="cs-CZ" dirty="0" err="1" smtClean="0"/>
              <a:t>Configuration</a:t>
            </a:r>
            <a:r>
              <a:rPr lang="cs-CZ" dirty="0" smtClean="0"/>
              <a:t> část z </a:t>
            </a:r>
            <a:r>
              <a:rPr lang="cs-CZ" b="1" dirty="0" smtClean="0"/>
              <a:t>každé</a:t>
            </a:r>
            <a:r>
              <a:rPr lang="cs-CZ" dirty="0" smtClean="0"/>
              <a:t> politiky aplikované na daný stroj (ne jen z té, ve které jsem </a:t>
            </a:r>
            <a:r>
              <a:rPr lang="cs-CZ" dirty="0" err="1" smtClean="0"/>
              <a:t>loopback</a:t>
            </a:r>
            <a:r>
              <a:rPr lang="cs-CZ" dirty="0" smtClean="0"/>
              <a:t> povolil)</a:t>
            </a:r>
          </a:p>
          <a:p>
            <a:pPr lvl="1"/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Configuration</a:t>
            </a:r>
            <a:r>
              <a:rPr lang="cs-CZ" dirty="0"/>
              <a:t> -&gt; </a:t>
            </a:r>
            <a:r>
              <a:rPr lang="cs-CZ" dirty="0" err="1"/>
              <a:t>Policies</a:t>
            </a:r>
            <a:r>
              <a:rPr lang="cs-CZ" dirty="0"/>
              <a:t> -&gt;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Templates</a:t>
            </a:r>
            <a:r>
              <a:rPr lang="cs-CZ" dirty="0"/>
              <a:t> -&gt; </a:t>
            </a:r>
            <a:r>
              <a:rPr lang="cs-CZ" dirty="0" err="1"/>
              <a:t>System</a:t>
            </a:r>
            <a:r>
              <a:rPr lang="cs-CZ" dirty="0"/>
              <a:t> -&gt; Group </a:t>
            </a:r>
            <a:r>
              <a:rPr lang="cs-CZ" dirty="0" err="1"/>
              <a:t>Policy</a:t>
            </a:r>
            <a:r>
              <a:rPr lang="cs-CZ" dirty="0"/>
              <a:t> -&gt; User Group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loopback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</a:t>
            </a:r>
            <a:r>
              <a:rPr lang="cs-CZ" dirty="0" smtClean="0"/>
              <a:t>mode</a:t>
            </a:r>
          </a:p>
          <a:p>
            <a:pPr lvl="1"/>
            <a:r>
              <a:rPr lang="cs-CZ" dirty="0" err="1" smtClean="0"/>
              <a:t>rsop</a:t>
            </a:r>
            <a:r>
              <a:rPr lang="cs-CZ" dirty="0" smtClean="0"/>
              <a:t> může ukazovat, že se politiky neaplikovaly (pokud obsahují jen user </a:t>
            </a:r>
            <a:r>
              <a:rPr lang="cs-CZ" dirty="0" err="1" smtClean="0"/>
              <a:t>conf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Merge</a:t>
            </a:r>
            <a:r>
              <a:rPr lang="cs-CZ" dirty="0" smtClean="0"/>
              <a:t> – stáhne se seznam politik pro uživatele, následně znovu seznam pro počítač, zařadí se za seznam politik pro uživatele a postupně se vše aplikuje. Pokud dojde ke konfliktu některých nastavení, tak "vítězí" nastavení počítače</a:t>
            </a:r>
          </a:p>
          <a:p>
            <a:r>
              <a:rPr lang="cs-CZ" dirty="0" err="1" smtClean="0"/>
              <a:t>Replace</a:t>
            </a:r>
            <a:r>
              <a:rPr lang="cs-CZ" dirty="0" smtClean="0"/>
              <a:t> – stáhnou se pouze politiky pro počítač a použijí se jako nastavení pro uživatele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69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Default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která je </a:t>
            </a:r>
            <a:r>
              <a:rPr lang="cs-CZ" dirty="0" err="1" smtClean="0"/>
              <a:t>enforced</a:t>
            </a:r>
            <a:r>
              <a:rPr lang="cs-CZ" dirty="0" smtClean="0"/>
              <a:t> je zapnut </a:t>
            </a:r>
            <a:r>
              <a:rPr lang="cs-CZ" dirty="0" err="1" smtClean="0"/>
              <a:t>Loopback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r>
              <a:rPr lang="cs-CZ" dirty="0" smtClean="0"/>
              <a:t> mode a nastaveno (</a:t>
            </a:r>
            <a:r>
              <a:rPr lang="cs-CZ" dirty="0" err="1" smtClean="0"/>
              <a:t>enabled</a:t>
            </a:r>
            <a:r>
              <a:rPr lang="cs-CZ" dirty="0" smtClean="0"/>
              <a:t>) skrytí ikony koše v user </a:t>
            </a:r>
            <a:r>
              <a:rPr lang="cs-CZ" dirty="0" err="1" smtClean="0"/>
              <a:t>configuration</a:t>
            </a:r>
            <a:r>
              <a:rPr lang="cs-CZ" dirty="0" smtClean="0"/>
              <a:t> části GPO</a:t>
            </a:r>
          </a:p>
          <a:p>
            <a:r>
              <a:rPr lang="cs-CZ" dirty="0" smtClean="0"/>
              <a:t>Na OU kde je pc1 je nastaveno </a:t>
            </a:r>
            <a:r>
              <a:rPr lang="cs-CZ" dirty="0" err="1" smtClean="0"/>
              <a:t>Block</a:t>
            </a:r>
            <a:r>
              <a:rPr lang="cs-CZ" dirty="0" smtClean="0"/>
              <a:t> Inheritance a je v ní přilinkována politika, která v User </a:t>
            </a:r>
            <a:r>
              <a:rPr lang="cs-CZ" dirty="0" err="1" smtClean="0"/>
              <a:t>Configuration</a:t>
            </a:r>
            <a:r>
              <a:rPr lang="cs-CZ" dirty="0" smtClean="0"/>
              <a:t> části zakazuje (</a:t>
            </a:r>
            <a:r>
              <a:rPr lang="cs-CZ" dirty="0" err="1" smtClean="0"/>
              <a:t>disabled</a:t>
            </a:r>
            <a:r>
              <a:rPr lang="cs-CZ" dirty="0" smtClean="0"/>
              <a:t>) politiku skrytí ikony koše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Pokud se přihlásí doménový administrátor na stroj pc1 bude mít na ploše ikonu koše či nikoli?</a:t>
            </a:r>
          </a:p>
          <a:p>
            <a:pPr lvl="1"/>
            <a:r>
              <a:rPr lang="cs-CZ" dirty="0" smtClean="0"/>
              <a:t>Nebude. </a:t>
            </a:r>
            <a:r>
              <a:rPr lang="cs-CZ" dirty="0"/>
              <a:t>Je zapnut </a:t>
            </a:r>
            <a:r>
              <a:rPr lang="cs-CZ" dirty="0" err="1"/>
              <a:t>loopback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(díky </a:t>
            </a:r>
            <a:r>
              <a:rPr lang="cs-CZ" dirty="0" err="1"/>
              <a:t>enforce</a:t>
            </a:r>
            <a:r>
              <a:rPr lang="cs-CZ" dirty="0"/>
              <a:t> </a:t>
            </a:r>
            <a:r>
              <a:rPr lang="cs-CZ" dirty="0" smtClean="0"/>
              <a:t>projde doménová politika i </a:t>
            </a:r>
            <a:r>
              <a:rPr lang="cs-CZ" dirty="0"/>
              <a:t>přes </a:t>
            </a:r>
            <a:r>
              <a:rPr lang="cs-CZ" dirty="0" err="1"/>
              <a:t>block</a:t>
            </a:r>
            <a:r>
              <a:rPr lang="cs-CZ" dirty="0"/>
              <a:t> inheritance a stejně tak díky </a:t>
            </a:r>
            <a:r>
              <a:rPr lang="cs-CZ" dirty="0" err="1"/>
              <a:t>enforce</a:t>
            </a:r>
            <a:r>
              <a:rPr lang="cs-CZ" dirty="0"/>
              <a:t> má větší váhu než </a:t>
            </a:r>
            <a:r>
              <a:rPr lang="cs-CZ" dirty="0" smtClean="0"/>
              <a:t>na OU nalinkovaná </a:t>
            </a:r>
            <a:r>
              <a:rPr lang="cs-CZ" dirty="0"/>
              <a:t>politika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Pokud se přihlásí lokální uživatel </a:t>
            </a:r>
            <a:r>
              <a:rPr lang="cs-CZ" dirty="0" err="1" smtClean="0"/>
              <a:t>pepik</a:t>
            </a:r>
            <a:r>
              <a:rPr lang="cs-CZ" dirty="0" smtClean="0"/>
              <a:t> na stroj pc1 uvidí ikonu koše?</a:t>
            </a:r>
          </a:p>
          <a:p>
            <a:pPr lvl="1"/>
            <a:r>
              <a:rPr lang="cs-CZ" dirty="0" smtClean="0"/>
              <a:t>Uvidí. Na </a:t>
            </a:r>
            <a:r>
              <a:rPr lang="cs-CZ" b="1" dirty="0"/>
              <a:t>lokální</a:t>
            </a:r>
            <a:r>
              <a:rPr lang="cs-CZ" dirty="0"/>
              <a:t> </a:t>
            </a:r>
            <a:r>
              <a:rPr lang="cs-CZ" b="1" dirty="0"/>
              <a:t>uživatelské</a:t>
            </a:r>
            <a:r>
              <a:rPr lang="cs-CZ" dirty="0"/>
              <a:t> účty se nedají aplikovat doménové </a:t>
            </a:r>
            <a:r>
              <a:rPr lang="cs-CZ" dirty="0" smtClean="0"/>
              <a:t>politiky (mohu </a:t>
            </a:r>
            <a:r>
              <a:rPr lang="cs-CZ" dirty="0"/>
              <a:t>ale nakonfigurovat lokální politiky a pak je rozkopírovat do C:\</a:t>
            </a:r>
            <a:r>
              <a:rPr lang="cs-CZ" dirty="0" smtClean="0"/>
              <a:t>Windows\System32\GroupPolicy)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61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Je potřeba mít v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Filtering</a:t>
            </a:r>
            <a:r>
              <a:rPr lang="cs-CZ" dirty="0" smtClean="0"/>
              <a:t> politiky nalinkované na OU s pc1, která zapíná </a:t>
            </a:r>
            <a:r>
              <a:rPr lang="cs-CZ" dirty="0" err="1" smtClean="0"/>
              <a:t>Loopback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r>
              <a:rPr lang="cs-CZ" dirty="0" smtClean="0"/>
              <a:t> a definuje nějaká nastavení v User </a:t>
            </a:r>
            <a:r>
              <a:rPr lang="cs-CZ" dirty="0" err="1" smtClean="0"/>
              <a:t>Configuration</a:t>
            </a:r>
            <a:r>
              <a:rPr lang="cs-CZ" dirty="0" smtClean="0"/>
              <a:t> části i </a:t>
            </a:r>
            <a:r>
              <a:rPr lang="cs-CZ" dirty="0"/>
              <a:t>účet uživatele/skupiny nebo stačí účet </a:t>
            </a:r>
            <a:r>
              <a:rPr lang="cs-CZ" dirty="0" smtClean="0"/>
              <a:t>pc1?</a:t>
            </a:r>
          </a:p>
          <a:p>
            <a:pPr lvl="1"/>
            <a:r>
              <a:rPr lang="cs-CZ" dirty="0"/>
              <a:t>Je potřeba jak účet </a:t>
            </a:r>
            <a:r>
              <a:rPr lang="cs-CZ" dirty="0" smtClean="0"/>
              <a:t>stroje(pc1) </a:t>
            </a:r>
            <a:r>
              <a:rPr lang="cs-CZ" dirty="0"/>
              <a:t>tak účet </a:t>
            </a:r>
            <a:r>
              <a:rPr lang="cs-CZ" dirty="0" smtClean="0"/>
              <a:t>uživatele/skupiny na které se má politika aplikovat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 pomocí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Filtering</a:t>
            </a:r>
            <a:r>
              <a:rPr lang="cs-CZ" dirty="0" smtClean="0"/>
              <a:t> docílit toho, že když se k pc1 přihlásí </a:t>
            </a:r>
            <a:r>
              <a:rPr lang="cs-CZ" dirty="0" err="1" smtClean="0"/>
              <a:t>xadmin</a:t>
            </a:r>
            <a:r>
              <a:rPr lang="cs-CZ" dirty="0" smtClean="0"/>
              <a:t> tak na ploše bude mít ikonu koše, ale kdokoli jiný ji bude mít skrytou?</a:t>
            </a:r>
          </a:p>
          <a:p>
            <a:pPr lvl="1"/>
            <a:r>
              <a:rPr lang="cs-CZ" dirty="0"/>
              <a:t>Pro stroj pc1 zapnu </a:t>
            </a:r>
            <a:r>
              <a:rPr lang="cs-CZ" dirty="0" err="1"/>
              <a:t>loopback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a v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filtering</a:t>
            </a:r>
            <a:r>
              <a:rPr lang="cs-CZ" dirty="0"/>
              <a:t> politiky, která zakazuje zobrazení koše přidám uživatele </a:t>
            </a:r>
            <a:r>
              <a:rPr lang="cs-CZ" dirty="0" err="1"/>
              <a:t>xadmin</a:t>
            </a:r>
            <a:r>
              <a:rPr lang="cs-CZ" dirty="0"/>
              <a:t> a dám mu </a:t>
            </a:r>
            <a:r>
              <a:rPr lang="cs-CZ" dirty="0" err="1"/>
              <a:t>deny</a:t>
            </a:r>
            <a:r>
              <a:rPr lang="cs-CZ" dirty="0"/>
              <a:t> na </a:t>
            </a:r>
            <a:r>
              <a:rPr lang="cs-CZ" dirty="0" err="1"/>
              <a:t>apply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 smtClean="0"/>
              <a:t>policy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 docílit toho, že </a:t>
            </a:r>
            <a:r>
              <a:rPr lang="cs-CZ" dirty="0" smtClean="0"/>
              <a:t>pouze když </a:t>
            </a:r>
            <a:r>
              <a:rPr lang="cs-CZ" dirty="0"/>
              <a:t>se k pc1 </a:t>
            </a:r>
            <a:r>
              <a:rPr lang="cs-CZ" dirty="0" smtClean="0"/>
              <a:t>přihlásí někdo ze skupiny </a:t>
            </a:r>
            <a:r>
              <a:rPr lang="cs-CZ" dirty="0" err="1" smtClean="0"/>
              <a:t>GG_homeless</a:t>
            </a:r>
            <a:r>
              <a:rPr lang="cs-CZ" dirty="0" smtClean="0"/>
              <a:t>, tak se na ploše skryje ikona koše?</a:t>
            </a:r>
          </a:p>
          <a:p>
            <a:pPr lvl="1"/>
            <a:r>
              <a:rPr lang="cs-CZ" dirty="0"/>
              <a:t>Pro stroj pc1 zapnu </a:t>
            </a:r>
            <a:r>
              <a:rPr lang="cs-CZ" dirty="0" err="1"/>
              <a:t>loopback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a v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filtering</a:t>
            </a:r>
            <a:r>
              <a:rPr lang="cs-CZ" dirty="0"/>
              <a:t> politiky, která zakazuje zobrazení koše vyhodím </a:t>
            </a:r>
            <a:r>
              <a:rPr lang="cs-CZ" dirty="0" err="1"/>
              <a:t>authenticated</a:t>
            </a:r>
            <a:r>
              <a:rPr lang="cs-CZ" dirty="0"/>
              <a:t> </a:t>
            </a:r>
            <a:r>
              <a:rPr lang="cs-CZ" dirty="0" err="1"/>
              <a:t>users</a:t>
            </a:r>
            <a:r>
              <a:rPr lang="cs-CZ" dirty="0"/>
              <a:t> a přidám jen účet stroje a skupiny </a:t>
            </a:r>
            <a:r>
              <a:rPr lang="cs-CZ" dirty="0" err="1" smtClean="0"/>
              <a:t>GG_homeless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Když nechci aby se vůbec stahovala user </a:t>
            </a:r>
            <a:r>
              <a:rPr lang="cs-CZ" dirty="0" err="1" smtClean="0"/>
              <a:t>configuration</a:t>
            </a:r>
            <a:r>
              <a:rPr lang="cs-CZ" dirty="0" smtClean="0"/>
              <a:t> část GPO uživatele hlásícího se na stroj ps1, použiji </a:t>
            </a:r>
            <a:r>
              <a:rPr lang="cs-CZ" dirty="0" err="1" smtClean="0"/>
              <a:t>merge</a:t>
            </a:r>
            <a:r>
              <a:rPr lang="cs-CZ" dirty="0" smtClean="0"/>
              <a:t> či </a:t>
            </a:r>
            <a:r>
              <a:rPr lang="cs-CZ" dirty="0" err="1" smtClean="0"/>
              <a:t>replace</a:t>
            </a:r>
            <a:r>
              <a:rPr lang="cs-CZ" dirty="0" smtClean="0"/>
              <a:t> mód </a:t>
            </a:r>
            <a:r>
              <a:rPr lang="cs-CZ" dirty="0" err="1" smtClean="0"/>
              <a:t>Loopback</a:t>
            </a:r>
            <a:r>
              <a:rPr lang="cs-CZ" dirty="0" smtClean="0"/>
              <a:t> </a:t>
            </a:r>
            <a:r>
              <a:rPr lang="cs-CZ" dirty="0" err="1" smtClean="0"/>
              <a:t>Processingu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Replace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864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Slow</a:t>
            </a:r>
            <a:r>
              <a:rPr lang="cs-CZ" dirty="0" smtClean="0"/>
              <a:t> link </a:t>
            </a:r>
            <a:r>
              <a:rPr lang="cs-CZ" dirty="0" err="1" smtClean="0"/>
              <a:t>detection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592780"/>
              </p:ext>
            </p:extLst>
          </p:nvPr>
        </p:nvGraphicFramePr>
        <p:xfrm>
          <a:off x="3868738" y="776138"/>
          <a:ext cx="7315200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cs-CZ" sz="1700" b="1" dirty="0" smtClean="0">
                          <a:effectLst/>
                          <a:latin typeface="Verdana" panose="020B0604030504040204" pitchFamily="34" charset="0"/>
                        </a:rPr>
                        <a:t>Procesy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cs-CZ" sz="1700" b="1" dirty="0" smtClean="0">
                          <a:effectLst/>
                          <a:latin typeface="Verdana" panose="020B0604030504040204" pitchFamily="34" charset="0"/>
                        </a:rPr>
                        <a:t>Aplikování </a:t>
                      </a:r>
                      <a:r>
                        <a:rPr lang="cs-CZ" sz="1700" b="1" dirty="0">
                          <a:effectLst/>
                          <a:latin typeface="Verdana" panose="020B0604030504040204" pitchFamily="34" charset="0"/>
                        </a:rPr>
                        <a:t>při zjištění pomalé </a:t>
                      </a:r>
                      <a:r>
                        <a:rPr lang="cs-CZ" sz="1700" b="1" dirty="0" smtClean="0">
                          <a:effectLst/>
                          <a:latin typeface="Verdana" panose="020B0604030504040204" pitchFamily="34" charset="0"/>
                        </a:rPr>
                        <a:t>linky</a:t>
                      </a:r>
                      <a:endParaRPr lang="cs-CZ" sz="17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cs-CZ" sz="1700" b="1" dirty="0" smtClean="0">
                          <a:effectLst/>
                          <a:latin typeface="Verdana" panose="020B0604030504040204" pitchFamily="34" charset="0"/>
                        </a:rPr>
                        <a:t>Dá se změnit?</a:t>
                      </a:r>
                    </a:p>
                  </a:txBody>
                  <a:tcPr marL="25400" marR="25400" marT="25400" marB="254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Zpracování zásad registru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Nastavení Internet Explorer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Politiky instalování SW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Politiky přesměrování adresy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effectLst/>
                        </a:rPr>
                        <a:t>Skripty</a:t>
                      </a:r>
                      <a:endParaRPr lang="cs-CZ" sz="1700" dirty="0">
                        <a:effectLst/>
                      </a:endParaRP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Politiky zabezpečení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Internet Protocol Security (IPSec)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Politiky bezdrátových sítí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EFS Recovery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Politiky diskových kvót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 dirty="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5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vše má vliv na výsledný průnik nastavení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GPO linkované na </a:t>
            </a:r>
            <a:r>
              <a:rPr lang="en-US" dirty="0" smtClean="0"/>
              <a:t>s</a:t>
            </a:r>
            <a:r>
              <a:rPr lang="cs-CZ" dirty="0" err="1" smtClean="0"/>
              <a:t>ajtu</a:t>
            </a:r>
            <a:r>
              <a:rPr lang="en-US" dirty="0" smtClean="0"/>
              <a:t>, </a:t>
            </a:r>
            <a:r>
              <a:rPr lang="en-US" dirty="0" err="1" smtClean="0"/>
              <a:t>dom</a:t>
            </a:r>
            <a:r>
              <a:rPr lang="cs-CZ" dirty="0" err="1" smtClean="0"/>
              <a:t>énu</a:t>
            </a:r>
            <a:r>
              <a:rPr lang="en-US" dirty="0" smtClean="0"/>
              <a:t>, </a:t>
            </a:r>
            <a:r>
              <a:rPr lang="cs-CZ" dirty="0" smtClean="0"/>
              <a:t>či</a:t>
            </a:r>
            <a:r>
              <a:rPr lang="en-US" dirty="0" smtClean="0"/>
              <a:t> </a:t>
            </a:r>
            <a:r>
              <a:rPr lang="en-US" dirty="0"/>
              <a:t>OU </a:t>
            </a:r>
            <a:r>
              <a:rPr lang="cs-CZ" dirty="0" smtClean="0"/>
              <a:t>a jestli jsou povolené</a:t>
            </a:r>
            <a:endParaRPr lang="en-US" dirty="0"/>
          </a:p>
          <a:p>
            <a:r>
              <a:rPr lang="cs-CZ" dirty="0" smtClean="0"/>
              <a:t>Zdali je GPO </a:t>
            </a:r>
            <a:r>
              <a:rPr lang="cs-CZ" dirty="0" err="1" smtClean="0"/>
              <a:t>enforce</a:t>
            </a:r>
            <a:r>
              <a:rPr lang="cs-CZ" dirty="0" err="1"/>
              <a:t>d</a:t>
            </a:r>
            <a:endParaRPr lang="en-US" dirty="0"/>
          </a:p>
          <a:p>
            <a:r>
              <a:rPr lang="cs-CZ" dirty="0" smtClean="0"/>
              <a:t>Zdali je někde </a:t>
            </a:r>
            <a:r>
              <a:rPr lang="cs-CZ" dirty="0" err="1" smtClean="0"/>
              <a:t>block</a:t>
            </a:r>
            <a:r>
              <a:rPr lang="cs-CZ" dirty="0" smtClean="0"/>
              <a:t> inheritance</a:t>
            </a:r>
            <a:endParaRPr lang="en-US" dirty="0"/>
          </a:p>
          <a:p>
            <a:r>
              <a:rPr lang="en-US" dirty="0" smtClean="0"/>
              <a:t>Security filtering</a:t>
            </a:r>
            <a:endParaRPr lang="en-US" dirty="0"/>
          </a:p>
          <a:p>
            <a:r>
              <a:rPr lang="en-US" dirty="0" smtClean="0"/>
              <a:t>WMI </a:t>
            </a:r>
            <a:r>
              <a:rPr lang="en-US" dirty="0"/>
              <a:t>filtering</a:t>
            </a:r>
          </a:p>
          <a:p>
            <a:r>
              <a:rPr lang="cs-CZ" dirty="0" err="1" smtClean="0"/>
              <a:t>Enable</a:t>
            </a:r>
            <a:r>
              <a:rPr lang="cs-CZ" dirty="0" smtClean="0"/>
              <a:t> | </a:t>
            </a:r>
            <a:r>
              <a:rPr lang="cs-CZ" dirty="0" err="1" smtClean="0"/>
              <a:t>Disable</a:t>
            </a:r>
            <a:r>
              <a:rPr lang="cs-CZ" dirty="0" smtClean="0"/>
              <a:t> | Not </a:t>
            </a:r>
            <a:r>
              <a:rPr lang="cs-CZ" dirty="0" err="1" smtClean="0"/>
              <a:t>configured</a:t>
            </a:r>
            <a:endParaRPr lang="en-US" dirty="0"/>
          </a:p>
          <a:p>
            <a:r>
              <a:rPr lang="en-US" dirty="0" smtClean="0"/>
              <a:t>Preferences </a:t>
            </a:r>
            <a:r>
              <a:rPr lang="en-US" dirty="0"/>
              <a:t>targeting</a:t>
            </a:r>
          </a:p>
          <a:p>
            <a:r>
              <a:rPr lang="en-US" dirty="0" smtClean="0"/>
              <a:t>Loopback </a:t>
            </a:r>
            <a:r>
              <a:rPr lang="en-US" dirty="0"/>
              <a:t>policy </a:t>
            </a:r>
            <a:r>
              <a:rPr lang="en-US" dirty="0" smtClean="0"/>
              <a:t>processing</a:t>
            </a:r>
            <a:endParaRPr lang="cs-CZ" dirty="0" smtClean="0"/>
          </a:p>
          <a:p>
            <a:r>
              <a:rPr lang="cs-CZ" dirty="0" err="1" smtClean="0"/>
              <a:t>Slowlink</a:t>
            </a:r>
            <a:r>
              <a:rPr lang="cs-CZ" dirty="0" smtClean="0"/>
              <a:t> </a:t>
            </a:r>
            <a:r>
              <a:rPr lang="cs-CZ" dirty="0" err="1" smtClean="0"/>
              <a:t>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30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GPO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Foreground</a:t>
            </a:r>
            <a:r>
              <a:rPr lang="cs-CZ" dirty="0" smtClean="0"/>
              <a:t> GP </a:t>
            </a:r>
            <a:r>
              <a:rPr lang="cs-CZ" dirty="0" err="1" smtClean="0"/>
              <a:t>processing</a:t>
            </a:r>
            <a:endParaRPr lang="cs-CZ" dirty="0" smtClean="0"/>
          </a:p>
          <a:p>
            <a:pPr lvl="1"/>
            <a:r>
              <a:rPr lang="cs-CZ" dirty="0" err="1" smtClean="0"/>
              <a:t>Computer</a:t>
            </a:r>
            <a:r>
              <a:rPr lang="cs-CZ" dirty="0" smtClean="0"/>
              <a:t> politiky se aplikují při startu </a:t>
            </a:r>
            <a:r>
              <a:rPr lang="cs-CZ" dirty="0" err="1" smtClean="0"/>
              <a:t>pc</a:t>
            </a:r>
            <a:endParaRPr lang="cs-CZ" dirty="0" smtClean="0"/>
          </a:p>
          <a:p>
            <a:pPr lvl="1"/>
            <a:r>
              <a:rPr lang="cs-CZ" dirty="0" smtClean="0"/>
              <a:t>User politiky se aplikují při přihlášení uživatele </a:t>
            </a:r>
          </a:p>
          <a:p>
            <a:r>
              <a:rPr lang="cs-CZ" dirty="0" smtClean="0"/>
              <a:t>Background </a:t>
            </a:r>
            <a:r>
              <a:rPr lang="cs-CZ" dirty="0" err="1" smtClean="0"/>
              <a:t>refresh</a:t>
            </a:r>
            <a:r>
              <a:rPr lang="cs-CZ" dirty="0" smtClean="0"/>
              <a:t> probíhá každých 90min +- 30 (nastavitelné)</a:t>
            </a:r>
          </a:p>
          <a:p>
            <a:pPr lvl="1"/>
            <a:r>
              <a:rPr lang="cs-CZ" dirty="0" smtClean="0"/>
              <a:t>Defaultně se aplikují pouze změněné GPO (</a:t>
            </a:r>
            <a:r>
              <a:rPr lang="cs-CZ" dirty="0" err="1" smtClean="0"/>
              <a:t>VersionNumber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Security</a:t>
            </a:r>
            <a:r>
              <a:rPr lang="cs-CZ" dirty="0" smtClean="0"/>
              <a:t> politiky se aplikují každých 16hodin ať se změnily či ne (každých 5minut na DC)</a:t>
            </a:r>
          </a:p>
          <a:p>
            <a:r>
              <a:rPr lang="cs-CZ" dirty="0" smtClean="0"/>
              <a:t>Ruční </a:t>
            </a:r>
            <a:r>
              <a:rPr lang="cs-CZ" dirty="0" err="1" smtClean="0"/>
              <a:t>refresh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pomocí </a:t>
            </a:r>
            <a:r>
              <a:rPr lang="cs-CZ" dirty="0" err="1" smtClean="0"/>
              <a:t>gpupdate</a:t>
            </a:r>
            <a:r>
              <a:rPr lang="cs-CZ" dirty="0" smtClean="0"/>
              <a:t> /</a:t>
            </a:r>
            <a:r>
              <a:rPr lang="cs-CZ" dirty="0" err="1" smtClean="0"/>
              <a:t>force</a:t>
            </a:r>
            <a:endParaRPr lang="cs-CZ" dirty="0" smtClean="0"/>
          </a:p>
          <a:p>
            <a:r>
              <a:rPr lang="cs-CZ" dirty="0" err="1" smtClean="0"/>
              <a:t>VersionNumber</a:t>
            </a:r>
            <a:r>
              <a:rPr lang="cs-CZ" dirty="0" smtClean="0"/>
              <a:t> se ukládá jako atribut GPC a v GTP v souboru GTP.ini</a:t>
            </a:r>
          </a:p>
          <a:p>
            <a:r>
              <a:rPr lang="cs-CZ" dirty="0" smtClean="0"/>
              <a:t>Ne každá politika může být aplikována na pozadí (některé kolem </a:t>
            </a:r>
            <a:r>
              <a:rPr lang="cs-CZ" dirty="0" err="1" smtClean="0"/>
              <a:t>auditování</a:t>
            </a:r>
            <a:r>
              <a:rPr lang="cs-CZ" dirty="0" smtClean="0"/>
              <a:t>, </a:t>
            </a:r>
            <a:r>
              <a:rPr lang="cs-CZ" dirty="0" err="1" smtClean="0"/>
              <a:t>intalace</a:t>
            </a:r>
            <a:r>
              <a:rPr lang="cs-CZ" dirty="0" smtClean="0"/>
              <a:t> software, přesměrování adresáře, mapování disků, skripty,..)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72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CSE (</a:t>
            </a:r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Extension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CSE jsou knihovny </a:t>
            </a:r>
            <a:r>
              <a:rPr lang="cs-CZ" dirty="0" err="1" smtClean="0"/>
              <a:t>dll</a:t>
            </a:r>
            <a:r>
              <a:rPr lang="cs-CZ" dirty="0" smtClean="0"/>
              <a:t>, které aplikují stažená „surová data“ (GPT) doménové politiky na daný stroj</a:t>
            </a:r>
          </a:p>
          <a:p>
            <a:r>
              <a:rPr lang="cs-CZ" dirty="0" smtClean="0"/>
              <a:t>O různé části GPO se starají různé CSE (</a:t>
            </a:r>
            <a:r>
              <a:rPr lang="cs-CZ" dirty="0" err="1" smtClean="0"/>
              <a:t>Security</a:t>
            </a:r>
            <a:r>
              <a:rPr lang="cs-CZ" dirty="0" smtClean="0"/>
              <a:t> CSE, Group </a:t>
            </a:r>
            <a:r>
              <a:rPr lang="cs-CZ" dirty="0" err="1" smtClean="0"/>
              <a:t>Policy</a:t>
            </a:r>
            <a:r>
              <a:rPr lang="cs-CZ" dirty="0" smtClean="0"/>
              <a:t> Drive </a:t>
            </a:r>
            <a:r>
              <a:rPr lang="cs-CZ" dirty="0" err="1" smtClean="0"/>
              <a:t>Maps</a:t>
            </a:r>
            <a:r>
              <a:rPr lang="cs-CZ" dirty="0" smtClean="0"/>
              <a:t> CSE,…)</a:t>
            </a:r>
          </a:p>
          <a:p>
            <a:r>
              <a:rPr lang="cs-CZ" dirty="0" smtClean="0"/>
              <a:t>Každé CSE má vlastní GUID pro jednoznačnou identifikaci (</a:t>
            </a:r>
            <a:r>
              <a:rPr lang="cs-CZ" dirty="0"/>
              <a:t>tento GUID je uložen jak v </a:t>
            </a:r>
            <a:r>
              <a:rPr lang="cs-CZ" dirty="0" smtClean="0"/>
              <a:t>GPT = GPE.ini </a:t>
            </a:r>
            <a:r>
              <a:rPr lang="cs-CZ" dirty="0"/>
              <a:t>tak v GPC </a:t>
            </a:r>
            <a:r>
              <a:rPr lang="cs-CZ" dirty="0" smtClean="0"/>
              <a:t>= </a:t>
            </a:r>
            <a:r>
              <a:rPr lang="cs-CZ" dirty="0" err="1" smtClean="0"/>
              <a:t>gPCMachineExtensionNames</a:t>
            </a:r>
            <a:r>
              <a:rPr lang="cs-CZ" dirty="0" smtClean="0"/>
              <a:t>, </a:t>
            </a:r>
            <a:r>
              <a:rPr lang="cs-CZ" dirty="0" err="1" smtClean="0"/>
              <a:t>gPCUserExtentionNames</a:t>
            </a:r>
            <a:r>
              <a:rPr lang="cs-CZ" dirty="0" smtClean="0"/>
              <a:t>)</a:t>
            </a:r>
          </a:p>
          <a:p>
            <a:r>
              <a:rPr lang="cs-CZ" dirty="0" smtClean="0"/>
              <a:t>Seznam CSE včetně GUID a </a:t>
            </a:r>
            <a:r>
              <a:rPr lang="cs-CZ" dirty="0" err="1" smtClean="0"/>
              <a:t>dll</a:t>
            </a:r>
            <a:r>
              <a:rPr lang="cs-CZ" dirty="0" smtClean="0"/>
              <a:t> </a:t>
            </a:r>
            <a:r>
              <a:rPr lang="cs-CZ" dirty="0"/>
              <a:t>je uložen v HKLM\ </a:t>
            </a:r>
            <a:r>
              <a:rPr lang="cs-CZ" dirty="0" smtClean="0"/>
              <a:t> Software\ Microsoft\ Windows </a:t>
            </a:r>
            <a:r>
              <a:rPr lang="cs-CZ" dirty="0"/>
              <a:t>NT</a:t>
            </a:r>
            <a:r>
              <a:rPr lang="cs-CZ" dirty="0" smtClean="0"/>
              <a:t>\ </a:t>
            </a:r>
            <a:r>
              <a:rPr lang="cs-CZ" dirty="0" err="1" smtClean="0"/>
              <a:t>CurrentVersion</a:t>
            </a:r>
            <a:r>
              <a:rPr lang="cs-CZ" dirty="0" smtClean="0"/>
              <a:t>\ </a:t>
            </a:r>
            <a:r>
              <a:rPr lang="cs-CZ" dirty="0" err="1" smtClean="0"/>
              <a:t>Winlogon</a:t>
            </a:r>
            <a:r>
              <a:rPr lang="cs-CZ" dirty="0" smtClean="0"/>
              <a:t>\ </a:t>
            </a:r>
            <a:r>
              <a:rPr lang="cs-CZ" dirty="0" err="1" smtClean="0"/>
              <a:t>GPExtensions</a:t>
            </a:r>
            <a:endParaRPr lang="cs-CZ" dirty="0" smtClean="0"/>
          </a:p>
          <a:p>
            <a:r>
              <a:rPr lang="cs-CZ" dirty="0" smtClean="0"/>
              <a:t>Pokud by chyběla nějaká knihovna, tak politiky které zpracovává se nemohou aplikovat!</a:t>
            </a:r>
          </a:p>
        </p:txBody>
      </p:sp>
    </p:spTree>
    <p:extLst>
      <p:ext uri="{BB962C8B-B14F-4D97-AF65-F5344CB8AC3E}">
        <p14:creationId xmlns:p14="http://schemas.microsoft.com/office/powerpoint/2010/main" val="210680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GPO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se GPO zpracovává při </a:t>
            </a:r>
            <a:r>
              <a:rPr lang="cs-CZ" dirty="0" smtClean="0"/>
              <a:t>spuštění počítače</a:t>
            </a:r>
            <a:r>
              <a:rPr lang="cs-CZ" dirty="0"/>
              <a:t>:</a:t>
            </a:r>
          </a:p>
          <a:p>
            <a:r>
              <a:rPr lang="cs-CZ" dirty="0"/>
              <a:t>Počítač najde DC a přihlásí se k němu, stejně jako uživatel. Pro </a:t>
            </a:r>
            <a:r>
              <a:rPr lang="cs-CZ" dirty="0" smtClean="0"/>
              <a:t>úspěšné </a:t>
            </a:r>
            <a:r>
              <a:rPr lang="cs-CZ" dirty="0"/>
              <a:t>přihlášení musí být povolené následující porty. UDP 53 (DNS), UDP a TCP 389 (LDAP), TCP 135 (RPC </a:t>
            </a:r>
            <a:r>
              <a:rPr lang="cs-CZ" dirty="0" err="1"/>
              <a:t>Portmapper</a:t>
            </a:r>
            <a:r>
              <a:rPr lang="cs-CZ" dirty="0"/>
              <a:t>), UDP 88 (Kerberos)</a:t>
            </a:r>
          </a:p>
          <a:p>
            <a:r>
              <a:rPr lang="cs-CZ" dirty="0"/>
              <a:t>Počítač </a:t>
            </a:r>
            <a:r>
              <a:rPr lang="cs-CZ" dirty="0" smtClean="0"/>
              <a:t>pomocí NLA (network </a:t>
            </a:r>
            <a:r>
              <a:rPr lang="cs-CZ" dirty="0" err="1" smtClean="0"/>
              <a:t>location</a:t>
            </a:r>
            <a:r>
              <a:rPr lang="cs-CZ" dirty="0" smtClean="0"/>
              <a:t> </a:t>
            </a:r>
            <a:r>
              <a:rPr lang="cs-CZ" dirty="0" err="1" smtClean="0"/>
              <a:t>awareness</a:t>
            </a:r>
            <a:r>
              <a:rPr lang="cs-CZ" dirty="0" smtClean="0"/>
              <a:t> )(dříve ICMP paketů) </a:t>
            </a:r>
            <a:r>
              <a:rPr lang="cs-CZ" dirty="0"/>
              <a:t>zjistí zda je na pomalé lince (</a:t>
            </a:r>
            <a:r>
              <a:rPr lang="cs-CZ" dirty="0" err="1"/>
              <a:t>Slow</a:t>
            </a:r>
            <a:r>
              <a:rPr lang="cs-CZ" dirty="0"/>
              <a:t> Link </a:t>
            </a:r>
            <a:r>
              <a:rPr lang="cs-CZ" dirty="0" err="1"/>
              <a:t>Detection</a:t>
            </a:r>
            <a:r>
              <a:rPr lang="cs-CZ" dirty="0"/>
              <a:t>)</a:t>
            </a:r>
          </a:p>
          <a:p>
            <a:r>
              <a:rPr lang="cs-CZ" dirty="0"/>
              <a:t>Pomocí </a:t>
            </a:r>
            <a:r>
              <a:rPr lang="cs-CZ" dirty="0" err="1"/>
              <a:t>LDAPu</a:t>
            </a:r>
            <a:r>
              <a:rPr lang="cs-CZ" dirty="0"/>
              <a:t> zjistí jaké GPO jsou </a:t>
            </a:r>
            <a:r>
              <a:rPr lang="cs-CZ" dirty="0" smtClean="0"/>
              <a:t>nalinkovány </a:t>
            </a:r>
            <a:r>
              <a:rPr lang="cs-CZ" dirty="0"/>
              <a:t>na OU, doménu, </a:t>
            </a:r>
            <a:r>
              <a:rPr lang="cs-CZ" dirty="0" err="1"/>
              <a:t>sajtu</a:t>
            </a:r>
            <a:r>
              <a:rPr lang="cs-CZ" dirty="0"/>
              <a:t>. Z těchto odpovědí si vytvoří seznam všech GPO které jsou na něj aplikovány</a:t>
            </a:r>
          </a:p>
          <a:p>
            <a:r>
              <a:rPr lang="cs-CZ" dirty="0"/>
              <a:t>Pomocí </a:t>
            </a:r>
            <a:r>
              <a:rPr lang="cs-CZ" dirty="0" err="1"/>
              <a:t>LDAPu</a:t>
            </a:r>
            <a:r>
              <a:rPr lang="cs-CZ" dirty="0"/>
              <a:t> pošle počítač otázku na seznam filtrů na všechny GPO, které našel + si požádá o atributy jako je cesta ke </a:t>
            </a:r>
            <a:r>
              <a:rPr lang="cs-CZ" dirty="0" smtClean="0"/>
              <a:t>GPT, </a:t>
            </a:r>
            <a:r>
              <a:rPr lang="cs-CZ" dirty="0"/>
              <a:t>číslo verze </a:t>
            </a:r>
            <a:r>
              <a:rPr lang="cs-CZ" dirty="0" smtClean="0"/>
              <a:t>GPC, </a:t>
            </a:r>
            <a:r>
              <a:rPr lang="cs-CZ" dirty="0" err="1"/>
              <a:t>gpCMachineExtensionNames</a:t>
            </a:r>
            <a:r>
              <a:rPr lang="cs-CZ" dirty="0"/>
              <a:t> a </a:t>
            </a:r>
            <a:r>
              <a:rPr lang="cs-CZ" dirty="0" err="1"/>
              <a:t>gpCUserExtensionnames</a:t>
            </a:r>
            <a:r>
              <a:rPr lang="cs-CZ" dirty="0"/>
              <a:t> </a:t>
            </a:r>
            <a:r>
              <a:rPr lang="cs-CZ" dirty="0" err="1"/>
              <a:t>attribut</a:t>
            </a:r>
            <a:r>
              <a:rPr lang="cs-CZ" dirty="0"/>
              <a:t>.</a:t>
            </a:r>
          </a:p>
          <a:p>
            <a:r>
              <a:rPr lang="cs-CZ" dirty="0"/>
              <a:t>Počítač pomocí SMB (port TCP 445) se připojí k </a:t>
            </a:r>
            <a:r>
              <a:rPr lang="cs-CZ" dirty="0" err="1"/>
              <a:t>SYSVOLu</a:t>
            </a:r>
            <a:r>
              <a:rPr lang="cs-CZ" dirty="0"/>
              <a:t> a přečte si GPT.INI pro každé GPO které se na něj aplikuje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05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GPO 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Group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začne porovnávat verzi GPO s verzí GPO kterou má lokálně uloženou (HKEY_LOCAL_MACHINE\SOFTWARE\Microsoft\Windows\</a:t>
            </a:r>
            <a:r>
              <a:rPr lang="cs-CZ" dirty="0" err="1"/>
              <a:t>CurrentVersion</a:t>
            </a:r>
            <a:r>
              <a:rPr lang="cs-CZ" dirty="0"/>
              <a:t>\Group </a:t>
            </a:r>
            <a:r>
              <a:rPr lang="cs-CZ" dirty="0" err="1"/>
              <a:t>Policy</a:t>
            </a:r>
            <a:r>
              <a:rPr lang="cs-CZ" dirty="0"/>
              <a:t>\</a:t>
            </a:r>
            <a:r>
              <a:rPr lang="cs-CZ" dirty="0" err="1"/>
              <a:t>History</a:t>
            </a:r>
            <a:r>
              <a:rPr lang="cs-CZ" dirty="0"/>
              <a:t>)</a:t>
            </a:r>
          </a:p>
          <a:p>
            <a:r>
              <a:rPr lang="cs-CZ" dirty="0"/>
              <a:t>Pokud se verze GPO nezměnila je přeskočena. V GPO se dá nastavit aby se toto nedělo a politiky se aplikovali pokaždé i když nenastala změna. Toto se dá vynutit i přes CMD pomocí příkazu </a:t>
            </a:r>
            <a:r>
              <a:rPr lang="cs-CZ" dirty="0" err="1"/>
              <a:t>gpupdate</a:t>
            </a:r>
            <a:r>
              <a:rPr lang="cs-CZ" dirty="0"/>
              <a:t> /</a:t>
            </a:r>
            <a:r>
              <a:rPr lang="cs-CZ" dirty="0" err="1"/>
              <a:t>force</a:t>
            </a:r>
            <a:endParaRPr lang="cs-CZ" dirty="0"/>
          </a:p>
          <a:p>
            <a:r>
              <a:rPr lang="cs-CZ" dirty="0"/>
              <a:t>CSE (</a:t>
            </a:r>
            <a:r>
              <a:rPr lang="cs-CZ" dirty="0" err="1"/>
              <a:t>Client</a:t>
            </a:r>
            <a:r>
              <a:rPr lang="cs-CZ" dirty="0"/>
              <a:t> </a:t>
            </a:r>
            <a:r>
              <a:rPr lang="cs-CZ" dirty="0" err="1"/>
              <a:t>Side</a:t>
            </a:r>
            <a:r>
              <a:rPr lang="cs-CZ" dirty="0"/>
              <a:t> </a:t>
            </a:r>
            <a:r>
              <a:rPr lang="cs-CZ" dirty="0" err="1"/>
              <a:t>Extension</a:t>
            </a:r>
            <a:r>
              <a:rPr lang="cs-CZ" dirty="0"/>
              <a:t>) zjistí zda má dostatečná práva na všechny GPO, které se mají aplikovat. Pokud ne dané GPO je vyhozeno ze seznamu. Pokud je na GPO nastaveno </a:t>
            </a:r>
            <a:r>
              <a:rPr lang="cs-CZ" dirty="0" err="1"/>
              <a:t>Enforced</a:t>
            </a:r>
            <a:r>
              <a:rPr lang="cs-CZ" dirty="0"/>
              <a:t> (vynucené) je v tomto kroku přeneseno na konec seznamu. Tzn. že nastavení z tohoto GPO vždycky vyhrají pokud nastane nějaký konflikt.</a:t>
            </a:r>
          </a:p>
          <a:p>
            <a:r>
              <a:rPr lang="cs-CZ" dirty="0"/>
              <a:t>CSE začne zpracovávat jednotlivá GPO (přesněji stažené GPT soubory)</a:t>
            </a:r>
          </a:p>
          <a:p>
            <a:r>
              <a:rPr lang="cs-CZ" dirty="0"/>
              <a:t>Po každém zpracovaní </a:t>
            </a:r>
            <a:r>
              <a:rPr lang="cs-CZ" dirty="0" smtClean="0"/>
              <a:t>GPO, </a:t>
            </a:r>
            <a:r>
              <a:rPr lang="cs-CZ" dirty="0"/>
              <a:t>CSE </a:t>
            </a:r>
            <a:r>
              <a:rPr lang="cs-CZ" dirty="0" err="1" smtClean="0"/>
              <a:t>zaloguje</a:t>
            </a:r>
            <a:r>
              <a:rPr lang="cs-CZ" dirty="0" smtClean="0"/>
              <a:t> </a:t>
            </a:r>
            <a:r>
              <a:rPr lang="cs-CZ" dirty="0" err="1"/>
              <a:t>RSoP</a:t>
            </a:r>
            <a:r>
              <a:rPr lang="cs-CZ" dirty="0"/>
              <a:t> (</a:t>
            </a:r>
            <a:r>
              <a:rPr lang="cs-CZ" dirty="0" err="1"/>
              <a:t>Result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) přes WMI do CIMOM </a:t>
            </a:r>
            <a:r>
              <a:rPr lang="cs-CZ" dirty="0" smtClean="0"/>
              <a:t>databáze</a:t>
            </a:r>
            <a:endParaRPr lang="cs-CZ" dirty="0"/>
          </a:p>
          <a:p>
            <a:r>
              <a:rPr lang="cs-CZ" dirty="0"/>
              <a:t>Po přihlášení </a:t>
            </a:r>
            <a:r>
              <a:rPr lang="cs-CZ" dirty="0" smtClean="0"/>
              <a:t>uživatele, </a:t>
            </a:r>
            <a:r>
              <a:rPr lang="cs-CZ" dirty="0"/>
              <a:t>se celý proces opakuje s nastaveními aplikovanými na </a:t>
            </a:r>
            <a:r>
              <a:rPr lang="cs-CZ" dirty="0" smtClean="0"/>
              <a:t>uživatele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82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GPO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Local</a:t>
            </a:r>
            <a:r>
              <a:rPr lang="cs-CZ" dirty="0" smtClean="0"/>
              <a:t> GPO</a:t>
            </a:r>
          </a:p>
          <a:p>
            <a:pPr lvl="1"/>
            <a:r>
              <a:rPr lang="cs-CZ" dirty="0" smtClean="0"/>
              <a:t>Aplikují se pouze na daný počítač</a:t>
            </a:r>
          </a:p>
          <a:p>
            <a:pPr lvl="1"/>
            <a:r>
              <a:rPr lang="cs-CZ" dirty="0" smtClean="0"/>
              <a:t>Uloženy v %</a:t>
            </a:r>
            <a:r>
              <a:rPr lang="cs-CZ" dirty="0" err="1" smtClean="0"/>
              <a:t>SystemRoot</a:t>
            </a:r>
            <a:r>
              <a:rPr lang="cs-CZ" dirty="0" smtClean="0"/>
              <a:t>%\System32\</a:t>
            </a:r>
            <a:r>
              <a:rPr lang="cs-CZ" dirty="0" err="1" smtClean="0"/>
              <a:t>GroupPolicy</a:t>
            </a:r>
            <a:endParaRPr lang="cs-CZ" dirty="0" smtClean="0"/>
          </a:p>
          <a:p>
            <a:pPr lvl="1"/>
            <a:r>
              <a:rPr lang="cs-CZ" dirty="0" smtClean="0"/>
              <a:t>Defaultně jsou nastaveny jen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Settings</a:t>
            </a:r>
            <a:endParaRPr lang="cs-CZ" dirty="0" smtClean="0"/>
          </a:p>
          <a:p>
            <a:pPr lvl="1"/>
            <a:r>
              <a:rPr lang="cs-CZ" dirty="0" smtClean="0"/>
              <a:t>Od Windows Vista lze aplikovat GPO na administrátory/</a:t>
            </a:r>
            <a:r>
              <a:rPr lang="cs-CZ" dirty="0" err="1" smtClean="0"/>
              <a:t>neadministrátory</a:t>
            </a:r>
            <a:r>
              <a:rPr lang="cs-CZ" dirty="0" smtClean="0"/>
              <a:t>/konkrétní uživatele</a:t>
            </a:r>
          </a:p>
          <a:p>
            <a:pPr lvl="1"/>
            <a:r>
              <a:rPr lang="cs-CZ" dirty="0" smtClean="0"/>
              <a:t>Pořadí zpracování: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-&gt;</a:t>
            </a:r>
            <a:r>
              <a:rPr lang="cs-CZ" dirty="0" err="1" smtClean="0"/>
              <a:t>Adminisrators</a:t>
            </a:r>
            <a:r>
              <a:rPr lang="cs-CZ" dirty="0" smtClean="0"/>
              <a:t>/Non-</a:t>
            </a:r>
            <a:r>
              <a:rPr lang="cs-CZ" dirty="0" err="1" smtClean="0"/>
              <a:t>Administrators</a:t>
            </a:r>
            <a:r>
              <a:rPr lang="cs-CZ" dirty="0" smtClean="0"/>
              <a:t>-&gt;User-</a:t>
            </a:r>
            <a:r>
              <a:rPr lang="cs-CZ" dirty="0" err="1" smtClean="0"/>
              <a:t>specific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32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Operace s GPO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Copy (ACL, Group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Back</a:t>
            </a:r>
            <a:r>
              <a:rPr lang="cs-CZ" dirty="0" smtClean="0"/>
              <a:t> Up (</a:t>
            </a:r>
            <a:r>
              <a:rPr lang="cs-CZ" dirty="0" err="1" smtClean="0"/>
              <a:t>links</a:t>
            </a:r>
            <a:r>
              <a:rPr lang="cs-CZ" dirty="0" smtClean="0"/>
              <a:t>, </a:t>
            </a:r>
            <a:r>
              <a:rPr lang="cs-CZ" dirty="0" err="1" smtClean="0"/>
              <a:t>permissions,files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Restore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Backup</a:t>
            </a:r>
            <a:endParaRPr lang="cs-CZ" dirty="0" smtClean="0"/>
          </a:p>
          <a:p>
            <a:r>
              <a:rPr lang="cs-CZ" dirty="0" smtClean="0"/>
              <a:t>Import </a:t>
            </a:r>
            <a:r>
              <a:rPr lang="cs-CZ" dirty="0" err="1" smtClean="0"/>
              <a:t>Settings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neimportuje linky ani oprávnění</a:t>
            </a:r>
          </a:p>
          <a:p>
            <a:pPr lvl="1"/>
            <a:r>
              <a:rPr lang="cs-CZ" dirty="0" smtClean="0"/>
              <a:t>Používá se u non-</a:t>
            </a:r>
            <a:r>
              <a:rPr lang="cs-CZ" dirty="0" err="1" smtClean="0"/>
              <a:t>trusted</a:t>
            </a:r>
            <a:r>
              <a:rPr lang="cs-CZ" dirty="0" smtClean="0"/>
              <a:t> domén kde se nedá použít copy-paste</a:t>
            </a:r>
          </a:p>
          <a:p>
            <a:r>
              <a:rPr lang="cs-CZ" dirty="0" err="1" smtClean="0"/>
              <a:t>Save</a:t>
            </a:r>
            <a:r>
              <a:rPr lang="cs-CZ" dirty="0" smtClean="0"/>
              <a:t> Report</a:t>
            </a:r>
          </a:p>
          <a:p>
            <a:r>
              <a:rPr lang="cs-CZ" dirty="0" err="1" smtClean="0"/>
              <a:t>Delete</a:t>
            </a:r>
            <a:r>
              <a:rPr lang="cs-CZ" dirty="0" smtClean="0"/>
              <a:t> (smaže GPO a všechny linky)</a:t>
            </a:r>
          </a:p>
          <a:p>
            <a:r>
              <a:rPr lang="cs-CZ" dirty="0" err="1" smtClean="0"/>
              <a:t>Rename</a:t>
            </a:r>
            <a:r>
              <a:rPr lang="cs-CZ" dirty="0" smtClean="0"/>
              <a:t> (linky jsou zachovány protože používají GUID)</a:t>
            </a:r>
          </a:p>
          <a:p>
            <a:r>
              <a:rPr lang="cs-CZ" dirty="0" smtClean="0"/>
              <a:t>Link </a:t>
            </a:r>
            <a:r>
              <a:rPr lang="cs-CZ" dirty="0" err="1" smtClean="0"/>
              <a:t>Enabled</a:t>
            </a:r>
            <a:r>
              <a:rPr lang="cs-CZ" dirty="0" smtClean="0"/>
              <a:t> (mohu zakázat tento link – na výkon to vliv nemá)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066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 s </a:t>
            </a:r>
            <a:r>
              <a:rPr lang="cs-CZ" dirty="0" smtClean="0"/>
              <a:t>GPO 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Povolení/zakázání </a:t>
            </a:r>
            <a:r>
              <a:rPr lang="cs-CZ" dirty="0" err="1" smtClean="0"/>
              <a:t>Computer</a:t>
            </a:r>
            <a:r>
              <a:rPr lang="cs-CZ" dirty="0" smtClean="0"/>
              <a:t>/User části GPO</a:t>
            </a:r>
          </a:p>
          <a:p>
            <a:pPr lvl="1"/>
            <a:r>
              <a:rPr lang="cs-CZ" dirty="0" smtClean="0"/>
              <a:t>Motivace – větší rychlost zpracování politik =&gt; spokojenější uživatelé.</a:t>
            </a:r>
          </a:p>
          <a:p>
            <a:r>
              <a:rPr lang="cs-CZ" dirty="0" smtClean="0"/>
              <a:t>Delegace oprávnění na GPO </a:t>
            </a:r>
          </a:p>
          <a:p>
            <a:pPr lvl="1"/>
            <a:r>
              <a:rPr lang="cs-CZ" dirty="0" smtClean="0"/>
              <a:t>Kteří uživatelé nebo skupiny mají oprávnění s politikou nakládat.</a:t>
            </a:r>
          </a:p>
          <a:p>
            <a:pPr lvl="1"/>
            <a:r>
              <a:rPr lang="cs-CZ" dirty="0" smtClean="0"/>
              <a:t>Využije se především ve větších prostředích, kde se uplatňuje více úrovní správc</a:t>
            </a:r>
            <a:r>
              <a:rPr lang="cs-CZ" dirty="0"/>
              <a:t>ů</a:t>
            </a:r>
          </a:p>
        </p:txBody>
      </p:sp>
    </p:spTree>
    <p:extLst>
      <p:ext uri="{BB962C8B-B14F-4D97-AF65-F5344CB8AC3E}">
        <p14:creationId xmlns:p14="http://schemas.microsoft.com/office/powerpoint/2010/main" val="93725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Delegování oprávnění na GPO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896455"/>
              </p:ext>
            </p:extLst>
          </p:nvPr>
        </p:nvGraphicFramePr>
        <p:xfrm>
          <a:off x="3868738" y="749300"/>
          <a:ext cx="7713660" cy="538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732"/>
                <a:gridCol w="1542732"/>
                <a:gridCol w="1542732"/>
                <a:gridCol w="1542732"/>
                <a:gridCol w="1542732"/>
              </a:tblGrid>
              <a:tr h="694191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Metody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Vytvořit GPO v doméně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Editovat / mazat GPO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Linkovat GPO na kontejner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Použít </a:t>
                      </a:r>
                      <a:r>
                        <a:rPr lang="cs-CZ" sz="2000" dirty="0" err="1" smtClean="0"/>
                        <a:t>reportovací</a:t>
                      </a:r>
                      <a:r>
                        <a:rPr lang="cs-CZ" sz="2000" dirty="0" smtClean="0"/>
                        <a:t> nástroje</a:t>
                      </a:r>
                      <a:endParaRPr lang="cs-CZ" sz="2000" dirty="0"/>
                    </a:p>
                  </a:txBody>
                  <a:tcPr/>
                </a:tc>
              </a:tr>
              <a:tr h="980109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Členství ve skupině Group </a:t>
                      </a:r>
                      <a:r>
                        <a:rPr lang="cs-CZ" sz="1600" dirty="0" err="1" smtClean="0"/>
                        <a:t>Policy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Creator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Owners</a:t>
                      </a:r>
                      <a:r>
                        <a:rPr lang="cs-CZ" sz="1600" dirty="0" smtClean="0"/>
                        <a:t> či explicitní právo CREATE</a:t>
                      </a:r>
                      <a:r>
                        <a:rPr lang="cs-CZ" sz="1600" baseline="0" dirty="0" smtClean="0"/>
                        <a:t> GPO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 smtClean="0"/>
                    </a:p>
                    <a:p>
                      <a:pPr algn="ctr"/>
                      <a:endParaRPr lang="cs-CZ" sz="1600" b="1" dirty="0" smtClean="0"/>
                    </a:p>
                    <a:p>
                      <a:pPr algn="ctr"/>
                      <a:r>
                        <a:rPr lang="cs-CZ" sz="1600" b="1" dirty="0" smtClean="0"/>
                        <a:t>Y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</a:tr>
              <a:tr h="69419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Přiřazení</a:t>
                      </a:r>
                      <a:r>
                        <a:rPr lang="cs-CZ" sz="1600" baseline="0" dirty="0" smtClean="0"/>
                        <a:t> práva EDIT na GPO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 smtClean="0"/>
                    </a:p>
                    <a:p>
                      <a:pPr algn="ctr"/>
                      <a:r>
                        <a:rPr lang="cs-CZ" sz="1600" b="1" dirty="0" smtClean="0"/>
                        <a:t>Y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</a:tr>
              <a:tr h="73400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Delegování práva Link </a:t>
                      </a:r>
                      <a:r>
                        <a:rPr lang="cs-CZ" sz="1600" dirty="0" err="1" smtClean="0"/>
                        <a:t>GPOs</a:t>
                      </a:r>
                      <a:r>
                        <a:rPr lang="cs-CZ" sz="1600" dirty="0" smtClean="0"/>
                        <a:t> to </a:t>
                      </a:r>
                      <a:r>
                        <a:rPr lang="cs-CZ" sz="1600" dirty="0" err="1" smtClean="0"/>
                        <a:t>Container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 smtClean="0"/>
                    </a:p>
                    <a:p>
                      <a:pPr algn="ctr"/>
                      <a:r>
                        <a:rPr lang="cs-CZ" sz="1600" b="1" dirty="0" smtClean="0"/>
                        <a:t>Y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</a:tr>
              <a:tr h="761855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Delegování práva pro užití RSOP/Modeling </a:t>
                      </a:r>
                      <a:r>
                        <a:rPr lang="cs-CZ" sz="1600" dirty="0" err="1" smtClean="0"/>
                        <a:t>Wizard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 smtClean="0"/>
                    </a:p>
                    <a:p>
                      <a:pPr algn="ctr"/>
                      <a:r>
                        <a:rPr lang="cs-CZ" sz="1600" dirty="0" smtClean="0"/>
                        <a:t>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 smtClean="0"/>
                    </a:p>
                    <a:p>
                      <a:pPr algn="ctr"/>
                      <a:r>
                        <a:rPr lang="cs-CZ" sz="1600" b="1" dirty="0" smtClean="0"/>
                        <a:t>Y</a:t>
                      </a:r>
                      <a:endParaRPr lang="cs-CZ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4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Starter</a:t>
            </a:r>
            <a:r>
              <a:rPr lang="cs-CZ" dirty="0" smtClean="0"/>
              <a:t> </a:t>
            </a:r>
            <a:r>
              <a:rPr lang="cs-CZ" dirty="0" err="1" smtClean="0"/>
              <a:t>GPOs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Windows Server 2008</a:t>
            </a:r>
          </a:p>
          <a:p>
            <a:r>
              <a:rPr lang="cs-CZ" dirty="0" smtClean="0"/>
              <a:t>Sada politik s nadefinovanou sadou nastavení</a:t>
            </a:r>
          </a:p>
          <a:p>
            <a:r>
              <a:rPr lang="cs-CZ" dirty="0" smtClean="0"/>
              <a:t>Mohou sloužit jako základ pro nové politiky</a:t>
            </a:r>
          </a:p>
          <a:p>
            <a:r>
              <a:rPr lang="cs-CZ" dirty="0" smtClean="0"/>
              <a:t>Změny provedené v </a:t>
            </a:r>
            <a:r>
              <a:rPr lang="cs-CZ" dirty="0" err="1" smtClean="0"/>
              <a:t>Starter</a:t>
            </a:r>
            <a:r>
              <a:rPr lang="cs-CZ" dirty="0" smtClean="0"/>
              <a:t> GPO se neprojeví v politikách už vygenerovaných</a:t>
            </a:r>
          </a:p>
          <a:p>
            <a:r>
              <a:rPr lang="cs-CZ" dirty="0" smtClean="0"/>
              <a:t>Nové </a:t>
            </a:r>
            <a:r>
              <a:rPr lang="cs-CZ" dirty="0" err="1" smtClean="0"/>
              <a:t>Starter</a:t>
            </a:r>
            <a:r>
              <a:rPr lang="cs-CZ" dirty="0" smtClean="0"/>
              <a:t> GPO mohou obsahovat pouze nastavení z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Templates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346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hledání politik je možné použít zabudovaný </a:t>
            </a:r>
            <a:r>
              <a:rPr lang="cs-CZ" dirty="0" err="1" smtClean="0"/>
              <a:t>search</a:t>
            </a:r>
            <a:r>
              <a:rPr lang="cs-CZ" dirty="0" smtClean="0"/>
              <a:t> v GPMC</a:t>
            </a:r>
          </a:p>
          <a:p>
            <a:r>
              <a:rPr lang="cs-CZ" dirty="0" smtClean="0"/>
              <a:t>Mohu tak najít politiky které mají např. </a:t>
            </a:r>
            <a:r>
              <a:rPr lang="cs-CZ" dirty="0" err="1" smtClean="0"/>
              <a:t>zadefinovaný</a:t>
            </a:r>
            <a:r>
              <a:rPr lang="cs-CZ" dirty="0" smtClean="0"/>
              <a:t> nějaký </a:t>
            </a:r>
            <a:r>
              <a:rPr lang="cs-CZ" dirty="0" err="1" smtClean="0"/>
              <a:t>startup</a:t>
            </a:r>
            <a:r>
              <a:rPr lang="cs-CZ" dirty="0" smtClean="0"/>
              <a:t> </a:t>
            </a:r>
            <a:r>
              <a:rPr lang="cs-CZ" dirty="0" err="1" smtClean="0"/>
              <a:t>script</a:t>
            </a:r>
            <a:endParaRPr lang="cs-CZ" dirty="0" smtClean="0"/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>
                <a:hlinkClick r:id="rId2"/>
              </a:rPr>
              <a:t>Online </a:t>
            </a:r>
            <a:r>
              <a:rPr lang="cs-CZ" dirty="0" err="1">
                <a:hlinkClick r:id="rId2"/>
              </a:rPr>
              <a:t>vyh</a:t>
            </a:r>
            <a:r>
              <a:rPr lang="en-US" dirty="0">
                <a:hlinkClick r:id="rId2"/>
              </a:rPr>
              <a:t>led</a:t>
            </a:r>
            <a:r>
              <a:rPr lang="cs-CZ" dirty="0" err="1">
                <a:hlinkClick r:id="rId2"/>
              </a:rPr>
              <a:t>ávání</a:t>
            </a:r>
            <a:r>
              <a:rPr lang="cs-CZ" dirty="0">
                <a:hlinkClick r:id="rId2"/>
              </a:rPr>
              <a:t> </a:t>
            </a:r>
            <a:r>
              <a:rPr lang="cs-CZ" smtClean="0">
                <a:hlinkClick r:id="rId2"/>
              </a:rPr>
              <a:t>dostupných nastavení GPO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47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Ladění GPO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Group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endParaRPr lang="cs-CZ" dirty="0" smtClean="0"/>
          </a:p>
          <a:p>
            <a:pPr lvl="1"/>
            <a:r>
              <a:rPr lang="cs-CZ" dirty="0" smtClean="0"/>
              <a:t>Group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 je obdobou příkazu gpresult.exe. Tedy pro vybraný počítač a uživatele zobrazí, jak se aplikovaly politiky. GPO </a:t>
            </a:r>
            <a:r>
              <a:rPr lang="cs-CZ" dirty="0" err="1" smtClean="0"/>
              <a:t>Results</a:t>
            </a:r>
            <a:r>
              <a:rPr lang="cs-CZ" dirty="0" smtClean="0"/>
              <a:t> je možné provád</a:t>
            </a:r>
            <a:r>
              <a:rPr lang="cs-CZ" dirty="0"/>
              <a:t>ě</a:t>
            </a:r>
            <a:r>
              <a:rPr lang="cs-CZ" dirty="0" smtClean="0"/>
              <a:t>t pouze na lokálním počítači, nebo počítači, který je dostupný pomocí RPC (</a:t>
            </a:r>
            <a:r>
              <a:rPr lang="cs-CZ" dirty="0" err="1" smtClean="0"/>
              <a:t>remote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r>
              <a:rPr lang="cs-CZ" dirty="0" smtClean="0"/>
              <a:t> call) na portu 135 a uživateli, který byl minimálně jednou přihlášen, tedy již se na něj jednou politiky aplikovaly. </a:t>
            </a:r>
            <a:r>
              <a:rPr lang="cs-CZ" dirty="0" smtClean="0"/>
              <a:t>(AT </a:t>
            </a:r>
            <a:r>
              <a:rPr lang="en-US" dirty="0" smtClean="0"/>
              <a:t>\</a:t>
            </a:r>
            <a:r>
              <a:rPr lang="cs-CZ" dirty="0" smtClean="0"/>
              <a:t> </a:t>
            </a:r>
            <a:r>
              <a:rPr lang="en-US" dirty="0" smtClean="0"/>
              <a:t>Network</a:t>
            </a:r>
            <a:r>
              <a:rPr lang="cs-CZ" dirty="0" smtClean="0"/>
              <a:t> </a:t>
            </a:r>
            <a:r>
              <a:rPr lang="en-US" dirty="0" smtClean="0"/>
              <a:t>\</a:t>
            </a:r>
            <a:r>
              <a:rPr lang="cs-CZ" dirty="0" smtClean="0"/>
              <a:t> </a:t>
            </a:r>
            <a:r>
              <a:rPr lang="en-US" dirty="0" smtClean="0"/>
              <a:t>Network Connections</a:t>
            </a:r>
            <a:r>
              <a:rPr lang="cs-CZ" dirty="0" smtClean="0"/>
              <a:t> </a:t>
            </a:r>
            <a:r>
              <a:rPr lang="en-US" dirty="0" smtClean="0"/>
              <a:t>\</a:t>
            </a:r>
            <a:r>
              <a:rPr lang="cs-CZ" dirty="0" smtClean="0"/>
              <a:t> </a:t>
            </a:r>
            <a:r>
              <a:rPr lang="en-US" dirty="0" smtClean="0"/>
              <a:t>Windows Firewall</a:t>
            </a:r>
            <a:r>
              <a:rPr lang="cs-CZ" dirty="0" smtClean="0"/>
              <a:t> </a:t>
            </a:r>
            <a:r>
              <a:rPr lang="en-US" dirty="0" smtClean="0"/>
              <a:t>\</a:t>
            </a:r>
            <a:r>
              <a:rPr lang="cs-CZ" dirty="0" smtClean="0"/>
              <a:t> </a:t>
            </a:r>
            <a:r>
              <a:rPr lang="en-US" dirty="0" smtClean="0"/>
              <a:t>Domain </a:t>
            </a:r>
            <a:r>
              <a:rPr lang="en-US" dirty="0"/>
              <a:t>Profile </a:t>
            </a:r>
            <a:r>
              <a:rPr lang="cs-CZ" dirty="0" smtClean="0"/>
              <a:t>-</a:t>
            </a:r>
            <a:r>
              <a:rPr lang="en-US" dirty="0" smtClean="0"/>
              <a:t> Windows Firewall</a:t>
            </a:r>
            <a:r>
              <a:rPr lang="en-US" dirty="0"/>
              <a:t>: Allow Inbound Remote Administration Exception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Resultant 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(</a:t>
            </a:r>
            <a:r>
              <a:rPr lang="cs-CZ" dirty="0" err="1" smtClean="0"/>
              <a:t>RSoP.msc</a:t>
            </a:r>
            <a:r>
              <a:rPr lang="cs-CZ" dirty="0" smtClean="0"/>
              <a:t>)</a:t>
            </a:r>
          </a:p>
          <a:p>
            <a:r>
              <a:rPr lang="cs-CZ" dirty="0" smtClean="0"/>
              <a:t>Group </a:t>
            </a:r>
            <a:r>
              <a:rPr lang="cs-CZ" dirty="0" err="1" smtClean="0"/>
              <a:t>Policy</a:t>
            </a:r>
            <a:r>
              <a:rPr lang="cs-CZ" dirty="0" smtClean="0"/>
              <a:t> Modeling</a:t>
            </a:r>
          </a:p>
          <a:p>
            <a:pPr lvl="1"/>
            <a:r>
              <a:rPr lang="cs-CZ" dirty="0" smtClean="0"/>
              <a:t>Group </a:t>
            </a:r>
            <a:r>
              <a:rPr lang="cs-CZ" dirty="0" err="1" smtClean="0"/>
              <a:t>Policy</a:t>
            </a:r>
            <a:r>
              <a:rPr lang="cs-CZ" dirty="0" smtClean="0"/>
              <a:t> Modeling, na rozdíl od předchozího aplikaci politik pouze simuluje a jedná se především o nástroj pro prověření nového nastavení před jeho nasazením do ostrého prostředí.</a:t>
            </a:r>
          </a:p>
        </p:txBody>
      </p:sp>
    </p:spTree>
    <p:extLst>
      <p:ext uri="{BB962C8B-B14F-4D97-AF65-F5344CB8AC3E}">
        <p14:creationId xmlns:p14="http://schemas.microsoft.com/office/powerpoint/2010/main" val="360914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Ladění GPO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Event</a:t>
            </a:r>
            <a:r>
              <a:rPr lang="cs-CZ" sz="2800" dirty="0"/>
              <a:t> </a:t>
            </a:r>
            <a:r>
              <a:rPr lang="cs-CZ" sz="2800" dirty="0" err="1"/>
              <a:t>Viewer</a:t>
            </a:r>
            <a:r>
              <a:rPr lang="cs-CZ" sz="2800" dirty="0"/>
              <a:t> </a:t>
            </a:r>
          </a:p>
          <a:p>
            <a:pPr lvl="1"/>
            <a:r>
              <a:rPr lang="cs-CZ" sz="2400" dirty="0" err="1"/>
              <a:t>System</a:t>
            </a:r>
            <a:r>
              <a:rPr lang="cs-CZ" sz="2400" dirty="0"/>
              <a:t> –  zdroj Group </a:t>
            </a:r>
            <a:r>
              <a:rPr lang="cs-CZ" sz="2400" dirty="0" err="1"/>
              <a:t>Policy</a:t>
            </a:r>
            <a:endParaRPr lang="cs-CZ" sz="2400" dirty="0"/>
          </a:p>
          <a:p>
            <a:pPr lvl="1"/>
            <a:r>
              <a:rPr lang="en-US" sz="2400" dirty="0"/>
              <a:t>Applications and Services Logs</a:t>
            </a:r>
            <a:r>
              <a:rPr lang="cs-CZ" sz="2400" dirty="0"/>
              <a:t>\</a:t>
            </a:r>
            <a:r>
              <a:rPr lang="en-US" sz="2400" dirty="0"/>
              <a:t>Microsoft\Windows\</a:t>
            </a:r>
            <a:r>
              <a:rPr lang="en-US" sz="2400" dirty="0" err="1"/>
              <a:t>GroupPolicy</a:t>
            </a:r>
            <a:r>
              <a:rPr lang="en-US" sz="2400" dirty="0"/>
              <a:t>\Operational</a:t>
            </a:r>
            <a:endParaRPr lang="cs-CZ" sz="2400" dirty="0"/>
          </a:p>
          <a:p>
            <a:pPr lvl="1"/>
            <a:r>
              <a:rPr lang="cs-CZ" sz="2400" dirty="0"/>
              <a:t>Sledování konkrétního zpracování GPO (pomocí </a:t>
            </a:r>
            <a:r>
              <a:rPr lang="cs-CZ" sz="2400" dirty="0" err="1"/>
              <a:t>ActivityID</a:t>
            </a:r>
            <a:r>
              <a:rPr lang="cs-CZ" sz="2400" dirty="0"/>
              <a:t>)</a:t>
            </a:r>
          </a:p>
          <a:p>
            <a:pPr lvl="2"/>
            <a:r>
              <a:rPr lang="cs-CZ" sz="2000" dirty="0"/>
              <a:t>V systém logu najit záznam GPO který nás zajímá a v XML – </a:t>
            </a:r>
            <a:r>
              <a:rPr lang="cs-CZ" sz="2000" dirty="0" err="1"/>
              <a:t>friendly</a:t>
            </a:r>
            <a:r>
              <a:rPr lang="cs-CZ" sz="2000" dirty="0"/>
              <a:t> </a:t>
            </a:r>
            <a:r>
              <a:rPr lang="cs-CZ" sz="2000" dirty="0" err="1"/>
              <a:t>view</a:t>
            </a:r>
            <a:r>
              <a:rPr lang="cs-CZ" sz="2000" dirty="0"/>
              <a:t> zkopírovat hodnotu </a:t>
            </a:r>
            <a:r>
              <a:rPr lang="cs-CZ" sz="2000" dirty="0" err="1"/>
              <a:t>ActivityID</a:t>
            </a:r>
            <a:endParaRPr lang="cs-CZ" sz="2000" dirty="0"/>
          </a:p>
          <a:p>
            <a:pPr lvl="2"/>
            <a:r>
              <a:rPr lang="cs-CZ" sz="2000" dirty="0"/>
              <a:t>Vytvořit </a:t>
            </a:r>
            <a:r>
              <a:rPr lang="cs-CZ" sz="2000" dirty="0" err="1"/>
              <a:t>Custom</a:t>
            </a:r>
            <a:r>
              <a:rPr lang="cs-CZ" sz="2000" dirty="0"/>
              <a:t> </a:t>
            </a:r>
            <a:r>
              <a:rPr lang="cs-CZ" sz="2000" dirty="0" err="1"/>
              <a:t>view</a:t>
            </a:r>
            <a:r>
              <a:rPr lang="cs-CZ" sz="2000" dirty="0"/>
              <a:t> </a:t>
            </a:r>
            <a:endParaRPr lang="cs-CZ" sz="2000" dirty="0" smtClean="0"/>
          </a:p>
          <a:p>
            <a:pPr lvl="2"/>
            <a:r>
              <a:rPr lang="cs-CZ" sz="2000" dirty="0" smtClean="0"/>
              <a:t>Jako </a:t>
            </a:r>
            <a:r>
              <a:rPr lang="cs-CZ" sz="2000" dirty="0" err="1"/>
              <a:t>xml</a:t>
            </a:r>
            <a:r>
              <a:rPr lang="cs-CZ" sz="2000" dirty="0"/>
              <a:t> </a:t>
            </a:r>
            <a:r>
              <a:rPr lang="cs-CZ" sz="2000" dirty="0" err="1"/>
              <a:t>query</a:t>
            </a:r>
            <a:r>
              <a:rPr lang="cs-CZ" sz="2000" dirty="0"/>
              <a:t> použít </a:t>
            </a:r>
            <a:r>
              <a:rPr lang="en-US" sz="2000" dirty="0"/>
              <a:t>&lt;</a:t>
            </a:r>
            <a:r>
              <a:rPr lang="en-US" sz="2000" dirty="0" err="1"/>
              <a:t>QueryList</a:t>
            </a:r>
            <a:r>
              <a:rPr lang="en-US" sz="2000" dirty="0"/>
              <a:t>&gt;&lt;Query Id="0" Path="Application"&gt;&lt;Select Path="Microsoft-Windows-</a:t>
            </a:r>
            <a:r>
              <a:rPr lang="en-US" sz="2000" dirty="0" err="1"/>
              <a:t>GroupPolicy</a:t>
            </a:r>
            <a:r>
              <a:rPr lang="en-US" sz="2000" dirty="0"/>
              <a:t>/Operational"&gt;*[System/Correlation/@</a:t>
            </a:r>
            <a:r>
              <a:rPr lang="en-US" sz="2000" dirty="0" err="1"/>
              <a:t>ActivityID</a:t>
            </a:r>
            <a:r>
              <a:rPr lang="en-US" sz="2000" dirty="0"/>
              <a:t>='{</a:t>
            </a:r>
            <a:r>
              <a:rPr lang="cs-CZ" sz="2000" dirty="0"/>
              <a:t>sem </a:t>
            </a:r>
            <a:r>
              <a:rPr lang="cs-CZ" sz="2000" dirty="0" err="1"/>
              <a:t>vlozit</a:t>
            </a:r>
            <a:r>
              <a:rPr lang="cs-CZ" sz="2000" dirty="0"/>
              <a:t> </a:t>
            </a:r>
            <a:r>
              <a:rPr lang="en-US" sz="2000" dirty="0"/>
              <a:t> ACTIVITYID}']&lt;/Select&gt; &lt;/Query&gt;&lt;/</a:t>
            </a:r>
            <a:r>
              <a:rPr lang="en-US" sz="2000" dirty="0" err="1"/>
              <a:t>QueryList</a:t>
            </a:r>
            <a:r>
              <a:rPr lang="en-US" sz="2000" dirty="0" smtClean="0"/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56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Ladění GPO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Zapnutí </a:t>
            </a:r>
            <a:r>
              <a:rPr lang="cs-CZ" dirty="0" err="1" smtClean="0"/>
              <a:t>debug</a:t>
            </a:r>
            <a:r>
              <a:rPr lang="cs-CZ" dirty="0" smtClean="0"/>
              <a:t> logů -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Configuration</a:t>
            </a:r>
            <a:r>
              <a:rPr lang="cs-CZ" dirty="0" smtClean="0"/>
              <a:t> \ </a:t>
            </a:r>
            <a:r>
              <a:rPr lang="cs-CZ" dirty="0" err="1" smtClean="0"/>
              <a:t>Policies</a:t>
            </a:r>
            <a:r>
              <a:rPr lang="cs-CZ" dirty="0" smtClean="0"/>
              <a:t> \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Templates</a:t>
            </a:r>
            <a:r>
              <a:rPr lang="cs-CZ" dirty="0" smtClean="0"/>
              <a:t> \ </a:t>
            </a:r>
            <a:r>
              <a:rPr lang="cs-CZ" dirty="0" err="1" smtClean="0"/>
              <a:t>System</a:t>
            </a:r>
            <a:r>
              <a:rPr lang="cs-CZ" dirty="0" smtClean="0"/>
              <a:t> \ Group </a:t>
            </a:r>
            <a:r>
              <a:rPr lang="cs-CZ" dirty="0" err="1" smtClean="0"/>
              <a:t>Policy</a:t>
            </a:r>
            <a:endParaRPr lang="cs-CZ" dirty="0" smtClean="0"/>
          </a:p>
          <a:p>
            <a:r>
              <a:rPr lang="cs-CZ" dirty="0" smtClean="0"/>
              <a:t>HKLM\software\</a:t>
            </a:r>
            <a:r>
              <a:rPr lang="cs-CZ" dirty="0" err="1" smtClean="0"/>
              <a:t>microsoft</a:t>
            </a:r>
            <a:r>
              <a:rPr lang="cs-CZ" dirty="0" smtClean="0"/>
              <a:t>\</a:t>
            </a:r>
            <a:r>
              <a:rPr lang="cs-CZ" dirty="0" err="1" smtClean="0"/>
              <a:t>windows</a:t>
            </a:r>
            <a:r>
              <a:rPr lang="cs-CZ" dirty="0" smtClean="0"/>
              <a:t>\</a:t>
            </a:r>
            <a:r>
              <a:rPr lang="cs-CZ" dirty="0" err="1" smtClean="0"/>
              <a:t>currentversion</a:t>
            </a:r>
            <a:r>
              <a:rPr lang="cs-CZ" dirty="0" smtClean="0"/>
              <a:t>\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 smtClean="0"/>
          </a:p>
          <a:p>
            <a:r>
              <a:rPr lang="cs-CZ" dirty="0" smtClean="0"/>
              <a:t>Gpotool.exe (nástroj pro kontrolu konzistence verze GPT a GPC)</a:t>
            </a:r>
            <a:endParaRPr lang="cs-CZ" dirty="0"/>
          </a:p>
          <a:p>
            <a:r>
              <a:rPr lang="cs-CZ" dirty="0"/>
              <a:t>Má klient správný DNS, IP, existují SRV záznamy pro DC,..?</a:t>
            </a:r>
          </a:p>
          <a:p>
            <a:r>
              <a:rPr lang="cs-CZ" dirty="0"/>
              <a:t>Politika, která používala nějaký WMI filtr se po jeho smazání přestane aplikovat (je potřeba zrušit WMI filtrování na dané GPO)</a:t>
            </a:r>
          </a:p>
          <a:p>
            <a:r>
              <a:rPr lang="cs-CZ" dirty="0"/>
              <a:t>Je na klientovi správný čas? Pokud nesedí o víc jak 5min tak se klient neautentizuje (Kerberos)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15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Ladění GPO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Gplogview.exe </a:t>
            </a:r>
          </a:p>
          <a:p>
            <a:r>
              <a:rPr lang="cs-CZ" dirty="0" smtClean="0"/>
              <a:t>Umožňuje </a:t>
            </a:r>
            <a:r>
              <a:rPr lang="cs-CZ" dirty="0" err="1" smtClean="0"/>
              <a:t>realtime</a:t>
            </a:r>
            <a:r>
              <a:rPr lang="cs-CZ" dirty="0" smtClean="0"/>
              <a:t> monitorování zpracování GPO (-m)</a:t>
            </a:r>
          </a:p>
          <a:p>
            <a:r>
              <a:rPr lang="cs-CZ" dirty="0" smtClean="0"/>
              <a:t>Umožňuje vyexportovat </a:t>
            </a:r>
            <a:r>
              <a:rPr lang="cs-CZ" dirty="0" err="1" smtClean="0"/>
              <a:t>event</a:t>
            </a:r>
            <a:r>
              <a:rPr lang="cs-CZ" dirty="0" smtClean="0"/>
              <a:t> logy do souboru </a:t>
            </a:r>
          </a:p>
          <a:p>
            <a:pPr lvl="1"/>
            <a:r>
              <a:rPr lang="cs-CZ" dirty="0" smtClean="0"/>
              <a:t>I dle </a:t>
            </a:r>
            <a:r>
              <a:rPr lang="cs-CZ" dirty="0" err="1" smtClean="0"/>
              <a:t>ActivityID</a:t>
            </a:r>
            <a:r>
              <a:rPr lang="cs-CZ" dirty="0" smtClean="0"/>
              <a:t> (gplogview.exe </a:t>
            </a:r>
            <a:r>
              <a:rPr lang="cs-CZ" dirty="0"/>
              <a:t>–a </a:t>
            </a:r>
            <a:r>
              <a:rPr lang="cs-CZ" dirty="0" err="1"/>
              <a:t>ActivityID</a:t>
            </a:r>
            <a:r>
              <a:rPr lang="cs-CZ" dirty="0"/>
              <a:t> –o </a:t>
            </a:r>
            <a:r>
              <a:rPr lang="cs-CZ" dirty="0" smtClean="0"/>
              <a:t>log.txt)</a:t>
            </a:r>
          </a:p>
          <a:p>
            <a:pPr marL="50292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Dcgpofix</a:t>
            </a:r>
            <a:endParaRPr lang="cs-CZ" dirty="0" smtClean="0"/>
          </a:p>
          <a:p>
            <a:r>
              <a:rPr lang="cs-CZ" dirty="0" smtClean="0"/>
              <a:t>Utilita pro obnovení Default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a Default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controllers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GPMonitor.exe</a:t>
            </a:r>
          </a:p>
          <a:p>
            <a:r>
              <a:rPr lang="cs-CZ" dirty="0" smtClean="0"/>
              <a:t>Dostupný v  Windows Server 2003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Kit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endParaRPr lang="cs-CZ" dirty="0" smtClean="0"/>
          </a:p>
          <a:p>
            <a:r>
              <a:rPr lang="cs-CZ" dirty="0" smtClean="0"/>
              <a:t>Logy ze strojů zasílá na centrální úložiště kde mohou být dále spravovány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99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7863"/>
            <a:ext cx="9307513" cy="6018212"/>
          </a:xfrm>
        </p:spPr>
      </p:pic>
    </p:spTree>
    <p:extLst>
      <p:ext uri="{BB962C8B-B14F-4D97-AF65-F5344CB8AC3E}">
        <p14:creationId xmlns:p14="http://schemas.microsoft.com/office/powerpoint/2010/main" val="377816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GPO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Domain</a:t>
            </a:r>
            <a:r>
              <a:rPr lang="cs-CZ" dirty="0" smtClean="0"/>
              <a:t> GPO</a:t>
            </a:r>
          </a:p>
          <a:p>
            <a:pPr lvl="1"/>
            <a:r>
              <a:rPr lang="cs-CZ" dirty="0" smtClean="0"/>
              <a:t>Vytvářeny a ukládány na DC (SYSVOL)</a:t>
            </a:r>
          </a:p>
          <a:p>
            <a:pPr lvl="1"/>
            <a:r>
              <a:rPr lang="cs-CZ" dirty="0" smtClean="0"/>
              <a:t>Aplikují se na vybrané doménové uživatele a počítače</a:t>
            </a:r>
          </a:p>
          <a:p>
            <a:pPr lvl="1"/>
            <a:r>
              <a:rPr lang="cs-CZ" dirty="0" smtClean="0"/>
              <a:t>Automaticky se vytvoří Default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a Default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Controllers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 smtClean="0"/>
          </a:p>
          <a:p>
            <a:pPr lvl="1"/>
            <a:r>
              <a:rPr lang="cs-CZ" dirty="0" smtClean="0"/>
              <a:t>Default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Aplikuje se na všechny uživatele i počítače v doméně (včetně DC)</a:t>
            </a:r>
          </a:p>
          <a:p>
            <a:pPr lvl="2"/>
            <a:r>
              <a:rPr lang="cs-CZ" dirty="0" smtClean="0"/>
              <a:t>Definuje bezpečnostní nastavení (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- </a:t>
            </a:r>
            <a:r>
              <a:rPr lang="cs-CZ" dirty="0" err="1" smtClean="0"/>
              <a:t>kerberos</a:t>
            </a:r>
            <a:r>
              <a:rPr lang="cs-CZ" dirty="0" smtClean="0"/>
              <a:t>, </a:t>
            </a:r>
            <a:r>
              <a:rPr lang="cs-CZ" dirty="0" err="1" smtClean="0"/>
              <a:t>password</a:t>
            </a:r>
            <a:r>
              <a:rPr lang="cs-CZ" dirty="0" smtClean="0"/>
              <a:t> a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lockout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)</a:t>
            </a:r>
          </a:p>
          <a:p>
            <a:pPr lvl="2"/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se mohou definovat jen v GPO linkované na doménu</a:t>
            </a:r>
          </a:p>
          <a:p>
            <a:pPr lvl="1"/>
            <a:r>
              <a:rPr lang="cs-CZ" dirty="0" smtClean="0"/>
              <a:t>Default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Controllers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 smtClean="0"/>
          </a:p>
          <a:p>
            <a:pPr lvl="2"/>
            <a:r>
              <a:rPr lang="en-US" dirty="0" err="1" smtClean="0"/>
              <a:t>Aplikuje</a:t>
            </a:r>
            <a:r>
              <a:rPr lang="en-US" dirty="0" smtClean="0"/>
              <a:t> se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DC</a:t>
            </a:r>
            <a:endParaRPr lang="cs-CZ" dirty="0" smtClean="0"/>
          </a:p>
          <a:p>
            <a:pPr lvl="2"/>
            <a:r>
              <a:rPr lang="cs-CZ" dirty="0" smtClean="0"/>
              <a:t>Definuje základní pravidla zabezpečení, </a:t>
            </a:r>
            <a:r>
              <a:rPr lang="cs-CZ" dirty="0" err="1" smtClean="0"/>
              <a:t>auditování</a:t>
            </a:r>
            <a:r>
              <a:rPr lang="cs-CZ" dirty="0" smtClean="0"/>
              <a:t> a práv uživatelů (User </a:t>
            </a:r>
            <a:r>
              <a:rPr lang="cs-CZ" dirty="0" err="1" smtClean="0"/>
              <a:t>Rights</a:t>
            </a:r>
            <a:r>
              <a:rPr lang="cs-CZ" dirty="0" smtClean="0"/>
              <a:t>)</a:t>
            </a:r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11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Naming</a:t>
            </a:r>
            <a:r>
              <a:rPr lang="cs-CZ" dirty="0" smtClean="0"/>
              <a:t> </a:t>
            </a:r>
            <a:r>
              <a:rPr lang="cs-CZ" dirty="0" err="1" smtClean="0"/>
              <a:t>conventions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OU pojmenovávat krátkými stručnými, ale výstižnými názvy</a:t>
            </a:r>
          </a:p>
          <a:p>
            <a:r>
              <a:rPr lang="cs-CZ" dirty="0" smtClean="0"/>
              <a:t>Rozmyslet se jestli OU budou rozděleny dle geografické či organizační struktury</a:t>
            </a:r>
          </a:p>
          <a:p>
            <a:r>
              <a:rPr lang="cs-CZ" dirty="0" smtClean="0"/>
              <a:t>Používat konzistentní pojmenování (desktop==</a:t>
            </a:r>
            <a:r>
              <a:rPr lang="cs-CZ" dirty="0" err="1" smtClean="0"/>
              <a:t>workstation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GPO pojmenovávat dle struktury OU na kterou jsou linkovány př. </a:t>
            </a:r>
            <a:r>
              <a:rPr lang="cs-CZ" dirty="0" err="1" smtClean="0"/>
              <a:t>Pocitace_Zamestnanci_Ucetni</a:t>
            </a:r>
            <a:r>
              <a:rPr lang="cs-CZ" dirty="0" smtClean="0"/>
              <a:t>) z vrchu – dolů (kvůli přehlednosti i v </a:t>
            </a:r>
            <a:r>
              <a:rPr lang="cs-CZ" dirty="0" err="1" smtClean="0"/>
              <a:t>rsop</a:t>
            </a:r>
            <a:r>
              <a:rPr lang="cs-CZ" dirty="0" smtClean="0"/>
              <a:t>..)</a:t>
            </a:r>
          </a:p>
          <a:p>
            <a:r>
              <a:rPr lang="cs-CZ" dirty="0" smtClean="0"/>
              <a:t>Ve jméně zbytečně nepoužívat slova jako politika a GPO </a:t>
            </a:r>
          </a:p>
        </p:txBody>
      </p:sp>
    </p:spTree>
    <p:extLst>
      <p:ext uri="{BB962C8B-B14F-4D97-AF65-F5344CB8AC3E}">
        <p14:creationId xmlns:p14="http://schemas.microsoft.com/office/powerpoint/2010/main" val="85281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Best </a:t>
            </a:r>
            <a:r>
              <a:rPr lang="cs-CZ" dirty="0" err="1" smtClean="0"/>
              <a:t>Practices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Aplikovat GPO pokud možno na co nejvyšší úrovni</a:t>
            </a:r>
          </a:p>
          <a:p>
            <a:pPr lvl="1"/>
            <a:r>
              <a:rPr lang="cs-CZ" dirty="0" smtClean="0"/>
              <a:t>maximálně využívat dědičnost</a:t>
            </a:r>
          </a:p>
          <a:p>
            <a:r>
              <a:rPr lang="cs-CZ" dirty="0"/>
              <a:t>Neupravovat defaultní politiky, ale raději přidat </a:t>
            </a:r>
            <a:r>
              <a:rPr lang="cs-CZ" dirty="0" smtClean="0"/>
              <a:t>nové</a:t>
            </a:r>
          </a:p>
          <a:p>
            <a:r>
              <a:rPr lang="cs-CZ" dirty="0" smtClean="0"/>
              <a:t>Omezit množství skupinových politik</a:t>
            </a:r>
          </a:p>
          <a:p>
            <a:pPr lvl="1"/>
            <a:r>
              <a:rPr lang="cs-CZ" dirty="0" smtClean="0"/>
              <a:t>Každá konfigurační změna by měla být ideálně v nejvýše jedné GPO</a:t>
            </a:r>
          </a:p>
          <a:p>
            <a:pPr lvl="1"/>
            <a:r>
              <a:rPr lang="cs-CZ" dirty="0" smtClean="0"/>
              <a:t>Vhodné spíše kvůli přehlednosti než rychlosti zpracování</a:t>
            </a:r>
          </a:p>
          <a:p>
            <a:r>
              <a:rPr lang="cs-CZ" dirty="0" smtClean="0"/>
              <a:t>Pomalost zpracování je než počtem </a:t>
            </a:r>
            <a:r>
              <a:rPr lang="cs-CZ" dirty="0" err="1" smtClean="0"/>
              <a:t>gpo</a:t>
            </a:r>
            <a:r>
              <a:rPr lang="cs-CZ" dirty="0" smtClean="0"/>
              <a:t> způsobena: spouštěním </a:t>
            </a:r>
            <a:r>
              <a:rPr lang="cs-CZ" dirty="0"/>
              <a:t>skriptů, mapování tiskáren</a:t>
            </a:r>
            <a:r>
              <a:rPr lang="cs-CZ" dirty="0" smtClean="0"/>
              <a:t>, disků případně používáním </a:t>
            </a:r>
            <a:r>
              <a:rPr lang="cs-CZ" dirty="0" err="1"/>
              <a:t>wmi</a:t>
            </a:r>
            <a:r>
              <a:rPr lang="cs-CZ" dirty="0"/>
              <a:t> </a:t>
            </a:r>
            <a:r>
              <a:rPr lang="cs-CZ" dirty="0" smtClean="0"/>
              <a:t>filtrů (raději používat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targeting</a:t>
            </a:r>
            <a:r>
              <a:rPr lang="cs-CZ" dirty="0" smtClean="0"/>
              <a:t> pokud je to možné)</a:t>
            </a:r>
          </a:p>
          <a:p>
            <a:r>
              <a:rPr lang="cs-CZ" dirty="0" smtClean="0"/>
              <a:t>Dodržovat jmenné konvence názvů GPO</a:t>
            </a:r>
          </a:p>
          <a:p>
            <a:r>
              <a:rPr lang="cs-CZ" dirty="0" smtClean="0"/>
              <a:t>Skupinové politiky aplikujte na </a:t>
            </a:r>
            <a:r>
              <a:rPr lang="cs-CZ" dirty="0" err="1" smtClean="0"/>
              <a:t>Site</a:t>
            </a:r>
            <a:r>
              <a:rPr lang="cs-CZ" dirty="0" smtClean="0"/>
              <a:t> pouze v případě , že se vztahují opravdu k rozsahu </a:t>
            </a:r>
            <a:r>
              <a:rPr lang="cs-CZ" dirty="0" err="1" smtClean="0"/>
              <a:t>Site</a:t>
            </a:r>
            <a:r>
              <a:rPr lang="cs-CZ" dirty="0" smtClean="0"/>
              <a:t> a ne k doménám</a:t>
            </a:r>
          </a:p>
        </p:txBody>
      </p:sp>
    </p:spTree>
    <p:extLst>
      <p:ext uri="{BB962C8B-B14F-4D97-AF65-F5344CB8AC3E}">
        <p14:creationId xmlns:p14="http://schemas.microsoft.com/office/powerpoint/2010/main" val="427067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Best </a:t>
            </a:r>
            <a:r>
              <a:rPr lang="cs-CZ" dirty="0" err="1" smtClean="0"/>
              <a:t>Practices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Vyvarovat se použití </a:t>
            </a:r>
            <a:r>
              <a:rPr lang="cs-CZ" dirty="0" err="1"/>
              <a:t>Block</a:t>
            </a:r>
            <a:r>
              <a:rPr lang="cs-CZ" dirty="0"/>
              <a:t> inheritance a </a:t>
            </a:r>
            <a:r>
              <a:rPr lang="cs-CZ" dirty="0" err="1"/>
              <a:t>Enforce</a:t>
            </a:r>
            <a:r>
              <a:rPr lang="cs-CZ" dirty="0"/>
              <a:t> inheritance</a:t>
            </a:r>
          </a:p>
          <a:p>
            <a:r>
              <a:rPr lang="cs-CZ" dirty="0"/>
              <a:t>Typicky 80% politik bude obsahovat většinu nastavení a bude statických a 20% bude obsahovat specifická nastavení, která se budou měnit častěji (</a:t>
            </a:r>
            <a:r>
              <a:rPr lang="cs-CZ" dirty="0" err="1"/>
              <a:t>monolitic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Pokud mám nějaká nastavení, která se často mění, je lepší pro ně vyhradit samostatnou GPO (aby se nemusely při každé změně aplikovat i nastavení která se v rámci té GPO nezměnily)</a:t>
            </a:r>
            <a:endParaRPr lang="cs-CZ" dirty="0"/>
          </a:p>
          <a:p>
            <a:r>
              <a:rPr lang="cs-CZ" dirty="0" smtClean="0"/>
              <a:t>Zakázat </a:t>
            </a:r>
            <a:r>
              <a:rPr lang="cs-CZ" dirty="0"/>
              <a:t>user/</a:t>
            </a:r>
            <a:r>
              <a:rPr lang="cs-CZ" dirty="0" err="1"/>
              <a:t>computer</a:t>
            </a:r>
            <a:r>
              <a:rPr lang="cs-CZ" dirty="0"/>
              <a:t> část GPO pokud se nepoužívá</a:t>
            </a:r>
          </a:p>
          <a:p>
            <a:r>
              <a:rPr lang="cs-CZ" dirty="0"/>
              <a:t>Pokud máte Software </a:t>
            </a:r>
            <a:r>
              <a:rPr lang="cs-CZ" dirty="0" err="1"/>
              <a:t>Assurance</a:t>
            </a:r>
            <a:r>
              <a:rPr lang="cs-CZ" dirty="0"/>
              <a:t> používejte 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/>
              <a:t>Group </a:t>
            </a:r>
            <a:r>
              <a:rPr lang="cs-CZ" dirty="0" err="1"/>
              <a:t>Policy</a:t>
            </a:r>
            <a:r>
              <a:rPr lang="cs-CZ" dirty="0"/>
              <a:t> Management (</a:t>
            </a:r>
            <a:r>
              <a:rPr lang="cs-CZ" dirty="0" err="1"/>
              <a:t>verzování</a:t>
            </a:r>
            <a:r>
              <a:rPr lang="cs-CZ" dirty="0"/>
              <a:t> GPO,..)</a:t>
            </a:r>
          </a:p>
          <a:p>
            <a:r>
              <a:rPr lang="cs-CZ" dirty="0"/>
              <a:t>U používání </a:t>
            </a:r>
            <a:r>
              <a:rPr lang="cs-CZ" dirty="0" err="1"/>
              <a:t>security</a:t>
            </a:r>
            <a:r>
              <a:rPr lang="cs-CZ" dirty="0"/>
              <a:t> filtrování používat raději skupiny než samotné uživatelské účty (neodstraňovat úplně </a:t>
            </a:r>
            <a:r>
              <a:rPr lang="cs-CZ" dirty="0" err="1"/>
              <a:t>authenticated</a:t>
            </a:r>
            <a:r>
              <a:rPr lang="cs-CZ" dirty="0"/>
              <a:t> </a:t>
            </a:r>
            <a:r>
              <a:rPr lang="cs-CZ" dirty="0" err="1"/>
              <a:t>users</a:t>
            </a:r>
            <a:r>
              <a:rPr lang="cs-CZ" dirty="0"/>
              <a:t>, ale jen odebrat právo </a:t>
            </a:r>
            <a:r>
              <a:rPr lang="cs-CZ" dirty="0" err="1"/>
              <a:t>apply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, jinak </a:t>
            </a:r>
            <a:r>
              <a:rPr lang="cs-CZ" dirty="0" smtClean="0"/>
              <a:t>bude politika </a:t>
            </a:r>
            <a:r>
              <a:rPr lang="cs-CZ" dirty="0" err="1" smtClean="0"/>
              <a:t>Inaccesible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Stroje administrátorů mít v samostatné OU</a:t>
            </a:r>
          </a:p>
          <a:p>
            <a:r>
              <a:rPr lang="cs-CZ" dirty="0" smtClean="0"/>
              <a:t>Mít testovací OU </a:t>
            </a:r>
            <a:r>
              <a:rPr lang="cs-CZ" smtClean="0"/>
              <a:t>s testovacími GPO</a:t>
            </a:r>
            <a:endParaRPr lang="cs-CZ" dirty="0"/>
          </a:p>
          <a:p>
            <a:r>
              <a:rPr lang="cs-CZ" dirty="0"/>
              <a:t>Zálohovat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9443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Přidat do domény stanici s Windows 7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Najít a prohlédnout si úložiště GPO (SYSVOL a AD)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Projít User </a:t>
            </a:r>
            <a:r>
              <a:rPr lang="cs-CZ" sz="2800" dirty="0" err="1" smtClean="0"/>
              <a:t>configuration</a:t>
            </a:r>
            <a:r>
              <a:rPr lang="cs-CZ" sz="2800" dirty="0" smtClean="0"/>
              <a:t> a </a:t>
            </a:r>
            <a:r>
              <a:rPr lang="cs-CZ" sz="2800" dirty="0" err="1" smtClean="0"/>
              <a:t>Computer</a:t>
            </a:r>
            <a:r>
              <a:rPr lang="cs-CZ" sz="2800" dirty="0" smtClean="0"/>
              <a:t> </a:t>
            </a:r>
            <a:r>
              <a:rPr lang="cs-CZ" sz="2800" dirty="0" err="1" smtClean="0"/>
              <a:t>configuration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02787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Vytvořte strukturu OU </a:t>
            </a:r>
          </a:p>
          <a:p>
            <a:pPr lvl="1"/>
            <a:r>
              <a:rPr lang="cs-CZ" dirty="0" err="1" smtClean="0"/>
              <a:t>Pocitac</a:t>
            </a:r>
            <a:r>
              <a:rPr lang="cs-CZ" dirty="0" smtClean="0"/>
              <a:t> (sem přemístěte server3)</a:t>
            </a:r>
          </a:p>
          <a:p>
            <a:pPr lvl="2"/>
            <a:r>
              <a:rPr lang="cs-CZ" dirty="0" err="1" smtClean="0"/>
              <a:t>Ucebna</a:t>
            </a:r>
            <a:r>
              <a:rPr lang="cs-CZ" dirty="0" smtClean="0"/>
              <a:t> (sem přemístěte klientský stroj)</a:t>
            </a:r>
          </a:p>
          <a:p>
            <a:r>
              <a:rPr lang="cs-CZ" dirty="0" smtClean="0"/>
              <a:t>Vytvořte GPO </a:t>
            </a:r>
            <a:r>
              <a:rPr lang="cs-CZ" dirty="0" err="1" smtClean="0"/>
              <a:t>Pocitac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Pocitac_Ucebna</a:t>
            </a:r>
            <a:r>
              <a:rPr lang="cs-CZ" dirty="0" smtClean="0"/>
              <a:t> a nalinkujte je na příslušné OU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Nastavte GPO tak, aby uživatelé, kteří se přihlásí na server3 nemohli spustit </a:t>
            </a:r>
            <a:r>
              <a:rPr lang="cs-CZ" dirty="0" err="1" smtClean="0"/>
              <a:t>regedit</a:t>
            </a:r>
            <a:r>
              <a:rPr lang="cs-CZ" dirty="0" smtClean="0"/>
              <a:t>. Na klientovi jim však spustit půjde.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 GPO </a:t>
            </a:r>
            <a:r>
              <a:rPr lang="cs-CZ" dirty="0" err="1" smtClean="0"/>
              <a:t>Pocitac</a:t>
            </a:r>
            <a:r>
              <a:rPr lang="cs-CZ" dirty="0" smtClean="0"/>
              <a:t> přidejte v </a:t>
            </a:r>
            <a:r>
              <a:rPr lang="cs-CZ" dirty="0" err="1" smtClean="0"/>
              <a:t>Allow</a:t>
            </a:r>
            <a:r>
              <a:rPr lang="cs-CZ" dirty="0" smtClean="0"/>
              <a:t> log on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Remote</a:t>
            </a:r>
            <a:r>
              <a:rPr lang="cs-CZ" dirty="0" smtClean="0"/>
              <a:t> Desktop </a:t>
            </a:r>
            <a:r>
              <a:rPr lang="cs-CZ" dirty="0" err="1" smtClean="0"/>
              <a:t>Services</a:t>
            </a:r>
            <a:r>
              <a:rPr lang="cs-CZ" dirty="0" smtClean="0"/>
              <a:t> (User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assignment</a:t>
            </a:r>
            <a:r>
              <a:rPr lang="cs-CZ" dirty="0" smtClean="0"/>
              <a:t>) skupinu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Users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 </a:t>
            </a:r>
            <a:r>
              <a:rPr lang="cs-CZ" dirty="0"/>
              <a:t>GPO </a:t>
            </a:r>
            <a:r>
              <a:rPr lang="cs-CZ" dirty="0" err="1"/>
              <a:t>Pocitac</a:t>
            </a:r>
            <a:r>
              <a:rPr lang="cs-CZ" dirty="0"/>
              <a:t> </a:t>
            </a:r>
            <a:r>
              <a:rPr lang="cs-CZ" dirty="0" smtClean="0"/>
              <a:t>přidejte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users</a:t>
            </a:r>
            <a:r>
              <a:rPr lang="cs-CZ" dirty="0" smtClean="0"/>
              <a:t> do </a:t>
            </a:r>
            <a:r>
              <a:rPr lang="cs-CZ" dirty="0" err="1" smtClean="0"/>
              <a:t>restricted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 – </a:t>
            </a:r>
            <a:r>
              <a:rPr lang="cs-CZ" dirty="0" err="1" smtClean="0"/>
              <a:t>remote</a:t>
            </a:r>
            <a:r>
              <a:rPr lang="cs-CZ" dirty="0" smtClean="0"/>
              <a:t> </a:t>
            </a:r>
            <a:r>
              <a:rPr lang="cs-CZ" dirty="0"/>
              <a:t>desktop </a:t>
            </a:r>
            <a:r>
              <a:rPr lang="cs-CZ" dirty="0" err="1" smtClean="0"/>
              <a:t>users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 </a:t>
            </a:r>
            <a:r>
              <a:rPr lang="cs-CZ" dirty="0"/>
              <a:t>GPO </a:t>
            </a:r>
            <a:r>
              <a:rPr lang="cs-CZ" dirty="0" err="1"/>
              <a:t>Pocitac</a:t>
            </a:r>
            <a:r>
              <a:rPr lang="cs-CZ" dirty="0"/>
              <a:t> nastavte aby se na strojích do systémové proměnné PATH přidalo C:\temp, ale po vypadnutí stroje ze </a:t>
            </a:r>
            <a:r>
              <a:rPr lang="cs-CZ" dirty="0" err="1"/>
              <a:t>scope</a:t>
            </a:r>
            <a:r>
              <a:rPr lang="cs-CZ" dirty="0"/>
              <a:t> této politiky se hodnota zase odstranila</a:t>
            </a:r>
            <a:r>
              <a:rPr lang="cs-CZ" dirty="0" smtClean="0"/>
              <a:t>! (</a:t>
            </a:r>
            <a:r>
              <a:rPr lang="cs-CZ" dirty="0" err="1" smtClean="0"/>
              <a:t>Preferences</a:t>
            </a:r>
            <a:r>
              <a:rPr lang="cs-CZ" dirty="0" smtClean="0"/>
              <a:t>)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Každý uživatel, který se přihlásí na jakýkoli ze strojů v OU </a:t>
            </a:r>
            <a:r>
              <a:rPr lang="cs-CZ" dirty="0" err="1" smtClean="0"/>
              <a:t>Pocitace</a:t>
            </a:r>
            <a:r>
              <a:rPr lang="cs-CZ" dirty="0" smtClean="0"/>
              <a:t> bude mít zamčený </a:t>
            </a:r>
            <a:r>
              <a:rPr lang="cs-CZ" dirty="0" err="1" smtClean="0"/>
              <a:t>taskbar</a:t>
            </a:r>
            <a:r>
              <a:rPr lang="cs-CZ" dirty="0" smtClean="0"/>
              <a:t> a nebude moct ani měnit jeho </a:t>
            </a:r>
            <a:r>
              <a:rPr lang="cs-CZ" dirty="0" err="1" smtClean="0"/>
              <a:t>properties</a:t>
            </a:r>
            <a:r>
              <a:rPr lang="cs-CZ" dirty="0" smtClean="0"/>
              <a:t> (UC\AT\..)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Vynuťte aplikování skriptů i při detekci pomalé linky a i když nedošlo k modifikaci </a:t>
            </a:r>
            <a:r>
              <a:rPr lang="cs-CZ" dirty="0" err="1" smtClean="0"/>
              <a:t>gpo</a:t>
            </a:r>
            <a:r>
              <a:rPr lang="cs-CZ" dirty="0" smtClean="0"/>
              <a:t> (CC\AT\</a:t>
            </a:r>
            <a:r>
              <a:rPr lang="cs-CZ" dirty="0" err="1" smtClean="0"/>
              <a:t>System</a:t>
            </a:r>
            <a:r>
              <a:rPr lang="cs-CZ" dirty="0" smtClean="0"/>
              <a:t>\..)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20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887858"/>
            <a:ext cx="7315200" cy="512064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Vytvořte strukturu OU</a:t>
            </a:r>
          </a:p>
          <a:p>
            <a:pPr lvl="1"/>
            <a:r>
              <a:rPr lang="cs-CZ" dirty="0" err="1" smtClean="0"/>
              <a:t>Uzivatele</a:t>
            </a:r>
            <a:endParaRPr lang="cs-CZ" dirty="0" smtClean="0"/>
          </a:p>
          <a:p>
            <a:pPr lvl="2"/>
            <a:r>
              <a:rPr lang="cs-CZ" dirty="0" smtClean="0"/>
              <a:t>Studenti</a:t>
            </a:r>
          </a:p>
          <a:p>
            <a:pPr lvl="2"/>
            <a:r>
              <a:rPr lang="cs-CZ" dirty="0" err="1" smtClean="0"/>
              <a:t>Ucitele</a:t>
            </a:r>
            <a:r>
              <a:rPr lang="cs-CZ" dirty="0" smtClean="0"/>
              <a:t> </a:t>
            </a:r>
          </a:p>
          <a:p>
            <a:r>
              <a:rPr lang="cs-CZ" dirty="0" smtClean="0"/>
              <a:t>Vytvořte </a:t>
            </a:r>
            <a:r>
              <a:rPr lang="cs-CZ" dirty="0"/>
              <a:t>GPO </a:t>
            </a:r>
            <a:r>
              <a:rPr lang="cs-CZ" dirty="0" err="1" smtClean="0"/>
              <a:t>Uzivatele</a:t>
            </a:r>
            <a:r>
              <a:rPr lang="cs-CZ" dirty="0" smtClean="0"/>
              <a:t>, </a:t>
            </a:r>
            <a:r>
              <a:rPr lang="cs-CZ" dirty="0" err="1" smtClean="0"/>
              <a:t>Uzivatele_Studenti</a:t>
            </a:r>
            <a:r>
              <a:rPr lang="cs-CZ" dirty="0" smtClean="0"/>
              <a:t> a </a:t>
            </a:r>
            <a:r>
              <a:rPr lang="cs-CZ" dirty="0" err="1" smtClean="0"/>
              <a:t>Uzivatele_Ucitele</a:t>
            </a:r>
            <a:r>
              <a:rPr lang="cs-CZ" dirty="0" smtClean="0"/>
              <a:t> a nalinkujte </a:t>
            </a:r>
            <a:r>
              <a:rPr lang="cs-CZ" dirty="0"/>
              <a:t>je na příslušné </a:t>
            </a:r>
            <a:r>
              <a:rPr lang="cs-CZ" dirty="0" smtClean="0"/>
              <a:t>OU</a:t>
            </a:r>
          </a:p>
          <a:p>
            <a:r>
              <a:rPr lang="cs-CZ" dirty="0" smtClean="0"/>
              <a:t>Nastavte aby všichni uživatelé v OU </a:t>
            </a:r>
            <a:r>
              <a:rPr lang="cs-CZ" dirty="0" err="1" smtClean="0"/>
              <a:t>Uzivatele</a:t>
            </a:r>
            <a:r>
              <a:rPr lang="cs-CZ" dirty="0" smtClean="0"/>
              <a:t> měli v IE </a:t>
            </a:r>
            <a:r>
              <a:rPr lang="cs-CZ" dirty="0" err="1" smtClean="0"/>
              <a:t>homepage</a:t>
            </a:r>
            <a:r>
              <a:rPr lang="cs-CZ" dirty="0" smtClean="0"/>
              <a:t> „lamer.cz“, učitelé však budou mít jako </a:t>
            </a:r>
            <a:r>
              <a:rPr lang="cs-CZ" dirty="0" err="1" smtClean="0"/>
              <a:t>homepage</a:t>
            </a:r>
            <a:r>
              <a:rPr lang="cs-CZ" dirty="0" smtClean="0"/>
              <a:t> „is.muni.cz“</a:t>
            </a:r>
          </a:p>
          <a:p>
            <a:r>
              <a:rPr lang="cs-CZ" dirty="0" smtClean="0"/>
              <a:t>Studentům odeberte RUN dialog ze start menu (budou stále moci použít zkratku </a:t>
            </a:r>
            <a:r>
              <a:rPr lang="cs-CZ" dirty="0" err="1" smtClean="0"/>
              <a:t>win</a:t>
            </a:r>
            <a:r>
              <a:rPr lang="cs-CZ" dirty="0" smtClean="0"/>
              <a:t> +r?)</a:t>
            </a:r>
          </a:p>
          <a:p>
            <a:r>
              <a:rPr lang="cs-CZ" dirty="0" smtClean="0"/>
              <a:t>Pro </a:t>
            </a:r>
            <a:r>
              <a:rPr lang="cs-CZ" dirty="0" smtClean="0"/>
              <a:t>všechny změňte interval background </a:t>
            </a:r>
            <a:r>
              <a:rPr lang="cs-CZ" dirty="0" err="1" smtClean="0"/>
              <a:t>refresh</a:t>
            </a:r>
            <a:r>
              <a:rPr lang="cs-CZ" dirty="0" smtClean="0"/>
              <a:t> zpracování user </a:t>
            </a:r>
            <a:r>
              <a:rPr lang="cs-CZ" dirty="0" err="1" smtClean="0"/>
              <a:t>configuration</a:t>
            </a:r>
            <a:r>
              <a:rPr lang="cs-CZ" dirty="0" smtClean="0"/>
              <a:t> části GPO na </a:t>
            </a:r>
            <a:r>
              <a:rPr lang="cs-CZ" dirty="0" smtClean="0"/>
              <a:t>15min (UC\AT\</a:t>
            </a:r>
            <a:r>
              <a:rPr lang="cs-CZ" dirty="0" err="1" smtClean="0"/>
              <a:t>System</a:t>
            </a:r>
            <a:r>
              <a:rPr lang="cs-CZ" dirty="0" smtClean="0"/>
              <a:t>\Group </a:t>
            </a:r>
            <a:r>
              <a:rPr lang="cs-CZ" dirty="0" err="1" smtClean="0"/>
              <a:t>Policy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V GPO </a:t>
            </a:r>
            <a:r>
              <a:rPr lang="cs-CZ" dirty="0" err="1" smtClean="0"/>
              <a:t>Uzivatele</a:t>
            </a:r>
            <a:r>
              <a:rPr lang="cs-CZ" dirty="0" smtClean="0"/>
              <a:t> nastavte zakázání spouštění </a:t>
            </a:r>
            <a:r>
              <a:rPr lang="cs-CZ" dirty="0" err="1" smtClean="0"/>
              <a:t>regeditu</a:t>
            </a:r>
            <a:r>
              <a:rPr lang="cs-CZ" dirty="0" smtClean="0"/>
              <a:t>. Učitelé však musí být schopni jej spustit!</a:t>
            </a:r>
          </a:p>
          <a:p>
            <a:r>
              <a:rPr lang="cs-CZ" dirty="0" smtClean="0"/>
              <a:t>Nastavení zkontrolujte přihlášením skrze studentský a učitelský účet na server3 a win7 </a:t>
            </a:r>
            <a:r>
              <a:rPr lang="cs-CZ" dirty="0" smtClean="0"/>
              <a:t>klienta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3760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Vyzkoušejte chování v případě použití </a:t>
            </a:r>
            <a:r>
              <a:rPr lang="cs-CZ" sz="2800" dirty="0" err="1" smtClean="0"/>
              <a:t>Block</a:t>
            </a:r>
            <a:r>
              <a:rPr lang="cs-CZ" sz="2800" dirty="0" smtClean="0"/>
              <a:t> inheritance a </a:t>
            </a:r>
            <a:r>
              <a:rPr lang="cs-CZ" sz="2800" dirty="0" err="1" smtClean="0"/>
              <a:t>Enforce</a:t>
            </a:r>
            <a:r>
              <a:rPr lang="cs-CZ" sz="2800" dirty="0" smtClean="0"/>
              <a:t> (na víc GPO které nastavují stejnou věc) </a:t>
            </a:r>
          </a:p>
          <a:p>
            <a:r>
              <a:rPr lang="cs-CZ" sz="2800" dirty="0" smtClean="0"/>
              <a:t>Vyzkoušejte chování při zakázání GPO a následném </a:t>
            </a:r>
            <a:r>
              <a:rPr lang="cs-CZ" sz="2800" dirty="0" err="1" smtClean="0"/>
              <a:t>gpupdate</a:t>
            </a:r>
            <a:r>
              <a:rPr lang="cs-CZ" sz="2800" dirty="0" smtClean="0"/>
              <a:t> na stanici na kterou se měla aplikovat (kontrola přes </a:t>
            </a:r>
            <a:r>
              <a:rPr lang="cs-CZ" sz="2800" dirty="0" err="1" smtClean="0"/>
              <a:t>rsop</a:t>
            </a:r>
            <a:r>
              <a:rPr lang="cs-CZ" sz="2800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70177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Vytvořit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store</a:t>
            </a:r>
            <a:r>
              <a:rPr lang="cs-CZ" dirty="0"/>
              <a:t> pro </a:t>
            </a:r>
            <a:r>
              <a:rPr lang="cs-CZ" dirty="0" err="1"/>
              <a:t>admx</a:t>
            </a:r>
            <a:r>
              <a:rPr lang="cs-CZ" dirty="0"/>
              <a:t> (vytvořit adresář %</a:t>
            </a:r>
            <a:r>
              <a:rPr lang="cs-CZ" dirty="0" err="1"/>
              <a:t>SystemRoot</a:t>
            </a:r>
            <a:r>
              <a:rPr lang="cs-CZ" dirty="0"/>
              <a:t>%\SYSVOL\</a:t>
            </a:r>
            <a:r>
              <a:rPr lang="cs-CZ" dirty="0" err="1"/>
              <a:t>domain</a:t>
            </a:r>
            <a:r>
              <a:rPr lang="cs-CZ" dirty="0"/>
              <a:t>\</a:t>
            </a:r>
            <a:r>
              <a:rPr lang="cs-CZ" dirty="0" err="1"/>
              <a:t>Policies</a:t>
            </a:r>
            <a:r>
              <a:rPr lang="cs-CZ" dirty="0"/>
              <a:t>\</a:t>
            </a:r>
            <a:r>
              <a:rPr lang="cs-CZ" dirty="0" err="1"/>
              <a:t>PolicyDefinitions</a:t>
            </a:r>
            <a:r>
              <a:rPr lang="cs-CZ" dirty="0"/>
              <a:t> a do něj nakopírovat obsah adresáře %</a:t>
            </a:r>
            <a:r>
              <a:rPr lang="cs-CZ" dirty="0" err="1"/>
              <a:t>SystemRoot</a:t>
            </a:r>
            <a:r>
              <a:rPr lang="cs-CZ" dirty="0"/>
              <a:t>%\</a:t>
            </a:r>
            <a:r>
              <a:rPr lang="cs-CZ" dirty="0" err="1"/>
              <a:t>PolicyDefinitions</a:t>
            </a:r>
            <a:r>
              <a:rPr lang="cs-CZ" dirty="0"/>
              <a:t> (zkontrolovat v nějaké </a:t>
            </a:r>
            <a:r>
              <a:rPr lang="cs-CZ" dirty="0" err="1"/>
              <a:t>gpo</a:t>
            </a:r>
            <a:r>
              <a:rPr lang="cs-CZ" dirty="0"/>
              <a:t> kliknutím na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templates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Stáhnout AT pro Google Chrome a nahrát je do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store</a:t>
            </a:r>
            <a:r>
              <a:rPr lang="cs-CZ" dirty="0" smtClean="0"/>
              <a:t>. Ověřit, že se ukazují při editování GPO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 klientovi vyzkoušet </a:t>
            </a:r>
            <a:r>
              <a:rPr lang="cs-CZ" dirty="0" err="1" smtClean="0"/>
              <a:t>rsop.msc</a:t>
            </a:r>
            <a:r>
              <a:rPr lang="cs-CZ" dirty="0" smtClean="0"/>
              <a:t> a </a:t>
            </a:r>
            <a:r>
              <a:rPr lang="cs-CZ" dirty="0" err="1" smtClean="0"/>
              <a:t>gpupdate</a:t>
            </a:r>
            <a:r>
              <a:rPr lang="cs-CZ" dirty="0" smtClean="0"/>
              <a:t> /</a:t>
            </a:r>
            <a:r>
              <a:rPr lang="cs-CZ" dirty="0" err="1" smtClean="0"/>
              <a:t>force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Zazálohovat</a:t>
            </a:r>
            <a:r>
              <a:rPr lang="cs-CZ" dirty="0"/>
              <a:t> GPO a poté zkusit </a:t>
            </a:r>
            <a:r>
              <a:rPr lang="cs-CZ" dirty="0" smtClean="0"/>
              <a:t>obnovu a import </a:t>
            </a:r>
            <a:r>
              <a:rPr lang="cs-CZ" dirty="0" err="1" smtClean="0"/>
              <a:t>settings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Vyzkoušet </a:t>
            </a:r>
            <a:r>
              <a:rPr lang="cs-CZ" dirty="0" err="1"/>
              <a:t>powershell</a:t>
            </a:r>
            <a:r>
              <a:rPr lang="cs-CZ" dirty="0"/>
              <a:t> </a:t>
            </a:r>
            <a:r>
              <a:rPr lang="cs-CZ" dirty="0" err="1"/>
              <a:t>cmdlety</a:t>
            </a:r>
            <a:r>
              <a:rPr lang="cs-CZ" dirty="0"/>
              <a:t> pro práci s GPO</a:t>
            </a:r>
          </a:p>
          <a:p>
            <a:pPr marL="1017270" lvl="1" indent="-514350">
              <a:buFont typeface="+mj-lt"/>
              <a:buAutoNum type="arabicPeriod"/>
            </a:pPr>
            <a:r>
              <a:rPr lang="cs-CZ" dirty="0"/>
              <a:t>import-module </a:t>
            </a:r>
            <a:r>
              <a:rPr lang="cs-CZ" dirty="0" err="1"/>
              <a:t>grouppolicy</a:t>
            </a:r>
            <a:endParaRPr lang="cs-CZ" dirty="0"/>
          </a:p>
          <a:p>
            <a:pPr marL="1017270" lvl="1" indent="-514350">
              <a:buFont typeface="+mj-lt"/>
              <a:buAutoNum type="arabicPeriod"/>
            </a:pPr>
            <a:r>
              <a:rPr lang="cs-CZ" dirty="0" err="1"/>
              <a:t>get-command</a:t>
            </a:r>
            <a:r>
              <a:rPr lang="cs-CZ" dirty="0"/>
              <a:t> –module </a:t>
            </a:r>
            <a:r>
              <a:rPr lang="cs-CZ" dirty="0" err="1" smtClean="0"/>
              <a:t>grouppolicy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13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GPO adresáře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Adm</a:t>
            </a:r>
            <a:r>
              <a:rPr lang="cs-CZ" dirty="0" smtClean="0"/>
              <a:t> (pokud byla politika vytvořena v Server 2003)</a:t>
            </a:r>
          </a:p>
          <a:p>
            <a:r>
              <a:rPr lang="cs-CZ" dirty="0" smtClean="0"/>
              <a:t>Group </a:t>
            </a:r>
            <a:r>
              <a:rPr lang="cs-CZ" dirty="0" err="1" smtClean="0"/>
              <a:t>Policy</a:t>
            </a:r>
            <a:endParaRPr lang="cs-CZ" dirty="0" smtClean="0"/>
          </a:p>
          <a:p>
            <a:pPr lvl="1"/>
            <a:r>
              <a:rPr lang="cs-CZ" dirty="0" smtClean="0"/>
              <a:t>Obsahuje GPE.ini, který obsahuje seznam </a:t>
            </a:r>
            <a:r>
              <a:rPr lang="cs-CZ" dirty="0" err="1" smtClean="0"/>
              <a:t>GUIDů</a:t>
            </a:r>
            <a:r>
              <a:rPr lang="cs-CZ" dirty="0" smtClean="0"/>
              <a:t> pro každé CSE odkazované v GPO</a:t>
            </a:r>
          </a:p>
          <a:p>
            <a:r>
              <a:rPr lang="cs-CZ" dirty="0" err="1" smtClean="0"/>
              <a:t>Machine</a:t>
            </a:r>
            <a:endParaRPr lang="cs-CZ" dirty="0" smtClean="0"/>
          </a:p>
          <a:p>
            <a:pPr lvl="1"/>
            <a:r>
              <a:rPr lang="cs-CZ" dirty="0" err="1" smtClean="0"/>
              <a:t>Applications</a:t>
            </a:r>
            <a:endParaRPr lang="cs-CZ" dirty="0" smtClean="0"/>
          </a:p>
          <a:p>
            <a:pPr lvl="1"/>
            <a:r>
              <a:rPr lang="cs-CZ" dirty="0" smtClean="0"/>
              <a:t>Microsoft</a:t>
            </a:r>
          </a:p>
          <a:p>
            <a:pPr lvl="1"/>
            <a:r>
              <a:rPr lang="cs-CZ" dirty="0" err="1" smtClean="0"/>
              <a:t>Preferences</a:t>
            </a:r>
            <a:endParaRPr lang="cs-CZ" dirty="0" smtClean="0"/>
          </a:p>
          <a:p>
            <a:pPr lvl="1"/>
            <a:r>
              <a:rPr lang="cs-CZ" dirty="0" err="1" smtClean="0"/>
              <a:t>Scripts</a:t>
            </a:r>
            <a:endParaRPr lang="cs-CZ" dirty="0" smtClean="0"/>
          </a:p>
          <a:p>
            <a:pPr lvl="1"/>
            <a:r>
              <a:rPr lang="cs-CZ" dirty="0" err="1" smtClean="0"/>
              <a:t>Registry.pol</a:t>
            </a:r>
            <a:endParaRPr lang="cs-CZ" dirty="0" smtClean="0"/>
          </a:p>
          <a:p>
            <a:r>
              <a:rPr lang="cs-CZ" dirty="0" smtClean="0"/>
              <a:t>User (-||-)</a:t>
            </a:r>
          </a:p>
          <a:p>
            <a:r>
              <a:rPr lang="cs-CZ" dirty="0" smtClean="0"/>
              <a:t>GPT.ini (soubor obsahující číslo verze politiky,+1)</a:t>
            </a:r>
          </a:p>
          <a:p>
            <a:r>
              <a:rPr lang="cs-CZ" dirty="0" smtClean="0"/>
              <a:t>Každé CSE vytváří jiný soubor pro svá nastavení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653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1062038"/>
            <a:ext cx="5499100" cy="46767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2979" y="133899"/>
            <a:ext cx="6305550" cy="6533784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269631" y="6021351"/>
            <a:ext cx="3681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Převzato z Group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Kit</a:t>
            </a:r>
            <a:r>
              <a:rPr lang="cs-CZ" dirty="0" smtClean="0"/>
              <a:t> Server 2008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69631" y="416072"/>
            <a:ext cx="3833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Ukázka některých souborů CSE nastavení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5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Mohu pomocí jedné GPO ovlivnit nastavení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Policies</a:t>
            </a:r>
            <a:r>
              <a:rPr lang="cs-CZ" dirty="0" smtClean="0"/>
              <a:t> (složitost hesla </a:t>
            </a:r>
            <a:r>
              <a:rPr lang="cs-CZ" dirty="0" err="1" smtClean="0"/>
              <a:t>atd</a:t>
            </a:r>
            <a:r>
              <a:rPr lang="cs-CZ" dirty="0" smtClean="0"/>
              <a:t>) na více doménách v lese?</a:t>
            </a:r>
          </a:p>
          <a:p>
            <a:pPr lvl="1"/>
            <a:r>
              <a:rPr lang="cs-CZ" dirty="0" smtClean="0"/>
              <a:t>Toto nelze. I když nalinkuji GPO na </a:t>
            </a:r>
            <a:r>
              <a:rPr lang="cs-CZ" dirty="0" err="1" smtClean="0"/>
              <a:t>Site</a:t>
            </a:r>
            <a:r>
              <a:rPr lang="cs-CZ" dirty="0" smtClean="0"/>
              <a:t> tak politika je uložena v doméně kde byla vytvořena a neaplikuje se na jiné domény ve vybrané </a:t>
            </a:r>
            <a:r>
              <a:rPr lang="cs-CZ" dirty="0" err="1"/>
              <a:t>S</a:t>
            </a:r>
            <a:r>
              <a:rPr lang="cs-CZ" dirty="0" err="1" smtClean="0"/>
              <a:t>ite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Mohu definovat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Policies</a:t>
            </a:r>
            <a:r>
              <a:rPr lang="cs-CZ" dirty="0" smtClean="0"/>
              <a:t> nalinkováním GPO na nějakou OU?</a:t>
            </a:r>
          </a:p>
          <a:p>
            <a:pPr lvl="1"/>
            <a:r>
              <a:rPr lang="cs-CZ" dirty="0"/>
              <a:t>Ne.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policies</a:t>
            </a:r>
            <a:r>
              <a:rPr lang="cs-CZ" dirty="0"/>
              <a:t> se mohou definovat jen na úrovni domény. Ale mohu vytvořit novou GPO s příslušným nastavením (případně </a:t>
            </a:r>
            <a:r>
              <a:rPr lang="cs-CZ" dirty="0" err="1"/>
              <a:t>security</a:t>
            </a:r>
            <a:r>
              <a:rPr lang="cs-CZ" dirty="0"/>
              <a:t> filtrem) a nalinkovat ji na požadovanou doménu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Mohu nadefinovat sadu uživatelů u kterých budou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Policies</a:t>
            </a:r>
            <a:r>
              <a:rPr lang="cs-CZ" dirty="0" smtClean="0"/>
              <a:t> nastaveny odlišně od zbytku domény?</a:t>
            </a:r>
          </a:p>
          <a:p>
            <a:pPr lvl="1"/>
            <a:r>
              <a:rPr lang="cs-CZ" dirty="0"/>
              <a:t>Ne.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Policies</a:t>
            </a:r>
            <a:r>
              <a:rPr lang="cs-CZ" dirty="0"/>
              <a:t> jsou v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conf</a:t>
            </a:r>
            <a:r>
              <a:rPr lang="cs-CZ" dirty="0"/>
              <a:t>. části GPO, tedy se aplikují na stroje, ne na uživatele. 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08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GPO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GPO se skládají ze dvou částí GP </a:t>
            </a:r>
            <a:r>
              <a:rPr lang="cs-CZ" dirty="0" err="1" smtClean="0"/>
              <a:t>Container</a:t>
            </a:r>
            <a:r>
              <a:rPr lang="cs-CZ" dirty="0" smtClean="0"/>
              <a:t> (GPC) a GP </a:t>
            </a:r>
            <a:r>
              <a:rPr lang="cs-CZ" dirty="0" err="1" smtClean="0"/>
              <a:t>Template</a:t>
            </a:r>
            <a:r>
              <a:rPr lang="cs-CZ" dirty="0" smtClean="0"/>
              <a:t> (GPT)</a:t>
            </a:r>
          </a:p>
          <a:p>
            <a:r>
              <a:rPr lang="cs-CZ" dirty="0" smtClean="0"/>
              <a:t>GPC je objekt v AD uložený v ADUC\</a:t>
            </a:r>
            <a:r>
              <a:rPr lang="cs-CZ" dirty="0" err="1" smtClean="0"/>
              <a:t>System</a:t>
            </a:r>
            <a:r>
              <a:rPr lang="cs-CZ" dirty="0" smtClean="0"/>
              <a:t>\</a:t>
            </a:r>
            <a:r>
              <a:rPr lang="cs-CZ" dirty="0" err="1" smtClean="0"/>
              <a:t>Policies</a:t>
            </a:r>
            <a:r>
              <a:rPr lang="cs-CZ" dirty="0" smtClean="0"/>
              <a:t>\</a:t>
            </a:r>
            <a:r>
              <a:rPr lang="en-US" dirty="0" smtClean="0"/>
              <a:t>{</a:t>
            </a:r>
            <a:r>
              <a:rPr lang="cs-CZ" dirty="0" smtClean="0"/>
              <a:t>GUID</a:t>
            </a:r>
            <a:r>
              <a:rPr lang="en-US" dirty="0" smtClean="0"/>
              <a:t>}</a:t>
            </a:r>
            <a:r>
              <a:rPr lang="cs-CZ" dirty="0" smtClean="0"/>
              <a:t> obsahující atributy jako GUID, </a:t>
            </a:r>
            <a:r>
              <a:rPr lang="cs-CZ" dirty="0" err="1" smtClean="0"/>
              <a:t>versionNumber</a:t>
            </a:r>
            <a:r>
              <a:rPr lang="cs-CZ" dirty="0" smtClean="0"/>
              <a:t>, status, </a:t>
            </a:r>
            <a:r>
              <a:rPr lang="cs-CZ" dirty="0" err="1" smtClean="0"/>
              <a:t>gPCMachineExtensionsNames</a:t>
            </a:r>
            <a:r>
              <a:rPr lang="cs-CZ" dirty="0" smtClean="0"/>
              <a:t>,.. ale neobsahuje žádná </a:t>
            </a:r>
            <a:r>
              <a:rPr lang="en-US" dirty="0" smtClean="0"/>
              <a:t>GPO </a:t>
            </a:r>
            <a:r>
              <a:rPr lang="cs-CZ" dirty="0" smtClean="0"/>
              <a:t>nastavení</a:t>
            </a:r>
            <a:r>
              <a:rPr lang="cs-CZ" dirty="0"/>
              <a:t>!</a:t>
            </a:r>
            <a:endParaRPr lang="cs-CZ" dirty="0" smtClean="0"/>
          </a:p>
          <a:p>
            <a:r>
              <a:rPr lang="cs-CZ" dirty="0" smtClean="0"/>
              <a:t>GPT je kolekce souborů uložená v %</a:t>
            </a:r>
            <a:r>
              <a:rPr lang="cs-CZ" dirty="0" err="1" smtClean="0"/>
              <a:t>SystemRoot</a:t>
            </a:r>
            <a:r>
              <a:rPr lang="cs-CZ" dirty="0" smtClean="0"/>
              <a:t>%\SYSVOL\</a:t>
            </a:r>
            <a:r>
              <a:rPr lang="cs-CZ" dirty="0" err="1" smtClean="0"/>
              <a:t>MojeDoména</a:t>
            </a:r>
            <a:r>
              <a:rPr lang="cs-CZ" dirty="0" smtClean="0"/>
              <a:t>\</a:t>
            </a:r>
            <a:r>
              <a:rPr lang="cs-CZ" dirty="0" err="1" smtClean="0"/>
              <a:t>Policies</a:t>
            </a:r>
            <a:r>
              <a:rPr lang="cs-CZ" dirty="0" smtClean="0"/>
              <a:t>\</a:t>
            </a:r>
            <a:r>
              <a:rPr lang="en-US" dirty="0" smtClean="0"/>
              <a:t>{</a:t>
            </a:r>
            <a:r>
              <a:rPr lang="cs-CZ" dirty="0" smtClean="0"/>
              <a:t>GUID</a:t>
            </a:r>
            <a:r>
              <a:rPr lang="en-US" dirty="0" smtClean="0"/>
              <a:t>}</a:t>
            </a:r>
            <a:r>
              <a:rPr lang="cs-CZ" dirty="0" smtClean="0"/>
              <a:t>, která obsahuje nastavení dané politiky včetně nastavení administrativních šablon, zabezpečení, instalace software, skriptů,..</a:t>
            </a:r>
          </a:p>
        </p:txBody>
      </p:sp>
    </p:spTree>
    <p:extLst>
      <p:ext uri="{BB962C8B-B14F-4D97-AF65-F5344CB8AC3E}">
        <p14:creationId xmlns:p14="http://schemas.microsoft.com/office/powerpoint/2010/main" val="333197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GPO </a:t>
            </a:r>
            <a:r>
              <a:rPr lang="cs-CZ" dirty="0" err="1" smtClean="0"/>
              <a:t>settings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Nastavení v GPO je rozd</a:t>
            </a:r>
            <a:r>
              <a:rPr lang="cs-CZ" dirty="0"/>
              <a:t>ě</a:t>
            </a:r>
            <a:r>
              <a:rPr lang="cs-CZ" dirty="0" smtClean="0"/>
              <a:t>leno do 2 částí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configuration</a:t>
            </a:r>
            <a:endParaRPr lang="cs-CZ" dirty="0" smtClean="0"/>
          </a:p>
          <a:p>
            <a:pPr lvl="2"/>
            <a:r>
              <a:rPr lang="cs-CZ" dirty="0" smtClean="0"/>
              <a:t>Vztahuje se pouze na účty počítačů</a:t>
            </a:r>
          </a:p>
          <a:p>
            <a:pPr lvl="2"/>
            <a:r>
              <a:rPr lang="cs-CZ" dirty="0" smtClean="0"/>
              <a:t>Nastavení počítače bez ohledu na to, který uživatel s ním pracuje</a:t>
            </a:r>
          </a:p>
          <a:p>
            <a:pPr lvl="1"/>
            <a:r>
              <a:rPr lang="cs-CZ" dirty="0" smtClean="0"/>
              <a:t>User </a:t>
            </a:r>
            <a:r>
              <a:rPr lang="cs-CZ" dirty="0" err="1" smtClean="0"/>
              <a:t>configuration</a:t>
            </a:r>
            <a:endParaRPr lang="cs-CZ" dirty="0" smtClean="0"/>
          </a:p>
          <a:p>
            <a:pPr lvl="2"/>
            <a:r>
              <a:rPr lang="cs-CZ" dirty="0" smtClean="0"/>
              <a:t>Vztahuje se pouze na účty uživatelů</a:t>
            </a:r>
          </a:p>
          <a:p>
            <a:pPr lvl="2"/>
            <a:r>
              <a:rPr lang="cs-CZ" dirty="0" smtClean="0"/>
              <a:t>Uživatelská nastavení bez ohledu na to, ke kterému počítači se uživatel přihlašuje</a:t>
            </a:r>
          </a:p>
          <a:p>
            <a:pPr lvl="1"/>
            <a:r>
              <a:rPr lang="cs-CZ" dirty="0" smtClean="0"/>
              <a:t>.. </a:t>
            </a:r>
            <a:r>
              <a:rPr lang="cs-CZ" dirty="0" err="1" smtClean="0"/>
              <a:t>Configuration</a:t>
            </a:r>
            <a:endParaRPr lang="cs-CZ" dirty="0" smtClean="0"/>
          </a:p>
          <a:p>
            <a:pPr lvl="2"/>
            <a:r>
              <a:rPr lang="cs-CZ" dirty="0" err="1" smtClean="0"/>
              <a:t>Policies</a:t>
            </a:r>
            <a:endParaRPr lang="cs-CZ" dirty="0" smtClean="0"/>
          </a:p>
          <a:p>
            <a:pPr lvl="3"/>
            <a:r>
              <a:rPr lang="cs-CZ" dirty="0" smtClean="0"/>
              <a:t>Software </a:t>
            </a:r>
            <a:r>
              <a:rPr lang="cs-CZ" dirty="0" err="1" smtClean="0"/>
              <a:t>Settings</a:t>
            </a:r>
            <a:endParaRPr lang="cs-CZ" dirty="0" smtClean="0"/>
          </a:p>
          <a:p>
            <a:pPr lvl="3"/>
            <a:r>
              <a:rPr lang="cs-CZ" dirty="0" smtClean="0"/>
              <a:t>Windows </a:t>
            </a:r>
            <a:r>
              <a:rPr lang="cs-CZ" dirty="0" err="1" smtClean="0"/>
              <a:t>Settings</a:t>
            </a:r>
            <a:endParaRPr lang="cs-CZ" dirty="0" smtClean="0"/>
          </a:p>
          <a:p>
            <a:pPr lvl="3"/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Templates</a:t>
            </a:r>
            <a:endParaRPr lang="cs-CZ" dirty="0" smtClean="0"/>
          </a:p>
          <a:p>
            <a:pPr lvl="2"/>
            <a:r>
              <a:rPr lang="cs-CZ" dirty="0" err="1" smtClean="0"/>
              <a:t>Preferences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57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 smtClean="0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Šablony obsahující nastavení systému/uživatele</a:t>
            </a:r>
          </a:p>
          <a:p>
            <a:r>
              <a:rPr lang="cs-CZ" dirty="0" smtClean="0"/>
              <a:t>Provádějí změny </a:t>
            </a:r>
            <a:r>
              <a:rPr lang="cs-CZ" dirty="0"/>
              <a:t>v </a:t>
            </a:r>
            <a:r>
              <a:rPr lang="cs-CZ" dirty="0" smtClean="0"/>
              <a:t>chráněné části registrů (standard. uživ. nemohou změnit)</a:t>
            </a:r>
          </a:p>
          <a:p>
            <a:r>
              <a:rPr lang="cs-CZ" dirty="0" smtClean="0"/>
              <a:t>Do Windows XP/Server 2003 </a:t>
            </a:r>
          </a:p>
          <a:p>
            <a:pPr lvl="1"/>
            <a:r>
              <a:rPr lang="cs-CZ" dirty="0" smtClean="0"/>
              <a:t>Textový soubor s koncovkou ADM</a:t>
            </a:r>
          </a:p>
          <a:p>
            <a:pPr lvl="1"/>
            <a:r>
              <a:rPr lang="cs-CZ" dirty="0" smtClean="0"/>
              <a:t>Obsahoval jak nastavení, tak UI pro GPMC</a:t>
            </a:r>
          </a:p>
          <a:p>
            <a:pPr lvl="1"/>
            <a:r>
              <a:rPr lang="cs-CZ" dirty="0" smtClean="0"/>
              <a:t>ADM </a:t>
            </a:r>
            <a:r>
              <a:rPr lang="cs-CZ" dirty="0"/>
              <a:t>šablony </a:t>
            </a:r>
            <a:r>
              <a:rPr lang="cs-CZ" dirty="0" smtClean="0"/>
              <a:t>jsou uloženy </a:t>
            </a:r>
            <a:r>
              <a:rPr lang="cs-CZ" dirty="0"/>
              <a:t>v C:\</a:t>
            </a:r>
            <a:r>
              <a:rPr lang="cs-CZ" dirty="0" smtClean="0"/>
              <a:t>Windows\inf</a:t>
            </a:r>
          </a:p>
          <a:p>
            <a:pPr lvl="1"/>
            <a:r>
              <a:rPr lang="cs-CZ" dirty="0" smtClean="0"/>
              <a:t>ADM šablony se kopírují do každé GPO kde jsou použity (bobtnající SYSVOL)</a:t>
            </a:r>
          </a:p>
          <a:p>
            <a:pPr lvl="1"/>
            <a:r>
              <a:rPr lang="cs-CZ" dirty="0" smtClean="0"/>
              <a:t>Pro každý jazyk další ADM soubor</a:t>
            </a:r>
          </a:p>
          <a:p>
            <a:r>
              <a:rPr lang="cs-CZ" dirty="0" smtClean="0"/>
              <a:t>Od </a:t>
            </a:r>
            <a:r>
              <a:rPr lang="cs-CZ" dirty="0"/>
              <a:t>Windows </a:t>
            </a:r>
            <a:r>
              <a:rPr lang="cs-CZ" dirty="0" smtClean="0"/>
              <a:t>Vista/Server 2008 </a:t>
            </a:r>
          </a:p>
          <a:p>
            <a:pPr lvl="1"/>
            <a:r>
              <a:rPr lang="cs-CZ" dirty="0" err="1" smtClean="0"/>
              <a:t>Xml</a:t>
            </a:r>
            <a:r>
              <a:rPr lang="cs-CZ" dirty="0" smtClean="0"/>
              <a:t> </a:t>
            </a:r>
            <a:r>
              <a:rPr lang="cs-CZ" dirty="0"/>
              <a:t>formát </a:t>
            </a:r>
            <a:r>
              <a:rPr lang="cs-CZ" dirty="0" smtClean="0"/>
              <a:t>kde </a:t>
            </a:r>
            <a:r>
              <a:rPr lang="cs-CZ" dirty="0"/>
              <a:t>se jedna šablona skládá </a:t>
            </a:r>
            <a:r>
              <a:rPr lang="cs-CZ" dirty="0" smtClean="0"/>
              <a:t>ze dvou částí (</a:t>
            </a:r>
            <a:r>
              <a:rPr lang="cs-CZ" dirty="0" err="1" smtClean="0"/>
              <a:t>adml,admx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Neukládají se v GPO</a:t>
            </a:r>
            <a:endParaRPr lang="cs-CZ" dirty="0"/>
          </a:p>
          <a:p>
            <a:pPr lvl="1"/>
            <a:r>
              <a:rPr lang="cs-CZ" dirty="0" err="1"/>
              <a:t>Adml</a:t>
            </a:r>
            <a:r>
              <a:rPr lang="cs-CZ" dirty="0"/>
              <a:t> soubor obsahuje </a:t>
            </a:r>
            <a:r>
              <a:rPr lang="cs-CZ" dirty="0" smtClean="0"/>
              <a:t>jen UI </a:t>
            </a:r>
            <a:r>
              <a:rPr lang="cs-CZ" dirty="0"/>
              <a:t>pro GPMC konzoli (jeden </a:t>
            </a:r>
            <a:r>
              <a:rPr lang="cs-CZ" dirty="0" smtClean="0"/>
              <a:t>soubor pro </a:t>
            </a:r>
            <a:r>
              <a:rPr lang="cs-CZ" dirty="0"/>
              <a:t>každý jazyk) </a:t>
            </a:r>
          </a:p>
          <a:p>
            <a:pPr lvl="1"/>
            <a:r>
              <a:rPr lang="cs-CZ" dirty="0" err="1"/>
              <a:t>Admx</a:t>
            </a:r>
            <a:r>
              <a:rPr lang="cs-CZ" dirty="0"/>
              <a:t> soubor pak obsahuje nastavení </a:t>
            </a:r>
            <a:r>
              <a:rPr lang="cs-CZ" dirty="0" smtClean="0"/>
              <a:t>(klíče </a:t>
            </a:r>
            <a:r>
              <a:rPr lang="cs-CZ" dirty="0"/>
              <a:t>registru včetně </a:t>
            </a:r>
            <a:r>
              <a:rPr lang="cs-CZ" dirty="0" smtClean="0"/>
              <a:t>hodnot)</a:t>
            </a:r>
            <a:endParaRPr lang="cs-CZ" dirty="0"/>
          </a:p>
          <a:p>
            <a:pPr lvl="1"/>
            <a:r>
              <a:rPr lang="cs-CZ" dirty="0"/>
              <a:t>ADMX šablony </a:t>
            </a:r>
            <a:r>
              <a:rPr lang="cs-CZ" dirty="0" smtClean="0"/>
              <a:t>jsou uloženy v </a:t>
            </a:r>
            <a:r>
              <a:rPr lang="cs-CZ" dirty="0"/>
              <a:t>%</a:t>
            </a:r>
            <a:r>
              <a:rPr lang="cs-CZ" dirty="0" err="1"/>
              <a:t>SystemRoot</a:t>
            </a:r>
            <a:r>
              <a:rPr lang="cs-CZ" dirty="0"/>
              <a:t>%\</a:t>
            </a:r>
            <a:r>
              <a:rPr lang="cs-CZ" dirty="0" err="1"/>
              <a:t>PolicyDefinitions</a:t>
            </a:r>
            <a:r>
              <a:rPr lang="cs-CZ" dirty="0"/>
              <a:t> nebo v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 smtClean="0"/>
              <a:t>Store</a:t>
            </a:r>
            <a:r>
              <a:rPr lang="cs-CZ" dirty="0" smtClean="0"/>
              <a:t> </a:t>
            </a:r>
          </a:p>
          <a:p>
            <a:r>
              <a:rPr lang="cs-CZ" dirty="0" err="1"/>
              <a:t>Zadefinované</a:t>
            </a:r>
            <a:r>
              <a:rPr lang="cs-CZ" dirty="0"/>
              <a:t> změny se ukládají v souboru </a:t>
            </a:r>
            <a:r>
              <a:rPr lang="cs-CZ" dirty="0" err="1"/>
              <a:t>registry.pol</a:t>
            </a:r>
            <a:r>
              <a:rPr lang="cs-CZ" dirty="0"/>
              <a:t> (v GPT</a:t>
            </a:r>
            <a:r>
              <a:rPr lang="cs-CZ" dirty="0" smtClean="0"/>
              <a:t>), který slouží pro nastavení cílových objekt.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5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sz="2000" dirty="0" err="1"/>
              <a:t>Central</a:t>
            </a:r>
            <a:r>
              <a:rPr lang="cs-CZ" sz="2000" dirty="0"/>
              <a:t> </a:t>
            </a:r>
            <a:r>
              <a:rPr lang="cs-CZ" sz="2000" dirty="0" err="1"/>
              <a:t>store</a:t>
            </a:r>
            <a:r>
              <a:rPr lang="cs-CZ" sz="2000" dirty="0"/>
              <a:t> je adresář v SYSVOL, který slouží jako centrální úložiště pro všechny </a:t>
            </a:r>
            <a:r>
              <a:rPr lang="cs-CZ" sz="2000" dirty="0" err="1"/>
              <a:t>admx</a:t>
            </a:r>
            <a:r>
              <a:rPr lang="cs-CZ" sz="2000" dirty="0"/>
              <a:t> šablony používané v dané </a:t>
            </a:r>
            <a:r>
              <a:rPr lang="cs-CZ" sz="2000" dirty="0" smtClean="0"/>
              <a:t>doméně</a:t>
            </a:r>
          </a:p>
          <a:p>
            <a:pPr marL="640080" lvl="2">
              <a:spcBef>
                <a:spcPts val="1200"/>
              </a:spcBef>
              <a:spcAft>
                <a:spcPts val="0"/>
              </a:spcAft>
            </a:pPr>
            <a:r>
              <a:rPr lang="cs-CZ" dirty="0" smtClean="0"/>
              <a:t>Vytvořím jej zkopírováním adresáře </a:t>
            </a:r>
            <a:r>
              <a:rPr lang="cs-CZ" dirty="0">
                <a:solidFill>
                  <a:schemeClr val="tx2"/>
                </a:solidFill>
              </a:rPr>
              <a:t>C:\</a:t>
            </a:r>
            <a:r>
              <a:rPr lang="cs-CZ" dirty="0" smtClean="0">
                <a:solidFill>
                  <a:schemeClr val="tx2"/>
                </a:solidFill>
              </a:rPr>
              <a:t>Windows\PolicyDefinitions</a:t>
            </a:r>
            <a:r>
              <a:rPr lang="cs-CZ" dirty="0" smtClean="0"/>
              <a:t> do </a:t>
            </a:r>
            <a:r>
              <a:rPr lang="cs-CZ" dirty="0" smtClean="0">
                <a:solidFill>
                  <a:schemeClr val="tx2"/>
                </a:solidFill>
              </a:rPr>
              <a:t>\\</a:t>
            </a:r>
            <a:r>
              <a:rPr lang="cs-CZ" dirty="0">
                <a:solidFill>
                  <a:schemeClr val="tx2"/>
                </a:solidFill>
              </a:rPr>
              <a:t>FQDN\SYSVOL\FQDN\policies\ </a:t>
            </a:r>
            <a:endParaRPr lang="cs-CZ" dirty="0" smtClean="0">
              <a:solidFill>
                <a:schemeClr val="tx2"/>
              </a:solidFill>
            </a:endParaRPr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smtClean="0"/>
              <a:t>Tyto </a:t>
            </a:r>
            <a:r>
              <a:rPr lang="cs-CZ" dirty="0"/>
              <a:t>šablony se dají vytvořit </a:t>
            </a:r>
            <a:r>
              <a:rPr lang="cs-CZ" dirty="0" smtClean="0"/>
              <a:t>ručně či nástroji </a:t>
            </a:r>
            <a:r>
              <a:rPr lang="cs-CZ" dirty="0"/>
              <a:t>jako </a:t>
            </a:r>
            <a:r>
              <a:rPr lang="cs-CZ" dirty="0" err="1" smtClean="0"/>
              <a:t>admxmigrator</a:t>
            </a:r>
            <a:endParaRPr lang="cs-CZ" dirty="0" smtClean="0"/>
          </a:p>
          <a:p>
            <a:r>
              <a:rPr lang="cs-CZ" dirty="0"/>
              <a:t>Někteří výrobci poskytují tyto správcovské šablony pro snadnou </a:t>
            </a:r>
            <a:r>
              <a:rPr lang="cs-CZ" dirty="0" smtClean="0"/>
              <a:t>centrální správu </a:t>
            </a:r>
            <a:r>
              <a:rPr lang="cs-CZ" dirty="0"/>
              <a:t>svých aplikací (</a:t>
            </a:r>
            <a:r>
              <a:rPr lang="cs-CZ" dirty="0" smtClean="0"/>
              <a:t>MS </a:t>
            </a:r>
            <a:r>
              <a:rPr lang="cs-CZ" dirty="0"/>
              <a:t>Office, Google, Adobe</a:t>
            </a:r>
            <a:r>
              <a:rPr lang="cs-CZ" dirty="0" smtClean="0"/>
              <a:t>,..)</a:t>
            </a:r>
          </a:p>
          <a:p>
            <a:r>
              <a:rPr lang="cs-CZ" dirty="0" err="1" smtClean="0"/>
              <a:t>Managed</a:t>
            </a:r>
            <a:r>
              <a:rPr lang="cs-CZ" dirty="0" smtClean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Unmanaged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settings</a:t>
            </a:r>
            <a:endParaRPr lang="cs-CZ" dirty="0"/>
          </a:p>
          <a:p>
            <a:pPr lvl="1"/>
            <a:r>
              <a:rPr lang="cs-CZ" dirty="0" err="1"/>
              <a:t>Managed</a:t>
            </a:r>
            <a:endParaRPr lang="cs-CZ" dirty="0"/>
          </a:p>
          <a:p>
            <a:pPr lvl="2"/>
            <a:r>
              <a:rPr lang="cs-CZ" dirty="0"/>
              <a:t>Při vypadnutí </a:t>
            </a:r>
            <a:r>
              <a:rPr lang="cs-CZ" dirty="0" smtClean="0"/>
              <a:t>uživatele | stroje </a:t>
            </a:r>
            <a:r>
              <a:rPr lang="cs-CZ" dirty="0"/>
              <a:t>ze </a:t>
            </a:r>
            <a:r>
              <a:rPr lang="cs-CZ" dirty="0" err="1"/>
              <a:t>scope</a:t>
            </a:r>
            <a:r>
              <a:rPr lang="cs-CZ" dirty="0"/>
              <a:t> politiky se změny ztratí</a:t>
            </a:r>
          </a:p>
          <a:p>
            <a:pPr lvl="2"/>
            <a:r>
              <a:rPr lang="cs-CZ" dirty="0"/>
              <a:t>HKLM\Software\</a:t>
            </a:r>
            <a:r>
              <a:rPr lang="cs-CZ" dirty="0" err="1"/>
              <a:t>Policies</a:t>
            </a:r>
            <a:r>
              <a:rPr lang="cs-CZ" dirty="0"/>
              <a:t> (to samé pro HKCU)</a:t>
            </a:r>
          </a:p>
          <a:p>
            <a:pPr lvl="2"/>
            <a:r>
              <a:rPr lang="cs-CZ" dirty="0"/>
              <a:t>HKLM\Software\Microsoft\Windows\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Version</a:t>
            </a:r>
            <a:r>
              <a:rPr lang="cs-CZ" dirty="0"/>
              <a:t>\</a:t>
            </a:r>
            <a:r>
              <a:rPr lang="cs-CZ" dirty="0" err="1"/>
              <a:t>Policies</a:t>
            </a:r>
            <a:r>
              <a:rPr lang="cs-CZ" dirty="0"/>
              <a:t> </a:t>
            </a:r>
            <a:r>
              <a:rPr lang="cs-CZ" dirty="0" smtClean="0"/>
              <a:t>(-||-)</a:t>
            </a:r>
            <a:endParaRPr lang="cs-CZ" dirty="0"/>
          </a:p>
          <a:p>
            <a:pPr lvl="2"/>
            <a:r>
              <a:rPr lang="cs-CZ" dirty="0"/>
              <a:t>Tyto klíče jsou </a:t>
            </a:r>
            <a:r>
              <a:rPr lang="cs-CZ" dirty="0" smtClean="0"/>
              <a:t>chráněny, </a:t>
            </a:r>
            <a:r>
              <a:rPr lang="cs-CZ" dirty="0"/>
              <a:t>tedy ne-administrátoři nemohou tyto nastavení změnit</a:t>
            </a:r>
          </a:p>
          <a:p>
            <a:pPr lvl="1"/>
            <a:r>
              <a:rPr lang="cs-CZ" dirty="0" err="1"/>
              <a:t>Unmanaged</a:t>
            </a:r>
            <a:endParaRPr lang="cs-CZ" dirty="0"/>
          </a:p>
          <a:p>
            <a:pPr lvl="2"/>
            <a:r>
              <a:rPr lang="cs-CZ" dirty="0"/>
              <a:t>Změny jsou </a:t>
            </a:r>
            <a:r>
              <a:rPr lang="cs-CZ" dirty="0" smtClean="0"/>
              <a:t>trvalé (i </a:t>
            </a:r>
            <a:r>
              <a:rPr lang="cs-CZ" dirty="0"/>
              <a:t>při vypadnutí ze </a:t>
            </a:r>
            <a:r>
              <a:rPr lang="cs-CZ" dirty="0" err="1"/>
              <a:t>scope</a:t>
            </a:r>
            <a:r>
              <a:rPr lang="cs-CZ" dirty="0"/>
              <a:t> politiky nastavení </a:t>
            </a:r>
            <a:r>
              <a:rPr lang="cs-CZ" dirty="0" smtClean="0"/>
              <a:t>zůstanou)</a:t>
            </a:r>
            <a:endParaRPr lang="cs-CZ" dirty="0"/>
          </a:p>
          <a:p>
            <a:pPr lvl="2"/>
            <a:r>
              <a:rPr lang="cs-CZ" dirty="0"/>
              <a:t>Standardně jsou v GPMC skryty (</a:t>
            </a:r>
            <a:r>
              <a:rPr lang="cs-CZ" dirty="0" err="1"/>
              <a:t>filter</a:t>
            </a:r>
            <a:r>
              <a:rPr lang="cs-CZ" dirty="0"/>
              <a:t> </a:t>
            </a:r>
            <a:r>
              <a:rPr lang="cs-CZ" dirty="0" err="1"/>
              <a:t>options</a:t>
            </a:r>
            <a:r>
              <a:rPr lang="cs-CZ" dirty="0"/>
              <a:t> – </a:t>
            </a:r>
            <a:r>
              <a:rPr lang="cs-CZ" dirty="0" err="1"/>
              <a:t>managed</a:t>
            </a:r>
            <a:r>
              <a:rPr lang="cs-CZ" dirty="0"/>
              <a:t> – no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457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Rámec</Template>
  <TotalTime>4598</TotalTime>
  <Words>4389</Words>
  <Application>Microsoft Office PowerPoint</Application>
  <PresentationFormat>Širokoúhlá obrazovka</PresentationFormat>
  <Paragraphs>462</Paragraphs>
  <Slides>49</Slides>
  <Notes>0</Notes>
  <HiddenSlides>7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4" baseType="lpstr">
      <vt:lpstr>Corbel</vt:lpstr>
      <vt:lpstr>Verdana</vt:lpstr>
      <vt:lpstr>Wingdings</vt:lpstr>
      <vt:lpstr>Wingdings 2</vt:lpstr>
      <vt:lpstr>Rámeček</vt:lpstr>
      <vt:lpstr>GPO</vt:lpstr>
      <vt:lpstr>Co jsou GPO </vt:lpstr>
      <vt:lpstr>Local vs Domain GPO</vt:lpstr>
      <vt:lpstr>Local vs Domain GPO</vt:lpstr>
      <vt:lpstr>Kontrolní otázky</vt:lpstr>
      <vt:lpstr>Struktura GPO </vt:lpstr>
      <vt:lpstr>GPO settings</vt:lpstr>
      <vt:lpstr>Administrative Templates</vt:lpstr>
      <vt:lpstr>Administrative Templates</vt:lpstr>
      <vt:lpstr>ADMX ukázka</vt:lpstr>
      <vt:lpstr>Kontrolní otázky</vt:lpstr>
      <vt:lpstr>Preferences</vt:lpstr>
      <vt:lpstr>GPO replication</vt:lpstr>
      <vt:lpstr>Linkování GPO</vt:lpstr>
      <vt:lpstr>Dědičnost </vt:lpstr>
      <vt:lpstr>Pořadí zpracování GPO</vt:lpstr>
      <vt:lpstr>Kontrolní otázky</vt:lpstr>
      <vt:lpstr>GPO Scope </vt:lpstr>
      <vt:lpstr>GPO Scope 2</vt:lpstr>
      <vt:lpstr>WMI Filtering</vt:lpstr>
      <vt:lpstr>Loopback Processing</vt:lpstr>
      <vt:lpstr>Kontrolní otázky</vt:lpstr>
      <vt:lpstr>Kontrolní otázky</vt:lpstr>
      <vt:lpstr>Slow link detection</vt:lpstr>
      <vt:lpstr>Co vše má vliv na výsledný průnik nastavení</vt:lpstr>
      <vt:lpstr>Aplikace GPO</vt:lpstr>
      <vt:lpstr>CSE (Client Side Extension</vt:lpstr>
      <vt:lpstr>Zpracování GPO</vt:lpstr>
      <vt:lpstr>Zpracování GPO 2.</vt:lpstr>
      <vt:lpstr>Operace s GPO</vt:lpstr>
      <vt:lpstr>Operace s GPO 2.</vt:lpstr>
      <vt:lpstr>Delegování oprávnění na GPO</vt:lpstr>
      <vt:lpstr>Starter GPOs</vt:lpstr>
      <vt:lpstr>Search</vt:lpstr>
      <vt:lpstr>Ladění GPO</vt:lpstr>
      <vt:lpstr>Ladění GPO 2</vt:lpstr>
      <vt:lpstr>Ladění GPO 3</vt:lpstr>
      <vt:lpstr>Ladění GPO 4</vt:lpstr>
      <vt:lpstr>Prezentace aplikace PowerPoint</vt:lpstr>
      <vt:lpstr>Naming conventions</vt:lpstr>
      <vt:lpstr>Best Practices</vt:lpstr>
      <vt:lpstr>Best Practices 2</vt:lpstr>
      <vt:lpstr>Úkoly </vt:lpstr>
      <vt:lpstr>Úkoly 2</vt:lpstr>
      <vt:lpstr>Úkoly 3</vt:lpstr>
      <vt:lpstr>Úkoly 4</vt:lpstr>
      <vt:lpstr>Úkoly 5</vt:lpstr>
      <vt:lpstr>Obsah GPO adresáře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GPO</dc:title>
  <dc:creator>xdzurj</dc:creator>
  <cp:lastModifiedBy>xdzurj</cp:lastModifiedBy>
  <cp:revision>295</cp:revision>
  <dcterms:created xsi:type="dcterms:W3CDTF">2013-03-12T08:20:34Z</dcterms:created>
  <dcterms:modified xsi:type="dcterms:W3CDTF">2013-03-25T07:18:43Z</dcterms:modified>
</cp:coreProperties>
</file>