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9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76" r:id="rId16"/>
    <p:sldId id="267" r:id="rId17"/>
    <p:sldId id="27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80" r:id="rId26"/>
    <p:sldId id="281" r:id="rId27"/>
    <p:sldId id="282" r:id="rId28"/>
    <p:sldId id="283" r:id="rId29"/>
    <p:sldId id="287" r:id="rId30"/>
    <p:sldId id="288" r:id="rId31"/>
    <p:sldId id="284" r:id="rId32"/>
    <p:sldId id="285" r:id="rId33"/>
    <p:sldId id="286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map-as-history.com/demos/tome03/index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map-as-history.com/demos/tome03/index.php" TargetMode="External"/><Relationship Id="rId2" Type="http://schemas.openxmlformats.org/officeDocument/2006/relationships/hyperlink" Target="http://www.firstworldw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eaties.un.org/Pages/showDetails.aspx?objid=08000002801683d0" TargetMode="External"/><Relationship Id="rId5" Type="http://schemas.openxmlformats.org/officeDocument/2006/relationships/hyperlink" Target="http://www.youtube.com/watch?v=L8uWgbRd8So" TargetMode="External"/><Relationship Id="rId4" Type="http://schemas.openxmlformats.org/officeDocument/2006/relationships/hyperlink" Target="http://www.ourdocuments.gov/doc_large_image.php?doc=6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i.lib.byu.edu/index.php/President_Wilson's_Fourteen_Poi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2204864"/>
            <a:ext cx="5105400" cy="3096344"/>
          </a:xfrm>
        </p:spPr>
        <p:txBody>
          <a:bodyPr/>
          <a:lstStyle/>
          <a:p>
            <a:r>
              <a:rPr lang="cs-CZ" sz="4400" dirty="0" err="1" smtClean="0"/>
              <a:t>World</a:t>
            </a:r>
            <a:r>
              <a:rPr lang="cs-CZ" sz="4400" dirty="0" smtClean="0"/>
              <a:t> </a:t>
            </a:r>
            <a:r>
              <a:rPr lang="cs-CZ" sz="4400" dirty="0" err="1" smtClean="0"/>
              <a:t>War</a:t>
            </a:r>
            <a:r>
              <a:rPr lang="cs-CZ" sz="4400" dirty="0" smtClean="0"/>
              <a:t> I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international</a:t>
            </a:r>
            <a:r>
              <a:rPr lang="cs-CZ" sz="4400" dirty="0" smtClean="0"/>
              <a:t> relations in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central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</a:t>
            </a:r>
            <a:r>
              <a:rPr lang="cs-CZ" sz="4400" dirty="0" err="1" smtClean="0"/>
              <a:t>after</a:t>
            </a:r>
            <a:r>
              <a:rPr lang="cs-CZ" sz="4400" dirty="0" smtClean="0"/>
              <a:t> WW I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1496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September</a:t>
            </a:r>
            <a:r>
              <a:rPr lang="cs-CZ" dirty="0" smtClean="0"/>
              <a:t> 1915 – </a:t>
            </a:r>
            <a:r>
              <a:rPr lang="cs-CZ" b="1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1915 </a:t>
            </a:r>
            <a:r>
              <a:rPr lang="cs-CZ" dirty="0" err="1" smtClean="0"/>
              <a:t>German</a:t>
            </a:r>
            <a:r>
              <a:rPr lang="cs-CZ" dirty="0" smtClean="0"/>
              <a:t>-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spring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operation</a:t>
            </a:r>
            <a:r>
              <a:rPr lang="cs-CZ" b="1" dirty="0" smtClean="0"/>
              <a:t> in Gallipoli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r>
              <a:rPr lang="cs-CZ" dirty="0" smtClean="0"/>
              <a:t>,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Winston </a:t>
            </a:r>
            <a:r>
              <a:rPr lang="cs-CZ" b="1" dirty="0" err="1" smtClean="0"/>
              <a:t>Churchill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successful</a:t>
            </a:r>
            <a:endParaRPr lang="cs-CZ" dirty="0" smtClean="0"/>
          </a:p>
          <a:p>
            <a:pPr lvl="0"/>
            <a:r>
              <a:rPr lang="cs-CZ" dirty="0" err="1" smtClean="0"/>
              <a:t>then</a:t>
            </a:r>
            <a:r>
              <a:rPr lang="cs-CZ" dirty="0" smtClean="0"/>
              <a:t> in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Macedonian</a:t>
            </a:r>
            <a:r>
              <a:rPr lang="cs-CZ" dirty="0" smtClean="0"/>
              <a:t> Front in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1918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Eastern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5446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,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Prussia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battles</a:t>
            </a:r>
            <a:r>
              <a:rPr lang="cs-CZ" dirty="0" smtClean="0"/>
              <a:t> </a:t>
            </a:r>
            <a:r>
              <a:rPr lang="cs-CZ" dirty="0" err="1" smtClean="0"/>
              <a:t>colectively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t</a:t>
            </a:r>
            <a:r>
              <a:rPr lang="cs-CZ" b="1" dirty="0" err="1" smtClean="0"/>
              <a:t>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Tannenberg</a:t>
            </a:r>
            <a:r>
              <a:rPr lang="cs-CZ" b="1" dirty="0" smtClean="0"/>
              <a:t> </a:t>
            </a:r>
            <a:r>
              <a:rPr lang="cs-CZ" dirty="0" smtClean="0"/>
              <a:t>in August 1914</a:t>
            </a:r>
          </a:p>
          <a:p>
            <a:pPr lvl="0"/>
            <a:r>
              <a:rPr lang="cs-CZ" dirty="0" err="1" smtClean="0"/>
              <a:t>Already</a:t>
            </a:r>
            <a:r>
              <a:rPr lang="cs-CZ" dirty="0" smtClean="0"/>
              <a:t> in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in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– </a:t>
            </a:r>
            <a:r>
              <a:rPr lang="cs-CZ" dirty="0" err="1" smtClean="0"/>
              <a:t>Legions</a:t>
            </a:r>
            <a:r>
              <a:rPr lang="cs-CZ" dirty="0" smtClean="0"/>
              <a:t> (</a:t>
            </a:r>
            <a:r>
              <a:rPr lang="cs-CZ" dirty="0" err="1" smtClean="0"/>
              <a:t>originally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cs-CZ" dirty="0" err="1" smtClean="0"/>
              <a:t>prisoners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volunteers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summer</a:t>
            </a:r>
            <a:r>
              <a:rPr lang="cs-CZ" dirty="0" smtClean="0"/>
              <a:t> 1916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Brusilov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Corps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from</a:t>
            </a:r>
            <a:r>
              <a:rPr lang="cs-CZ" dirty="0" smtClean="0"/>
              <a:t> 38,000 to 70,000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more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in </a:t>
            </a:r>
            <a:r>
              <a:rPr lang="cs-CZ" dirty="0" err="1" smtClean="0"/>
              <a:t>Galicia</a:t>
            </a:r>
            <a:r>
              <a:rPr lang="cs-CZ" dirty="0" smtClean="0"/>
              <a:t> (</a:t>
            </a:r>
            <a:r>
              <a:rPr lang="cs-CZ" dirty="0" err="1" smtClean="0"/>
              <a:t>today</a:t>
            </a:r>
            <a:r>
              <a:rPr lang="cs-CZ" dirty="0" smtClean="0"/>
              <a:t> – western </a:t>
            </a:r>
            <a:r>
              <a:rPr lang="cs-CZ" dirty="0" err="1" smtClean="0"/>
              <a:t>Ukraine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Bukovina</a:t>
            </a:r>
          </a:p>
          <a:p>
            <a:pPr lvl="0"/>
            <a:r>
              <a:rPr lang="cs-CZ" dirty="0" err="1" smtClean="0"/>
              <a:t>July</a:t>
            </a:r>
            <a:r>
              <a:rPr lang="cs-CZ" dirty="0" smtClean="0"/>
              <a:t> 1917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Kerensky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Zborov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Galicia</a:t>
            </a:r>
            <a:r>
              <a:rPr lang="cs-CZ" dirty="0" smtClean="0"/>
              <a:t>) –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unsuccesfull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bolsheviks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Italian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4750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Italy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promised</a:t>
            </a:r>
            <a:r>
              <a:rPr lang="cs-CZ" dirty="0" smtClean="0"/>
              <a:t> to Italy </a:t>
            </a:r>
            <a:r>
              <a:rPr lang="cs-CZ" dirty="0" err="1" smtClean="0"/>
              <a:t>Istria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Trieste</a:t>
            </a:r>
            <a:r>
              <a:rPr lang="cs-CZ" dirty="0" smtClean="0"/>
              <a:t>, </a:t>
            </a:r>
            <a:r>
              <a:rPr lang="cs-CZ" dirty="0" err="1" smtClean="0"/>
              <a:t>Dalmacia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Trentino</a:t>
            </a:r>
            <a:r>
              <a:rPr lang="cs-CZ" dirty="0" smtClean="0"/>
              <a:t> (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provinces</a:t>
            </a:r>
            <a:r>
              <a:rPr lang="cs-CZ" dirty="0" smtClean="0"/>
              <a:t>), </a:t>
            </a:r>
            <a:r>
              <a:rPr lang="cs-CZ" dirty="0" err="1" smtClean="0"/>
              <a:t>so</a:t>
            </a:r>
            <a:r>
              <a:rPr lang="cs-CZ" dirty="0" smtClean="0"/>
              <a:t> Italy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Italians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succesful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offensives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Isonzo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repelled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endParaRPr lang="cs-CZ" dirty="0" smtClean="0"/>
          </a:p>
          <a:p>
            <a:pPr lvl="0"/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Caporetto</a:t>
            </a:r>
            <a:r>
              <a:rPr lang="cs-CZ" dirty="0" smtClean="0"/>
              <a:t> – </a:t>
            </a:r>
            <a:r>
              <a:rPr lang="cs-CZ" dirty="0" err="1" smtClean="0"/>
              <a:t>Italian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front line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, </a:t>
            </a:r>
            <a:r>
              <a:rPr lang="cs-CZ" dirty="0" err="1" smtClean="0"/>
              <a:t>usage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poison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 </a:t>
            </a:r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front </a:t>
            </a:r>
            <a:r>
              <a:rPr lang="cs-CZ" dirty="0" err="1" smtClean="0"/>
              <a:t>stabilized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Piave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1918 – June 1918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Piave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Vittorio</a:t>
            </a:r>
            <a:r>
              <a:rPr lang="cs-CZ" b="1" dirty="0" smtClean="0"/>
              <a:t> </a:t>
            </a:r>
            <a:r>
              <a:rPr lang="cs-CZ" b="1" dirty="0" err="1" smtClean="0"/>
              <a:t>Veneto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Final</a:t>
            </a:r>
            <a:r>
              <a:rPr lang="cs-CZ" sz="2800" dirty="0" smtClean="0"/>
              <a:t> Period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280920" cy="5949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in 1917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in </a:t>
            </a:r>
            <a:r>
              <a:rPr lang="cs-CZ" b="1" dirty="0" smtClean="0"/>
              <a:t>Brest </a:t>
            </a:r>
            <a:r>
              <a:rPr lang="cs-CZ" b="1" dirty="0" err="1" smtClean="0"/>
              <a:t>Litevski</a:t>
            </a:r>
            <a:r>
              <a:rPr lang="cs-CZ" b="1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March</a:t>
            </a:r>
            <a:r>
              <a:rPr lang="cs-CZ" dirty="0" smtClean="0"/>
              <a:t> 1918 </a:t>
            </a:r>
          </a:p>
          <a:p>
            <a:pPr lvl="0"/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exhaustion</a:t>
            </a:r>
            <a:r>
              <a:rPr lang="cs-CZ" dirty="0" smtClean="0"/>
              <a:t> –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, </a:t>
            </a:r>
            <a:r>
              <a:rPr lang="cs-CZ" dirty="0" err="1" smtClean="0"/>
              <a:t>armies</a:t>
            </a:r>
            <a:r>
              <a:rPr lang="cs-CZ" dirty="0" smtClean="0"/>
              <a:t>, </a:t>
            </a:r>
            <a:r>
              <a:rPr lang="cs-CZ" dirty="0" err="1" smtClean="0"/>
              <a:t>people</a:t>
            </a:r>
            <a:r>
              <a:rPr lang="cs-CZ" dirty="0" smtClean="0"/>
              <a:t> in </a:t>
            </a:r>
            <a:r>
              <a:rPr lang="cs-CZ" dirty="0" err="1" smtClean="0"/>
              <a:t>real</a:t>
            </a:r>
            <a:r>
              <a:rPr lang="cs-CZ" dirty="0" smtClean="0"/>
              <a:t> (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r>
              <a:rPr lang="cs-CZ" dirty="0" smtClean="0"/>
              <a:t>)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1917 – USA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originally</a:t>
            </a:r>
            <a:r>
              <a:rPr lang="cs-CZ" dirty="0" smtClean="0"/>
              <a:t> USA </a:t>
            </a:r>
            <a:r>
              <a:rPr lang="cs-CZ" dirty="0" err="1" smtClean="0"/>
              <a:t>persued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non-</a:t>
            </a:r>
            <a:r>
              <a:rPr lang="cs-CZ" dirty="0" err="1" smtClean="0"/>
              <a:t>interventions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submarines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merchant</a:t>
            </a:r>
            <a:r>
              <a:rPr lang="cs-CZ" dirty="0" smtClean="0"/>
              <a:t>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passengers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a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styled</a:t>
            </a:r>
            <a:r>
              <a:rPr lang="cs-CZ" dirty="0" smtClean="0"/>
              <a:t> "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" </a:t>
            </a:r>
          </a:p>
          <a:p>
            <a:pPr lvl="0"/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 to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in </a:t>
            </a:r>
            <a:r>
              <a:rPr lang="cs-CZ" dirty="0" err="1" smtClean="0"/>
              <a:t>summer</a:t>
            </a:r>
            <a:r>
              <a:rPr lang="cs-CZ" dirty="0" smtClean="0"/>
              <a:t> 1918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collapsed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quickly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3, 1918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–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a flag </a:t>
            </a:r>
            <a:r>
              <a:rPr lang="cs-CZ" dirty="0" err="1" smtClean="0"/>
              <a:t>of</a:t>
            </a:r>
            <a:r>
              <a:rPr lang="cs-CZ" dirty="0" smtClean="0"/>
              <a:t> truce to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Austira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Vila </a:t>
            </a:r>
            <a:r>
              <a:rPr lang="cs-CZ" dirty="0" err="1" smtClean="0"/>
              <a:t>Giusti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Padua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</a:t>
            </a:r>
            <a:r>
              <a:rPr lang="cs-CZ" dirty="0" smtClean="0"/>
              <a:t>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</a:t>
            </a:r>
            <a:r>
              <a:rPr lang="cs-CZ" dirty="0" err="1" smtClean="0"/>
              <a:t>railroad</a:t>
            </a:r>
            <a:r>
              <a:rPr lang="cs-CZ" dirty="0" smtClean="0"/>
              <a:t> </a:t>
            </a:r>
            <a:r>
              <a:rPr lang="cs-CZ" dirty="0" err="1" smtClean="0"/>
              <a:t>carriage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b="1" dirty="0" err="1" smtClean="0"/>
              <a:t>Compiègne</a:t>
            </a:r>
            <a:endParaRPr lang="cs-CZ" dirty="0" smtClean="0"/>
          </a:p>
          <a:p>
            <a:pPr lvl="0"/>
            <a:r>
              <a:rPr lang="cs-CZ" b="1" dirty="0" err="1" smtClean="0"/>
              <a:t>at</a:t>
            </a:r>
            <a:r>
              <a:rPr lang="cs-CZ" b="1" dirty="0" smtClean="0"/>
              <a:t> 11 a.m. 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 a </a:t>
            </a:r>
            <a:r>
              <a:rPr lang="cs-CZ" b="1" dirty="0" err="1" smtClean="0"/>
              <a:t>ceasefire</a:t>
            </a:r>
            <a:r>
              <a:rPr lang="cs-CZ" b="1" dirty="0" smtClean="0"/>
              <a:t> </a:t>
            </a:r>
            <a:r>
              <a:rPr lang="cs-CZ" b="1" dirty="0" err="1" smtClean="0"/>
              <a:t>came</a:t>
            </a:r>
            <a:r>
              <a:rPr lang="cs-CZ" b="1" dirty="0" smtClean="0"/>
              <a:t> </a:t>
            </a:r>
            <a:r>
              <a:rPr lang="cs-CZ" b="1" dirty="0" err="1" smtClean="0"/>
              <a:t>into</a:t>
            </a:r>
            <a:r>
              <a:rPr lang="cs-CZ" b="1" dirty="0" smtClean="0"/>
              <a:t> </a:t>
            </a:r>
            <a:r>
              <a:rPr lang="cs-CZ" b="1" dirty="0" err="1" smtClean="0"/>
              <a:t>effect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594928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b="1" dirty="0" err="1" smtClean="0"/>
              <a:t>Casualties</a:t>
            </a:r>
            <a:r>
              <a:rPr lang="cs-CZ" b="1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dirty="0" smtClean="0"/>
              <a:t>10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soldiers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endParaRPr lang="cs-CZ" dirty="0" smtClean="0"/>
          </a:p>
          <a:p>
            <a:pPr lvl="0">
              <a:buFont typeface="Wingdings" pitchFamily="2" charset="2"/>
              <a:buChar char="v"/>
            </a:pPr>
            <a:r>
              <a:rPr lang="cs-CZ" dirty="0" smtClean="0"/>
              <a:t>7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civilians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endParaRPr lang="cs-CZ" dirty="0" smtClean="0"/>
          </a:p>
          <a:p>
            <a:pPr lvl="0">
              <a:buNone/>
            </a:pPr>
            <a:r>
              <a:rPr lang="cs-CZ" b="1" dirty="0" err="1" smtClean="0"/>
              <a:t>The</a:t>
            </a:r>
            <a:r>
              <a:rPr lang="cs-CZ" b="1" dirty="0" smtClean="0"/>
              <a:t> map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Europe</a:t>
            </a:r>
            <a:r>
              <a:rPr lang="cs-CZ" b="1" dirty="0" smtClean="0"/>
              <a:t> has </a:t>
            </a:r>
            <a:r>
              <a:rPr lang="cs-CZ" b="1" dirty="0" err="1" smtClean="0"/>
              <a:t>changed</a:t>
            </a:r>
            <a:r>
              <a:rPr lang="cs-CZ" b="1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/>
              <a:t>dissolution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four</a:t>
            </a:r>
            <a:r>
              <a:rPr lang="cs-CZ" b="1" dirty="0" smtClean="0"/>
              <a:t> </a:t>
            </a:r>
            <a:r>
              <a:rPr lang="cs-CZ" b="1" dirty="0" err="1" smtClean="0"/>
              <a:t>monarchies</a:t>
            </a:r>
            <a:r>
              <a:rPr lang="cs-CZ" dirty="0" smtClean="0"/>
              <a:t> (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German</a:t>
            </a:r>
            <a:r>
              <a:rPr lang="cs-CZ" dirty="0" smtClean="0"/>
              <a:t> Empire </a:t>
            </a:r>
            <a:r>
              <a:rPr lang="cs-CZ" dirty="0" err="1" smtClean="0"/>
              <a:t>and</a:t>
            </a:r>
            <a:r>
              <a:rPr lang="cs-CZ" dirty="0" smtClean="0"/>
              <a:t> Otoman Empire)</a:t>
            </a:r>
          </a:p>
          <a:p>
            <a:pPr lvl="0">
              <a:buFont typeface="Wingdings" pitchFamily="2" charset="2"/>
              <a:buChar char="v"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dissolution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: </a:t>
            </a:r>
            <a:r>
              <a:rPr lang="cs-CZ" b="1" dirty="0" err="1" smtClean="0"/>
              <a:t>constitution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5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(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/>
              <a:t>Latvia</a:t>
            </a:r>
            <a:r>
              <a:rPr lang="cs-CZ" b="1" dirty="0" smtClean="0"/>
              <a:t>, </a:t>
            </a:r>
            <a:r>
              <a:rPr lang="cs-CZ" b="1" dirty="0" err="1" smtClean="0"/>
              <a:t>Lithuania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Estonia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, independent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</a:t>
            </a:r>
            <a:r>
              <a:rPr lang="cs-CZ" b="1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renewed</a:t>
            </a:r>
            <a:endParaRPr lang="cs-CZ" dirty="0" smtClean="0"/>
          </a:p>
          <a:p>
            <a:pPr lvl="0">
              <a:buFont typeface="Wingdings" pitchFamily="2" charset="2"/>
              <a:buChar char="v"/>
            </a:pP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the</a:t>
            </a:r>
            <a:r>
              <a:rPr lang="cs-CZ" dirty="0" smtClean="0">
                <a:hlinkClick r:id="rId2"/>
              </a:rPr>
              <a:t>-map-as-</a:t>
            </a:r>
            <a:r>
              <a:rPr lang="cs-CZ" dirty="0" err="1" smtClean="0">
                <a:hlinkClick r:id="rId2"/>
              </a:rPr>
              <a:t>history.com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demos</a:t>
            </a:r>
            <a:r>
              <a:rPr lang="cs-CZ" dirty="0" smtClean="0">
                <a:hlinkClick r:id="rId2"/>
              </a:rPr>
              <a:t>/tome03/index.</a:t>
            </a:r>
            <a:r>
              <a:rPr lang="cs-CZ" dirty="0" err="1" smtClean="0">
                <a:hlinkClick r:id="rId2"/>
              </a:rPr>
              <a:t>php</a:t>
            </a:r>
            <a:endParaRPr lang="cs-CZ" dirty="0" smtClean="0"/>
          </a:p>
          <a:p>
            <a:pPr lvl="0">
              <a:buNone/>
            </a:pPr>
            <a:r>
              <a:rPr lang="cs-CZ" b="1" dirty="0" err="1" smtClean="0"/>
              <a:t>Economic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r>
              <a:rPr lang="cs-CZ" b="1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(iron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r>
              <a:rPr lang="cs-CZ" dirty="0" smtClean="0"/>
              <a:t>, </a:t>
            </a:r>
            <a:r>
              <a:rPr lang="cs-CZ" dirty="0" err="1" smtClean="0"/>
              <a:t>textiles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(</a:t>
            </a:r>
            <a:r>
              <a:rPr lang="cs-CZ" dirty="0" err="1" smtClean="0"/>
              <a:t>armament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, </a:t>
            </a:r>
            <a:r>
              <a:rPr lang="cs-CZ" dirty="0" err="1" smtClean="0"/>
              <a:t>automobiles</a:t>
            </a:r>
            <a:r>
              <a:rPr lang="cs-CZ" dirty="0" smtClean="0"/>
              <a:t>, </a:t>
            </a:r>
            <a:r>
              <a:rPr lang="cs-CZ" dirty="0" err="1" smtClean="0"/>
              <a:t>aircrafts</a:t>
            </a:r>
            <a:r>
              <a:rPr lang="cs-CZ" dirty="0" smtClean="0"/>
              <a:t> …)</a:t>
            </a:r>
          </a:p>
          <a:p>
            <a:pPr lvl="0">
              <a:buFont typeface="Wingdings" pitchFamily="2" charset="2"/>
              <a:buChar char="v"/>
            </a:pPr>
            <a:r>
              <a:rPr lang="cs-CZ" dirty="0" err="1" smtClean="0"/>
              <a:t>Firstly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 many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prosperity,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depresse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dirty="0" err="1" smtClean="0"/>
              <a:t>Social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r>
              <a:rPr lang="cs-CZ" b="1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radicalism</a:t>
            </a:r>
            <a:r>
              <a:rPr lang="cs-CZ" dirty="0" smtClean="0"/>
              <a:t> –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totalitarism</a:t>
            </a:r>
            <a:r>
              <a:rPr lang="cs-CZ" dirty="0" smtClean="0"/>
              <a:t>, </a:t>
            </a:r>
            <a:r>
              <a:rPr lang="cs-CZ" dirty="0" err="1" smtClean="0"/>
              <a:t>revaschism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dirty="0" err="1" smtClean="0"/>
              <a:t>Social</a:t>
            </a:r>
            <a:r>
              <a:rPr lang="cs-CZ" dirty="0" smtClean="0"/>
              <a:t> status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r>
              <a:rPr lang="cs-CZ" dirty="0" smtClean="0"/>
              <a:t> has </a:t>
            </a:r>
            <a:r>
              <a:rPr lang="cs-CZ" dirty="0" err="1" smtClean="0"/>
              <a:t>changed</a:t>
            </a:r>
            <a:r>
              <a:rPr lang="cs-CZ" dirty="0" smtClean="0"/>
              <a:t>(</a:t>
            </a:r>
            <a:r>
              <a:rPr lang="cs-CZ" dirty="0" err="1" smtClean="0"/>
              <a:t>sufrage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Many </a:t>
            </a:r>
            <a:r>
              <a:rPr lang="cs-CZ" dirty="0" err="1" smtClean="0"/>
              <a:t>veterans</a:t>
            </a:r>
            <a:r>
              <a:rPr lang="cs-CZ" dirty="0" smtClean="0"/>
              <a:t> –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reintegration</a:t>
            </a:r>
            <a:endParaRPr lang="cs-CZ" dirty="0" smtClean="0"/>
          </a:p>
          <a:p>
            <a:pPr lvl="0">
              <a:buFont typeface="Wingdings" pitchFamily="2" charset="2"/>
              <a:buChar char="v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6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84168" y="6425952"/>
            <a:ext cx="1979712" cy="432048"/>
          </a:xfrm>
        </p:spPr>
        <p:txBody>
          <a:bodyPr>
            <a:normAutofit/>
          </a:bodyPr>
          <a:lstStyle/>
          <a:p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 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200800" cy="552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388424" cy="60932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victors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set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1918</a:t>
            </a:r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Paris in 1919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32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nationalities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met, </a:t>
            </a:r>
            <a:r>
              <a:rPr lang="cs-CZ" dirty="0" err="1" smtClean="0"/>
              <a:t>discussed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a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("Paris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")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post-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winning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 </a:t>
            </a:r>
            <a:r>
              <a:rPr lang="cs-CZ" dirty="0" smtClean="0"/>
              <a:t>– France, Great </a:t>
            </a:r>
            <a:r>
              <a:rPr lang="cs-CZ" dirty="0" err="1" smtClean="0"/>
              <a:t>Britain</a:t>
            </a:r>
            <a:r>
              <a:rPr lang="cs-CZ" dirty="0" smtClean="0"/>
              <a:t>, USA, Italy, Japan</a:t>
            </a:r>
          </a:p>
          <a:p>
            <a:pPr lvl="0"/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figthing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dominiums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Romania</a:t>
            </a:r>
            <a:r>
              <a:rPr lang="cs-CZ" dirty="0" smtClean="0"/>
              <a:t>, </a:t>
            </a:r>
            <a:r>
              <a:rPr lang="cs-CZ" dirty="0" err="1" smtClean="0"/>
              <a:t>Greece</a:t>
            </a:r>
            <a:r>
              <a:rPr lang="cs-CZ" dirty="0" smtClean="0"/>
              <a:t>, Portugal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non-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b="1" dirty="0" err="1" smtClean="0"/>
              <a:t>defeated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Turkey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endParaRPr lang="cs-CZ" dirty="0" smtClean="0"/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invited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(</a:t>
            </a:r>
            <a:r>
              <a:rPr lang="cs-CZ" dirty="0" err="1" smtClean="0"/>
              <a:t>bolshevik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28184" y="4365104"/>
            <a:ext cx="2733930" cy="1944216"/>
          </a:xfrm>
        </p:spPr>
        <p:txBody>
          <a:bodyPr>
            <a:normAutofit lnSpcReduction="10000"/>
          </a:bodyPr>
          <a:lstStyle/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Four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</a:p>
          <a:p>
            <a:r>
              <a:rPr lang="cs-CZ" sz="2000" dirty="0" smtClean="0"/>
              <a:t>David </a:t>
            </a:r>
            <a:r>
              <a:rPr lang="cs-CZ" sz="2000" dirty="0" err="1" smtClean="0"/>
              <a:t>Lloyd</a:t>
            </a:r>
            <a:r>
              <a:rPr lang="cs-CZ" sz="2000" dirty="0" smtClean="0"/>
              <a:t> </a:t>
            </a:r>
            <a:r>
              <a:rPr lang="cs-CZ" sz="2000" dirty="0" err="1" smtClean="0"/>
              <a:t>Geroge</a:t>
            </a:r>
            <a:r>
              <a:rPr lang="cs-CZ" sz="2000" dirty="0" smtClean="0"/>
              <a:t> (GB), </a:t>
            </a:r>
            <a:r>
              <a:rPr lang="cs-CZ" sz="2000" dirty="0" err="1" smtClean="0"/>
              <a:t>Vittorio</a:t>
            </a:r>
            <a:r>
              <a:rPr lang="cs-CZ" sz="2000" dirty="0" smtClean="0"/>
              <a:t> </a:t>
            </a:r>
            <a:r>
              <a:rPr lang="cs-CZ" sz="2000" dirty="0" err="1" smtClean="0"/>
              <a:t>Orlando</a:t>
            </a:r>
            <a:r>
              <a:rPr lang="cs-CZ" sz="2000" dirty="0" smtClean="0"/>
              <a:t> (</a:t>
            </a:r>
            <a:r>
              <a:rPr lang="cs-CZ" sz="2000" dirty="0" err="1" smtClean="0"/>
              <a:t>It</a:t>
            </a:r>
            <a:r>
              <a:rPr lang="cs-CZ" sz="2000" dirty="0" smtClean="0"/>
              <a:t>), </a:t>
            </a:r>
            <a:r>
              <a:rPr lang="cs-CZ" sz="2000" dirty="0" err="1" smtClean="0"/>
              <a:t>George</a:t>
            </a:r>
            <a:r>
              <a:rPr lang="cs-CZ" sz="2000" dirty="0" smtClean="0"/>
              <a:t> </a:t>
            </a:r>
            <a:r>
              <a:rPr lang="cs-CZ" sz="2000" dirty="0" err="1" smtClean="0"/>
              <a:t>Clemencau</a:t>
            </a:r>
            <a:r>
              <a:rPr lang="cs-CZ" sz="2000" dirty="0" smtClean="0"/>
              <a:t> (Fr), </a:t>
            </a:r>
            <a:r>
              <a:rPr lang="cs-CZ" sz="2000" dirty="0" err="1" smtClean="0"/>
              <a:t>Woodrow</a:t>
            </a:r>
            <a:r>
              <a:rPr lang="cs-CZ" sz="2000" dirty="0" smtClean="0"/>
              <a:t> Wilson (US) –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to </a:t>
            </a:r>
            <a:r>
              <a:rPr lang="cs-CZ" sz="2000" dirty="0" err="1" smtClean="0"/>
              <a:t>right</a:t>
            </a:r>
            <a:endParaRPr lang="cs-CZ" sz="2000" dirty="0"/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472608" cy="54726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Treaties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30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following</a:t>
            </a:r>
            <a:r>
              <a:rPr lang="cs-CZ" i="1" dirty="0" smtClean="0"/>
              <a:t> </a:t>
            </a:r>
            <a:r>
              <a:rPr lang="cs-CZ" i="1" dirty="0" err="1" smtClean="0"/>
              <a:t>treaties</a:t>
            </a:r>
            <a:r>
              <a:rPr lang="cs-CZ" i="1" dirty="0" smtClean="0"/>
              <a:t> </a:t>
            </a:r>
            <a:r>
              <a:rPr lang="cs-CZ" i="1" dirty="0" err="1" smtClean="0"/>
              <a:t>were</a:t>
            </a:r>
            <a:r>
              <a:rPr lang="cs-CZ" i="1" dirty="0" smtClean="0"/>
              <a:t> </a:t>
            </a:r>
            <a:r>
              <a:rPr lang="cs-CZ" i="1" dirty="0" err="1" smtClean="0"/>
              <a:t>prepared</a:t>
            </a:r>
            <a:r>
              <a:rPr lang="cs-CZ" i="1" dirty="0" smtClean="0"/>
              <a:t> </a:t>
            </a:r>
            <a:r>
              <a:rPr lang="cs-CZ" i="1" dirty="0" err="1" smtClean="0"/>
              <a:t>at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Paris </a:t>
            </a:r>
            <a:r>
              <a:rPr lang="cs-CZ" i="1" dirty="0" err="1" smtClean="0"/>
              <a:t>Peace</a:t>
            </a:r>
            <a:r>
              <a:rPr lang="cs-CZ" i="1" dirty="0" smtClean="0"/>
              <a:t> </a:t>
            </a:r>
            <a:r>
              <a:rPr lang="cs-CZ" i="1" dirty="0" err="1" smtClean="0"/>
              <a:t>Conference</a:t>
            </a:r>
            <a:r>
              <a:rPr lang="cs-CZ" i="1" dirty="0" smtClean="0"/>
              <a:t>: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Versailles</a:t>
            </a:r>
            <a:r>
              <a:rPr lang="cs-CZ" dirty="0" smtClean="0"/>
              <a:t>, 1919, 28 June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Empire in </a:t>
            </a:r>
            <a:r>
              <a:rPr lang="cs-CZ" dirty="0" err="1" smtClean="0"/>
              <a:t>Weimar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Saint</a:t>
            </a:r>
            <a:r>
              <a:rPr lang="cs-CZ" b="1" dirty="0" smtClean="0"/>
              <a:t>-</a:t>
            </a:r>
            <a:r>
              <a:rPr lang="cs-CZ" b="1" dirty="0" err="1" smtClean="0"/>
              <a:t>Germain</a:t>
            </a:r>
            <a:r>
              <a:rPr lang="cs-CZ" dirty="0" smtClean="0"/>
              <a:t>, 10 </a:t>
            </a:r>
            <a:r>
              <a:rPr lang="cs-CZ" dirty="0" err="1" smtClean="0"/>
              <a:t>September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Neuilly</a:t>
            </a:r>
            <a:r>
              <a:rPr lang="cs-CZ" dirty="0" smtClean="0"/>
              <a:t>, 27 </a:t>
            </a:r>
            <a:r>
              <a:rPr lang="cs-CZ" dirty="0" err="1" smtClean="0"/>
              <a:t>November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Trianon</a:t>
            </a:r>
            <a:r>
              <a:rPr lang="cs-CZ" dirty="0" smtClean="0"/>
              <a:t>, 4 June 1920,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) </a:t>
            </a:r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Sèvres</a:t>
            </a:r>
            <a:r>
              <a:rPr lang="cs-CZ" b="1" dirty="0" smtClean="0"/>
              <a:t>, </a:t>
            </a:r>
            <a:r>
              <a:rPr lang="cs-CZ" dirty="0" smtClean="0"/>
              <a:t>10 August 1920; </a:t>
            </a:r>
            <a:r>
              <a:rPr lang="cs-CZ" dirty="0" err="1" smtClean="0"/>
              <a:t>subsequently</a:t>
            </a:r>
            <a:r>
              <a:rPr lang="cs-CZ" dirty="0" smtClean="0"/>
              <a:t> </a:t>
            </a:r>
            <a:r>
              <a:rPr lang="cs-CZ" dirty="0" err="1" smtClean="0"/>
              <a:t>revised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Lausanne</a:t>
            </a:r>
            <a:r>
              <a:rPr lang="cs-CZ" dirty="0" smtClean="0"/>
              <a:t>, 24 June 1923, (</a:t>
            </a:r>
            <a:r>
              <a:rPr lang="cs-CZ" dirty="0" err="1" smtClean="0"/>
              <a:t>withTurkey</a:t>
            </a:r>
            <a:r>
              <a:rPr lang="cs-CZ" dirty="0" smtClean="0"/>
              <a:t>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Versailles </a:t>
            </a:r>
            <a:r>
              <a:rPr lang="cs-CZ" sz="2800" dirty="0" err="1" smtClean="0"/>
              <a:t>system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",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accords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Washington Naval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1921-1922, </a:t>
            </a:r>
            <a:r>
              <a:rPr lang="cs-CZ" dirty="0" err="1" smtClean="0"/>
              <a:t>laid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Versailles</a:t>
            </a:r>
            <a:r>
              <a:rPr lang="cs-CZ" dirty="0" smtClean="0"/>
              <a:t>-Washington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relations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Versailles,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had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lvl="0"/>
            <a:r>
              <a:rPr lang="cs-CZ" dirty="0" smtClean="0"/>
              <a:t>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League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endParaRPr lang="cs-CZ" dirty="0" smtClean="0"/>
          </a:p>
          <a:p>
            <a:pPr lvl="0">
              <a:buFont typeface="Courier New" pitchFamily="49" charset="0"/>
              <a:buChar char="o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</a:t>
            </a:r>
            <a:r>
              <a:rPr lang="cs-CZ" dirty="0" err="1" smtClean="0"/>
              <a:t>save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USA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fact</a:t>
            </a:r>
            <a:r>
              <a:rPr lang="cs-CZ" dirty="0" smtClean="0"/>
              <a:t> –</a:t>
            </a:r>
            <a:r>
              <a:rPr lang="cs-CZ" dirty="0" err="1" smtClean="0"/>
              <a:t>useless</a:t>
            </a:r>
            <a:r>
              <a:rPr lang="cs-CZ" dirty="0" smtClean="0"/>
              <a:t> –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enforce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decessions</a:t>
            </a:r>
            <a:r>
              <a:rPr lang="cs-CZ" dirty="0" smtClean="0"/>
              <a:t> 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resolutions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6886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Crimean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(1853–1856)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period </a:t>
            </a:r>
            <a:r>
              <a:rPr lang="cs-CZ" dirty="0" err="1" smtClean="0"/>
              <a:t>without</a:t>
            </a:r>
            <a:r>
              <a:rPr lang="cs-CZ" dirty="0" smtClean="0"/>
              <a:t> a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 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tensions</a:t>
            </a:r>
            <a:r>
              <a:rPr lang="cs-CZ" dirty="0" smtClean="0"/>
              <a:t> </a:t>
            </a:r>
            <a:r>
              <a:rPr lang="cs-CZ" dirty="0" err="1" smtClean="0"/>
              <a:t>persisted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(1908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r>
              <a:rPr lang="cs-CZ" dirty="0" smtClean="0"/>
              <a:t> by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, 1912–1913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 lvl="0"/>
            <a:r>
              <a:rPr lang="cs-CZ" dirty="0" err="1" smtClean="0"/>
              <a:t>Pacifist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 -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conferences</a:t>
            </a:r>
            <a:r>
              <a:rPr lang="cs-CZ" dirty="0" smtClean="0"/>
              <a:t> in </a:t>
            </a:r>
            <a:r>
              <a:rPr lang="cs-CZ" dirty="0" err="1" smtClean="0"/>
              <a:t>Hague</a:t>
            </a:r>
            <a:r>
              <a:rPr lang="cs-CZ" dirty="0" smtClean="0"/>
              <a:t> (1898 </a:t>
            </a:r>
            <a:r>
              <a:rPr lang="cs-CZ" dirty="0" err="1" smtClean="0"/>
              <a:t>and</a:t>
            </a:r>
            <a:r>
              <a:rPr lang="cs-CZ" dirty="0" smtClean="0"/>
              <a:t> 1907) - </a:t>
            </a:r>
            <a:r>
              <a:rPr lang="cs-CZ" dirty="0" err="1" smtClean="0"/>
              <a:t>unsuccessful</a:t>
            </a: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blocks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Entente (</a:t>
            </a:r>
            <a:r>
              <a:rPr lang="cs-CZ" b="1" dirty="0" err="1" smtClean="0"/>
              <a:t>Allied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):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 + France +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Central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+ (</a:t>
            </a:r>
            <a:r>
              <a:rPr lang="cs-CZ" dirty="0" err="1" smtClean="0"/>
              <a:t>later</a:t>
            </a:r>
            <a:r>
              <a:rPr lang="cs-CZ" dirty="0" smtClean="0"/>
              <a:t>) </a:t>
            </a:r>
            <a:r>
              <a:rPr lang="cs-CZ" dirty="0" err="1" smtClean="0"/>
              <a:t>Bulgaria</a:t>
            </a:r>
            <a:r>
              <a:rPr lang="cs-CZ" dirty="0" smtClean="0"/>
              <a:t> + </a:t>
            </a:r>
            <a:r>
              <a:rPr lang="cs-CZ" dirty="0" err="1" smtClean="0"/>
              <a:t>Turkey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Italy – </a:t>
            </a:r>
            <a:r>
              <a:rPr lang="cs-CZ" dirty="0" err="1" smtClean="0"/>
              <a:t>firstly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, in May 1915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Entente (</a:t>
            </a:r>
            <a:r>
              <a:rPr lang="cs-CZ" dirty="0" err="1" smtClean="0"/>
              <a:t>the</a:t>
            </a:r>
            <a:r>
              <a:rPr lang="cs-CZ" dirty="0" smtClean="0"/>
              <a:t> London </a:t>
            </a:r>
            <a:r>
              <a:rPr lang="cs-CZ" dirty="0" err="1" smtClean="0"/>
              <a:t>Treaty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1915 </a:t>
            </a:r>
            <a:r>
              <a:rPr lang="cs-CZ" dirty="0" err="1" smtClean="0"/>
              <a:t>promised</a:t>
            </a:r>
            <a:r>
              <a:rPr lang="cs-CZ" dirty="0" smtClean="0"/>
              <a:t> </a:t>
            </a:r>
            <a:r>
              <a:rPr lang="cs-CZ" dirty="0" err="1" smtClean="0"/>
              <a:t>territorial</a:t>
            </a:r>
            <a:r>
              <a:rPr lang="cs-CZ" dirty="0" smtClean="0"/>
              <a:t> </a:t>
            </a:r>
            <a:r>
              <a:rPr lang="cs-CZ" dirty="0" err="1" smtClean="0"/>
              <a:t>gains</a:t>
            </a:r>
            <a:r>
              <a:rPr lang="cs-CZ" dirty="0" smtClean="0"/>
              <a:t> to Italy)  </a:t>
            </a:r>
          </a:p>
          <a:p>
            <a:pPr lvl="0"/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: </a:t>
            </a:r>
            <a:r>
              <a:rPr lang="cs-CZ" dirty="0" err="1" smtClean="0"/>
              <a:t>Sweden</a:t>
            </a:r>
            <a:r>
              <a:rPr lang="cs-CZ" dirty="0" smtClean="0"/>
              <a:t>, </a:t>
            </a:r>
            <a:r>
              <a:rPr lang="cs-CZ" dirty="0" err="1" smtClean="0"/>
              <a:t>Norway</a:t>
            </a:r>
            <a:r>
              <a:rPr lang="cs-CZ" dirty="0" smtClean="0"/>
              <a:t>, </a:t>
            </a:r>
            <a:r>
              <a:rPr lang="cs-CZ" dirty="0" err="1" smtClean="0"/>
              <a:t>Denmark</a:t>
            </a:r>
            <a:r>
              <a:rPr lang="cs-CZ" dirty="0" smtClean="0"/>
              <a:t>, </a:t>
            </a:r>
            <a:r>
              <a:rPr lang="cs-CZ" dirty="0" err="1" smtClean="0"/>
              <a:t>Netherlands</a:t>
            </a:r>
            <a:r>
              <a:rPr lang="cs-CZ" dirty="0" smtClean="0"/>
              <a:t>, </a:t>
            </a:r>
            <a:r>
              <a:rPr lang="cs-CZ" dirty="0" err="1" smtClean="0"/>
              <a:t>Spain</a:t>
            </a:r>
            <a:r>
              <a:rPr lang="cs-CZ" dirty="0" smtClean="0"/>
              <a:t>, </a:t>
            </a:r>
            <a:r>
              <a:rPr lang="cs-CZ" dirty="0" err="1" smtClean="0"/>
              <a:t>Switzerland</a:t>
            </a:r>
            <a:r>
              <a:rPr lang="cs-CZ" dirty="0" smtClean="0"/>
              <a:t>, </a:t>
            </a:r>
            <a:r>
              <a:rPr lang="cs-CZ" dirty="0" err="1" smtClean="0"/>
              <a:t>Albania</a:t>
            </a:r>
            <a:endParaRPr lang="cs-CZ" dirty="0" smtClean="0"/>
          </a:p>
          <a:p>
            <a:pPr lvl="0"/>
            <a:r>
              <a:rPr lang="cs-CZ" dirty="0" smtClean="0"/>
              <a:t>USA –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i="1" dirty="0" err="1" smtClean="0"/>
              <a:t>Economy</a:t>
            </a:r>
            <a:endParaRPr lang="cs-CZ" dirty="0" smtClean="0"/>
          </a:p>
          <a:p>
            <a:pPr lvl="0"/>
            <a:r>
              <a:rPr lang="cs-CZ" dirty="0" smtClean="0"/>
              <a:t>1921–1922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as a </a:t>
            </a:r>
            <a:r>
              <a:rPr lang="cs-CZ" dirty="0" err="1" smtClean="0"/>
              <a:t>consequence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1924–1929 – </a:t>
            </a:r>
            <a:r>
              <a:rPr lang="cs-CZ" dirty="0" err="1" smtClean="0"/>
              <a:t>economic</a:t>
            </a:r>
            <a:r>
              <a:rPr lang="cs-CZ" dirty="0" smtClean="0"/>
              <a:t> boom,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,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, </a:t>
            </a:r>
            <a:r>
              <a:rPr lang="cs-CZ" dirty="0" err="1" smtClean="0"/>
              <a:t>intensification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lvl="0"/>
            <a:r>
              <a:rPr lang="cs-CZ" dirty="0" smtClean="0"/>
              <a:t>1929, </a:t>
            </a:r>
            <a:r>
              <a:rPr lang="cs-CZ" dirty="0" err="1" smtClean="0"/>
              <a:t>October</a:t>
            </a:r>
            <a:r>
              <a:rPr lang="cs-CZ" dirty="0" smtClean="0"/>
              <a:t> 24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Tuesday</a:t>
            </a:r>
            <a:r>
              <a:rPr lang="cs-CZ" dirty="0" smtClean="0"/>
              <a:t>, New York </a:t>
            </a:r>
            <a:r>
              <a:rPr lang="cs-CZ" dirty="0" err="1" smtClean="0"/>
              <a:t>Stock</a:t>
            </a:r>
            <a:r>
              <a:rPr lang="cs-CZ" dirty="0" smtClean="0"/>
              <a:t> Market </a:t>
            </a:r>
            <a:r>
              <a:rPr lang="cs-CZ" dirty="0" err="1" smtClean="0"/>
              <a:t>Crash</a:t>
            </a:r>
            <a:r>
              <a:rPr lang="cs-CZ" dirty="0" smtClean="0"/>
              <a:t> (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Street</a:t>
            </a:r>
            <a:r>
              <a:rPr lang="cs-CZ" dirty="0" smtClean="0"/>
              <a:t>) →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Depression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, most </a:t>
            </a:r>
            <a:r>
              <a:rPr lang="cs-CZ" dirty="0" err="1" smtClean="0"/>
              <a:t>widespread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20th </a:t>
            </a:r>
            <a:r>
              <a:rPr lang="cs-CZ" dirty="0" err="1" smtClean="0"/>
              <a:t>century</a:t>
            </a:r>
            <a:r>
              <a:rPr lang="cs-CZ" dirty="0" smtClean="0"/>
              <a:t>, drop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unemployment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unrests</a:t>
            </a:r>
            <a:r>
              <a:rPr lang="cs-CZ" dirty="0" smtClean="0"/>
              <a:t>,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1933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8092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relations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97360"/>
            <a:ext cx="7920880" cy="5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,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,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democratism</a:t>
            </a:r>
            <a:r>
              <a:rPr lang="cs-CZ" dirty="0" smtClean="0"/>
              <a:t> a </a:t>
            </a:r>
            <a:r>
              <a:rPr lang="cs-CZ" dirty="0" err="1" smtClean="0"/>
              <a:t>pacifism</a:t>
            </a: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– May 1922 – </a:t>
            </a:r>
            <a:r>
              <a:rPr lang="cs-CZ" b="1" dirty="0" err="1" smtClean="0"/>
              <a:t>Conference</a:t>
            </a:r>
            <a:r>
              <a:rPr lang="cs-CZ" b="1" dirty="0" smtClean="0"/>
              <a:t> in </a:t>
            </a:r>
            <a:r>
              <a:rPr lang="cs-CZ" b="1" dirty="0" err="1" smtClean="0"/>
              <a:t>Genova</a:t>
            </a:r>
            <a:r>
              <a:rPr lang="cs-CZ" b="1" dirty="0" smtClean="0"/>
              <a:t>, Italy</a:t>
            </a:r>
            <a:endParaRPr lang="cs-CZ" dirty="0" smtClean="0"/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invited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discuss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-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France </a:t>
            </a:r>
            <a:r>
              <a:rPr lang="cs-CZ" dirty="0" err="1" smtClean="0"/>
              <a:t>insisted</a:t>
            </a:r>
            <a:r>
              <a:rPr lang="cs-CZ" dirty="0" smtClean="0"/>
              <a:t> on </a:t>
            </a:r>
            <a:r>
              <a:rPr lang="cs-CZ" dirty="0" err="1" smtClean="0"/>
              <a:t>it</a:t>
            </a:r>
            <a:r>
              <a:rPr lang="cs-CZ" dirty="0" smtClean="0"/>
              <a:t> → no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: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b="1" dirty="0" err="1" smtClean="0"/>
              <a:t>Agreement</a:t>
            </a:r>
            <a:r>
              <a:rPr lang="cs-CZ" b="1" dirty="0" smtClean="0"/>
              <a:t> in </a:t>
            </a:r>
            <a:r>
              <a:rPr lang="cs-CZ" b="1" dirty="0" err="1" smtClean="0"/>
              <a:t>Rappalo</a:t>
            </a:r>
            <a:r>
              <a:rPr lang="cs-CZ" dirty="0" smtClean="0"/>
              <a:t> –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de iure</a:t>
            </a:r>
          </a:p>
          <a:p>
            <a:pPr lvl="0"/>
            <a:r>
              <a:rPr lang="cs-CZ" dirty="0" smtClean="0"/>
              <a:t>1924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Dawes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(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mark</a:t>
            </a:r>
            <a:r>
              <a:rPr lang="cs-CZ" dirty="0" smtClean="0"/>
              <a:t>, budget,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Dawes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relied</a:t>
            </a:r>
            <a:r>
              <a:rPr lang="cs-CZ" dirty="0" smtClean="0"/>
              <a:t> on money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Germany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US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loans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International</a:t>
            </a:r>
            <a:r>
              <a:rPr lang="cs-CZ" sz="3200" dirty="0" smtClean="0"/>
              <a:t> relations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73325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dirty="0" smtClean="0"/>
              <a:t>Locarno </a:t>
            </a:r>
            <a:r>
              <a:rPr lang="cs-CZ" b="1" dirty="0" err="1" smtClean="0"/>
              <a:t>Conference</a:t>
            </a:r>
            <a:r>
              <a:rPr lang="cs-CZ" b="1" dirty="0" smtClean="0"/>
              <a:t>, </a:t>
            </a:r>
            <a:r>
              <a:rPr lang="cs-CZ" b="1" dirty="0" err="1" smtClean="0"/>
              <a:t>Switzerland</a:t>
            </a:r>
            <a:r>
              <a:rPr lang="cs-CZ" b="1" dirty="0" smtClean="0"/>
              <a:t> – </a:t>
            </a:r>
            <a:r>
              <a:rPr lang="cs-CZ" b="1" dirty="0" err="1" smtClean="0"/>
              <a:t>October</a:t>
            </a:r>
            <a:r>
              <a:rPr lang="cs-CZ" b="1" dirty="0" smtClean="0"/>
              <a:t> 1925 </a:t>
            </a:r>
            <a:endParaRPr lang="cs-CZ" dirty="0" smtClean="0"/>
          </a:p>
          <a:p>
            <a:pPr lvl="0"/>
            <a:r>
              <a:rPr lang="cs-CZ" dirty="0" smtClean="0"/>
              <a:t>4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(Great </a:t>
            </a:r>
            <a:r>
              <a:rPr lang="cs-CZ" dirty="0" err="1" smtClean="0"/>
              <a:t>Britain</a:t>
            </a:r>
            <a:r>
              <a:rPr lang="cs-CZ" dirty="0" smtClean="0"/>
              <a:t>, France, Italy, </a:t>
            </a:r>
            <a:r>
              <a:rPr lang="cs-CZ" dirty="0" err="1" smtClean="0"/>
              <a:t>Germany</a:t>
            </a:r>
            <a:r>
              <a:rPr lang="cs-CZ" dirty="0" smtClean="0"/>
              <a:t>)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losers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Locarno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"</a:t>
            </a:r>
            <a:r>
              <a:rPr lang="cs-CZ" b="1" dirty="0" err="1" smtClean="0"/>
              <a:t>Rhineland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"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France,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Italy.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signatories</a:t>
            </a:r>
            <a:r>
              <a:rPr lang="cs-CZ" dirty="0" smtClean="0"/>
              <a:t> </a:t>
            </a:r>
            <a:r>
              <a:rPr lang="cs-CZ" dirty="0" err="1" smtClean="0"/>
              <a:t>undertook</a:t>
            </a:r>
            <a:r>
              <a:rPr lang="cs-CZ" dirty="0" smtClean="0"/>
              <a:t> not to </a:t>
            </a:r>
            <a:r>
              <a:rPr lang="cs-CZ" dirty="0" err="1" smtClean="0"/>
              <a:t>attack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latter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acting</a:t>
            </a:r>
            <a:r>
              <a:rPr lang="cs-CZ" dirty="0" smtClean="0"/>
              <a:t> as </a:t>
            </a:r>
            <a:r>
              <a:rPr lang="cs-CZ" dirty="0" err="1" smtClean="0"/>
              <a:t>guarantors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western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guaranted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to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–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felt</a:t>
            </a:r>
            <a:r>
              <a:rPr lang="cs-CZ" dirty="0" smtClean="0"/>
              <a:t> </a:t>
            </a:r>
            <a:r>
              <a:rPr lang="cs-CZ" dirty="0" err="1" smtClean="0"/>
              <a:t>endangered</a:t>
            </a:r>
            <a:r>
              <a:rPr lang="cs-CZ" dirty="0" smtClean="0"/>
              <a:t> by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imperialism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revanchism</a:t>
            </a:r>
            <a:endParaRPr lang="cs-CZ" dirty="0" smtClean="0"/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's </a:t>
            </a:r>
            <a:r>
              <a:rPr lang="cs-CZ" dirty="0" err="1" smtClean="0"/>
              <a:t>admission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subsequent</a:t>
            </a:r>
            <a:r>
              <a:rPr lang="cs-CZ" dirty="0" smtClean="0"/>
              <a:t> </a:t>
            </a:r>
            <a:r>
              <a:rPr lang="cs-CZ" dirty="0" err="1" smtClean="0"/>
              <a:t>withdrawal</a:t>
            </a:r>
            <a:r>
              <a:rPr lang="cs-CZ" dirty="0" smtClean="0"/>
              <a:t> (</a:t>
            </a:r>
            <a:r>
              <a:rPr lang="cs-CZ" dirty="0" err="1" smtClean="0"/>
              <a:t>completed</a:t>
            </a:r>
            <a:r>
              <a:rPr lang="cs-CZ" dirty="0" smtClean="0"/>
              <a:t> in June 1930)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's western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relations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41376"/>
            <a:ext cx="8280920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err="1" smtClean="0"/>
              <a:t>Briand</a:t>
            </a:r>
            <a:r>
              <a:rPr lang="cs-CZ" b="1" dirty="0" smtClean="0"/>
              <a:t>-</a:t>
            </a:r>
            <a:r>
              <a:rPr lang="cs-CZ" b="1" dirty="0" err="1" smtClean="0"/>
              <a:t>Kellog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dirty="0" smtClean="0"/>
              <a:t> -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General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Renunciation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Peace</a:t>
            </a:r>
            <a:r>
              <a:rPr lang="cs-CZ" b="1" dirty="0" smtClean="0"/>
              <a:t> </a:t>
            </a:r>
            <a:r>
              <a:rPr lang="cs-CZ" b="1" dirty="0" err="1" smtClean="0"/>
              <a:t>Act</a:t>
            </a:r>
            <a:r>
              <a:rPr lang="cs-CZ" dirty="0" smtClean="0"/>
              <a:t>)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on August 27, 1928 57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prohibited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as "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" </a:t>
            </a:r>
            <a:r>
              <a:rPr lang="cs-CZ" dirty="0" err="1" smtClean="0"/>
              <a:t>and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disputes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sanctions</a:t>
            </a:r>
            <a:r>
              <a:rPr lang="cs-CZ" dirty="0" smtClean="0"/>
              <a:t>  in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endParaRPr lang="cs-CZ" dirty="0" smtClean="0"/>
          </a:p>
          <a:p>
            <a:pPr lvl="0"/>
            <a:r>
              <a:rPr lang="cs-CZ" dirty="0" smtClean="0"/>
              <a:t>no program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disarmement</a:t>
            </a:r>
            <a:endParaRPr lang="cs-CZ" dirty="0" smtClean="0"/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Young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program </a:t>
            </a:r>
            <a:r>
              <a:rPr lang="cs-CZ" dirty="0" err="1" smtClean="0"/>
              <a:t>for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debts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</a:t>
            </a:r>
            <a:r>
              <a:rPr lang="cs-CZ" dirty="0" err="1" smtClean="0"/>
              <a:t>written</a:t>
            </a:r>
            <a:r>
              <a:rPr lang="cs-CZ" dirty="0" smtClean="0"/>
              <a:t> in 1929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r>
              <a:rPr lang="cs-CZ" dirty="0" smtClean="0"/>
              <a:t> in 1930</a:t>
            </a:r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– to 112 </a:t>
            </a:r>
            <a:r>
              <a:rPr lang="cs-CZ" dirty="0" err="1" smtClean="0"/>
              <a:t>billion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in </a:t>
            </a:r>
            <a:r>
              <a:rPr lang="cs-CZ" dirty="0" err="1" smtClean="0"/>
              <a:t>next</a:t>
            </a:r>
            <a:r>
              <a:rPr lang="cs-CZ" dirty="0" smtClean="0"/>
              <a:t> 59 </a:t>
            </a:r>
            <a:r>
              <a:rPr lang="cs-CZ" dirty="0" err="1" smtClean="0"/>
              <a:t>years</a:t>
            </a:r>
            <a:r>
              <a:rPr lang="cs-CZ" dirty="0" smtClean="0"/>
              <a:t>, 2 bilion </a:t>
            </a:r>
            <a:r>
              <a:rPr lang="cs-CZ" dirty="0" err="1" smtClean="0"/>
              <a:t>marks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920880" cy="55470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WWI: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firstworldwar.com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the</a:t>
            </a:r>
            <a:r>
              <a:rPr lang="cs-CZ" dirty="0" smtClean="0">
                <a:hlinkClick r:id="rId3"/>
              </a:rPr>
              <a:t>-map-as-</a:t>
            </a:r>
            <a:r>
              <a:rPr lang="cs-CZ" dirty="0" err="1" smtClean="0">
                <a:hlinkClick r:id="rId3"/>
              </a:rPr>
              <a:t>history.com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demos</a:t>
            </a:r>
            <a:r>
              <a:rPr lang="cs-CZ" dirty="0" smtClean="0">
                <a:hlinkClick r:id="rId3"/>
              </a:rPr>
              <a:t>/tome03/index.</a:t>
            </a:r>
            <a:r>
              <a:rPr lang="cs-CZ" dirty="0" err="1" smtClean="0">
                <a:hlinkClick r:id="rId3"/>
              </a:rPr>
              <a:t>php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14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Woodrow</a:t>
            </a:r>
            <a:r>
              <a:rPr lang="cs-CZ" dirty="0" smtClean="0"/>
              <a:t> Wilson: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ourdocuments.gov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doc</a:t>
            </a:r>
            <a:r>
              <a:rPr lang="cs-CZ" dirty="0" smtClean="0">
                <a:hlinkClick r:id="rId4"/>
              </a:rPr>
              <a:t>_</a:t>
            </a:r>
            <a:r>
              <a:rPr lang="cs-CZ" dirty="0" err="1" smtClean="0">
                <a:hlinkClick r:id="rId4"/>
              </a:rPr>
              <a:t>large</a:t>
            </a:r>
            <a:r>
              <a:rPr lang="cs-CZ" dirty="0" smtClean="0">
                <a:hlinkClick r:id="rId4"/>
              </a:rPr>
              <a:t>_image.</a:t>
            </a:r>
            <a:r>
              <a:rPr lang="cs-CZ" dirty="0" err="1" smtClean="0">
                <a:hlinkClick r:id="rId4"/>
              </a:rPr>
              <a:t>php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doc</a:t>
            </a:r>
            <a:r>
              <a:rPr lang="cs-CZ" dirty="0" smtClean="0">
                <a:hlinkClick r:id="rId4"/>
              </a:rPr>
              <a:t>=62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err="1" smtClean="0"/>
              <a:t>MacMILLAN</a:t>
            </a:r>
            <a:r>
              <a:rPr lang="cs-CZ" dirty="0" smtClean="0"/>
              <a:t>, </a:t>
            </a:r>
            <a:r>
              <a:rPr lang="cs-CZ" dirty="0" err="1" smtClean="0"/>
              <a:t>Margareth</a:t>
            </a:r>
            <a:r>
              <a:rPr lang="cs-CZ" dirty="0" smtClean="0"/>
              <a:t>: </a:t>
            </a:r>
            <a:r>
              <a:rPr lang="en-US" dirty="0" smtClean="0"/>
              <a:t>Peacemakers Six Months That Changed the World: The Paris Peace Conference of 1919 and Its Attempt to End War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youtube.com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watch</a:t>
            </a:r>
            <a:r>
              <a:rPr lang="cs-CZ" dirty="0" smtClean="0">
                <a:hlinkClick r:id="rId5"/>
              </a:rPr>
              <a:t>?v=L8uWgbRd8So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en-US" cap="all" dirty="0" err="1" smtClean="0"/>
              <a:t>Henig</a:t>
            </a:r>
            <a:r>
              <a:rPr lang="en-US" dirty="0" smtClean="0"/>
              <a:t>, Ruth B</a:t>
            </a:r>
            <a:r>
              <a:rPr lang="cs-CZ" dirty="0" smtClean="0"/>
              <a:t>. (1995)</a:t>
            </a:r>
            <a:r>
              <a:rPr lang="en-US" dirty="0" smtClean="0"/>
              <a:t>. </a:t>
            </a:r>
            <a:r>
              <a:rPr lang="en-US" i="1" dirty="0" smtClean="0"/>
              <a:t>Versailles and after, 1919-1933</a:t>
            </a:r>
            <a:r>
              <a:rPr lang="en-US" dirty="0" smtClean="0"/>
              <a:t>. 2nd ed. London: </a:t>
            </a:r>
            <a:r>
              <a:rPr lang="en-US" dirty="0" err="1" smtClean="0"/>
              <a:t>Routledge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Locarno</a:t>
            </a:r>
          </a:p>
          <a:p>
            <a:pPr>
              <a:buNone/>
            </a:pPr>
            <a:r>
              <a:rPr lang="cs-CZ" dirty="0" smtClean="0">
                <a:hlinkClick r:id="rId6"/>
              </a:rPr>
              <a:t>http://treaties.un.org/Pages/showDetails.aspx?objid=08000002801683d0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WW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5949280"/>
          </a:xfrm>
        </p:spPr>
        <p:txBody>
          <a:bodyPr>
            <a:normAutofit fontScale="85000" lnSpcReduction="10000"/>
          </a:bodyPr>
          <a:lstStyle/>
          <a:p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Czech</a:t>
            </a:r>
            <a:r>
              <a:rPr lang="cs-CZ" sz="2100" dirty="0" smtClean="0"/>
              <a:t> </a:t>
            </a:r>
            <a:r>
              <a:rPr lang="cs-CZ" sz="2100" dirty="0" err="1" smtClean="0"/>
              <a:t>lands</a:t>
            </a:r>
            <a:r>
              <a:rPr lang="cs-CZ" sz="2100" dirty="0" smtClean="0"/>
              <a:t> </a:t>
            </a:r>
            <a:r>
              <a:rPr lang="cs-CZ" sz="2100" dirty="0" err="1" smtClean="0"/>
              <a:t>were</a:t>
            </a:r>
            <a:r>
              <a:rPr lang="cs-CZ" sz="2100" dirty="0" smtClean="0"/>
              <a:t> </a:t>
            </a:r>
            <a:r>
              <a:rPr lang="cs-CZ" sz="2100" dirty="0" err="1" smtClean="0"/>
              <a:t>constituent</a:t>
            </a:r>
            <a:r>
              <a:rPr lang="cs-CZ" sz="2100" dirty="0" smtClean="0"/>
              <a:t> part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Habsburg</a:t>
            </a:r>
            <a:r>
              <a:rPr lang="cs-CZ" sz="2100" dirty="0" smtClean="0"/>
              <a:t> monarchy – no </a:t>
            </a:r>
            <a:r>
              <a:rPr lang="cs-CZ" sz="2100" dirty="0" err="1" smtClean="0"/>
              <a:t>effort</a:t>
            </a:r>
            <a:r>
              <a:rPr lang="cs-CZ" sz="2100" dirty="0" smtClean="0"/>
              <a:t> to </a:t>
            </a:r>
            <a:r>
              <a:rPr lang="cs-CZ" sz="2100" dirty="0" err="1" smtClean="0"/>
              <a:t>destroy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monarchy </a:t>
            </a:r>
            <a:r>
              <a:rPr lang="cs-CZ" sz="2100" dirty="0" err="1" smtClean="0"/>
              <a:t>till</a:t>
            </a:r>
            <a:r>
              <a:rPr lang="cs-CZ" sz="2100" dirty="0" smtClean="0"/>
              <a:t> 1917/1918</a:t>
            </a:r>
          </a:p>
          <a:p>
            <a:r>
              <a:rPr lang="cs-CZ" sz="2100" dirty="0" err="1" smtClean="0"/>
              <a:t>Only</a:t>
            </a:r>
            <a:r>
              <a:rPr lang="cs-CZ" sz="2100" dirty="0" smtClean="0"/>
              <a:t> a </a:t>
            </a:r>
            <a:r>
              <a:rPr lang="cs-CZ" sz="2100" dirty="0" err="1" smtClean="0"/>
              <a:t>small</a:t>
            </a:r>
            <a:r>
              <a:rPr lang="cs-CZ" sz="2100" dirty="0" smtClean="0"/>
              <a:t> </a:t>
            </a:r>
            <a:r>
              <a:rPr lang="cs-CZ" sz="2100" dirty="0" err="1" smtClean="0"/>
              <a:t>conspiracy</a:t>
            </a:r>
            <a:r>
              <a:rPr lang="cs-CZ" sz="2100" dirty="0" smtClean="0"/>
              <a:t> </a:t>
            </a:r>
            <a:r>
              <a:rPr lang="cs-CZ" sz="2100" dirty="0" err="1" smtClean="0"/>
              <a:t>group</a:t>
            </a:r>
            <a:r>
              <a:rPr lang="cs-CZ" sz="2100" dirty="0" smtClean="0"/>
              <a:t> –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Maffia</a:t>
            </a:r>
            <a:r>
              <a:rPr lang="cs-CZ" sz="2100" i="1" dirty="0" smtClean="0"/>
              <a:t> – </a:t>
            </a:r>
            <a:r>
              <a:rPr lang="cs-CZ" sz="2100" dirty="0" err="1" smtClean="0"/>
              <a:t>cooperation</a:t>
            </a:r>
            <a:r>
              <a:rPr lang="cs-CZ" sz="2100" dirty="0" smtClean="0"/>
              <a:t> </a:t>
            </a:r>
            <a:r>
              <a:rPr lang="cs-CZ" sz="2100" dirty="0" err="1" smtClean="0"/>
              <a:t>with</a:t>
            </a:r>
            <a:r>
              <a:rPr lang="cs-CZ" sz="2100" dirty="0" smtClean="0"/>
              <a:t> </a:t>
            </a:r>
            <a:r>
              <a:rPr lang="cs-CZ" sz="2100" dirty="0" err="1" smtClean="0"/>
              <a:t>South</a:t>
            </a:r>
            <a:r>
              <a:rPr lang="cs-CZ" sz="2100" dirty="0" smtClean="0"/>
              <a:t> </a:t>
            </a:r>
            <a:r>
              <a:rPr lang="cs-CZ" sz="2100" dirty="0" err="1" smtClean="0"/>
              <a:t>Slavs</a:t>
            </a:r>
            <a:endParaRPr lang="cs-CZ" sz="2100" dirty="0" smtClean="0"/>
          </a:p>
          <a:p>
            <a:r>
              <a:rPr lang="cs-CZ" sz="2100" dirty="0" err="1" smtClean="0"/>
              <a:t>Emigrants</a:t>
            </a:r>
            <a:r>
              <a:rPr lang="cs-CZ" sz="2100" dirty="0" smtClean="0"/>
              <a:t> – </a:t>
            </a:r>
            <a:r>
              <a:rPr lang="cs-CZ" sz="2100" b="1" dirty="0" smtClean="0"/>
              <a:t>Tomáš </a:t>
            </a:r>
            <a:r>
              <a:rPr lang="cs-CZ" sz="2100" b="1" dirty="0" err="1" smtClean="0"/>
              <a:t>Garrigue</a:t>
            </a:r>
            <a:r>
              <a:rPr lang="cs-CZ" sz="2100" b="1" dirty="0" smtClean="0"/>
              <a:t> Masaryk</a:t>
            </a:r>
            <a:r>
              <a:rPr lang="cs-CZ" sz="2100" dirty="0" smtClean="0"/>
              <a:t>, </a:t>
            </a:r>
            <a:r>
              <a:rPr lang="cs-CZ" sz="2100" b="1" dirty="0" smtClean="0"/>
              <a:t>Edvard Beneš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b="1" dirty="0" smtClean="0"/>
              <a:t>Milan Rastislav </a:t>
            </a:r>
            <a:r>
              <a:rPr lang="cs-CZ" sz="2100" b="1" dirty="0" err="1" smtClean="0"/>
              <a:t>Štefánik</a:t>
            </a:r>
            <a:r>
              <a:rPr lang="cs-CZ" sz="2100" dirty="0" smtClean="0"/>
              <a:t> – 1915 – </a:t>
            </a:r>
            <a:r>
              <a:rPr lang="cs-CZ" sz="2100" dirty="0" err="1" smtClean="0"/>
              <a:t>founded</a:t>
            </a:r>
            <a:r>
              <a:rPr lang="cs-CZ" sz="2100" dirty="0" smtClean="0"/>
              <a:t> </a:t>
            </a:r>
            <a:r>
              <a:rPr lang="cs-CZ" sz="2100" b="1" dirty="0" err="1" smtClean="0"/>
              <a:t>The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Czechoslovak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National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Council</a:t>
            </a:r>
            <a:r>
              <a:rPr lang="cs-CZ" sz="2100" dirty="0" smtClean="0"/>
              <a:t> in Paris</a:t>
            </a:r>
          </a:p>
          <a:p>
            <a:r>
              <a:rPr lang="cs-CZ" sz="2100" dirty="0" err="1" smtClean="0"/>
              <a:t>army</a:t>
            </a:r>
            <a:r>
              <a:rPr lang="cs-CZ" sz="2100" dirty="0" smtClean="0"/>
              <a:t> in </a:t>
            </a:r>
            <a:r>
              <a:rPr lang="cs-CZ" sz="2100" dirty="0" err="1" smtClean="0"/>
              <a:t>abroad</a:t>
            </a:r>
            <a:r>
              <a:rPr lang="cs-CZ" sz="2100" dirty="0" smtClean="0"/>
              <a:t> – </a:t>
            </a:r>
            <a:r>
              <a:rPr lang="cs-CZ" sz="2100" dirty="0" err="1" smtClean="0"/>
              <a:t>Legions</a:t>
            </a:r>
            <a:r>
              <a:rPr lang="cs-CZ" sz="2100" dirty="0" smtClean="0"/>
              <a:t> (France, Italy, </a:t>
            </a:r>
            <a:r>
              <a:rPr lang="cs-CZ" sz="2100" dirty="0" err="1" smtClean="0"/>
              <a:t>Russia</a:t>
            </a:r>
            <a:r>
              <a:rPr lang="cs-CZ" sz="2100" dirty="0" smtClean="0"/>
              <a:t>) – </a:t>
            </a:r>
            <a:r>
              <a:rPr lang="cs-CZ" sz="2100" dirty="0" err="1" smtClean="0"/>
              <a:t>during</a:t>
            </a:r>
            <a:r>
              <a:rPr lang="cs-CZ" sz="2100" dirty="0" smtClean="0"/>
              <a:t> 1918 de facto </a:t>
            </a:r>
            <a:r>
              <a:rPr lang="cs-CZ" sz="2100" dirty="0" err="1" smtClean="0"/>
              <a:t>recognized</a:t>
            </a:r>
            <a:r>
              <a:rPr lang="cs-CZ" sz="2100" dirty="0" smtClean="0"/>
              <a:t> as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allied</a:t>
            </a:r>
            <a:r>
              <a:rPr lang="cs-CZ" sz="2100" dirty="0" smtClean="0"/>
              <a:t> </a:t>
            </a:r>
            <a:r>
              <a:rPr lang="cs-CZ" sz="2100" dirty="0" err="1" smtClean="0"/>
              <a:t>army</a:t>
            </a:r>
            <a:endParaRPr lang="cs-CZ" sz="2100" dirty="0" smtClean="0"/>
          </a:p>
          <a:p>
            <a:r>
              <a:rPr lang="cs-CZ" sz="2100" dirty="0" smtClean="0"/>
              <a:t>Masaryk </a:t>
            </a:r>
            <a:r>
              <a:rPr lang="cs-CZ" sz="2100" dirty="0" err="1" smtClean="0"/>
              <a:t>travelled</a:t>
            </a:r>
            <a:r>
              <a:rPr lang="cs-CZ" sz="2100" dirty="0" smtClean="0"/>
              <a:t> </a:t>
            </a:r>
            <a:r>
              <a:rPr lang="cs-CZ" sz="2100" dirty="0" err="1" smtClean="0"/>
              <a:t>around</a:t>
            </a:r>
            <a:r>
              <a:rPr lang="cs-CZ" sz="2100" dirty="0" smtClean="0"/>
              <a:t> </a:t>
            </a:r>
            <a:r>
              <a:rPr lang="cs-CZ" sz="2100" dirty="0" err="1" smtClean="0"/>
              <a:t>Europe</a:t>
            </a:r>
            <a:r>
              <a:rPr lang="cs-CZ" sz="2100" dirty="0" smtClean="0"/>
              <a:t> (</a:t>
            </a:r>
            <a:r>
              <a:rPr lang="cs-CZ" sz="2100" dirty="0" err="1" smtClean="0"/>
              <a:t>Geneve</a:t>
            </a:r>
            <a:r>
              <a:rPr lang="cs-CZ" sz="2100" dirty="0" smtClean="0"/>
              <a:t>, Paris, London), to </a:t>
            </a:r>
            <a:r>
              <a:rPr lang="cs-CZ" sz="2100" dirty="0" err="1" smtClean="0"/>
              <a:t>Russia</a:t>
            </a:r>
            <a:r>
              <a:rPr lang="cs-CZ" sz="2100" dirty="0" smtClean="0"/>
              <a:t> (</a:t>
            </a:r>
            <a:r>
              <a:rPr lang="cs-CZ" sz="2100" dirty="0" err="1" smtClean="0"/>
              <a:t>summer</a:t>
            </a:r>
            <a:r>
              <a:rPr lang="cs-CZ" sz="2100" dirty="0" smtClean="0"/>
              <a:t> 1917) </a:t>
            </a:r>
            <a:r>
              <a:rPr lang="cs-CZ" sz="2100" dirty="0" err="1" smtClean="0"/>
              <a:t>and</a:t>
            </a:r>
            <a:r>
              <a:rPr lang="cs-CZ" sz="2100" dirty="0" smtClean="0"/>
              <a:t> to </a:t>
            </a:r>
            <a:r>
              <a:rPr lang="cs-CZ" sz="2100" dirty="0" err="1" smtClean="0"/>
              <a:t>the</a:t>
            </a:r>
            <a:r>
              <a:rPr lang="cs-CZ" sz="2100" dirty="0" smtClean="0"/>
              <a:t> USA – </a:t>
            </a:r>
            <a:r>
              <a:rPr lang="cs-CZ" sz="2100" dirty="0" err="1" smtClean="0"/>
              <a:t>looking</a:t>
            </a:r>
            <a:r>
              <a:rPr lang="cs-CZ" sz="2100" dirty="0" smtClean="0"/>
              <a:t>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support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idea </a:t>
            </a:r>
            <a:r>
              <a:rPr lang="cs-CZ" sz="2100" dirty="0" err="1" smtClean="0"/>
              <a:t>of</a:t>
            </a:r>
            <a:r>
              <a:rPr lang="cs-CZ" sz="2100" dirty="0" smtClean="0"/>
              <a:t> independent </a:t>
            </a:r>
            <a:r>
              <a:rPr lang="cs-CZ" sz="2100" dirty="0" err="1" smtClean="0"/>
              <a:t>Czechoslovak</a:t>
            </a:r>
            <a:r>
              <a:rPr lang="cs-CZ" sz="2100" dirty="0" smtClean="0"/>
              <a:t> </a:t>
            </a:r>
            <a:r>
              <a:rPr lang="cs-CZ" sz="2100" dirty="0" err="1" smtClean="0"/>
              <a:t>state</a:t>
            </a:r>
            <a:endParaRPr lang="cs-CZ" sz="2100" dirty="0" smtClean="0"/>
          </a:p>
          <a:p>
            <a:r>
              <a:rPr lang="cs-CZ" sz="2100" dirty="0" err="1" smtClean="0"/>
              <a:t>January</a:t>
            </a:r>
            <a:r>
              <a:rPr lang="cs-CZ" sz="2100" dirty="0" smtClean="0"/>
              <a:t> 1918 –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Fourteen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Points</a:t>
            </a:r>
            <a:r>
              <a:rPr lang="cs-CZ" sz="2100" i="1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US President </a:t>
            </a:r>
            <a:r>
              <a:rPr lang="cs-CZ" sz="2100" b="1" dirty="0" err="1" smtClean="0"/>
              <a:t>Woodrow</a:t>
            </a:r>
            <a:r>
              <a:rPr lang="cs-CZ" sz="2100" b="1" dirty="0" smtClean="0"/>
              <a:t> Wilson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self</a:t>
            </a:r>
            <a:r>
              <a:rPr lang="cs-CZ" sz="2100" dirty="0" smtClean="0"/>
              <a:t>-</a:t>
            </a:r>
            <a:r>
              <a:rPr lang="cs-CZ" sz="2100" dirty="0" err="1" smtClean="0"/>
              <a:t>determination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nations</a:t>
            </a:r>
            <a:endParaRPr lang="cs-CZ" sz="2100" dirty="0" smtClean="0"/>
          </a:p>
          <a:p>
            <a:r>
              <a:rPr lang="cs-CZ" sz="2000" dirty="0" smtClean="0"/>
              <a:t>10th Point: </a:t>
            </a:r>
            <a:r>
              <a:rPr lang="en-US" sz="1700" dirty="0" smtClean="0"/>
              <a:t>The peoples of Austria-Hungary, whose place among the nations we wish to see safeguarded and assured, should be accorded the freest opportunity to autonomous development. </a:t>
            </a:r>
            <a:endParaRPr lang="cs-CZ" sz="1700" dirty="0" smtClean="0"/>
          </a:p>
          <a:p>
            <a:pPr>
              <a:buNone/>
            </a:pPr>
            <a:r>
              <a:rPr lang="cs-CZ" sz="1700" dirty="0" smtClean="0">
                <a:hlinkClick r:id="rId2"/>
              </a:rPr>
              <a:t>http://wwi.lib.byu.edu/index.php/President_Wilson%27s_Fourteen_Points</a:t>
            </a:r>
            <a:endParaRPr lang="cs-CZ" sz="1700" dirty="0" smtClean="0"/>
          </a:p>
          <a:p>
            <a:r>
              <a:rPr lang="cs-CZ" sz="2100" dirty="0" err="1" smtClean="0"/>
              <a:t>January</a:t>
            </a:r>
            <a:r>
              <a:rPr lang="cs-CZ" sz="2100" dirty="0" smtClean="0"/>
              <a:t> 1918 – </a:t>
            </a:r>
            <a:r>
              <a:rPr lang="cs-CZ" sz="2100" dirty="0" err="1" smtClean="0"/>
              <a:t>Czech</a:t>
            </a:r>
            <a:r>
              <a:rPr lang="cs-CZ" sz="2100" dirty="0" smtClean="0"/>
              <a:t> </a:t>
            </a:r>
            <a:r>
              <a:rPr lang="cs-CZ" sz="2100" dirty="0" err="1" smtClean="0"/>
              <a:t>politians</a:t>
            </a:r>
            <a:r>
              <a:rPr lang="cs-CZ" sz="2100" dirty="0" smtClean="0"/>
              <a:t> in A-H – </a:t>
            </a:r>
            <a:r>
              <a:rPr lang="cs-CZ" sz="2100" dirty="0" err="1" smtClean="0"/>
              <a:t>demand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independence</a:t>
            </a:r>
            <a:endParaRPr lang="cs-CZ" sz="2100" dirty="0" smtClean="0"/>
          </a:p>
          <a:p>
            <a:r>
              <a:rPr lang="cs-CZ" sz="2100" dirty="0" err="1" smtClean="0"/>
              <a:t>July</a:t>
            </a:r>
            <a:r>
              <a:rPr lang="cs-CZ" sz="2100" dirty="0" smtClean="0"/>
              <a:t> 1918 – </a:t>
            </a:r>
            <a:r>
              <a:rPr lang="cs-CZ" sz="2100" b="1" dirty="0" err="1" smtClean="0"/>
              <a:t>The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Czechoslovak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National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Comitee</a:t>
            </a:r>
            <a:r>
              <a:rPr lang="cs-CZ" sz="2100" b="1" dirty="0" smtClean="0"/>
              <a:t> </a:t>
            </a:r>
            <a:r>
              <a:rPr lang="cs-CZ" sz="2100" dirty="0" smtClean="0"/>
              <a:t>in </a:t>
            </a:r>
            <a:r>
              <a:rPr lang="cs-CZ" sz="2100" dirty="0" err="1" smtClean="0"/>
              <a:t>Prague</a:t>
            </a:r>
            <a:r>
              <a:rPr lang="cs-CZ" sz="2100" dirty="0" smtClean="0"/>
              <a:t> – </a:t>
            </a:r>
            <a:r>
              <a:rPr lang="cs-CZ" sz="2100" b="1" dirty="0" smtClean="0"/>
              <a:t>Karel Kramář</a:t>
            </a:r>
          </a:p>
          <a:p>
            <a:r>
              <a:rPr lang="cs-CZ" sz="2100" dirty="0" err="1" smtClean="0"/>
              <a:t>October</a:t>
            </a:r>
            <a:r>
              <a:rPr lang="cs-CZ" sz="2100" dirty="0" smtClean="0"/>
              <a:t> 1918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Emperor</a:t>
            </a:r>
            <a:r>
              <a:rPr lang="cs-CZ" sz="2100" dirty="0" smtClean="0"/>
              <a:t> Charles I (1916–1918) </a:t>
            </a:r>
            <a:r>
              <a:rPr lang="cs-CZ" sz="2100" dirty="0" err="1" smtClean="0"/>
              <a:t>offered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federalisation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Habsburg</a:t>
            </a:r>
            <a:r>
              <a:rPr lang="cs-CZ" sz="2100" dirty="0" smtClean="0"/>
              <a:t> Monarchy </a:t>
            </a:r>
            <a:r>
              <a:rPr lang="cs-CZ" sz="2100" dirty="0" err="1" smtClean="0"/>
              <a:t>but</a:t>
            </a:r>
            <a:r>
              <a:rPr lang="cs-CZ" sz="2100" dirty="0" smtClean="0"/>
              <a:t> </a:t>
            </a:r>
            <a:r>
              <a:rPr lang="cs-CZ" sz="2100" dirty="0" err="1" smtClean="0"/>
              <a:t>its</a:t>
            </a:r>
            <a:r>
              <a:rPr lang="cs-CZ" sz="2100" dirty="0" smtClean="0"/>
              <a:t> </a:t>
            </a:r>
            <a:r>
              <a:rPr lang="cs-CZ" sz="2100" dirty="0" err="1" smtClean="0"/>
              <a:t>nations</a:t>
            </a:r>
            <a:r>
              <a:rPr lang="cs-CZ" sz="2100" dirty="0" smtClean="0"/>
              <a:t> </a:t>
            </a:r>
            <a:r>
              <a:rPr lang="cs-CZ" sz="2100" dirty="0" err="1" smtClean="0"/>
              <a:t>refused</a:t>
            </a:r>
            <a:r>
              <a:rPr lang="cs-CZ" sz="2100" dirty="0" smtClean="0"/>
              <a:t> </a:t>
            </a:r>
            <a:r>
              <a:rPr lang="cs-CZ" sz="2100" dirty="0" err="1" smtClean="0"/>
              <a:t>it</a:t>
            </a:r>
            <a:r>
              <a:rPr lang="cs-CZ" sz="21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Tomaš</a:t>
            </a:r>
            <a:r>
              <a:rPr lang="cs-CZ" dirty="0" smtClean="0"/>
              <a:t> </a:t>
            </a:r>
            <a:r>
              <a:rPr lang="cs-CZ" dirty="0" err="1" smtClean="0"/>
              <a:t>Garrigue</a:t>
            </a:r>
            <a:r>
              <a:rPr lang="cs-CZ" dirty="0" smtClean="0"/>
              <a:t> Masaryk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Edvard Beneš</a:t>
            </a:r>
            <a:endParaRPr lang="cs-CZ" dirty="0"/>
          </a:p>
        </p:txBody>
      </p:sp>
      <p:pic>
        <p:nvPicPr>
          <p:cNvPr id="9" name="Zástupný symbol pro obsah 8" descr="tg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1621" cy="4114800"/>
          </a:xfrm>
        </p:spPr>
      </p:pic>
      <p:pic>
        <p:nvPicPr>
          <p:cNvPr id="10" name="Zástupný symbol pro obsah 9" descr="benes_edvard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2818015" cy="4114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on </a:t>
            </a:r>
            <a:r>
              <a:rPr lang="cs-CZ" dirty="0" err="1" smtClean="0"/>
              <a:t>October</a:t>
            </a:r>
            <a:r>
              <a:rPr lang="cs-CZ" dirty="0" smtClean="0"/>
              <a:t> 28, 1918 in </a:t>
            </a:r>
            <a:r>
              <a:rPr lang="cs-CZ" dirty="0" err="1" smtClean="0"/>
              <a:t>Prague</a:t>
            </a:r>
            <a:endParaRPr lang="cs-CZ" dirty="0" smtClean="0"/>
          </a:p>
          <a:p>
            <a:r>
              <a:rPr lang="cs-CZ" dirty="0" err="1" smtClean="0"/>
              <a:t>consisted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: Bohemia,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  <a:r>
              <a:rPr lang="cs-CZ" dirty="0" err="1" smtClean="0"/>
              <a:t>Slovakia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Carpathian</a:t>
            </a:r>
            <a:r>
              <a:rPr lang="cs-CZ" dirty="0" smtClean="0"/>
              <a:t> Ruthenia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– </a:t>
            </a:r>
            <a:r>
              <a:rPr lang="cs-CZ" b="1" dirty="0" smtClean="0"/>
              <a:t>Karel Kramář</a:t>
            </a:r>
            <a:endParaRPr lang="cs-CZ" dirty="0" smtClean="0"/>
          </a:p>
          <a:p>
            <a:pPr lvl="0"/>
            <a:r>
              <a:rPr lang="cs-CZ" dirty="0" smtClean="0"/>
              <a:t>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- </a:t>
            </a:r>
            <a:r>
              <a:rPr lang="cs-CZ" dirty="0" err="1" smtClean="0"/>
              <a:t>plural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0"/>
            <a:r>
              <a:rPr lang="cs-CZ" dirty="0" smtClean="0"/>
              <a:t>in 1920 – </a:t>
            </a:r>
            <a:r>
              <a:rPr lang="cs-CZ" b="1" dirty="0" err="1" smtClean="0"/>
              <a:t>Tomas</a:t>
            </a:r>
            <a:r>
              <a:rPr lang="cs-CZ" b="1" dirty="0" smtClean="0"/>
              <a:t> </a:t>
            </a:r>
            <a:r>
              <a:rPr lang="cs-CZ" b="1" dirty="0" err="1" smtClean="0"/>
              <a:t>Garrigue</a:t>
            </a:r>
            <a:r>
              <a:rPr lang="cs-CZ" b="1" dirty="0" smtClean="0"/>
              <a:t> Masaryk (1850–1937)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President (</a:t>
            </a:r>
            <a:r>
              <a:rPr lang="cs-CZ" dirty="0" err="1" smtClean="0"/>
              <a:t>reelected</a:t>
            </a:r>
            <a:r>
              <a:rPr lang="cs-CZ" dirty="0" smtClean="0"/>
              <a:t> in 1925 </a:t>
            </a:r>
            <a:r>
              <a:rPr lang="cs-CZ" dirty="0" err="1" smtClean="0"/>
              <a:t>and</a:t>
            </a:r>
            <a:r>
              <a:rPr lang="cs-CZ" dirty="0" smtClean="0"/>
              <a:t> 1929, </a:t>
            </a:r>
            <a:r>
              <a:rPr lang="cs-CZ" dirty="0" err="1" smtClean="0"/>
              <a:t>served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1935), he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philosopher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,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influential</a:t>
            </a:r>
            <a:r>
              <a:rPr lang="cs-CZ" dirty="0" smtClean="0"/>
              <a:t> personality, his </a:t>
            </a:r>
            <a:r>
              <a:rPr lang="cs-CZ" dirty="0" err="1" smtClean="0"/>
              <a:t>wife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– Charlotte </a:t>
            </a:r>
            <a:r>
              <a:rPr lang="cs-CZ" dirty="0" err="1" smtClean="0"/>
              <a:t>Garrigue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son </a:t>
            </a:r>
            <a:r>
              <a:rPr lang="cs-CZ" b="1" dirty="0" smtClean="0"/>
              <a:t>Jan Masaryk</a:t>
            </a:r>
            <a:r>
              <a:rPr lang="cs-CZ" dirty="0" smtClean="0"/>
              <a:t> </a:t>
            </a:r>
            <a:r>
              <a:rPr lang="cs-CZ" dirty="0" err="1" smtClean="0"/>
              <a:t>served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as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party - </a:t>
            </a:r>
            <a:r>
              <a:rPr lang="cs-CZ" dirty="0" err="1" smtClean="0"/>
              <a:t>Republican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Smallholder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- </a:t>
            </a:r>
            <a:r>
              <a:rPr lang="cs-CZ" dirty="0" err="1" smtClean="0"/>
              <a:t>Peasant</a:t>
            </a:r>
            <a:r>
              <a:rPr lang="cs-CZ" dirty="0" smtClean="0"/>
              <a:t> party,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ussually</a:t>
            </a:r>
            <a:r>
              <a:rPr lang="cs-CZ" dirty="0" smtClean="0"/>
              <a:t> had a Prime </a:t>
            </a:r>
            <a:r>
              <a:rPr lang="cs-CZ" dirty="0" err="1" smtClean="0"/>
              <a:t>Minister</a:t>
            </a:r>
            <a:r>
              <a:rPr lang="cs-CZ" dirty="0" smtClean="0"/>
              <a:t> – </a:t>
            </a:r>
            <a:r>
              <a:rPr lang="cs-CZ" b="1" dirty="0" smtClean="0"/>
              <a:t>Antonín Švehla </a:t>
            </a:r>
            <a:r>
              <a:rPr lang="cs-CZ" dirty="0" smtClean="0"/>
              <a:t>in 1920s, </a:t>
            </a:r>
            <a:r>
              <a:rPr lang="cs-CZ" b="1" dirty="0" smtClean="0"/>
              <a:t>Jan </a:t>
            </a:r>
            <a:r>
              <a:rPr lang="cs-CZ" b="1" dirty="0" err="1" smtClean="0"/>
              <a:t>Malypetr</a:t>
            </a:r>
            <a:r>
              <a:rPr lang="cs-CZ" b="1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smtClean="0"/>
              <a:t>Milan Hodža</a:t>
            </a:r>
            <a:r>
              <a:rPr lang="cs-CZ" dirty="0" smtClean="0"/>
              <a:t> in 1930s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7992888" cy="912128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Czechoslovak</a:t>
            </a:r>
            <a:r>
              <a:rPr lang="cs-CZ" sz="2000" dirty="0" smtClean="0"/>
              <a:t> </a:t>
            </a:r>
            <a:r>
              <a:rPr lang="cs-CZ" sz="2000" dirty="0" err="1" smtClean="0"/>
              <a:t>republic</a:t>
            </a:r>
            <a:r>
              <a:rPr lang="cs-CZ" sz="2000" dirty="0" smtClean="0"/>
              <a:t> </a:t>
            </a:r>
            <a:r>
              <a:rPr lang="cs-CZ" sz="2000" dirty="0" err="1" smtClean="0"/>
              <a:t>consisted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: Bohemia,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, </a:t>
            </a:r>
            <a:r>
              <a:rPr lang="cs-CZ" sz="2000" dirty="0" err="1" smtClean="0"/>
              <a:t>Silesia</a:t>
            </a:r>
            <a:r>
              <a:rPr lang="cs-CZ" sz="2000" dirty="0" smtClean="0"/>
              <a:t>, </a:t>
            </a:r>
            <a:r>
              <a:rPr lang="cs-CZ" sz="2000" dirty="0" err="1" smtClean="0"/>
              <a:t>Slovakia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Carpathian</a:t>
            </a:r>
            <a:r>
              <a:rPr lang="cs-CZ" sz="2000" dirty="0" smtClean="0"/>
              <a:t> Ruthenia (Sub-</a:t>
            </a:r>
            <a:r>
              <a:rPr lang="cs-CZ" sz="2000" dirty="0" err="1" smtClean="0"/>
              <a:t>Carpathian</a:t>
            </a:r>
            <a:r>
              <a:rPr lang="cs-CZ" sz="2000" dirty="0" smtClean="0"/>
              <a:t> Rus) </a:t>
            </a:r>
            <a:endParaRPr lang="cs-CZ" sz="2000" dirty="0"/>
          </a:p>
        </p:txBody>
      </p:sp>
      <p:pic>
        <p:nvPicPr>
          <p:cNvPr id="7" name="Zástupný symbol pro obrázek 6" descr="800px-Czechoslovakia0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9556" cy="38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886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i="1" dirty="0" err="1" smtClean="0"/>
              <a:t>national</a:t>
            </a:r>
            <a:r>
              <a:rPr lang="cs-CZ" i="1" dirty="0" smtClean="0"/>
              <a:t> </a:t>
            </a:r>
            <a:r>
              <a:rPr lang="cs-CZ" i="1" dirty="0" err="1" smtClean="0"/>
              <a:t>minorities</a:t>
            </a:r>
            <a:r>
              <a:rPr lang="cs-CZ" dirty="0" smtClean="0"/>
              <a:t> – more </a:t>
            </a:r>
            <a:r>
              <a:rPr lang="cs-CZ" dirty="0" err="1" smtClean="0"/>
              <a:t>than</a:t>
            </a:r>
            <a:r>
              <a:rPr lang="cs-CZ" dirty="0" smtClean="0"/>
              <a:t> 3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Bohemian </a:t>
            </a:r>
            <a:r>
              <a:rPr lang="cs-CZ" dirty="0" err="1" smtClean="0"/>
              <a:t>lands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endParaRPr lang="cs-CZ" dirty="0" smtClean="0"/>
          </a:p>
          <a:p>
            <a:pPr lvl="0">
              <a:buFont typeface="Courier New" pitchFamily="49" charset="0"/>
              <a:buChar char="o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minority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Sudetenland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 autonomy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, </a:t>
            </a:r>
            <a:r>
              <a:rPr lang="cs-CZ" dirty="0" err="1" smtClean="0"/>
              <a:t>claiming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suppressed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repressed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1935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Party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Konrad</a:t>
            </a:r>
            <a:r>
              <a:rPr lang="cs-CZ" b="1" dirty="0" smtClean="0"/>
              <a:t> </a:t>
            </a:r>
            <a:r>
              <a:rPr lang="cs-CZ" b="1" dirty="0" err="1" smtClean="0"/>
              <a:t>Henlein</a:t>
            </a:r>
            <a:r>
              <a:rPr lang="cs-CZ" dirty="0" smtClean="0"/>
              <a:t>, </a:t>
            </a:r>
            <a:r>
              <a:rPr lang="cs-CZ" dirty="0" err="1" smtClean="0"/>
              <a:t>financed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money,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upset</a:t>
            </a:r>
            <a:r>
              <a:rPr lang="cs-CZ" dirty="0" smtClean="0"/>
              <a:t> </a:t>
            </a:r>
            <a:r>
              <a:rPr lang="cs-CZ" dirty="0" err="1" smtClean="0"/>
              <a:t>victory</a:t>
            </a:r>
            <a:r>
              <a:rPr lang="cs-CZ" dirty="0" smtClean="0"/>
              <a:t>, </a:t>
            </a:r>
            <a:r>
              <a:rPr lang="cs-CZ" dirty="0" err="1" smtClean="0"/>
              <a:t>securing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2/3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worsened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diplomatic</a:t>
            </a:r>
            <a:r>
              <a:rPr lang="cs-CZ" dirty="0" smtClean="0"/>
              <a:t> relations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1938 -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 lvl="0"/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minorities</a:t>
            </a:r>
            <a:r>
              <a:rPr lang="cs-CZ" dirty="0" smtClean="0"/>
              <a:t> in </a:t>
            </a:r>
            <a:r>
              <a:rPr lang="cs-CZ" dirty="0" err="1" smtClean="0"/>
              <a:t>Czechoslovakia</a:t>
            </a:r>
            <a:r>
              <a:rPr lang="cs-CZ" dirty="0" smtClean="0"/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750 000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Hungarians</a:t>
            </a:r>
            <a:r>
              <a:rPr lang="cs-CZ" dirty="0" smtClean="0"/>
              <a:t> in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Slovakia</a:t>
            </a:r>
            <a:endParaRPr lang="cs-CZ" dirty="0" smtClean="0"/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450 000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Ruthenians</a:t>
            </a:r>
            <a:r>
              <a:rPr lang="cs-CZ" dirty="0" smtClean="0"/>
              <a:t> in </a:t>
            </a:r>
            <a:r>
              <a:rPr lang="cs-CZ" dirty="0" err="1" smtClean="0"/>
              <a:t>Karpathian</a:t>
            </a:r>
            <a:r>
              <a:rPr lang="cs-CZ" dirty="0" smtClean="0"/>
              <a:t> Ruthenia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/>
              <a:t>75 000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Poles</a:t>
            </a:r>
            <a:endParaRPr lang="cs-CZ" dirty="0" smtClean="0"/>
          </a:p>
          <a:p>
            <a:pPr lvl="0">
              <a:buFont typeface="Courier New" pitchFamily="49" charset="0"/>
              <a:buChar char="o"/>
            </a:pPr>
            <a:r>
              <a:rPr lang="cs-CZ" dirty="0" err="1" smtClean="0"/>
              <a:t>Jews</a:t>
            </a:r>
            <a:r>
              <a:rPr lang="cs-CZ" dirty="0" smtClean="0"/>
              <a:t>, </a:t>
            </a:r>
            <a:r>
              <a:rPr lang="cs-CZ" dirty="0" err="1" smtClean="0"/>
              <a:t>Gypsies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5040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WW i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732240" y="5661248"/>
            <a:ext cx="2301882" cy="865446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blocs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Powers</a:t>
            </a:r>
            <a:endParaRPr lang="cs-CZ" sz="1800" dirty="0"/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9552" y="704430"/>
            <a:ext cx="5904656" cy="590465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pic>
        <p:nvPicPr>
          <p:cNvPr id="6" name="Zástupný symbol pro obrázek 5" descr="cr-pohranic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56084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0" y="5733256"/>
            <a:ext cx="7920880" cy="909637"/>
          </a:xfrm>
        </p:spPr>
        <p:txBody>
          <a:bodyPr>
            <a:normAutofit fontScale="92500"/>
          </a:bodyPr>
          <a:lstStyle/>
          <a:p>
            <a:r>
              <a:rPr lang="cs-CZ" sz="2400" dirty="0" err="1" smtClean="0"/>
              <a:t>Sudetenland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areas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inhabited</a:t>
            </a:r>
            <a:r>
              <a:rPr lang="cs-CZ" sz="2400" dirty="0" smtClean="0"/>
              <a:t> by </a:t>
            </a:r>
            <a:r>
              <a:rPr lang="cs-CZ" sz="2400" dirty="0" err="1" smtClean="0"/>
              <a:t>Germans</a:t>
            </a:r>
            <a:r>
              <a:rPr lang="cs-CZ" sz="2400" dirty="0" smtClean="0"/>
              <a:t> in Bohemia, </a:t>
            </a:r>
            <a:r>
              <a:rPr lang="cs-CZ" sz="2400" dirty="0" err="1" smtClean="0"/>
              <a:t>Moravia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Silesia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interwar</a:t>
            </a:r>
            <a:r>
              <a:rPr lang="cs-CZ" sz="2400" dirty="0" smtClean="0"/>
              <a:t> period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136904" cy="5949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– led by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b="1" dirty="0" smtClean="0"/>
              <a:t>Edvard Beneš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1918 to 1935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period, in 1936 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pPr lvl="0"/>
            <a:r>
              <a:rPr lang="cs-CZ" dirty="0" smtClean="0"/>
              <a:t>1921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Little</a:t>
            </a:r>
            <a:r>
              <a:rPr lang="cs-CZ" b="1" dirty="0" smtClean="0"/>
              <a:t> Entente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–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revanchism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restoration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, </a:t>
            </a:r>
            <a:r>
              <a:rPr lang="cs-CZ" dirty="0" err="1" smtClean="0"/>
              <a:t>Little</a:t>
            </a:r>
            <a:r>
              <a:rPr lang="cs-CZ" dirty="0" smtClean="0"/>
              <a:t> Entente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r>
              <a:rPr lang="cs-CZ" dirty="0" smtClean="0"/>
              <a:t> by France (1924 – </a:t>
            </a:r>
            <a:r>
              <a:rPr lang="cs-CZ" dirty="0" err="1" smtClean="0"/>
              <a:t>Czechoslovak</a:t>
            </a:r>
            <a:r>
              <a:rPr lang="cs-CZ" dirty="0" smtClean="0"/>
              <a:t>-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Entente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b="1" dirty="0" smtClean="0"/>
              <a:t>Edvard Beneš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1925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,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1930</a:t>
            </a:r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1933 –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by </a:t>
            </a:r>
            <a:r>
              <a:rPr lang="cs-CZ" dirty="0" err="1" smtClean="0"/>
              <a:t>Nazi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29000" cy="413792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Little</a:t>
            </a:r>
            <a:r>
              <a:rPr lang="cs-CZ" sz="2800" dirty="0" smtClean="0"/>
              <a:t> entente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12160" y="5229200"/>
            <a:ext cx="2877946" cy="112680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Czechoslovakia</a:t>
            </a:r>
            <a:r>
              <a:rPr lang="cs-CZ" sz="2400" dirty="0" smtClean="0"/>
              <a:t> + </a:t>
            </a:r>
            <a:r>
              <a:rPr lang="cs-CZ" sz="2400" dirty="0" err="1" smtClean="0"/>
              <a:t>Yugoslavia</a:t>
            </a:r>
            <a:r>
              <a:rPr lang="cs-CZ" sz="2400" dirty="0" smtClean="0"/>
              <a:t> + </a:t>
            </a:r>
            <a:r>
              <a:rPr lang="cs-CZ" sz="2400" dirty="0" err="1" smtClean="0"/>
              <a:t>Rumania</a:t>
            </a:r>
            <a:endParaRPr lang="cs-CZ" sz="2400" dirty="0"/>
          </a:p>
        </p:txBody>
      </p:sp>
      <p:pic>
        <p:nvPicPr>
          <p:cNvPr id="4" name="Zástupný symbol pro obsah 3" descr="Little_Enten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3" r="9053"/>
          <a:stretch>
            <a:fillRect/>
          </a:stretch>
        </p:blipFill>
        <p:spPr>
          <a:xfrm>
            <a:off x="323528" y="836712"/>
            <a:ext cx="5472608" cy="547260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3520440" cy="67322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r>
              <a:rPr lang="cs-CZ" dirty="0" smtClean="0"/>
              <a:t> – Hanička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hanicka.cz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4725144"/>
            <a:ext cx="3520440" cy="67322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r>
              <a:rPr lang="cs-CZ" dirty="0" smtClean="0"/>
              <a:t> – Bouda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boudamuseum.com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9" name="Zástupný symbol pro obsah 8" descr="Hanič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241155" cy="2968809"/>
          </a:xfrm>
        </p:spPr>
      </p:pic>
      <p:pic>
        <p:nvPicPr>
          <p:cNvPr id="10" name="Zástupný symbol pro obsah 9" descr="800px-Boudatv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4032448" cy="302433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dirty="0" smtClean="0"/>
              <a:t>:</a:t>
            </a:r>
          </a:p>
          <a:p>
            <a:r>
              <a:rPr lang="cs-CZ" dirty="0" smtClean="0"/>
              <a:t>TUMA, </a:t>
            </a:r>
            <a:r>
              <a:rPr lang="cs-CZ" dirty="0" err="1" smtClean="0"/>
              <a:t>Oldrich</a:t>
            </a:r>
            <a:r>
              <a:rPr lang="cs-CZ" dirty="0" smtClean="0"/>
              <a:t> – JINDRA, </a:t>
            </a:r>
            <a:r>
              <a:rPr lang="cs-CZ" dirty="0" err="1" smtClean="0"/>
              <a:t>Jiri</a:t>
            </a:r>
            <a:r>
              <a:rPr lang="cs-CZ" dirty="0" smtClean="0"/>
              <a:t>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Czechoslovakia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Romania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Versailles </a:t>
            </a:r>
            <a:r>
              <a:rPr lang="cs-CZ" i="1" dirty="0" err="1" smtClean="0"/>
              <a:t>System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2006.</a:t>
            </a:r>
          </a:p>
          <a:p>
            <a:r>
              <a:rPr lang="cs-CZ" dirty="0" smtClean="0"/>
              <a:t>LUKES, Igor: </a:t>
            </a:r>
            <a:r>
              <a:rPr lang="en-US" i="1" dirty="0" smtClean="0"/>
              <a:t>Czechoslovakia Between Stalin and Hitler: The Diplomacy of </a:t>
            </a:r>
            <a:r>
              <a:rPr lang="en-US" i="1" dirty="0" err="1" smtClean="0"/>
              <a:t>Edvard</a:t>
            </a:r>
            <a:r>
              <a:rPr lang="en-US" i="1" dirty="0" smtClean="0"/>
              <a:t> </a:t>
            </a:r>
            <a:r>
              <a:rPr lang="en-US" i="1" dirty="0" err="1" smtClean="0"/>
              <a:t>Beneš</a:t>
            </a:r>
            <a:r>
              <a:rPr lang="en-US" i="1" dirty="0" smtClean="0"/>
              <a:t> in the 1930s</a:t>
            </a:r>
            <a:r>
              <a:rPr lang="cs-CZ" i="1" dirty="0" smtClean="0"/>
              <a:t>. </a:t>
            </a:r>
            <a:r>
              <a:rPr lang="cs-CZ" dirty="0" smtClean="0"/>
              <a:t>New York1996.</a:t>
            </a:r>
          </a:p>
          <a:p>
            <a:r>
              <a:rPr lang="cs-CZ" dirty="0" smtClean="0"/>
              <a:t>LUKES, Igor – GOLSTEIN, Erich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Munich</a:t>
            </a:r>
            <a:r>
              <a:rPr lang="cs-CZ" i="1" dirty="0" smtClean="0"/>
              <a:t> </a:t>
            </a:r>
            <a:r>
              <a:rPr lang="cs-CZ" i="1" dirty="0" err="1" smtClean="0"/>
              <a:t>Crisis</a:t>
            </a:r>
            <a:r>
              <a:rPr lang="cs-CZ" i="1" dirty="0" smtClean="0"/>
              <a:t>, 1938: </a:t>
            </a:r>
            <a:r>
              <a:rPr lang="cs-CZ" i="1" dirty="0" err="1" smtClean="0"/>
              <a:t>Prelude</a:t>
            </a:r>
            <a:r>
              <a:rPr lang="cs-CZ" i="1" dirty="0" smtClean="0"/>
              <a:t> to WWII. </a:t>
            </a:r>
            <a:r>
              <a:rPr lang="cs-CZ" dirty="0" smtClean="0"/>
              <a:t>London 1999.</a:t>
            </a: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27168" cy="66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and</a:t>
            </a:r>
            <a:r>
              <a:rPr lang="cs-CZ" sz="3100" dirty="0" smtClean="0"/>
              <a:t> WW I</a:t>
            </a:r>
            <a:endParaRPr lang="cs-CZ" sz="3100" dirty="0"/>
          </a:p>
        </p:txBody>
      </p:sp>
      <p:pic>
        <p:nvPicPr>
          <p:cNvPr id="5" name="Zástupný symbol pro obrázek 4" descr="františek_ferdin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7910" y="1196752"/>
            <a:ext cx="6282402" cy="38322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text 2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8458088" cy="14010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800" dirty="0" err="1" smtClean="0"/>
              <a:t>the</a:t>
            </a:r>
            <a:r>
              <a:rPr lang="cs-CZ" sz="3800" dirty="0" smtClean="0"/>
              <a:t> pretext </a:t>
            </a:r>
            <a:r>
              <a:rPr lang="cs-CZ" sz="3800" dirty="0" err="1" smtClean="0"/>
              <a:t>for</a:t>
            </a:r>
            <a:r>
              <a:rPr lang="cs-CZ" sz="3800" dirty="0" smtClean="0"/>
              <a:t> </a:t>
            </a:r>
            <a:r>
              <a:rPr lang="cs-CZ" sz="3800" dirty="0" err="1" smtClean="0"/>
              <a:t>starting</a:t>
            </a:r>
            <a:r>
              <a:rPr lang="cs-CZ" sz="3800" dirty="0" smtClean="0"/>
              <a:t> </a:t>
            </a:r>
            <a:r>
              <a:rPr lang="cs-CZ" sz="3800" dirty="0" err="1" smtClean="0"/>
              <a:t>the</a:t>
            </a:r>
            <a:r>
              <a:rPr lang="cs-CZ" sz="3800" dirty="0" smtClean="0"/>
              <a:t> </a:t>
            </a:r>
            <a:r>
              <a:rPr lang="cs-CZ" sz="3800" dirty="0" err="1" smtClean="0"/>
              <a:t>war</a:t>
            </a:r>
            <a:r>
              <a:rPr lang="cs-CZ" sz="3800" dirty="0" smtClean="0"/>
              <a:t> </a:t>
            </a:r>
            <a:r>
              <a:rPr lang="cs-CZ" sz="3800" dirty="0" err="1" smtClean="0"/>
              <a:t>was</a:t>
            </a:r>
            <a:r>
              <a:rPr lang="cs-CZ" sz="3800" dirty="0" smtClean="0"/>
              <a:t> </a:t>
            </a:r>
            <a:r>
              <a:rPr lang="cs-CZ" sz="3800" b="1" dirty="0" err="1" smtClean="0"/>
              <a:t>the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assassination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of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Archduke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Franz</a:t>
            </a:r>
            <a:r>
              <a:rPr lang="cs-CZ" sz="3800" b="1" dirty="0" smtClean="0"/>
              <a:t> Ferdinand </a:t>
            </a:r>
            <a:r>
              <a:rPr lang="cs-CZ" sz="3800" b="1" dirty="0" err="1" smtClean="0"/>
              <a:t>of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Austria</a:t>
            </a:r>
            <a:r>
              <a:rPr lang="cs-CZ" sz="3800" b="1" dirty="0" smtClean="0"/>
              <a:t> </a:t>
            </a:r>
            <a:r>
              <a:rPr lang="cs-CZ" sz="3800" dirty="0" smtClean="0"/>
              <a:t>in Sarajevo on June 28, 1914</a:t>
            </a:r>
          </a:p>
          <a:p>
            <a:pPr lvl="0"/>
            <a:r>
              <a:rPr lang="cs-CZ" sz="3800" dirty="0" err="1" smtClean="0"/>
              <a:t>July</a:t>
            </a:r>
            <a:r>
              <a:rPr lang="cs-CZ" sz="3800" dirty="0" smtClean="0"/>
              <a:t> 28, 1918 – </a:t>
            </a:r>
            <a:r>
              <a:rPr lang="cs-CZ" sz="3800" dirty="0" err="1" smtClean="0"/>
              <a:t>Austria</a:t>
            </a:r>
            <a:r>
              <a:rPr lang="cs-CZ" sz="3800" dirty="0" smtClean="0"/>
              <a:t>-</a:t>
            </a:r>
            <a:r>
              <a:rPr lang="cs-CZ" sz="3800" dirty="0" err="1" smtClean="0"/>
              <a:t>Hungary</a:t>
            </a:r>
            <a:r>
              <a:rPr lang="cs-CZ" sz="3800" dirty="0" smtClean="0"/>
              <a:t> </a:t>
            </a:r>
            <a:r>
              <a:rPr lang="cs-CZ" sz="3800" dirty="0" err="1" smtClean="0"/>
              <a:t>declared</a:t>
            </a:r>
            <a:r>
              <a:rPr lang="cs-CZ" sz="3800" dirty="0" smtClean="0"/>
              <a:t> </a:t>
            </a:r>
            <a:r>
              <a:rPr lang="cs-CZ" sz="3800" dirty="0" err="1" smtClean="0"/>
              <a:t>the</a:t>
            </a:r>
            <a:r>
              <a:rPr lang="cs-CZ" sz="3800" dirty="0" smtClean="0"/>
              <a:t> </a:t>
            </a:r>
            <a:r>
              <a:rPr lang="cs-CZ" sz="3800" dirty="0" err="1" smtClean="0"/>
              <a:t>war</a:t>
            </a:r>
            <a:r>
              <a:rPr lang="cs-CZ" sz="3800" dirty="0" smtClean="0"/>
              <a:t> on </a:t>
            </a:r>
            <a:r>
              <a:rPr lang="cs-CZ" sz="3800" dirty="0" err="1" smtClean="0"/>
              <a:t>Serbia</a:t>
            </a:r>
            <a:endParaRPr lang="cs-CZ" sz="3800" dirty="0" smtClean="0"/>
          </a:p>
          <a:p>
            <a:endParaRPr lang="cs-CZ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targets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280920" cy="5949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i="1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agresive</a:t>
            </a:r>
            <a:r>
              <a:rPr lang="cs-CZ" dirty="0" smtClean="0"/>
              <a:t>,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(Berlin-</a:t>
            </a:r>
            <a:r>
              <a:rPr lang="cs-CZ" dirty="0" err="1" smtClean="0"/>
              <a:t>Baghdad</a:t>
            </a:r>
            <a:r>
              <a:rPr lang="cs-CZ" dirty="0" smtClean="0"/>
              <a:t> </a:t>
            </a:r>
            <a:r>
              <a:rPr lang="cs-CZ" dirty="0" err="1" smtClean="0"/>
              <a:t>railroad</a:t>
            </a:r>
            <a:r>
              <a:rPr lang="cs-CZ" dirty="0" smtClean="0"/>
              <a:t>),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rule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,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-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),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in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b="1" i="1" dirty="0" err="1" smtClean="0"/>
              <a:t>Austria</a:t>
            </a:r>
            <a:r>
              <a:rPr lang="cs-CZ" b="1" i="1" dirty="0" smtClean="0"/>
              <a:t>-</a:t>
            </a:r>
            <a:r>
              <a:rPr lang="cs-CZ" b="1" i="1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independent,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A-H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becauce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pPr lvl="0"/>
            <a:r>
              <a:rPr lang="cs-CZ" b="1" i="1" dirty="0" smtClean="0"/>
              <a:t>France –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Alsace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Loraine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endParaRPr lang="cs-CZ" dirty="0" smtClean="0"/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(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province in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),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straits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- </a:t>
            </a:r>
            <a:r>
              <a:rPr lang="cs-CZ" dirty="0" err="1" smtClean="0"/>
              <a:t>Bosphorus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Dardanelles</a:t>
            </a:r>
            <a:endParaRPr lang="cs-CZ" dirty="0" smtClean="0"/>
          </a:p>
          <a:p>
            <a:pPr lvl="0"/>
            <a:r>
              <a:rPr lang="cs-CZ" b="1" i="1" dirty="0" err="1" smtClean="0"/>
              <a:t>Serbia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Slovenes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b="1" i="1" dirty="0" smtClean="0"/>
              <a:t>Great </a:t>
            </a:r>
            <a:r>
              <a:rPr lang="cs-CZ" b="1" i="1" dirty="0" err="1" smtClean="0"/>
              <a:t>Britain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exclude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, stop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endParaRPr lang="cs-CZ" dirty="0" smtClean="0"/>
          </a:p>
          <a:p>
            <a:pPr lvl="0"/>
            <a:r>
              <a:rPr lang="cs-CZ" b="1" i="1" dirty="0" smtClean="0"/>
              <a:t>USA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(</a:t>
            </a:r>
            <a:r>
              <a:rPr lang="cs-CZ" dirty="0" err="1" smtClean="0"/>
              <a:t>Woodrow</a:t>
            </a:r>
            <a:r>
              <a:rPr lang="cs-CZ" dirty="0" smtClean="0"/>
              <a:t> Wilson)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Four</a:t>
            </a:r>
            <a:r>
              <a:rPr lang="cs-CZ" sz="3100" dirty="0" smtClean="0"/>
              <a:t> </a:t>
            </a:r>
            <a:r>
              <a:rPr lang="cs-CZ" sz="3100" dirty="0" err="1" smtClean="0"/>
              <a:t>phases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war</a:t>
            </a:r>
            <a:r>
              <a:rPr lang="cs-CZ" sz="3100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cs-CZ" dirty="0" smtClean="0"/>
              <a:t>August – </a:t>
            </a:r>
            <a:r>
              <a:rPr lang="cs-CZ" dirty="0" err="1" smtClean="0"/>
              <a:t>December</a:t>
            </a:r>
            <a:r>
              <a:rPr lang="cs-CZ" dirty="0" smtClean="0"/>
              <a:t> 1914 –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1915–1916 – 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1917–1918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exhaustion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err="1" smtClean="0"/>
              <a:t>March</a:t>
            </a:r>
            <a:r>
              <a:rPr lang="cs-CZ" dirty="0" smtClean="0"/>
              <a:t> 191 –</a:t>
            </a:r>
            <a:r>
              <a:rPr lang="cs-CZ" dirty="0" err="1" smtClean="0"/>
              <a:t>November</a:t>
            </a:r>
            <a:r>
              <a:rPr lang="cs-CZ" dirty="0" smtClean="0"/>
              <a:t> 1918 – </a:t>
            </a:r>
            <a:r>
              <a:rPr lang="cs-CZ" dirty="0" err="1" smtClean="0"/>
              <a:t>supremacy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(USA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Four</a:t>
            </a:r>
            <a:r>
              <a:rPr lang="cs-CZ" sz="2800" dirty="0" smtClean="0"/>
              <a:t> </a:t>
            </a:r>
            <a:r>
              <a:rPr lang="cs-CZ" sz="2800" dirty="0" err="1" smtClean="0"/>
              <a:t>main</a:t>
            </a:r>
            <a:r>
              <a:rPr lang="cs-CZ" sz="2800" dirty="0" smtClean="0"/>
              <a:t> </a:t>
            </a:r>
            <a:r>
              <a:rPr lang="cs-CZ" sz="2800" dirty="0" err="1" smtClean="0"/>
              <a:t>fronts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Balkan</a:t>
            </a:r>
            <a:r>
              <a:rPr lang="cs-CZ" dirty="0" smtClean="0"/>
              <a:t> front (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firstly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in </a:t>
            </a:r>
            <a:r>
              <a:rPr lang="cs-CZ" dirty="0" err="1" smtClean="0"/>
              <a:t>Greece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Western front (</a:t>
            </a:r>
            <a:r>
              <a:rPr lang="cs-CZ" dirty="0" err="1" smtClean="0"/>
              <a:t>against</a:t>
            </a:r>
            <a:r>
              <a:rPr lang="cs-CZ" dirty="0" smtClean="0"/>
              <a:t> France)</a:t>
            </a:r>
          </a:p>
          <a:p>
            <a:pPr lvl="0"/>
            <a:r>
              <a:rPr lang="cs-CZ" dirty="0" err="1" smtClean="0"/>
              <a:t>Eastern</a:t>
            </a:r>
            <a:r>
              <a:rPr lang="cs-CZ" dirty="0" smtClean="0"/>
              <a:t> front (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Italian</a:t>
            </a:r>
            <a:r>
              <a:rPr lang="cs-CZ" dirty="0" smtClean="0"/>
              <a:t> front </a:t>
            </a:r>
          </a:p>
          <a:p>
            <a:endParaRPr lang="cs-CZ" dirty="0" smtClean="0"/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naval </a:t>
            </a:r>
            <a:r>
              <a:rPr lang="cs-CZ" dirty="0" err="1" smtClean="0"/>
              <a:t>war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 – Japan + 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Nothern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–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warfare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08912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France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Schlieffen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-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attack</a:t>
            </a:r>
            <a:r>
              <a:rPr lang="cs-CZ" dirty="0" smtClean="0"/>
              <a:t> France </a:t>
            </a:r>
            <a:r>
              <a:rPr lang="cs-CZ" dirty="0" err="1" smtClean="0"/>
              <a:t>quickly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dirty="0" smtClean="0"/>
              <a:t>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breaking</a:t>
            </a:r>
            <a:r>
              <a:rPr lang="cs-CZ" dirty="0" smtClean="0"/>
              <a:t> </a:t>
            </a:r>
            <a:r>
              <a:rPr lang="cs-CZ" dirty="0" err="1" smtClean="0"/>
              <a:t>Belgic</a:t>
            </a:r>
            <a:r>
              <a:rPr lang="cs-CZ" dirty="0" smtClean="0"/>
              <a:t> neutrality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Marne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i="1" dirty="0" err="1" smtClean="0"/>
              <a:t>trench</a:t>
            </a:r>
            <a:r>
              <a:rPr lang="cs-CZ" i="1" dirty="0" smtClean="0"/>
              <a:t> </a:t>
            </a:r>
            <a:r>
              <a:rPr lang="cs-CZ" i="1" dirty="0" err="1" smtClean="0"/>
              <a:t>warfare</a:t>
            </a:r>
            <a:endParaRPr lang="cs-CZ" i="1" dirty="0" smtClean="0"/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1915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second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Ypres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i="1" dirty="0" err="1" smtClean="0"/>
              <a:t>chlorine</a:t>
            </a:r>
            <a:r>
              <a:rPr lang="cs-CZ" i="1" dirty="0" smtClean="0"/>
              <a:t> </a:t>
            </a:r>
            <a:r>
              <a:rPr lang="cs-CZ" i="1" dirty="0" err="1" smtClean="0"/>
              <a:t>gas</a:t>
            </a:r>
            <a:r>
              <a:rPr lang="cs-CZ" i="1" dirty="0" smtClean="0"/>
              <a:t> </a:t>
            </a:r>
            <a:r>
              <a:rPr lang="cs-CZ" dirty="0" smtClean="0"/>
              <a:t>– 15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poisoned</a:t>
            </a:r>
            <a:endParaRPr lang="cs-CZ" dirty="0" smtClean="0"/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1916 – </a:t>
            </a:r>
            <a:r>
              <a:rPr lang="cs-CZ" dirty="0" err="1" smtClean="0"/>
              <a:t>bloody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Verdun</a:t>
            </a:r>
            <a:r>
              <a:rPr lang="cs-CZ" dirty="0" smtClean="0"/>
              <a:t> – 600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,</a:t>
            </a:r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July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Somme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totally</a:t>
            </a:r>
            <a:r>
              <a:rPr lang="cs-CZ" dirty="0" smtClean="0"/>
              <a:t> 1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invention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–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tanks</a:t>
            </a:r>
            <a:endParaRPr lang="cs-CZ" i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Ypres</a:t>
            </a:r>
            <a:endParaRPr lang="cs-CZ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Somme</a:t>
            </a:r>
            <a:endParaRPr lang="cs-CZ" dirty="0"/>
          </a:p>
        </p:txBody>
      </p:sp>
      <p:pic>
        <p:nvPicPr>
          <p:cNvPr id="10" name="Zástupný symbol pro obsah 9" descr="fww08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664296" cy="3783300"/>
          </a:xfrm>
        </p:spPr>
      </p:pic>
      <p:pic>
        <p:nvPicPr>
          <p:cNvPr id="12" name="Zástupný symbol pro obsah 11" descr="Battle-of-the-Som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521075" cy="26357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458</TotalTime>
  <Words>3022</Words>
  <Application>Microsoft Office PowerPoint</Application>
  <PresentationFormat>Předvádění na obrazovce (4:3)</PresentationFormat>
  <Paragraphs>236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Bohatý</vt:lpstr>
      <vt:lpstr>World War I and international relations in the central europe after WW I </vt:lpstr>
      <vt:lpstr>Central europe before WWI</vt:lpstr>
      <vt:lpstr>europe during WW i</vt:lpstr>
      <vt:lpstr> Central Europe and WW I</vt:lpstr>
      <vt:lpstr>The targets</vt:lpstr>
      <vt:lpstr>Four phases of the war: </vt:lpstr>
      <vt:lpstr>Four main fronts</vt:lpstr>
      <vt:lpstr>Western Front</vt:lpstr>
      <vt:lpstr>Western Front</vt:lpstr>
      <vt:lpstr>Balkan Front</vt:lpstr>
      <vt:lpstr>Eastern Front</vt:lpstr>
      <vt:lpstr>Italian Front</vt:lpstr>
      <vt:lpstr>The Final Period of the War</vt:lpstr>
      <vt:lpstr>The Results of the War</vt:lpstr>
      <vt:lpstr>Results of the war</vt:lpstr>
      <vt:lpstr>Paris Peace Conference</vt:lpstr>
      <vt:lpstr>Paris Peace Conference</vt:lpstr>
      <vt:lpstr>Peace Treaties</vt:lpstr>
      <vt:lpstr>Versailles system</vt:lpstr>
      <vt:lpstr>Central Europe after WWI </vt:lpstr>
      <vt:lpstr>International relations in the central europe after WWI  </vt:lpstr>
      <vt:lpstr>International relations in the Central Europe after WWI </vt:lpstr>
      <vt:lpstr>International relations in the Central Europe after WWI</vt:lpstr>
      <vt:lpstr>Readings</vt:lpstr>
      <vt:lpstr>Czech lands during WW I</vt:lpstr>
      <vt:lpstr>czechoslovakia</vt:lpstr>
      <vt:lpstr>czechoslovakia</vt:lpstr>
      <vt:lpstr>czechoslovakia</vt:lpstr>
      <vt:lpstr>czechoslovakia</vt:lpstr>
      <vt:lpstr>czechoslovakia</vt:lpstr>
      <vt:lpstr>czechoslovakia</vt:lpstr>
      <vt:lpstr>Little entente</vt:lpstr>
      <vt:lpstr>czechoslovakia</vt:lpstr>
      <vt:lpstr>czechoslovakia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Standard</dc:creator>
  <cp:lastModifiedBy>Standard</cp:lastModifiedBy>
  <cp:revision>49</cp:revision>
  <dcterms:created xsi:type="dcterms:W3CDTF">2012-10-15T14:20:54Z</dcterms:created>
  <dcterms:modified xsi:type="dcterms:W3CDTF">2014-03-31T14:33:29Z</dcterms:modified>
</cp:coreProperties>
</file>