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5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72" autoAdjust="0"/>
  </p:normalViewPr>
  <p:slideViewPr>
    <p:cSldViewPr snapToGrid="0" snapToObjects="1">
      <p:cViewPr varScale="1">
        <p:scale>
          <a:sx n="96" d="100"/>
          <a:sy n="96" d="100"/>
        </p:scale>
        <p:origin x="-7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B0CF8-3FA3-4D4B-9931-14A411318DA4}" type="datetimeFigureOut">
              <a:rPr lang="en-US" smtClean="0"/>
              <a:pPr/>
              <a:t>3/16/14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6575-0AB1-8945-B133-29C9BF432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areers.ox.ac.uk/the-application-process/cvs/" TargetMode="External"/><Relationship Id="rId3" Type="http://schemas.openxmlformats.org/officeDocument/2006/relationships/hyperlink" Target="http://www.careers.utoronto.ca/progServ/CH01/Creating_your_academic_cv_handout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ctrTitle"/>
          </p:nvPr>
        </p:nvSpPr>
        <p:spPr>
          <a:xfrm>
            <a:off x="1762124" y="952500"/>
            <a:ext cx="5508625" cy="1470025"/>
          </a:xfrm>
        </p:spPr>
        <p:txBody>
          <a:bodyPr>
            <a:noAutofit/>
          </a:bodyPr>
          <a:lstStyle/>
          <a:p>
            <a:r>
              <a:rPr lang="en-GB" sz="6000" b="1" dirty="0" smtClean="0"/>
              <a:t>Seminar 1:</a:t>
            </a:r>
            <a:endParaRPr lang="en-GB" sz="6000" b="1" dirty="0"/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>
          <a:xfrm>
            <a:off x="984251" y="2762250"/>
            <a:ext cx="7127874" cy="175260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chemeClr val="tx1"/>
                </a:solidFill>
              </a:rPr>
              <a:t>General principles of CV &amp; cover letter writing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the advertisement carefully</a:t>
            </a:r>
          </a:p>
          <a:p>
            <a:r>
              <a:rPr lang="en-GB" dirty="0" smtClean="0"/>
              <a:t>If there isn’t much detail</a:t>
            </a:r>
            <a:r>
              <a:rPr lang="en-GB" dirty="0" smtClean="0"/>
              <a:t> here, contact </a:t>
            </a:r>
            <a:r>
              <a:rPr lang="en-GB" dirty="0" smtClean="0"/>
              <a:t>the employer (or agency) to request a full job description</a:t>
            </a:r>
          </a:p>
          <a:p>
            <a:r>
              <a:rPr lang="en-GB" dirty="0" smtClean="0"/>
              <a:t>Google the job title and industry, e.g., ‘account executive, advertising’ –  </a:t>
            </a:r>
            <a:r>
              <a:rPr lang="en-GB" u="sng" dirty="0" err="1" smtClean="0">
                <a:solidFill>
                  <a:srgbClr val="0000FF"/>
                </a:solidFill>
              </a:rPr>
              <a:t>prospects.ac.uk</a:t>
            </a:r>
            <a:endParaRPr lang="en-GB" u="sng" dirty="0" smtClean="0">
              <a:solidFill>
                <a:srgbClr val="0000FF"/>
              </a:solidFill>
            </a:endParaRPr>
          </a:p>
          <a:p>
            <a:r>
              <a:rPr lang="en-GB" dirty="0" smtClean="0"/>
              <a:t>Draw on your personal networks to find someone already working in the organisation.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556" dirty="0" smtClean="0"/>
              <a:t>ii.	How do I research the role?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513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 smtClean="0"/>
              <a:t>1	Introduction: What are CVs for?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4"/>
            <a:ext cx="8229600" cy="5080001"/>
          </a:xfrm>
        </p:spPr>
        <p:txBody>
          <a:bodyPr/>
          <a:lstStyle/>
          <a:p>
            <a:pPr marL="571500" indent="-571500">
              <a:buAutoNum type="romanLcPeriod"/>
            </a:pPr>
            <a:r>
              <a:rPr lang="en-GB" dirty="0" smtClean="0"/>
              <a:t>Personal Introductions</a:t>
            </a:r>
          </a:p>
          <a:p>
            <a:pPr marL="571500" indent="-571500">
              <a:buAutoNum type="romanLcPeriod"/>
            </a:pPr>
            <a:r>
              <a:rPr lang="en-GB" dirty="0" smtClean="0"/>
              <a:t>Course overview and aims </a:t>
            </a:r>
          </a:p>
          <a:p>
            <a:pPr marL="571500" indent="-571500">
              <a:buNone/>
            </a:pPr>
            <a:r>
              <a:rPr lang="en-GB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1200" y="2682874"/>
          <a:ext cx="7766050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550"/>
                <a:gridCol w="3873500"/>
              </a:tblGrid>
              <a:tr h="530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Seminar/session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Learning objectives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1 General principles of CV and cover letter writing (17/03/14: 14:00</a:t>
                      </a:r>
                      <a:r>
                        <a:rPr lang="en-GB" sz="1400" dirty="0" smtClean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Understanding CVs in an English language context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6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2 CV writing (24/03/14: 14:00)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Understanding: 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how to choose the right format; 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how CV English differs from academic English; 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what to include and what to leave out.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6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3 Cover letter writing (31/03/14: 14:00)</a:t>
                      </a:r>
                      <a:endParaRPr lang="en-GB" sz="1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Understanding: 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the purpose of cover letters; key ‘dos’ and ‘don’ts’; 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how to structure a cover letter.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4 Individual tutorials (12-13/05/14)</a:t>
                      </a:r>
                      <a:endParaRPr lang="en-GB" sz="14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343434"/>
                          </a:solidFill>
                          <a:latin typeface="Calibri"/>
                          <a:ea typeface="Cambria"/>
                          <a:cs typeface="Calibri"/>
                        </a:rPr>
                        <a:t>To help students apply the above information in writing their own CVs and cover letters.</a:t>
                      </a:r>
                      <a:endParaRPr lang="en-GB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dirty="0" smtClean="0"/>
              <a:t>iii.	What are CVs for? </a:t>
            </a:r>
            <a:r>
              <a:rPr lang="en-GB" dirty="0" smtClean="0"/>
              <a:t>	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get you </a:t>
            </a:r>
            <a:r>
              <a:rPr lang="en-GB" b="1" dirty="0" smtClean="0"/>
              <a:t>an interview</a:t>
            </a:r>
            <a:endParaRPr lang="en-GB" dirty="0" smtClean="0"/>
          </a:p>
          <a:p>
            <a:r>
              <a:rPr lang="en-GB" dirty="0" smtClean="0"/>
              <a:t>To present a picture of yourself that reflects you at your best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iv.		CVs for academic and other organisations?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v</a:t>
            </a:r>
            <a:r>
              <a:rPr lang="en-US" sz="3200" dirty="0" smtClean="0"/>
              <a:t>.		</a:t>
            </a:r>
            <a:r>
              <a:rPr lang="en-GB" sz="3200" dirty="0" smtClean="0"/>
              <a:t>CVs for professional roles in English 				     speaking organisations	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Key points:</a:t>
            </a:r>
          </a:p>
          <a:p>
            <a:r>
              <a:rPr lang="en-GB" dirty="0" smtClean="0"/>
              <a:t>2 sides of an A4 page (brief but not too brief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Always tailor the CV to the job and organisation</a:t>
            </a:r>
          </a:p>
          <a:p>
            <a:r>
              <a:rPr lang="en-GB" dirty="0" smtClean="0"/>
              <a:t>Put the most important information first</a:t>
            </a:r>
          </a:p>
          <a:p>
            <a:r>
              <a:rPr lang="en-GB" dirty="0" smtClean="0"/>
              <a:t>Talk about achievements not responsibilities</a:t>
            </a:r>
          </a:p>
          <a:p>
            <a:r>
              <a:rPr lang="en-GB" dirty="0" smtClean="0"/>
              <a:t>Dare to stand out – understand what you offer</a:t>
            </a:r>
          </a:p>
          <a:p>
            <a:r>
              <a:rPr lang="en-GB" dirty="0" smtClean="0"/>
              <a:t>Clean, simple </a:t>
            </a:r>
            <a:r>
              <a:rPr lang="en-GB" dirty="0" smtClean="0"/>
              <a:t>layout</a:t>
            </a:r>
          </a:p>
          <a:p>
            <a:r>
              <a:rPr lang="en-GB" dirty="0" smtClean="0"/>
              <a:t>Never </a:t>
            </a:r>
            <a:r>
              <a:rPr lang="en-GB" dirty="0" smtClean="0"/>
              <a:t>lie.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vi.		Academic CVs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Key differences:</a:t>
            </a:r>
          </a:p>
          <a:p>
            <a:r>
              <a:rPr lang="en-GB" dirty="0" smtClean="0"/>
              <a:t>No page limit</a:t>
            </a:r>
          </a:p>
          <a:p>
            <a:r>
              <a:rPr lang="en-GB" dirty="0" smtClean="0"/>
              <a:t>Traditional structure </a:t>
            </a:r>
            <a:r>
              <a:rPr lang="en-GB" dirty="0" smtClean="0"/>
              <a:t>(</a:t>
            </a:r>
            <a:r>
              <a:rPr lang="en-GB" dirty="0" smtClean="0"/>
              <a:t>personal </a:t>
            </a:r>
            <a:r>
              <a:rPr lang="en-GB" dirty="0" smtClean="0"/>
              <a:t>details, education, honours/awards, research interests, research/teaching/professional </a:t>
            </a:r>
            <a:r>
              <a:rPr lang="en-GB" dirty="0" smtClean="0"/>
              <a:t>experience, </a:t>
            </a:r>
            <a:r>
              <a:rPr lang="en-GB" dirty="0" smtClean="0"/>
              <a:t>publications, </a:t>
            </a:r>
            <a:r>
              <a:rPr lang="en-GB" dirty="0" smtClean="0"/>
              <a:t>conferences…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Focused purely on academic achievements</a:t>
            </a:r>
          </a:p>
          <a:p>
            <a:r>
              <a:rPr lang="en-GB" dirty="0" smtClean="0"/>
              <a:t>Make sure you follow specific instructions for the application</a:t>
            </a:r>
            <a:r>
              <a:rPr lang="en-GB" dirty="0" smtClean="0"/>
              <a:t> </a:t>
            </a:r>
          </a:p>
          <a:p>
            <a:r>
              <a:rPr lang="en-GB" dirty="0" smtClean="0"/>
              <a:t>See the following guidance at: </a:t>
            </a:r>
            <a:r>
              <a:rPr lang="en-GB" dirty="0" smtClean="0"/>
              <a:t> </a:t>
            </a:r>
            <a:endParaRPr lang="en-GB" dirty="0" smtClean="0"/>
          </a:p>
          <a:p>
            <a:pPr lvl="1">
              <a:buNone/>
            </a:pPr>
            <a:r>
              <a:rPr lang="en-GB" u="sng" dirty="0" smtClean="0">
                <a:hlinkClick r:id="rId2"/>
              </a:rPr>
              <a:t>http://www.careers.ox.ac.uk/the-application-process/cvs/</a:t>
            </a:r>
            <a:endParaRPr lang="en-GB" dirty="0" smtClean="0"/>
          </a:p>
          <a:p>
            <a:pPr lvl="1">
              <a:buNone/>
            </a:pPr>
            <a:r>
              <a:rPr lang="en-GB" u="sng" dirty="0" smtClean="0">
                <a:hlinkClick r:id="rId3"/>
              </a:rPr>
              <a:t>http://www.careers.utoronto.ca/progServ/CH01/Creating_your_academic_cv_handout.pdf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013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 smtClean="0"/>
              <a:t>2	Understanding you: what do you offer?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8229600" cy="4729164"/>
          </a:xfrm>
        </p:spPr>
        <p:txBody>
          <a:bodyPr>
            <a:normAutofit/>
          </a:bodyPr>
          <a:lstStyle/>
          <a:p>
            <a:pPr marL="571500" indent="-571500">
              <a:buAutoNum type="romanLcPeriod"/>
            </a:pPr>
            <a:r>
              <a:rPr lang="en-GB" dirty="0" smtClean="0"/>
              <a:t>Why is self knowledge is so important? </a:t>
            </a:r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AutoNum type="romanLcPeriod"/>
            </a:pPr>
            <a:r>
              <a:rPr lang="en-GB" dirty="0" smtClean="0"/>
              <a:t>How well do you know you?	 </a:t>
            </a:r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None/>
            </a:pPr>
            <a:r>
              <a:rPr lang="en-GB" dirty="0" smtClean="0"/>
              <a:t>	Self image exercise </a:t>
            </a:r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None/>
            </a:pPr>
            <a:r>
              <a:rPr lang="en-GB" dirty="0" smtClean="0"/>
              <a:t>	Psychometric tests:</a:t>
            </a:r>
          </a:p>
          <a:p>
            <a:pPr marL="571500" indent="-571500">
              <a:buNone/>
            </a:pPr>
            <a:r>
              <a:rPr lang="en-GB" dirty="0" smtClean="0"/>
              <a:t>	Myers-Briggs Type Indicator (MBTI)®</a:t>
            </a:r>
          </a:p>
          <a:p>
            <a:pPr marL="571500" indent="-571500">
              <a:buNone/>
            </a:pPr>
            <a:endParaRPr lang="en-GB" dirty="0" smtClean="0"/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 smtClean="0"/>
              <a:t>3	Researching the organisation</a:t>
            </a:r>
            <a:r>
              <a:rPr lang="en-GB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2237"/>
          </a:xfrm>
        </p:spPr>
        <p:txBody>
          <a:bodyPr>
            <a:normAutofit fontScale="62500" lnSpcReduction="20000"/>
          </a:bodyPr>
          <a:lstStyle/>
          <a:p>
            <a:pPr marL="571500" indent="-571500">
              <a:buNone/>
            </a:pPr>
            <a:r>
              <a:rPr lang="en-GB" sz="5120" dirty="0" err="1" smtClean="0"/>
              <a:t>i</a:t>
            </a:r>
            <a:r>
              <a:rPr lang="en-GB" sz="5120" dirty="0" smtClean="0"/>
              <a:t>.	Why research the </a:t>
            </a:r>
            <a:r>
              <a:rPr lang="en-GB" sz="5120" dirty="0" smtClean="0"/>
              <a:t>organisation?</a:t>
            </a:r>
            <a:endParaRPr lang="en-GB" sz="5120" dirty="0" smtClean="0"/>
          </a:p>
          <a:p>
            <a:pPr marL="571500" indent="-571500">
              <a:buAutoNum type="romanLcPeriod"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3840" i="1" dirty="0" smtClean="0"/>
              <a:t>Against</a:t>
            </a:r>
          </a:p>
          <a:p>
            <a:r>
              <a:rPr lang="en-GB" sz="3840" dirty="0" smtClean="0"/>
              <a:t>If you are not shortlisted for interview then you have wasted your time.</a:t>
            </a:r>
          </a:p>
          <a:p>
            <a:pPr>
              <a:buNone/>
            </a:pPr>
            <a:r>
              <a:rPr lang="en-GB" sz="3840" dirty="0" smtClean="0"/>
              <a:t> </a:t>
            </a:r>
          </a:p>
          <a:p>
            <a:pPr>
              <a:buNone/>
            </a:pPr>
            <a:r>
              <a:rPr lang="en-GB" sz="3840" i="1" dirty="0" smtClean="0"/>
              <a:t>	For</a:t>
            </a:r>
          </a:p>
          <a:p>
            <a:r>
              <a:rPr lang="en-GB" sz="3840" dirty="0" smtClean="0"/>
              <a:t>To show the employer that you are a serious applicant (motivation)</a:t>
            </a:r>
            <a:endParaRPr lang="en-GB" sz="3840" dirty="0" smtClean="0"/>
          </a:p>
          <a:p>
            <a:r>
              <a:rPr lang="en-GB" sz="3840" dirty="0" smtClean="0"/>
              <a:t>So you are able argue that you </a:t>
            </a:r>
            <a:r>
              <a:rPr lang="en-GB" sz="3840" dirty="0" smtClean="0"/>
              <a:t>are: a) </a:t>
            </a:r>
            <a:r>
              <a:rPr lang="en-GB" sz="3840" dirty="0" smtClean="0"/>
              <a:t>a good fit (‘right’) for the role </a:t>
            </a:r>
            <a:r>
              <a:rPr lang="en-GB" sz="3840" dirty="0" smtClean="0"/>
              <a:t>and; </a:t>
            </a:r>
            <a:r>
              <a:rPr lang="en-GB" sz="3840" dirty="0" err="1" smtClean="0"/>
              <a:t>b</a:t>
            </a:r>
            <a:r>
              <a:rPr lang="en-GB" sz="3840" dirty="0" smtClean="0"/>
              <a:t>) </a:t>
            </a:r>
            <a:r>
              <a:rPr lang="en-GB" sz="3840" dirty="0" smtClean="0"/>
              <a:t>that you share the organisation’s </a:t>
            </a:r>
            <a:r>
              <a:rPr lang="en-GB" sz="3840" dirty="0" smtClean="0"/>
              <a:t>values and aims</a:t>
            </a:r>
            <a:endParaRPr lang="en-GB" sz="3840" dirty="0" smtClean="0"/>
          </a:p>
          <a:p>
            <a:r>
              <a:rPr lang="en-GB" sz="3840" dirty="0" smtClean="0"/>
              <a:t>To make a start with more detailed research, should you be shortlisted for interview</a:t>
            </a:r>
          </a:p>
          <a:p>
            <a:r>
              <a:rPr lang="en-GB" sz="3840" dirty="0" smtClean="0"/>
              <a:t>To find out if you like the job and organisation. </a:t>
            </a:r>
            <a:endParaRPr lang="en-US" sz="384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7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556" dirty="0" smtClean="0"/>
              <a:t>ii.	How do I research the organisation?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74"/>
            <a:ext cx="8229600" cy="426878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organisation’s website</a:t>
            </a:r>
          </a:p>
          <a:p>
            <a:r>
              <a:rPr lang="en-GB" sz="2800" dirty="0" smtClean="0"/>
              <a:t>Newspapers (via their websites – keyword search)</a:t>
            </a:r>
          </a:p>
          <a:p>
            <a:r>
              <a:rPr lang="en-GB" sz="2800" dirty="0" smtClean="0"/>
              <a:t>Google ‘the truth about [co. name]’</a:t>
            </a:r>
          </a:p>
          <a:p>
            <a:r>
              <a:rPr lang="en-GB" sz="2800" dirty="0" smtClean="0"/>
              <a:t>Google ‘[co. name] customer reviews’</a:t>
            </a:r>
          </a:p>
          <a:p>
            <a:r>
              <a:rPr lang="en-GB" sz="2800" dirty="0" smtClean="0"/>
              <a:t>Reports (</a:t>
            </a:r>
            <a:r>
              <a:rPr lang="en-GB" sz="2800" dirty="0" err="1" smtClean="0"/>
              <a:t>plcs</a:t>
            </a:r>
            <a:r>
              <a:rPr lang="en-GB" sz="2800" dirty="0" smtClean="0"/>
              <a:t> have to produce these)</a:t>
            </a:r>
          </a:p>
          <a:p>
            <a:r>
              <a:rPr lang="en-GB" sz="2800" dirty="0" smtClean="0"/>
              <a:t>Visit the company (if it is open to the public, e.g., retailer, hospital).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651</Words>
  <Application>Microsoft Macintosh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Seminar 1:</vt:lpstr>
      <vt:lpstr>1 Introduction: What are CVs for? </vt:lpstr>
      <vt:lpstr>iii. What are CVs for?   </vt:lpstr>
      <vt:lpstr>iv.  CVs for academic and other organisations? </vt:lpstr>
      <vt:lpstr>v.  CVs for professional roles in English          speaking organisations  </vt:lpstr>
      <vt:lpstr>vi.  Academic CVs </vt:lpstr>
      <vt:lpstr>2 Understanding you: what do you offer? </vt:lpstr>
      <vt:lpstr>3 Researching the organisation </vt:lpstr>
      <vt:lpstr>ii. How do I research the organisation? </vt:lpstr>
      <vt:lpstr>ii. How do I research the role?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Tristan Lee</dc:creator>
  <cp:lastModifiedBy>Tristan Lee</cp:lastModifiedBy>
  <cp:revision>17</cp:revision>
  <dcterms:created xsi:type="dcterms:W3CDTF">2014-03-16T22:02:54Z</dcterms:created>
  <dcterms:modified xsi:type="dcterms:W3CDTF">2014-03-16T23:29:48Z</dcterms:modified>
</cp:coreProperties>
</file>