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0" d="100"/>
          <a:sy n="90" d="100"/>
        </p:scale>
        <p:origin x="-872"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1AB68F0E-A4D2-F943-B7C0-F34B63109DB1}" type="datetimeFigureOut">
              <a:rPr lang="en-US" smtClean="0"/>
              <a:pPr/>
              <a:t>3/25/14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BF0B9-9326-0B43-9BA8-5C22E174881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AB68F0E-A4D2-F943-B7C0-F34B63109DB1}" type="datetimeFigureOut">
              <a:rPr lang="en-US" smtClean="0"/>
              <a:pPr/>
              <a:t>3/25/14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BF0B9-9326-0B43-9BA8-5C22E17488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AB68F0E-A4D2-F943-B7C0-F34B63109DB1}" type="datetimeFigureOut">
              <a:rPr lang="en-US" smtClean="0"/>
              <a:pPr/>
              <a:t>3/25/14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BF0B9-9326-0B43-9BA8-5C22E17488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AB68F0E-A4D2-F943-B7C0-F34B63109DB1}" type="datetimeFigureOut">
              <a:rPr lang="en-US" smtClean="0"/>
              <a:pPr/>
              <a:t>3/25/14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BF0B9-9326-0B43-9BA8-5C22E174881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1AB68F0E-A4D2-F943-B7C0-F34B63109DB1}" type="datetimeFigureOut">
              <a:rPr lang="en-US" smtClean="0"/>
              <a:pPr/>
              <a:t>3/25/14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BF0B9-9326-0B43-9BA8-5C22E174881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1AB68F0E-A4D2-F943-B7C0-F34B63109DB1}" type="datetimeFigureOut">
              <a:rPr lang="en-US" smtClean="0"/>
              <a:pPr/>
              <a:t>3/25/14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BF0B9-9326-0B43-9BA8-5C22E174881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1AB68F0E-A4D2-F943-B7C0-F34B63109DB1}" type="datetimeFigureOut">
              <a:rPr lang="en-US" smtClean="0"/>
              <a:pPr/>
              <a:t>3/25/14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4BF0B9-9326-0B43-9BA8-5C22E174881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1AB68F0E-A4D2-F943-B7C0-F34B63109DB1}" type="datetimeFigureOut">
              <a:rPr lang="en-US" smtClean="0"/>
              <a:pPr/>
              <a:t>3/25/14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4BF0B9-9326-0B43-9BA8-5C22E17488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B68F0E-A4D2-F943-B7C0-F34B63109DB1}" type="datetimeFigureOut">
              <a:rPr lang="en-US" smtClean="0"/>
              <a:pPr/>
              <a:t>3/25/14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4BF0B9-9326-0B43-9BA8-5C22E17488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AB68F0E-A4D2-F943-B7C0-F34B63109DB1}" type="datetimeFigureOut">
              <a:rPr lang="en-US" smtClean="0"/>
              <a:pPr/>
              <a:t>3/25/14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BF0B9-9326-0B43-9BA8-5C22E174881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AB68F0E-A4D2-F943-B7C0-F34B63109DB1}" type="datetimeFigureOut">
              <a:rPr lang="en-US" smtClean="0"/>
              <a:pPr/>
              <a:t>3/25/14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BF0B9-9326-0B43-9BA8-5C22E174881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B68F0E-A4D2-F943-B7C0-F34B63109DB1}" type="datetimeFigureOut">
              <a:rPr lang="en-US" smtClean="0"/>
              <a:pPr/>
              <a:t>3/25/14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4BF0B9-9326-0B43-9BA8-5C22E174881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koganpage.com/editions/great-answers-to-tough-cv-problems/9780749462802"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166954"/>
            <a:ext cx="7772400" cy="1470025"/>
          </a:xfrm>
        </p:spPr>
        <p:txBody>
          <a:bodyPr>
            <a:normAutofit/>
          </a:bodyPr>
          <a:lstStyle/>
          <a:p>
            <a:r>
              <a:rPr lang="en-GB" sz="5400" b="1" dirty="0"/>
              <a:t>Seminar 2: </a:t>
            </a:r>
            <a:endParaRPr lang="en-US" sz="5400" dirty="0"/>
          </a:p>
        </p:txBody>
      </p:sp>
      <p:sp>
        <p:nvSpPr>
          <p:cNvPr id="7" name="Subtitle 6"/>
          <p:cNvSpPr>
            <a:spLocks noGrp="1"/>
          </p:cNvSpPr>
          <p:nvPr>
            <p:ph type="subTitle" idx="1"/>
          </p:nvPr>
        </p:nvSpPr>
        <p:spPr>
          <a:xfrm>
            <a:off x="1371600" y="3009900"/>
            <a:ext cx="6400800" cy="1752600"/>
          </a:xfrm>
        </p:spPr>
        <p:txBody>
          <a:bodyPr>
            <a:normAutofit/>
          </a:bodyPr>
          <a:lstStyle/>
          <a:p>
            <a:r>
              <a:rPr lang="en-GB" sz="4800" b="1" dirty="0">
                <a:solidFill>
                  <a:schemeClr val="tx1"/>
                </a:solidFill>
              </a:rPr>
              <a:t>CV Writing</a:t>
            </a:r>
            <a:r>
              <a:rPr lang="en-GB" sz="4800" dirty="0" smtClean="0">
                <a:solidFill>
                  <a:schemeClr val="tx1"/>
                </a:solidFill>
              </a:rPr>
              <a:t> </a:t>
            </a:r>
            <a:endParaRPr lang="en-US" sz="4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0510"/>
            <a:ext cx="8229600" cy="5903415"/>
          </a:xfrm>
        </p:spPr>
        <p:txBody>
          <a:bodyPr>
            <a:normAutofit fontScale="70000" lnSpcReduction="20000"/>
          </a:bodyPr>
          <a:lstStyle/>
          <a:p>
            <a:pPr marL="571500" indent="-571500">
              <a:buAutoNum type="romanLcPeriod" startAt="3"/>
            </a:pPr>
            <a:r>
              <a:rPr lang="en-GB" dirty="0" smtClean="0"/>
              <a:t>Personal </a:t>
            </a:r>
            <a:r>
              <a:rPr lang="en-GB" dirty="0"/>
              <a:t>interests paragraph (professional CVs only)</a:t>
            </a:r>
            <a:endParaRPr lang="en-GB" dirty="0" smtClean="0"/>
          </a:p>
          <a:p>
            <a:pPr marL="571500" indent="-571500">
              <a:buAutoNum type="romanLcPeriod" startAt="3"/>
            </a:pPr>
            <a:endParaRPr lang="en-GB" dirty="0" smtClean="0"/>
          </a:p>
          <a:p>
            <a:pPr>
              <a:buNone/>
            </a:pPr>
            <a:r>
              <a:rPr lang="en-GB" i="1" dirty="0"/>
              <a:t>Arguments for and </a:t>
            </a:r>
            <a:r>
              <a:rPr lang="en-GB" i="1" dirty="0" smtClean="0"/>
              <a:t>against</a:t>
            </a:r>
          </a:p>
          <a:p>
            <a:pPr lvl="0"/>
            <a:r>
              <a:rPr lang="en-GB" dirty="0"/>
              <a:t>Providing unnecessary personal information might expose you to judgement, discrimination; but…</a:t>
            </a:r>
          </a:p>
          <a:p>
            <a:pPr lvl="0"/>
            <a:r>
              <a:rPr lang="en-GB" dirty="0"/>
              <a:t>Personal interests show you as a whole human being, rather than just a work robot;</a:t>
            </a:r>
          </a:p>
          <a:p>
            <a:pPr lvl="0"/>
            <a:r>
              <a:rPr lang="en-GB" dirty="0"/>
              <a:t>Including those interests that relate to the role can help your application.</a:t>
            </a:r>
            <a:endParaRPr lang="en-GB" dirty="0" smtClean="0"/>
          </a:p>
          <a:p>
            <a:endParaRPr lang="en-GB" dirty="0" smtClean="0"/>
          </a:p>
          <a:p>
            <a:pPr>
              <a:buNone/>
            </a:pPr>
            <a:r>
              <a:rPr lang="en-GB" dirty="0" smtClean="0"/>
              <a:t>	‘</a:t>
            </a:r>
            <a:r>
              <a:rPr lang="en-GB" dirty="0"/>
              <a:t>My family and friends, cooking, reading, sports, travel, films.’</a:t>
            </a:r>
            <a:endParaRPr lang="en-GB" dirty="0" smtClean="0"/>
          </a:p>
          <a:p>
            <a:endParaRPr lang="en-GB" dirty="0" smtClean="0"/>
          </a:p>
          <a:p>
            <a:pPr>
              <a:buNone/>
            </a:pPr>
            <a:r>
              <a:rPr lang="en-GB" dirty="0" smtClean="0"/>
              <a:t>Key </a:t>
            </a:r>
            <a:r>
              <a:rPr lang="en-GB" dirty="0"/>
              <a:t>points:</a:t>
            </a:r>
          </a:p>
          <a:p>
            <a:pPr lvl="0"/>
            <a:r>
              <a:rPr lang="en-GB" dirty="0"/>
              <a:t>Be specific: ‘French cooking, crime thrillers, figure skating, independent travel, romantic comedies’</a:t>
            </a:r>
          </a:p>
          <a:p>
            <a:pPr lvl="0"/>
            <a:r>
              <a:rPr lang="en-GB" dirty="0"/>
              <a:t>Don’t be afraid to stand out – if you have an unusual hobby mention it, e.g., ‘Member of the UK Wolf Conservation Trust and enjoy taking them for walks.’ (Rogers, 2011: 108).</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4  </a:t>
            </a:r>
            <a:r>
              <a:rPr lang="en-GB" b="1" dirty="0"/>
              <a:t>CV Formats</a:t>
            </a:r>
            <a:r>
              <a:rPr lang="en-GB" dirty="0"/>
              <a:t/>
            </a:r>
            <a:br>
              <a:rPr lang="en-GB" dirty="0"/>
            </a:br>
            <a:endParaRPr lang="en-US" dirty="0"/>
          </a:p>
        </p:txBody>
      </p:sp>
      <p:sp>
        <p:nvSpPr>
          <p:cNvPr id="3" name="Content Placeholder 2"/>
          <p:cNvSpPr>
            <a:spLocks noGrp="1"/>
          </p:cNvSpPr>
          <p:nvPr>
            <p:ph idx="1"/>
          </p:nvPr>
        </p:nvSpPr>
        <p:spPr>
          <a:xfrm>
            <a:off x="457200" y="1081149"/>
            <a:ext cx="8229600" cy="5268453"/>
          </a:xfrm>
        </p:spPr>
        <p:txBody>
          <a:bodyPr>
            <a:noAutofit/>
          </a:bodyPr>
          <a:lstStyle/>
          <a:p>
            <a:pPr>
              <a:buNone/>
            </a:pPr>
            <a:r>
              <a:rPr lang="en-GB" sz="1600" b="1" dirty="0" smtClean="0"/>
              <a:t>Academic CVs</a:t>
            </a:r>
            <a:endParaRPr lang="en-GB" sz="1600" dirty="0" smtClean="0"/>
          </a:p>
          <a:p>
            <a:pPr marL="0" indent="0">
              <a:buNone/>
            </a:pPr>
            <a:r>
              <a:rPr lang="en-GB" sz="1600" dirty="0" smtClean="0"/>
              <a:t>First </a:t>
            </a:r>
            <a:r>
              <a:rPr lang="en-GB" sz="1600" dirty="0"/>
              <a:t>check with the university to which you are applying: what CV format do they advise their students to use for academic applications?</a:t>
            </a:r>
          </a:p>
          <a:p>
            <a:pPr marL="0" indent="0">
              <a:buNone/>
            </a:pPr>
            <a:r>
              <a:rPr lang="en-GB" sz="1600" dirty="0"/>
              <a:t> </a:t>
            </a:r>
          </a:p>
          <a:p>
            <a:pPr marL="0" indent="0">
              <a:buNone/>
            </a:pPr>
            <a:r>
              <a:rPr lang="en-GB" sz="1600" dirty="0"/>
              <a:t>If no such guidance exists from that university, I suggest the following format</a:t>
            </a:r>
            <a:r>
              <a:rPr lang="en-GB" sz="1600" dirty="0" smtClean="0"/>
              <a:t>:</a:t>
            </a:r>
          </a:p>
          <a:p>
            <a:pPr lvl="0"/>
            <a:r>
              <a:rPr lang="en-GB" sz="1600" dirty="0"/>
              <a:t>Name and contact details</a:t>
            </a:r>
          </a:p>
          <a:p>
            <a:pPr lvl="0"/>
            <a:r>
              <a:rPr lang="en-GB" sz="1600" dirty="0"/>
              <a:t>(Optional)</a:t>
            </a:r>
            <a:r>
              <a:rPr lang="en-GB" sz="1600" dirty="0" smtClean="0"/>
              <a:t> a </a:t>
            </a:r>
            <a:r>
              <a:rPr lang="en-GB" sz="1600" dirty="0"/>
              <a:t>profile or</a:t>
            </a:r>
            <a:r>
              <a:rPr lang="en-GB" sz="1600" dirty="0" smtClean="0"/>
              <a:t> career objective </a:t>
            </a:r>
            <a:r>
              <a:rPr lang="en-GB" sz="1600" dirty="0"/>
              <a:t>stating your most impressive academic achievements (e.g., scholarships/awards/prizes/grants, publication in prestigious journals etc,), research interests and any relevant research/teaching/professional experience.</a:t>
            </a:r>
          </a:p>
          <a:p>
            <a:pPr lvl="0"/>
            <a:r>
              <a:rPr lang="en-GB" sz="1600" dirty="0"/>
              <a:t>Education (highest, most recent qualifications first)</a:t>
            </a:r>
          </a:p>
          <a:p>
            <a:pPr lvl="0"/>
            <a:r>
              <a:rPr lang="en-GB" sz="1600" dirty="0"/>
              <a:t>Research experience (as above, note also the achievements heading in Laura Neill’s CV)</a:t>
            </a:r>
          </a:p>
          <a:p>
            <a:pPr lvl="0"/>
            <a:r>
              <a:rPr lang="en-GB" sz="1600" dirty="0"/>
              <a:t>Teaching experience</a:t>
            </a:r>
          </a:p>
          <a:p>
            <a:pPr lvl="0"/>
            <a:r>
              <a:rPr lang="en-GB" sz="1600" dirty="0"/>
              <a:t>Relevant professional experience (e.g., experience working in university administration)</a:t>
            </a:r>
          </a:p>
          <a:p>
            <a:pPr lvl="0"/>
            <a:r>
              <a:rPr lang="en-GB" sz="1600" dirty="0"/>
              <a:t>Publications (use a clear academic references format)</a:t>
            </a:r>
          </a:p>
          <a:p>
            <a:pPr lvl="0"/>
            <a:r>
              <a:rPr lang="en-GB" sz="1600" dirty="0"/>
              <a:t>Conference papers given</a:t>
            </a:r>
          </a:p>
          <a:p>
            <a:pPr lvl="0"/>
            <a:r>
              <a:rPr lang="en-GB" sz="1600" dirty="0"/>
              <a:t>Courses (if relevant)</a:t>
            </a:r>
          </a:p>
          <a:p>
            <a:pPr lvl="0"/>
            <a:r>
              <a:rPr lang="en-GB" sz="1600" dirty="0"/>
              <a:t>Membership of societies and associations</a:t>
            </a:r>
          </a:p>
          <a:p>
            <a:pPr lvl="0"/>
            <a:r>
              <a:rPr lang="en-GB" sz="1600" dirty="0" smtClean="0"/>
              <a:t>Referees</a:t>
            </a:r>
            <a:r>
              <a:rPr lang="en-US" sz="1600" dirty="0" smtClean="0"/>
              <a:t>.</a:t>
            </a:r>
            <a:endParaRPr lang="en-GB"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34960"/>
            <a:ext cx="8229600" cy="5491203"/>
          </a:xfrm>
        </p:spPr>
        <p:txBody>
          <a:bodyPr>
            <a:normAutofit fontScale="62500" lnSpcReduction="20000"/>
          </a:bodyPr>
          <a:lstStyle/>
          <a:p>
            <a:pPr>
              <a:buNone/>
            </a:pPr>
            <a:r>
              <a:rPr lang="en-GB" b="1" dirty="0" smtClean="0"/>
              <a:t>Professional CVs</a:t>
            </a:r>
          </a:p>
          <a:p>
            <a:pPr>
              <a:buNone/>
            </a:pPr>
            <a:endParaRPr lang="en-GB" dirty="0" smtClean="0"/>
          </a:p>
          <a:p>
            <a:pPr marL="571500" indent="-571500">
              <a:buAutoNum type="romanLcPeriod"/>
            </a:pPr>
            <a:r>
              <a:rPr lang="en-GB" b="1" dirty="0" smtClean="0"/>
              <a:t>The </a:t>
            </a:r>
            <a:r>
              <a:rPr lang="en-GB" b="1" dirty="0"/>
              <a:t>traditional chronological CV</a:t>
            </a:r>
            <a:r>
              <a:rPr lang="en-GB" b="1" dirty="0" smtClean="0"/>
              <a:t>:</a:t>
            </a:r>
          </a:p>
          <a:p>
            <a:pPr marL="571500" indent="-571500">
              <a:buAutoNum type="romanLcPeriod"/>
            </a:pPr>
            <a:endParaRPr lang="en-GB" b="1" dirty="0" smtClean="0"/>
          </a:p>
          <a:p>
            <a:pPr marL="514350" lvl="0" indent="-514350">
              <a:buFont typeface="Wingdings" charset="2"/>
              <a:buAutoNum type="arabicPlain"/>
            </a:pPr>
            <a:r>
              <a:rPr lang="en-GB" dirty="0"/>
              <a:t>Profile</a:t>
            </a:r>
          </a:p>
          <a:p>
            <a:pPr marL="514350" lvl="0" indent="-514350">
              <a:buFont typeface="Wingdings" charset="2"/>
              <a:buAutoNum type="arabicPlain"/>
            </a:pPr>
            <a:r>
              <a:rPr lang="en-GB" dirty="0"/>
              <a:t>Name and contact details</a:t>
            </a:r>
          </a:p>
          <a:p>
            <a:pPr marL="514350" lvl="0" indent="-514350">
              <a:buFont typeface="Wingdings" charset="2"/>
              <a:buAutoNum type="arabicPlain"/>
            </a:pPr>
            <a:r>
              <a:rPr lang="en-GB" dirty="0"/>
              <a:t>Career history and achievements (most recent first, more detail for most recent  jobs)</a:t>
            </a:r>
          </a:p>
          <a:p>
            <a:pPr marL="514350" lvl="0" indent="-514350">
              <a:buFont typeface="Wingdings" charset="2"/>
              <a:buAutoNum type="arabicPlain"/>
            </a:pPr>
            <a:r>
              <a:rPr lang="en-GB" dirty="0"/>
              <a:t>Qualifications</a:t>
            </a:r>
          </a:p>
          <a:p>
            <a:pPr marL="514350" lvl="0" indent="-514350">
              <a:buFont typeface="Wingdings" charset="2"/>
              <a:buAutoNum type="arabicPlain"/>
            </a:pPr>
            <a:r>
              <a:rPr lang="en-GB" dirty="0"/>
              <a:t>Training and development</a:t>
            </a:r>
          </a:p>
          <a:p>
            <a:pPr marL="514350" lvl="0" indent="-514350">
              <a:buFont typeface="Wingdings" charset="2"/>
              <a:buAutoNum type="arabicPlain"/>
            </a:pPr>
            <a:r>
              <a:rPr lang="en-GB" dirty="0"/>
              <a:t>Personal interests</a:t>
            </a:r>
            <a:r>
              <a:rPr lang="en-GB" dirty="0" smtClean="0"/>
              <a:t>.</a:t>
            </a:r>
          </a:p>
          <a:p>
            <a:pPr>
              <a:buNone/>
            </a:pPr>
            <a:endParaRPr lang="en-GB" dirty="0" smtClean="0"/>
          </a:p>
          <a:p>
            <a:pPr>
              <a:buNone/>
            </a:pPr>
            <a:r>
              <a:rPr lang="en-GB" i="1" dirty="0" smtClean="0"/>
              <a:t>For </a:t>
            </a:r>
            <a:r>
              <a:rPr lang="en-GB" i="1" dirty="0"/>
              <a:t>and against:</a:t>
            </a:r>
          </a:p>
          <a:p>
            <a:pPr lvl="0"/>
            <a:r>
              <a:rPr lang="en-GB" dirty="0"/>
              <a:t>Can show career development, persistence and hard work</a:t>
            </a:r>
          </a:p>
          <a:p>
            <a:pPr lvl="0"/>
            <a:r>
              <a:rPr lang="en-GB" dirty="0"/>
              <a:t>Too much time in one role/organisation</a:t>
            </a:r>
            <a:r>
              <a:rPr lang="en-GB" dirty="0" smtClean="0"/>
              <a:t>?</a:t>
            </a:r>
          </a:p>
          <a:p>
            <a:pPr lvl="0"/>
            <a:r>
              <a:rPr lang="en-GB" dirty="0" smtClean="0"/>
              <a:t>Not enough work experience?</a:t>
            </a:r>
          </a:p>
          <a:p>
            <a:pPr lvl="0"/>
            <a:r>
              <a:rPr lang="en-GB" dirty="0"/>
              <a:t>Too many different jobs?</a:t>
            </a:r>
          </a:p>
          <a:p>
            <a:pPr lvl="0"/>
            <a:r>
              <a:rPr lang="en-GB" dirty="0"/>
              <a:t>Gaps in your work record?</a:t>
            </a:r>
          </a:p>
          <a:p>
            <a:pPr lvl="0">
              <a:buNone/>
            </a:pPr>
            <a:endParaRPr lang="en-GB" dirty="0" smtClean="0"/>
          </a:p>
          <a:p>
            <a:pPr>
              <a:buNone/>
            </a:pPr>
            <a:endParaRPr lang="en-GB"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6444"/>
            <a:ext cx="8229600" cy="5680320"/>
          </a:xfrm>
        </p:spPr>
        <p:txBody>
          <a:bodyPr>
            <a:normAutofit fontScale="62500" lnSpcReduction="20000"/>
          </a:bodyPr>
          <a:lstStyle/>
          <a:p>
            <a:pPr>
              <a:buNone/>
            </a:pPr>
            <a:r>
              <a:rPr lang="en-GB" b="1" dirty="0" smtClean="0"/>
              <a:t>ii.	The </a:t>
            </a:r>
            <a:r>
              <a:rPr lang="en-GB" b="1" dirty="0"/>
              <a:t>skills-based CV</a:t>
            </a:r>
            <a:endParaRPr lang="en-GB" dirty="0"/>
          </a:p>
          <a:p>
            <a:pPr marL="0" indent="0">
              <a:buNone/>
            </a:pPr>
            <a:r>
              <a:rPr lang="en-GB" dirty="0"/>
              <a:t>If you are planning to change careers or want</a:t>
            </a:r>
            <a:r>
              <a:rPr lang="en-GB" dirty="0" smtClean="0"/>
              <a:t> </a:t>
            </a:r>
            <a:r>
              <a:rPr lang="en-GB" dirty="0"/>
              <a:t>a</a:t>
            </a:r>
            <a:r>
              <a:rPr lang="en-GB" dirty="0" smtClean="0"/>
              <a:t> </a:t>
            </a:r>
            <a:r>
              <a:rPr lang="en-GB" dirty="0"/>
              <a:t>job you don’t have direct experience of then a skills-based CV might be best.</a:t>
            </a:r>
            <a:r>
              <a:rPr lang="en-GB" dirty="0" smtClean="0"/>
              <a:t> </a:t>
            </a:r>
          </a:p>
          <a:p>
            <a:pPr marL="0" indent="0">
              <a:buNone/>
            </a:pPr>
            <a:endParaRPr lang="en-GB" dirty="0" smtClean="0"/>
          </a:p>
          <a:p>
            <a:pPr>
              <a:buNone/>
            </a:pPr>
            <a:r>
              <a:rPr lang="en-GB" dirty="0" smtClean="0"/>
              <a:t>This </a:t>
            </a:r>
            <a:r>
              <a:rPr lang="en-GB" dirty="0"/>
              <a:t>takes more time because you need to:</a:t>
            </a:r>
          </a:p>
          <a:p>
            <a:pPr lvl="0"/>
            <a:r>
              <a:rPr lang="en-GB" dirty="0"/>
              <a:t>research the employer/role to find out what they want</a:t>
            </a:r>
          </a:p>
          <a:p>
            <a:pPr lvl="0"/>
            <a:r>
              <a:rPr lang="en-GB" dirty="0"/>
              <a:t>look at your own range of skills and experience. Decide if you have the necessary </a:t>
            </a:r>
            <a:r>
              <a:rPr lang="en-GB" i="1" dirty="0"/>
              <a:t>transferable skills</a:t>
            </a:r>
            <a:endParaRPr lang="en-GB" dirty="0"/>
          </a:p>
          <a:p>
            <a:pPr lvl="0"/>
            <a:r>
              <a:rPr lang="en-GB" dirty="0"/>
              <a:t>If so, emphasise these skills in the following format.</a:t>
            </a:r>
            <a:endParaRPr lang="en-GB" dirty="0" smtClean="0"/>
          </a:p>
          <a:p>
            <a:endParaRPr lang="en-GB" dirty="0" smtClean="0"/>
          </a:p>
          <a:p>
            <a:pPr marL="514350" lvl="0" indent="-514350">
              <a:buFont typeface="Wingdings" charset="2"/>
              <a:buAutoNum type="arabicPlain"/>
            </a:pPr>
            <a:r>
              <a:rPr lang="en-GB" dirty="0"/>
              <a:t>Profile/Career objective (emphasising your transferable skills)</a:t>
            </a:r>
          </a:p>
          <a:p>
            <a:pPr marL="514350" lvl="0" indent="-514350">
              <a:buFont typeface="Wingdings" charset="2"/>
              <a:buAutoNum type="arabicPlain"/>
            </a:pPr>
            <a:r>
              <a:rPr lang="en-GB" dirty="0"/>
              <a:t>Name and contact details</a:t>
            </a:r>
          </a:p>
          <a:p>
            <a:pPr marL="514350" lvl="0" indent="-514350">
              <a:buFont typeface="Wingdings" charset="2"/>
              <a:buAutoNum type="arabicPlain"/>
            </a:pPr>
            <a:r>
              <a:rPr lang="en-GB" dirty="0"/>
              <a:t>Skills and qualities (5) – use bullet points to list those skills you possess</a:t>
            </a:r>
            <a:r>
              <a:rPr lang="en-GB" dirty="0" smtClean="0"/>
              <a:t> that </a:t>
            </a:r>
            <a:r>
              <a:rPr lang="en-GB" dirty="0"/>
              <a:t>are key to the job.</a:t>
            </a:r>
          </a:p>
          <a:p>
            <a:pPr marL="514350" lvl="0" indent="-514350">
              <a:buFont typeface="Wingdings" charset="2"/>
              <a:buAutoNum type="arabicPlain"/>
            </a:pPr>
            <a:r>
              <a:rPr lang="en-GB" dirty="0"/>
              <a:t>Experience and achievements (less detailed but focused more on those roles where you have demonstrated transferable skills)</a:t>
            </a:r>
          </a:p>
          <a:p>
            <a:pPr marL="514350" lvl="0" indent="-514350">
              <a:buFont typeface="Wingdings" charset="2"/>
              <a:buAutoNum type="arabicPlain"/>
            </a:pPr>
            <a:r>
              <a:rPr lang="en-GB" dirty="0"/>
              <a:t>Qualifications</a:t>
            </a:r>
          </a:p>
          <a:p>
            <a:pPr marL="514350" lvl="0" indent="-514350">
              <a:buFont typeface="Wingdings" charset="2"/>
              <a:buAutoNum type="arabicPlain"/>
            </a:pPr>
            <a:r>
              <a:rPr lang="en-GB" dirty="0"/>
              <a:t>Training and development (if relevant)</a:t>
            </a:r>
          </a:p>
          <a:p>
            <a:pPr marL="514350" lvl="0" indent="-514350">
              <a:buFont typeface="Wingdings" charset="2"/>
              <a:buAutoNum type="arabicPlain"/>
            </a:pPr>
            <a:r>
              <a:rPr lang="en-GB" dirty="0"/>
              <a:t>Personal interests</a:t>
            </a:r>
            <a:r>
              <a:rPr lang="en-GB" dirty="0" smtClean="0"/>
              <a:t>.</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pPr marL="571500" indent="-571500">
              <a:buAutoNum type="romanLcPeriod" startAt="3"/>
            </a:pPr>
            <a:r>
              <a:rPr lang="en-US" b="1" dirty="0" smtClean="0"/>
              <a:t>Postgraduate </a:t>
            </a:r>
            <a:r>
              <a:rPr lang="en-US" b="1" dirty="0"/>
              <a:t>with little work experience: Matthew Freeman</a:t>
            </a:r>
            <a:endParaRPr lang="en-GB" dirty="0" smtClean="0"/>
          </a:p>
          <a:p>
            <a:pPr marL="571500" indent="-571500">
              <a:buAutoNum type="romanLcPeriod" startAt="3"/>
            </a:pPr>
            <a:endParaRPr lang="en-GB" dirty="0" smtClean="0"/>
          </a:p>
          <a:p>
            <a:pPr marL="0" indent="0">
              <a:buNone/>
            </a:pPr>
            <a:r>
              <a:rPr lang="en-GB" b="1" dirty="0"/>
              <a:t>Deadlines for CV and covering letters: </a:t>
            </a:r>
            <a:r>
              <a:rPr lang="en-GB" dirty="0"/>
              <a:t>Monday 14/04/</a:t>
            </a:r>
            <a:r>
              <a:rPr lang="en-GB" dirty="0" smtClean="0"/>
              <a:t>2014</a:t>
            </a:r>
          </a:p>
          <a:p>
            <a:pPr marL="0" indent="0">
              <a:buNone/>
            </a:pPr>
            <a:endParaRPr lang="en-GB" dirty="0" smtClean="0"/>
          </a:p>
          <a:p>
            <a:pPr marL="0" indent="0">
              <a:buNone/>
            </a:pPr>
            <a:r>
              <a:rPr lang="en-GB" sz="2162" b="1" dirty="0" smtClean="0"/>
              <a:t>References</a:t>
            </a:r>
          </a:p>
          <a:p>
            <a:pPr marL="0" indent="0">
              <a:buNone/>
            </a:pPr>
            <a:r>
              <a:rPr lang="en-GB" sz="2162" dirty="0" smtClean="0"/>
              <a:t>Rogers, Jenny, </a:t>
            </a:r>
            <a:r>
              <a:rPr lang="en-GB" sz="2162" i="1" dirty="0" smtClean="0"/>
              <a:t>Great Answers to Tough CV Questions: CV secrets from a top career coach. </a:t>
            </a:r>
            <a:r>
              <a:rPr lang="en-GB" sz="2162" dirty="0" err="1" smtClean="0"/>
              <a:t>KoganPage</a:t>
            </a:r>
            <a:r>
              <a:rPr lang="en-GB" sz="2162" dirty="0" smtClean="0"/>
              <a:t> 2011.</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GB" b="1" dirty="0"/>
              <a:t>1  What to leave out</a:t>
            </a:r>
            <a:r>
              <a:rPr lang="en-GB" dirty="0"/>
              <a:t/>
            </a:r>
            <a:br>
              <a:rPr lang="en-GB" dirty="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GB" b="1" dirty="0"/>
              <a:t>Professional CVs</a:t>
            </a:r>
            <a:endParaRPr lang="en-GB" dirty="0"/>
          </a:p>
          <a:p>
            <a:pPr lvl="0"/>
            <a:r>
              <a:rPr lang="en-GB" dirty="0"/>
              <a:t>The heading ‘Curriculum Vitae’</a:t>
            </a:r>
          </a:p>
          <a:p>
            <a:pPr lvl="0"/>
            <a:r>
              <a:rPr lang="en-GB" dirty="0"/>
              <a:t>Photographs</a:t>
            </a:r>
          </a:p>
          <a:p>
            <a:pPr lvl="0"/>
            <a:r>
              <a:rPr lang="en-GB" dirty="0"/>
              <a:t>Your date of birth</a:t>
            </a:r>
          </a:p>
          <a:p>
            <a:pPr lvl="0"/>
            <a:r>
              <a:rPr lang="en-GB" dirty="0"/>
              <a:t>Your driving licence status or number</a:t>
            </a:r>
          </a:p>
          <a:p>
            <a:pPr lvl="0"/>
            <a:r>
              <a:rPr lang="en-GB" dirty="0"/>
              <a:t>Personal information: marital/relationship status, children, religious affiliations, race, passport number, credit status</a:t>
            </a:r>
          </a:p>
          <a:p>
            <a:pPr lvl="0"/>
            <a:r>
              <a:rPr lang="en-GB" dirty="0"/>
              <a:t>Nationality?</a:t>
            </a:r>
          </a:p>
          <a:p>
            <a:pPr lvl="0"/>
            <a:r>
              <a:rPr lang="en-GB" dirty="0"/>
              <a:t>Primary or secondary school education?</a:t>
            </a:r>
          </a:p>
          <a:p>
            <a:pPr lvl="0"/>
            <a:r>
              <a:rPr lang="en-GB" dirty="0"/>
              <a:t>Older job history</a:t>
            </a:r>
          </a:p>
          <a:p>
            <a:pPr lvl="0"/>
            <a:r>
              <a:rPr lang="en-GB" dirty="0"/>
              <a:t>Lifestyle information e.g., ‘smoker’, ‘</a:t>
            </a:r>
            <a:r>
              <a:rPr lang="en-GB" dirty="0" err="1"/>
              <a:t>teetotaler</a:t>
            </a:r>
            <a:r>
              <a:rPr lang="en-GB" dirty="0" smtClean="0"/>
              <a:t>’</a:t>
            </a:r>
            <a:endParaRPr lang="en-US" dirty="0" smtClean="0"/>
          </a:p>
          <a:p>
            <a:pPr lvl="0"/>
            <a:r>
              <a:rPr lang="en-US" dirty="0" smtClean="0"/>
              <a:t>Referees.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06571"/>
            <a:ext cx="8229600" cy="4525963"/>
          </a:xfrm>
        </p:spPr>
        <p:txBody>
          <a:bodyPr>
            <a:normAutofit lnSpcReduction="10000"/>
          </a:bodyPr>
          <a:lstStyle/>
          <a:p>
            <a:pPr>
              <a:buNone/>
            </a:pPr>
            <a:r>
              <a:rPr lang="en-GB" b="1" dirty="0"/>
              <a:t>Academic CVs</a:t>
            </a:r>
            <a:endParaRPr lang="en-GB" dirty="0" smtClean="0"/>
          </a:p>
          <a:p>
            <a:pPr lvl="0"/>
            <a:r>
              <a:rPr lang="en-GB" dirty="0"/>
              <a:t>The heading ‘Curriculum Vitae’</a:t>
            </a:r>
          </a:p>
          <a:p>
            <a:pPr lvl="0"/>
            <a:r>
              <a:rPr lang="en-GB" dirty="0"/>
              <a:t>Photographs</a:t>
            </a:r>
          </a:p>
          <a:p>
            <a:pPr lvl="0"/>
            <a:r>
              <a:rPr lang="en-GB" dirty="0"/>
              <a:t>Your date of birth</a:t>
            </a:r>
          </a:p>
          <a:p>
            <a:pPr lvl="0"/>
            <a:r>
              <a:rPr lang="en-GB" dirty="0"/>
              <a:t>Personal information (as above)</a:t>
            </a:r>
          </a:p>
          <a:p>
            <a:pPr lvl="0"/>
            <a:r>
              <a:rPr lang="en-GB" dirty="0"/>
              <a:t>Nationality?</a:t>
            </a:r>
          </a:p>
          <a:p>
            <a:pPr lvl="0"/>
            <a:r>
              <a:rPr lang="en-GB" dirty="0"/>
              <a:t>Primary or secondary school education?</a:t>
            </a:r>
          </a:p>
          <a:p>
            <a:pPr lvl="0"/>
            <a:r>
              <a:rPr lang="en-GB" dirty="0"/>
              <a:t>Irrelevant work experience or training courses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2  ‘CV speak’: How to write CV English</a:t>
            </a:r>
            <a:r>
              <a:rPr lang="en-GB" dirty="0"/>
              <a:t/>
            </a:r>
            <a:br>
              <a:rPr lang="en-GB" dirty="0"/>
            </a:br>
            <a:endParaRPr lang="en-US" dirty="0"/>
          </a:p>
        </p:txBody>
      </p:sp>
      <p:sp>
        <p:nvSpPr>
          <p:cNvPr id="3" name="Content Placeholder 2"/>
          <p:cNvSpPr>
            <a:spLocks noGrp="1"/>
          </p:cNvSpPr>
          <p:nvPr>
            <p:ph idx="1"/>
          </p:nvPr>
        </p:nvSpPr>
        <p:spPr>
          <a:xfrm>
            <a:off x="457200" y="1184116"/>
            <a:ext cx="8229600" cy="5182648"/>
          </a:xfrm>
        </p:spPr>
        <p:txBody>
          <a:bodyPr>
            <a:noAutofit/>
          </a:bodyPr>
          <a:lstStyle/>
          <a:p>
            <a:pPr>
              <a:buNone/>
            </a:pPr>
            <a:r>
              <a:rPr lang="en-GB" sz="2300" b="1" dirty="0"/>
              <a:t>Professional and academic </a:t>
            </a:r>
            <a:r>
              <a:rPr lang="en-GB" sz="2300" b="1" dirty="0" smtClean="0"/>
              <a:t>CVs</a:t>
            </a:r>
          </a:p>
          <a:p>
            <a:pPr marL="571500" lvl="0" indent="-571500">
              <a:buAutoNum type="romanLcPeriod"/>
            </a:pPr>
            <a:r>
              <a:rPr lang="en-GB" sz="2300" b="1" dirty="0" smtClean="0"/>
              <a:t>Omit </a:t>
            </a:r>
            <a:r>
              <a:rPr lang="en-GB" sz="2300" b="1" dirty="0"/>
              <a:t>the first person ‘I’, ‘me’, ‘myself’ and articles (a/the</a:t>
            </a:r>
            <a:r>
              <a:rPr lang="en-GB" sz="2300" b="1" dirty="0" smtClean="0"/>
              <a:t>)</a:t>
            </a:r>
            <a:r>
              <a:rPr lang="en-GB" sz="2300" b="1" dirty="0"/>
              <a:t>:</a:t>
            </a:r>
            <a:endParaRPr lang="en-GB" sz="2300" b="1" dirty="0" smtClean="0"/>
          </a:p>
          <a:p>
            <a:pPr marL="571500" indent="-571500">
              <a:buAutoNum type="romanLcPeriod"/>
            </a:pPr>
            <a:endParaRPr lang="en-GB" sz="2300" dirty="0" smtClean="0"/>
          </a:p>
          <a:p>
            <a:pPr>
              <a:buNone/>
            </a:pPr>
            <a:r>
              <a:rPr lang="en-GB" sz="2300" dirty="0" smtClean="0"/>
              <a:t>	‘</a:t>
            </a:r>
            <a:r>
              <a:rPr lang="en-GB" sz="2300" dirty="0"/>
              <a:t>I am a confident communicator and I have learnt how to deliver information in a range of formats and styles to suit the audience. I have taught myself how to make management presentations and do verbal briefings. Also I have an eye for detail and I have experience of both editing and proofreading copy.’ </a:t>
            </a:r>
            <a:endParaRPr lang="en-GB" sz="2300" dirty="0" smtClean="0"/>
          </a:p>
          <a:p>
            <a:endParaRPr lang="en-GB" sz="2300" dirty="0" smtClean="0"/>
          </a:p>
          <a:p>
            <a:pPr>
              <a:buNone/>
            </a:pPr>
            <a:r>
              <a:rPr lang="en-GB" sz="2300" dirty="0" smtClean="0"/>
              <a:t>	‘</a:t>
            </a:r>
            <a:r>
              <a:rPr lang="en-GB" sz="2300" dirty="0"/>
              <a:t>Confident communicator able to deliver information in range of formats to suit audience, whether management presentations or verbal briefings. Strong eye for detail with experience of both editing and proofreading copy.’ (Rogers, 2011: 78</a:t>
            </a:r>
            <a:r>
              <a:rPr lang="en-GB" sz="2300" dirty="0" smtClean="0"/>
              <a:t>)</a:t>
            </a:r>
            <a:r>
              <a:rPr lang="en-GB" sz="23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4833"/>
            <a:ext cx="8229600" cy="5903069"/>
          </a:xfrm>
        </p:spPr>
        <p:txBody>
          <a:bodyPr>
            <a:normAutofit fontScale="62500" lnSpcReduction="20000"/>
          </a:bodyPr>
          <a:lstStyle/>
          <a:p>
            <a:pPr lvl="0">
              <a:buNone/>
            </a:pPr>
            <a:r>
              <a:rPr lang="en-GB" b="1" dirty="0" smtClean="0"/>
              <a:t>ii.	Avoid </a:t>
            </a:r>
            <a:r>
              <a:rPr lang="en-GB" b="1" dirty="0"/>
              <a:t>uncertain or moderate expressions like: quite, rather, about, nearly, almost, </a:t>
            </a:r>
            <a:r>
              <a:rPr lang="en-GB" b="1" dirty="0" smtClean="0"/>
              <a:t>somewhat.</a:t>
            </a:r>
          </a:p>
          <a:p>
            <a:pPr>
              <a:buNone/>
            </a:pPr>
            <a:r>
              <a:rPr lang="en-GB" dirty="0"/>
              <a:t> </a:t>
            </a:r>
            <a:endParaRPr lang="en-GB" dirty="0" smtClean="0"/>
          </a:p>
          <a:p>
            <a:pPr marL="571500" lvl="0" indent="-571500">
              <a:buAutoNum type="romanLcPeriod" startAt="3"/>
            </a:pPr>
            <a:r>
              <a:rPr lang="en-GB" b="1" dirty="0" smtClean="0"/>
              <a:t>Cut </a:t>
            </a:r>
            <a:r>
              <a:rPr lang="en-GB" b="1" dirty="0"/>
              <a:t>out simple verbs such </a:t>
            </a:r>
            <a:r>
              <a:rPr lang="en-GB" b="1" dirty="0" smtClean="0"/>
              <a:t>as </a:t>
            </a:r>
            <a:r>
              <a:rPr lang="en-GB" b="1" dirty="0"/>
              <a:t>have/had, got, </a:t>
            </a:r>
            <a:r>
              <a:rPr lang="en-GB" b="1" dirty="0" smtClean="0"/>
              <a:t>was:</a:t>
            </a:r>
          </a:p>
          <a:p>
            <a:pPr marL="571500" indent="-571500">
              <a:buAutoNum type="romanLcPeriod" startAt="3"/>
            </a:pPr>
            <a:endParaRPr lang="en-GB" dirty="0" smtClean="0"/>
          </a:p>
          <a:p>
            <a:pPr>
              <a:buNone/>
            </a:pPr>
            <a:r>
              <a:rPr lang="en-GB" dirty="0" smtClean="0"/>
              <a:t>	‘</a:t>
            </a:r>
            <a:r>
              <a:rPr lang="en-GB" dirty="0"/>
              <a:t>I have 2 years of experience with Year 1 intake from a catchment area of severe social deprivation and this has given me broad and deep experience of how to deal with difficult classroom behaviour.’</a:t>
            </a:r>
          </a:p>
          <a:p>
            <a:pPr>
              <a:buNone/>
            </a:pPr>
            <a:r>
              <a:rPr lang="en-GB" dirty="0"/>
              <a:t> </a:t>
            </a:r>
            <a:endParaRPr lang="en-GB" dirty="0" smtClean="0"/>
          </a:p>
          <a:p>
            <a:pPr>
              <a:buNone/>
            </a:pPr>
            <a:r>
              <a:rPr lang="en-GB" dirty="0" smtClean="0"/>
              <a:t>	‘</a:t>
            </a:r>
            <a:r>
              <a:rPr lang="en-GB" dirty="0"/>
              <a:t>Two years experience with Year 1 intake from catchment area of severe social deprivation. Broad and deep experience of successfully handling difficult classroom behaviour.’ (Rogers, 2011: 78).</a:t>
            </a:r>
          </a:p>
          <a:p>
            <a:pPr>
              <a:buNone/>
            </a:pPr>
            <a:r>
              <a:rPr lang="en-GB" dirty="0"/>
              <a:t> </a:t>
            </a:r>
            <a:endParaRPr lang="en-GB" dirty="0" smtClean="0"/>
          </a:p>
          <a:p>
            <a:pPr lvl="0">
              <a:buNone/>
            </a:pPr>
            <a:r>
              <a:rPr lang="en-GB" b="1" dirty="0" smtClean="0"/>
              <a:t>iv.	Use </a:t>
            </a:r>
            <a:r>
              <a:rPr lang="en-GB" b="1" dirty="0"/>
              <a:t>the active voice, </a:t>
            </a:r>
            <a:r>
              <a:rPr lang="en-GB" b="1" i="1" dirty="0"/>
              <a:t>not</a:t>
            </a:r>
            <a:r>
              <a:rPr lang="en-GB" b="1" dirty="0"/>
              <a:t> the passive voice:</a:t>
            </a:r>
          </a:p>
          <a:p>
            <a:pPr>
              <a:buNone/>
            </a:pPr>
            <a:r>
              <a:rPr lang="en-GB" dirty="0"/>
              <a:t> </a:t>
            </a:r>
            <a:endParaRPr lang="en-GB" dirty="0" smtClean="0"/>
          </a:p>
          <a:p>
            <a:pPr>
              <a:buNone/>
            </a:pPr>
            <a:r>
              <a:rPr lang="en-GB" dirty="0" smtClean="0"/>
              <a:t>	‘</a:t>
            </a:r>
            <a:r>
              <a:rPr lang="en-GB" dirty="0"/>
              <a:t>Scientific papers were published in peer-reviewed journals in order to support the research programme.’</a:t>
            </a:r>
          </a:p>
          <a:p>
            <a:pPr>
              <a:buNone/>
            </a:pPr>
            <a:r>
              <a:rPr lang="en-GB" dirty="0"/>
              <a:t> </a:t>
            </a:r>
            <a:endParaRPr lang="en-GB" dirty="0" smtClean="0"/>
          </a:p>
          <a:p>
            <a:pPr>
              <a:buNone/>
            </a:pPr>
            <a:r>
              <a:rPr lang="en-GB" dirty="0" smtClean="0"/>
              <a:t>	‘</a:t>
            </a:r>
            <a:r>
              <a:rPr lang="en-GB" dirty="0"/>
              <a:t>Published scientific papers</a:t>
            </a:r>
            <a:r>
              <a:rPr lang="en-GB" dirty="0" smtClean="0"/>
              <a:t> in peer</a:t>
            </a:r>
            <a:r>
              <a:rPr lang="en-GB" dirty="0"/>
              <a:t>-reviewed journals to support research programme.’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03606"/>
            <a:ext cx="8229600" cy="5422558"/>
          </a:xfrm>
        </p:spPr>
        <p:txBody>
          <a:bodyPr>
            <a:normAutofit fontScale="70000" lnSpcReduction="20000"/>
          </a:bodyPr>
          <a:lstStyle/>
          <a:p>
            <a:pPr lvl="0">
              <a:buNone/>
            </a:pPr>
            <a:r>
              <a:rPr lang="en-GB" b="1" dirty="0" err="1" smtClean="0"/>
              <a:t>v</a:t>
            </a:r>
            <a:r>
              <a:rPr lang="en-GB" b="1" dirty="0" smtClean="0"/>
              <a:t>.	When </a:t>
            </a:r>
            <a:r>
              <a:rPr lang="en-GB" b="1" dirty="0"/>
              <a:t>describing your achievements use words that suggest responsibility, creativity, change and leadership:</a:t>
            </a:r>
          </a:p>
          <a:p>
            <a:pPr>
              <a:buNone/>
            </a:pPr>
            <a:r>
              <a:rPr lang="en-GB" dirty="0"/>
              <a:t> </a:t>
            </a:r>
            <a:endParaRPr lang="en-GB" dirty="0" smtClean="0"/>
          </a:p>
          <a:p>
            <a:pPr>
              <a:buNone/>
            </a:pPr>
            <a:r>
              <a:rPr lang="en-GB" dirty="0" smtClean="0"/>
              <a:t>	analysed</a:t>
            </a:r>
            <a:r>
              <a:rPr lang="en-GB" dirty="0"/>
              <a:t>; conducted; delivered; directed, developed, facilitated, guided, improved, increased, influenced, integrated, led, managed, modernised, negotiated, organised, pioneered, produced, reduced, resolved, streamlined, </a:t>
            </a:r>
            <a:r>
              <a:rPr lang="en-GB" dirty="0" smtClean="0"/>
              <a:t>trained.</a:t>
            </a:r>
          </a:p>
          <a:p>
            <a:pPr>
              <a:buNone/>
            </a:pPr>
            <a:r>
              <a:rPr lang="en-GB" dirty="0"/>
              <a:t> </a:t>
            </a:r>
            <a:endParaRPr lang="en-GB" dirty="0" smtClean="0"/>
          </a:p>
          <a:p>
            <a:pPr marL="571500" lvl="0" indent="-571500">
              <a:buAutoNum type="romanLcPeriod" startAt="6"/>
            </a:pPr>
            <a:r>
              <a:rPr lang="en-GB" b="1" dirty="0" smtClean="0"/>
              <a:t>Use </a:t>
            </a:r>
            <a:r>
              <a:rPr lang="en-GB" b="1" dirty="0"/>
              <a:t>numbers to quantify your experience and achievements:</a:t>
            </a:r>
            <a:endParaRPr lang="en-GB" b="1" dirty="0" smtClean="0"/>
          </a:p>
          <a:p>
            <a:pPr marL="571500" indent="-571500">
              <a:buAutoNum type="romanLcPeriod" startAt="6"/>
            </a:pPr>
            <a:endParaRPr lang="en-GB" dirty="0" smtClean="0"/>
          </a:p>
          <a:p>
            <a:pPr lvl="1">
              <a:buNone/>
            </a:pPr>
            <a:r>
              <a:rPr lang="en-GB" dirty="0"/>
              <a:t>Biochemist and Group Leader with six years experience leading </a:t>
            </a:r>
            <a:r>
              <a:rPr lang="en-GB" dirty="0" smtClean="0"/>
              <a:t>own team</a:t>
            </a:r>
            <a:endParaRPr lang="en-GB" dirty="0"/>
          </a:p>
          <a:p>
            <a:pPr lvl="1">
              <a:buNone/>
            </a:pPr>
            <a:r>
              <a:rPr lang="en-GB" dirty="0"/>
              <a:t>Managed division of 40 staff</a:t>
            </a:r>
          </a:p>
          <a:p>
            <a:pPr lvl="1">
              <a:buNone/>
            </a:pPr>
            <a:r>
              <a:rPr lang="en-GB" dirty="0"/>
              <a:t>Increased donations from £15k to £32k within one </a:t>
            </a:r>
            <a:r>
              <a:rPr lang="en-GB" dirty="0" smtClean="0"/>
              <a:t>year</a:t>
            </a:r>
          </a:p>
          <a:p>
            <a:pPr lvl="1">
              <a:buNone/>
            </a:pPr>
            <a:r>
              <a:rPr lang="en-GB" dirty="0" smtClean="0"/>
              <a:t>Reduced </a:t>
            </a:r>
            <a:r>
              <a:rPr lang="en-GB" dirty="0"/>
              <a:t>sickness and absence by 50% in 2 years</a:t>
            </a:r>
            <a:endParaRPr lang="en-GB" dirty="0" smtClean="0"/>
          </a:p>
          <a:p>
            <a:pPr lvl="1">
              <a:buNone/>
            </a:pPr>
            <a:r>
              <a:rPr lang="en-GB" dirty="0" smtClean="0"/>
              <a:t>Improved </a:t>
            </a:r>
            <a:r>
              <a:rPr lang="en-GB" dirty="0"/>
              <a:t>exam results with 25% increase in students gaining A </a:t>
            </a:r>
            <a:r>
              <a:rPr lang="en-GB" dirty="0" smtClean="0"/>
              <a:t>grades.</a:t>
            </a:r>
          </a:p>
          <a:p>
            <a:endParaRPr lang="en-GB"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3  Opening and closing sections </a:t>
            </a:r>
            <a:r>
              <a:rPr lang="en-GB" dirty="0"/>
              <a:t/>
            </a:r>
            <a:br>
              <a:rPr lang="en-GB" dirty="0"/>
            </a:br>
            <a:endParaRPr lang="en-US" dirty="0"/>
          </a:p>
        </p:txBody>
      </p:sp>
      <p:sp>
        <p:nvSpPr>
          <p:cNvPr id="3" name="Content Placeholder 2"/>
          <p:cNvSpPr>
            <a:spLocks noGrp="1"/>
          </p:cNvSpPr>
          <p:nvPr>
            <p:ph idx="1"/>
          </p:nvPr>
        </p:nvSpPr>
        <p:spPr>
          <a:xfrm>
            <a:off x="457200" y="1201276"/>
            <a:ext cx="8229600" cy="4924887"/>
          </a:xfrm>
        </p:spPr>
        <p:txBody>
          <a:bodyPr>
            <a:normAutofit fontScale="70000" lnSpcReduction="20000"/>
          </a:bodyPr>
          <a:lstStyle/>
          <a:p>
            <a:pPr marL="571500" indent="-571500">
              <a:buAutoNum type="romanLcPeriod"/>
            </a:pPr>
            <a:r>
              <a:rPr lang="en-GB" b="1" dirty="0" smtClean="0"/>
              <a:t>The </a:t>
            </a:r>
            <a:r>
              <a:rPr lang="en-GB" b="1" dirty="0"/>
              <a:t>profile </a:t>
            </a:r>
            <a:r>
              <a:rPr lang="en-GB" b="1" dirty="0" smtClean="0"/>
              <a:t>paragraph</a:t>
            </a:r>
          </a:p>
          <a:p>
            <a:pPr>
              <a:buNone/>
            </a:pPr>
            <a:endParaRPr lang="en-GB" i="1" dirty="0" smtClean="0"/>
          </a:p>
          <a:p>
            <a:pPr>
              <a:buNone/>
            </a:pPr>
            <a:r>
              <a:rPr lang="en-GB" i="1" dirty="0" smtClean="0"/>
              <a:t>Against</a:t>
            </a:r>
            <a:endParaRPr lang="en-GB" dirty="0"/>
          </a:p>
          <a:p>
            <a:pPr lvl="0"/>
            <a:r>
              <a:rPr lang="en-GB" dirty="0"/>
              <a:t>Challenging to get right – either too self-praising or too boring/obvious</a:t>
            </a:r>
            <a:endParaRPr lang="en-GB" dirty="0" smtClean="0"/>
          </a:p>
          <a:p>
            <a:pPr>
              <a:buNone/>
            </a:pPr>
            <a:r>
              <a:rPr lang="en-GB" dirty="0" smtClean="0"/>
              <a:t>	E.g</a:t>
            </a:r>
            <a:r>
              <a:rPr lang="en-GB" dirty="0"/>
              <a:t>., Dynamic, brilliant, results-driven… or</a:t>
            </a:r>
            <a:endParaRPr lang="en-GB" dirty="0" smtClean="0"/>
          </a:p>
          <a:p>
            <a:pPr>
              <a:buNone/>
            </a:pPr>
            <a:r>
              <a:rPr lang="en-GB" dirty="0" smtClean="0"/>
              <a:t>	Professional</a:t>
            </a:r>
            <a:r>
              <a:rPr lang="en-GB" dirty="0"/>
              <a:t>, enthusiastic, degree-qualified, loyal</a:t>
            </a:r>
            <a:endParaRPr lang="en-GB" dirty="0" smtClean="0"/>
          </a:p>
          <a:p>
            <a:pPr lvl="0"/>
            <a:r>
              <a:rPr lang="en-GB" dirty="0" smtClean="0"/>
              <a:t>Potentially repetitive </a:t>
            </a:r>
            <a:r>
              <a:rPr lang="en-GB" dirty="0"/>
              <a:t>(same info in cover letter?</a:t>
            </a:r>
            <a:r>
              <a:rPr lang="en-GB" dirty="0" smtClean="0"/>
              <a:t>).</a:t>
            </a:r>
          </a:p>
          <a:p>
            <a:endParaRPr lang="en-GB" dirty="0" smtClean="0"/>
          </a:p>
          <a:p>
            <a:pPr>
              <a:buNone/>
            </a:pPr>
            <a:r>
              <a:rPr lang="en-GB" i="1" dirty="0"/>
              <a:t>For</a:t>
            </a:r>
            <a:endParaRPr lang="en-GB" dirty="0"/>
          </a:p>
          <a:p>
            <a:pPr lvl="0"/>
            <a:r>
              <a:rPr lang="en-GB" dirty="0"/>
              <a:t>Allows you to create an instantly positive first impression</a:t>
            </a:r>
          </a:p>
          <a:p>
            <a:pPr lvl="0"/>
            <a:r>
              <a:rPr lang="en-GB" dirty="0"/>
              <a:t>Shows the employer you have read the job description carefully and have the skills and qualities they are looking for</a:t>
            </a:r>
          </a:p>
          <a:p>
            <a:pPr lvl="0"/>
            <a:r>
              <a:rPr lang="en-GB" dirty="0"/>
              <a:t>Forces you to think about your strengths and match these to the role.</a:t>
            </a:r>
          </a:p>
          <a:p>
            <a:pPr marL="571500" indent="-571500">
              <a:buAutoNum type="romanLcPeriod"/>
            </a:pPr>
            <a:endParaRPr lang="en-GB"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83477"/>
            <a:ext cx="8229600" cy="6006381"/>
          </a:xfrm>
        </p:spPr>
        <p:txBody>
          <a:bodyPr>
            <a:noAutofit/>
          </a:bodyPr>
          <a:lstStyle/>
          <a:p>
            <a:pPr>
              <a:buNone/>
            </a:pPr>
            <a:r>
              <a:rPr lang="en-GB" sz="1500" dirty="0"/>
              <a:t>How to write a profile</a:t>
            </a:r>
            <a:r>
              <a:rPr lang="en-GB" sz="1500" dirty="0" smtClean="0"/>
              <a:t>:</a:t>
            </a:r>
          </a:p>
          <a:p>
            <a:pPr>
              <a:buNone/>
            </a:pPr>
            <a:endParaRPr lang="en-GB" sz="1500" dirty="0" smtClean="0"/>
          </a:p>
          <a:p>
            <a:pPr lvl="0"/>
            <a:r>
              <a:rPr lang="en-GB" sz="1500" dirty="0"/>
              <a:t>Open by</a:t>
            </a:r>
            <a:r>
              <a:rPr lang="en-GB" sz="1500" b="1" dirty="0"/>
              <a:t> describing yourself using the job title </a:t>
            </a:r>
            <a:r>
              <a:rPr lang="en-GB" sz="1500" dirty="0"/>
              <a:t>in the advertisement</a:t>
            </a:r>
            <a:endParaRPr lang="en-GB" sz="1500" dirty="0" smtClean="0"/>
          </a:p>
          <a:p>
            <a:pPr>
              <a:buNone/>
            </a:pPr>
            <a:r>
              <a:rPr lang="en-GB" sz="1500" dirty="0" smtClean="0"/>
              <a:t>	E.g</a:t>
            </a:r>
            <a:r>
              <a:rPr lang="en-GB" sz="1500" dirty="0"/>
              <a:t>., You – journalist on medical</a:t>
            </a:r>
            <a:r>
              <a:rPr lang="en-GB" sz="1500" dirty="0" smtClean="0"/>
              <a:t> magazine </a:t>
            </a:r>
            <a:r>
              <a:rPr lang="en-GB" sz="1500" dirty="0"/>
              <a:t>– advertised post ‘medical education writer’. So you start ‘medical education writer with</a:t>
            </a:r>
            <a:r>
              <a:rPr lang="en-GB" sz="1500" dirty="0" smtClean="0"/>
              <a:t> 4 </a:t>
            </a:r>
            <a:r>
              <a:rPr lang="en-GB" sz="1500" dirty="0"/>
              <a:t>years experience</a:t>
            </a:r>
            <a:r>
              <a:rPr lang="en-GB" sz="1500" dirty="0" smtClean="0"/>
              <a:t>’</a:t>
            </a:r>
          </a:p>
          <a:p>
            <a:pPr lvl="0"/>
            <a:r>
              <a:rPr lang="en-GB" sz="1500" dirty="0"/>
              <a:t>If you don’t have an exact match use keywords associated with the job, e.g. …</a:t>
            </a:r>
            <a:endParaRPr lang="en-GB" sz="1500" dirty="0" smtClean="0"/>
          </a:p>
          <a:p>
            <a:pPr>
              <a:buNone/>
            </a:pPr>
            <a:r>
              <a:rPr lang="en-GB" sz="1500" dirty="0"/>
              <a:t>	</a:t>
            </a:r>
            <a:r>
              <a:rPr lang="en-GB" sz="1500" dirty="0" smtClean="0"/>
              <a:t>You</a:t>
            </a:r>
            <a:r>
              <a:rPr lang="en-GB" sz="1500" dirty="0"/>
              <a:t>: postdoctoral sociology researcher working on social inequality </a:t>
            </a:r>
            <a:endParaRPr lang="en-GB" sz="1500" dirty="0" smtClean="0"/>
          </a:p>
          <a:p>
            <a:pPr>
              <a:buNone/>
            </a:pPr>
            <a:r>
              <a:rPr lang="en-GB" sz="1500" dirty="0" smtClean="0"/>
              <a:t>	Advertised </a:t>
            </a:r>
            <a:r>
              <a:rPr lang="en-GB" sz="1500" dirty="0"/>
              <a:t>post: ‘Social research associate: social exclusion</a:t>
            </a:r>
            <a:endParaRPr lang="en-GB" sz="1500" dirty="0" smtClean="0"/>
          </a:p>
          <a:p>
            <a:pPr>
              <a:buNone/>
            </a:pPr>
            <a:r>
              <a:rPr lang="en-GB" sz="1500" dirty="0" smtClean="0"/>
              <a:t>	Describe </a:t>
            </a:r>
            <a:r>
              <a:rPr lang="en-GB" sz="1500" dirty="0"/>
              <a:t>yourself as: ‘Postdoctoral Social Researcher</a:t>
            </a:r>
            <a:r>
              <a:rPr lang="en-GB" sz="1500" dirty="0" smtClean="0"/>
              <a:t> on </a:t>
            </a:r>
            <a:r>
              <a:rPr lang="en-GB" sz="1500" dirty="0"/>
              <a:t>social</a:t>
            </a:r>
            <a:r>
              <a:rPr lang="en-GB" sz="1500" dirty="0" smtClean="0"/>
              <a:t> deprivation, five years experience’</a:t>
            </a:r>
          </a:p>
          <a:p>
            <a:pPr lvl="0"/>
            <a:r>
              <a:rPr lang="en-GB" sz="1500" b="1" dirty="0"/>
              <a:t>Add context</a:t>
            </a:r>
            <a:r>
              <a:rPr lang="en-GB" sz="1500" dirty="0"/>
              <a:t> (what</a:t>
            </a:r>
            <a:r>
              <a:rPr lang="en-GB" sz="1500" dirty="0" smtClean="0"/>
              <a:t> have </a:t>
            </a:r>
            <a:r>
              <a:rPr lang="en-GB" sz="1500" dirty="0"/>
              <a:t>you </a:t>
            </a:r>
            <a:r>
              <a:rPr lang="en-GB" sz="1500" dirty="0" smtClean="0"/>
              <a:t>done </a:t>
            </a:r>
            <a:r>
              <a:rPr lang="en-GB" sz="1500" dirty="0"/>
              <a:t>in your</a:t>
            </a:r>
            <a:r>
              <a:rPr lang="en-GB" sz="1500" dirty="0" smtClean="0"/>
              <a:t> most recent </a:t>
            </a:r>
            <a:r>
              <a:rPr lang="en-GB" sz="1500" dirty="0"/>
              <a:t>role?), e.g. …</a:t>
            </a:r>
            <a:endParaRPr lang="en-GB" sz="1500" dirty="0" smtClean="0"/>
          </a:p>
          <a:p>
            <a:pPr>
              <a:buNone/>
            </a:pPr>
            <a:r>
              <a:rPr lang="en-GB" sz="1500" dirty="0" smtClean="0"/>
              <a:t>	‘Five </a:t>
            </a:r>
            <a:r>
              <a:rPr lang="en-GB" sz="1500" dirty="0"/>
              <a:t>years of research experience in the field, resulting in a grant, publications in [prestigious journal] </a:t>
            </a:r>
            <a:r>
              <a:rPr lang="en-GB" sz="1500" i="1" dirty="0"/>
              <a:t>Social Research</a:t>
            </a:r>
            <a:r>
              <a:rPr lang="en-GB" sz="1500" dirty="0"/>
              <a:t> and media interest’</a:t>
            </a:r>
          </a:p>
          <a:p>
            <a:pPr lvl="0"/>
            <a:r>
              <a:rPr lang="en-GB" sz="1500" b="1" dirty="0"/>
              <a:t>Give evidence of problem solving</a:t>
            </a:r>
            <a:r>
              <a:rPr lang="en-GB" sz="1500" dirty="0"/>
              <a:t>, e.g., </a:t>
            </a:r>
            <a:endParaRPr lang="en-GB" sz="1500" dirty="0" smtClean="0"/>
          </a:p>
          <a:p>
            <a:pPr>
              <a:buNone/>
            </a:pPr>
            <a:r>
              <a:rPr lang="en-GB" sz="1500" dirty="0" smtClean="0"/>
              <a:t>	‘</a:t>
            </a:r>
            <a:r>
              <a:rPr lang="en-GB" sz="1500" dirty="0"/>
              <a:t>Developed innovative quantitative model measuring social deprivation and poverty in consultation with leading charities and two government departments.’</a:t>
            </a:r>
          </a:p>
          <a:p>
            <a:pPr lvl="0"/>
            <a:r>
              <a:rPr lang="en-GB" sz="1500" dirty="0"/>
              <a:t>List here any skills, qualities or experience listed in the job description which you possess. </a:t>
            </a:r>
          </a:p>
          <a:p>
            <a:pPr lvl="0"/>
            <a:r>
              <a:rPr lang="en-GB" sz="1500" dirty="0"/>
              <a:t>Between 35-70 words </a:t>
            </a:r>
            <a:r>
              <a:rPr lang="en-GB" sz="1500" dirty="0" smtClean="0"/>
              <a:t>long (Rogers, 2011: 101-3).</a:t>
            </a:r>
          </a:p>
          <a:p>
            <a:pPr lvl="0"/>
            <a:endParaRPr lang="en-GB" sz="1500" dirty="0" smtClean="0"/>
          </a:p>
          <a:p>
            <a:pPr marL="400050" lvl="1" indent="0">
              <a:buNone/>
            </a:pPr>
            <a:r>
              <a:rPr lang="en-GB" sz="1500" dirty="0" smtClean="0"/>
              <a:t>Leading </a:t>
            </a:r>
            <a:r>
              <a:rPr lang="en-GB" sz="1500" dirty="0"/>
              <a:t>social researcher </a:t>
            </a:r>
            <a:r>
              <a:rPr lang="en-GB" sz="1500" dirty="0" smtClean="0"/>
              <a:t>on social deprivation. </a:t>
            </a:r>
            <a:r>
              <a:rPr lang="en-GB" sz="1500" dirty="0"/>
              <a:t>Five years of research experience in field, resulting in grant, publications in </a:t>
            </a:r>
            <a:r>
              <a:rPr lang="en-GB" sz="1500" i="1" dirty="0"/>
              <a:t>Social Research</a:t>
            </a:r>
            <a:r>
              <a:rPr lang="en-GB" sz="1500" dirty="0"/>
              <a:t> and coverage in national media. Developed innovative quantitative model measuring social </a:t>
            </a:r>
            <a:r>
              <a:rPr lang="en-GB" sz="1500" dirty="0" smtClean="0"/>
              <a:t>deprivation </a:t>
            </a:r>
            <a:r>
              <a:rPr lang="en-GB" sz="1500" dirty="0"/>
              <a:t>in consultation with leading charities and two government departments</a:t>
            </a:r>
            <a:r>
              <a:rPr lang="en-GB" sz="1500" dirty="0" smtClean="0"/>
              <a:t>.</a:t>
            </a:r>
            <a:endParaRPr lang="en-GB"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11866"/>
            <a:ext cx="8229600" cy="6023542"/>
          </a:xfrm>
        </p:spPr>
        <p:txBody>
          <a:bodyPr>
            <a:noAutofit/>
          </a:bodyPr>
          <a:lstStyle/>
          <a:p>
            <a:pPr marL="571500" indent="-571500">
              <a:buAutoNum type="romanLcPeriod" startAt="2"/>
            </a:pPr>
            <a:r>
              <a:rPr lang="en-GB" sz="1600" b="1" dirty="0" smtClean="0"/>
              <a:t>Career Objective</a:t>
            </a:r>
          </a:p>
          <a:p>
            <a:pPr marL="0" indent="0">
              <a:buNone/>
            </a:pPr>
            <a:r>
              <a:rPr lang="en-GB" sz="1600" dirty="0"/>
              <a:t>A short paragraph stating  your career aims, including the role and industry you wish to work in.</a:t>
            </a:r>
            <a:endParaRPr lang="en-GB" sz="1600" dirty="0" smtClean="0"/>
          </a:p>
          <a:p>
            <a:endParaRPr lang="en-GB" sz="1600" dirty="0" smtClean="0"/>
          </a:p>
          <a:p>
            <a:pPr marL="400050" lvl="2" indent="0">
              <a:buNone/>
            </a:pPr>
            <a:r>
              <a:rPr lang="en-GB" sz="1600" dirty="0"/>
              <a:t>Media Studies graduate (2:1) looking for first role in arts administration where </a:t>
            </a:r>
            <a:r>
              <a:rPr lang="en-GB" sz="1600" dirty="0" smtClean="0"/>
              <a:t>my passion </a:t>
            </a:r>
            <a:r>
              <a:rPr lang="en-GB" sz="1600" dirty="0"/>
              <a:t>for performance arts and organising abilities can be put to good use’. (Rogers, 2011:106).</a:t>
            </a:r>
            <a:endParaRPr lang="en-GB" sz="1600" dirty="0" smtClean="0"/>
          </a:p>
          <a:p>
            <a:endParaRPr lang="en-GB" sz="1600" dirty="0" smtClean="0"/>
          </a:p>
          <a:p>
            <a:pPr>
              <a:buNone/>
            </a:pPr>
            <a:r>
              <a:rPr lang="en-GB" sz="1600" dirty="0"/>
              <a:t>Key points:</a:t>
            </a:r>
          </a:p>
          <a:p>
            <a:r>
              <a:rPr lang="en-GB" sz="1600" dirty="0"/>
              <a:t>Useful when you don’t have previous experience of the job you are applying for, or if you’re a graduate/post graduate applying for the first job in your chosen field</a:t>
            </a:r>
            <a:r>
              <a:rPr lang="en-GB" sz="1600" dirty="0" smtClean="0"/>
              <a:t>.</a:t>
            </a:r>
          </a:p>
          <a:p>
            <a:r>
              <a:rPr lang="en-GB" sz="1600" dirty="0"/>
              <a:t>If your experience is a good but not perfect fit you can combine the profile and career objective together as follows:</a:t>
            </a:r>
            <a:endParaRPr lang="en-GB" sz="1600" dirty="0" smtClean="0"/>
          </a:p>
          <a:p>
            <a:endParaRPr lang="en-GB" sz="1600" dirty="0" smtClean="0"/>
          </a:p>
          <a:p>
            <a:pPr lvl="1">
              <a:buNone/>
            </a:pPr>
            <a:r>
              <a:rPr lang="en-US" sz="1600" b="1" i="1" dirty="0"/>
              <a:t>Profile and objective</a:t>
            </a:r>
            <a:endParaRPr lang="en-GB" sz="1600" dirty="0"/>
          </a:p>
          <a:p>
            <a:pPr lvl="1">
              <a:buNone/>
            </a:pPr>
            <a:r>
              <a:rPr lang="en-US" sz="1600" dirty="0"/>
              <a:t>Energetic graduate with excellent people and customer skills, calm in a crisis,</a:t>
            </a:r>
            <a:endParaRPr lang="en-GB" sz="1600" dirty="0"/>
          </a:p>
          <a:p>
            <a:pPr lvl="1">
              <a:buNone/>
            </a:pPr>
            <a:r>
              <a:rPr lang="en-US" sz="1600" dirty="0"/>
              <a:t>fluent French, conversational Italian; food, wine and service skills; 3 years of</a:t>
            </a:r>
            <a:endParaRPr lang="en-GB" sz="1600" dirty="0"/>
          </a:p>
          <a:p>
            <a:pPr lvl="1">
              <a:buNone/>
            </a:pPr>
            <a:r>
              <a:rPr lang="en-US" sz="1600" dirty="0"/>
              <a:t>diverse experience. Now seeks first managerial role in the hospitality industry,</a:t>
            </a:r>
            <a:endParaRPr lang="en-GB" sz="1600" dirty="0"/>
          </a:p>
          <a:p>
            <a:pPr lvl="1">
              <a:buNone/>
            </a:pPr>
            <a:r>
              <a:rPr lang="en-US" sz="1600" dirty="0"/>
              <a:t>UK or Europe.</a:t>
            </a:r>
            <a:r>
              <a:rPr lang="en-US" sz="1600" dirty="0" smtClean="0"/>
              <a:t> </a:t>
            </a:r>
          </a:p>
          <a:p>
            <a:pPr lvl="1">
              <a:buNone/>
            </a:pPr>
            <a:endParaRPr lang="en-US" sz="1600" dirty="0" smtClean="0"/>
          </a:p>
          <a:p>
            <a:pPr lvl="1">
              <a:buNone/>
            </a:pPr>
            <a:r>
              <a:rPr lang="en-US" sz="1600" u="sng" dirty="0" smtClean="0">
                <a:hlinkClick r:id="rId2"/>
              </a:rPr>
              <a:t>http</a:t>
            </a:r>
            <a:r>
              <a:rPr lang="en-US" sz="1600" u="sng" dirty="0">
                <a:hlinkClick r:id="rId2"/>
              </a:rPr>
              <a:t>://www.koganpage.com/editions/great-answers-to-tough-cv-problems/9780749462802</a:t>
            </a:r>
            <a:r>
              <a:rPr lang="en-US" sz="1600" dirty="0" smtClean="0"/>
              <a:t> </a:t>
            </a:r>
            <a:endParaRPr lang="en-GB" sz="1600" dirty="0" smtClean="0"/>
          </a:p>
          <a:p>
            <a:pPr marL="571500" indent="-571500">
              <a:buNone/>
            </a:pPr>
            <a:endParaRPr lang="en-GB" sz="1600" dirty="0" smtClean="0"/>
          </a:p>
          <a:p>
            <a:pPr marL="571500" indent="-571500">
              <a:buAutoNum type="romanLcPeriod" startAt="2"/>
            </a:pPr>
            <a:endParaRPr lang="en-GB" sz="1600" dirty="0" smtClean="0"/>
          </a:p>
          <a:p>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119</TotalTime>
  <Words>1663</Words>
  <Application>Microsoft Macintosh PowerPoint</Application>
  <PresentationFormat>On-screen Show (4:3)</PresentationFormat>
  <Paragraphs>166</Paragraphs>
  <Slides>14</Slides>
  <Notes>0</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Office Theme</vt:lpstr>
      <vt:lpstr>Seminar 2: </vt:lpstr>
      <vt:lpstr>1  What to leave out </vt:lpstr>
      <vt:lpstr>Slide 3</vt:lpstr>
      <vt:lpstr>2  ‘CV speak’: How to write CV English </vt:lpstr>
      <vt:lpstr>Slide 5</vt:lpstr>
      <vt:lpstr>Slide 6</vt:lpstr>
      <vt:lpstr>3  Opening and closing sections  </vt:lpstr>
      <vt:lpstr>Slide 8</vt:lpstr>
      <vt:lpstr>Slide 9</vt:lpstr>
      <vt:lpstr>Slide 10</vt:lpstr>
      <vt:lpstr>4  CV Formats </vt:lpstr>
      <vt:lpstr>Slide 12</vt:lpstr>
      <vt:lpstr>Slide 13</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Tristan Lee</dc:creator>
  <cp:lastModifiedBy>Tristan Lee</cp:lastModifiedBy>
  <cp:revision>15</cp:revision>
  <dcterms:created xsi:type="dcterms:W3CDTF">2014-03-25T15:30:52Z</dcterms:created>
  <dcterms:modified xsi:type="dcterms:W3CDTF">2014-03-25T15:32:59Z</dcterms:modified>
</cp:coreProperties>
</file>