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72" r:id="rId6"/>
    <p:sldId id="269" r:id="rId7"/>
    <p:sldId id="258" r:id="rId8"/>
    <p:sldId id="264" r:id="rId9"/>
    <p:sldId id="268" r:id="rId10"/>
    <p:sldId id="259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awakening and the long 19th century in Central Europe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Turcsanyi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31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europe_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404"/>
            <a:ext cx="8804951" cy="6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5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Magyarorszag_19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5" y="548680"/>
            <a:ext cx="8931515" cy="6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6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Revision</a:t>
            </a:r>
            <a:r>
              <a:rPr lang="cs-CZ" dirty="0" smtClean="0"/>
              <a:t>: </a:t>
            </a:r>
            <a:r>
              <a:rPr lang="cs-CZ" dirty="0" err="1" smtClean="0"/>
              <a:t>qu</a:t>
            </a:r>
            <a:r>
              <a:rPr lang="en-US" dirty="0" err="1" smtClean="0"/>
              <a:t>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reasons for belated development of Central </a:t>
            </a:r>
            <a:r>
              <a:rPr lang="en-US" dirty="0" smtClean="0"/>
              <a:t>Europe before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cs-CZ" dirty="0"/>
          </a:p>
          <a:p>
            <a:r>
              <a:rPr lang="en-US" dirty="0" smtClean="0"/>
              <a:t>What was the high historical point of national histories?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w</a:t>
            </a:r>
            <a:r>
              <a:rPr lang="cs-CZ" dirty="0" err="1" smtClean="0"/>
              <a:t>ere</a:t>
            </a:r>
            <a:r>
              <a:rPr lang="en-US" dirty="0" smtClean="0"/>
              <a:t> </a:t>
            </a:r>
            <a:r>
              <a:rPr lang="en-US" dirty="0" smtClean="0"/>
              <a:t>the biggest historical </a:t>
            </a:r>
            <a:r>
              <a:rPr lang="en-US" dirty="0" err="1" smtClean="0"/>
              <a:t>traged</a:t>
            </a:r>
            <a:r>
              <a:rPr lang="cs-CZ" dirty="0" err="1" smtClean="0"/>
              <a:t>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CE </a:t>
            </a:r>
            <a:r>
              <a:rPr lang="cs-CZ" dirty="0" err="1" smtClean="0"/>
              <a:t>nations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42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Historic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PL: Lech,</a:t>
            </a:r>
            <a:r>
              <a:rPr lang="en-US" dirty="0" smtClean="0"/>
              <a:t> </a:t>
            </a:r>
            <a:r>
              <a:rPr lang="en-US" dirty="0" err="1" smtClean="0"/>
              <a:t>Mieszko</a:t>
            </a:r>
            <a:r>
              <a:rPr lang="en-US" dirty="0" smtClean="0"/>
              <a:t> I., Boleslaw I., Casimir III., Jadwiga, </a:t>
            </a:r>
            <a:r>
              <a:rPr lang="en-US" dirty="0" err="1" smtClean="0"/>
              <a:t>Wladislaw</a:t>
            </a:r>
            <a:r>
              <a:rPr lang="en-US" dirty="0" smtClean="0"/>
              <a:t> I. </a:t>
            </a:r>
            <a:r>
              <a:rPr lang="en-US" dirty="0" err="1" smtClean="0"/>
              <a:t>Jagiello</a:t>
            </a:r>
            <a:r>
              <a:rPr lang="en-US" dirty="0" smtClean="0"/>
              <a:t>, </a:t>
            </a:r>
            <a:r>
              <a:rPr lang="en-US" dirty="0" err="1" smtClean="0"/>
              <a:t>Czarniecki</a:t>
            </a:r>
            <a:r>
              <a:rPr lang="en-US" dirty="0" smtClean="0"/>
              <a:t>, </a:t>
            </a:r>
            <a:r>
              <a:rPr lang="en-US" dirty="0" err="1" smtClean="0"/>
              <a:t>Dabrowski</a:t>
            </a:r>
            <a:r>
              <a:rPr lang="en-US" dirty="0" smtClean="0"/>
              <a:t>, Bonaparte, Constitution of 1791, </a:t>
            </a:r>
            <a:endParaRPr lang="cs-CZ" dirty="0" smtClean="0"/>
          </a:p>
          <a:p>
            <a:r>
              <a:rPr lang="cs-CZ" dirty="0"/>
              <a:t>CZ</a:t>
            </a:r>
            <a:r>
              <a:rPr lang="en-US" dirty="0"/>
              <a:t>: Grandfather Czech, C+M, Saint </a:t>
            </a:r>
            <a:r>
              <a:rPr lang="en-US" dirty="0" smtClean="0"/>
              <a:t>Wenceslaus, </a:t>
            </a:r>
            <a:r>
              <a:rPr lang="en-US" dirty="0" err="1" smtClean="0"/>
              <a:t>Premysl</a:t>
            </a:r>
            <a:r>
              <a:rPr lang="en-US" dirty="0" smtClean="0"/>
              <a:t> </a:t>
            </a:r>
            <a:r>
              <a:rPr lang="en-US" dirty="0" err="1" smtClean="0"/>
              <a:t>Ottokar</a:t>
            </a:r>
            <a:r>
              <a:rPr lang="en-US" dirty="0" smtClean="0"/>
              <a:t>, Saint </a:t>
            </a:r>
            <a:r>
              <a:rPr lang="en-US" dirty="0"/>
              <a:t>Agnes of Bohemia, </a:t>
            </a:r>
            <a:r>
              <a:rPr lang="en-US" dirty="0" smtClean="0"/>
              <a:t>Charles IV., Jan </a:t>
            </a:r>
            <a:r>
              <a:rPr lang="en-US" dirty="0"/>
              <a:t>Hus</a:t>
            </a:r>
            <a:r>
              <a:rPr lang="en-US" dirty="0" smtClean="0"/>
              <a:t>, </a:t>
            </a:r>
            <a:r>
              <a:rPr lang="en-US" dirty="0"/>
              <a:t>Jan Amos </a:t>
            </a:r>
            <a:r>
              <a:rPr lang="en-US" dirty="0" smtClean="0"/>
              <a:t>Comenius</a:t>
            </a:r>
            <a:endParaRPr lang="cs-CZ" dirty="0"/>
          </a:p>
          <a:p>
            <a:r>
              <a:rPr lang="cs-CZ" dirty="0" smtClean="0"/>
              <a:t>HU</a:t>
            </a:r>
            <a:r>
              <a:rPr lang="en-US" dirty="0" smtClean="0"/>
              <a:t>: </a:t>
            </a:r>
            <a:r>
              <a:rPr lang="en-US" dirty="0" err="1" smtClean="0"/>
              <a:t>Turul</a:t>
            </a:r>
            <a:r>
              <a:rPr lang="en-US" dirty="0" smtClean="0"/>
              <a:t>, Hun, Arpad, Stephen I., Mongols, Charles Robert, Matthias </a:t>
            </a:r>
            <a:r>
              <a:rPr lang="en-US" dirty="0" err="1" smtClean="0"/>
              <a:t>Corvinus</a:t>
            </a:r>
            <a:r>
              <a:rPr lang="en-US" dirty="0" smtClean="0"/>
              <a:t>, </a:t>
            </a:r>
            <a:r>
              <a:rPr lang="en-US" dirty="0"/>
              <a:t>Turks, </a:t>
            </a:r>
            <a:r>
              <a:rPr lang="en-US" dirty="0" smtClean="0"/>
              <a:t>Gabor </a:t>
            </a:r>
            <a:r>
              <a:rPr lang="en-US" dirty="0" err="1" smtClean="0"/>
              <a:t>Bethlen</a:t>
            </a:r>
            <a:r>
              <a:rPr lang="en-US" dirty="0" smtClean="0"/>
              <a:t>, Francis II. </a:t>
            </a:r>
            <a:r>
              <a:rPr lang="en-US" dirty="0" err="1" smtClean="0"/>
              <a:t>Rakoczy</a:t>
            </a:r>
            <a:r>
              <a:rPr lang="en-US" dirty="0" smtClean="0"/>
              <a:t>,  </a:t>
            </a:r>
            <a:endParaRPr lang="cs-CZ" dirty="0" smtClean="0"/>
          </a:p>
          <a:p>
            <a:r>
              <a:rPr lang="cs-CZ" dirty="0" smtClean="0"/>
              <a:t>SK: </a:t>
            </a:r>
            <a:r>
              <a:rPr lang="en-US" dirty="0" err="1" smtClean="0"/>
              <a:t>Pribina</a:t>
            </a:r>
            <a:r>
              <a:rPr lang="en-US" dirty="0" smtClean="0"/>
              <a:t>, </a:t>
            </a:r>
            <a:r>
              <a:rPr lang="en-US" dirty="0" err="1" smtClean="0"/>
              <a:t>Svatopluk</a:t>
            </a:r>
            <a:r>
              <a:rPr lang="en-US" dirty="0" smtClean="0"/>
              <a:t>, C+M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23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</a:t>
            </a:r>
            <a:r>
              <a:rPr lang="en-US" dirty="0" smtClean="0"/>
              <a:t> and nationalism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Nation: modern inventions vs. ancient group?</a:t>
            </a:r>
          </a:p>
          <a:p>
            <a:r>
              <a:rPr lang="en-US" dirty="0" smtClean="0"/>
              <a:t>Enlightenment </a:t>
            </a:r>
            <a:r>
              <a:rPr lang="en-US" dirty="0" smtClean="0"/>
              <a:t>(France v. UK v. Poland v. Austria v. Russia)</a:t>
            </a:r>
          </a:p>
          <a:p>
            <a:r>
              <a:rPr lang="en-US" dirty="0" smtClean="0"/>
              <a:t>French revolution</a:t>
            </a:r>
          </a:p>
          <a:p>
            <a:r>
              <a:rPr lang="en-US" dirty="0" smtClean="0"/>
              <a:t>Romanticism (Herder)</a:t>
            </a:r>
          </a:p>
          <a:p>
            <a:r>
              <a:rPr lang="en-US" dirty="0" smtClean="0"/>
              <a:t>Imagined community (Anderson)</a:t>
            </a:r>
          </a:p>
          <a:p>
            <a:r>
              <a:rPr lang="en-US" dirty="0" smtClean="0"/>
              <a:t>Economic and political development</a:t>
            </a:r>
          </a:p>
          <a:p>
            <a:endParaRPr lang="en-US" dirty="0" smtClean="0"/>
          </a:p>
          <a:p>
            <a:r>
              <a:rPr lang="en-US" dirty="0" err="1" smtClean="0"/>
              <a:t>Def</a:t>
            </a:r>
            <a:r>
              <a:rPr lang="en-US" dirty="0"/>
              <a:t>: </a:t>
            </a:r>
            <a:r>
              <a:rPr lang="cs-CZ" dirty="0"/>
              <a:t>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, religion, </a:t>
            </a:r>
            <a:r>
              <a:rPr lang="cs-CZ" dirty="0" err="1"/>
              <a:t>ethnicity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 – </a:t>
            </a:r>
            <a:r>
              <a:rPr lang="cs-CZ" dirty="0" err="1"/>
              <a:t>different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-- Central Europe v. Western Europe (v Asia?)</a:t>
            </a:r>
          </a:p>
        </p:txBody>
      </p:sp>
    </p:spTree>
    <p:extLst>
      <p:ext uri="{BB962C8B-B14F-4D97-AF65-F5344CB8AC3E}">
        <p14:creationId xmlns:p14="http://schemas.microsoft.com/office/powerpoint/2010/main" val="41337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long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1772 – 1795: Partition of Poland</a:t>
            </a:r>
          </a:p>
          <a:p>
            <a:r>
              <a:rPr lang="en-US" dirty="0" smtClean="0"/>
              <a:t>1815: Congress of Vienna</a:t>
            </a:r>
          </a:p>
          <a:p>
            <a:r>
              <a:rPr lang="en-US" dirty="0" smtClean="0"/>
              <a:t>1848: Spring of nations</a:t>
            </a:r>
          </a:p>
          <a:p>
            <a:r>
              <a:rPr lang="en-US" dirty="0" smtClean="0"/>
              <a:t>1867: Austro-Hungarian </a:t>
            </a:r>
            <a:r>
              <a:rPr lang="en-US" dirty="0" smtClean="0"/>
              <a:t>compromise</a:t>
            </a:r>
            <a:endParaRPr lang="cs-CZ" dirty="0" smtClean="0"/>
          </a:p>
          <a:p>
            <a:r>
              <a:rPr lang="cs-CZ" dirty="0" smtClean="0"/>
              <a:t>1871: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en-US" dirty="0" smtClean="0"/>
              <a:t>“Second” Reich</a:t>
            </a:r>
            <a:endParaRPr lang="en-US" dirty="0" smtClean="0"/>
          </a:p>
          <a:p>
            <a:r>
              <a:rPr lang="en-US" dirty="0" smtClean="0"/>
              <a:t>1914-1918: </a:t>
            </a:r>
            <a:r>
              <a:rPr lang="en-US" dirty="0" smtClean="0"/>
              <a:t>WWI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/>
              <a:t>periods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revivals</a:t>
            </a:r>
            <a:endParaRPr lang="cs-CZ" dirty="0"/>
          </a:p>
          <a:p>
            <a:pPr lvl="1"/>
            <a:r>
              <a:rPr lang="cs-CZ" dirty="0" err="1"/>
              <a:t>Intellectuall</a:t>
            </a:r>
            <a:r>
              <a:rPr lang="cs-CZ" dirty="0"/>
              <a:t> </a:t>
            </a:r>
            <a:r>
              <a:rPr lang="cs-CZ" dirty="0" err="1"/>
              <a:t>movement</a:t>
            </a:r>
            <a:endParaRPr lang="cs-CZ" dirty="0"/>
          </a:p>
          <a:p>
            <a:pPr lvl="1"/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  <a:p>
            <a:pPr lvl="1"/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movements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82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awakening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</a:t>
            </a:r>
            <a:r>
              <a:rPr lang="en-US" dirty="0" smtClean="0"/>
              <a:t>: </a:t>
            </a:r>
            <a:r>
              <a:rPr lang="en-US" dirty="0" err="1" smtClean="0"/>
              <a:t>Dabrowski</a:t>
            </a:r>
            <a:r>
              <a:rPr lang="en-US" dirty="0" smtClean="0"/>
              <a:t>, Kosciuszko, Mickiewicz, </a:t>
            </a:r>
            <a:r>
              <a:rPr lang="en-US" dirty="0" err="1" smtClean="0"/>
              <a:t>Pilsiudski</a:t>
            </a:r>
            <a:endParaRPr lang="cs-CZ" dirty="0" smtClean="0"/>
          </a:p>
          <a:p>
            <a:r>
              <a:rPr lang="cs-CZ" dirty="0" smtClean="0"/>
              <a:t>CZ</a:t>
            </a:r>
            <a:r>
              <a:rPr lang="en-US" dirty="0" smtClean="0"/>
              <a:t>: Frantisek </a:t>
            </a:r>
            <a:r>
              <a:rPr lang="en-US" dirty="0" err="1" smtClean="0"/>
              <a:t>Palacky</a:t>
            </a:r>
            <a:r>
              <a:rPr lang="en-US" dirty="0" smtClean="0"/>
              <a:t>, T. G. Masaryk</a:t>
            </a:r>
          </a:p>
          <a:p>
            <a:r>
              <a:rPr lang="en-US" dirty="0" smtClean="0"/>
              <a:t>HU: Lajos Kossuth, </a:t>
            </a:r>
            <a:r>
              <a:rPr lang="en-US" dirty="0" err="1" smtClean="0"/>
              <a:t>Istvan</a:t>
            </a:r>
            <a:r>
              <a:rPr lang="en-US" dirty="0" smtClean="0"/>
              <a:t> </a:t>
            </a:r>
            <a:r>
              <a:rPr lang="en-US" dirty="0" err="1" smtClean="0"/>
              <a:t>Szechenyi</a:t>
            </a:r>
            <a:endParaRPr lang="en-US" dirty="0" smtClean="0"/>
          </a:p>
          <a:p>
            <a:r>
              <a:rPr lang="en-US" dirty="0" smtClean="0"/>
              <a:t>SK: Jan </a:t>
            </a:r>
            <a:r>
              <a:rPr lang="en-US" dirty="0" err="1" smtClean="0"/>
              <a:t>Kollar</a:t>
            </a:r>
            <a:r>
              <a:rPr lang="en-US" dirty="0" smtClean="0"/>
              <a:t>, </a:t>
            </a:r>
            <a:r>
              <a:rPr lang="en-US" dirty="0" err="1" smtClean="0"/>
              <a:t>Ludovit</a:t>
            </a:r>
            <a:r>
              <a:rPr lang="en-US" dirty="0" smtClean="0"/>
              <a:t> </a:t>
            </a:r>
            <a:r>
              <a:rPr lang="en-US" dirty="0" err="1" smtClean="0"/>
              <a:t>Stur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Levels of national development:</a:t>
            </a:r>
          </a:p>
          <a:p>
            <a:pPr lvl="1"/>
            <a:r>
              <a:rPr lang="en-US" dirty="0"/>
              <a:t>1. Poland and Hungary</a:t>
            </a:r>
          </a:p>
          <a:p>
            <a:pPr lvl="1"/>
            <a:r>
              <a:rPr lang="en-US" dirty="0"/>
              <a:t>2. Czech Republic</a:t>
            </a:r>
          </a:p>
          <a:p>
            <a:pPr lvl="1"/>
            <a:r>
              <a:rPr lang="en-US" dirty="0"/>
              <a:t>3. Slovakia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53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MapEurope1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09"/>
            <a:ext cx="8784976" cy="680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5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Austria_Hungary_ethn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60"/>
            <a:ext cx="8856984" cy="6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8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parti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200800" cy="61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79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324</Words>
  <Application>Microsoft Office PowerPoint</Application>
  <PresentationFormat>Předvádění na obrazovce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National awakening and the long 19th century in Central Europe</vt:lpstr>
      <vt:lpstr>Revision: questions</vt:lpstr>
      <vt:lpstr>Historic memory</vt:lpstr>
      <vt:lpstr>Nation and nationalism</vt:lpstr>
      <vt:lpstr>History of the long 19th century</vt:lpstr>
      <vt:lpstr>National awakening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awakening and the long 19th century in Central Europe</dc:title>
  <dc:creator>ricky</dc:creator>
  <cp:lastModifiedBy>ricky</cp:lastModifiedBy>
  <cp:revision>17</cp:revision>
  <dcterms:created xsi:type="dcterms:W3CDTF">2015-03-01T19:48:14Z</dcterms:created>
  <dcterms:modified xsi:type="dcterms:W3CDTF">2015-03-02T11:04:23Z</dcterms:modified>
</cp:coreProperties>
</file>