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0"/>
  </p:notesMasterIdLst>
  <p:sldIdLst>
    <p:sldId id="256" r:id="rId3"/>
    <p:sldId id="257" r:id="rId4"/>
    <p:sldId id="287" r:id="rId5"/>
    <p:sldId id="288" r:id="rId6"/>
    <p:sldId id="280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305" r:id="rId15"/>
    <p:sldId id="306" r:id="rId16"/>
    <p:sldId id="311" r:id="rId17"/>
    <p:sldId id="307" r:id="rId18"/>
    <p:sldId id="308" r:id="rId19"/>
    <p:sldId id="312" r:id="rId20"/>
    <p:sldId id="270" r:id="rId21"/>
    <p:sldId id="271" r:id="rId22"/>
    <p:sldId id="281" r:id="rId23"/>
    <p:sldId id="272" r:id="rId24"/>
    <p:sldId id="273" r:id="rId25"/>
    <p:sldId id="313" r:id="rId26"/>
    <p:sldId id="296" r:id="rId27"/>
    <p:sldId id="309" r:id="rId28"/>
    <p:sldId id="310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2E1AC-28D0-4C17-B63D-49DEB788B113}" type="datetimeFigureOut">
              <a:rPr lang="sk-SK" smtClean="0"/>
              <a:pPr/>
              <a:t>18.3.2015</a:t>
            </a:fld>
            <a:endParaRPr lang="sk-SK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3066F-A057-4114-B5BC-1D62F843430B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3333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18. 3. 2015</a:t>
            </a:fld>
            <a:endParaRPr lang="cs-CZ" dirty="0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18. 3. 2015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18. 3. 2015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Skupina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Volný tvar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Volný tvar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0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11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1C70057-FA82-40DB-BF4D-94F22669CFF0}" type="datetimeFigureOut">
              <a:rPr lang="cs-CZ"/>
              <a:pPr>
                <a:defRPr/>
              </a:pPr>
              <a:t>18. 3. 2015</a:t>
            </a:fld>
            <a:endParaRPr lang="cs-CZ" dirty="0"/>
          </a:p>
        </p:txBody>
      </p:sp>
      <p:sp>
        <p:nvSpPr>
          <p:cNvPr id="12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C364EC5-2CE8-4E76-BBDC-1FC6B7C058B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4703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46676-01A6-4DA6-B6C9-240D5E79FD59}" type="datetimeFigureOut">
              <a:rPr lang="cs-CZ">
                <a:solidFill>
                  <a:prstClr val="black"/>
                </a:solidFill>
              </a:rPr>
              <a:pPr>
                <a:defRPr/>
              </a:pPr>
              <a:t>18. 3. 2015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3AC70-C848-4DE3-A5CC-E4313FE3CDB3}" type="slidenum">
              <a:rPr lang="cs-C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97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vojitá šipka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vojitá šipka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F6D915-F10B-40EB-B742-0842D82D55FD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18. 3. 2015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9560BF-6BE4-4014-B52F-0076A246AA7A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757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0F652F-38BB-41B9-92EA-908F76D48072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18. 3. 2015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1870BD-DF46-4B35-BA6F-F7DD4D7DC4D7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43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D03006-E0FF-4990-9AFD-613D74DAB5DB}" type="datetimeFigureOut">
              <a:rPr lang="cs-CZ">
                <a:solidFill>
                  <a:prstClr val="black"/>
                </a:solidFill>
              </a:rPr>
              <a:pPr>
                <a:defRPr/>
              </a:pPr>
              <a:t>18. 3. 2015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A91173-8034-4A6D-86E3-48B4617B21B0}" type="slidenum">
              <a:rPr lang="cs-C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99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AD9D46-7239-4C55-8BEF-AA377E67B6AB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18. 3. 2015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F7E120-B8B4-4CA4-9AFC-B7F83B623DC1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55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85FDB-9AEF-465D-9322-0DAC0EDD2412}" type="datetimeFigureOut">
              <a:rPr lang="cs-CZ">
                <a:solidFill>
                  <a:prstClr val="black"/>
                </a:solidFill>
              </a:rPr>
              <a:pPr>
                <a:defRPr/>
              </a:pPr>
              <a:t>18. 3. 2015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5E3D1-9DB2-44F8-B9C6-20C81D8B6974}" type="slidenum">
              <a:rPr lang="cs-C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566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97B410-12C9-479F-AF00-8C99BE8E8188}" type="datetimeFigureOut">
              <a:rPr lang="cs-CZ">
                <a:solidFill>
                  <a:prstClr val="black"/>
                </a:solidFill>
              </a:rPr>
              <a:pPr>
                <a:defRPr/>
              </a:pPr>
              <a:t>18. 3. 2015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F19777-0A97-428B-95DF-8D296E61205F}" type="slidenum">
              <a:rPr lang="cs-C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209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18. 3. 2015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lný tvar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Volný tvar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vojitá šipka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Dvojitá šipka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dirty="0" smtClean="0"/>
              <a:t>Klepnutím na ikonu přidáte obrázek.</a:t>
            </a:r>
            <a:endParaRPr lang="en-US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1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B4235FC-47AC-4D7B-BFAB-E83451F29AE0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18. 3. 2015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2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13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E3DFA09-0F09-47B2-976C-6048B276A985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893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86594-0058-43B5-897F-60BCA10F3D1F}" type="datetimeFigureOut">
              <a:rPr lang="cs-CZ">
                <a:solidFill>
                  <a:prstClr val="black"/>
                </a:solidFill>
              </a:rPr>
              <a:pPr>
                <a:defRPr/>
              </a:pPr>
              <a:t>18. 3. 2015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F8F15-7700-4754-A2B2-2043F4B1AE2A}" type="slidenum">
              <a:rPr lang="cs-C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38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A9716-4E4D-4DD8-ADC5-46FEFFAC0467}" type="datetimeFigureOut">
              <a:rPr lang="cs-CZ">
                <a:solidFill>
                  <a:prstClr val="black"/>
                </a:solidFill>
              </a:rPr>
              <a:pPr>
                <a:defRPr/>
              </a:pPr>
              <a:t>18. 3. 2015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9543E-5931-4316-B3AC-A036F58F9C22}" type="slidenum">
              <a:rPr lang="cs-C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43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18. 3. 2015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18. 3. 2015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18. 3. 2015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18. 3. 2015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18. 3. 2015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18. 3. 2015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dirty="0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18. 3. 2015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18. 3. 2015</a:t>
            </a:fld>
            <a:endParaRPr lang="cs-CZ" dirty="0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3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8A8D990-5A59-44B2-ACA0-76578F848F24}" type="datetimeFigureOut">
              <a:rPr lang="cs-CZ">
                <a:solidFill>
                  <a:prstClr val="black"/>
                </a:solidFill>
              </a:rPr>
              <a:pPr>
                <a:defRPr/>
              </a:pPr>
              <a:t>18. 3. 2015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dirty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FB5A315-0F30-4CD0-984B-6514426695EF}" type="slidenum">
              <a:rPr lang="cs-C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0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video" Target="file:///D:\Skola\prednasky\02_Letne_skoly\Letna%20skola%20transformacie\prednasky\video\velvet_revolution.avi" TargetMode="External"/><Relationship Id="rId2" Type="http://schemas.microsoft.com/office/2007/relationships/media" Target="file:///D:\Skola\prednasky\02_Letne_skoly\Letna%20skola%20transformacie\prednasky\video\velvet_revolution.avi" TargetMode="External"/><Relationship Id="rId1" Type="http://schemas.openxmlformats.org/officeDocument/2006/relationships/video" Target="file:///F:\prednasky\Letna%20skola%20transformacie\prednasky\video\velvet_revolution.avi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Skola\prednasky\Democratization_and_Democracy_in_the_CEE\ppt\video\Proble%20koupit%20panske%20slipy%20(SUB).avi" TargetMode="External"/><Relationship Id="rId1" Type="http://schemas.microsoft.com/office/2007/relationships/media" Target="file:///D:\Skola\prednasky\Democratization_and_Democracy_in_the_CEE\ppt\video\Proble%20koupit%20panske%20slipy%20(SUB).avi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Skola\prednasky\Democratization_and_Democracy_in_the_CEE\videos\Solidarity%20Movement%20in%20Poland%201970_80s.mp4" TargetMode="External"/><Relationship Id="rId1" Type="http://schemas.microsoft.com/office/2007/relationships/media" Target="file:///D:\Skola\prednasky\Democratization_and_Democracy_in_the_CEE\videos\Solidarity%20Movement%20in%20Poland%201970_80s.mp4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6012160" y="6581001"/>
            <a:ext cx="3334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/>
              <a:t>Michal Mochtak (</a:t>
            </a:r>
            <a:r>
              <a:rPr lang="sk-SK" sz="1200" dirty="0" err="1" smtClean="0"/>
              <a:t>mochtak@mail.muni.cz</a:t>
            </a:r>
            <a:r>
              <a:rPr lang="sk-SK" sz="1200" dirty="0" smtClean="0"/>
              <a:t>)</a:t>
            </a:r>
            <a:endParaRPr lang="sk-SK" sz="1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92097" y="5157192"/>
            <a:ext cx="69605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/>
              <a:t>Revolutions of 1989 and openings towards democracy</a:t>
            </a:r>
          </a:p>
          <a:p>
            <a:pPr algn="ctr"/>
            <a:r>
              <a:rPr lang="en-GB" sz="2000" b="1" dirty="0" smtClean="0"/>
              <a:t>(A happy-ending story?)</a:t>
            </a:r>
            <a:endParaRPr lang="sk-SK" sz="2000" b="1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5234" y="976798"/>
            <a:ext cx="5714286" cy="380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Following collapse was sequential</a:t>
            </a:r>
          </a:p>
          <a:p>
            <a:pPr lvl="1"/>
            <a:r>
              <a:rPr lang="en-GB" dirty="0" smtClean="0"/>
              <a:t>February 1989, Hungarian Communist party invited the opposition to form political parties.</a:t>
            </a:r>
          </a:p>
          <a:p>
            <a:pPr lvl="1"/>
            <a:r>
              <a:rPr lang="en-GB" dirty="0" smtClean="0"/>
              <a:t>April 1989, Solidarity leaders and Poland’s Communist  leaders  negotiated  constitutional  changes  that  created space  for  political  participation  by  the  opposition.</a:t>
            </a:r>
          </a:p>
          <a:p>
            <a:r>
              <a:rPr lang="en-GB" dirty="0" smtClean="0"/>
              <a:t>It sent a clear signal to the rest of the region</a:t>
            </a:r>
          </a:p>
          <a:p>
            <a:pPr lvl="1"/>
            <a:r>
              <a:rPr lang="en-GB" dirty="0" smtClean="0"/>
              <a:t>It took two months to German opposition to organize and subsequently depose communist leaders (October 1989).</a:t>
            </a:r>
          </a:p>
          <a:p>
            <a:pPr lvl="1"/>
            <a:r>
              <a:rPr lang="en-GB" dirty="0" smtClean="0"/>
              <a:t>In Czechoslovakia and Bulgaria only few weeks were needed (November 1989).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Collapse of Communism II.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06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important was the legacy of suppressed reform movements in the past for the actual transformation in the region?  </a:t>
            </a:r>
            <a:endParaRPr lang="en-GB" dirty="0"/>
          </a:p>
        </p:txBody>
      </p:sp>
      <p:pic>
        <p:nvPicPr>
          <p:cNvPr id="5" name="Obrázek 4" descr="Jack-Sparr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564904"/>
            <a:ext cx="5866035" cy="402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76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Mostly peaceful; violence did occur only in Romania where  the harassment  of  a  Hungarian  pastor  in  Transylvania ignited a popular revolt and conflict between </a:t>
            </a:r>
            <a:r>
              <a:rPr lang="en-GB" i="1" dirty="0" smtClean="0"/>
              <a:t>Securitate</a:t>
            </a:r>
            <a:r>
              <a:rPr lang="en-GB" dirty="0" smtClean="0"/>
              <a:t> and the army that led to execution of </a:t>
            </a:r>
            <a:r>
              <a:rPr lang="en-GB" dirty="0" err="1" smtClean="0"/>
              <a:t>Nicolae</a:t>
            </a:r>
            <a:r>
              <a:rPr lang="en-GB" dirty="0" smtClean="0"/>
              <a:t> and Elena Ceausescu (communist leaders) (December 1989).</a:t>
            </a:r>
          </a:p>
          <a:p>
            <a:r>
              <a:rPr lang="en-GB" dirty="0" smtClean="0"/>
              <a:t>Less successful story was Yugoslavia with its ethnic division and postponed transformation that has (truly) started only in the late 1990s.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Collapse of Communism III.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48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A wave of strikes hit Poland in </a:t>
            </a:r>
            <a:r>
              <a:rPr lang="en-GB" dirty="0" smtClean="0"/>
              <a:t>April, May and August 1988.</a:t>
            </a:r>
          </a:p>
          <a:p>
            <a:r>
              <a:rPr lang="en-GB" dirty="0" smtClean="0"/>
              <a:t>Workers demanded </a:t>
            </a:r>
            <a:r>
              <a:rPr lang="en-GB" dirty="0"/>
              <a:t>the re-legalisation of </a:t>
            </a:r>
            <a:r>
              <a:rPr lang="en-GB" dirty="0" smtClean="0"/>
              <a:t>Solidarity.</a:t>
            </a:r>
          </a:p>
          <a:p>
            <a:r>
              <a:rPr lang="en-GB" dirty="0" smtClean="0"/>
              <a:t>Number of factories and mines went on strike. The country was paralyzed.</a:t>
            </a:r>
          </a:p>
          <a:p>
            <a:r>
              <a:rPr lang="en-GB" dirty="0" smtClean="0"/>
              <a:t>Communist leaders finally agreed to meet Lech Walesa and Solidarity to ease the situation.</a:t>
            </a:r>
          </a:p>
          <a:p>
            <a:r>
              <a:rPr lang="en-GB" dirty="0" smtClean="0"/>
              <a:t>Major breakthrough in January 1989: Communist party supported </a:t>
            </a:r>
            <a:r>
              <a:rPr lang="en-GB" dirty="0"/>
              <a:t>formal negotiations with Solidarity leading to its future </a:t>
            </a:r>
            <a:r>
              <a:rPr lang="en-GB" dirty="0" smtClean="0"/>
              <a:t>legalisation.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Poland I.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52733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April </a:t>
            </a:r>
            <a:r>
              <a:rPr lang="en-GB" dirty="0" smtClean="0"/>
              <a:t>1989: signing of Round </a:t>
            </a:r>
            <a:r>
              <a:rPr lang="en-GB" dirty="0"/>
              <a:t>Table Agreement </a:t>
            </a:r>
            <a:r>
              <a:rPr lang="en-GB" dirty="0" smtClean="0"/>
              <a:t>– legalisation of Solidarity </a:t>
            </a:r>
            <a:r>
              <a:rPr lang="en-GB" dirty="0"/>
              <a:t>and </a:t>
            </a:r>
            <a:r>
              <a:rPr lang="en-GB" dirty="0" smtClean="0"/>
              <a:t>plans for partly </a:t>
            </a:r>
            <a:r>
              <a:rPr lang="en-GB" dirty="0"/>
              <a:t>free parliamentary </a:t>
            </a:r>
            <a:r>
              <a:rPr lang="en-GB" dirty="0" smtClean="0"/>
              <a:t>election later that year.</a:t>
            </a:r>
          </a:p>
          <a:p>
            <a:r>
              <a:rPr lang="en-GB" dirty="0" smtClean="0"/>
              <a:t>June 1989: </a:t>
            </a:r>
            <a:r>
              <a:rPr lang="en-GB" dirty="0"/>
              <a:t>Solidarity sensationally won the election. </a:t>
            </a:r>
            <a:r>
              <a:rPr lang="en-GB" dirty="0" smtClean="0"/>
              <a:t>Its candidates got </a:t>
            </a:r>
            <a:r>
              <a:rPr lang="en-GB" dirty="0"/>
              <a:t>all the </a:t>
            </a:r>
            <a:r>
              <a:rPr lang="en-GB" dirty="0" smtClean="0"/>
              <a:t>allocated seats in Sejm (lower house) and 99 out of 100 seats in Senate (upper house).</a:t>
            </a:r>
          </a:p>
          <a:p>
            <a:r>
              <a:rPr lang="en-GB" dirty="0" smtClean="0"/>
              <a:t>Many communist </a:t>
            </a:r>
            <a:r>
              <a:rPr lang="en-GB" dirty="0"/>
              <a:t>candidates </a:t>
            </a:r>
            <a:r>
              <a:rPr lang="en-GB" dirty="0" smtClean="0"/>
              <a:t>failed </a:t>
            </a:r>
            <a:r>
              <a:rPr lang="en-GB" dirty="0"/>
              <a:t>to </a:t>
            </a:r>
            <a:r>
              <a:rPr lang="en-GB" dirty="0" smtClean="0"/>
              <a:t>pass the minimum votes threshold required </a:t>
            </a:r>
            <a:r>
              <a:rPr lang="en-GB" dirty="0"/>
              <a:t>to </a:t>
            </a:r>
            <a:r>
              <a:rPr lang="en-GB" dirty="0" smtClean="0"/>
              <a:t>take the reserved seats.</a:t>
            </a:r>
          </a:p>
          <a:p>
            <a:r>
              <a:rPr lang="en-GB" dirty="0"/>
              <a:t>August 1989: </a:t>
            </a:r>
            <a:r>
              <a:rPr lang="en-GB" dirty="0" smtClean="0"/>
              <a:t>Long time </a:t>
            </a:r>
            <a:r>
              <a:rPr lang="en-GB" dirty="0"/>
              <a:t>coalition </a:t>
            </a:r>
            <a:r>
              <a:rPr lang="en-GB" dirty="0" smtClean="0"/>
              <a:t>partners (United </a:t>
            </a:r>
            <a:r>
              <a:rPr lang="en-GB" dirty="0"/>
              <a:t>People's </a:t>
            </a:r>
            <a:r>
              <a:rPr lang="en-GB" dirty="0" smtClean="0"/>
              <a:t>Party </a:t>
            </a:r>
            <a:r>
              <a:rPr lang="en-GB" dirty="0"/>
              <a:t>and </a:t>
            </a:r>
            <a:r>
              <a:rPr lang="en-GB" dirty="0" smtClean="0"/>
              <a:t>Democratic Party</a:t>
            </a:r>
            <a:r>
              <a:rPr lang="en-GB" dirty="0"/>
              <a:t>)</a:t>
            </a:r>
            <a:r>
              <a:rPr lang="en-GB" dirty="0" smtClean="0"/>
              <a:t>, </a:t>
            </a:r>
            <a:r>
              <a:rPr lang="en-GB" dirty="0"/>
              <a:t>broke their </a:t>
            </a:r>
            <a:r>
              <a:rPr lang="en-GB" dirty="0" smtClean="0"/>
              <a:t>ties with Communists and </a:t>
            </a:r>
            <a:r>
              <a:rPr lang="en-GB" dirty="0"/>
              <a:t>announced their support for </a:t>
            </a:r>
            <a:r>
              <a:rPr lang="en-GB" dirty="0" smtClean="0"/>
              <a:t>Solidarity.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Poland II.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54662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7477130" cy="5602436"/>
          </a:xfrm>
        </p:spPr>
      </p:pic>
    </p:spTree>
    <p:extLst>
      <p:ext uri="{BB962C8B-B14F-4D97-AF65-F5344CB8AC3E}">
        <p14:creationId xmlns:p14="http://schemas.microsoft.com/office/powerpoint/2010/main" val="929444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Hungary </a:t>
            </a:r>
            <a:r>
              <a:rPr lang="en-GB" dirty="0"/>
              <a:t>had achieved some lasting economic reforms and limited political liberalization during </a:t>
            </a:r>
            <a:r>
              <a:rPr lang="en-GB" dirty="0" smtClean="0"/>
              <a:t>the1980s.</a:t>
            </a:r>
          </a:p>
          <a:p>
            <a:r>
              <a:rPr lang="en-GB" dirty="0" smtClean="0"/>
              <a:t>Following the changes, the process was further accelerated in the 1988 and 1989.</a:t>
            </a:r>
          </a:p>
          <a:p>
            <a:r>
              <a:rPr lang="en-GB" dirty="0" smtClean="0"/>
              <a:t>January 1989: so-called "</a:t>
            </a:r>
            <a:r>
              <a:rPr lang="en-GB" dirty="0"/>
              <a:t>democracy </a:t>
            </a:r>
            <a:r>
              <a:rPr lang="en-GB" dirty="0" smtClean="0"/>
              <a:t>package“ was adopted (e.g. freedom </a:t>
            </a:r>
            <a:r>
              <a:rPr lang="en-GB" dirty="0"/>
              <a:t>of association, assembly, </a:t>
            </a:r>
            <a:r>
              <a:rPr lang="en-GB" dirty="0" smtClean="0"/>
              <a:t>and </a:t>
            </a:r>
            <a:r>
              <a:rPr lang="en-GB" dirty="0"/>
              <a:t>press; trade union pluralism</a:t>
            </a:r>
            <a:r>
              <a:rPr lang="en-GB" dirty="0" smtClean="0"/>
              <a:t>; </a:t>
            </a:r>
            <a:r>
              <a:rPr lang="en-GB" dirty="0"/>
              <a:t>new electoral </a:t>
            </a:r>
            <a:r>
              <a:rPr lang="en-GB" dirty="0" smtClean="0"/>
              <a:t>law).</a:t>
            </a:r>
          </a:p>
          <a:p>
            <a:r>
              <a:rPr lang="en-GB" dirty="0" smtClean="0"/>
              <a:t>Reinterpretation </a:t>
            </a:r>
            <a:r>
              <a:rPr lang="en-GB" dirty="0"/>
              <a:t>of history: 1956 rebellion was a popular uprising </a:t>
            </a:r>
            <a:r>
              <a:rPr lang="en-GB" dirty="0" smtClean="0"/>
              <a:t>not a foreign-initiated counterrevolution.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Hungary I.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11779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March 1989: demonstrations during the National Day pushed the regimes to negotiations </a:t>
            </a:r>
            <a:r>
              <a:rPr lang="en-GB" dirty="0"/>
              <a:t>with </a:t>
            </a:r>
            <a:r>
              <a:rPr lang="en-GB" dirty="0" smtClean="0"/>
              <a:t>non-Communist parties.</a:t>
            </a:r>
          </a:p>
          <a:p>
            <a:r>
              <a:rPr lang="en-GB" dirty="0" smtClean="0"/>
              <a:t>April 1989: </a:t>
            </a:r>
            <a:r>
              <a:rPr lang="en-GB" dirty="0"/>
              <a:t>Round Table </a:t>
            </a:r>
            <a:r>
              <a:rPr lang="en-GB" dirty="0" smtClean="0"/>
              <a:t>talks.</a:t>
            </a:r>
          </a:p>
          <a:p>
            <a:r>
              <a:rPr lang="en-GB" dirty="0"/>
              <a:t>May </a:t>
            </a:r>
            <a:r>
              <a:rPr lang="en-GB" dirty="0" smtClean="0"/>
              <a:t>1989: Hungary </a:t>
            </a:r>
            <a:r>
              <a:rPr lang="en-GB" dirty="0"/>
              <a:t>began dismantling its 150 mile long border fence with </a:t>
            </a:r>
            <a:r>
              <a:rPr lang="en-GB" dirty="0" smtClean="0"/>
              <a:t>Austria.</a:t>
            </a:r>
          </a:p>
          <a:p>
            <a:r>
              <a:rPr lang="en-GB" dirty="0" smtClean="0"/>
              <a:t>June 1989: rehabilitation of </a:t>
            </a:r>
            <a:r>
              <a:rPr lang="sk-SK" dirty="0" smtClean="0"/>
              <a:t>Prime </a:t>
            </a:r>
            <a:r>
              <a:rPr lang="sk-SK" dirty="0"/>
              <a:t>Minister </a:t>
            </a:r>
            <a:r>
              <a:rPr lang="sk-SK" dirty="0" err="1"/>
              <a:t>Imre</a:t>
            </a:r>
            <a:r>
              <a:rPr lang="sk-SK" dirty="0"/>
              <a:t> </a:t>
            </a:r>
            <a:r>
              <a:rPr lang="sk-SK" dirty="0" smtClean="0"/>
              <a:t>Nagy</a:t>
            </a:r>
            <a:r>
              <a:rPr lang="en-GB" dirty="0" smtClean="0"/>
              <a:t> (hanged for treason; revolution in 1956).</a:t>
            </a:r>
          </a:p>
          <a:p>
            <a:r>
              <a:rPr lang="en-GB" dirty="0" smtClean="0"/>
              <a:t>September 1989: New constitution; call for free election. 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Hungary II.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89959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183064" cy="5746452"/>
          </a:xfrm>
        </p:spPr>
      </p:pic>
    </p:spTree>
    <p:extLst>
      <p:ext uri="{BB962C8B-B14F-4D97-AF65-F5344CB8AC3E}">
        <p14:creationId xmlns:p14="http://schemas.microsoft.com/office/powerpoint/2010/main" val="2523056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Opposition was not organized; however, galvanized by the events in the neighbourhood (Poland; Hungary; GDR) and worldwide (Tiananmen  Square, China).</a:t>
            </a:r>
          </a:p>
          <a:p>
            <a:r>
              <a:rPr lang="en-GB" dirty="0" smtClean="0"/>
              <a:t> un-readiness of all actors and strategies</a:t>
            </a:r>
          </a:p>
          <a:p>
            <a:r>
              <a:rPr lang="en-GB" dirty="0" smtClean="0"/>
              <a:t>Change: features of </a:t>
            </a:r>
            <a:r>
              <a:rPr lang="en-GB" i="1" dirty="0" smtClean="0"/>
              <a:t>pact</a:t>
            </a:r>
            <a:r>
              <a:rPr lang="en-GB" dirty="0" smtClean="0"/>
              <a:t> and </a:t>
            </a:r>
            <a:r>
              <a:rPr lang="en-GB" i="1" dirty="0" smtClean="0"/>
              <a:t>reform</a:t>
            </a:r>
            <a:endParaRPr lang="en-GB" dirty="0" smtClean="0"/>
          </a:p>
          <a:p>
            <a:r>
              <a:rPr lang="en-GB" b="1" i="1" dirty="0" smtClean="0"/>
              <a:t>liberalization </a:t>
            </a:r>
            <a:r>
              <a:rPr lang="en-GB" dirty="0" smtClean="0"/>
              <a:t>and</a:t>
            </a:r>
            <a:r>
              <a:rPr lang="en-GB" b="1" dirty="0" smtClean="0"/>
              <a:t> </a:t>
            </a:r>
            <a:r>
              <a:rPr lang="en-GB" b="1" i="1" dirty="0" smtClean="0"/>
              <a:t>democratization </a:t>
            </a:r>
            <a:r>
              <a:rPr lang="en-GB" dirty="0" smtClean="0"/>
              <a:t>was parallel</a:t>
            </a:r>
            <a:endParaRPr lang="en-GB" b="1" i="1" dirty="0" smtClean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Czechoslovakia: Velvet Revolution I.</a:t>
            </a:r>
            <a:endParaRPr lang="sk-SK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General patterns in the region of CE</a:t>
            </a:r>
          </a:p>
          <a:p>
            <a:r>
              <a:rPr lang="en-GB" dirty="0" smtClean="0"/>
              <a:t>Revolutions of 1989</a:t>
            </a:r>
          </a:p>
          <a:p>
            <a:pPr lvl="1"/>
            <a:r>
              <a:rPr lang="en-GB" dirty="0" smtClean="0"/>
              <a:t>Poland</a:t>
            </a:r>
          </a:p>
          <a:p>
            <a:pPr lvl="1"/>
            <a:r>
              <a:rPr lang="en-GB" dirty="0" smtClean="0"/>
              <a:t>Hungary</a:t>
            </a:r>
          </a:p>
          <a:p>
            <a:pPr lvl="1"/>
            <a:r>
              <a:rPr lang="en-GB" dirty="0" smtClean="0"/>
              <a:t>Czechoslovakia: Velvet revolution</a:t>
            </a:r>
          </a:p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Revolutionary change in the region of Central Europe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798" y="3744309"/>
            <a:ext cx="3140968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3375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The trigger </a:t>
            </a:r>
            <a:r>
              <a:rPr lang="en-GB" smtClean="0"/>
              <a:t>was </a:t>
            </a:r>
            <a:r>
              <a:rPr lang="en-GB" smtClean="0"/>
              <a:t>the </a:t>
            </a:r>
            <a:r>
              <a:rPr lang="en-GB" dirty="0" smtClean="0"/>
              <a:t>student demonstration on November 17, 1989; police violently struck against the peaceful protesters (50</a:t>
            </a:r>
            <a:r>
              <a:rPr lang="en-GB" baseline="30000" dirty="0" smtClean="0"/>
              <a:t>th</a:t>
            </a:r>
            <a:r>
              <a:rPr lang="en-GB" dirty="0" smtClean="0"/>
              <a:t> anniversary of the death of a student, Jan </a:t>
            </a:r>
            <a:r>
              <a:rPr lang="en-GB" dirty="0" err="1" smtClean="0"/>
              <a:t>Opletal</a:t>
            </a:r>
            <a:r>
              <a:rPr lang="en-GB" dirty="0" smtClean="0"/>
              <a:t>, at the hands of the Nazis).</a:t>
            </a:r>
          </a:p>
          <a:p>
            <a:r>
              <a:rPr lang="en-GB" dirty="0" smtClean="0"/>
              <a:t>Rumour: death of student</a:t>
            </a:r>
          </a:p>
          <a:p>
            <a:r>
              <a:rPr lang="en-GB" dirty="0" smtClean="0"/>
              <a:t>Students initiated protest strike (later joined by actors and artists)</a:t>
            </a:r>
          </a:p>
          <a:p>
            <a:r>
              <a:rPr lang="en-GB" dirty="0" smtClean="0"/>
              <a:t>November 19, 1989 – founded </a:t>
            </a:r>
            <a:r>
              <a:rPr lang="en-GB" i="1" dirty="0" smtClean="0"/>
              <a:t>Civic forum</a:t>
            </a:r>
            <a:r>
              <a:rPr lang="en-GB" dirty="0" smtClean="0"/>
              <a:t> (broad civic movement); Slovakia: </a:t>
            </a:r>
            <a:r>
              <a:rPr lang="en-GB" i="1" dirty="0" smtClean="0"/>
              <a:t>Public against violence.</a:t>
            </a:r>
          </a:p>
          <a:p>
            <a:r>
              <a:rPr lang="en-GB" dirty="0" smtClean="0"/>
              <a:t>Demonstrations and protests in Prague and other cities all around the country.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/>
              <a:t>Czechoslovakia: Velvet Revolution </a:t>
            </a:r>
            <a:r>
              <a:rPr lang="en-GB" sz="4400" dirty="0" smtClean="0"/>
              <a:t>II.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elvet_revolution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36512" y="-27384"/>
            <a:ext cx="9180512" cy="6885384"/>
          </a:xfrm>
          <a:prstGeom prst="rect">
            <a:avLst/>
          </a:prstGeom>
        </p:spPr>
      </p:pic>
      <p:pic>
        <p:nvPicPr>
          <p:cNvPr id="3" name="velvet_revolution.avi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72008" y="-27384"/>
            <a:ext cx="9324528" cy="6993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Call for the step down of communist leaders.</a:t>
            </a:r>
          </a:p>
          <a:p>
            <a:r>
              <a:rPr lang="en-US" dirty="0" smtClean="0"/>
              <a:t>Civic Forum did not envision taking power.</a:t>
            </a:r>
          </a:p>
          <a:p>
            <a:r>
              <a:rPr lang="en-US" dirty="0" smtClean="0"/>
              <a:t>However, no partner for the dialogue; CP was paralyzed (no leadership at all).</a:t>
            </a:r>
          </a:p>
          <a:p>
            <a:r>
              <a:rPr lang="en-US" dirty="0" smtClean="0"/>
              <a:t>CP lost support of its militia; media; satellite parties.</a:t>
            </a:r>
          </a:p>
          <a:p>
            <a:r>
              <a:rPr lang="en-US" dirty="0" smtClean="0"/>
              <a:t>Army was subordinated to CP; did not initiate move on its own (Minister of defense advised to use army in a </a:t>
            </a:r>
            <a:r>
              <a:rPr lang="en-US" i="1" dirty="0" smtClean="0"/>
              <a:t>Chinese Scenario</a:t>
            </a:r>
            <a:r>
              <a:rPr lang="en-US" dirty="0" smtClean="0"/>
              <a:t>).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/>
              <a:t>Czechoslovakia: Velvet Revolution </a:t>
            </a:r>
            <a:r>
              <a:rPr lang="en-GB" sz="4400" dirty="0" smtClean="0"/>
              <a:t>III.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First step made by PM of federal government – beginning of talks with CF</a:t>
            </a:r>
          </a:p>
          <a:p>
            <a:r>
              <a:rPr lang="en-GB" dirty="0" smtClean="0"/>
              <a:t>CF did not want to govern rather wished legal and constitutional continuity – oversaw the process of change (committees; cancelation of the leading role of CP in the society).</a:t>
            </a:r>
          </a:p>
          <a:p>
            <a:r>
              <a:rPr lang="en-GB" dirty="0" smtClean="0"/>
              <a:t>New (transitional) government of ’National understanding’ (formerly15+5; then CP did not have majority and CF nominated its own executives). The main goal: leadership for the country until the first democratic election in 1990.</a:t>
            </a:r>
          </a:p>
          <a:p>
            <a:r>
              <a:rPr lang="en-GB" dirty="0" smtClean="0"/>
              <a:t>New president: Vaclav Havel (elected by acclamation)</a:t>
            </a:r>
          </a:p>
          <a:p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/>
              <a:t>Czechoslovakia: Velvet Revolution </a:t>
            </a:r>
            <a:r>
              <a:rPr lang="en-GB" sz="4400" dirty="0" smtClean="0"/>
              <a:t>IV.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126408" cy="5574208"/>
          </a:xfrm>
        </p:spPr>
      </p:pic>
    </p:spTree>
    <p:extLst>
      <p:ext uri="{BB962C8B-B14F-4D97-AF65-F5344CB8AC3E}">
        <p14:creationId xmlns:p14="http://schemas.microsoft.com/office/powerpoint/2010/main" val="2809374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Transformation in the CEE belongs to the same historical democratization wave as Latin America and South Europe – the main contextual features were however different.</a:t>
            </a:r>
          </a:p>
          <a:p>
            <a:pPr lvl="1"/>
            <a:r>
              <a:rPr lang="en-GB" dirty="0" smtClean="0"/>
              <a:t>Most of the regimes belonged to (post)totalitarian branch of non-democratic regimes (LA and Iberia – mostly authoritative regimes).</a:t>
            </a:r>
          </a:p>
          <a:p>
            <a:pPr lvl="1"/>
            <a:r>
              <a:rPr lang="en-GB" dirty="0" smtClean="0"/>
              <a:t>Economies were predominantly state-controlled (contrast: economic freedoms in Latina America a Iberia).</a:t>
            </a:r>
          </a:p>
          <a:p>
            <a:pPr lvl="1"/>
            <a:r>
              <a:rPr lang="en-GB" dirty="0" smtClean="0"/>
              <a:t>Ethnic division and multi-national states.</a:t>
            </a:r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Important Patterns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5107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453" y="1988840"/>
            <a:ext cx="4525094" cy="4389341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are the differences between Poland, Hungary and Czechoslovakia?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96553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35502"/>
            <a:ext cx="5976664" cy="4688361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Can we call the change ‘the revolution’?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51322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Longstanding crisis in Communist block.</a:t>
            </a:r>
          </a:p>
          <a:p>
            <a:r>
              <a:rPr lang="en-GB" sz="2400" dirty="0" smtClean="0"/>
              <a:t>General dissatisfaction with the living conditions.</a:t>
            </a:r>
          </a:p>
          <a:p>
            <a:r>
              <a:rPr lang="en-GB" sz="2400" dirty="0" smtClean="0"/>
              <a:t>Rotten political system; corruption; gray and black economy.</a:t>
            </a:r>
          </a:p>
          <a:p>
            <a:r>
              <a:rPr lang="en-GB" sz="2400" dirty="0" smtClean="0"/>
              <a:t>Withdraw of Soviet support from local communist parties (Gorbachev’s change of foreign policy) and policies of Glasnost and Perestroika.</a:t>
            </a:r>
          </a:p>
          <a:p>
            <a:r>
              <a:rPr lang="en-GB" sz="2400" dirty="0" smtClean="0"/>
              <a:t>Rise of nationalism.</a:t>
            </a:r>
          </a:p>
          <a:p>
            <a:r>
              <a:rPr lang="en-GB" sz="2400" dirty="0" smtClean="0"/>
              <a:t>HOWEVER, the fall of communism was totally unexpected.</a:t>
            </a:r>
          </a:p>
          <a:p>
            <a:endParaRPr lang="en-GB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Communism in Crisis I.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4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fronta_na_mas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4606"/>
          <a:stretch>
            <a:fillRect/>
          </a:stretch>
        </p:blipFill>
        <p:spPr>
          <a:xfrm>
            <a:off x="539552" y="1199036"/>
            <a:ext cx="7992888" cy="5398316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Waiting for everything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18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roble koupit panske slipy (SUB)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26653" y="646335"/>
            <a:ext cx="9178593" cy="5158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2"/>
          </a:xfrm>
        </p:spPr>
        <p:txBody>
          <a:bodyPr>
            <a:normAutofit fontScale="92500"/>
          </a:bodyPr>
          <a:lstStyle/>
          <a:p>
            <a:r>
              <a:rPr lang="en-GB" sz="2400" dirty="0" smtClean="0"/>
              <a:t>Different models of dissatisfaction:</a:t>
            </a:r>
          </a:p>
          <a:p>
            <a:pPr lvl="1"/>
            <a:r>
              <a:rPr lang="en-GB" sz="2000" dirty="0" smtClean="0"/>
              <a:t>Poland, Germany, Hungary – open criticism of the regime (performance).</a:t>
            </a:r>
          </a:p>
          <a:p>
            <a:pPr lvl="1"/>
            <a:r>
              <a:rPr lang="en-GB" sz="2000" dirty="0" smtClean="0"/>
              <a:t>Rest of the region (Soviet Union, Czechoslovakia) – more or less inchoate and barely noticeable (on the level of masses); however, parallel structures existed (underground).</a:t>
            </a:r>
          </a:p>
          <a:p>
            <a:r>
              <a:rPr lang="en-GB" sz="2400" dirty="0" smtClean="0"/>
              <a:t>Reform was discussed inside the communist parties but not the change of the regime as a whole.</a:t>
            </a:r>
          </a:p>
          <a:p>
            <a:r>
              <a:rPr lang="en-GB" sz="2400" dirty="0" smtClean="0"/>
              <a:t>Dissidents and opposition groups criticized mainly the communist monopoly; liberal democracy was not the first</a:t>
            </a:r>
            <a:r>
              <a:rPr lang="sk-SK" sz="2400" dirty="0" smtClean="0"/>
              <a:t> </a:t>
            </a:r>
            <a:r>
              <a:rPr lang="en-GB" sz="2400" dirty="0" smtClean="0"/>
              <a:t>choice; third way – best features of capitalist and socialist economies.</a:t>
            </a:r>
          </a:p>
          <a:p>
            <a:r>
              <a:rPr lang="en-GB" sz="2400" dirty="0" smtClean="0"/>
              <a:t>Important: most actors unprepared!  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Communism in Crisis II.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259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As a reaction to reform ‘initiatives’ in Soviet Union, similar efforts occurred at the end of 1980s in Poland and Hungary.</a:t>
            </a:r>
          </a:p>
          <a:p>
            <a:pPr lvl="1"/>
            <a:r>
              <a:rPr lang="en-GB" dirty="0" smtClean="0"/>
              <a:t>Solidarity movement in Poland survived the military suppression from 1981and started to demand basic political and civil rights (again).</a:t>
            </a:r>
          </a:p>
          <a:p>
            <a:pPr lvl="1"/>
            <a:r>
              <a:rPr lang="en-GB" dirty="0" smtClean="0"/>
              <a:t>Followers of reform-oriented Hungarian communist Janos Kadar called for genuine transformation and political liberalization.</a:t>
            </a:r>
          </a:p>
          <a:p>
            <a:r>
              <a:rPr lang="en-GB" dirty="0" smtClean="0"/>
              <a:t>The rest of the region stood more or less still (Czechoslovakia, Romania, Bulgaria, Albania, East Germany).</a:t>
            </a:r>
            <a:endParaRPr lang="en-GB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Collapse of Communism I.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8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olidarity Movement in Poland 1970_80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95739" y="1034480"/>
            <a:ext cx="7764693" cy="582352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Example</a:t>
            </a:r>
            <a:r>
              <a:rPr lang="sk-SK" dirty="0" smtClean="0"/>
              <a:t>: Solidarity </a:t>
            </a:r>
            <a:r>
              <a:rPr lang="sk-SK" dirty="0" err="1" smtClean="0"/>
              <a:t>Movement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78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important was Pope (+Catholic Church) for political change in Poland?</a:t>
            </a:r>
            <a:endParaRPr lang="en-GB" dirty="0"/>
          </a:p>
        </p:txBody>
      </p:sp>
      <p:pic>
        <p:nvPicPr>
          <p:cNvPr id="6" name="Zástupný symbol pro obsah 5" descr="solidarnosc-385x2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204864"/>
            <a:ext cx="6107862" cy="4077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442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265</TotalTime>
  <Words>1251</Words>
  <Application>Microsoft Office PowerPoint</Application>
  <PresentationFormat>Prezentácia na obrazovke (4:3)</PresentationFormat>
  <Paragraphs>94</Paragraphs>
  <Slides>27</Slides>
  <Notes>0</Notes>
  <HiddenSlides>0</HiddenSlides>
  <MMClips>4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27</vt:i4>
      </vt:variant>
    </vt:vector>
  </HeadingPairs>
  <TitlesOfParts>
    <vt:vector size="34" baseType="lpstr">
      <vt:lpstr>Calibri</vt:lpstr>
      <vt:lpstr>Lucida Sans Unicode</vt:lpstr>
      <vt:lpstr>Verdana</vt:lpstr>
      <vt:lpstr>Wingdings 2</vt:lpstr>
      <vt:lpstr>Wingdings 3</vt:lpstr>
      <vt:lpstr>Shluk</vt:lpstr>
      <vt:lpstr>1_Shluk</vt:lpstr>
      <vt:lpstr>Prezentácia programu PowerPoint</vt:lpstr>
      <vt:lpstr>Revolutionary change in the region of Central Europe</vt:lpstr>
      <vt:lpstr>Communism in Crisis I.</vt:lpstr>
      <vt:lpstr>Waiting for everything</vt:lpstr>
      <vt:lpstr>Prezentácia programu PowerPoint</vt:lpstr>
      <vt:lpstr>Communism in Crisis II.</vt:lpstr>
      <vt:lpstr>Collapse of Communism I.</vt:lpstr>
      <vt:lpstr>Example: Solidarity Movement</vt:lpstr>
      <vt:lpstr>How important was Pope (+Catholic Church) for political change in Poland?</vt:lpstr>
      <vt:lpstr>Collapse of Communism II.</vt:lpstr>
      <vt:lpstr>How important was the legacy of suppressed reform movements in the past for the actual transformation in the region?  </vt:lpstr>
      <vt:lpstr>Collapse of Communism III.</vt:lpstr>
      <vt:lpstr>Poland I.</vt:lpstr>
      <vt:lpstr>Poland II.</vt:lpstr>
      <vt:lpstr>Prezentácia programu PowerPoint</vt:lpstr>
      <vt:lpstr>Hungary I.</vt:lpstr>
      <vt:lpstr>Hungary II.</vt:lpstr>
      <vt:lpstr>Prezentácia programu PowerPoint</vt:lpstr>
      <vt:lpstr>Czechoslovakia: Velvet Revolution I.</vt:lpstr>
      <vt:lpstr>Czechoslovakia: Velvet Revolution II.</vt:lpstr>
      <vt:lpstr>Prezentácia programu PowerPoint</vt:lpstr>
      <vt:lpstr>Czechoslovakia: Velvet Revolution III.</vt:lpstr>
      <vt:lpstr>Czechoslovakia: Velvet Revolution IV.</vt:lpstr>
      <vt:lpstr>Prezentácia programu PowerPoint</vt:lpstr>
      <vt:lpstr>Important Patterns</vt:lpstr>
      <vt:lpstr>What are the differences between Poland, Hungary and Czechoslovakia?</vt:lpstr>
      <vt:lpstr>Can we call the change ‘the revolution’?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Post-konfliktní konstrukce/rekonstrukce demokracie </dc:title>
  <dc:creator>mochti</dc:creator>
  <cp:lastModifiedBy>Michal Mochtak</cp:lastModifiedBy>
  <cp:revision>327</cp:revision>
  <dcterms:created xsi:type="dcterms:W3CDTF">2012-08-07T10:28:21Z</dcterms:created>
  <dcterms:modified xsi:type="dcterms:W3CDTF">2015-03-18T10:23:46Z</dcterms:modified>
</cp:coreProperties>
</file>