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9" autoAdjust="0"/>
  </p:normalViewPr>
  <p:slideViewPr>
    <p:cSldViewPr snapToGrid="0">
      <p:cViewPr>
        <p:scale>
          <a:sx n="66" d="100"/>
          <a:sy n="66" d="100"/>
        </p:scale>
        <p:origin x="-876" y="-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23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1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67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53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00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24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0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99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73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2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61C6A-F0F7-4227-BD73-5BACE391970E}" type="datetimeFigureOut">
              <a:rPr lang="cs-CZ" smtClean="0"/>
              <a:t>27.2.2015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B3404-5E42-492A-B7B3-D0616E2C4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47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slovesné konjugace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6765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Prézentní kmen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7823540"/>
              </p:ext>
            </p:extLst>
          </p:nvPr>
        </p:nvGraphicFramePr>
        <p:xfrm>
          <a:off x="0" y="2806602"/>
          <a:ext cx="12192001" cy="371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8920"/>
                <a:gridCol w="1797346"/>
                <a:gridCol w="1747277"/>
                <a:gridCol w="1596571"/>
                <a:gridCol w="1654629"/>
                <a:gridCol w="1277258"/>
              </a:tblGrid>
              <a:tr h="801462">
                <a:tc>
                  <a:txBody>
                    <a:bodyPr/>
                    <a:lstStyle/>
                    <a:p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+mn-lt"/>
                        </a:rPr>
                        <a:t>I.</a:t>
                      </a:r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+mn-lt"/>
                        </a:rPr>
                        <a:t>II.</a:t>
                      </a:r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+mn-lt"/>
                        </a:rPr>
                        <a:t>III.</a:t>
                      </a:r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+mn-lt"/>
                        </a:rPr>
                        <a:t>III.</a:t>
                      </a:r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1" dirty="0" smtClean="0">
                          <a:latin typeface="+mn-lt"/>
                        </a:rPr>
                        <a:t>IV.</a:t>
                      </a:r>
                      <a:endParaRPr lang="cs-CZ" sz="3200" b="1" dirty="0">
                        <a:latin typeface="+mn-lt"/>
                      </a:endParaRPr>
                    </a:p>
                  </a:txBody>
                  <a:tcPr/>
                </a:tc>
              </a:tr>
              <a:tr h="727712"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Kmen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cap(-i)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-ī</a:t>
                      </a:r>
                      <a:endParaRPr lang="cs-CZ" sz="3200" b="0" dirty="0"/>
                    </a:p>
                  </a:txBody>
                  <a:tcPr/>
                </a:tc>
              </a:tr>
              <a:tr h="727712"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Rozšíření</a:t>
                      </a:r>
                      <a:r>
                        <a:rPr lang="cs-CZ" sz="3200" b="0" baseline="0" dirty="0" smtClean="0"/>
                        <a:t> v: </a:t>
                      </a:r>
                      <a:r>
                        <a:rPr lang="cs-CZ" sz="3200" b="0" dirty="0" smtClean="0"/>
                        <a:t>prézentu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-i</a:t>
                      </a:r>
                      <a:r>
                        <a:rPr lang="cs-CZ" sz="3200" b="0" dirty="0" smtClean="0"/>
                        <a:t>/-e/-u-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/>
                        <a:t>-i</a:t>
                      </a:r>
                      <a:r>
                        <a:rPr lang="cs-CZ" sz="3200" b="0" dirty="0" smtClean="0"/>
                        <a:t>/-e/-</a:t>
                      </a:r>
                      <a:r>
                        <a:rPr lang="cs-CZ" sz="3200" b="0" dirty="0" err="1" smtClean="0"/>
                        <a:t>iu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-/-u-</a:t>
                      </a:r>
                      <a:endParaRPr lang="cs-CZ" sz="3200" b="0" dirty="0"/>
                    </a:p>
                  </a:txBody>
                  <a:tcPr/>
                </a:tc>
              </a:tr>
              <a:tr h="727712"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               </a:t>
                      </a:r>
                      <a:r>
                        <a:rPr lang="cs-CZ" sz="3200" b="0" baseline="0" dirty="0" smtClean="0"/>
                        <a:t> </a:t>
                      </a:r>
                      <a:r>
                        <a:rPr lang="cs-CZ" sz="3200" b="0" dirty="0" smtClean="0"/>
                        <a:t>     Imperfektu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/>
                        <a:t>-</a:t>
                      </a:r>
                      <a:r>
                        <a:rPr lang="cs-CZ" sz="3200" b="0" dirty="0" err="1" smtClean="0"/>
                        <a:t>bā</a:t>
                      </a:r>
                      <a:r>
                        <a:rPr lang="cs-CZ" sz="3200" b="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</a:t>
                      </a:r>
                      <a:r>
                        <a:rPr lang="cs-CZ" sz="3200" b="0" dirty="0" err="1" smtClean="0"/>
                        <a:t>bā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</a:t>
                      </a:r>
                      <a:r>
                        <a:rPr lang="cs-CZ" sz="3200" b="0" dirty="0" smtClean="0"/>
                        <a:t>-</a:t>
                      </a:r>
                      <a:r>
                        <a:rPr lang="cs-CZ" sz="3200" b="0" dirty="0" err="1" smtClean="0"/>
                        <a:t>bā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</a:t>
                      </a:r>
                      <a:r>
                        <a:rPr lang="cs-CZ" sz="3200" b="0" dirty="0" smtClean="0"/>
                        <a:t>-</a:t>
                      </a:r>
                      <a:r>
                        <a:rPr lang="cs-CZ" sz="3200" b="0" dirty="0" err="1" smtClean="0"/>
                        <a:t>bā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</a:t>
                      </a:r>
                      <a:r>
                        <a:rPr lang="cs-CZ" sz="3200" b="0" dirty="0" smtClean="0"/>
                        <a:t>-</a:t>
                      </a:r>
                      <a:r>
                        <a:rPr lang="cs-CZ" sz="3200" b="0" dirty="0" err="1" smtClean="0"/>
                        <a:t>bā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</a:tr>
              <a:tr h="727712"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                     futuru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b="0" dirty="0" smtClean="0"/>
                        <a:t>-b(i/u/e)-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smtClean="0"/>
                        <a:t>-b(i/u/e</a:t>
                      </a:r>
                      <a:r>
                        <a:rPr lang="cs-CZ" sz="3200" b="0" dirty="0" smtClean="0"/>
                        <a:t>)-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/>
                        <a:t>-a/-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3200" b="0" dirty="0" smtClean="0"/>
                        <a:t>-</a:t>
                      </a:r>
                      <a:endParaRPr lang="cs-CZ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/>
                        <a:t>-i-a/-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cs-CZ" sz="3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0" dirty="0" smtClean="0"/>
                        <a:t>-a/-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3200" b="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cs-CZ" sz="3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17713" y="754743"/>
            <a:ext cx="11016344" cy="2046514"/>
          </a:xfrm>
        </p:spPr>
        <p:txBody>
          <a:bodyPr>
            <a:noAutofit/>
          </a:bodyPr>
          <a:lstStyle/>
          <a:p>
            <a:r>
              <a:rPr lang="cs-CZ" sz="3200" u="sng" dirty="0" smtClean="0"/>
              <a:t>osobní koncovky</a:t>
            </a:r>
            <a:r>
              <a:rPr lang="cs-CZ" sz="3200" dirty="0" smtClean="0"/>
              <a:t>: </a:t>
            </a:r>
          </a:p>
          <a:p>
            <a:pPr lvl="1"/>
            <a:r>
              <a:rPr lang="cs-CZ" sz="2800" dirty="0" smtClean="0"/>
              <a:t>aktivum: -ō/-m, -s, -t, -</a:t>
            </a:r>
            <a:r>
              <a:rPr lang="cs-CZ" sz="2800" dirty="0" err="1" smtClean="0"/>
              <a:t>mus</a:t>
            </a:r>
            <a:r>
              <a:rPr lang="cs-CZ" sz="2800" dirty="0" smtClean="0"/>
              <a:t>, -tis, -</a:t>
            </a:r>
            <a:r>
              <a:rPr lang="cs-CZ" sz="2800" dirty="0" err="1" smtClean="0"/>
              <a:t>nt</a:t>
            </a:r>
            <a:endParaRPr lang="cs-CZ" sz="2800" dirty="0"/>
          </a:p>
          <a:p>
            <a:pPr lvl="1"/>
            <a:r>
              <a:rPr lang="cs-CZ" sz="2800" dirty="0" smtClean="0"/>
              <a:t>pasivum:  -</a:t>
            </a:r>
            <a:r>
              <a:rPr lang="cs-CZ" sz="2800" dirty="0" err="1" smtClean="0"/>
              <a:t>or</a:t>
            </a:r>
            <a:r>
              <a:rPr lang="cs-CZ" sz="2800" dirty="0" smtClean="0"/>
              <a:t>, -</a:t>
            </a:r>
            <a:r>
              <a:rPr lang="cs-CZ" sz="2800" dirty="0" err="1" smtClean="0"/>
              <a:t>ris</a:t>
            </a:r>
            <a:r>
              <a:rPr lang="cs-CZ" sz="2800" dirty="0" smtClean="0"/>
              <a:t>, -tur, -mur, -</a:t>
            </a:r>
            <a:r>
              <a:rPr lang="cs-CZ" sz="2800" dirty="0" err="1" smtClean="0"/>
              <a:t>min</a:t>
            </a:r>
            <a:r>
              <a:rPr lang="cs-CZ" sz="2800" dirty="0" err="1" smtClean="0">
                <a:ea typeface="Times New Roman" panose="02020603050405020304" pitchFamily="18" charset="0"/>
              </a:rPr>
              <a:t>ī</a:t>
            </a:r>
            <a:r>
              <a:rPr lang="cs-CZ" sz="2800" dirty="0" smtClean="0">
                <a:ea typeface="Times New Roman" panose="02020603050405020304" pitchFamily="18" charset="0"/>
              </a:rPr>
              <a:t>, -</a:t>
            </a:r>
            <a:r>
              <a:rPr lang="cs-CZ" sz="2800" dirty="0" err="1" smtClean="0">
                <a:ea typeface="Times New Roman" panose="02020603050405020304" pitchFamily="18" charset="0"/>
              </a:rPr>
              <a:t>ntur</a:t>
            </a:r>
            <a:endParaRPr lang="cs-CZ" sz="2800" dirty="0" smtClean="0"/>
          </a:p>
          <a:p>
            <a:r>
              <a:rPr lang="cs-CZ" sz="3200" dirty="0" smtClean="0"/>
              <a:t>koncovky -m, -r, -t, -</a:t>
            </a:r>
            <a:r>
              <a:rPr lang="cs-CZ" sz="3200" dirty="0" err="1" smtClean="0"/>
              <a:t>nt</a:t>
            </a:r>
            <a:r>
              <a:rPr lang="cs-CZ" sz="3200" dirty="0" smtClean="0"/>
              <a:t>, -</a:t>
            </a:r>
            <a:r>
              <a:rPr lang="cs-CZ" sz="3200" dirty="0" err="1" smtClean="0"/>
              <a:t>ntur</a:t>
            </a:r>
            <a:r>
              <a:rPr lang="cs-CZ" sz="3200" dirty="0" smtClean="0"/>
              <a:t> zkracují předcházející samohlásk</a:t>
            </a:r>
            <a:r>
              <a:rPr lang="cs-CZ" sz="3200" dirty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8695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Prézens, aktivum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730522"/>
              </p:ext>
            </p:extLst>
          </p:nvPr>
        </p:nvGraphicFramePr>
        <p:xfrm>
          <a:off x="0" y="710743"/>
          <a:ext cx="12192000" cy="614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2365829"/>
                <a:gridCol w="2336800"/>
                <a:gridCol w="2090057"/>
                <a:gridCol w="2148114"/>
                <a:gridCol w="2540000"/>
              </a:tblGrid>
              <a:tr h="768407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68407"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ō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-ō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ō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i-ō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-ō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840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1600"/>
            <a:ext cx="10515600" cy="469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Prézens, pasivum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89893"/>
              </p:ext>
            </p:extLst>
          </p:nvPr>
        </p:nvGraphicFramePr>
        <p:xfrm>
          <a:off x="0" y="652406"/>
          <a:ext cx="12192001" cy="6205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2496457"/>
                <a:gridCol w="2307771"/>
                <a:gridCol w="2133600"/>
                <a:gridCol w="2368231"/>
                <a:gridCol w="2189256"/>
              </a:tblGrid>
              <a:tr h="775699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75699"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</a:t>
                      </a:r>
                      <a:r>
                        <a:rPr lang="cs-CZ" sz="28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i-tur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-mur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-mur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i-mur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-mur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569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-u-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2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6538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Imperfektum, aktivum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753888"/>
              </p:ext>
            </p:extLst>
          </p:nvPr>
        </p:nvGraphicFramePr>
        <p:xfrm>
          <a:off x="0" y="834714"/>
          <a:ext cx="12192001" cy="6023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486"/>
                <a:gridCol w="2415112"/>
                <a:gridCol w="2411274"/>
                <a:gridCol w="2096928"/>
                <a:gridCol w="2394857"/>
                <a:gridCol w="2380344"/>
              </a:tblGrid>
              <a:tr h="752911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52911"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-ā-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ba-m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ba-m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ē-ba-m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ē-ba-m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ē-ba-m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-bā-mus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-bā-tis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291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9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Imperfektum, pasivum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305437"/>
              </p:ext>
            </p:extLst>
          </p:nvPr>
        </p:nvGraphicFramePr>
        <p:xfrm>
          <a:off x="0" y="846143"/>
          <a:ext cx="12192000" cy="6011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2307772"/>
                <a:gridCol w="2336800"/>
                <a:gridCol w="2104571"/>
                <a:gridCol w="2380343"/>
                <a:gridCol w="2598057"/>
              </a:tblGrid>
              <a:tr h="751482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51482"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-ā-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ba-r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i-ē-ba-r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-ē-bā-ris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-tur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-mur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-mur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ē-bā-minī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1482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ē-ba-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9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783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Futurum, aktivum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384383"/>
              </p:ext>
            </p:extLst>
          </p:nvPr>
        </p:nvGraphicFramePr>
        <p:xfrm>
          <a:off x="0" y="853167"/>
          <a:ext cx="12192000" cy="6004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941"/>
                <a:gridCol w="2667832"/>
                <a:gridCol w="2703405"/>
                <a:gridCol w="1938625"/>
                <a:gridCol w="2258765"/>
                <a:gridCol w="1996432"/>
              </a:tblGrid>
              <a:tr h="750604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50604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bō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bō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a-m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i-a-m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-a-m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e-t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i-e-t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-e-t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ē-mus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mus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ē-tis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-ē-tis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604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bu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bu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0733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Futurum, pasivum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681127"/>
              </p:ext>
            </p:extLst>
          </p:nvPr>
        </p:nvGraphicFramePr>
        <p:xfrm>
          <a:off x="1" y="809623"/>
          <a:ext cx="12191999" cy="604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228"/>
                <a:gridCol w="2399142"/>
                <a:gridCol w="2627086"/>
                <a:gridCol w="2090057"/>
                <a:gridCol w="2148115"/>
                <a:gridCol w="2409371"/>
              </a:tblGrid>
              <a:tr h="756047"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III.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latin typeface="+mn-lt"/>
                        </a:rPr>
                        <a:t>IV.</a:t>
                      </a:r>
                      <a:endParaRPr lang="cs-CZ" sz="3600" dirty="0">
                        <a:latin typeface="+mn-lt"/>
                      </a:endParaRPr>
                    </a:p>
                  </a:txBody>
                  <a:tcPr/>
                </a:tc>
              </a:tr>
              <a:tr h="756047"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>
                        <a:latin typeface="+mn-lt"/>
                      </a:endParaRPr>
                    </a:p>
                  </a:txBody>
                  <a:tcPr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bo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-r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bo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a-r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</a:t>
                      </a:r>
                      <a:r>
                        <a:rPr lang="cs-CZ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-a-r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0"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be-ris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i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ris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ē-ris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i-ē-tur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ē-tur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1.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i-ē-mur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ē-mur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laud-ā-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mon-ē-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minī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aud-i-</a:t>
                      </a:r>
                      <a:r>
                        <a:rPr lang="cs-CZ" sz="2800" b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ē-minī</a:t>
                      </a:r>
                      <a:endParaRPr lang="cs-CZ" sz="28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604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3.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-ā-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bu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-ē-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bu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i-e-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-i-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ntur</a:t>
                      </a:r>
                      <a:endParaRPr lang="cs-CZ" sz="2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4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629" y="190955"/>
            <a:ext cx="10515600" cy="781503"/>
          </a:xfrm>
        </p:spPr>
        <p:txBody>
          <a:bodyPr/>
          <a:lstStyle/>
          <a:p>
            <a:r>
              <a:rPr lang="cs-CZ" b="1" dirty="0" smtClean="0"/>
              <a:t>Infinitiv a imperativ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6632813"/>
              </p:ext>
            </p:extLst>
          </p:nvPr>
        </p:nvGraphicFramePr>
        <p:xfrm>
          <a:off x="261257" y="1259567"/>
          <a:ext cx="11306628" cy="232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718"/>
                <a:gridCol w="2074887"/>
                <a:gridCol w="2270346"/>
                <a:gridCol w="2014744"/>
                <a:gridCol w="1653894"/>
                <a:gridCol w="1714039"/>
              </a:tblGrid>
              <a:tr h="551158"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Infinitiv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II.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III.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III.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/>
                        <a:t>IV.</a:t>
                      </a:r>
                      <a:endParaRPr lang="cs-CZ" sz="2800" b="0" dirty="0"/>
                    </a:p>
                  </a:txBody>
                  <a:tcPr/>
                </a:tc>
              </a:tr>
              <a:tr h="887152">
                <a:tc>
                  <a:txBody>
                    <a:bodyPr/>
                    <a:lstStyle/>
                    <a:p>
                      <a:r>
                        <a:rPr lang="cs-CZ" sz="2800" b="0" dirty="0" err="1" smtClean="0"/>
                        <a:t>Préz</a:t>
                      </a:r>
                      <a:r>
                        <a:rPr lang="cs-CZ" sz="2800" b="0" dirty="0" smtClean="0"/>
                        <a:t>. akt.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-ā-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-ē-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e-re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e-re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-ī-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endParaRPr lang="cs-CZ" sz="2800" b="1" dirty="0"/>
                    </a:p>
                  </a:txBody>
                  <a:tcPr/>
                </a:tc>
              </a:tr>
              <a:tr h="887152">
                <a:tc>
                  <a:txBody>
                    <a:bodyPr/>
                    <a:lstStyle/>
                    <a:p>
                      <a:r>
                        <a:rPr lang="cs-CZ" sz="2800" b="0" dirty="0" err="1" smtClean="0"/>
                        <a:t>Préz</a:t>
                      </a:r>
                      <a:r>
                        <a:rPr lang="cs-CZ" sz="2800" b="0" dirty="0" smtClean="0"/>
                        <a:t>. pas.</a:t>
                      </a:r>
                      <a:endParaRPr lang="cs-CZ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laud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-ā-</a:t>
                      </a:r>
                      <a:r>
                        <a:rPr lang="cs-CZ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rī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-ē-</a:t>
                      </a:r>
                      <a:r>
                        <a:rPr lang="cs-CZ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rī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cap-</a:t>
                      </a:r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ī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</a:t>
                      </a:r>
                      <a:r>
                        <a:rPr lang="cs-CZ" sz="2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-ī-</a:t>
                      </a:r>
                      <a:r>
                        <a:rPr lang="cs-CZ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rī</a:t>
                      </a:r>
                      <a:endParaRPr lang="cs-CZ" sz="28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73920543"/>
              </p:ext>
            </p:extLst>
          </p:nvPr>
        </p:nvGraphicFramePr>
        <p:xfrm>
          <a:off x="261254" y="3900487"/>
          <a:ext cx="11306634" cy="235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439"/>
                <a:gridCol w="1884439"/>
                <a:gridCol w="1884439"/>
                <a:gridCol w="1884439"/>
                <a:gridCol w="1884439"/>
                <a:gridCol w="1884439"/>
              </a:tblGrid>
              <a:tr h="78505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Imperativ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II.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III.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III.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IV.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</a:tr>
              <a:tr h="78505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 os. </a:t>
                      </a:r>
                      <a:r>
                        <a:rPr lang="cs-CZ" sz="2800" dirty="0" err="1" smtClean="0">
                          <a:latin typeface="+mn-lt"/>
                        </a:rPr>
                        <a:t>sg</a:t>
                      </a:r>
                      <a:r>
                        <a:rPr lang="cs-CZ" sz="2800" dirty="0" smtClean="0">
                          <a:latin typeface="+mn-lt"/>
                        </a:rPr>
                        <a:t>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ā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ē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e </a:t>
                      </a:r>
                      <a:endParaRPr lang="cs-CZ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cap-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e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177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ī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17780" marB="0"/>
                </a:tc>
              </a:tr>
              <a:tr h="78505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2. os. </a:t>
                      </a:r>
                      <a:r>
                        <a:rPr lang="cs-CZ" sz="2800" dirty="0" err="1" smtClean="0">
                          <a:latin typeface="+mn-lt"/>
                        </a:rPr>
                        <a:t>pl</a:t>
                      </a:r>
                      <a:r>
                        <a:rPr lang="cs-CZ" sz="2800" dirty="0" smtClean="0">
                          <a:latin typeface="+mn-lt"/>
                        </a:rPr>
                        <a:t>.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laud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ā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/>
                        </a:rPr>
                        <a:t>te</a:t>
                      </a:r>
                      <a:endParaRPr lang="cs-CZ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mon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ē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/>
                        </a:rPr>
                        <a:t>te</a:t>
                      </a:r>
                      <a:endParaRPr lang="cs-CZ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leg-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i-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/>
                        </a:rPr>
                        <a:t>te</a:t>
                      </a:r>
                      <a:endParaRPr lang="cs-CZ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cap-i-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/>
                        </a:rPr>
                        <a:t>te</a:t>
                      </a:r>
                      <a:endParaRPr lang="cs-CZ" sz="2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1778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+mn-lt"/>
                          <a:ea typeface="Times New Roman"/>
                        </a:rPr>
                        <a:t>aud</a:t>
                      </a:r>
                      <a:r>
                        <a:rPr lang="cs-CZ" sz="28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0" dirty="0">
                          <a:effectLst/>
                          <a:latin typeface="+mn-lt"/>
                          <a:ea typeface="Times New Roman"/>
                        </a:rPr>
                        <a:t>ī</a:t>
                      </a:r>
                      <a:r>
                        <a:rPr lang="cs-CZ" sz="2800" b="1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cs-CZ" sz="2800" b="1" dirty="0" err="1">
                          <a:effectLst/>
                          <a:latin typeface="+mn-lt"/>
                          <a:ea typeface="Times New Roman"/>
                        </a:rPr>
                        <a:t>te</a:t>
                      </a:r>
                      <a:endParaRPr lang="cs-CZ" sz="2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400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531</Words>
  <Application>Microsoft Office PowerPoint</Application>
  <PresentationFormat>Vlastní</PresentationFormat>
  <Paragraphs>324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slovesné konjugace </vt:lpstr>
      <vt:lpstr>Prézentní kmen</vt:lpstr>
      <vt:lpstr>Prézens, aktivum</vt:lpstr>
      <vt:lpstr>Prézens, pasivum</vt:lpstr>
      <vt:lpstr>Imperfektum, aktivum</vt:lpstr>
      <vt:lpstr>Imperfektum, pasivum</vt:lpstr>
      <vt:lpstr>Futurum, aktivum</vt:lpstr>
      <vt:lpstr>Futurum, pasivum</vt:lpstr>
      <vt:lpstr>Infinitiv a imperativ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slovesné konjugace </dc:title>
  <dc:creator>Mgr. Jan Slíva</dc:creator>
  <cp:lastModifiedBy>Slivovi</cp:lastModifiedBy>
  <cp:revision>22</cp:revision>
  <dcterms:created xsi:type="dcterms:W3CDTF">2015-02-25T19:53:16Z</dcterms:created>
  <dcterms:modified xsi:type="dcterms:W3CDTF">2015-02-27T11:55:21Z</dcterms:modified>
</cp:coreProperties>
</file>