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9"/>
  </p:notesMasterIdLst>
  <p:handoutMasterIdLst>
    <p:handoutMasterId r:id="rId10"/>
  </p:handoutMasterIdLst>
  <p:sldIdLst>
    <p:sldId id="256" r:id="rId2"/>
    <p:sldId id="257" r:id="rId3"/>
    <p:sldId id="259" r:id="rId4"/>
    <p:sldId id="262" r:id="rId5"/>
    <p:sldId id="261" r:id="rId6"/>
    <p:sldId id="260" r:id="rId7"/>
    <p:sldId id="263" r:id="rId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8" autoAdjust="0"/>
    <p:restoredTop sz="94624" autoAdjust="0"/>
  </p:normalViewPr>
  <p:slideViewPr>
    <p:cSldViewPr snapToGrid="0">
      <p:cViewPr>
        <p:scale>
          <a:sx n="75" d="100"/>
          <a:sy n="75" d="100"/>
        </p:scale>
        <p:origin x="-1278" y="150"/>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1074"/>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en-GB" altLang="cs-CZ" noProof="0" dirty="0" err="1" smtClean="0"/>
              <a:t>Kliknutím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xmlns=""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xmlns=""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xmlns=""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xmlns=""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xmlns=""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xmlns=""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Tree>
    <p:extLst>
      <p:ext uri="{BB962C8B-B14F-4D97-AF65-F5344CB8AC3E}">
        <p14:creationId xmlns:p14="http://schemas.microsoft.com/office/powerpoint/2010/main" xmlns=""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xmlns=""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xmlns=""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xmlns=""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smtClean="0"/>
              <a:t>Eva </a:t>
            </a:r>
            <a:r>
              <a:rPr lang="cs-CZ" altLang="cs-CZ" dirty="0" err="1" smtClean="0"/>
              <a:t>Trumpešová</a:t>
            </a:r>
            <a:r>
              <a:rPr lang="cs-CZ" altLang="cs-CZ" dirty="0" smtClean="0"/>
              <a:t>-Rudolfová, </a:t>
            </a:r>
            <a:r>
              <a:rPr lang="cs-CZ" altLang="cs-CZ" dirty="0" err="1" smtClean="0"/>
              <a:t>qtrumpes</a:t>
            </a:r>
            <a:r>
              <a:rPr lang="cs-CZ" altLang="cs-CZ" dirty="0" smtClean="0"/>
              <a:t>@</a:t>
            </a:r>
            <a:r>
              <a:rPr lang="cs-CZ" altLang="cs-CZ" dirty="0" err="1" smtClean="0"/>
              <a:t>fi.muni.cz</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pPr algn="ctr"/>
            <a:r>
              <a:rPr lang="cs-CZ" altLang="cs-CZ" dirty="0" err="1" smtClean="0"/>
              <a:t>Specificities</a:t>
            </a:r>
            <a:r>
              <a:rPr lang="cs-CZ" altLang="cs-CZ" dirty="0" smtClean="0"/>
              <a:t> </a:t>
            </a:r>
            <a:r>
              <a:rPr lang="cs-CZ" altLang="cs-CZ" dirty="0" err="1" smtClean="0"/>
              <a:t>of</a:t>
            </a:r>
            <a:r>
              <a:rPr lang="cs-CZ" altLang="cs-CZ" dirty="0" smtClean="0"/>
              <a:t> EMI in Diverse </a:t>
            </a:r>
            <a:r>
              <a:rPr lang="cs-CZ" altLang="cs-CZ" dirty="0" err="1" smtClean="0"/>
              <a:t>A</a:t>
            </a:r>
            <a:r>
              <a:rPr lang="cs-CZ" altLang="cs-CZ" dirty="0" err="1" smtClean="0"/>
              <a:t>cademic</a:t>
            </a:r>
            <a:r>
              <a:rPr lang="cs-CZ" altLang="cs-CZ" dirty="0" smtClean="0"/>
              <a:t> </a:t>
            </a:r>
            <a:r>
              <a:rPr lang="cs-CZ" altLang="cs-CZ" dirty="0" err="1" smtClean="0"/>
              <a:t>Fields</a:t>
            </a:r>
            <a:endParaRPr lang="en-GB" alt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cs-CZ" altLang="cs-CZ" dirty="0" smtClean="0"/>
              <a:t>Eva </a:t>
            </a:r>
            <a:r>
              <a:rPr lang="cs-CZ" altLang="cs-CZ" dirty="0" err="1" smtClean="0"/>
              <a:t>Trumpešová</a:t>
            </a:r>
            <a:r>
              <a:rPr lang="cs-CZ" altLang="cs-CZ" dirty="0" smtClean="0"/>
              <a:t>-Rudolfová, </a:t>
            </a:r>
            <a:r>
              <a:rPr lang="cs-CZ" altLang="cs-CZ" dirty="0" err="1" smtClean="0"/>
              <a:t>qtrumpes</a:t>
            </a:r>
            <a:r>
              <a:rPr lang="cs-CZ" altLang="cs-CZ" dirty="0" smtClean="0"/>
              <a:t>@</a:t>
            </a:r>
            <a:r>
              <a:rPr lang="cs-CZ" altLang="cs-CZ" dirty="0" err="1" smtClean="0"/>
              <a:t>fi.muni.cz</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dirty="0" smtClean="0"/>
              <a:t>SUMMARIZING, PARAPHRASING AND </a:t>
            </a:r>
            <a:r>
              <a:rPr lang="cs-CZ" dirty="0" smtClean="0"/>
              <a:t>RETELLING</a:t>
            </a:r>
            <a:endParaRPr lang="cs-CZ" altLang="cs-CZ" dirty="0"/>
          </a:p>
        </p:txBody>
      </p:sp>
      <p:sp>
        <p:nvSpPr>
          <p:cNvPr id="96259" name="Rectangle 3"/>
          <p:cNvSpPr>
            <a:spLocks noGrp="1" noChangeArrowheads="1"/>
          </p:cNvSpPr>
          <p:nvPr>
            <p:ph type="body" idx="1"/>
          </p:nvPr>
        </p:nvSpPr>
        <p:spPr/>
        <p:txBody>
          <a:bodyPr/>
          <a:lstStyle/>
          <a:p>
            <a:r>
              <a:rPr lang="en-GB" altLang="cs-CZ" dirty="0" smtClean="0"/>
              <a:t>Summarizing is an important skill for teachers as well as students…</a:t>
            </a:r>
            <a:endParaRPr lang="cs-CZ" altLang="cs-CZ" dirty="0" smtClean="0"/>
          </a:p>
          <a:p>
            <a:endParaRPr lang="cs-CZ" altLang="cs-CZ" dirty="0" smtClean="0"/>
          </a:p>
          <a:p>
            <a:r>
              <a:rPr lang="cs-CZ" altLang="cs-CZ" b="1" dirty="0" smtClean="0"/>
              <a:t>TASK</a:t>
            </a:r>
            <a:r>
              <a:rPr lang="cs-CZ" altLang="cs-CZ" dirty="0" smtClean="0"/>
              <a:t>: </a:t>
            </a:r>
            <a:r>
              <a:rPr lang="cs-CZ" altLang="cs-CZ" dirty="0" err="1" smtClean="0"/>
              <a:t>Give</a:t>
            </a:r>
            <a:r>
              <a:rPr lang="cs-CZ" altLang="cs-CZ" dirty="0" smtClean="0"/>
              <a:t> </a:t>
            </a:r>
            <a:r>
              <a:rPr lang="cs-CZ" altLang="cs-CZ" dirty="0" err="1" smtClean="0"/>
              <a:t>one</a:t>
            </a:r>
            <a:r>
              <a:rPr lang="cs-CZ" altLang="cs-CZ" dirty="0" smtClean="0"/>
              <a:t>-sentence </a:t>
            </a:r>
            <a:r>
              <a:rPr lang="cs-CZ" altLang="cs-CZ" dirty="0" err="1" smtClean="0"/>
              <a:t>summary</a:t>
            </a:r>
            <a:r>
              <a:rPr lang="cs-CZ" altLang="cs-CZ" dirty="0" smtClean="0"/>
              <a:t> </a:t>
            </a:r>
            <a:r>
              <a:rPr lang="cs-CZ" altLang="cs-CZ" dirty="0" err="1" smtClean="0"/>
              <a:t>of</a:t>
            </a:r>
            <a:r>
              <a:rPr lang="cs-CZ" altLang="cs-CZ" dirty="0" smtClean="0"/>
              <a:t> </a:t>
            </a:r>
            <a:r>
              <a:rPr lang="cs-CZ" altLang="cs-CZ" dirty="0" err="1" smtClean="0"/>
              <a:t>the</a:t>
            </a:r>
            <a:r>
              <a:rPr lang="cs-CZ" altLang="cs-CZ" dirty="0" smtClean="0"/>
              <a:t> </a:t>
            </a:r>
            <a:r>
              <a:rPr lang="cs-CZ" altLang="cs-CZ" dirty="0" err="1" smtClean="0"/>
              <a:t>morning</a:t>
            </a:r>
            <a:r>
              <a:rPr lang="cs-CZ" altLang="cs-CZ" dirty="0" smtClean="0"/>
              <a:t> </a:t>
            </a:r>
            <a:r>
              <a:rPr lang="cs-CZ" altLang="cs-CZ" dirty="0" err="1" smtClean="0"/>
              <a:t>here</a:t>
            </a:r>
            <a:r>
              <a:rPr lang="cs-CZ" altLang="cs-CZ" dirty="0" smtClean="0"/>
              <a:t> </a:t>
            </a:r>
            <a:r>
              <a:rPr lang="cs-CZ" altLang="cs-CZ" dirty="0" err="1" smtClean="0"/>
              <a:t>at</a:t>
            </a:r>
            <a:r>
              <a:rPr lang="cs-CZ" altLang="cs-CZ" dirty="0" smtClean="0"/>
              <a:t> </a:t>
            </a:r>
            <a:r>
              <a:rPr lang="cs-CZ" altLang="cs-CZ" dirty="0" err="1" smtClean="0"/>
              <a:t>Summer</a:t>
            </a:r>
            <a:r>
              <a:rPr lang="cs-CZ" altLang="cs-CZ" dirty="0" smtClean="0"/>
              <a:t> </a:t>
            </a:r>
            <a:r>
              <a:rPr lang="cs-CZ" altLang="cs-CZ" dirty="0" err="1" smtClean="0"/>
              <a:t>School</a:t>
            </a:r>
            <a:r>
              <a:rPr lang="cs-CZ" altLang="cs-CZ" dirty="0" smtClean="0"/>
              <a:t> </a:t>
            </a:r>
            <a:r>
              <a:rPr lang="cs-CZ" altLang="cs-CZ" dirty="0" err="1" smtClean="0"/>
              <a:t>so</a:t>
            </a:r>
            <a:r>
              <a:rPr lang="cs-CZ" altLang="cs-CZ" dirty="0" smtClean="0"/>
              <a:t> far, </a:t>
            </a:r>
            <a:r>
              <a:rPr lang="cs-CZ" altLang="cs-CZ" dirty="0" err="1" smtClean="0"/>
              <a:t>fro</a:t>
            </a:r>
            <a:r>
              <a:rPr lang="cs-CZ" altLang="cs-CZ" dirty="0" err="1" smtClean="0"/>
              <a:t>m</a:t>
            </a:r>
            <a:r>
              <a:rPr lang="cs-CZ" altLang="cs-CZ" dirty="0" smtClean="0"/>
              <a:t> </a:t>
            </a:r>
            <a:r>
              <a:rPr lang="cs-CZ" altLang="cs-CZ" dirty="0" err="1" smtClean="0"/>
              <a:t>your</a:t>
            </a:r>
            <a:r>
              <a:rPr lang="cs-CZ" altLang="cs-CZ" dirty="0" smtClean="0"/>
              <a:t> </a:t>
            </a:r>
            <a:r>
              <a:rPr lang="cs-CZ" altLang="cs-CZ" dirty="0" err="1" smtClean="0"/>
              <a:t>own</a:t>
            </a:r>
            <a:r>
              <a:rPr lang="cs-CZ" altLang="cs-CZ" dirty="0" smtClean="0"/>
              <a:t> </a:t>
            </a:r>
            <a:r>
              <a:rPr lang="cs-CZ" altLang="cs-CZ" dirty="0" err="1" smtClean="0"/>
              <a:t>perspective</a:t>
            </a:r>
            <a:r>
              <a:rPr lang="cs-CZ" altLang="cs-CZ" dirty="0" smtClean="0"/>
              <a:t> (2mns to </a:t>
            </a:r>
            <a:r>
              <a:rPr lang="cs-CZ" altLang="cs-CZ" dirty="0" err="1" smtClean="0"/>
              <a:t>prepare</a:t>
            </a:r>
            <a:r>
              <a:rPr lang="cs-CZ" altLang="cs-CZ" dirty="0" smtClean="0"/>
              <a:t>, </a:t>
            </a:r>
            <a:r>
              <a:rPr lang="cs-CZ" altLang="cs-CZ" dirty="0" err="1" smtClean="0"/>
              <a:t>you</a:t>
            </a:r>
            <a:r>
              <a:rPr lang="cs-CZ" altLang="cs-CZ" dirty="0" smtClean="0"/>
              <a:t> </a:t>
            </a:r>
            <a:r>
              <a:rPr lang="cs-CZ" altLang="cs-CZ" dirty="0" err="1" smtClean="0"/>
              <a:t>can</a:t>
            </a:r>
            <a:r>
              <a:rPr lang="cs-CZ" altLang="cs-CZ" dirty="0" smtClean="0"/>
              <a:t> use </a:t>
            </a:r>
            <a:r>
              <a:rPr lang="cs-CZ" altLang="cs-CZ" dirty="0" err="1" smtClean="0"/>
              <a:t>the</a:t>
            </a:r>
            <a:r>
              <a:rPr lang="cs-CZ" altLang="cs-CZ" dirty="0" smtClean="0"/>
              <a:t> </a:t>
            </a:r>
            <a:r>
              <a:rPr lang="cs-CZ" altLang="cs-CZ" dirty="0" err="1" smtClean="0"/>
              <a:t>language</a:t>
            </a:r>
            <a:r>
              <a:rPr lang="cs-CZ" altLang="cs-CZ" dirty="0" smtClean="0"/>
              <a:t> </a:t>
            </a:r>
            <a:r>
              <a:rPr lang="cs-CZ" altLang="cs-CZ" dirty="0" err="1" smtClean="0"/>
              <a:t>from</a:t>
            </a:r>
            <a:r>
              <a:rPr lang="cs-CZ" altLang="cs-CZ" dirty="0" smtClean="0"/>
              <a:t> </a:t>
            </a:r>
            <a:r>
              <a:rPr lang="cs-CZ" altLang="cs-CZ" dirty="0" err="1" smtClean="0"/>
              <a:t>your</a:t>
            </a:r>
            <a:r>
              <a:rPr lang="cs-CZ" altLang="cs-CZ" dirty="0" smtClean="0"/>
              <a:t> </a:t>
            </a:r>
            <a:r>
              <a:rPr lang="cs-CZ" altLang="cs-CZ" dirty="0" err="1" smtClean="0"/>
              <a:t>worksheet</a:t>
            </a:r>
            <a:r>
              <a:rPr lang="cs-CZ" altLang="cs-CZ" dirty="0" smtClean="0"/>
              <a:t>)</a:t>
            </a:r>
            <a:endParaRPr lang="en-GB" alt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idx="1"/>
          </p:nvPr>
        </p:nvSpPr>
        <p:spPr/>
        <p:txBody>
          <a:bodyPr/>
          <a:lstStyle/>
          <a:p>
            <a:r>
              <a:rPr lang="en-GB" dirty="0" smtClean="0"/>
              <a:t>EMI brings lots of challenges into one´s teaching but </a:t>
            </a:r>
            <a:r>
              <a:rPr lang="en-GB" dirty="0" smtClean="0"/>
              <a:t>also the </a:t>
            </a:r>
            <a:r>
              <a:rPr lang="en-GB" dirty="0" smtClean="0"/>
              <a:t>advantage of </a:t>
            </a:r>
            <a:r>
              <a:rPr lang="en-GB" b="1" dirty="0" smtClean="0"/>
              <a:t>deeper reflection</a:t>
            </a:r>
            <a:r>
              <a:rPr lang="en-GB" dirty="0" smtClean="0"/>
              <a:t>…</a:t>
            </a:r>
          </a:p>
          <a:p>
            <a:endParaRPr lang="en-GB" dirty="0" smtClean="0"/>
          </a:p>
          <a:p>
            <a:r>
              <a:rPr lang="en-GB" b="1" dirty="0" smtClean="0"/>
              <a:t>TASK</a:t>
            </a:r>
            <a:r>
              <a:rPr lang="en-GB" dirty="0" smtClean="0"/>
              <a:t>: Think about your </a:t>
            </a:r>
            <a:r>
              <a:rPr lang="en-GB" b="1" dirty="0" smtClean="0"/>
              <a:t>teaching motto</a:t>
            </a:r>
            <a:r>
              <a:rPr lang="en-GB" dirty="0" smtClean="0"/>
              <a:t>… Based on the questionnaire you filled out beforehand, put into pictures, symbols or words your teaching motto</a:t>
            </a:r>
            <a:r>
              <a:rPr lang="cs-CZ" dirty="0" smtClean="0"/>
              <a:t>.</a:t>
            </a:r>
            <a:endParaRPr lang="en-GB" dirty="0" smtClean="0"/>
          </a:p>
          <a:p>
            <a:endParaRPr lang="cs-CZ" alt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cs-CZ" altLang="cs-CZ" dirty="0" smtClean="0"/>
              <a:t>Eva </a:t>
            </a:r>
            <a:r>
              <a:rPr lang="cs-CZ" altLang="cs-CZ" dirty="0" err="1" smtClean="0"/>
              <a:t>Trumpešová</a:t>
            </a:r>
            <a:r>
              <a:rPr lang="cs-CZ" altLang="cs-CZ" dirty="0" smtClean="0"/>
              <a:t>-Rudolfová, </a:t>
            </a:r>
            <a:r>
              <a:rPr lang="cs-CZ" altLang="cs-CZ" dirty="0" err="1" smtClean="0"/>
              <a:t>qtrumpes</a:t>
            </a:r>
            <a:r>
              <a:rPr lang="cs-CZ" altLang="cs-CZ" dirty="0" smtClean="0"/>
              <a:t>@</a:t>
            </a:r>
            <a:r>
              <a:rPr lang="cs-CZ" altLang="cs-CZ" dirty="0" err="1" smtClean="0"/>
              <a:t>fi.muni.cz</a:t>
            </a:r>
            <a:endParaRPr lang="cs-CZ" altLang="cs-CZ" dirty="0"/>
          </a:p>
        </p:txBody>
      </p:sp>
      <p:sp>
        <p:nvSpPr>
          <p:cNvPr id="4" name="Zástupný symbol pro číslo snímku 4"/>
          <p:cNvSpPr>
            <a:spLocks noGrp="1"/>
          </p:cNvSpPr>
          <p:nvPr>
            <p:ph type="sldNum" sz="quarter" idx="11"/>
          </p:nvPr>
        </p:nvSpPr>
        <p:spPr/>
        <p:txBody>
          <a:bodyPr/>
          <a:lstStyle/>
          <a:p>
            <a:fld id="{144F1E0D-48A8-445D-BC38-B468E187C867}" type="slidenum">
              <a:rPr lang="cs-CZ" altLang="cs-CZ"/>
              <a:pPr/>
              <a:t>3</a:t>
            </a:fld>
            <a:endParaRPr lang="cs-CZ" altLang="cs-CZ" dirty="0"/>
          </a:p>
        </p:txBody>
      </p:sp>
      <p:sp>
        <p:nvSpPr>
          <p:cNvPr id="5" name="TextovéPole 4"/>
          <p:cNvSpPr txBox="1"/>
          <p:nvPr/>
        </p:nvSpPr>
        <p:spPr>
          <a:xfrm>
            <a:off x="509588" y="1316335"/>
            <a:ext cx="4659312" cy="461665"/>
          </a:xfrm>
          <a:prstGeom prst="rect">
            <a:avLst/>
          </a:prstGeom>
          <a:noFill/>
        </p:spPr>
        <p:txBody>
          <a:bodyPr wrap="square" rtlCol="0">
            <a:spAutoFit/>
          </a:bodyPr>
          <a:lstStyle/>
          <a:p>
            <a:r>
              <a:rPr lang="cs-CZ" b="1" dirty="0" smtClean="0">
                <a:solidFill>
                  <a:schemeClr val="tx2">
                    <a:lumMod val="75000"/>
                  </a:schemeClr>
                </a:solidFill>
                <a:latin typeface="+mj-lt"/>
              </a:rPr>
              <a:t>YOUR TEACHING MOTTO</a:t>
            </a:r>
            <a:endParaRPr lang="cs-CZ" b="1" dirty="0">
              <a:solidFill>
                <a:schemeClr val="tx2">
                  <a:lumMod val="75000"/>
                </a:schemeClr>
              </a:solidFill>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Your experience with EMI up to </a:t>
            </a:r>
            <a:r>
              <a:rPr lang="en-GB" dirty="0" smtClean="0"/>
              <a:t>date</a:t>
            </a:r>
            <a:r>
              <a:rPr lang="cs-CZ" dirty="0" smtClean="0"/>
              <a:t> – pair </a:t>
            </a:r>
            <a:r>
              <a:rPr lang="cs-CZ" dirty="0" err="1" smtClean="0"/>
              <a:t>work</a:t>
            </a:r>
            <a:r>
              <a:rPr lang="cs-CZ" dirty="0" smtClean="0"/>
              <a:t> </a:t>
            </a:r>
            <a:r>
              <a:rPr lang="cs-CZ" dirty="0" err="1" smtClean="0"/>
              <a:t>Qs</a:t>
            </a:r>
            <a:endParaRPr lang="cs-CZ" dirty="0"/>
          </a:p>
        </p:txBody>
      </p:sp>
      <p:sp>
        <p:nvSpPr>
          <p:cNvPr id="3" name="Zástupný symbol pro obsah 2"/>
          <p:cNvSpPr>
            <a:spLocks noGrp="1"/>
          </p:cNvSpPr>
          <p:nvPr>
            <p:ph idx="1"/>
          </p:nvPr>
        </p:nvSpPr>
        <p:spPr>
          <a:xfrm>
            <a:off x="509589" y="2017712"/>
            <a:ext cx="8082321" cy="4243387"/>
          </a:xfrm>
        </p:spPr>
        <p:txBody>
          <a:bodyPr/>
          <a:lstStyle/>
          <a:p>
            <a:r>
              <a:rPr lang="en-GB" dirty="0" smtClean="0"/>
              <a:t>Have you had experience of teaching through English? If yes, how did you find this experience?</a:t>
            </a:r>
          </a:p>
          <a:p>
            <a:r>
              <a:rPr lang="en-GB" dirty="0" smtClean="0"/>
              <a:t>What are the benefits of teaching through English for you?</a:t>
            </a:r>
          </a:p>
          <a:p>
            <a:r>
              <a:rPr lang="en-GB" dirty="0" smtClean="0"/>
              <a:t>What do you believe are the benefits of teaching through English to your students?</a:t>
            </a:r>
          </a:p>
          <a:p>
            <a:r>
              <a:rPr lang="en-GB" dirty="0" smtClean="0"/>
              <a:t>Do you think that using EMI will affect the way you organise and teach your classes? Does teaching through English require different teaching methods? Does it affect the role of the teacher in the classroom?</a:t>
            </a:r>
            <a:endParaRPr lang="cs-CZ" dirty="0" smtClean="0"/>
          </a:p>
          <a:p>
            <a:pPr lvl="2"/>
            <a:r>
              <a:rPr lang="cs-CZ" dirty="0" smtClean="0"/>
              <a:t>		</a:t>
            </a:r>
            <a:r>
              <a:rPr lang="cs-CZ" sz="1600" dirty="0" err="1" smtClean="0"/>
              <a:t>adapted</a:t>
            </a:r>
            <a:r>
              <a:rPr lang="cs-CZ" sz="1600" dirty="0" smtClean="0"/>
              <a:t> </a:t>
            </a:r>
            <a:r>
              <a:rPr lang="cs-CZ" sz="1600" dirty="0" err="1" smtClean="0"/>
              <a:t>from</a:t>
            </a:r>
            <a:r>
              <a:rPr lang="cs-CZ" sz="1600" dirty="0" smtClean="0"/>
              <a:t> R. O´</a:t>
            </a:r>
            <a:r>
              <a:rPr lang="cs-CZ" sz="1600" dirty="0" err="1" smtClean="0"/>
              <a:t>Dowd</a:t>
            </a:r>
            <a:r>
              <a:rPr lang="cs-CZ" sz="1600" dirty="0" smtClean="0"/>
              <a:t>: </a:t>
            </a:r>
            <a:r>
              <a:rPr lang="cs-CZ" sz="1600" dirty="0" err="1" smtClean="0"/>
              <a:t>English</a:t>
            </a:r>
            <a:r>
              <a:rPr lang="cs-CZ" sz="1600" dirty="0" smtClean="0"/>
              <a:t> </a:t>
            </a:r>
            <a:r>
              <a:rPr lang="cs-CZ" sz="1600" dirty="0" err="1" smtClean="0"/>
              <a:t>Mediium</a:t>
            </a:r>
            <a:r>
              <a:rPr lang="cs-CZ" sz="1600" dirty="0" smtClean="0"/>
              <a:t> </a:t>
            </a:r>
            <a:r>
              <a:rPr lang="cs-CZ" sz="1600" dirty="0" err="1" smtClean="0"/>
              <a:t>Instruction</a:t>
            </a:r>
            <a:endParaRPr lang="en-GB"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cs-CZ" altLang="cs-CZ" dirty="0" smtClean="0"/>
              <a:t>Eva </a:t>
            </a:r>
            <a:r>
              <a:rPr lang="cs-CZ" altLang="cs-CZ" dirty="0" err="1" smtClean="0"/>
              <a:t>Trumpešová</a:t>
            </a:r>
            <a:r>
              <a:rPr lang="cs-CZ" altLang="cs-CZ" dirty="0" smtClean="0"/>
              <a:t>-Rudolfová, </a:t>
            </a:r>
            <a:r>
              <a:rPr lang="cs-CZ" altLang="cs-CZ" dirty="0" err="1" smtClean="0"/>
              <a:t>qtrumpes</a:t>
            </a:r>
            <a:r>
              <a:rPr lang="cs-CZ" altLang="cs-CZ" dirty="0" smtClean="0"/>
              <a:t>@</a:t>
            </a:r>
            <a:r>
              <a:rPr lang="cs-CZ" altLang="cs-CZ" dirty="0" err="1" smtClean="0"/>
              <a:t>fi.muni.cz</a:t>
            </a:r>
            <a:endParaRPr lang="cs-CZ" alt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Field</a:t>
            </a:r>
            <a:r>
              <a:rPr lang="cs-CZ" dirty="0" smtClean="0"/>
              <a:t>-</a:t>
            </a:r>
            <a:r>
              <a:rPr lang="cs-CZ" dirty="0" err="1" smtClean="0"/>
              <a:t>related</a:t>
            </a:r>
            <a:r>
              <a:rPr lang="cs-CZ" dirty="0" smtClean="0"/>
              <a:t> </a:t>
            </a:r>
            <a:r>
              <a:rPr lang="cs-CZ" dirty="0" err="1" smtClean="0"/>
              <a:t>Challenges</a:t>
            </a:r>
            <a:endParaRPr lang="cs-CZ" dirty="0"/>
          </a:p>
        </p:txBody>
      </p:sp>
      <p:sp>
        <p:nvSpPr>
          <p:cNvPr id="3" name="Zástupný symbol pro obsah 2"/>
          <p:cNvSpPr>
            <a:spLocks noGrp="1"/>
          </p:cNvSpPr>
          <p:nvPr>
            <p:ph idx="1"/>
          </p:nvPr>
        </p:nvSpPr>
        <p:spPr/>
        <p:txBody>
          <a:bodyPr/>
          <a:lstStyle/>
          <a:p>
            <a:r>
              <a:rPr lang="en-GB" dirty="0" smtClean="0"/>
              <a:t>What makes using EMI in your classes challenging?</a:t>
            </a:r>
          </a:p>
          <a:p>
            <a:endParaRPr lang="en-GB" dirty="0" smtClean="0"/>
          </a:p>
          <a:p>
            <a:r>
              <a:rPr lang="en-GB" b="1" dirty="0" smtClean="0"/>
              <a:t>TASK</a:t>
            </a:r>
            <a:r>
              <a:rPr lang="en-GB" dirty="0" smtClean="0"/>
              <a:t>: Discuss this question in groups of similar fields of study. Put each challenge on a separate piece of paper and connect it to other people´s ideas in the centre of the room. If you need to disagree with others make sure you do so politely (see your handout)…</a:t>
            </a:r>
            <a:endParaRPr lang="en-GB"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cs-CZ" altLang="cs-CZ" dirty="0" smtClean="0"/>
              <a:t>Eva </a:t>
            </a:r>
            <a:r>
              <a:rPr lang="cs-CZ" altLang="cs-CZ" dirty="0" err="1" smtClean="0"/>
              <a:t>Trumpešová</a:t>
            </a:r>
            <a:r>
              <a:rPr lang="cs-CZ" altLang="cs-CZ" dirty="0" smtClean="0"/>
              <a:t>-Rudolfová, </a:t>
            </a:r>
            <a:r>
              <a:rPr lang="cs-CZ" altLang="cs-CZ" dirty="0" err="1" smtClean="0"/>
              <a:t>qtrumpes</a:t>
            </a:r>
            <a:r>
              <a:rPr lang="cs-CZ" altLang="cs-CZ" dirty="0" smtClean="0"/>
              <a:t>@</a:t>
            </a:r>
            <a:r>
              <a:rPr lang="cs-CZ" altLang="cs-CZ" dirty="0" err="1" smtClean="0"/>
              <a:t>fi.muni.cz</a:t>
            </a:r>
            <a:endParaRPr lang="cs-CZ" alt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Adapting</a:t>
            </a:r>
            <a:r>
              <a:rPr lang="cs-CZ" dirty="0" smtClean="0"/>
              <a:t> </a:t>
            </a:r>
            <a:r>
              <a:rPr lang="cs-CZ" dirty="0" err="1" smtClean="0"/>
              <a:t>Your</a:t>
            </a:r>
            <a:r>
              <a:rPr lang="cs-CZ" dirty="0" smtClean="0"/>
              <a:t> </a:t>
            </a:r>
            <a:r>
              <a:rPr lang="cs-CZ" dirty="0" err="1" smtClean="0"/>
              <a:t>Teaching</a:t>
            </a:r>
            <a:r>
              <a:rPr lang="cs-CZ" dirty="0" smtClean="0"/>
              <a:t> to These </a:t>
            </a:r>
            <a:r>
              <a:rPr lang="cs-CZ" dirty="0" err="1" smtClean="0"/>
              <a:t>Challenges</a:t>
            </a:r>
            <a:endParaRPr lang="cs-CZ" dirty="0"/>
          </a:p>
        </p:txBody>
      </p:sp>
      <p:sp>
        <p:nvSpPr>
          <p:cNvPr id="3" name="Zástupný symbol pro obsah 2"/>
          <p:cNvSpPr>
            <a:spLocks noGrp="1"/>
          </p:cNvSpPr>
          <p:nvPr>
            <p:ph idx="1"/>
          </p:nvPr>
        </p:nvSpPr>
        <p:spPr/>
        <p:txBody>
          <a:bodyPr/>
          <a:lstStyle/>
          <a:p>
            <a:r>
              <a:rPr lang="cs-CZ" b="1" dirty="0" smtClean="0"/>
              <a:t>TASK</a:t>
            </a:r>
            <a:r>
              <a:rPr lang="cs-CZ" dirty="0" smtClean="0"/>
              <a:t>: Look </a:t>
            </a:r>
            <a:r>
              <a:rPr lang="cs-CZ" dirty="0" err="1" smtClean="0"/>
              <a:t>at</a:t>
            </a:r>
            <a:r>
              <a:rPr lang="cs-CZ" dirty="0" smtClean="0"/>
              <a:t> </a:t>
            </a:r>
            <a:r>
              <a:rPr lang="cs-CZ" dirty="0" err="1" smtClean="0"/>
              <a:t>the</a:t>
            </a:r>
            <a:r>
              <a:rPr lang="cs-CZ" dirty="0" smtClean="0"/>
              <a:t> </a:t>
            </a:r>
            <a:r>
              <a:rPr lang="cs-CZ" dirty="0" err="1" smtClean="0"/>
              <a:t>challenges</a:t>
            </a:r>
            <a:r>
              <a:rPr lang="cs-CZ" dirty="0" smtClean="0"/>
              <a:t> </a:t>
            </a:r>
            <a:r>
              <a:rPr lang="cs-CZ" dirty="0" err="1" smtClean="0"/>
              <a:t>your</a:t>
            </a:r>
            <a:r>
              <a:rPr lang="cs-CZ" dirty="0" smtClean="0"/>
              <a:t> </a:t>
            </a:r>
            <a:r>
              <a:rPr lang="cs-CZ" dirty="0" err="1" smtClean="0"/>
              <a:t>class</a:t>
            </a:r>
            <a:r>
              <a:rPr lang="cs-CZ" dirty="0" smtClean="0"/>
              <a:t> has </a:t>
            </a:r>
            <a:r>
              <a:rPr lang="cs-CZ" dirty="0" err="1" smtClean="0"/>
              <a:t>come</a:t>
            </a:r>
            <a:r>
              <a:rPr lang="cs-CZ" dirty="0" smtClean="0"/>
              <a:t> </a:t>
            </a:r>
            <a:r>
              <a:rPr lang="cs-CZ" dirty="0" err="1" smtClean="0"/>
              <a:t>up</a:t>
            </a:r>
            <a:r>
              <a:rPr lang="cs-CZ" dirty="0" smtClean="0"/>
              <a:t> </a:t>
            </a:r>
            <a:r>
              <a:rPr lang="cs-CZ" dirty="0" err="1" smtClean="0"/>
              <a:t>with</a:t>
            </a:r>
            <a:r>
              <a:rPr lang="cs-CZ" dirty="0" smtClean="0"/>
              <a:t> </a:t>
            </a:r>
            <a:r>
              <a:rPr lang="cs-CZ" dirty="0" err="1" smtClean="0"/>
              <a:t>and</a:t>
            </a:r>
            <a:r>
              <a:rPr lang="cs-CZ" dirty="0" smtClean="0"/>
              <a:t> </a:t>
            </a:r>
            <a:r>
              <a:rPr lang="cs-CZ" dirty="0" err="1" smtClean="0"/>
              <a:t>try</a:t>
            </a:r>
            <a:r>
              <a:rPr lang="cs-CZ" dirty="0" smtClean="0"/>
              <a:t> to </a:t>
            </a:r>
            <a:r>
              <a:rPr lang="cs-CZ" dirty="0" err="1" smtClean="0"/>
              <a:t>find</a:t>
            </a:r>
            <a:r>
              <a:rPr lang="cs-CZ" dirty="0" smtClean="0"/>
              <a:t> </a:t>
            </a:r>
            <a:r>
              <a:rPr lang="cs-CZ" dirty="0" err="1" smtClean="0"/>
              <a:t>some</a:t>
            </a:r>
            <a:r>
              <a:rPr lang="cs-CZ" dirty="0" smtClean="0"/>
              <a:t> </a:t>
            </a:r>
            <a:r>
              <a:rPr lang="cs-CZ" dirty="0" err="1" smtClean="0"/>
              <a:t>ways</a:t>
            </a:r>
            <a:r>
              <a:rPr lang="cs-CZ" dirty="0" smtClean="0"/>
              <a:t> to </a:t>
            </a:r>
            <a:r>
              <a:rPr lang="cs-CZ" dirty="0" err="1" smtClean="0"/>
              <a:t>adapt</a:t>
            </a:r>
            <a:r>
              <a:rPr lang="cs-CZ" dirty="0" smtClean="0"/>
              <a:t> </a:t>
            </a:r>
            <a:r>
              <a:rPr lang="cs-CZ" dirty="0" err="1" smtClean="0"/>
              <a:t>your</a:t>
            </a:r>
            <a:r>
              <a:rPr lang="cs-CZ" dirty="0" smtClean="0"/>
              <a:t> </a:t>
            </a:r>
            <a:r>
              <a:rPr lang="cs-CZ" dirty="0" err="1" smtClean="0"/>
              <a:t>teaching</a:t>
            </a:r>
            <a:r>
              <a:rPr lang="cs-CZ" dirty="0" smtClean="0"/>
              <a:t> to these… </a:t>
            </a:r>
            <a:r>
              <a:rPr lang="cs-CZ" dirty="0" err="1" smtClean="0"/>
              <a:t>Please</a:t>
            </a:r>
            <a:r>
              <a:rPr lang="cs-CZ" dirty="0" smtClean="0"/>
              <a:t> use </a:t>
            </a:r>
            <a:r>
              <a:rPr lang="cs-CZ" dirty="0" err="1" smtClean="0"/>
              <a:t>the</a:t>
            </a:r>
            <a:r>
              <a:rPr lang="cs-CZ" dirty="0" smtClean="0"/>
              <a:t> </a:t>
            </a:r>
            <a:r>
              <a:rPr lang="cs-CZ" dirty="0" err="1" smtClean="0"/>
              <a:t>provided</a:t>
            </a:r>
            <a:r>
              <a:rPr lang="cs-CZ" dirty="0" smtClean="0"/>
              <a:t> </a:t>
            </a:r>
            <a:r>
              <a:rPr lang="cs-CZ" dirty="0" err="1" smtClean="0"/>
              <a:t>google</a:t>
            </a:r>
            <a:r>
              <a:rPr lang="cs-CZ" dirty="0" smtClean="0"/>
              <a:t> </a:t>
            </a:r>
            <a:r>
              <a:rPr lang="cs-CZ" dirty="0" err="1" smtClean="0"/>
              <a:t>document</a:t>
            </a:r>
            <a:r>
              <a:rPr lang="cs-CZ" dirty="0" smtClean="0"/>
              <a:t> </a:t>
            </a:r>
            <a:r>
              <a:rPr lang="cs-CZ" dirty="0" err="1" smtClean="0"/>
              <a:t>for</a:t>
            </a:r>
            <a:r>
              <a:rPr lang="cs-CZ" dirty="0" smtClean="0"/>
              <a:t> </a:t>
            </a:r>
            <a:r>
              <a:rPr lang="cs-CZ" dirty="0" err="1" smtClean="0"/>
              <a:t>the</a:t>
            </a:r>
            <a:r>
              <a:rPr lang="cs-CZ" dirty="0" smtClean="0"/>
              <a:t> brainstorming</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p:txBody>
          <a:bodyPr/>
          <a:lstStyle/>
          <a:p>
            <a:r>
              <a:rPr lang="cs-CZ" altLang="cs-CZ" dirty="0" smtClean="0"/>
              <a:t>Eva </a:t>
            </a:r>
            <a:r>
              <a:rPr lang="cs-CZ" altLang="cs-CZ" dirty="0" err="1" smtClean="0"/>
              <a:t>Trumpešová</a:t>
            </a:r>
            <a:r>
              <a:rPr lang="cs-CZ" altLang="cs-CZ" dirty="0" smtClean="0"/>
              <a:t>-Rudolfová, </a:t>
            </a:r>
            <a:r>
              <a:rPr lang="cs-CZ" altLang="cs-CZ" dirty="0" err="1" smtClean="0"/>
              <a:t>qtrumpes</a:t>
            </a:r>
            <a:r>
              <a:rPr lang="cs-CZ" altLang="cs-CZ" dirty="0" smtClean="0"/>
              <a:t>@</a:t>
            </a:r>
            <a:r>
              <a:rPr lang="cs-CZ" altLang="cs-CZ" dirty="0" err="1" smtClean="0"/>
              <a:t>fi.muni.cz</a:t>
            </a:r>
            <a:endParaRPr lang="cs-CZ" alt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smtClean="0"/>
          </a:p>
          <a:p>
            <a:endParaRPr lang="cs-CZ" dirty="0" smtClean="0"/>
          </a:p>
          <a:p>
            <a:r>
              <a:rPr lang="cs-CZ" b="1" dirty="0" smtClean="0"/>
              <a:t>THANK YOU</a:t>
            </a:r>
          </a:p>
          <a:p>
            <a:pPr lvl="2"/>
            <a:r>
              <a:rPr lang="cs-CZ" b="1" dirty="0" smtClean="0"/>
              <a:t>	</a:t>
            </a:r>
            <a:r>
              <a:rPr lang="cs-CZ" b="1" dirty="0" smtClean="0"/>
              <a:t>FOR YOUR ATTENTION</a:t>
            </a:r>
          </a:p>
          <a:p>
            <a:pPr lvl="2"/>
            <a:endParaRPr lang="cs-CZ" dirty="0" smtClean="0"/>
          </a:p>
          <a:p>
            <a:pPr lvl="2"/>
            <a:endParaRPr lang="cs-CZ" dirty="0" smtClean="0"/>
          </a:p>
          <a:p>
            <a:pPr lvl="2"/>
            <a:endParaRPr lang="cs-CZ" dirty="0" smtClean="0"/>
          </a:p>
          <a:p>
            <a:pPr lvl="2"/>
            <a:endParaRPr lang="cs-CZ" dirty="0" smtClean="0"/>
          </a:p>
          <a:p>
            <a:pPr lvl="2"/>
            <a:r>
              <a:rPr lang="cs-CZ" dirty="0" smtClean="0"/>
              <a:t>			</a:t>
            </a:r>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cs-CZ" altLang="cs-CZ" dirty="0" smtClean="0"/>
              <a:t>Eva </a:t>
            </a:r>
            <a:r>
              <a:rPr lang="cs-CZ" altLang="cs-CZ" dirty="0" err="1" smtClean="0"/>
              <a:t>Trumpešová</a:t>
            </a:r>
            <a:r>
              <a:rPr lang="cs-CZ" altLang="cs-CZ" dirty="0" smtClean="0"/>
              <a:t>-Rudolfová, </a:t>
            </a:r>
            <a:r>
              <a:rPr lang="cs-CZ" altLang="cs-CZ" dirty="0" err="1" smtClean="0"/>
              <a:t>qtrumpes</a:t>
            </a:r>
            <a:r>
              <a:rPr lang="cs-CZ" altLang="cs-CZ" dirty="0" smtClean="0"/>
              <a:t>@</a:t>
            </a:r>
            <a:r>
              <a:rPr lang="cs-CZ" altLang="cs-CZ" dirty="0" err="1" smtClean="0"/>
              <a:t>fi.muni.cz</a:t>
            </a:r>
            <a:endParaRPr lang="cs-CZ" alt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744</TotalTime>
  <Words>340</Words>
  <Application>Microsoft Office PowerPoint</Application>
  <PresentationFormat>Předvádění na obrazovce (4:3)</PresentationFormat>
  <Paragraphs>44</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Prezentace_MU_CZ</vt:lpstr>
      <vt:lpstr>Specificities of EMI in Diverse Academic Fields</vt:lpstr>
      <vt:lpstr>SUMMARIZING, PARAPHRASING AND RETELLING</vt:lpstr>
      <vt:lpstr>Snímek 3</vt:lpstr>
      <vt:lpstr>Your experience with EMI up to date – pair work Qs</vt:lpstr>
      <vt:lpstr>Field-related Challenges</vt:lpstr>
      <vt:lpstr>Adapting Your Teaching to These Challenges</vt:lpstr>
      <vt:lpstr>Snímek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Šindelář</dc:creator>
  <cp:lastModifiedBy>Skola Pohorelice</cp:lastModifiedBy>
  <cp:revision>25</cp:revision>
  <cp:lastPrinted>1601-01-01T00:00:00Z</cp:lastPrinted>
  <dcterms:created xsi:type="dcterms:W3CDTF">2015-11-23T07:04:47Z</dcterms:created>
  <dcterms:modified xsi:type="dcterms:W3CDTF">2016-07-17T20:10:04Z</dcterms:modified>
</cp:coreProperties>
</file>