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2" r:id="rId5"/>
    <p:sldId id="261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458" y="-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God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´s </a:t>
            </a:r>
            <a:r>
              <a:rPr lang="cs-CZ" baseline="0" dirty="0" err="1" smtClean="0"/>
              <a:t>Monday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Growth</a:t>
            </a:r>
            <a:r>
              <a:rPr lang="cs-CZ" dirty="0" smtClean="0"/>
              <a:t> vs. </a:t>
            </a:r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mindset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awareness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will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determination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goal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purpose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authenticity</a:t>
            </a:r>
            <a:r>
              <a:rPr lang="cs-CZ" baseline="0" dirty="0" smtClean="0"/>
              <a:t>, relevance,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ikesclass.pbworks.com/Promote-learner-autonomy" TargetMode="External"/><Relationship Id="rId3" Type="http://schemas.openxmlformats.org/officeDocument/2006/relationships/hyperlink" Target="http://mikesclass.pbworks.com/Create-a-pleasant-relaxed-atmosphere-in-the-classroom" TargetMode="External"/><Relationship Id="rId7" Type="http://schemas.openxmlformats.org/officeDocument/2006/relationships/hyperlink" Target="http://mikesclass.pbworks.com/Make-the-language-classes-interesting" TargetMode="External"/><Relationship Id="rId2" Type="http://schemas.openxmlformats.org/officeDocument/2006/relationships/hyperlink" Target="http://mikesclass.pbworks.com/Set-a-personal-example-with-your-own-behavi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kesclass.pbworks.com/Increase+the+learners+linguistic+self-confidence" TargetMode="External"/><Relationship Id="rId11" Type="http://schemas.openxmlformats.org/officeDocument/2006/relationships/hyperlink" Target="http://mikesclass.pbworks.com/Familiarize-learners-with-the-target-language-culture" TargetMode="External"/><Relationship Id="rId5" Type="http://schemas.openxmlformats.org/officeDocument/2006/relationships/hyperlink" Target="http://mikesclass.pbworks.com/Develop-a-good-relationship-with-the-learners" TargetMode="External"/><Relationship Id="rId10" Type="http://schemas.openxmlformats.org/officeDocument/2006/relationships/hyperlink" Target="http://mikesclass.pbworks.com/Increase-the-learners-goal-orientedness" TargetMode="External"/><Relationship Id="rId4" Type="http://schemas.openxmlformats.org/officeDocument/2006/relationships/hyperlink" Target="http://mikesclass.pbworks.com/Present-the-tasks-properly" TargetMode="External"/><Relationship Id="rId9" Type="http://schemas.openxmlformats.org/officeDocument/2006/relationships/hyperlink" Target="http://mikesclass.pbworks.com/Personalize-the-learning-proces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 smtClean="0"/>
              <a:t>Eva </a:t>
            </a:r>
            <a:r>
              <a:rPr lang="cs-CZ" altLang="cs-CZ" dirty="0" err="1" smtClean="0"/>
              <a:t>Trumpešová</a:t>
            </a:r>
            <a:r>
              <a:rPr lang="cs-CZ" altLang="cs-CZ" dirty="0" smtClean="0"/>
              <a:t>-Rudolfová, </a:t>
            </a:r>
            <a:r>
              <a:rPr lang="cs-CZ" altLang="cs-CZ" dirty="0" err="1" smtClean="0"/>
              <a:t>qtrumpes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fi.muni.cz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Student </a:t>
            </a:r>
            <a:r>
              <a:rPr lang="cs-CZ" altLang="cs-CZ" dirty="0" err="1" smtClean="0"/>
              <a:t>motivation</a:t>
            </a: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 smtClean="0"/>
              <a:t>Eva </a:t>
            </a:r>
            <a:r>
              <a:rPr lang="cs-CZ" altLang="cs-CZ" dirty="0" err="1" smtClean="0"/>
              <a:t>Trumpešová</a:t>
            </a:r>
            <a:r>
              <a:rPr lang="cs-CZ" altLang="cs-CZ" dirty="0" smtClean="0"/>
              <a:t>-Rudolfová, </a:t>
            </a:r>
            <a:r>
              <a:rPr lang="cs-CZ" altLang="cs-CZ" dirty="0" err="1" smtClean="0"/>
              <a:t>qtrumpes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fi.muni.cz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motivates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, </a:t>
            </a:r>
            <a:r>
              <a:rPr lang="cs-CZ" dirty="0" err="1" smtClean="0"/>
              <a:t>personally</a:t>
            </a:r>
            <a:r>
              <a:rPr lang="cs-CZ" dirty="0" smtClean="0"/>
              <a:t>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smtClean="0"/>
              <a:t>TASK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Think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about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what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motivates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you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life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learning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and</a:t>
            </a:r>
            <a:r>
              <a:rPr lang="cs-CZ" altLang="cs-CZ" dirty="0" smtClean="0"/>
              <a:t> as a </a:t>
            </a:r>
            <a:r>
              <a:rPr lang="cs-CZ" altLang="cs-CZ" dirty="0" err="1" smtClean="0"/>
              <a:t>teacher</a:t>
            </a:r>
            <a:r>
              <a:rPr lang="cs-CZ" altLang="cs-CZ" dirty="0" smtClean="0"/>
              <a:t>… </a:t>
            </a:r>
            <a:r>
              <a:rPr lang="cs-CZ" altLang="cs-CZ" dirty="0" err="1" smtClean="0"/>
              <a:t>write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down</a:t>
            </a: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 smtClean="0"/>
              <a:t>Eva </a:t>
            </a:r>
            <a:r>
              <a:rPr lang="cs-CZ" altLang="cs-CZ" dirty="0" err="1" smtClean="0"/>
              <a:t>Trumpešová</a:t>
            </a:r>
            <a:r>
              <a:rPr lang="cs-CZ" altLang="cs-CZ" dirty="0" smtClean="0"/>
              <a:t>-Rudolfová, </a:t>
            </a:r>
            <a:r>
              <a:rPr lang="cs-CZ" altLang="cs-CZ" dirty="0" err="1" smtClean="0"/>
              <a:t>qtrumpes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fi.muni.cz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</a:t>
            </a:fld>
            <a:endParaRPr lang="cs-CZ" altLang="cs-CZ" dirty="0"/>
          </a:p>
        </p:txBody>
      </p:sp>
      <p:pic>
        <p:nvPicPr>
          <p:cNvPr id="5122" name="Picture 2" descr="http://images.slideplayer.com/10/2896222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766" y="754063"/>
            <a:ext cx="6663267" cy="499745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029075" y="587542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 smtClean="0"/>
              <a:t>http://images.slideplayer.com/10/2896222/slides/slide_2.jpg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MOTIVATION, </a:t>
            </a:r>
            <a:r>
              <a:rPr lang="cs-CZ" dirty="0" err="1" smtClean="0"/>
              <a:t>the</a:t>
            </a:r>
            <a:r>
              <a:rPr lang="cs-CZ" dirty="0" smtClean="0"/>
              <a:t> BIG </a:t>
            </a:r>
            <a:r>
              <a:rPr lang="cs-CZ" dirty="0" err="1" smtClean="0"/>
              <a:t>word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4243387"/>
          </a:xfrm>
        </p:spPr>
        <p:txBody>
          <a:bodyPr/>
          <a:lstStyle/>
          <a:p>
            <a:pPr lvl="2"/>
            <a:r>
              <a:rPr lang="cs-CZ" dirty="0" smtClean="0"/>
              <a:t>TASK: </a:t>
            </a:r>
            <a:r>
              <a:rPr lang="cs-CZ" dirty="0" err="1" smtClean="0"/>
              <a:t>Brainstorm</a:t>
            </a:r>
            <a:r>
              <a:rPr lang="cs-CZ" dirty="0" smtClean="0"/>
              <a:t>, in </a:t>
            </a:r>
            <a:r>
              <a:rPr lang="cs-CZ" dirty="0" err="1" smtClean="0"/>
              <a:t>groups</a:t>
            </a:r>
            <a:r>
              <a:rPr lang="cs-CZ" dirty="0" smtClean="0"/>
              <a:t>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concepts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to </a:t>
            </a:r>
            <a:r>
              <a:rPr lang="cs-CZ" dirty="0" err="1" smtClean="0"/>
              <a:t>motivation</a:t>
            </a:r>
            <a:r>
              <a:rPr lang="cs-CZ" dirty="0" smtClean="0"/>
              <a:t>,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assign</a:t>
            </a:r>
            <a:r>
              <a:rPr lang="cs-CZ" dirty="0" smtClean="0"/>
              <a:t> a </a:t>
            </a:r>
            <a:r>
              <a:rPr lang="cs-CZ" dirty="0" err="1" smtClean="0"/>
              <a:t>spy</a:t>
            </a:r>
            <a:r>
              <a:rPr lang="cs-CZ" dirty="0" smtClean="0"/>
              <a:t> to </a:t>
            </a:r>
            <a:r>
              <a:rPr lang="cs-CZ" dirty="0" err="1" smtClean="0"/>
              <a:t>spy</a:t>
            </a:r>
            <a:r>
              <a:rPr lang="cs-CZ" dirty="0" smtClean="0"/>
              <a:t> on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</a:t>
            </a:r>
            <a:r>
              <a:rPr lang="cs-CZ" dirty="0" smtClean="0"/>
              <a:t>	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Eva </a:t>
            </a:r>
            <a:r>
              <a:rPr lang="cs-CZ" altLang="cs-CZ" dirty="0" err="1" smtClean="0"/>
              <a:t>Trumpešová</a:t>
            </a:r>
            <a:r>
              <a:rPr lang="cs-CZ" altLang="cs-CZ" dirty="0" smtClean="0"/>
              <a:t>-Rudolfová, </a:t>
            </a:r>
            <a:r>
              <a:rPr lang="cs-CZ" altLang="cs-CZ" dirty="0" err="1" smtClean="0"/>
              <a:t>qtrumpes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fi.muni.cz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motivates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Think</a:t>
            </a:r>
            <a:r>
              <a:rPr lang="cs-CZ" dirty="0" smtClean="0"/>
              <a:t>, Pair, </a:t>
            </a:r>
            <a:r>
              <a:rPr lang="cs-CZ" dirty="0" err="1" smtClean="0"/>
              <a:t>Share</a:t>
            </a:r>
            <a:r>
              <a:rPr lang="cs-CZ" dirty="0" smtClean="0"/>
              <a:t>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Eva </a:t>
            </a:r>
            <a:r>
              <a:rPr lang="cs-CZ" altLang="cs-CZ" dirty="0" err="1" smtClean="0"/>
              <a:t>Trumpešová</a:t>
            </a:r>
            <a:r>
              <a:rPr lang="cs-CZ" altLang="cs-CZ" dirty="0" smtClean="0"/>
              <a:t>-Rudolfová, </a:t>
            </a:r>
            <a:r>
              <a:rPr lang="cs-CZ" altLang="cs-CZ" dirty="0" err="1" smtClean="0"/>
              <a:t>qtrumpes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fi.muni.cz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751" y="811213"/>
            <a:ext cx="8253324" cy="647700"/>
          </a:xfrm>
        </p:spPr>
        <p:txBody>
          <a:bodyPr/>
          <a:lstStyle/>
          <a:p>
            <a:r>
              <a:rPr lang="cs-CZ" dirty="0" smtClean="0"/>
              <a:t>Ten </a:t>
            </a:r>
            <a:r>
              <a:rPr lang="cs-CZ" dirty="0" err="1" smtClean="0"/>
              <a:t>Commandments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Motivating</a:t>
            </a:r>
            <a:r>
              <a:rPr lang="cs-CZ" dirty="0" smtClean="0"/>
              <a:t> </a:t>
            </a:r>
            <a:r>
              <a:rPr lang="cs-CZ" dirty="0" err="1" smtClean="0"/>
              <a:t>Learners</a:t>
            </a:r>
            <a:r>
              <a:rPr lang="cs-CZ" dirty="0" smtClean="0"/>
              <a:t> – Z. </a:t>
            </a:r>
            <a:r>
              <a:rPr lang="cs-CZ" dirty="0" err="1" smtClean="0"/>
              <a:t>Dörnyei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8" y="1778000"/>
            <a:ext cx="8482011" cy="4398962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Set a personal example with your own behavior.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Create a pleasant, relaxed atmosphere in the classroom.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Present the tasks properly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Develop a good relationship with the learners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Increase the learner’s linguistic self-confidence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Make the classes interesting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8"/>
              </a:rPr>
              <a:t>Promote learner autonomy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9"/>
              </a:rPr>
              <a:t>Personalize the learning process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10"/>
              </a:rPr>
              <a:t>Increase the learners’ goal-</a:t>
            </a:r>
            <a:r>
              <a:rPr lang="en-US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10"/>
              </a:rPr>
              <a:t>orientedness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11"/>
              </a:rPr>
              <a:t>Familiarize learners with the target language culture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Eva </a:t>
            </a:r>
            <a:r>
              <a:rPr lang="cs-CZ" altLang="cs-CZ" dirty="0" err="1" smtClean="0"/>
              <a:t>Trumpešová</a:t>
            </a:r>
            <a:r>
              <a:rPr lang="cs-CZ" altLang="cs-CZ" dirty="0" smtClean="0"/>
              <a:t>-Rudolfová, </a:t>
            </a:r>
            <a:r>
              <a:rPr lang="cs-CZ" altLang="cs-CZ" dirty="0" err="1" smtClean="0"/>
              <a:t>qtrumpes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fi.muni.cz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bit to </a:t>
            </a:r>
            <a:r>
              <a:rPr lang="cs-CZ" dirty="0" err="1" smtClean="0"/>
              <a:t>add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Talk to Them about Their Motivation…</a:t>
            </a:r>
          </a:p>
          <a:p>
            <a:pPr>
              <a:buNone/>
            </a:pPr>
            <a:r>
              <a:rPr lang="en-GB" dirty="0" smtClean="0"/>
              <a:t>			- their ups and downs</a:t>
            </a:r>
          </a:p>
          <a:p>
            <a:pPr>
              <a:buNone/>
            </a:pPr>
            <a:r>
              <a:rPr lang="en-GB" dirty="0" smtClean="0"/>
              <a:t>			- their successes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to use </a:t>
            </a:r>
            <a:r>
              <a:rPr lang="cs-CZ" dirty="0" err="1" smtClean="0"/>
              <a:t>them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	-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doubts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	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reality-</a:t>
            </a:r>
            <a:r>
              <a:rPr lang="cs-CZ" dirty="0" err="1" smtClean="0"/>
              <a:t>check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TASK: </a:t>
            </a:r>
            <a:r>
              <a:rPr lang="cs-CZ" dirty="0" err="1" smtClean="0"/>
              <a:t>Write</a:t>
            </a:r>
            <a:r>
              <a:rPr lang="cs-CZ" dirty="0" smtClean="0"/>
              <a:t> a </a:t>
            </a:r>
            <a:r>
              <a:rPr lang="cs-CZ" dirty="0" err="1" smtClean="0"/>
              <a:t>letter</a:t>
            </a:r>
            <a:r>
              <a:rPr lang="cs-CZ" dirty="0" smtClean="0"/>
              <a:t> to </a:t>
            </a:r>
            <a:r>
              <a:rPr lang="cs-CZ" dirty="0" err="1" smtClean="0"/>
              <a:t>yourself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exactly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going</a:t>
            </a:r>
            <a:r>
              <a:rPr lang="cs-CZ" dirty="0" smtClean="0"/>
              <a:t> to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regarding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´ </a:t>
            </a:r>
            <a:r>
              <a:rPr lang="cs-CZ" dirty="0" err="1" smtClean="0"/>
              <a:t>motivation</a:t>
            </a:r>
            <a:r>
              <a:rPr lang="cs-CZ" dirty="0" smtClean="0"/>
              <a:t>… </a:t>
            </a:r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big</a:t>
            </a:r>
            <a:r>
              <a:rPr lang="cs-CZ" dirty="0" smtClean="0"/>
              <a:t>!</a:t>
            </a:r>
            <a:endParaRPr lang="cs-CZ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THANK YOU</a:t>
            </a:r>
          </a:p>
          <a:p>
            <a:pPr lvl="2"/>
            <a:r>
              <a:rPr lang="cs-CZ" b="1" dirty="0" smtClean="0"/>
              <a:t>	</a:t>
            </a:r>
          </a:p>
          <a:p>
            <a:pPr lvl="2"/>
            <a:r>
              <a:rPr lang="cs-CZ" b="1" dirty="0" smtClean="0"/>
              <a:t>FOR YOUR ATTENTION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			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Eva </a:t>
            </a:r>
            <a:r>
              <a:rPr lang="cs-CZ" altLang="cs-CZ" dirty="0" err="1" smtClean="0"/>
              <a:t>Trumpešová</a:t>
            </a:r>
            <a:r>
              <a:rPr lang="cs-CZ" altLang="cs-CZ" dirty="0" smtClean="0"/>
              <a:t>-Rudolfová, </a:t>
            </a:r>
            <a:r>
              <a:rPr lang="cs-CZ" altLang="cs-CZ" dirty="0" err="1" smtClean="0"/>
              <a:t>qtrumpes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fi.muni.cz</a:t>
            </a:r>
            <a:endParaRPr lang="cs-CZ" altLang="cs-CZ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820" y="214169"/>
            <a:ext cx="3976255" cy="530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5078</TotalTime>
  <Words>176</Words>
  <Application>Microsoft Office PowerPoint</Application>
  <PresentationFormat>Předvádění na obrazovce (4:3)</PresentationFormat>
  <Paragraphs>61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Prezentace_MU_CZ</vt:lpstr>
      <vt:lpstr>Student motivation</vt:lpstr>
      <vt:lpstr>What motivates you, personally?</vt:lpstr>
      <vt:lpstr>Snímek 3</vt:lpstr>
      <vt:lpstr>MOTIVATION, the BIG word</vt:lpstr>
      <vt:lpstr>What do you think motivates your students?</vt:lpstr>
      <vt:lpstr>Ten Commandments of Motivating Learners – Z. Dörnyei</vt:lpstr>
      <vt:lpstr>My bit to add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Skola Pohorelice</cp:lastModifiedBy>
  <cp:revision>26</cp:revision>
  <cp:lastPrinted>1601-01-01T00:00:00Z</cp:lastPrinted>
  <dcterms:created xsi:type="dcterms:W3CDTF">2015-11-23T07:04:47Z</dcterms:created>
  <dcterms:modified xsi:type="dcterms:W3CDTF">2016-07-20T20:24:33Z</dcterms:modified>
</cp:coreProperties>
</file>