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369" r:id="rId4"/>
    <p:sldId id="373" r:id="rId5"/>
    <p:sldId id="372" r:id="rId6"/>
    <p:sldId id="370" r:id="rId7"/>
    <p:sldId id="377" r:id="rId8"/>
    <p:sldId id="371" r:id="rId9"/>
    <p:sldId id="376" r:id="rId10"/>
    <p:sldId id="276" r:id="rId11"/>
    <p:sldId id="379" r:id="rId12"/>
    <p:sldId id="260" r:id="rId13"/>
    <p:sldId id="387" r:id="rId14"/>
    <p:sldId id="384" r:id="rId15"/>
    <p:sldId id="386" r:id="rId16"/>
    <p:sldId id="385" r:id="rId17"/>
    <p:sldId id="389" r:id="rId18"/>
    <p:sldId id="390" r:id="rId19"/>
    <p:sldId id="391" r:id="rId20"/>
    <p:sldId id="382" r:id="rId21"/>
    <p:sldId id="35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0" d="100"/>
          <a:sy n="70" d="100"/>
        </p:scale>
        <p:origin x="-1446" y="-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017D1E4-0B1F-49BD-8DCE-0FA80E5EFE05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6D31777E-4FC4-433A-85B0-991A2C501FD8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10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12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13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14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43F5B6-97FE-443F-AD03-E94DF27EF1E1}" type="slidenum">
              <a:rPr lang="en-US" altLang="cs-CZ" sz="1200"/>
              <a:pPr eaLnBrk="1" hangingPunct="1"/>
              <a:t>16</a:t>
            </a:fld>
            <a:endParaRPr lang="en-US" altLang="cs-CZ" sz="1200"/>
          </a:p>
        </p:txBody>
      </p:sp>
    </p:spTree>
    <p:extLst>
      <p:ext uri="{BB962C8B-B14F-4D97-AF65-F5344CB8AC3E}">
        <p14:creationId xmlns:p14="http://schemas.microsoft.com/office/powerpoint/2010/main" val="242183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59B994D-5C79-4EE6-9756-11DD29EA92FE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7767C0-D094-4DC7-89FA-DAB8B5BCFBC4}" type="slidenum">
              <a:rPr lang="de-AT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17</a:t>
            </a:fld>
            <a:endParaRPr lang="de-AT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6" tIns="43623" rIns="87246" bIns="43623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EFF39949-3088-48CE-B493-10D4E2355F84}" type="slidenum">
              <a:rPr lang="de-AT" altLang="cs-CZ" sz="14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>
                <a:lnSpc>
                  <a:spcPct val="100000"/>
                </a:lnSpc>
                <a:buClrTx/>
              </a:pPr>
              <a:t>17</a:t>
            </a:fld>
            <a:endParaRPr lang="de-AT" altLang="cs-CZ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59B994D-5C79-4EE6-9756-11DD29EA92FE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7767C0-D094-4DC7-89FA-DAB8B5BCFBC4}" type="slidenum">
              <a:rPr lang="de-AT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18</a:t>
            </a:fld>
            <a:endParaRPr lang="de-AT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6" tIns="43623" rIns="87246" bIns="43623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EFF39949-3088-48CE-B493-10D4E2355F84}" type="slidenum">
              <a:rPr lang="de-AT" altLang="cs-CZ" sz="14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>
                <a:lnSpc>
                  <a:spcPct val="100000"/>
                </a:lnSpc>
                <a:buClrTx/>
              </a:pPr>
              <a:t>18</a:t>
            </a:fld>
            <a:endParaRPr lang="de-AT" altLang="cs-CZ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1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59B994D-5C79-4EE6-9756-11DD29EA92FE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C67767C0-D094-4DC7-89FA-DAB8B5BCFBC4}" type="slidenum">
              <a:rPr lang="de-AT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19</a:t>
            </a:fld>
            <a:endParaRPr lang="de-AT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7246" tIns="43623" rIns="87246" bIns="43623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fld id="{EFF39949-3088-48CE-B493-10D4E2355F84}" type="slidenum">
              <a:rPr lang="de-AT" altLang="cs-CZ" sz="1400">
                <a:solidFill>
                  <a:srgbClr val="000000"/>
                </a:solidFill>
                <a:ea typeface="SimSun" panose="02010600030101010101" pitchFamily="2" charset="-122"/>
              </a:rPr>
              <a:pPr eaLnBrk="1" hangingPunct="1">
                <a:lnSpc>
                  <a:spcPct val="100000"/>
                </a:lnSpc>
                <a:buClrTx/>
              </a:pPr>
              <a:t>19</a:t>
            </a:fld>
            <a:endParaRPr lang="de-AT" altLang="cs-CZ" sz="140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768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eaLnBrk="1">
              <a:spcBef>
                <a:spcPct val="0"/>
              </a:spcBef>
              <a:buClrTx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</a:pPr>
            <a:endParaRPr lang="en-GB" altLang="cs-CZ" sz="1900" smtClean="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82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01675" algn="l"/>
                <a:tab pos="1403350" algn="l"/>
                <a:tab pos="2105025" algn="l"/>
                <a:tab pos="2806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939C30D-9BA4-4CDE-9C8C-2BE337E1C3AF}" type="slidenum">
              <a:rPr lang="de-AT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de-AT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19" name="Text Box 1"/>
          <p:cNvSpPr txBox="1">
            <a:spLocks noChangeArrowheads="1"/>
          </p:cNvSpPr>
          <p:nvPr/>
        </p:nvSpPr>
        <p:spPr bwMode="auto">
          <a:xfrm>
            <a:off x="4132263" y="9869488"/>
            <a:ext cx="31654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3388" algn="l"/>
                <a:tab pos="868363" algn="l"/>
                <a:tab pos="1304925" algn="l"/>
                <a:tab pos="1739900" algn="l"/>
                <a:tab pos="2174875" algn="l"/>
                <a:tab pos="2611438" algn="l"/>
                <a:tab pos="3046413" algn="l"/>
                <a:tab pos="3481388" algn="l"/>
                <a:tab pos="3917950" algn="l"/>
                <a:tab pos="4352925" algn="l"/>
                <a:tab pos="4787900" algn="l"/>
                <a:tab pos="5224463" algn="l"/>
                <a:tab pos="5659438" algn="l"/>
                <a:tab pos="6094413" algn="l"/>
                <a:tab pos="6530975" algn="l"/>
                <a:tab pos="6965950" algn="l"/>
                <a:tab pos="7400925" algn="l"/>
                <a:tab pos="7837488" algn="l"/>
                <a:tab pos="8272463" algn="l"/>
                <a:tab pos="87074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</a:pPr>
            <a:fld id="{22C2BE85-1811-40A4-AE6D-1072C99BF421}" type="slidenum">
              <a:rPr lang="de-DE" altLang="cs-CZ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</a:pPr>
              <a:t>21</a:t>
            </a:fld>
            <a:endParaRPr lang="de-DE" altLang="cs-CZ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3225" cy="4471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1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BB83D-5EB4-48F6-92D9-9452B70AB0D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843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mpact.cjv.muni.cz/publikace-a-vystupy/material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MyofREc5Jk" TargetMode="External"/><Relationship Id="rId5" Type="http://schemas.openxmlformats.org/officeDocument/2006/relationships/hyperlink" Target="http://adrianholliday.com/wp-content/uploads/2016/06/holliday-99-smal-cultures.pdf" TargetMode="External"/><Relationship Id="rId4" Type="http://schemas.openxmlformats.org/officeDocument/2006/relationships/hyperlink" Target="https://www.geert-hofstede.com/cultural-dimensions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smtClean="0"/>
              <a:t>Dynamics in </a:t>
            </a:r>
            <a:r>
              <a:rPr lang="cs-CZ" altLang="cs-CZ" dirty="0" err="1" smtClean="0"/>
              <a:t>multicultural</a:t>
            </a:r>
            <a:r>
              <a:rPr lang="cs-CZ" altLang="cs-CZ" dirty="0" smtClean="0"/>
              <a:t> </a:t>
            </a:r>
            <a:r>
              <a:rPr lang="cs-CZ" altLang="cs-CZ" smtClean="0"/>
              <a:t>classes</a:t>
            </a:r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913"/>
            <a:ext cx="92376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237663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41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</a:t>
            </a:r>
            <a:r>
              <a:rPr lang="cs-CZ" dirty="0" err="1" smtClean="0"/>
              <a:t>theories</a:t>
            </a:r>
            <a:r>
              <a:rPr lang="cs-CZ" dirty="0" smtClean="0"/>
              <a:t> and </a:t>
            </a:r>
            <a:r>
              <a:rPr lang="cs-CZ" dirty="0" err="1" smtClean="0"/>
              <a:t>tools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504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cs-CZ" dirty="0" smtClean="0"/>
              <a:t>Culture: Two Paradigms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E</a:t>
            </a:r>
            <a:r>
              <a:rPr lang="en-US" altLang="cs-CZ" dirty="0" err="1" smtClean="0">
                <a:solidFill>
                  <a:srgbClr val="00287D"/>
                </a:solidFill>
              </a:rPr>
              <a:t>ssentialist</a:t>
            </a:r>
            <a:r>
              <a:rPr lang="en-US" altLang="cs-CZ" dirty="0" smtClean="0">
                <a:solidFill>
                  <a:srgbClr val="00287D"/>
                </a:solidFill>
              </a:rPr>
              <a:t> view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N</a:t>
            </a:r>
            <a:r>
              <a:rPr lang="en-US" altLang="cs-CZ" dirty="0" smtClean="0">
                <a:solidFill>
                  <a:srgbClr val="00287D"/>
                </a:solidFill>
              </a:rPr>
              <a:t>on-essentialist </a:t>
            </a:r>
            <a:r>
              <a:rPr lang="en-US" altLang="cs-CZ" dirty="0">
                <a:solidFill>
                  <a:srgbClr val="00287D"/>
                </a:solidFill>
              </a:rPr>
              <a:t>view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7264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cs-CZ" dirty="0" smtClean="0"/>
              <a:t>Culture: Two Paradigms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E</a:t>
            </a:r>
            <a:r>
              <a:rPr lang="en-US" altLang="cs-CZ" dirty="0" err="1" smtClean="0">
                <a:solidFill>
                  <a:srgbClr val="00287D"/>
                </a:solidFill>
              </a:rPr>
              <a:t>ssentialist</a:t>
            </a:r>
            <a:r>
              <a:rPr lang="en-US" altLang="cs-CZ" dirty="0" smtClean="0">
                <a:solidFill>
                  <a:srgbClr val="00287D"/>
                </a:solidFill>
              </a:rPr>
              <a:t> view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r>
              <a:rPr lang="cs-CZ" altLang="cs-CZ" dirty="0">
                <a:solidFill>
                  <a:srgbClr val="00287D"/>
                </a:solidFill>
              </a:rPr>
              <a:t>N</a:t>
            </a:r>
            <a:r>
              <a:rPr lang="en-US" altLang="cs-CZ" dirty="0" smtClean="0">
                <a:solidFill>
                  <a:srgbClr val="00287D"/>
                </a:solidFill>
              </a:rPr>
              <a:t>on-essentialist view</a:t>
            </a:r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b="1" dirty="0" smtClean="0">
              <a:solidFill>
                <a:srgbClr val="00287D"/>
              </a:solidFill>
            </a:endParaRPr>
          </a:p>
          <a:p>
            <a:pPr eaLnBrk="1" hangingPunct="1"/>
            <a:r>
              <a:rPr lang="en-US" altLang="cs-CZ" b="1" dirty="0" smtClean="0">
                <a:solidFill>
                  <a:srgbClr val="00287D"/>
                </a:solidFill>
              </a:rPr>
              <a:t>Adrian </a:t>
            </a:r>
            <a:r>
              <a:rPr lang="en-US" altLang="cs-CZ" b="1" dirty="0">
                <a:solidFill>
                  <a:srgbClr val="00287D"/>
                </a:solidFill>
              </a:rPr>
              <a:t>Holliday’s Small Cultures</a:t>
            </a:r>
            <a:endParaRPr lang="cs-CZ" altLang="cs-CZ" b="1" dirty="0">
              <a:solidFill>
                <a:srgbClr val="00287D"/>
              </a:solidFill>
            </a:endParaRP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r>
              <a:rPr lang="en-US" altLang="cs-CZ" dirty="0" smtClean="0">
                <a:solidFill>
                  <a:srgbClr val="00287D"/>
                </a:solidFill>
              </a:rPr>
              <a:t>This </a:t>
            </a:r>
            <a:r>
              <a:rPr lang="en-US" altLang="cs-CZ" dirty="0">
                <a:solidFill>
                  <a:srgbClr val="00287D"/>
                </a:solidFill>
              </a:rPr>
              <a:t>suggests that ‘</a:t>
            </a:r>
            <a:r>
              <a:rPr lang="en-US" altLang="cs-CZ" i="1" dirty="0">
                <a:solidFill>
                  <a:srgbClr val="00287D"/>
                </a:solidFill>
              </a:rPr>
              <a:t>culture’ is a movable concept used by different people at different times to suit purposes of identity, politics and science. </a:t>
            </a:r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93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cs-CZ" dirty="0" smtClean="0"/>
              <a:t>Culture: Two Paradigms 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dirty="0">
                <a:solidFill>
                  <a:srgbClr val="00287D"/>
                </a:solidFill>
              </a:rPr>
              <a:t>The essentialist </a:t>
            </a:r>
            <a:r>
              <a:rPr lang="en-US" altLang="cs-CZ" dirty="0" smtClean="0">
                <a:solidFill>
                  <a:srgbClr val="00287D"/>
                </a:solidFill>
              </a:rPr>
              <a:t>view</a:t>
            </a:r>
            <a:r>
              <a:rPr lang="cs-CZ" altLang="cs-CZ" dirty="0" smtClean="0">
                <a:solidFill>
                  <a:srgbClr val="00287D"/>
                </a:solidFill>
              </a:rPr>
              <a:t> (</a:t>
            </a:r>
            <a:r>
              <a:rPr lang="en-US" altLang="cs-CZ" dirty="0" smtClean="0">
                <a:solidFill>
                  <a:srgbClr val="00287D"/>
                </a:solidFill>
              </a:rPr>
              <a:t>Geert Hofstede</a:t>
            </a:r>
            <a:r>
              <a:rPr lang="cs-CZ" altLang="cs-CZ" dirty="0" smtClean="0">
                <a:solidFill>
                  <a:srgbClr val="00287D"/>
                </a:solidFill>
              </a:rPr>
              <a:t>)</a:t>
            </a: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r>
              <a:rPr lang="en-US" altLang="cs-CZ" sz="2000" dirty="0" smtClean="0">
                <a:solidFill>
                  <a:srgbClr val="00287D"/>
                </a:solidFill>
              </a:rPr>
              <a:t>This </a:t>
            </a:r>
            <a:r>
              <a:rPr lang="en-US" altLang="cs-CZ" sz="2000" dirty="0">
                <a:solidFill>
                  <a:srgbClr val="00287D"/>
                </a:solidFill>
              </a:rPr>
              <a:t>suggests that ‘</a:t>
            </a:r>
            <a:r>
              <a:rPr lang="en-US" altLang="cs-CZ" sz="2000" i="1" dirty="0">
                <a:solidFill>
                  <a:srgbClr val="00287D"/>
                </a:solidFill>
              </a:rPr>
              <a:t>culture’ is a concrete social phenomenon which represents the essential character of a particular nation</a:t>
            </a:r>
            <a:r>
              <a:rPr lang="en-US" altLang="cs-CZ" b="1" i="1" dirty="0">
                <a:solidFill>
                  <a:srgbClr val="00287D"/>
                </a:solidFill>
              </a:rPr>
              <a:t>. </a:t>
            </a:r>
            <a:r>
              <a:rPr lang="en-US" altLang="cs-CZ" dirty="0">
                <a:solidFill>
                  <a:srgbClr val="00287D"/>
                </a:solidFill>
              </a:rPr>
              <a:t>   </a:t>
            </a: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cs-CZ" altLang="cs-CZ" dirty="0" smtClean="0">
              <a:solidFill>
                <a:srgbClr val="00287D"/>
              </a:solidFill>
            </a:endParaRPr>
          </a:p>
          <a:p>
            <a:pPr eaLnBrk="1" hangingPunct="1"/>
            <a:endParaRPr lang="en-US" altLang="cs-CZ" dirty="0">
              <a:solidFill>
                <a:srgbClr val="00287D"/>
              </a:solidFill>
            </a:endParaRPr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5178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2050" name="Picture 2" descr="http://image.slidesharecdn.com/communicationacrosscultures-12668091239476-phpapp02/95/communication-across-cultures-5-728.jpg?cb=14010173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33" y="1348285"/>
            <a:ext cx="6359997" cy="476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 bwMode="auto">
          <a:xfrm>
            <a:off x="5486398" y="5362180"/>
            <a:ext cx="2456597" cy="7642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298580" y="1963003"/>
            <a:ext cx="8210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  <a:p>
            <a:pPr eaLnBrk="1" hangingPunct="1"/>
            <a:endParaRPr lang="en-US" altLang="cs-CZ" sz="1800" dirty="0"/>
          </a:p>
        </p:txBody>
      </p:sp>
      <p:pic>
        <p:nvPicPr>
          <p:cNvPr id="1026" name="Picture 2" descr="http://i.imgur.com/oBSpPHH.jpg?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97" y="1267767"/>
            <a:ext cx="52863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mgur.com/NJvOWV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66" y="3163332"/>
            <a:ext cx="3478903" cy="29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Users\Bertl\AppData\Local\Microsoft\Windows\Temporary Internet Files\Content.IE5\LG9EO783\MP900434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" y="1325326"/>
            <a:ext cx="3346662" cy="2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3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Users\Bertl\AppData\Local\Microsoft\Windows\Temporary Internet Files\Content.IE5\LG9EO783\MP900434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" y="1325326"/>
            <a:ext cx="3346662" cy="2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C:\Users\Bertl\AppData\Local\Microsoft\Windows\Temporary Internet Files\Content.IE5\57RXQTYB\MP90040251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8" y="2559050"/>
            <a:ext cx="2562936" cy="25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3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Users\Bertl\AppData\Local\Microsoft\Windows\Temporary Internet Files\Content.IE5\LG9EO783\MP9004340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" y="1325326"/>
            <a:ext cx="3346662" cy="2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C:\Users\Bertl\AppData\Local\Microsoft\Windows\Temporary Internet Files\Content.IE5\57RXQTYB\MP90040251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88" y="2559050"/>
            <a:ext cx="2562936" cy="25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0" descr="C:\Users\Bertl\AppData\Local\Microsoft\Windows\Temporary Internet Files\Content.IE5\57RXQTYB\MP90040376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6" y="4124242"/>
            <a:ext cx="30099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3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altLang="cs-CZ" dirty="0" smtClean="0"/>
              <a:t>agenda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287D"/>
                </a:solidFill>
              </a:rPr>
              <a:t>m</a:t>
            </a:r>
            <a:r>
              <a:rPr lang="cs-CZ" altLang="cs-CZ" dirty="0" smtClean="0">
                <a:solidFill>
                  <a:srgbClr val="00287D"/>
                </a:solidFill>
              </a:rPr>
              <a:t>eeting a student</a:t>
            </a:r>
          </a:p>
          <a:p>
            <a:endParaRPr lang="cs-CZ" altLang="cs-CZ" dirty="0" smtClean="0">
              <a:solidFill>
                <a:srgbClr val="00287D"/>
              </a:solidFill>
            </a:endParaRPr>
          </a:p>
          <a:p>
            <a:r>
              <a:rPr lang="cs-CZ" altLang="cs-CZ" dirty="0" err="1">
                <a:solidFill>
                  <a:srgbClr val="00287D"/>
                </a:solidFill>
              </a:rPr>
              <a:t>t</a:t>
            </a:r>
            <a:r>
              <a:rPr lang="cs-CZ" altLang="cs-CZ" dirty="0" err="1" smtClean="0">
                <a:solidFill>
                  <a:srgbClr val="00287D"/>
                </a:solidFill>
              </a:rPr>
              <a:t>hinking</a:t>
            </a:r>
            <a:r>
              <a:rPr lang="cs-CZ" altLang="cs-CZ" dirty="0" smtClean="0">
                <a:solidFill>
                  <a:srgbClr val="00287D"/>
                </a:solidFill>
              </a:rPr>
              <a:t> as a student</a:t>
            </a:r>
          </a:p>
          <a:p>
            <a:endParaRPr lang="cs-CZ" altLang="cs-CZ" dirty="0" smtClean="0">
              <a:solidFill>
                <a:srgbClr val="00287D"/>
              </a:solidFill>
            </a:endParaRPr>
          </a:p>
          <a:p>
            <a:r>
              <a:rPr lang="cs-CZ" altLang="cs-CZ" dirty="0" err="1">
                <a:solidFill>
                  <a:srgbClr val="00287D"/>
                </a:solidFill>
              </a:rPr>
              <a:t>t</a:t>
            </a:r>
            <a:r>
              <a:rPr lang="cs-CZ" altLang="cs-CZ" dirty="0" err="1" smtClean="0">
                <a:solidFill>
                  <a:srgbClr val="00287D"/>
                </a:solidFill>
              </a:rPr>
              <a:t>heories</a:t>
            </a:r>
            <a:r>
              <a:rPr lang="cs-CZ" altLang="cs-CZ" dirty="0" smtClean="0">
                <a:solidFill>
                  <a:srgbClr val="00287D"/>
                </a:solidFill>
              </a:rPr>
              <a:t> &amp; </a:t>
            </a:r>
            <a:r>
              <a:rPr lang="cs-CZ" altLang="cs-CZ" dirty="0" err="1" smtClean="0">
                <a:solidFill>
                  <a:srgbClr val="00287D"/>
                </a:solidFill>
              </a:rPr>
              <a:t>tools</a:t>
            </a:r>
            <a:endParaRPr lang="cs-CZ" altLang="cs-CZ" dirty="0">
              <a:solidFill>
                <a:srgbClr val="00287D"/>
              </a:solidFill>
            </a:endParaRPr>
          </a:p>
        </p:txBody>
      </p:sp>
      <p:pic>
        <p:nvPicPr>
          <p:cNvPr id="1026" name="Picture 2" descr="https://www.cjv.muni.cz/cs/wp-content/uploads/sites/2/2015/06/DSCN6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90" y="1709310"/>
            <a:ext cx="2125113" cy="28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pact.cjv.muni.cz/wp-content/uploads/2014/06/DSCN4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32" y="3766783"/>
            <a:ext cx="2784144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5" name="Obrázek 4" descr="http://www.odat.nl/training_icw_en/eigenbestanden/images/On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1864179"/>
            <a:ext cx="3891602" cy="3553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-33338" y="95250"/>
            <a:ext cx="9144001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de-AT" altLang="cs-CZ" sz="3200" b="1" dirty="0">
                <a:solidFill>
                  <a:srgbClr val="00287D"/>
                </a:solidFill>
                <a:ea typeface="SimSun" panose="02010600030101010101" pitchFamily="2" charset="-122"/>
              </a:rPr>
              <a:t/>
            </a:r>
            <a:br>
              <a:rPr lang="de-AT" altLang="cs-CZ" sz="3200" b="1" dirty="0">
                <a:solidFill>
                  <a:srgbClr val="00287D"/>
                </a:solidFill>
                <a:ea typeface="SimSun" panose="02010600030101010101" pitchFamily="2" charset="-122"/>
              </a:rPr>
            </a:br>
            <a:endParaRPr lang="de-AT" altLang="cs-CZ" sz="2000" dirty="0">
              <a:solidFill>
                <a:srgbClr val="00287D"/>
              </a:solidFill>
              <a:ea typeface="SimSun" panose="02010600030101010101" pitchFamily="2" charset="-122"/>
            </a:endParaRPr>
          </a:p>
        </p:txBody>
      </p:sp>
      <p:sp>
        <p:nvSpPr>
          <p:cNvPr id="86019" name="Rectangle 2"/>
          <p:cNvSpPr>
            <a:spLocks noChangeArrowheads="1"/>
          </p:cNvSpPr>
          <p:nvPr/>
        </p:nvSpPr>
        <p:spPr bwMode="auto">
          <a:xfrm>
            <a:off x="179388" y="1773238"/>
            <a:ext cx="8964612" cy="44033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endParaRPr lang="cs-CZ" sz="1600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Rupert </a:t>
            </a:r>
            <a:r>
              <a:rPr lang="cs-CZ" sz="1600" b="1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Beinhauer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(2013): Diversity Management in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seminar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https://impact.cjv.muni.cz/publikace-a-vystupy/materialy/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(Podpora jazykových soft-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dovedností u akademických pracovníků (klíčová aktivita 5)</a:t>
            </a:r>
          </a:p>
          <a:p>
            <a:pPr>
              <a:defRPr/>
            </a:pPr>
            <a:r>
              <a:rPr 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Janice de Haaff 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(2013):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Intercultural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Teaching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seminar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https://impact.cjv.muni.cz/publikace-a-vystupy/materialy/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(Podpora jazykových soft-</a:t>
            </a:r>
            <a:r>
              <a:rPr 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dovedností u akademických pracovníků (klíčová aktivita 5)</a:t>
            </a:r>
          </a:p>
          <a:p>
            <a:pPr eaLnBrk="1" hangingPunct="1"/>
            <a:r>
              <a:rPr lang="en-US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cs-CZ" altLang="cs-CZ" sz="1600" b="1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eert</a:t>
            </a:r>
            <a:r>
              <a:rPr lang="cs-CZ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Hofstede 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991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Cultures and </a:t>
            </a:r>
            <a:r>
              <a:rPr lang="en-US" altLang="cs-CZ" sz="1600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Organisations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software of the mind. Maidenhead: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McGraw-Hill</a:t>
            </a:r>
            <a:endParaRPr lang="cs-CZ" altLang="cs-CZ" sz="1600" dirty="0" smtClean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cs-CZ" altLang="cs-CZ" sz="1600" b="1" dirty="0" err="1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eert</a:t>
            </a:r>
            <a:r>
              <a:rPr lang="cs-CZ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Hofstede 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://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www.geert-hofstede.com/cultural-dimensions.html</a:t>
            </a:r>
            <a:endParaRPr lang="cs-CZ" altLang="cs-CZ" sz="1600" dirty="0" smtClean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sz="1600" b="1" dirty="0" err="1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drian</a:t>
            </a:r>
            <a:r>
              <a:rPr lang="cs-CZ" altLang="cs-CZ" sz="1600" b="1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cs-CZ" sz="1600" b="1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Holliday 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1999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Small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cultures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Applied Linguistics </a:t>
            </a:r>
            <a:r>
              <a:rPr lang="en-US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20/2</a:t>
            </a:r>
            <a:r>
              <a:rPr lang="cs-CZ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</a:t>
            </a:r>
            <a:r>
              <a:rPr lang="cs-CZ" altLang="cs-CZ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adrianholliday.com/wp-content/uploads/2016/06/holliday-99-smal-cultures.pdf</a:t>
            </a:r>
            <a:endParaRPr lang="cs-CZ" altLang="cs-CZ" sz="1600" dirty="0" smtClean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it-IT" sz="1600" b="1" dirty="0" smtClean="0">
                <a:solidFill>
                  <a:srgbClr val="00287D"/>
                </a:solidFill>
              </a:rPr>
              <a:t>Pellegrino Riccardi</a:t>
            </a:r>
            <a:r>
              <a:rPr lang="cs-CZ" sz="1600" b="1" dirty="0" smtClean="0">
                <a:solidFill>
                  <a:srgbClr val="00287D"/>
                </a:solidFill>
              </a:rPr>
              <a:t> </a:t>
            </a:r>
            <a:r>
              <a:rPr lang="cs-CZ" sz="1600" dirty="0" smtClean="0">
                <a:solidFill>
                  <a:srgbClr val="00287D"/>
                </a:solidFill>
              </a:rPr>
              <a:t>(2014): </a:t>
            </a:r>
            <a:r>
              <a:rPr lang="it-IT" sz="1600" dirty="0" smtClean="0">
                <a:solidFill>
                  <a:srgbClr val="00287D"/>
                </a:solidFill>
              </a:rPr>
              <a:t> Cross </a:t>
            </a:r>
            <a:r>
              <a:rPr lang="it-IT" sz="1600" dirty="0">
                <a:solidFill>
                  <a:srgbClr val="00287D"/>
                </a:solidFill>
              </a:rPr>
              <a:t>cultural </a:t>
            </a:r>
            <a:r>
              <a:rPr lang="it-IT" sz="1600" dirty="0" smtClean="0">
                <a:solidFill>
                  <a:srgbClr val="00287D"/>
                </a:solidFill>
              </a:rPr>
              <a:t>communication</a:t>
            </a:r>
            <a:r>
              <a:rPr lang="cs-CZ" sz="1600" dirty="0" smtClean="0">
                <a:solidFill>
                  <a:srgbClr val="00287D"/>
                </a:solidFill>
              </a:rPr>
              <a:t>, T</a:t>
            </a:r>
            <a:r>
              <a:rPr lang="it-IT" sz="1600" dirty="0" smtClean="0">
                <a:solidFill>
                  <a:srgbClr val="00287D"/>
                </a:solidFill>
              </a:rPr>
              <a:t>EDxBergen</a:t>
            </a:r>
            <a:r>
              <a:rPr lang="cs-CZ" sz="1600" dirty="0" smtClean="0">
                <a:solidFill>
                  <a:srgbClr val="00287D"/>
                </a:solidFill>
              </a:rPr>
              <a:t>, </a:t>
            </a:r>
            <a:r>
              <a:rPr lang="en-US" sz="1600" dirty="0" smtClean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https</a:t>
            </a:r>
            <a:r>
              <a:rPr lang="en-US" sz="1600" dirty="0">
                <a:solidFill>
                  <a:srgbClr val="00287D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://www.youtube.com/watch?v=YMyofREc5Jk</a:t>
            </a:r>
            <a:endParaRPr lang="cs-CZ" sz="1600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cs-CZ" sz="1600" dirty="0">
              <a:solidFill>
                <a:srgbClr val="00287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en-US" sz="1600" dirty="0">
              <a:solidFill>
                <a:srgbClr val="00287D"/>
              </a:solidFill>
              <a:latin typeface="Arial" charset="0"/>
              <a:ea typeface="Microsoft YaHei" pitchFamily="32" charset="-122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de-AT" b="1" dirty="0">
              <a:solidFill>
                <a:srgbClr val="00287D"/>
              </a:solidFill>
              <a:latin typeface="Arial" charset="0"/>
              <a:ea typeface="Microsoft YaHei" pitchFamily="32" charset="-12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95833" y="1105468"/>
            <a:ext cx="2579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287D"/>
                </a:solidFill>
              </a:rPr>
              <a:t>s</a:t>
            </a:r>
            <a:r>
              <a:rPr lang="cs-CZ" dirty="0" err="1" smtClean="0">
                <a:solidFill>
                  <a:srgbClr val="00287D"/>
                </a:solidFill>
              </a:rPr>
              <a:t>ources</a:t>
            </a:r>
            <a:r>
              <a:rPr lang="cs-CZ" dirty="0" smtClean="0">
                <a:solidFill>
                  <a:srgbClr val="00287D"/>
                </a:solidFill>
              </a:rPr>
              <a:t> and </a:t>
            </a:r>
            <a:r>
              <a:rPr lang="cs-CZ" dirty="0" err="1" smtClean="0">
                <a:solidFill>
                  <a:srgbClr val="00287D"/>
                </a:solidFill>
              </a:rPr>
              <a:t>links</a:t>
            </a:r>
            <a:endParaRPr lang="cs-CZ" dirty="0">
              <a:solidFill>
                <a:srgbClr val="002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…meeting a student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10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</a:t>
            </a:r>
            <a:r>
              <a:rPr lang="cs-CZ" dirty="0" err="1" smtClean="0"/>
              <a:t>pecore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4441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71" name="Rectangle 190"/>
          <p:cNvSpPr>
            <a:spLocks noChangeArrowheads="1"/>
          </p:cNvSpPr>
          <p:nvPr/>
        </p:nvSpPr>
        <p:spPr bwMode="auto">
          <a:xfrm>
            <a:off x="3363282" y="175786"/>
            <a:ext cx="5780718" cy="2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373" name="Rectangle 378"/>
          <p:cNvSpPr>
            <a:spLocks noChangeArrowheads="1"/>
          </p:cNvSpPr>
          <p:nvPr/>
        </p:nvSpPr>
        <p:spPr bwMode="auto">
          <a:xfrm flipV="1">
            <a:off x="3363282" y="396507"/>
            <a:ext cx="57807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                                                                                                      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75" name="Obrázek 2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33" y="838271"/>
            <a:ext cx="4387920" cy="53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… </a:t>
            </a:r>
            <a:r>
              <a:rPr lang="cs-CZ" sz="2800" b="0" dirty="0" smtClean="0"/>
              <a:t>and </a:t>
            </a:r>
            <a:r>
              <a:rPr lang="cs-CZ" sz="2800" b="0" dirty="0" err="1" smtClean="0"/>
              <a:t>cricket</a:t>
            </a:r>
            <a:r>
              <a:rPr lang="cs-CZ" sz="2800" b="0" dirty="0" smtClean="0"/>
              <a:t>?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136" y="2345259"/>
            <a:ext cx="7624477" cy="3632460"/>
          </a:xfrm>
        </p:spPr>
        <p:txBody>
          <a:bodyPr/>
          <a:lstStyle/>
          <a:p>
            <a:r>
              <a:rPr lang="cs-CZ" dirty="0">
                <a:solidFill>
                  <a:srgbClr val="00287D"/>
                </a:solidFill>
              </a:rPr>
              <a:t>M</a:t>
            </a:r>
            <a:r>
              <a:rPr lang="en-US" dirty="0" err="1" smtClean="0">
                <a:solidFill>
                  <a:srgbClr val="00287D"/>
                </a:solidFill>
              </a:rPr>
              <a:t>ost</a:t>
            </a:r>
            <a:r>
              <a:rPr lang="en-US" dirty="0" smtClean="0">
                <a:solidFill>
                  <a:srgbClr val="00287D"/>
                </a:solidFill>
              </a:rPr>
              <a:t> </a:t>
            </a:r>
            <a:r>
              <a:rPr lang="en-US" dirty="0">
                <a:solidFill>
                  <a:srgbClr val="00287D"/>
                </a:solidFill>
              </a:rPr>
              <a:t>people are really surprised the first time they try </a:t>
            </a:r>
            <a:r>
              <a:rPr lang="cs-CZ" dirty="0" smtClean="0">
                <a:solidFill>
                  <a:srgbClr val="00287D"/>
                </a:solidFill>
              </a:rPr>
              <a:t>a </a:t>
            </a:r>
            <a:r>
              <a:rPr lang="en-US" dirty="0" smtClean="0">
                <a:solidFill>
                  <a:srgbClr val="00287D"/>
                </a:solidFill>
              </a:rPr>
              <a:t>cricket</a:t>
            </a:r>
            <a:r>
              <a:rPr lang="cs-CZ" dirty="0" smtClean="0">
                <a:solidFill>
                  <a:srgbClr val="00287D"/>
                </a:solidFill>
              </a:rPr>
              <a:t>.</a:t>
            </a:r>
          </a:p>
          <a:p>
            <a:endParaRPr lang="cs-CZ" dirty="0">
              <a:solidFill>
                <a:srgbClr val="00287D"/>
              </a:solidFill>
            </a:endParaRPr>
          </a:p>
          <a:p>
            <a:r>
              <a:rPr lang="en-US" dirty="0">
                <a:solidFill>
                  <a:srgbClr val="00287D"/>
                </a:solidFill>
              </a:rPr>
              <a:t>Cricket </a:t>
            </a:r>
            <a:r>
              <a:rPr lang="cs-CZ" dirty="0" err="1">
                <a:solidFill>
                  <a:srgbClr val="00287D"/>
                </a:solidFill>
              </a:rPr>
              <a:t>can</a:t>
            </a:r>
            <a:r>
              <a:rPr lang="en-US" dirty="0">
                <a:solidFill>
                  <a:srgbClr val="00287D"/>
                </a:solidFill>
              </a:rPr>
              <a:t> symbolize good luck and protection. </a:t>
            </a:r>
            <a:endParaRPr lang="cs-CZ" dirty="0">
              <a:solidFill>
                <a:srgbClr val="00287D"/>
              </a:solidFill>
            </a:endParaRPr>
          </a:p>
          <a:p>
            <a:endParaRPr lang="cs-CZ" dirty="0" smtClean="0">
              <a:solidFill>
                <a:srgbClr val="00287D"/>
              </a:solidFill>
            </a:endParaRPr>
          </a:p>
          <a:p>
            <a:endParaRPr lang="cs-CZ" dirty="0" smtClean="0">
              <a:solidFill>
                <a:srgbClr val="00287D"/>
              </a:solidFill>
            </a:endParaRPr>
          </a:p>
          <a:p>
            <a:r>
              <a:rPr lang="cs-CZ" dirty="0" err="1" smtClean="0">
                <a:solidFill>
                  <a:srgbClr val="00287D"/>
                </a:solidFill>
              </a:rPr>
              <a:t>Cricket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often</a:t>
            </a:r>
            <a:r>
              <a:rPr lang="cs-CZ" dirty="0" smtClean="0">
                <a:solidFill>
                  <a:srgbClr val="00287D"/>
                </a:solidFill>
              </a:rPr>
              <a:t> </a:t>
            </a:r>
            <a:r>
              <a:rPr lang="cs-CZ" dirty="0" err="1" smtClean="0">
                <a:solidFill>
                  <a:srgbClr val="00287D"/>
                </a:solidFill>
              </a:rPr>
              <a:t>appears</a:t>
            </a:r>
            <a:r>
              <a:rPr lang="cs-CZ" dirty="0" smtClean="0">
                <a:solidFill>
                  <a:srgbClr val="00287D"/>
                </a:solidFill>
              </a:rPr>
              <a:t> in </a:t>
            </a:r>
            <a:r>
              <a:rPr lang="cs-CZ" dirty="0" err="1" smtClean="0">
                <a:solidFill>
                  <a:srgbClr val="00287D"/>
                </a:solidFill>
              </a:rPr>
              <a:t>literature</a:t>
            </a:r>
            <a:r>
              <a:rPr lang="cs-CZ" dirty="0" smtClean="0">
                <a:solidFill>
                  <a:srgbClr val="00287D"/>
                </a:solidFill>
              </a:rPr>
              <a:t>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107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1032" name="Picture 8" descr="https://upload.wikimedia.org/wikipedia/commons/7/7a/Pollock_to_Huss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2471527"/>
            <a:ext cx="8829489" cy="36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dsbrody.com/wp-content/uploads/2010/05/chimney-cricket-and-flash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2" y="1251138"/>
            <a:ext cx="6229781" cy="46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www.nationalgeographic.com/content/dam/peopleandculture/rights-exempt/insect-dinner/GettyImages-452127826.ngsversion.1465128082664.adapt.76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7" y="1126786"/>
            <a:ext cx="6478724" cy="48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10" name="Picture 2" descr="http://3.bp.blogspot.com/-RYSEDiQhWLg/UUpVVcE2HEI/AAAAAAAABaE/9EF5POJ5hRQ/s1600/Cricket+in+a+ta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89553"/>
            <a:ext cx="2718399" cy="179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0" name="Picture 2" descr="http://www.whatsthatbug.com/wp-content/uploads/2010/01/field_cricket_can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9" y="2781188"/>
            <a:ext cx="2769712" cy="200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8" name="Picture 6" descr="http://www.nationalgeographic.com/content/dam/peopleandculture/rights-exempt/insect-dinner/GettyImages-452127826.ngsversion.1465128082664.adapt.768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43" y="2856703"/>
            <a:ext cx="2486158" cy="18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1100</TotalTime>
  <Words>287</Words>
  <Application>Microsoft Office PowerPoint</Application>
  <PresentationFormat>Předvádění na obrazovce (4:3)</PresentationFormat>
  <Paragraphs>93</Paragraphs>
  <Slides>21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Prezentace_MU_CZ</vt:lpstr>
      <vt:lpstr>Dynamics in multicultural classes</vt:lpstr>
      <vt:lpstr>agenda</vt:lpstr>
      <vt:lpstr>…meeting a student</vt:lpstr>
      <vt:lpstr>…pecore</vt:lpstr>
      <vt:lpstr>… and cricket?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…theories and tools</vt:lpstr>
      <vt:lpstr>Culture: Two Paradigms </vt:lpstr>
      <vt:lpstr>Culture: Two Paradigms </vt:lpstr>
      <vt:lpstr>Culture: Two Paradigms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Šindelář</dc:creator>
  <cp:lastModifiedBy>Libor Štěpánek</cp:lastModifiedBy>
  <cp:revision>54</cp:revision>
  <cp:lastPrinted>1601-01-01T00:00:00Z</cp:lastPrinted>
  <dcterms:created xsi:type="dcterms:W3CDTF">2015-11-23T07:04:47Z</dcterms:created>
  <dcterms:modified xsi:type="dcterms:W3CDTF">2016-07-25T17:36:20Z</dcterms:modified>
</cp:coreProperties>
</file>