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1" r:id="rId3"/>
    <p:sldId id="299" r:id="rId4"/>
    <p:sldId id="323" r:id="rId5"/>
    <p:sldId id="305" r:id="rId6"/>
    <p:sldId id="322" r:id="rId7"/>
    <p:sldId id="300" r:id="rId8"/>
    <p:sldId id="301" r:id="rId9"/>
    <p:sldId id="302" r:id="rId10"/>
    <p:sldId id="319" r:id="rId11"/>
    <p:sldId id="308" r:id="rId12"/>
    <p:sldId id="324" r:id="rId1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70" d="100"/>
          <a:sy n="70" d="100"/>
        </p:scale>
        <p:origin x="-1446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0k8Ph3Vndk" TargetMode="External"/><Relationship Id="rId2" Type="http://schemas.openxmlformats.org/officeDocument/2006/relationships/hyperlink" Target="https://www.youtube.com/watch?v=k6U-i4gXkL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50.tv/2011/fall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rassicacademic.com/" TargetMode="External"/><Relationship Id="rId2" Type="http://schemas.openxmlformats.org/officeDocument/2006/relationships/hyperlink" Target="https://impact.cjv.muni.cz/publikace-a-vystupy/material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user/oxford" TargetMode="External"/><Relationship Id="rId5" Type="http://schemas.openxmlformats.org/officeDocument/2006/relationships/hyperlink" Target="https://www.youtube.com/user/Harvard" TargetMode="External"/><Relationship Id="rId4" Type="http://schemas.openxmlformats.org/officeDocument/2006/relationships/hyperlink" Target="https://www.ted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                </a:t>
            </a:r>
            <a:r>
              <a:rPr lang="cs-CZ" altLang="cs-CZ" dirty="0" err="1" smtClean="0"/>
              <a:t>Lecturing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styles</a:t>
            </a:r>
            <a:endParaRPr lang="en-GB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err="1" smtClean="0"/>
              <a:t>examples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example</a:t>
            </a:r>
            <a:r>
              <a:rPr lang="cs-CZ" dirty="0" smtClean="0">
                <a:hlinkClick r:id="rId2"/>
              </a:rPr>
              <a:t> 1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err="1" smtClean="0">
                <a:hlinkClick r:id="rId3"/>
              </a:rPr>
              <a:t>example</a:t>
            </a:r>
            <a:r>
              <a:rPr lang="cs-CZ" dirty="0" smtClean="0">
                <a:hlinkClick r:id="rId3"/>
              </a:rPr>
              <a:t> 2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>
                <a:hlinkClick r:id="rId4"/>
              </a:rPr>
              <a:t>example</a:t>
            </a:r>
            <a:r>
              <a:rPr lang="cs-CZ" dirty="0" smtClean="0">
                <a:hlinkClick r:id="rId4"/>
              </a:rPr>
              <a:t> 3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636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>
                <a:solidFill>
                  <a:srgbClr val="00287D"/>
                </a:solidFill>
              </a:rPr>
              <a:t>d</a:t>
            </a:r>
            <a:r>
              <a:rPr lang="en-GB" dirty="0" err="1" smtClean="0">
                <a:solidFill>
                  <a:srgbClr val="00287D"/>
                </a:solidFill>
              </a:rPr>
              <a:t>elivery</a:t>
            </a:r>
            <a:endParaRPr lang="cs-CZ" dirty="0" smtClean="0">
              <a:solidFill>
                <a:srgbClr val="00287D"/>
              </a:solidFill>
            </a:endParaRPr>
          </a:p>
          <a:p>
            <a:pPr>
              <a:buFontTx/>
              <a:buChar char="-"/>
            </a:pPr>
            <a:endParaRPr lang="en-GB" dirty="0" smtClean="0">
              <a:solidFill>
                <a:srgbClr val="00287D"/>
              </a:solidFill>
            </a:endParaRPr>
          </a:p>
          <a:p>
            <a:pPr>
              <a:buFontTx/>
              <a:buChar char="-"/>
            </a:pPr>
            <a:r>
              <a:rPr lang="cs-CZ" dirty="0">
                <a:solidFill>
                  <a:srgbClr val="00287D"/>
                </a:solidFill>
              </a:rPr>
              <a:t>o</a:t>
            </a:r>
            <a:r>
              <a:rPr lang="en-GB" dirty="0" err="1" smtClean="0">
                <a:solidFill>
                  <a:srgbClr val="00287D"/>
                </a:solidFill>
              </a:rPr>
              <a:t>rganization</a:t>
            </a:r>
            <a:endParaRPr lang="cs-CZ" dirty="0" smtClean="0">
              <a:solidFill>
                <a:srgbClr val="00287D"/>
              </a:solidFill>
            </a:endParaRPr>
          </a:p>
          <a:p>
            <a:pPr>
              <a:buFontTx/>
              <a:buChar char="-"/>
            </a:pPr>
            <a:endParaRPr lang="en-GB" dirty="0" smtClean="0">
              <a:solidFill>
                <a:srgbClr val="00287D"/>
              </a:solidFill>
            </a:endParaRPr>
          </a:p>
          <a:p>
            <a:pPr>
              <a:buFontTx/>
              <a:buChar char="-"/>
            </a:pPr>
            <a:r>
              <a:rPr lang="cs-CZ" dirty="0">
                <a:solidFill>
                  <a:srgbClr val="00287D"/>
                </a:solidFill>
              </a:rPr>
              <a:t>f</a:t>
            </a:r>
            <a:r>
              <a:rPr lang="en-GB" dirty="0" err="1" smtClean="0">
                <a:solidFill>
                  <a:srgbClr val="00287D"/>
                </a:solidFill>
              </a:rPr>
              <a:t>orm</a:t>
            </a:r>
            <a:endParaRPr lang="cs-CZ" dirty="0" smtClean="0">
              <a:solidFill>
                <a:srgbClr val="00287D"/>
              </a:solidFill>
            </a:endParaRPr>
          </a:p>
          <a:p>
            <a:pPr>
              <a:buFontTx/>
              <a:buChar char="-"/>
            </a:pPr>
            <a:endParaRPr lang="en-GB" dirty="0" smtClean="0">
              <a:solidFill>
                <a:srgbClr val="00287D"/>
              </a:solidFill>
            </a:endParaRPr>
          </a:p>
          <a:p>
            <a:pPr>
              <a:buFontTx/>
              <a:buChar char="-"/>
            </a:pPr>
            <a:r>
              <a:rPr lang="cs-CZ" dirty="0">
                <a:solidFill>
                  <a:srgbClr val="00287D"/>
                </a:solidFill>
              </a:rPr>
              <a:t>c</a:t>
            </a:r>
            <a:r>
              <a:rPr lang="en-GB" dirty="0" err="1" smtClean="0">
                <a:solidFill>
                  <a:srgbClr val="00287D"/>
                </a:solidFill>
              </a:rPr>
              <a:t>ontent</a:t>
            </a:r>
            <a:endParaRPr lang="cs-CZ" dirty="0" smtClean="0">
              <a:solidFill>
                <a:srgbClr val="00287D"/>
              </a:solidFill>
            </a:endParaRPr>
          </a:p>
          <a:p>
            <a:pPr>
              <a:buFontTx/>
              <a:buChar char="-"/>
            </a:pPr>
            <a:endParaRPr lang="cs-CZ" dirty="0" smtClean="0">
              <a:solidFill>
                <a:srgbClr val="00287D"/>
              </a:solidFill>
            </a:endParaRPr>
          </a:p>
          <a:p>
            <a:pPr>
              <a:buFontTx/>
              <a:buChar char="-"/>
            </a:pPr>
            <a:r>
              <a:rPr lang="en-GB" dirty="0" err="1" smtClean="0">
                <a:solidFill>
                  <a:srgbClr val="00287D"/>
                </a:solidFill>
              </a:rPr>
              <a:t>engag</a:t>
            </a:r>
            <a:r>
              <a:rPr lang="cs-CZ" dirty="0" err="1" smtClean="0">
                <a:solidFill>
                  <a:srgbClr val="00287D"/>
                </a:solidFill>
              </a:rPr>
              <a:t>ing</a:t>
            </a:r>
            <a:r>
              <a:rPr lang="en-GB" dirty="0" smtClean="0">
                <a:solidFill>
                  <a:srgbClr val="00287D"/>
                </a:solidFill>
              </a:rPr>
              <a:t> students</a:t>
            </a:r>
            <a:endParaRPr lang="cs-CZ" dirty="0" smtClean="0">
              <a:solidFill>
                <a:srgbClr val="00287D"/>
              </a:solidFill>
            </a:endParaRPr>
          </a:p>
          <a:p>
            <a:pPr>
              <a:buFontTx/>
              <a:buChar char="-"/>
            </a:pPr>
            <a:endParaRPr lang="en-GB" dirty="0">
              <a:solidFill>
                <a:srgbClr val="00287D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00287D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Better Lectures?</a:t>
            </a:r>
            <a:endParaRPr lang="en-GB" dirty="0"/>
          </a:p>
        </p:txBody>
      </p:sp>
      <p:pic>
        <p:nvPicPr>
          <p:cNvPr id="2050" name="Picture 2" descr="https://www.cjv.muni.cz/cs/wp-content/uploads/sites/2/2015/01/IMG_409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641" y="4163158"/>
            <a:ext cx="2860501" cy="190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www.cjv.muni.cz/cs/wp-content/uploads/sites/2/2015/01/IMG_42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882" y="1995914"/>
            <a:ext cx="3101518" cy="194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12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err="1" smtClean="0"/>
              <a:t>Sources</a:t>
            </a:r>
            <a:r>
              <a:rPr lang="cs-CZ" dirty="0" smtClean="0"/>
              <a:t> and </a:t>
            </a:r>
            <a:r>
              <a:rPr lang="cs-CZ" dirty="0" err="1" smtClean="0"/>
              <a:t>links</a:t>
            </a:r>
            <a:r>
              <a:rPr lang="cs-CZ" dirty="0" smtClean="0"/>
              <a:t>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879677"/>
            <a:ext cx="8082321" cy="3252835"/>
          </a:xfrm>
        </p:spPr>
        <p:txBody>
          <a:bodyPr/>
          <a:lstStyle/>
          <a:p>
            <a:r>
              <a:rPr lang="cs-CZ" sz="1600" b="1" dirty="0" err="1" smtClean="0"/>
              <a:t>Joanne</a:t>
            </a:r>
            <a:r>
              <a:rPr lang="cs-CZ" sz="1600" b="1" dirty="0" smtClean="0"/>
              <a:t> Eastlake </a:t>
            </a:r>
            <a:r>
              <a:rPr lang="cs-CZ" sz="1600" dirty="0" smtClean="0"/>
              <a:t>(2013): </a:t>
            </a:r>
            <a:r>
              <a:rPr lang="cs-CZ" sz="1600" dirty="0" err="1" smtClean="0"/>
              <a:t>Speaking</a:t>
            </a:r>
            <a:r>
              <a:rPr lang="cs-CZ" sz="1600" dirty="0" smtClean="0"/>
              <a:t> </a:t>
            </a:r>
            <a:r>
              <a:rPr lang="cs-CZ" sz="1600" dirty="0" err="1" smtClean="0"/>
              <a:t>Skills</a:t>
            </a:r>
            <a:r>
              <a:rPr lang="cs-CZ" sz="1600" dirty="0" smtClean="0"/>
              <a:t> in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Academci</a:t>
            </a:r>
            <a:r>
              <a:rPr lang="cs-CZ" sz="1600" dirty="0" smtClean="0"/>
              <a:t> </a:t>
            </a:r>
            <a:r>
              <a:rPr lang="cs-CZ" sz="1600" dirty="0" err="1" smtClean="0"/>
              <a:t>Context</a:t>
            </a:r>
            <a:r>
              <a:rPr lang="cs-CZ" sz="1600" dirty="0" smtClean="0"/>
              <a:t>, </a:t>
            </a:r>
            <a:r>
              <a:rPr lang="cs-CZ" sz="1600" dirty="0" err="1" smtClean="0"/>
              <a:t>seminar</a:t>
            </a:r>
            <a:r>
              <a:rPr lang="cs-CZ" sz="1600" dirty="0"/>
              <a:t>, </a:t>
            </a:r>
            <a:r>
              <a:rPr lang="cs-CZ" sz="1600" dirty="0">
                <a:hlinkClick r:id="rId2"/>
              </a:rPr>
              <a:t>https://impact.cjv.muni.cz/publikace-a-vystupy/materialy</a:t>
            </a:r>
            <a:r>
              <a:rPr lang="cs-CZ" sz="1600" dirty="0" smtClean="0">
                <a:hlinkClick r:id="rId2"/>
              </a:rPr>
              <a:t>/</a:t>
            </a:r>
            <a:r>
              <a:rPr lang="cs-CZ" sz="1600" dirty="0" smtClean="0"/>
              <a:t> (</a:t>
            </a:r>
            <a:r>
              <a:rPr lang="cs-CZ" sz="1600" dirty="0"/>
              <a:t>Podpora jazykových soft-</a:t>
            </a:r>
            <a:r>
              <a:rPr lang="cs-CZ" sz="1600" dirty="0" err="1"/>
              <a:t>skills</a:t>
            </a:r>
            <a:r>
              <a:rPr lang="cs-CZ" sz="1600" dirty="0"/>
              <a:t> dovedností u akademických pracovníků (klíčová aktivita 5</a:t>
            </a:r>
            <a:r>
              <a:rPr lang="cs-CZ" sz="1600" dirty="0" smtClean="0"/>
              <a:t>)</a:t>
            </a:r>
          </a:p>
          <a:p>
            <a:r>
              <a:rPr lang="cs-CZ" sz="1600" b="1" dirty="0"/>
              <a:t>Edward de Chazal </a:t>
            </a:r>
            <a:r>
              <a:rPr lang="cs-CZ" sz="1600" dirty="0"/>
              <a:t>(2014): </a:t>
            </a:r>
            <a:r>
              <a:rPr lang="cs-CZ" sz="1600" dirty="0" err="1"/>
              <a:t>Jurassic</a:t>
            </a:r>
            <a:r>
              <a:rPr lang="cs-CZ" sz="1600" dirty="0"/>
              <a:t> </a:t>
            </a:r>
            <a:r>
              <a:rPr lang="cs-CZ" sz="1600" dirty="0" err="1"/>
              <a:t>Academic</a:t>
            </a:r>
            <a:r>
              <a:rPr lang="cs-CZ" sz="1600" dirty="0"/>
              <a:t>, </a:t>
            </a:r>
            <a:r>
              <a:rPr lang="cs-CZ" sz="1600" dirty="0">
                <a:hlinkClick r:id="rId3"/>
              </a:rPr>
              <a:t>http://www.jurassicacademic.com/</a:t>
            </a:r>
            <a:endParaRPr lang="cs-CZ" sz="1600" dirty="0"/>
          </a:p>
          <a:p>
            <a:r>
              <a:rPr lang="cs-CZ" sz="1600" b="1" dirty="0" smtClean="0"/>
              <a:t>Emma </a:t>
            </a:r>
            <a:r>
              <a:rPr lang="cs-CZ" sz="1600" b="1" dirty="0" smtClean="0"/>
              <a:t>Lay </a:t>
            </a:r>
            <a:r>
              <a:rPr lang="cs-CZ" sz="1600" dirty="0" smtClean="0"/>
              <a:t>(2013): </a:t>
            </a:r>
            <a:r>
              <a:rPr lang="cs-CZ" sz="1600" dirty="0" err="1" smtClean="0"/>
              <a:t>Speaking</a:t>
            </a:r>
            <a:r>
              <a:rPr lang="cs-CZ" sz="1600" dirty="0" smtClean="0"/>
              <a:t> </a:t>
            </a:r>
            <a:r>
              <a:rPr lang="cs-CZ" sz="1600" dirty="0" err="1" smtClean="0"/>
              <a:t>Skills</a:t>
            </a:r>
            <a:r>
              <a:rPr lang="cs-CZ" sz="1600" dirty="0" smtClean="0"/>
              <a:t> </a:t>
            </a:r>
            <a:r>
              <a:rPr lang="cs-CZ" sz="1600" dirty="0" err="1" smtClean="0"/>
              <a:t>for</a:t>
            </a:r>
            <a:r>
              <a:rPr lang="cs-CZ" sz="1600" dirty="0" smtClean="0"/>
              <a:t> </a:t>
            </a:r>
            <a:r>
              <a:rPr lang="cs-CZ" sz="1600" dirty="0" err="1" smtClean="0"/>
              <a:t>Academic</a:t>
            </a:r>
            <a:r>
              <a:rPr lang="cs-CZ" sz="1600" dirty="0" smtClean="0"/>
              <a:t> </a:t>
            </a:r>
            <a:r>
              <a:rPr lang="cs-CZ" sz="1600" dirty="0" err="1" smtClean="0"/>
              <a:t>Purposes</a:t>
            </a:r>
            <a:r>
              <a:rPr lang="cs-CZ" sz="1600" dirty="0" smtClean="0"/>
              <a:t>, </a:t>
            </a:r>
            <a:r>
              <a:rPr lang="cs-CZ" sz="1600" dirty="0" err="1" smtClean="0"/>
              <a:t>seminar</a:t>
            </a:r>
            <a:r>
              <a:rPr lang="cs-CZ" sz="1600" dirty="0" smtClean="0"/>
              <a:t>, </a:t>
            </a:r>
            <a:r>
              <a:rPr lang="cs-CZ" sz="1600" dirty="0">
                <a:hlinkClick r:id="rId2"/>
              </a:rPr>
              <a:t>https://impact.cjv.muni.cz/publikace-a-vystupy/materialy/</a:t>
            </a:r>
            <a:r>
              <a:rPr lang="cs-CZ" sz="1600" dirty="0"/>
              <a:t> (Podpora jazykových soft-</a:t>
            </a:r>
            <a:r>
              <a:rPr lang="cs-CZ" sz="1600" dirty="0" err="1"/>
              <a:t>skills</a:t>
            </a:r>
            <a:r>
              <a:rPr lang="cs-CZ" sz="1600" dirty="0"/>
              <a:t> dovedností u akademických pracovníků (klíčová aktivita </a:t>
            </a:r>
            <a:r>
              <a:rPr lang="cs-CZ" sz="1600"/>
              <a:t>5</a:t>
            </a:r>
            <a:r>
              <a:rPr lang="cs-CZ" sz="1600" smtClean="0"/>
              <a:t>)</a:t>
            </a:r>
          </a:p>
          <a:p>
            <a:endParaRPr lang="cs-CZ" sz="1600" dirty="0"/>
          </a:p>
          <a:p>
            <a:r>
              <a:rPr lang="cs-CZ" sz="1600" b="1" dirty="0" smtClean="0"/>
              <a:t>TED </a:t>
            </a:r>
            <a:r>
              <a:rPr lang="cs-CZ" sz="1600" b="1" dirty="0"/>
              <a:t>TALKS:</a:t>
            </a:r>
            <a:r>
              <a:rPr lang="cs-CZ" sz="1600" dirty="0"/>
              <a:t> </a:t>
            </a:r>
            <a:r>
              <a:rPr lang="cs-CZ" sz="1600" dirty="0">
                <a:hlinkClick r:id="rId4"/>
              </a:rPr>
              <a:t>https://www.ted.com</a:t>
            </a:r>
            <a:r>
              <a:rPr lang="cs-CZ" sz="1600" dirty="0" smtClean="0">
                <a:hlinkClick r:id="rId4"/>
              </a:rPr>
              <a:t>/</a:t>
            </a:r>
            <a:r>
              <a:rPr lang="cs-CZ" sz="1600" dirty="0" smtClean="0"/>
              <a:t> </a:t>
            </a:r>
          </a:p>
          <a:p>
            <a:r>
              <a:rPr lang="cs-CZ" sz="1600" b="1" dirty="0"/>
              <a:t>HARVARD </a:t>
            </a:r>
            <a:r>
              <a:rPr lang="cs-CZ" sz="1600" b="1" dirty="0" smtClean="0"/>
              <a:t>YOUTUBE CHANNEL: </a:t>
            </a:r>
            <a:r>
              <a:rPr lang="cs-CZ" sz="1600" dirty="0">
                <a:hlinkClick r:id="rId5"/>
              </a:rPr>
              <a:t>https://</a:t>
            </a:r>
            <a:r>
              <a:rPr lang="cs-CZ" sz="1600" dirty="0" smtClean="0">
                <a:hlinkClick r:id="rId5"/>
              </a:rPr>
              <a:t>www.youtube.com/user/Harvard</a:t>
            </a:r>
            <a:r>
              <a:rPr lang="cs-CZ" sz="1600" dirty="0" smtClean="0"/>
              <a:t> </a:t>
            </a:r>
          </a:p>
          <a:p>
            <a:r>
              <a:rPr lang="cs-CZ" sz="1600" b="1" dirty="0"/>
              <a:t>OXFORD YOUTUBE CHANNEL: </a:t>
            </a:r>
            <a:r>
              <a:rPr lang="cs-CZ" sz="1600" dirty="0">
                <a:hlinkClick r:id="rId6"/>
              </a:rPr>
              <a:t>https://</a:t>
            </a:r>
            <a:r>
              <a:rPr lang="cs-CZ" sz="1600" dirty="0" smtClean="0">
                <a:hlinkClick r:id="rId6"/>
              </a:rPr>
              <a:t>www.youtube.com/user/oxford</a:t>
            </a:r>
            <a:r>
              <a:rPr lang="cs-CZ" sz="1600" dirty="0" smtClean="0"/>
              <a:t> </a:t>
            </a:r>
          </a:p>
          <a:p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52342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3600" dirty="0" smtClean="0"/>
              <a:t>agenda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287D"/>
                </a:solidFill>
              </a:rPr>
              <a:t>d</a:t>
            </a:r>
            <a:r>
              <a:rPr lang="cs-CZ" dirty="0" err="1" smtClean="0">
                <a:solidFill>
                  <a:srgbClr val="00287D"/>
                </a:solidFill>
              </a:rPr>
              <a:t>efining</a:t>
            </a:r>
            <a:r>
              <a:rPr lang="cs-CZ" dirty="0" smtClean="0">
                <a:solidFill>
                  <a:srgbClr val="00287D"/>
                </a:solidFill>
              </a:rPr>
              <a:t> </a:t>
            </a:r>
            <a:r>
              <a:rPr lang="cs-CZ" dirty="0" err="1" smtClean="0">
                <a:solidFill>
                  <a:srgbClr val="00287D"/>
                </a:solidFill>
              </a:rPr>
              <a:t>the</a:t>
            </a:r>
            <a:r>
              <a:rPr lang="cs-CZ" dirty="0" smtClean="0">
                <a:solidFill>
                  <a:srgbClr val="00287D"/>
                </a:solidFill>
              </a:rPr>
              <a:t> term</a:t>
            </a:r>
          </a:p>
          <a:p>
            <a:endParaRPr lang="cs-CZ" dirty="0">
              <a:solidFill>
                <a:srgbClr val="00287D"/>
              </a:solidFill>
            </a:endParaRPr>
          </a:p>
          <a:p>
            <a:r>
              <a:rPr lang="cs-CZ" dirty="0" err="1">
                <a:solidFill>
                  <a:srgbClr val="00287D"/>
                </a:solidFill>
              </a:rPr>
              <a:t>i</a:t>
            </a:r>
            <a:r>
              <a:rPr lang="cs-CZ" dirty="0" err="1" smtClean="0">
                <a:solidFill>
                  <a:srgbClr val="00287D"/>
                </a:solidFill>
              </a:rPr>
              <a:t>mproving</a:t>
            </a:r>
            <a:r>
              <a:rPr lang="cs-CZ" dirty="0" smtClean="0">
                <a:solidFill>
                  <a:srgbClr val="00287D"/>
                </a:solidFill>
              </a:rPr>
              <a:t> </a:t>
            </a:r>
            <a:r>
              <a:rPr lang="cs-CZ" dirty="0" err="1" smtClean="0">
                <a:solidFill>
                  <a:srgbClr val="00287D"/>
                </a:solidFill>
              </a:rPr>
              <a:t>the</a:t>
            </a:r>
            <a:r>
              <a:rPr lang="cs-CZ" dirty="0" smtClean="0">
                <a:solidFill>
                  <a:srgbClr val="00287D"/>
                </a:solidFill>
              </a:rPr>
              <a:t> </a:t>
            </a:r>
            <a:r>
              <a:rPr lang="cs-CZ" dirty="0" err="1" smtClean="0">
                <a:solidFill>
                  <a:srgbClr val="00287D"/>
                </a:solidFill>
              </a:rPr>
              <a:t>practice</a:t>
            </a:r>
            <a:endParaRPr lang="cs-CZ" dirty="0" smtClean="0">
              <a:solidFill>
                <a:srgbClr val="00287D"/>
              </a:solidFill>
            </a:endParaRPr>
          </a:p>
          <a:p>
            <a:endParaRPr lang="cs-CZ" dirty="0">
              <a:solidFill>
                <a:srgbClr val="00287D"/>
              </a:solidFill>
            </a:endParaRPr>
          </a:p>
          <a:p>
            <a:r>
              <a:rPr lang="cs-CZ" dirty="0" err="1">
                <a:solidFill>
                  <a:srgbClr val="00287D"/>
                </a:solidFill>
              </a:rPr>
              <a:t>e</a:t>
            </a:r>
            <a:r>
              <a:rPr lang="cs-CZ" dirty="0" err="1" smtClean="0">
                <a:solidFill>
                  <a:srgbClr val="00287D"/>
                </a:solidFill>
              </a:rPr>
              <a:t>xamples</a:t>
            </a:r>
            <a:r>
              <a:rPr lang="cs-CZ" dirty="0" smtClean="0">
                <a:solidFill>
                  <a:srgbClr val="00287D"/>
                </a:solidFill>
              </a:rPr>
              <a:t> to </a:t>
            </a:r>
            <a:r>
              <a:rPr lang="cs-CZ" dirty="0" err="1" smtClean="0">
                <a:solidFill>
                  <a:srgbClr val="00287D"/>
                </a:solidFill>
              </a:rPr>
              <a:t>discuss</a:t>
            </a:r>
            <a:r>
              <a:rPr lang="cs-CZ" dirty="0" smtClean="0">
                <a:solidFill>
                  <a:srgbClr val="00287D"/>
                </a:solidFill>
              </a:rPr>
              <a:t> </a:t>
            </a:r>
            <a:endParaRPr lang="cs-CZ" dirty="0">
              <a:solidFill>
                <a:srgbClr val="00287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pic>
        <p:nvPicPr>
          <p:cNvPr id="3074" name="Picture 2" descr="https://www.cjv.muni.cz/cs/wp-content/uploads/sites/2/2015/01/IMG_413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604" y="1598381"/>
            <a:ext cx="1977195" cy="2965793"/>
          </a:xfrm>
          <a:prstGeom prst="rect">
            <a:avLst/>
          </a:prstGeom>
          <a:noFill/>
          <a:ln>
            <a:solidFill>
              <a:srgbClr val="00287D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www.cjv.muni.cz/cs/wp-content/uploads/sites/2/2015/01/IMG_380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488" y="3777784"/>
            <a:ext cx="2897250" cy="1932802"/>
          </a:xfrm>
          <a:prstGeom prst="rect">
            <a:avLst/>
          </a:prstGeom>
          <a:noFill/>
          <a:ln>
            <a:solidFill>
              <a:srgbClr val="00287D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381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00287D"/>
                </a:solidFill>
              </a:rPr>
              <a:t>From “</a:t>
            </a:r>
            <a:r>
              <a:rPr lang="en-GB" dirty="0" err="1" smtClean="0">
                <a:solidFill>
                  <a:srgbClr val="00287D"/>
                </a:solidFill>
              </a:rPr>
              <a:t>legere</a:t>
            </a:r>
            <a:r>
              <a:rPr lang="en-GB" dirty="0" smtClean="0">
                <a:solidFill>
                  <a:srgbClr val="00287D"/>
                </a:solidFill>
              </a:rPr>
              <a:t>” in Latin meaning to read ……. </a:t>
            </a:r>
          </a:p>
          <a:p>
            <a:pPr marL="0" indent="0">
              <a:buNone/>
            </a:pPr>
            <a:endParaRPr lang="en-GB" dirty="0">
              <a:solidFill>
                <a:srgbClr val="00287D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287D"/>
                </a:solidFill>
              </a:rPr>
              <a:t>What </a:t>
            </a:r>
            <a:r>
              <a:rPr lang="cs-CZ" dirty="0" smtClean="0">
                <a:solidFill>
                  <a:srgbClr val="00287D"/>
                </a:solidFill>
              </a:rPr>
              <a:t> </a:t>
            </a:r>
            <a:r>
              <a:rPr lang="cs-CZ" dirty="0" err="1" smtClean="0">
                <a:solidFill>
                  <a:srgbClr val="00287D"/>
                </a:solidFill>
              </a:rPr>
              <a:t>is</a:t>
            </a:r>
            <a:r>
              <a:rPr lang="cs-CZ" dirty="0" smtClean="0">
                <a:solidFill>
                  <a:srgbClr val="00287D"/>
                </a:solidFill>
              </a:rPr>
              <a:t>  a </a:t>
            </a:r>
            <a:r>
              <a:rPr lang="cs-CZ" dirty="0" err="1" smtClean="0">
                <a:solidFill>
                  <a:srgbClr val="00287D"/>
                </a:solidFill>
              </a:rPr>
              <a:t>lecture</a:t>
            </a:r>
            <a:r>
              <a:rPr lang="cs-CZ" dirty="0" smtClean="0">
                <a:solidFill>
                  <a:srgbClr val="00287D"/>
                </a:solidFill>
              </a:rPr>
              <a:t> </a:t>
            </a:r>
            <a:r>
              <a:rPr lang="cs-CZ" dirty="0" err="1" smtClean="0">
                <a:solidFill>
                  <a:srgbClr val="00287D"/>
                </a:solidFill>
              </a:rPr>
              <a:t>today</a:t>
            </a:r>
            <a:r>
              <a:rPr lang="cs-CZ" dirty="0" smtClean="0">
                <a:solidFill>
                  <a:srgbClr val="00287D"/>
                </a:solidFill>
              </a:rPr>
              <a:t>? </a:t>
            </a:r>
          </a:p>
          <a:p>
            <a:pPr marL="0" indent="0">
              <a:buNone/>
            </a:pPr>
            <a:endParaRPr lang="cs-CZ" dirty="0" smtClean="0">
              <a:solidFill>
                <a:srgbClr val="00287D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The lecture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00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00287D"/>
                </a:solidFill>
              </a:rPr>
              <a:t>From “</a:t>
            </a:r>
            <a:r>
              <a:rPr lang="en-GB" dirty="0" err="1" smtClean="0">
                <a:solidFill>
                  <a:srgbClr val="00287D"/>
                </a:solidFill>
              </a:rPr>
              <a:t>legere</a:t>
            </a:r>
            <a:r>
              <a:rPr lang="en-GB" dirty="0" smtClean="0">
                <a:solidFill>
                  <a:srgbClr val="00287D"/>
                </a:solidFill>
              </a:rPr>
              <a:t>” in Latin meaning to read ……. </a:t>
            </a:r>
          </a:p>
          <a:p>
            <a:pPr marL="0" indent="0">
              <a:buNone/>
            </a:pPr>
            <a:endParaRPr lang="en-GB" dirty="0">
              <a:solidFill>
                <a:srgbClr val="00287D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287D"/>
                </a:solidFill>
              </a:rPr>
              <a:t>What </a:t>
            </a:r>
            <a:r>
              <a:rPr lang="cs-CZ" dirty="0" smtClean="0">
                <a:solidFill>
                  <a:srgbClr val="00287D"/>
                </a:solidFill>
              </a:rPr>
              <a:t> </a:t>
            </a:r>
            <a:r>
              <a:rPr lang="cs-CZ" dirty="0" err="1" smtClean="0">
                <a:solidFill>
                  <a:srgbClr val="00287D"/>
                </a:solidFill>
              </a:rPr>
              <a:t>is</a:t>
            </a:r>
            <a:r>
              <a:rPr lang="cs-CZ" dirty="0" smtClean="0">
                <a:solidFill>
                  <a:srgbClr val="00287D"/>
                </a:solidFill>
              </a:rPr>
              <a:t>  a </a:t>
            </a:r>
            <a:r>
              <a:rPr lang="cs-CZ" dirty="0" err="1" smtClean="0">
                <a:solidFill>
                  <a:srgbClr val="00287D"/>
                </a:solidFill>
              </a:rPr>
              <a:t>lecture</a:t>
            </a:r>
            <a:r>
              <a:rPr lang="cs-CZ" dirty="0" smtClean="0">
                <a:solidFill>
                  <a:srgbClr val="00287D"/>
                </a:solidFill>
              </a:rPr>
              <a:t> </a:t>
            </a:r>
            <a:r>
              <a:rPr lang="cs-CZ" dirty="0" err="1" smtClean="0">
                <a:solidFill>
                  <a:srgbClr val="00287D"/>
                </a:solidFill>
              </a:rPr>
              <a:t>today</a:t>
            </a:r>
            <a:r>
              <a:rPr lang="cs-CZ" dirty="0" smtClean="0">
                <a:solidFill>
                  <a:srgbClr val="00287D"/>
                </a:solidFill>
              </a:rPr>
              <a:t>? </a:t>
            </a:r>
          </a:p>
          <a:p>
            <a:pPr marL="0" indent="0">
              <a:buNone/>
            </a:pPr>
            <a:endParaRPr lang="cs-CZ" dirty="0">
              <a:solidFill>
                <a:srgbClr val="00287D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rgbClr val="00287D"/>
                </a:solidFill>
              </a:rPr>
              <a:t>Why</a:t>
            </a:r>
            <a:r>
              <a:rPr lang="cs-CZ" dirty="0" smtClean="0">
                <a:solidFill>
                  <a:srgbClr val="00287D"/>
                </a:solidFill>
              </a:rPr>
              <a:t> do </a:t>
            </a:r>
            <a:r>
              <a:rPr lang="cs-CZ" dirty="0" err="1" smtClean="0">
                <a:solidFill>
                  <a:srgbClr val="00287D"/>
                </a:solidFill>
              </a:rPr>
              <a:t>we</a:t>
            </a:r>
            <a:r>
              <a:rPr lang="cs-CZ" dirty="0" smtClean="0">
                <a:solidFill>
                  <a:srgbClr val="00287D"/>
                </a:solidFill>
              </a:rPr>
              <a:t> </a:t>
            </a:r>
            <a:r>
              <a:rPr lang="cs-CZ" dirty="0" err="1" smtClean="0">
                <a:solidFill>
                  <a:srgbClr val="00287D"/>
                </a:solidFill>
              </a:rPr>
              <a:t>give</a:t>
            </a:r>
            <a:r>
              <a:rPr lang="cs-CZ" dirty="0" smtClean="0">
                <a:solidFill>
                  <a:srgbClr val="00287D"/>
                </a:solidFill>
              </a:rPr>
              <a:t> </a:t>
            </a:r>
            <a:r>
              <a:rPr lang="cs-CZ" dirty="0" err="1" smtClean="0">
                <a:solidFill>
                  <a:srgbClr val="00287D"/>
                </a:solidFill>
              </a:rPr>
              <a:t>them</a:t>
            </a:r>
            <a:r>
              <a:rPr lang="cs-CZ" dirty="0" smtClean="0">
                <a:solidFill>
                  <a:srgbClr val="00287D"/>
                </a:solidFill>
              </a:rPr>
              <a:t>?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The lecture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054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9589" y="1631092"/>
            <a:ext cx="8082321" cy="4501421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solidFill>
                  <a:srgbClr val="00287D"/>
                </a:solidFill>
              </a:rPr>
              <a:t>c</a:t>
            </a:r>
            <a:r>
              <a:rPr lang="en-GB" dirty="0" smtClean="0">
                <a:solidFill>
                  <a:srgbClr val="00287D"/>
                </a:solidFill>
              </a:rPr>
              <a:t>over </a:t>
            </a:r>
            <a:r>
              <a:rPr lang="en-GB" dirty="0">
                <a:solidFill>
                  <a:srgbClr val="00287D"/>
                </a:solidFill>
              </a:rPr>
              <a:t>a certain disciplinary terrain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00287D"/>
                </a:solidFill>
              </a:rPr>
              <a:t>a</a:t>
            </a:r>
            <a:r>
              <a:rPr lang="en-GB" dirty="0" err="1" smtClean="0">
                <a:solidFill>
                  <a:srgbClr val="00287D"/>
                </a:solidFill>
              </a:rPr>
              <a:t>mplify</a:t>
            </a:r>
            <a:r>
              <a:rPr lang="en-GB" dirty="0" smtClean="0">
                <a:solidFill>
                  <a:srgbClr val="00287D"/>
                </a:solidFill>
              </a:rPr>
              <a:t> </a:t>
            </a:r>
            <a:r>
              <a:rPr lang="en-GB" dirty="0">
                <a:solidFill>
                  <a:srgbClr val="00287D"/>
                </a:solidFill>
              </a:rPr>
              <a:t>and contextualize the </a:t>
            </a:r>
            <a:r>
              <a:rPr lang="en-GB" dirty="0" smtClean="0">
                <a:solidFill>
                  <a:srgbClr val="00287D"/>
                </a:solidFill>
              </a:rPr>
              <a:t>readings</a:t>
            </a:r>
            <a:endParaRPr lang="cs-CZ" dirty="0" smtClean="0">
              <a:solidFill>
                <a:srgbClr val="00287D"/>
              </a:solidFill>
            </a:endParaRPr>
          </a:p>
          <a:p>
            <a:pPr>
              <a:buFontTx/>
              <a:buChar char="-"/>
            </a:pPr>
            <a:endParaRPr lang="en-GB" dirty="0">
              <a:solidFill>
                <a:srgbClr val="00287D"/>
              </a:solidFill>
            </a:endParaRP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00287D"/>
                </a:solidFill>
              </a:rPr>
              <a:t>g</a:t>
            </a:r>
            <a:r>
              <a:rPr lang="en-GB" dirty="0" err="1" smtClean="0">
                <a:solidFill>
                  <a:srgbClr val="00287D"/>
                </a:solidFill>
              </a:rPr>
              <a:t>ive</a:t>
            </a:r>
            <a:r>
              <a:rPr lang="en-GB" dirty="0" smtClean="0">
                <a:solidFill>
                  <a:srgbClr val="00287D"/>
                </a:solidFill>
              </a:rPr>
              <a:t> </a:t>
            </a:r>
            <a:r>
              <a:rPr lang="en-GB" dirty="0">
                <a:solidFill>
                  <a:srgbClr val="00287D"/>
                </a:solidFill>
              </a:rPr>
              <a:t>your research and your point of view (from informed inquiry and opinion)</a:t>
            </a:r>
          </a:p>
          <a:p>
            <a:pPr>
              <a:buFontTx/>
              <a:buChar char="-"/>
            </a:pPr>
            <a:r>
              <a:rPr lang="cs-CZ" dirty="0" err="1">
                <a:solidFill>
                  <a:srgbClr val="00287D"/>
                </a:solidFill>
              </a:rPr>
              <a:t>g</a:t>
            </a:r>
            <a:r>
              <a:rPr lang="cs-CZ" dirty="0" err="1" smtClean="0">
                <a:solidFill>
                  <a:srgbClr val="00287D"/>
                </a:solidFill>
              </a:rPr>
              <a:t>ive</a:t>
            </a:r>
            <a:r>
              <a:rPr lang="cs-CZ" dirty="0" smtClean="0">
                <a:solidFill>
                  <a:srgbClr val="00287D"/>
                </a:solidFill>
              </a:rPr>
              <a:t> </a:t>
            </a:r>
            <a:r>
              <a:rPr lang="cs-CZ" dirty="0" err="1" smtClean="0">
                <a:solidFill>
                  <a:srgbClr val="00287D"/>
                </a:solidFill>
              </a:rPr>
              <a:t>you</a:t>
            </a:r>
            <a:r>
              <a:rPr lang="cs-CZ" dirty="0" smtClean="0">
                <a:solidFill>
                  <a:srgbClr val="00287D"/>
                </a:solidFill>
              </a:rPr>
              <a:t> an o</a:t>
            </a:r>
            <a:r>
              <a:rPr lang="en-GB" dirty="0" err="1" smtClean="0">
                <a:solidFill>
                  <a:srgbClr val="00287D"/>
                </a:solidFill>
              </a:rPr>
              <a:t>pportunity</a:t>
            </a:r>
            <a:r>
              <a:rPr lang="en-GB" dirty="0" smtClean="0">
                <a:solidFill>
                  <a:srgbClr val="00287D"/>
                </a:solidFill>
              </a:rPr>
              <a:t> to </a:t>
            </a:r>
            <a:r>
              <a:rPr lang="en-GB" dirty="0">
                <a:solidFill>
                  <a:srgbClr val="00287D"/>
                </a:solidFill>
              </a:rPr>
              <a:t>model certain reasoning </a:t>
            </a:r>
            <a:r>
              <a:rPr lang="en-GB" dirty="0" smtClean="0">
                <a:solidFill>
                  <a:srgbClr val="00287D"/>
                </a:solidFill>
              </a:rPr>
              <a:t>processes and discourses</a:t>
            </a:r>
            <a:endParaRPr lang="cs-CZ" dirty="0" smtClean="0">
              <a:solidFill>
                <a:srgbClr val="00287D"/>
              </a:solidFill>
            </a:endParaRPr>
          </a:p>
          <a:p>
            <a:pPr>
              <a:buFontTx/>
              <a:buChar char="-"/>
            </a:pPr>
            <a:endParaRPr lang="en-GB" dirty="0" smtClean="0">
              <a:solidFill>
                <a:srgbClr val="00287D"/>
              </a:solidFill>
            </a:endParaRP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00287D"/>
                </a:solidFill>
              </a:rPr>
              <a:t>h</a:t>
            </a:r>
            <a:r>
              <a:rPr lang="en-GB" dirty="0" smtClean="0">
                <a:solidFill>
                  <a:srgbClr val="00287D"/>
                </a:solidFill>
              </a:rPr>
              <a:t>ear a full-participant</a:t>
            </a:r>
            <a:r>
              <a:rPr lang="cs-CZ" dirty="0" smtClean="0">
                <a:solidFill>
                  <a:srgbClr val="00287D"/>
                </a:solidFill>
              </a:rPr>
              <a:t> </a:t>
            </a:r>
            <a:r>
              <a:rPr lang="cs-CZ" dirty="0" err="1" smtClean="0">
                <a:solidFill>
                  <a:srgbClr val="00287D"/>
                </a:solidFill>
              </a:rPr>
              <a:t>or</a:t>
            </a:r>
            <a:r>
              <a:rPr lang="cs-CZ" dirty="0" smtClean="0">
                <a:solidFill>
                  <a:srgbClr val="00287D"/>
                </a:solidFill>
              </a:rPr>
              <a:t> </a:t>
            </a:r>
            <a:r>
              <a:rPr lang="en-GB" dirty="0" smtClean="0">
                <a:solidFill>
                  <a:srgbClr val="00287D"/>
                </a:solidFill>
              </a:rPr>
              <a:t>relative expert talk about the subject at length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00287D"/>
                </a:solidFill>
              </a:rPr>
              <a:t>s</a:t>
            </a:r>
            <a:r>
              <a:rPr lang="en-GB" dirty="0" err="1" smtClean="0">
                <a:solidFill>
                  <a:srgbClr val="00287D"/>
                </a:solidFill>
              </a:rPr>
              <a:t>tudents</a:t>
            </a:r>
            <a:r>
              <a:rPr lang="en-GB" dirty="0" smtClean="0">
                <a:solidFill>
                  <a:srgbClr val="00287D"/>
                </a:solidFill>
              </a:rPr>
              <a:t> see and hear  a performance</a:t>
            </a:r>
            <a:endParaRPr lang="en-GB" dirty="0">
              <a:solidFill>
                <a:srgbClr val="00287D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7232" y="804263"/>
            <a:ext cx="8086635" cy="647700"/>
          </a:xfrm>
        </p:spPr>
        <p:txBody>
          <a:bodyPr>
            <a:normAutofit/>
          </a:bodyPr>
          <a:lstStyle/>
          <a:p>
            <a:pPr algn="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15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200" dirty="0" err="1" smtClean="0">
                <a:solidFill>
                  <a:srgbClr val="00287D"/>
                </a:solidFill>
              </a:rPr>
              <a:t>What</a:t>
            </a:r>
            <a:r>
              <a:rPr lang="cs-CZ" sz="3200" dirty="0" smtClean="0">
                <a:solidFill>
                  <a:srgbClr val="00287D"/>
                </a:solidFill>
              </a:rPr>
              <a:t> </a:t>
            </a:r>
            <a:r>
              <a:rPr lang="en-GB" sz="3200" dirty="0" smtClean="0">
                <a:solidFill>
                  <a:srgbClr val="00287D"/>
                </a:solidFill>
              </a:rPr>
              <a:t>similarities does a lecture have </a:t>
            </a:r>
            <a:r>
              <a:rPr lang="cs-CZ" sz="3200" dirty="0" err="1" smtClean="0">
                <a:solidFill>
                  <a:srgbClr val="00287D"/>
                </a:solidFill>
              </a:rPr>
              <a:t>with</a:t>
            </a:r>
            <a:r>
              <a:rPr lang="en-GB" sz="3200" dirty="0" smtClean="0">
                <a:solidFill>
                  <a:srgbClr val="00287D"/>
                </a:solidFill>
              </a:rPr>
              <a:t> </a:t>
            </a:r>
            <a:r>
              <a:rPr lang="en-GB" sz="3200" dirty="0">
                <a:solidFill>
                  <a:srgbClr val="00287D"/>
                </a:solidFill>
              </a:rPr>
              <a:t>a</a:t>
            </a:r>
            <a:endParaRPr lang="cs-CZ" sz="3200" dirty="0" smtClean="0">
              <a:solidFill>
                <a:srgbClr val="00287D"/>
              </a:solidFill>
            </a:endParaRPr>
          </a:p>
          <a:p>
            <a:pPr marL="0" indent="0">
              <a:buNone/>
            </a:pPr>
            <a:endParaRPr lang="cs-CZ" sz="3200" dirty="0" smtClean="0">
              <a:solidFill>
                <a:srgbClr val="00287D"/>
              </a:solidFill>
            </a:endParaRPr>
          </a:p>
          <a:p>
            <a:pPr marL="0" indent="0">
              <a:buNone/>
            </a:pPr>
            <a:r>
              <a:rPr lang="cs-CZ" sz="3200" dirty="0" smtClean="0">
                <a:solidFill>
                  <a:srgbClr val="00287D"/>
                </a:solidFill>
              </a:rPr>
              <a:t>	- </a:t>
            </a:r>
            <a:r>
              <a:rPr lang="en-GB" sz="3200" dirty="0" smtClean="0">
                <a:solidFill>
                  <a:srgbClr val="00287D"/>
                </a:solidFill>
              </a:rPr>
              <a:t>text</a:t>
            </a:r>
            <a:r>
              <a:rPr lang="cs-CZ" sz="3200" dirty="0" smtClean="0">
                <a:solidFill>
                  <a:srgbClr val="00287D"/>
                </a:solidFill>
              </a:rPr>
              <a:t>? </a:t>
            </a:r>
          </a:p>
          <a:p>
            <a:pPr marL="0" indent="0">
              <a:buNone/>
            </a:pPr>
            <a:r>
              <a:rPr lang="cs-CZ" sz="3200" dirty="0">
                <a:solidFill>
                  <a:srgbClr val="00287D"/>
                </a:solidFill>
              </a:rPr>
              <a:t>	</a:t>
            </a:r>
            <a:r>
              <a:rPr lang="cs-CZ" sz="3200" dirty="0" smtClean="0">
                <a:solidFill>
                  <a:srgbClr val="00287D"/>
                </a:solidFill>
              </a:rPr>
              <a:t>- </a:t>
            </a:r>
            <a:r>
              <a:rPr lang="cs-CZ" sz="3200" dirty="0" err="1" smtClean="0">
                <a:solidFill>
                  <a:srgbClr val="00287D"/>
                </a:solidFill>
              </a:rPr>
              <a:t>conversation</a:t>
            </a:r>
            <a:r>
              <a:rPr lang="en-GB" sz="3200" dirty="0" smtClean="0">
                <a:solidFill>
                  <a:srgbClr val="00287D"/>
                </a:solidFill>
              </a:rPr>
              <a:t>? </a:t>
            </a:r>
            <a:endParaRPr lang="en-GB" sz="3200" dirty="0">
              <a:solidFill>
                <a:srgbClr val="00287D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370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4054" y="2743200"/>
            <a:ext cx="8082321" cy="3384645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00287D"/>
                </a:solidFill>
              </a:rPr>
              <a:t>h</a:t>
            </a:r>
            <a:r>
              <a:rPr lang="en-GB" dirty="0" err="1" smtClean="0">
                <a:solidFill>
                  <a:srgbClr val="00287D"/>
                </a:solidFill>
              </a:rPr>
              <a:t>igh</a:t>
            </a:r>
            <a:r>
              <a:rPr lang="en-GB" dirty="0" smtClean="0">
                <a:solidFill>
                  <a:srgbClr val="00287D"/>
                </a:solidFill>
              </a:rPr>
              <a:t> informational</a:t>
            </a:r>
            <a:r>
              <a:rPr lang="cs-CZ" dirty="0" smtClean="0">
                <a:solidFill>
                  <a:srgbClr val="00287D"/>
                </a:solidFill>
              </a:rPr>
              <a:t> </a:t>
            </a:r>
            <a:r>
              <a:rPr lang="en-GB" dirty="0" smtClean="0">
                <a:solidFill>
                  <a:srgbClr val="00287D"/>
                </a:solidFill>
              </a:rPr>
              <a:t>load</a:t>
            </a:r>
          </a:p>
          <a:p>
            <a:pPr marL="0" indent="0">
              <a:buNone/>
            </a:pPr>
            <a:endParaRPr lang="en-GB" dirty="0" smtClean="0">
              <a:solidFill>
                <a:srgbClr val="00287D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287D"/>
                </a:solidFill>
              </a:rPr>
              <a:t>p</a:t>
            </a:r>
            <a:r>
              <a:rPr lang="en-GB" dirty="0" err="1" smtClean="0">
                <a:solidFill>
                  <a:srgbClr val="00287D"/>
                </a:solidFill>
              </a:rPr>
              <a:t>lanned</a:t>
            </a:r>
            <a:r>
              <a:rPr lang="cs-CZ" dirty="0" smtClean="0">
                <a:solidFill>
                  <a:srgbClr val="00287D"/>
                </a:solidFill>
              </a:rPr>
              <a:t> </a:t>
            </a:r>
            <a:r>
              <a:rPr lang="en-GB" dirty="0" smtClean="0">
                <a:solidFill>
                  <a:srgbClr val="00287D"/>
                </a:solidFill>
              </a:rPr>
              <a:t>discourse  </a:t>
            </a:r>
          </a:p>
          <a:p>
            <a:pPr marL="0" indent="0">
              <a:buNone/>
            </a:pPr>
            <a:endParaRPr lang="en-GB" dirty="0">
              <a:solidFill>
                <a:srgbClr val="00287D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287D"/>
                </a:solidFill>
              </a:rPr>
              <a:t>c</a:t>
            </a:r>
            <a:r>
              <a:rPr lang="en-GB" dirty="0" err="1" smtClean="0">
                <a:solidFill>
                  <a:srgbClr val="00287D"/>
                </a:solidFill>
              </a:rPr>
              <a:t>ontent</a:t>
            </a:r>
            <a:r>
              <a:rPr lang="en-GB" dirty="0" smtClean="0">
                <a:solidFill>
                  <a:srgbClr val="00287D"/>
                </a:solidFill>
              </a:rPr>
              <a:t> </a:t>
            </a:r>
            <a:r>
              <a:rPr lang="en-GB" dirty="0">
                <a:solidFill>
                  <a:srgbClr val="00287D"/>
                </a:solidFill>
              </a:rPr>
              <a:t>high with academic </a:t>
            </a:r>
            <a:r>
              <a:rPr lang="en-GB" dirty="0" smtClean="0">
                <a:solidFill>
                  <a:srgbClr val="00287D"/>
                </a:solidFill>
              </a:rPr>
              <a:t>prose (</a:t>
            </a:r>
            <a:r>
              <a:rPr lang="en-GB" dirty="0" err="1" smtClean="0">
                <a:solidFill>
                  <a:srgbClr val="00287D"/>
                </a:solidFill>
              </a:rPr>
              <a:t>eg</a:t>
            </a:r>
            <a:r>
              <a:rPr lang="en-GB" dirty="0" smtClean="0">
                <a:solidFill>
                  <a:srgbClr val="00287D"/>
                </a:solidFill>
              </a:rPr>
              <a:t> nominalisations)</a:t>
            </a:r>
          </a:p>
          <a:p>
            <a:pPr marL="0" indent="0">
              <a:buNone/>
            </a:pPr>
            <a:endParaRPr lang="en-GB" dirty="0">
              <a:solidFill>
                <a:srgbClr val="00287D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 smtClean="0"/>
              <a:t>…</a:t>
            </a:r>
            <a:r>
              <a:rPr lang="cs-CZ" dirty="0" err="1" smtClean="0"/>
              <a:t>similarities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en-GB" dirty="0" smtClean="0"/>
              <a:t>a text</a:t>
            </a:r>
            <a:r>
              <a:rPr lang="cs-CZ" dirty="0" smtClean="0"/>
              <a:t>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031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>
                <a:solidFill>
                  <a:srgbClr val="00287D"/>
                </a:solidFill>
              </a:rPr>
              <a:t>you/I/we register. </a:t>
            </a:r>
          </a:p>
          <a:p>
            <a:pPr marL="0" indent="0">
              <a:buNone/>
            </a:pPr>
            <a:endParaRPr lang="en-GB" dirty="0">
              <a:solidFill>
                <a:srgbClr val="00287D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287D"/>
                </a:solidFill>
              </a:rPr>
              <a:t>u</a:t>
            </a:r>
            <a:r>
              <a:rPr lang="en-GB" dirty="0" smtClean="0">
                <a:solidFill>
                  <a:srgbClr val="00287D"/>
                </a:solidFill>
              </a:rPr>
              <a:t>se of the present tense</a:t>
            </a:r>
          </a:p>
          <a:p>
            <a:pPr marL="0" indent="0">
              <a:buNone/>
            </a:pPr>
            <a:endParaRPr lang="en-GB" dirty="0">
              <a:solidFill>
                <a:srgbClr val="00287D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287D"/>
                </a:solidFill>
              </a:rPr>
              <a:t>s</a:t>
            </a:r>
            <a:r>
              <a:rPr lang="en-GB" dirty="0" err="1" smtClean="0">
                <a:solidFill>
                  <a:srgbClr val="00287D"/>
                </a:solidFill>
              </a:rPr>
              <a:t>ome</a:t>
            </a:r>
            <a:r>
              <a:rPr lang="en-GB" dirty="0" smtClean="0">
                <a:solidFill>
                  <a:srgbClr val="00287D"/>
                </a:solidFill>
              </a:rPr>
              <a:t> unplanned discourse</a:t>
            </a:r>
          </a:p>
          <a:p>
            <a:pPr marL="0" indent="0">
              <a:buNone/>
            </a:pPr>
            <a:endParaRPr lang="en-GB" dirty="0">
              <a:solidFill>
                <a:srgbClr val="00287D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287D"/>
                </a:solidFill>
              </a:rPr>
              <a:t>s</a:t>
            </a:r>
            <a:r>
              <a:rPr lang="en-GB" dirty="0" err="1" smtClean="0">
                <a:solidFill>
                  <a:srgbClr val="00287D"/>
                </a:solidFill>
              </a:rPr>
              <a:t>ome</a:t>
            </a:r>
            <a:r>
              <a:rPr lang="en-GB" dirty="0" smtClean="0">
                <a:solidFill>
                  <a:srgbClr val="00287D"/>
                </a:solidFill>
              </a:rPr>
              <a:t> interaction – sharing of time and space</a:t>
            </a:r>
            <a:endParaRPr lang="en-GB" dirty="0">
              <a:solidFill>
                <a:srgbClr val="00287D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…</a:t>
            </a:r>
            <a:r>
              <a:rPr lang="cs-CZ" dirty="0" err="1" smtClean="0"/>
              <a:t>similarities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a</a:t>
            </a:r>
            <a:r>
              <a:rPr lang="en-GB" dirty="0" smtClean="0"/>
              <a:t> conversation</a:t>
            </a:r>
            <a:r>
              <a:rPr lang="cs-CZ" dirty="0" smtClean="0"/>
              <a:t>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44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dirty="0" err="1" smtClean="0">
                <a:solidFill>
                  <a:srgbClr val="00287D"/>
                </a:solidFill>
              </a:rPr>
              <a:t>Where</a:t>
            </a:r>
            <a:r>
              <a:rPr lang="cs-CZ" sz="2800" dirty="0" smtClean="0">
                <a:solidFill>
                  <a:srgbClr val="00287D"/>
                </a:solidFill>
              </a:rPr>
              <a:t> </a:t>
            </a:r>
            <a:r>
              <a:rPr lang="cs-CZ" sz="2800" dirty="0" err="1" smtClean="0">
                <a:solidFill>
                  <a:srgbClr val="00287D"/>
                </a:solidFill>
              </a:rPr>
              <a:t>would</a:t>
            </a:r>
            <a:r>
              <a:rPr lang="cs-CZ" sz="2800" dirty="0" smtClean="0">
                <a:solidFill>
                  <a:srgbClr val="00287D"/>
                </a:solidFill>
              </a:rPr>
              <a:t> </a:t>
            </a:r>
            <a:r>
              <a:rPr lang="cs-CZ" sz="2800" dirty="0" err="1" smtClean="0">
                <a:solidFill>
                  <a:srgbClr val="00287D"/>
                </a:solidFill>
              </a:rPr>
              <a:t>you</a:t>
            </a:r>
            <a:r>
              <a:rPr lang="cs-CZ" sz="2800" dirty="0" smtClean="0">
                <a:solidFill>
                  <a:srgbClr val="00287D"/>
                </a:solidFill>
              </a:rPr>
              <a:t> place </a:t>
            </a:r>
            <a:r>
              <a:rPr lang="cs-CZ" sz="2800" dirty="0" err="1" smtClean="0">
                <a:solidFill>
                  <a:srgbClr val="00287D"/>
                </a:solidFill>
              </a:rPr>
              <a:t>your</a:t>
            </a:r>
            <a:r>
              <a:rPr lang="cs-CZ" sz="2800" dirty="0" smtClean="0">
                <a:solidFill>
                  <a:srgbClr val="00287D"/>
                </a:solidFill>
              </a:rPr>
              <a:t> </a:t>
            </a:r>
            <a:r>
              <a:rPr lang="en-GB" sz="2800" dirty="0" smtClean="0">
                <a:solidFill>
                  <a:srgbClr val="00287D"/>
                </a:solidFill>
              </a:rPr>
              <a:t>style of a lecture on an oral/literate continuum</a:t>
            </a:r>
            <a:r>
              <a:rPr lang="cs-CZ" sz="2800" dirty="0" smtClean="0">
                <a:solidFill>
                  <a:srgbClr val="00287D"/>
                </a:solidFill>
              </a:rPr>
              <a:t>?</a:t>
            </a:r>
            <a:endParaRPr lang="en-GB" sz="2800" dirty="0" smtClean="0">
              <a:solidFill>
                <a:srgbClr val="00287D"/>
              </a:solidFill>
            </a:endParaRPr>
          </a:p>
          <a:p>
            <a:pPr marL="0" indent="0">
              <a:buNone/>
            </a:pPr>
            <a:endParaRPr lang="en-GB" sz="3600" dirty="0"/>
          </a:p>
          <a:p>
            <a:pPr marL="0" indent="0" algn="ctr">
              <a:buNone/>
            </a:pPr>
            <a:r>
              <a:rPr lang="cs-CZ" sz="3200" b="1" dirty="0" smtClean="0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GB" sz="3200" b="1" dirty="0" err="1" smtClean="0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ral</a:t>
            </a:r>
            <a:r>
              <a:rPr lang="en-GB" sz="3200" b="1" dirty="0" smtClean="0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_______________________ literate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endParaRPr lang="cs-CZ" sz="1800" b="1" dirty="0" smtClean="0"/>
          </a:p>
          <a:p>
            <a:pPr marL="0" indent="0">
              <a:buNone/>
            </a:pPr>
            <a:r>
              <a:rPr lang="cs-CZ" sz="1800" b="1" dirty="0"/>
              <a:t>	</a:t>
            </a:r>
            <a:r>
              <a:rPr lang="cs-CZ" sz="1800" b="1" dirty="0" smtClean="0"/>
              <a:t>					</a:t>
            </a:r>
            <a:endParaRPr lang="en-GB" sz="1800" dirty="0">
              <a:solidFill>
                <a:srgbClr val="00287D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953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659</TotalTime>
  <Words>314</Words>
  <Application>Microsoft Office PowerPoint</Application>
  <PresentationFormat>Předvádění na obrazovce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Prezentace_MU_CZ</vt:lpstr>
      <vt:lpstr>                Lecturing styles</vt:lpstr>
      <vt:lpstr>agenda</vt:lpstr>
      <vt:lpstr>The lecture </vt:lpstr>
      <vt:lpstr>The lecture </vt:lpstr>
      <vt:lpstr>Prezentace aplikace PowerPoint</vt:lpstr>
      <vt:lpstr>Prezentace aplikace PowerPoint</vt:lpstr>
      <vt:lpstr>…similarities with a text:</vt:lpstr>
      <vt:lpstr>…similarities with a conversation:</vt:lpstr>
      <vt:lpstr>Prezentace aplikace PowerPoint</vt:lpstr>
      <vt:lpstr>examples</vt:lpstr>
      <vt:lpstr>  Better Lectures?</vt:lpstr>
      <vt:lpstr>Sources and links: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Libor Štěpánek</cp:lastModifiedBy>
  <cp:revision>48</cp:revision>
  <cp:lastPrinted>2016-07-14T08:58:37Z</cp:lastPrinted>
  <dcterms:created xsi:type="dcterms:W3CDTF">2015-11-23T07:04:47Z</dcterms:created>
  <dcterms:modified xsi:type="dcterms:W3CDTF">2016-07-25T17:27:49Z</dcterms:modified>
</cp:coreProperties>
</file>