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8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376" r:id="rId30"/>
    <p:sldId id="286" r:id="rId31"/>
    <p:sldId id="287" r:id="rId32"/>
    <p:sldId id="288" r:id="rId33"/>
    <p:sldId id="289" r:id="rId34"/>
    <p:sldId id="291" r:id="rId35"/>
    <p:sldId id="293" r:id="rId36"/>
    <p:sldId id="295" r:id="rId37"/>
    <p:sldId id="296" r:id="rId38"/>
    <p:sldId id="297" r:id="rId39"/>
    <p:sldId id="378" r:id="rId40"/>
    <p:sldId id="298" r:id="rId41"/>
    <p:sldId id="299" r:id="rId42"/>
    <p:sldId id="379" r:id="rId43"/>
    <p:sldId id="300" r:id="rId44"/>
    <p:sldId id="301" r:id="rId45"/>
    <p:sldId id="302" r:id="rId46"/>
    <p:sldId id="377" r:id="rId47"/>
    <p:sldId id="495" r:id="rId48"/>
    <p:sldId id="304" r:id="rId49"/>
    <p:sldId id="305" r:id="rId50"/>
    <p:sldId id="306" r:id="rId51"/>
    <p:sldId id="307" r:id="rId52"/>
    <p:sldId id="308" r:id="rId53"/>
    <p:sldId id="309" r:id="rId54"/>
    <p:sldId id="310" r:id="rId55"/>
    <p:sldId id="311" r:id="rId56"/>
    <p:sldId id="380"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8" r:id="rId73"/>
    <p:sldId id="498" r:id="rId74"/>
    <p:sldId id="329" r:id="rId75"/>
    <p:sldId id="330" r:id="rId76"/>
    <p:sldId id="381" r:id="rId77"/>
    <p:sldId id="331" r:id="rId78"/>
    <p:sldId id="332" r:id="rId79"/>
    <p:sldId id="333" r:id="rId80"/>
    <p:sldId id="334" r:id="rId81"/>
    <p:sldId id="335" r:id="rId8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26"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6F273B-4F08-4143-B7C3-6B66D54AC419}" type="datetimeFigureOut">
              <a:rPr lang="cs-CZ" smtClean="0"/>
              <a:t>23.3.2017</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517F1D-BC2C-47DA-ADE9-9D5B0F7E49AA}" type="slidenum">
              <a:rPr lang="cs-CZ" smtClean="0"/>
              <a:t>‹#›</a:t>
            </a:fld>
            <a:endParaRPr lang="cs-CZ"/>
          </a:p>
        </p:txBody>
      </p:sp>
    </p:spTree>
    <p:extLst>
      <p:ext uri="{BB962C8B-B14F-4D97-AF65-F5344CB8AC3E}">
        <p14:creationId xmlns:p14="http://schemas.microsoft.com/office/powerpoint/2010/main" val="2955116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902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8AD86DB-6C63-4A19-B3EC-1A0144312078}" type="slidenum">
              <a:rPr lang="cs-CZ" altLang="cs-CZ"/>
              <a:pPr>
                <a:spcBef>
                  <a:spcPct val="0"/>
                </a:spcBef>
              </a:pPr>
              <a:t>1</a:t>
            </a:fld>
            <a:endParaRPr lang="cs-CZ" altLang="cs-CZ"/>
          </a:p>
        </p:txBody>
      </p:sp>
    </p:spTree>
    <p:extLst>
      <p:ext uri="{BB962C8B-B14F-4D97-AF65-F5344CB8AC3E}">
        <p14:creationId xmlns:p14="http://schemas.microsoft.com/office/powerpoint/2010/main" val="4032254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3824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32B702AD-61AC-472E-8A81-E76B1A060BA3}" type="slidenum">
              <a:rPr lang="cs-CZ" altLang="cs-CZ"/>
              <a:pPr>
                <a:spcBef>
                  <a:spcPct val="0"/>
                </a:spcBef>
              </a:pPr>
              <a:t>10</a:t>
            </a:fld>
            <a:endParaRPr lang="cs-CZ" altLang="cs-CZ"/>
          </a:p>
        </p:txBody>
      </p:sp>
    </p:spTree>
    <p:extLst>
      <p:ext uri="{BB962C8B-B14F-4D97-AF65-F5344CB8AC3E}">
        <p14:creationId xmlns:p14="http://schemas.microsoft.com/office/powerpoint/2010/main" val="2366345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3926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3E2C48D-DA69-4B62-9C85-6CFFB67FD407}" type="slidenum">
              <a:rPr lang="cs-CZ" altLang="cs-CZ"/>
              <a:pPr>
                <a:spcBef>
                  <a:spcPct val="0"/>
                </a:spcBef>
              </a:pPr>
              <a:t>11</a:t>
            </a:fld>
            <a:endParaRPr lang="cs-CZ" altLang="cs-CZ"/>
          </a:p>
        </p:txBody>
      </p:sp>
    </p:spTree>
    <p:extLst>
      <p:ext uri="{BB962C8B-B14F-4D97-AF65-F5344CB8AC3E}">
        <p14:creationId xmlns:p14="http://schemas.microsoft.com/office/powerpoint/2010/main" val="1545102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4029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DEE3A58-1C89-432E-B7A9-6B4E6468B651}" type="slidenum">
              <a:rPr lang="cs-CZ" altLang="cs-CZ"/>
              <a:pPr>
                <a:spcBef>
                  <a:spcPct val="0"/>
                </a:spcBef>
              </a:pPr>
              <a:t>12</a:t>
            </a:fld>
            <a:endParaRPr lang="cs-CZ" altLang="cs-CZ"/>
          </a:p>
        </p:txBody>
      </p:sp>
    </p:spTree>
    <p:extLst>
      <p:ext uri="{BB962C8B-B14F-4D97-AF65-F5344CB8AC3E}">
        <p14:creationId xmlns:p14="http://schemas.microsoft.com/office/powerpoint/2010/main" val="2028167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4131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D59DFC3C-A42E-476E-BEDD-A9B9F32C25A7}" type="slidenum">
              <a:rPr lang="cs-CZ" altLang="cs-CZ"/>
              <a:pPr>
                <a:spcBef>
                  <a:spcPct val="0"/>
                </a:spcBef>
              </a:pPr>
              <a:t>13</a:t>
            </a:fld>
            <a:endParaRPr lang="cs-CZ" altLang="cs-CZ"/>
          </a:p>
        </p:txBody>
      </p:sp>
    </p:spTree>
    <p:extLst>
      <p:ext uri="{BB962C8B-B14F-4D97-AF65-F5344CB8AC3E}">
        <p14:creationId xmlns:p14="http://schemas.microsoft.com/office/powerpoint/2010/main" val="1840776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4234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DB79BD2-5895-41F5-8B82-7D28515728D8}" type="slidenum">
              <a:rPr lang="cs-CZ" altLang="cs-CZ"/>
              <a:pPr>
                <a:spcBef>
                  <a:spcPct val="0"/>
                </a:spcBef>
              </a:pPr>
              <a:t>14</a:t>
            </a:fld>
            <a:endParaRPr lang="cs-CZ" altLang="cs-CZ"/>
          </a:p>
        </p:txBody>
      </p:sp>
    </p:spTree>
    <p:extLst>
      <p:ext uri="{BB962C8B-B14F-4D97-AF65-F5344CB8AC3E}">
        <p14:creationId xmlns:p14="http://schemas.microsoft.com/office/powerpoint/2010/main" val="2805057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4336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52B8306-68A3-468E-8B40-64860C010F69}" type="slidenum">
              <a:rPr lang="cs-CZ" altLang="cs-CZ"/>
              <a:pPr>
                <a:spcBef>
                  <a:spcPct val="0"/>
                </a:spcBef>
              </a:pPr>
              <a:t>15</a:t>
            </a:fld>
            <a:endParaRPr lang="cs-CZ" altLang="cs-CZ"/>
          </a:p>
        </p:txBody>
      </p:sp>
    </p:spTree>
    <p:extLst>
      <p:ext uri="{BB962C8B-B14F-4D97-AF65-F5344CB8AC3E}">
        <p14:creationId xmlns:p14="http://schemas.microsoft.com/office/powerpoint/2010/main" val="3263159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4438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15B4C16-F8CD-4936-BF77-48002D4F1695}" type="slidenum">
              <a:rPr lang="cs-CZ" altLang="cs-CZ"/>
              <a:pPr>
                <a:spcBef>
                  <a:spcPct val="0"/>
                </a:spcBef>
              </a:pPr>
              <a:t>16</a:t>
            </a:fld>
            <a:endParaRPr lang="cs-CZ" altLang="cs-CZ"/>
          </a:p>
        </p:txBody>
      </p:sp>
    </p:spTree>
    <p:extLst>
      <p:ext uri="{BB962C8B-B14F-4D97-AF65-F5344CB8AC3E}">
        <p14:creationId xmlns:p14="http://schemas.microsoft.com/office/powerpoint/2010/main" val="2024312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4541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5B29FBB9-C330-48E2-BE95-5E7C6D39BF51}" type="slidenum">
              <a:rPr lang="cs-CZ" altLang="cs-CZ"/>
              <a:pPr>
                <a:spcBef>
                  <a:spcPct val="0"/>
                </a:spcBef>
              </a:pPr>
              <a:t>17</a:t>
            </a:fld>
            <a:endParaRPr lang="cs-CZ" altLang="cs-CZ"/>
          </a:p>
        </p:txBody>
      </p:sp>
    </p:spTree>
    <p:extLst>
      <p:ext uri="{BB962C8B-B14F-4D97-AF65-F5344CB8AC3E}">
        <p14:creationId xmlns:p14="http://schemas.microsoft.com/office/powerpoint/2010/main" val="4067409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4643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F1413201-62AE-4638-8F6D-D0F0FCB1835C}" type="slidenum">
              <a:rPr lang="cs-CZ" altLang="cs-CZ"/>
              <a:pPr>
                <a:spcBef>
                  <a:spcPct val="0"/>
                </a:spcBef>
              </a:pPr>
              <a:t>18</a:t>
            </a:fld>
            <a:endParaRPr lang="cs-CZ" altLang="cs-CZ"/>
          </a:p>
        </p:txBody>
      </p:sp>
    </p:spTree>
    <p:extLst>
      <p:ext uri="{BB962C8B-B14F-4D97-AF65-F5344CB8AC3E}">
        <p14:creationId xmlns:p14="http://schemas.microsoft.com/office/powerpoint/2010/main" val="163780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4746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EBF8B703-AAA1-4041-A06E-D98F3B5A5A9B}" type="slidenum">
              <a:rPr lang="cs-CZ" altLang="cs-CZ"/>
              <a:pPr>
                <a:spcBef>
                  <a:spcPct val="0"/>
                </a:spcBef>
              </a:pPr>
              <a:t>19</a:t>
            </a:fld>
            <a:endParaRPr lang="cs-CZ" altLang="cs-CZ"/>
          </a:p>
        </p:txBody>
      </p:sp>
    </p:spTree>
    <p:extLst>
      <p:ext uri="{BB962C8B-B14F-4D97-AF65-F5344CB8AC3E}">
        <p14:creationId xmlns:p14="http://schemas.microsoft.com/office/powerpoint/2010/main" val="2671529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005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5FF8CBBE-1789-4486-979B-40308580E9B6}" type="slidenum">
              <a:rPr lang="cs-CZ" altLang="cs-CZ"/>
              <a:pPr>
                <a:spcBef>
                  <a:spcPct val="0"/>
                </a:spcBef>
              </a:pPr>
              <a:t>2</a:t>
            </a:fld>
            <a:endParaRPr lang="cs-CZ" altLang="cs-CZ"/>
          </a:p>
        </p:txBody>
      </p:sp>
    </p:spTree>
    <p:extLst>
      <p:ext uri="{BB962C8B-B14F-4D97-AF65-F5344CB8AC3E}">
        <p14:creationId xmlns:p14="http://schemas.microsoft.com/office/powerpoint/2010/main" val="3693261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4848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1EF4CF0B-BE06-43F8-B3B3-74283F147EFC}" type="slidenum">
              <a:rPr lang="cs-CZ" altLang="cs-CZ"/>
              <a:pPr>
                <a:spcBef>
                  <a:spcPct val="0"/>
                </a:spcBef>
              </a:pPr>
              <a:t>20</a:t>
            </a:fld>
            <a:endParaRPr lang="cs-CZ" altLang="cs-CZ"/>
          </a:p>
        </p:txBody>
      </p:sp>
    </p:spTree>
    <p:extLst>
      <p:ext uri="{BB962C8B-B14F-4D97-AF65-F5344CB8AC3E}">
        <p14:creationId xmlns:p14="http://schemas.microsoft.com/office/powerpoint/2010/main" val="2718327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4950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996DF17-E6A2-44CB-8C2A-4D7674208606}" type="slidenum">
              <a:rPr lang="cs-CZ" altLang="cs-CZ"/>
              <a:pPr>
                <a:spcBef>
                  <a:spcPct val="0"/>
                </a:spcBef>
              </a:pPr>
              <a:t>21</a:t>
            </a:fld>
            <a:endParaRPr lang="cs-CZ" altLang="cs-CZ"/>
          </a:p>
        </p:txBody>
      </p:sp>
    </p:spTree>
    <p:extLst>
      <p:ext uri="{BB962C8B-B14F-4D97-AF65-F5344CB8AC3E}">
        <p14:creationId xmlns:p14="http://schemas.microsoft.com/office/powerpoint/2010/main" val="207762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5053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39A3003-7971-4105-8255-4458CB5F20FF}" type="slidenum">
              <a:rPr lang="cs-CZ" altLang="cs-CZ"/>
              <a:pPr>
                <a:spcBef>
                  <a:spcPct val="0"/>
                </a:spcBef>
              </a:pPr>
              <a:t>22</a:t>
            </a:fld>
            <a:endParaRPr lang="cs-CZ" altLang="cs-CZ"/>
          </a:p>
        </p:txBody>
      </p:sp>
    </p:spTree>
    <p:extLst>
      <p:ext uri="{BB962C8B-B14F-4D97-AF65-F5344CB8AC3E}">
        <p14:creationId xmlns:p14="http://schemas.microsoft.com/office/powerpoint/2010/main" val="172255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5155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D6600433-E1FC-483A-8892-74CB1B6774DB}" type="slidenum">
              <a:rPr lang="cs-CZ" altLang="cs-CZ"/>
              <a:pPr>
                <a:spcBef>
                  <a:spcPct val="0"/>
                </a:spcBef>
              </a:pPr>
              <a:t>23</a:t>
            </a:fld>
            <a:endParaRPr lang="cs-CZ" altLang="cs-CZ"/>
          </a:p>
        </p:txBody>
      </p:sp>
    </p:spTree>
    <p:extLst>
      <p:ext uri="{BB962C8B-B14F-4D97-AF65-F5344CB8AC3E}">
        <p14:creationId xmlns:p14="http://schemas.microsoft.com/office/powerpoint/2010/main" val="629197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5258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66DDBA0-B4FB-45EF-B69E-4053B31D391C}" type="slidenum">
              <a:rPr lang="cs-CZ" altLang="cs-CZ"/>
              <a:pPr>
                <a:spcBef>
                  <a:spcPct val="0"/>
                </a:spcBef>
              </a:pPr>
              <a:t>24</a:t>
            </a:fld>
            <a:endParaRPr lang="cs-CZ" altLang="cs-CZ"/>
          </a:p>
        </p:txBody>
      </p:sp>
    </p:spTree>
    <p:extLst>
      <p:ext uri="{BB962C8B-B14F-4D97-AF65-F5344CB8AC3E}">
        <p14:creationId xmlns:p14="http://schemas.microsoft.com/office/powerpoint/2010/main" val="257480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5360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B1055308-8621-480B-B517-7225D5693F07}" type="slidenum">
              <a:rPr lang="cs-CZ" altLang="cs-CZ"/>
              <a:pPr>
                <a:spcBef>
                  <a:spcPct val="0"/>
                </a:spcBef>
              </a:pPr>
              <a:t>25</a:t>
            </a:fld>
            <a:endParaRPr lang="cs-CZ" altLang="cs-CZ"/>
          </a:p>
        </p:txBody>
      </p:sp>
    </p:spTree>
    <p:extLst>
      <p:ext uri="{BB962C8B-B14F-4D97-AF65-F5344CB8AC3E}">
        <p14:creationId xmlns:p14="http://schemas.microsoft.com/office/powerpoint/2010/main" val="171708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5462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DAB309C2-1B9A-42D6-8D82-D2A040F92C2A}" type="slidenum">
              <a:rPr lang="cs-CZ" altLang="cs-CZ"/>
              <a:pPr>
                <a:spcBef>
                  <a:spcPct val="0"/>
                </a:spcBef>
              </a:pPr>
              <a:t>26</a:t>
            </a:fld>
            <a:endParaRPr lang="cs-CZ" altLang="cs-CZ"/>
          </a:p>
        </p:txBody>
      </p:sp>
    </p:spTree>
    <p:extLst>
      <p:ext uri="{BB962C8B-B14F-4D97-AF65-F5344CB8AC3E}">
        <p14:creationId xmlns:p14="http://schemas.microsoft.com/office/powerpoint/2010/main" val="2850365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5565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D6F3BF4-A55A-4F3D-833C-A94E29B94596}" type="slidenum">
              <a:rPr lang="cs-CZ" altLang="cs-CZ"/>
              <a:pPr>
                <a:spcBef>
                  <a:spcPct val="0"/>
                </a:spcBef>
              </a:pPr>
              <a:t>27</a:t>
            </a:fld>
            <a:endParaRPr lang="cs-CZ" altLang="cs-CZ"/>
          </a:p>
        </p:txBody>
      </p:sp>
    </p:spTree>
    <p:extLst>
      <p:ext uri="{BB962C8B-B14F-4D97-AF65-F5344CB8AC3E}">
        <p14:creationId xmlns:p14="http://schemas.microsoft.com/office/powerpoint/2010/main" val="408607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5667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582E796A-CA90-4AED-AD8C-AA3D2B408336}" type="slidenum">
              <a:rPr lang="cs-CZ" altLang="cs-CZ"/>
              <a:pPr>
                <a:spcBef>
                  <a:spcPct val="0"/>
                </a:spcBef>
              </a:pPr>
              <a:t>28</a:t>
            </a:fld>
            <a:endParaRPr lang="cs-CZ" altLang="cs-CZ"/>
          </a:p>
        </p:txBody>
      </p:sp>
    </p:spTree>
    <p:extLst>
      <p:ext uri="{BB962C8B-B14F-4D97-AF65-F5344CB8AC3E}">
        <p14:creationId xmlns:p14="http://schemas.microsoft.com/office/powerpoint/2010/main" val="3487700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15770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itchFamily="34" charset="0"/>
                <a:cs typeface="Arial" charset="0"/>
              </a:defRPr>
            </a:lvl1pPr>
            <a:lvl2pPr marL="742950" indent="-285750">
              <a:defRPr>
                <a:solidFill>
                  <a:schemeClr val="tx1"/>
                </a:solidFill>
                <a:latin typeface="Trebuchet MS" pitchFamily="34" charset="0"/>
                <a:cs typeface="Arial" charset="0"/>
              </a:defRPr>
            </a:lvl2pPr>
            <a:lvl3pPr marL="1143000" indent="-228600">
              <a:defRPr>
                <a:solidFill>
                  <a:schemeClr val="tx1"/>
                </a:solidFill>
                <a:latin typeface="Trebuchet MS" pitchFamily="34" charset="0"/>
                <a:cs typeface="Arial" charset="0"/>
              </a:defRPr>
            </a:lvl3pPr>
            <a:lvl4pPr marL="1600200" indent="-228600">
              <a:defRPr>
                <a:solidFill>
                  <a:schemeClr val="tx1"/>
                </a:solidFill>
                <a:latin typeface="Trebuchet MS" pitchFamily="34" charset="0"/>
                <a:cs typeface="Arial" charset="0"/>
              </a:defRPr>
            </a:lvl4pPr>
            <a:lvl5pPr marL="2057400" indent="-228600">
              <a:defRPr>
                <a:solidFill>
                  <a:schemeClr val="tx1"/>
                </a:solidFill>
                <a:latin typeface="Trebuchet MS" pitchFamily="34" charset="0"/>
                <a:cs typeface="Arial" charset="0"/>
              </a:defRPr>
            </a:lvl5pPr>
            <a:lvl6pPr marL="2514600" indent="-228600" eaLnBrk="0" fontAlgn="base" hangingPunct="0">
              <a:spcBef>
                <a:spcPct val="0"/>
              </a:spcBef>
              <a:spcAft>
                <a:spcPct val="0"/>
              </a:spcAft>
              <a:defRPr>
                <a:solidFill>
                  <a:schemeClr val="tx1"/>
                </a:solidFill>
                <a:latin typeface="Trebuchet MS" pitchFamily="34" charset="0"/>
                <a:cs typeface="Arial" charset="0"/>
              </a:defRPr>
            </a:lvl6pPr>
            <a:lvl7pPr marL="2971800" indent="-228600" eaLnBrk="0" fontAlgn="base" hangingPunct="0">
              <a:spcBef>
                <a:spcPct val="0"/>
              </a:spcBef>
              <a:spcAft>
                <a:spcPct val="0"/>
              </a:spcAft>
              <a:defRPr>
                <a:solidFill>
                  <a:schemeClr val="tx1"/>
                </a:solidFill>
                <a:latin typeface="Trebuchet MS" pitchFamily="34" charset="0"/>
                <a:cs typeface="Arial" charset="0"/>
              </a:defRPr>
            </a:lvl7pPr>
            <a:lvl8pPr marL="3429000" indent="-228600" eaLnBrk="0" fontAlgn="base" hangingPunct="0">
              <a:spcBef>
                <a:spcPct val="0"/>
              </a:spcBef>
              <a:spcAft>
                <a:spcPct val="0"/>
              </a:spcAft>
              <a:defRPr>
                <a:solidFill>
                  <a:schemeClr val="tx1"/>
                </a:solidFill>
                <a:latin typeface="Trebuchet MS" pitchFamily="34" charset="0"/>
                <a:cs typeface="Arial" charset="0"/>
              </a:defRPr>
            </a:lvl8pPr>
            <a:lvl9pPr marL="3886200" indent="-228600" eaLnBrk="0" fontAlgn="base" hangingPunct="0">
              <a:spcBef>
                <a:spcPct val="0"/>
              </a:spcBef>
              <a:spcAft>
                <a:spcPct val="0"/>
              </a:spcAft>
              <a:defRPr>
                <a:solidFill>
                  <a:schemeClr val="tx1"/>
                </a:solidFill>
                <a:latin typeface="Trebuchet MS" pitchFamily="34" charset="0"/>
                <a:cs typeface="Arial" charset="0"/>
              </a:defRPr>
            </a:lvl9pPr>
          </a:lstStyle>
          <a:p>
            <a:fld id="{12E0BFF3-F36A-497F-97B1-095C41D7E7AC}" type="slidenum">
              <a:rPr lang="cs-CZ" altLang="cs-CZ">
                <a:latin typeface="Calibri" pitchFamily="34" charset="0"/>
              </a:rPr>
              <a:pPr/>
              <a:t>55</a:t>
            </a:fld>
            <a:endParaRPr lang="cs-CZ" altLang="cs-CZ">
              <a:latin typeface="Calibri" pitchFamily="34" charset="0"/>
            </a:endParaRPr>
          </a:p>
        </p:txBody>
      </p:sp>
    </p:spTree>
    <p:extLst>
      <p:ext uri="{BB962C8B-B14F-4D97-AF65-F5344CB8AC3E}">
        <p14:creationId xmlns:p14="http://schemas.microsoft.com/office/powerpoint/2010/main" val="2523015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107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3ECC2CD7-6595-4DFB-8870-A061C9868192}" type="slidenum">
              <a:rPr lang="cs-CZ" altLang="cs-CZ"/>
              <a:pPr>
                <a:spcBef>
                  <a:spcPct val="0"/>
                </a:spcBef>
              </a:pPr>
              <a:t>3</a:t>
            </a:fld>
            <a:endParaRPr lang="cs-CZ" altLang="cs-CZ"/>
          </a:p>
        </p:txBody>
      </p:sp>
    </p:spTree>
    <p:extLst>
      <p:ext uri="{BB962C8B-B14F-4D97-AF65-F5344CB8AC3E}">
        <p14:creationId xmlns:p14="http://schemas.microsoft.com/office/powerpoint/2010/main" val="629805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15872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itchFamily="34" charset="0"/>
                <a:cs typeface="Arial" charset="0"/>
              </a:defRPr>
            </a:lvl1pPr>
            <a:lvl2pPr marL="742950" indent="-285750">
              <a:defRPr>
                <a:solidFill>
                  <a:schemeClr val="tx1"/>
                </a:solidFill>
                <a:latin typeface="Trebuchet MS" pitchFamily="34" charset="0"/>
                <a:cs typeface="Arial" charset="0"/>
              </a:defRPr>
            </a:lvl2pPr>
            <a:lvl3pPr marL="1143000" indent="-228600">
              <a:defRPr>
                <a:solidFill>
                  <a:schemeClr val="tx1"/>
                </a:solidFill>
                <a:latin typeface="Trebuchet MS" pitchFamily="34" charset="0"/>
                <a:cs typeface="Arial" charset="0"/>
              </a:defRPr>
            </a:lvl3pPr>
            <a:lvl4pPr marL="1600200" indent="-228600">
              <a:defRPr>
                <a:solidFill>
                  <a:schemeClr val="tx1"/>
                </a:solidFill>
                <a:latin typeface="Trebuchet MS" pitchFamily="34" charset="0"/>
                <a:cs typeface="Arial" charset="0"/>
              </a:defRPr>
            </a:lvl4pPr>
            <a:lvl5pPr marL="2057400" indent="-228600">
              <a:defRPr>
                <a:solidFill>
                  <a:schemeClr val="tx1"/>
                </a:solidFill>
                <a:latin typeface="Trebuchet MS" pitchFamily="34" charset="0"/>
                <a:cs typeface="Arial" charset="0"/>
              </a:defRPr>
            </a:lvl5pPr>
            <a:lvl6pPr marL="2514600" indent="-228600" eaLnBrk="0" fontAlgn="base" hangingPunct="0">
              <a:spcBef>
                <a:spcPct val="0"/>
              </a:spcBef>
              <a:spcAft>
                <a:spcPct val="0"/>
              </a:spcAft>
              <a:defRPr>
                <a:solidFill>
                  <a:schemeClr val="tx1"/>
                </a:solidFill>
                <a:latin typeface="Trebuchet MS" pitchFamily="34" charset="0"/>
                <a:cs typeface="Arial" charset="0"/>
              </a:defRPr>
            </a:lvl6pPr>
            <a:lvl7pPr marL="2971800" indent="-228600" eaLnBrk="0" fontAlgn="base" hangingPunct="0">
              <a:spcBef>
                <a:spcPct val="0"/>
              </a:spcBef>
              <a:spcAft>
                <a:spcPct val="0"/>
              </a:spcAft>
              <a:defRPr>
                <a:solidFill>
                  <a:schemeClr val="tx1"/>
                </a:solidFill>
                <a:latin typeface="Trebuchet MS" pitchFamily="34" charset="0"/>
                <a:cs typeface="Arial" charset="0"/>
              </a:defRPr>
            </a:lvl7pPr>
            <a:lvl8pPr marL="3429000" indent="-228600" eaLnBrk="0" fontAlgn="base" hangingPunct="0">
              <a:spcBef>
                <a:spcPct val="0"/>
              </a:spcBef>
              <a:spcAft>
                <a:spcPct val="0"/>
              </a:spcAft>
              <a:defRPr>
                <a:solidFill>
                  <a:schemeClr val="tx1"/>
                </a:solidFill>
                <a:latin typeface="Trebuchet MS" pitchFamily="34" charset="0"/>
                <a:cs typeface="Arial" charset="0"/>
              </a:defRPr>
            </a:lvl8pPr>
            <a:lvl9pPr marL="3886200" indent="-228600" eaLnBrk="0" fontAlgn="base" hangingPunct="0">
              <a:spcBef>
                <a:spcPct val="0"/>
              </a:spcBef>
              <a:spcAft>
                <a:spcPct val="0"/>
              </a:spcAft>
              <a:defRPr>
                <a:solidFill>
                  <a:schemeClr val="tx1"/>
                </a:solidFill>
                <a:latin typeface="Trebuchet MS" pitchFamily="34" charset="0"/>
                <a:cs typeface="Arial" charset="0"/>
              </a:defRPr>
            </a:lvl9pPr>
          </a:lstStyle>
          <a:p>
            <a:fld id="{411259DF-2D11-4061-9693-92311933708B}" type="slidenum">
              <a:rPr lang="cs-CZ" altLang="cs-CZ">
                <a:latin typeface="Calibri" pitchFamily="34" charset="0"/>
              </a:rPr>
              <a:pPr/>
              <a:t>61</a:t>
            </a:fld>
            <a:endParaRPr lang="cs-CZ" altLang="cs-CZ">
              <a:latin typeface="Calibri" pitchFamily="34" charset="0"/>
            </a:endParaRPr>
          </a:p>
        </p:txBody>
      </p:sp>
    </p:spTree>
    <p:extLst>
      <p:ext uri="{BB962C8B-B14F-4D97-AF65-F5344CB8AC3E}">
        <p14:creationId xmlns:p14="http://schemas.microsoft.com/office/powerpoint/2010/main" val="2261199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210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23EB2EA-8053-4B2D-AA55-C349E8B0C86D}" type="slidenum">
              <a:rPr lang="cs-CZ" altLang="cs-CZ"/>
              <a:pPr>
                <a:spcBef>
                  <a:spcPct val="0"/>
                </a:spcBef>
              </a:pPr>
              <a:t>4</a:t>
            </a:fld>
            <a:endParaRPr lang="cs-CZ" altLang="cs-CZ"/>
          </a:p>
        </p:txBody>
      </p:sp>
    </p:spTree>
    <p:extLst>
      <p:ext uri="{BB962C8B-B14F-4D97-AF65-F5344CB8AC3E}">
        <p14:creationId xmlns:p14="http://schemas.microsoft.com/office/powerpoint/2010/main" val="2876963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312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883C62A-F04C-4B83-B161-09D9B7E19822}" type="slidenum">
              <a:rPr lang="cs-CZ" altLang="cs-CZ"/>
              <a:pPr>
                <a:spcBef>
                  <a:spcPct val="0"/>
                </a:spcBef>
              </a:pPr>
              <a:t>5</a:t>
            </a:fld>
            <a:endParaRPr lang="cs-CZ" altLang="cs-CZ"/>
          </a:p>
        </p:txBody>
      </p:sp>
    </p:spTree>
    <p:extLst>
      <p:ext uri="{BB962C8B-B14F-4D97-AF65-F5344CB8AC3E}">
        <p14:creationId xmlns:p14="http://schemas.microsoft.com/office/powerpoint/2010/main" val="2494647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414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60C51CB-D70B-4C51-82FD-9A49BDEC6515}" type="slidenum">
              <a:rPr lang="cs-CZ" altLang="cs-CZ"/>
              <a:pPr>
                <a:spcBef>
                  <a:spcPct val="0"/>
                </a:spcBef>
              </a:pPr>
              <a:t>6</a:t>
            </a:fld>
            <a:endParaRPr lang="cs-CZ" altLang="cs-CZ"/>
          </a:p>
        </p:txBody>
      </p:sp>
    </p:spTree>
    <p:extLst>
      <p:ext uri="{BB962C8B-B14F-4D97-AF65-F5344CB8AC3E}">
        <p14:creationId xmlns:p14="http://schemas.microsoft.com/office/powerpoint/2010/main" val="54801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3517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3443B3A9-5D22-4469-866D-FE6D0311BD87}" type="slidenum">
              <a:rPr lang="cs-CZ" altLang="cs-CZ"/>
              <a:pPr>
                <a:spcBef>
                  <a:spcPct val="0"/>
                </a:spcBef>
              </a:pPr>
              <a:t>7</a:t>
            </a:fld>
            <a:endParaRPr lang="cs-CZ" altLang="cs-CZ"/>
          </a:p>
        </p:txBody>
      </p:sp>
    </p:spTree>
    <p:extLst>
      <p:ext uri="{BB962C8B-B14F-4D97-AF65-F5344CB8AC3E}">
        <p14:creationId xmlns:p14="http://schemas.microsoft.com/office/powerpoint/2010/main" val="3916329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3619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1D81764-B91B-4262-AEBB-BBB9ED2871B5}" type="slidenum">
              <a:rPr lang="cs-CZ" altLang="cs-CZ"/>
              <a:pPr>
                <a:spcBef>
                  <a:spcPct val="0"/>
                </a:spcBef>
              </a:pPr>
              <a:t>8</a:t>
            </a:fld>
            <a:endParaRPr lang="cs-CZ" altLang="cs-CZ"/>
          </a:p>
        </p:txBody>
      </p:sp>
    </p:spTree>
    <p:extLst>
      <p:ext uri="{BB962C8B-B14F-4D97-AF65-F5344CB8AC3E}">
        <p14:creationId xmlns:p14="http://schemas.microsoft.com/office/powerpoint/2010/main" val="1808937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3722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C1A1E47-E1B6-4C15-8050-014E139A075D}" type="slidenum">
              <a:rPr lang="cs-CZ" altLang="cs-CZ"/>
              <a:pPr>
                <a:spcBef>
                  <a:spcPct val="0"/>
                </a:spcBef>
              </a:pPr>
              <a:t>9</a:t>
            </a:fld>
            <a:endParaRPr lang="cs-CZ" altLang="cs-CZ"/>
          </a:p>
        </p:txBody>
      </p:sp>
    </p:spTree>
    <p:extLst>
      <p:ext uri="{BB962C8B-B14F-4D97-AF65-F5344CB8AC3E}">
        <p14:creationId xmlns:p14="http://schemas.microsoft.com/office/powerpoint/2010/main" val="2319443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8E9A5C96-A2FB-4B0D-B59F-6B8C258677B8}" type="datetimeFigureOut">
              <a:rPr lang="cs-CZ" smtClean="0"/>
              <a:t>23.3.2017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C928C52-A463-4296-866D-8A98EA0DE655}" type="slidenum">
              <a:rPr lang="cs-CZ" smtClean="0"/>
              <a:t>‹#›</a:t>
            </a:fld>
            <a:endParaRPr lang="cs-CZ"/>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cs-CZ" smtClean="0"/>
              <a:t>Kliknutím lze upravit styl.</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8E9A5C96-A2FB-4B0D-B59F-6B8C258677B8}" type="datetimeFigureOut">
              <a:rPr lang="cs-CZ" smtClean="0"/>
              <a:t>23.3.2017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C928C52-A463-4296-866D-8A98EA0DE655}" type="slidenum">
              <a:rPr lang="cs-CZ" smtClean="0"/>
              <a:t>‹#›</a:t>
            </a:fld>
            <a:endParaRPr lang="cs-CZ"/>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cs-CZ" smtClean="0"/>
              <a:t>Kliknutím lze upravit styl.</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8E9A5C96-A2FB-4B0D-B59F-6B8C258677B8}" type="datetimeFigureOut">
              <a:rPr lang="cs-CZ" smtClean="0"/>
              <a:t>23.3.2017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C928C52-A463-4296-866D-8A98EA0DE655}" type="slidenum">
              <a:rPr lang="cs-CZ" smtClean="0"/>
              <a:t>‹#›</a:t>
            </a:fld>
            <a:endParaRPr lang="cs-CZ"/>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E9A5C96-A2FB-4B0D-B59F-6B8C258677B8}" type="datetimeFigureOut">
              <a:rPr lang="cs-CZ" smtClean="0"/>
              <a:t>23.3.2017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C928C52-A463-4296-866D-8A98EA0DE655}" type="slidenum">
              <a:rPr lang="cs-CZ" smtClean="0"/>
              <a:t>‹#›</a:t>
            </a:fld>
            <a:endParaRPr lang="cs-CZ"/>
          </a:p>
        </p:txBody>
      </p:sp>
      <p:sp>
        <p:nvSpPr>
          <p:cNvPr id="8" name="Title 7"/>
          <p:cNvSpPr>
            <a:spLocks noGrp="1"/>
          </p:cNvSpPr>
          <p:nvPr>
            <p:ph type="title"/>
          </p:nvPr>
        </p:nvSpPr>
        <p:spPr/>
        <p:txBody>
          <a:bodyPr/>
          <a:lstStyle/>
          <a:p>
            <a:r>
              <a:rPr lang="cs-CZ" smtClean="0"/>
              <a:t>Kliknutím lze upravit styl.</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cs-CZ" smtClean="0"/>
              <a:t>Kliknutím lze upravit styl.</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8E9A5C96-A2FB-4B0D-B59F-6B8C258677B8}" type="datetimeFigureOut">
              <a:rPr lang="cs-CZ" smtClean="0"/>
              <a:t>23.3.2017</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C928C52-A463-4296-866D-8A98EA0DE655}" type="slidenum">
              <a:rPr lang="cs-CZ" smtClean="0"/>
              <a:t>‹#›</a:t>
            </a:fld>
            <a:endParaRPr lang="cs-CZ"/>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E9A5C96-A2FB-4B0D-B59F-6B8C258677B8}" type="datetimeFigureOut">
              <a:rPr lang="cs-CZ" smtClean="0"/>
              <a:t>23.3.2017</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2C928C52-A463-4296-866D-8A98EA0DE655}" type="slidenum">
              <a:rPr lang="cs-CZ" smtClean="0"/>
              <a:t>‹#›</a:t>
            </a:fld>
            <a:endParaRPr lang="cs-CZ"/>
          </a:p>
        </p:txBody>
      </p:sp>
      <p:sp>
        <p:nvSpPr>
          <p:cNvPr id="8" name="Title 7"/>
          <p:cNvSpPr>
            <a:spLocks noGrp="1"/>
          </p:cNvSpPr>
          <p:nvPr>
            <p:ph type="title"/>
          </p:nvPr>
        </p:nvSpPr>
        <p:spPr/>
        <p:txBody>
          <a:bodyPr/>
          <a:lstStyle/>
          <a:p>
            <a:r>
              <a:rPr lang="cs-CZ" smtClean="0"/>
              <a:t>Kliknutím lze upravit styl.</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cs-CZ" smtClean="0"/>
              <a:t>Kliknutím lze upravit styly předlohy textu.</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8E9A5C96-A2FB-4B0D-B59F-6B8C258677B8}" type="datetimeFigureOut">
              <a:rPr lang="cs-CZ" smtClean="0"/>
              <a:t>23.3.2017</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2C928C52-A463-4296-866D-8A98EA0DE655}" type="slidenum">
              <a:rPr lang="cs-CZ" smtClean="0"/>
              <a:t>‹#›</a:t>
            </a:fld>
            <a:endParaRPr lang="cs-CZ"/>
          </a:p>
        </p:txBody>
      </p:sp>
      <p:sp>
        <p:nvSpPr>
          <p:cNvPr id="10" name="Title 9"/>
          <p:cNvSpPr>
            <a:spLocks noGrp="1"/>
          </p:cNvSpPr>
          <p:nvPr>
            <p:ph type="title"/>
          </p:nvPr>
        </p:nvSpPr>
        <p:spPr/>
        <p:txBody>
          <a:bodyPr/>
          <a:lstStyle/>
          <a:p>
            <a:r>
              <a:rPr lang="cs-CZ" smtClean="0"/>
              <a:t>Kliknutím lze upravit styl.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8E9A5C96-A2FB-4B0D-B59F-6B8C258677B8}" type="datetimeFigureOut">
              <a:rPr lang="cs-CZ" smtClean="0"/>
              <a:t>23.3.2017</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2C928C52-A463-4296-866D-8A98EA0DE655}" type="slidenum">
              <a:rPr lang="cs-CZ" smtClean="0"/>
              <a:t>‹#›</a:t>
            </a:fld>
            <a:endParaRPr lang="cs-CZ"/>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9A5C96-A2FB-4B0D-B59F-6B8C258677B8}" type="datetimeFigureOut">
              <a:rPr lang="cs-CZ" smtClean="0"/>
              <a:t>23.3.2017</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2C928C52-A463-4296-866D-8A98EA0DE655}" type="slidenum">
              <a:rPr lang="cs-CZ" smtClean="0"/>
              <a:t>‹#›</a:t>
            </a:fld>
            <a:endParaRPr lang="cs-CZ"/>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cs-CZ" smtClean="0"/>
              <a:t>Kliknutím lze upravit styl.</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8E9A5C96-A2FB-4B0D-B59F-6B8C258677B8}" type="datetimeFigureOut">
              <a:rPr lang="cs-CZ" smtClean="0"/>
              <a:t>23.3.2017</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2C928C52-A463-4296-866D-8A98EA0DE655}" type="slidenum">
              <a:rPr lang="cs-CZ" smtClean="0"/>
              <a:t>‹#›</a:t>
            </a:fld>
            <a:endParaRPr lang="cs-CZ"/>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8E9A5C96-A2FB-4B0D-B59F-6B8C258677B8}" type="datetimeFigureOut">
              <a:rPr lang="cs-CZ" smtClean="0"/>
              <a:t>23.3.2017</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2C928C52-A463-4296-866D-8A98EA0DE655}" type="slidenum">
              <a:rPr lang="cs-CZ" smtClean="0"/>
              <a:t>‹#›</a:t>
            </a:fld>
            <a:endParaRPr lang="cs-CZ"/>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cs-CZ" smtClean="0"/>
              <a:t>Kliknutím lze upravit styl.</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cs-CZ" smtClean="0"/>
              <a:t>Kliknutím lze upravit styl.</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8E9A5C96-A2FB-4B0D-B59F-6B8C258677B8}" type="datetimeFigureOut">
              <a:rPr lang="cs-CZ" smtClean="0"/>
              <a:t>23.3.2017</a:t>
            </a:fld>
            <a:endParaRPr lang="cs-CZ"/>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cs-CZ"/>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2C928C52-A463-4296-866D-8A98EA0DE655}"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czecot.com/tourist-attraction/7069_st-catherine-rotunda-znojmo" TargetMode="Externa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image" Target="../media/image48.jpeg"/></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s://www.youtube.com/watch?v=-SK7YmwuVak"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Podnadpis 2"/>
          <p:cNvSpPr>
            <a:spLocks noGrp="1"/>
          </p:cNvSpPr>
          <p:nvPr>
            <p:ph type="subTitle" idx="1"/>
          </p:nvPr>
        </p:nvSpPr>
        <p:spPr>
          <a:xfrm>
            <a:off x="1403649" y="3716338"/>
            <a:ext cx="6914852" cy="1101725"/>
          </a:xfrm>
        </p:spPr>
        <p:txBody>
          <a:bodyPr/>
          <a:lstStyle/>
          <a:p>
            <a:pPr algn="ctr" eaLnBrk="1" hangingPunct="1"/>
            <a:r>
              <a:rPr lang="cs-CZ" altLang="en-US" sz="2400" dirty="0" smtClean="0">
                <a:latin typeface="Garamond" pitchFamily="18" charset="0"/>
              </a:rPr>
              <a:t>Jana Musilová, PhD</a:t>
            </a:r>
          </a:p>
          <a:p>
            <a:pPr algn="ctr" eaLnBrk="1" hangingPunct="1"/>
            <a:r>
              <a:rPr lang="cs-CZ" altLang="en-US" sz="2400" dirty="0" smtClean="0">
                <a:latin typeface="Garamond" pitchFamily="18" charset="0"/>
              </a:rPr>
              <a:t>87562@mail.muni.cz</a:t>
            </a:r>
            <a:endParaRPr lang="cs-CZ" altLang="en-US" dirty="0" smtClean="0">
              <a:latin typeface="Garamond" pitchFamily="18" charset="0"/>
            </a:endParaRPr>
          </a:p>
        </p:txBody>
      </p:sp>
      <p:sp>
        <p:nvSpPr>
          <p:cNvPr id="2" name="Nadpis 1"/>
          <p:cNvSpPr>
            <a:spLocks noGrp="1"/>
          </p:cNvSpPr>
          <p:nvPr>
            <p:ph type="ctrTitle"/>
          </p:nvPr>
        </p:nvSpPr>
        <p:spPr>
          <a:xfrm>
            <a:off x="755576" y="1484784"/>
            <a:ext cx="7175351" cy="1800199"/>
          </a:xfrm>
        </p:spPr>
        <p:txBody>
          <a:bodyPr/>
          <a:lstStyle/>
          <a:p>
            <a:pPr algn="ctr" eaLnBrk="1" fontAlgn="auto" hangingPunct="1">
              <a:spcAft>
                <a:spcPts val="0"/>
              </a:spcAft>
              <a:defRPr/>
            </a:pPr>
            <a:r>
              <a:rPr lang="cs-CZ" dirty="0" err="1" smtClean="0">
                <a:latin typeface="Garamond" panose="02020404030301010803" pitchFamily="18" charset="0"/>
              </a:rPr>
              <a:t>History</a:t>
            </a:r>
            <a:r>
              <a:rPr lang="cs-CZ" dirty="0" smtClean="0">
                <a:latin typeface="Garamond" panose="02020404030301010803" pitchFamily="18" charset="0"/>
              </a:rPr>
              <a:t> </a:t>
            </a:r>
            <a:r>
              <a:rPr lang="cs-CZ" dirty="0" err="1" smtClean="0">
                <a:latin typeface="Garamond" panose="02020404030301010803" pitchFamily="18" charset="0"/>
              </a:rPr>
              <a:t>of</a:t>
            </a:r>
            <a:r>
              <a:rPr lang="cs-CZ" dirty="0" smtClean="0">
                <a:latin typeface="Garamond" panose="02020404030301010803" pitchFamily="18" charset="0"/>
              </a:rPr>
              <a:t> </a:t>
            </a:r>
            <a:r>
              <a:rPr lang="cs-CZ" dirty="0" err="1" smtClean="0">
                <a:latin typeface="Garamond" panose="02020404030301010803" pitchFamily="18" charset="0"/>
              </a:rPr>
              <a:t>Central</a:t>
            </a:r>
            <a:r>
              <a:rPr lang="cs-CZ" dirty="0" smtClean="0">
                <a:latin typeface="Garamond" panose="02020404030301010803" pitchFamily="18" charset="0"/>
              </a:rPr>
              <a:t> </a:t>
            </a:r>
            <a:r>
              <a:rPr lang="cs-CZ" dirty="0" err="1" smtClean="0">
                <a:latin typeface="Garamond" panose="02020404030301010803" pitchFamily="18" charset="0"/>
              </a:rPr>
              <a:t>Europe</a:t>
            </a:r>
            <a:endParaRPr lang="cs-CZ" dirty="0">
              <a:latin typeface="Garamond" panose="02020404030301010803" pitchFamily="18" charset="0"/>
            </a:endParaRPr>
          </a:p>
        </p:txBody>
      </p:sp>
    </p:spTree>
    <p:extLst>
      <p:ext uri="{BB962C8B-B14F-4D97-AF65-F5344CB8AC3E}">
        <p14:creationId xmlns:p14="http://schemas.microsoft.com/office/powerpoint/2010/main" val="33145671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endParaRPr lang="en-GB"/>
          </a:p>
        </p:txBody>
      </p:sp>
      <p:pic>
        <p:nvPicPr>
          <p:cNvPr id="15363" name="Obrázek 1" descr="central_europe_1740.gif"/>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107504" y="1"/>
            <a:ext cx="9217024" cy="6755828"/>
          </a:xfrm>
          <a:prstGeom prst="rect">
            <a:avLst/>
          </a:prstGeom>
        </p:spPr>
      </p:pic>
    </p:spTree>
    <p:extLst>
      <p:ext uri="{BB962C8B-B14F-4D97-AF65-F5344CB8AC3E}">
        <p14:creationId xmlns:p14="http://schemas.microsoft.com/office/powerpoint/2010/main" val="10085191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endParaRPr lang="en-GB"/>
          </a:p>
        </p:txBody>
      </p:sp>
      <p:pic>
        <p:nvPicPr>
          <p:cNvPr id="16387" name="Obrázek 1" descr="50s-cold-war-map.jpg"/>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0" y="0"/>
            <a:ext cx="9324528" cy="6858000"/>
          </a:xfrm>
          <a:prstGeom prst="rect">
            <a:avLst/>
          </a:prstGeom>
        </p:spPr>
      </p:pic>
    </p:spTree>
    <p:extLst>
      <p:ext uri="{BB962C8B-B14F-4D97-AF65-F5344CB8AC3E}">
        <p14:creationId xmlns:p14="http://schemas.microsoft.com/office/powerpoint/2010/main" val="33951436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7239000" cy="936104"/>
          </a:xfrm>
        </p:spPr>
        <p:txBody>
          <a:bodyPr>
            <a:normAutofit fontScale="90000"/>
          </a:bodyPr>
          <a:lstStyle/>
          <a:p>
            <a:pPr algn="ctr">
              <a:defRPr/>
            </a:pPr>
            <a:r>
              <a:rPr lang="cs-CZ" dirty="0">
                <a:latin typeface="Garamond" panose="02020404030301010803" pitchFamily="18" charset="0"/>
              </a:rPr>
              <a:t>CE as a </a:t>
            </a:r>
            <a:r>
              <a:rPr lang="cs-CZ" dirty="0" err="1">
                <a:latin typeface="Garamond" panose="02020404030301010803" pitchFamily="18" charset="0"/>
              </a:rPr>
              <a:t>cultural</a:t>
            </a:r>
            <a:r>
              <a:rPr lang="cs-CZ" dirty="0">
                <a:latin typeface="Garamond" panose="02020404030301010803" pitchFamily="18" charset="0"/>
              </a:rPr>
              <a:t> unit</a:t>
            </a:r>
            <a:r>
              <a:rPr lang="pt-BR" dirty="0">
                <a:latin typeface="Garamond" panose="02020404030301010803" pitchFamily="18" charset="0"/>
              </a:rPr>
              <a:t>?</a:t>
            </a:r>
            <a:r>
              <a:rPr lang="pt-BR" dirty="0"/>
              <a:t/>
            </a:r>
            <a:br>
              <a:rPr lang="pt-BR" dirty="0"/>
            </a:br>
            <a:r>
              <a:rPr lang="cs-CZ" dirty="0" smtClean="0"/>
              <a:t/>
            </a:r>
            <a:br>
              <a:rPr lang="cs-CZ" dirty="0" smtClean="0"/>
            </a:br>
            <a:r>
              <a:rPr lang="cs-CZ" dirty="0" smtClean="0"/>
              <a:t/>
            </a:r>
            <a:br>
              <a:rPr lang="cs-CZ" dirty="0" smtClean="0"/>
            </a:br>
            <a:r>
              <a:rPr lang="cs-CZ" dirty="0" smtClean="0"/>
              <a:t/>
            </a:r>
            <a:br>
              <a:rPr lang="cs-CZ" dirty="0" smtClean="0"/>
            </a:br>
            <a:r>
              <a:rPr lang="cs-CZ" dirty="0" smtClean="0"/>
              <a:t/>
            </a:r>
            <a:br>
              <a:rPr lang="cs-CZ" dirty="0" smtClean="0"/>
            </a:br>
            <a:r>
              <a:rPr lang="cs-CZ" dirty="0" smtClean="0"/>
              <a:t/>
            </a:r>
            <a:br>
              <a:rPr lang="cs-CZ" dirty="0" smtClean="0"/>
            </a:br>
            <a:r>
              <a:rPr lang="cs-CZ" dirty="0" smtClean="0"/>
              <a:t/>
            </a:r>
            <a:br>
              <a:rPr lang="cs-CZ" dirty="0" smtClean="0"/>
            </a:br>
            <a:r>
              <a:rPr lang="cs-CZ" dirty="0" smtClean="0"/>
              <a:t/>
            </a:r>
            <a:br>
              <a:rPr lang="cs-CZ" dirty="0" smtClean="0"/>
            </a:br>
            <a:r>
              <a:rPr lang="cs-CZ" dirty="0" smtClean="0"/>
              <a:t/>
            </a:r>
            <a:br>
              <a:rPr lang="cs-CZ" dirty="0" smtClean="0"/>
            </a:br>
            <a:r>
              <a:rPr lang="cs-CZ" dirty="0" smtClean="0"/>
              <a:t/>
            </a:r>
            <a:br>
              <a:rPr lang="cs-CZ" dirty="0" smtClean="0"/>
            </a:br>
            <a:r>
              <a:rPr lang="cs-CZ" dirty="0" smtClean="0">
                <a:latin typeface="Garamond" panose="02020404030301010803" pitchFamily="18" charset="0"/>
              </a:rPr>
              <a:t/>
            </a:r>
            <a:br>
              <a:rPr lang="cs-CZ" dirty="0" smtClean="0">
                <a:latin typeface="Garamond" panose="02020404030301010803" pitchFamily="18" charset="0"/>
              </a:rPr>
            </a:br>
            <a:r>
              <a:rPr lang="cs-CZ" dirty="0" smtClean="0">
                <a:latin typeface="Garamond" panose="02020404030301010803" pitchFamily="18" charset="0"/>
              </a:rPr>
              <a:t>CE as a </a:t>
            </a:r>
            <a:r>
              <a:rPr lang="cs-CZ" dirty="0" err="1" smtClean="0">
                <a:latin typeface="Garamond" panose="02020404030301010803" pitchFamily="18" charset="0"/>
              </a:rPr>
              <a:t>cultural</a:t>
            </a:r>
            <a:r>
              <a:rPr lang="cs-CZ" dirty="0" smtClean="0">
                <a:latin typeface="Garamond" panose="02020404030301010803" pitchFamily="18" charset="0"/>
              </a:rPr>
              <a:t> unit</a:t>
            </a:r>
            <a:r>
              <a:rPr lang="pt-BR" dirty="0" smtClean="0">
                <a:latin typeface="Garamond" panose="02020404030301010803" pitchFamily="18" charset="0"/>
              </a:rPr>
              <a:t>?</a:t>
            </a:r>
            <a:r>
              <a:rPr lang="pt-BR" dirty="0" smtClean="0"/>
              <a:t/>
            </a:r>
            <a:br>
              <a:rPr lang="pt-BR" dirty="0" smtClean="0"/>
            </a:br>
            <a:endParaRPr lang="en-GB" dirty="0"/>
          </a:p>
        </p:txBody>
      </p:sp>
      <p:sp>
        <p:nvSpPr>
          <p:cNvPr id="17411" name="Zástupný symbol pro obsah 2"/>
          <p:cNvSpPr>
            <a:spLocks noGrp="1"/>
          </p:cNvSpPr>
          <p:nvPr>
            <p:ph sz="quarter" idx="13"/>
          </p:nvPr>
        </p:nvSpPr>
        <p:spPr>
          <a:xfrm>
            <a:off x="457200" y="1609725"/>
            <a:ext cx="7239000" cy="4846638"/>
          </a:xfrm>
          <a:prstGeom prst="rect">
            <a:avLst/>
          </a:prstGeom>
        </p:spPr>
        <p:txBody>
          <a:bodyPr/>
          <a:lstStyle/>
          <a:p>
            <a:pPr algn="just" eaLnBrk="1" hangingPunct="1">
              <a:buFont typeface="Arial" panose="020B0604020202020204" pitchFamily="34" charset="0"/>
              <a:buChar char="•"/>
            </a:pPr>
            <a:r>
              <a:rPr lang="en-GB" altLang="cs-CZ" dirty="0" smtClean="0">
                <a:latin typeface="Garamond" pitchFamily="18" charset="0"/>
              </a:rPr>
              <a:t>Cultural concept of CE – till 1795 (</a:t>
            </a:r>
            <a:r>
              <a:rPr lang="en-GB" altLang="cs-CZ" dirty="0" err="1" smtClean="0">
                <a:latin typeface="Garamond" pitchFamily="18" charset="0"/>
              </a:rPr>
              <a:t>disitengration</a:t>
            </a:r>
            <a:r>
              <a:rPr lang="en-GB" altLang="cs-CZ" dirty="0" smtClean="0">
                <a:latin typeface="Garamond" pitchFamily="18" charset="0"/>
              </a:rPr>
              <a:t> of Poland) – </a:t>
            </a:r>
            <a:r>
              <a:rPr lang="cs-CZ" altLang="cs-CZ" dirty="0" err="1" smtClean="0">
                <a:latin typeface="Garamond" pitchFamily="18" charset="0"/>
              </a:rPr>
              <a:t>The</a:t>
            </a:r>
            <a:r>
              <a:rPr lang="cs-CZ" altLang="cs-CZ" dirty="0" smtClean="0">
                <a:latin typeface="Garamond" pitchFamily="18" charset="0"/>
              </a:rPr>
              <a:t> </a:t>
            </a:r>
            <a:r>
              <a:rPr lang="en-GB" altLang="cs-CZ" dirty="0" smtClean="0">
                <a:latin typeface="Garamond" pitchFamily="18" charset="0"/>
              </a:rPr>
              <a:t>Ha</a:t>
            </a:r>
            <a:r>
              <a:rPr lang="cs-CZ" altLang="cs-CZ" dirty="0" smtClean="0">
                <a:latin typeface="Garamond" pitchFamily="18" charset="0"/>
              </a:rPr>
              <a:t>b</a:t>
            </a:r>
            <a:r>
              <a:rPr lang="en-GB" altLang="cs-CZ" dirty="0" err="1" smtClean="0">
                <a:latin typeface="Garamond" pitchFamily="18" charset="0"/>
              </a:rPr>
              <a:t>sburg</a:t>
            </a:r>
            <a:r>
              <a:rPr lang="en-GB" altLang="cs-CZ" dirty="0" smtClean="0">
                <a:latin typeface="Garamond" pitchFamily="18" charset="0"/>
              </a:rPr>
              <a:t> Monarchy, Poland, Lithuania, part of Bavaria (this region had many common interests: politics, literature, architecture, fear of Russian Empire, Osman Empire, Swedes and Prussians)</a:t>
            </a:r>
          </a:p>
          <a:p>
            <a:pPr algn="just" eaLnBrk="1" hangingPunct="1">
              <a:buFont typeface="Arial" panose="020B0604020202020204" pitchFamily="34" charset="0"/>
              <a:buChar char="•"/>
            </a:pPr>
            <a:r>
              <a:rPr lang="en-GB" altLang="cs-CZ" dirty="0" smtClean="0">
                <a:latin typeface="Garamond" pitchFamily="18" charset="0"/>
              </a:rPr>
              <a:t>1867 – emergence of Austria</a:t>
            </a:r>
            <a:r>
              <a:rPr lang="cs-CZ" altLang="cs-CZ" dirty="0" smtClean="0">
                <a:latin typeface="Garamond" pitchFamily="18" charset="0"/>
              </a:rPr>
              <a:t> -</a:t>
            </a:r>
            <a:r>
              <a:rPr lang="en-GB" altLang="cs-CZ" dirty="0" smtClean="0">
                <a:latin typeface="Garamond" pitchFamily="18" charset="0"/>
              </a:rPr>
              <a:t> Hung</a:t>
            </a:r>
            <a:r>
              <a:rPr lang="cs-CZ" altLang="cs-CZ" dirty="0" smtClean="0">
                <a:latin typeface="Garamond" pitchFamily="18" charset="0"/>
              </a:rPr>
              <a:t>a</a:t>
            </a:r>
            <a:r>
              <a:rPr lang="en-GB" altLang="cs-CZ" dirty="0" err="1" smtClean="0">
                <a:latin typeface="Garamond" pitchFamily="18" charset="0"/>
              </a:rPr>
              <a:t>ry</a:t>
            </a:r>
            <a:r>
              <a:rPr lang="en-GB" altLang="cs-CZ" dirty="0" smtClean="0">
                <a:latin typeface="Garamond" pitchFamily="18" charset="0"/>
              </a:rPr>
              <a:t>  and CE as a cultural unit: Czech</a:t>
            </a:r>
            <a:r>
              <a:rPr lang="cs-CZ" altLang="cs-CZ" dirty="0" smtClean="0">
                <a:latin typeface="Garamond" pitchFamily="18" charset="0"/>
              </a:rPr>
              <a:t> part</a:t>
            </a:r>
            <a:r>
              <a:rPr lang="en-GB" altLang="cs-CZ" dirty="0" smtClean="0">
                <a:latin typeface="Garamond" pitchFamily="18" charset="0"/>
              </a:rPr>
              <a:t>, Austria, Slovakia, part of Poland part of  Ukraine, Hungary, Transylvania, western Romania, </a:t>
            </a:r>
            <a:r>
              <a:rPr lang="en-GB" altLang="cs-CZ" dirty="0" err="1" smtClean="0">
                <a:latin typeface="Garamond" pitchFamily="18" charset="0"/>
              </a:rPr>
              <a:t>Vojvodina</a:t>
            </a:r>
            <a:r>
              <a:rPr lang="en-GB" altLang="cs-CZ" dirty="0" smtClean="0">
                <a:latin typeface="Garamond" pitchFamily="18" charset="0"/>
              </a:rPr>
              <a:t>, Croatia, Slovenia, South Tyrol and Bavaria</a:t>
            </a:r>
          </a:p>
          <a:p>
            <a:pPr eaLnBrk="1" hangingPunct="1"/>
            <a:endParaRPr lang="en-GB" altLang="cs-CZ" dirty="0" smtClean="0"/>
          </a:p>
        </p:txBody>
      </p:sp>
    </p:spTree>
    <p:extLst>
      <p:ext uri="{BB962C8B-B14F-4D97-AF65-F5344CB8AC3E}">
        <p14:creationId xmlns:p14="http://schemas.microsoft.com/office/powerpoint/2010/main" val="11376142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7239000" cy="908720"/>
          </a:xfrm>
        </p:spPr>
        <p:txBody>
          <a:bodyPr>
            <a:normAutofit/>
          </a:bodyPr>
          <a:lstStyle/>
          <a:p>
            <a:pPr algn="ctr" eaLnBrk="1" fontAlgn="auto" hangingPunct="1">
              <a:spcAft>
                <a:spcPts val="0"/>
              </a:spcAft>
              <a:defRPr/>
            </a:pPr>
            <a:r>
              <a:rPr lang="cs-CZ" dirty="0" smtClean="0">
                <a:latin typeface="Garamond" panose="02020404030301010803" pitchFamily="18" charset="0"/>
              </a:rPr>
              <a:t>CE - </a:t>
            </a:r>
            <a:r>
              <a:rPr lang="cs-CZ" dirty="0" err="1" smtClean="0">
                <a:latin typeface="Garamond" panose="02020404030301010803" pitchFamily="18" charset="0"/>
              </a:rPr>
              <a:t>Mitteleuropa</a:t>
            </a:r>
            <a:endParaRPr lang="en-US" dirty="0">
              <a:latin typeface="Garamond" panose="02020404030301010803" pitchFamily="18" charset="0"/>
            </a:endParaRPr>
          </a:p>
        </p:txBody>
      </p:sp>
      <p:sp>
        <p:nvSpPr>
          <p:cNvPr id="18435" name="Zástupný symbol pro obsah 2"/>
          <p:cNvSpPr>
            <a:spLocks noGrp="1"/>
          </p:cNvSpPr>
          <p:nvPr>
            <p:ph sz="quarter" idx="13"/>
          </p:nvPr>
        </p:nvSpPr>
        <p:spPr>
          <a:xfrm>
            <a:off x="457200" y="836713"/>
            <a:ext cx="8579296" cy="5760640"/>
          </a:xfrm>
          <a:prstGeom prst="rect">
            <a:avLst/>
          </a:prstGeom>
        </p:spPr>
        <p:txBody>
          <a:bodyPr>
            <a:normAutofit/>
          </a:bodyPr>
          <a:lstStyle/>
          <a:p>
            <a:pPr>
              <a:buFont typeface="Arial" panose="020B0604020202020204" pitchFamily="34" charset="0"/>
              <a:buChar char="•"/>
            </a:pPr>
            <a:r>
              <a:rPr lang="en-US" sz="1800" dirty="0" err="1">
                <a:latin typeface="Garamond" panose="02020404030301010803" pitchFamily="18" charset="0"/>
              </a:rPr>
              <a:t>Mitteleuropa</a:t>
            </a:r>
            <a:r>
              <a:rPr lang="en-US" sz="1800" dirty="0">
                <a:latin typeface="Garamond" panose="02020404030301010803" pitchFamily="18" charset="0"/>
              </a:rPr>
              <a:t> </a:t>
            </a:r>
            <a:r>
              <a:rPr lang="en-US" sz="1800" dirty="0" smtClean="0">
                <a:latin typeface="Garamond" panose="02020404030301010803" pitchFamily="18" charset="0"/>
              </a:rPr>
              <a:t>meaning</a:t>
            </a:r>
            <a:r>
              <a:rPr lang="en-US" sz="1800" dirty="0">
                <a:latin typeface="Garamond" panose="02020404030301010803" pitchFamily="18" charset="0"/>
              </a:rPr>
              <a:t> Middle Europe, is one of the </a:t>
            </a:r>
            <a:r>
              <a:rPr lang="en-US" sz="1800" dirty="0" smtClean="0">
                <a:latin typeface="Garamond" panose="02020404030301010803" pitchFamily="18" charset="0"/>
              </a:rPr>
              <a:t>German</a:t>
            </a:r>
            <a:r>
              <a:rPr lang="cs-CZ" sz="1800" dirty="0">
                <a:latin typeface="Garamond" panose="02020404030301010803" pitchFamily="18" charset="0"/>
              </a:rPr>
              <a:t> </a:t>
            </a:r>
            <a:r>
              <a:rPr lang="en-US" sz="1800" dirty="0" smtClean="0">
                <a:latin typeface="Garamond" panose="02020404030301010803" pitchFamily="18" charset="0"/>
              </a:rPr>
              <a:t>terms </a:t>
            </a:r>
            <a:r>
              <a:rPr lang="en-US" sz="1800" dirty="0">
                <a:latin typeface="Garamond" panose="02020404030301010803" pitchFamily="18" charset="0"/>
              </a:rPr>
              <a:t>for </a:t>
            </a:r>
            <a:r>
              <a:rPr lang="en-US" sz="1800" dirty="0" smtClean="0">
                <a:latin typeface="Garamond" panose="02020404030301010803" pitchFamily="18" charset="0"/>
              </a:rPr>
              <a:t>C</a:t>
            </a:r>
            <a:r>
              <a:rPr lang="cs-CZ" sz="1800" dirty="0" smtClean="0">
                <a:latin typeface="Garamond" panose="02020404030301010803" pitchFamily="18" charset="0"/>
              </a:rPr>
              <a:t>E </a:t>
            </a:r>
            <a:r>
              <a:rPr lang="en-US" sz="1800" dirty="0" smtClean="0">
                <a:latin typeface="Garamond" panose="02020404030301010803" pitchFamily="18" charset="0"/>
              </a:rPr>
              <a:t>The </a:t>
            </a:r>
            <a:r>
              <a:rPr lang="en-US" sz="1800" dirty="0">
                <a:latin typeface="Garamond" panose="02020404030301010803" pitchFamily="18" charset="0"/>
              </a:rPr>
              <a:t>term has acquired diverse cultural, political and historical </a:t>
            </a:r>
            <a:r>
              <a:rPr lang="en-US" sz="1800" dirty="0" smtClean="0">
                <a:latin typeface="Garamond" panose="02020404030301010803" pitchFamily="18" charset="0"/>
              </a:rPr>
              <a:t>connotation</a:t>
            </a:r>
            <a:endParaRPr lang="cs-CZ" sz="1800" dirty="0" smtClean="0">
              <a:latin typeface="Garamond" panose="02020404030301010803" pitchFamily="18" charset="0"/>
            </a:endParaRPr>
          </a:p>
          <a:p>
            <a:pPr algn="just">
              <a:buFont typeface="Arial" panose="020B0604020202020204" pitchFamily="34" charset="0"/>
              <a:buChar char="•"/>
            </a:pPr>
            <a:r>
              <a:rPr lang="en-US" sz="1800" dirty="0">
                <a:latin typeface="Garamond" panose="02020404030301010803" pitchFamily="18" charset="0"/>
              </a:rPr>
              <a:t>The </a:t>
            </a:r>
            <a:r>
              <a:rPr lang="en-US" sz="1800" dirty="0" smtClean="0">
                <a:latin typeface="Garamond" panose="02020404030301010803" pitchFamily="18" charset="0"/>
              </a:rPr>
              <a:t>Prussian</a:t>
            </a:r>
            <a:r>
              <a:rPr lang="cs-CZ" sz="1800" dirty="0">
                <a:latin typeface="Garamond" panose="02020404030301010803" pitchFamily="18" charset="0"/>
              </a:rPr>
              <a:t> </a:t>
            </a:r>
            <a:r>
              <a:rPr lang="en-US" sz="1800" dirty="0" smtClean="0">
                <a:latin typeface="Garamond" panose="02020404030301010803" pitchFamily="18" charset="0"/>
              </a:rPr>
              <a:t>vision </a:t>
            </a:r>
            <a:r>
              <a:rPr lang="en-US" sz="1800" dirty="0">
                <a:latin typeface="Garamond" panose="02020404030301010803" pitchFamily="18" charset="0"/>
              </a:rPr>
              <a:t>of </a:t>
            </a:r>
            <a:r>
              <a:rPr lang="en-US" sz="1800" i="1" dirty="0" err="1">
                <a:latin typeface="Garamond" panose="02020404030301010803" pitchFamily="18" charset="0"/>
              </a:rPr>
              <a:t>Mitteleuropa</a:t>
            </a:r>
            <a:r>
              <a:rPr lang="en-US" sz="1800" dirty="0">
                <a:latin typeface="Garamond" panose="02020404030301010803" pitchFamily="18" charset="0"/>
              </a:rPr>
              <a:t> was a pan-</a:t>
            </a:r>
            <a:r>
              <a:rPr lang="en-US" sz="1800" dirty="0" err="1">
                <a:latin typeface="Garamond" panose="02020404030301010803" pitchFamily="18" charset="0"/>
              </a:rPr>
              <a:t>Germanist</a:t>
            </a:r>
            <a:r>
              <a:rPr lang="en-US" sz="1800" dirty="0">
                <a:latin typeface="Garamond" panose="02020404030301010803" pitchFamily="18" charset="0"/>
              </a:rPr>
              <a:t> state-centric imperium, an idea that was later adopted in a modified form by National Socialist </a:t>
            </a:r>
            <a:r>
              <a:rPr lang="en-US" sz="1800" dirty="0" err="1">
                <a:latin typeface="Garamond" panose="02020404030301010803" pitchFamily="18" charset="0"/>
              </a:rPr>
              <a:t>geopoliticians</a:t>
            </a:r>
            <a:endParaRPr lang="cs-CZ" altLang="en-US" sz="1800" dirty="0" smtClean="0">
              <a:latin typeface="Garamond" pitchFamily="18" charset="0"/>
            </a:endParaRPr>
          </a:p>
          <a:p>
            <a:pPr algn="just">
              <a:buFont typeface="Arial" panose="020B0604020202020204" pitchFamily="34" charset="0"/>
              <a:buChar char="•"/>
            </a:pPr>
            <a:r>
              <a:rPr lang="en-US" sz="1800" dirty="0" smtClean="0">
                <a:latin typeface="Garamond" panose="02020404030301010803" pitchFamily="18" charset="0"/>
              </a:rPr>
              <a:t>Friedrich </a:t>
            </a:r>
            <a:r>
              <a:rPr lang="en-US" sz="1800" dirty="0" err="1">
                <a:latin typeface="Garamond" panose="02020404030301010803" pitchFamily="18" charset="0"/>
              </a:rPr>
              <a:t>Naumann’s</a:t>
            </a:r>
            <a:r>
              <a:rPr lang="en-US" sz="1800" dirty="0">
                <a:latin typeface="Garamond" panose="02020404030301010803" pitchFamily="18" charset="0"/>
              </a:rPr>
              <a:t> </a:t>
            </a:r>
            <a:r>
              <a:rPr lang="en-US" sz="1800" i="1" dirty="0" err="1">
                <a:latin typeface="Garamond" panose="02020404030301010803" pitchFamily="18" charset="0"/>
              </a:rPr>
              <a:t>Mitteleuropa</a:t>
            </a:r>
            <a:r>
              <a:rPr lang="en-US" sz="1800" dirty="0">
                <a:latin typeface="Garamond" panose="02020404030301010803" pitchFamily="18" charset="0"/>
              </a:rPr>
              <a:t> (1915) was a liberal voice in the largely illiberal German discussion on the future of East Central and South East Europe. His reasoning, based on principles of free trade and voluntary cooperation, did not dominate this debate, which, in consequence, centered upon German territorial </a:t>
            </a:r>
            <a:r>
              <a:rPr lang="en-US" sz="1800" dirty="0" smtClean="0">
                <a:latin typeface="Garamond" panose="02020404030301010803" pitchFamily="18" charset="0"/>
              </a:rPr>
              <a:t>annexations</a:t>
            </a:r>
            <a:endParaRPr lang="cs-CZ" sz="1800" dirty="0" smtClean="0">
              <a:latin typeface="Garamond" panose="02020404030301010803" pitchFamily="18" charset="0"/>
            </a:endParaRPr>
          </a:p>
          <a:p>
            <a:pPr algn="just">
              <a:buFont typeface="Arial" panose="020B0604020202020204" pitchFamily="34" charset="0"/>
              <a:buChar char="•"/>
            </a:pPr>
            <a:r>
              <a:rPr lang="cs-CZ" altLang="en-US" sz="1800" dirty="0" smtClean="0">
                <a:latin typeface="Garamond" panose="02020404030301010803" pitchFamily="18" charset="0"/>
              </a:rPr>
              <a:t>Plus </a:t>
            </a:r>
            <a:r>
              <a:rPr lang="cs-CZ" altLang="en-US" sz="1800" dirty="0" err="1" smtClean="0">
                <a:latin typeface="Garamond" panose="02020404030301010803" pitchFamily="18" charset="0"/>
              </a:rPr>
              <a:t>other</a:t>
            </a:r>
            <a:r>
              <a:rPr lang="cs-CZ" altLang="en-US" sz="1800" dirty="0" smtClean="0">
                <a:latin typeface="Garamond" panose="02020404030301010803" pitchFamily="18" charset="0"/>
              </a:rPr>
              <a:t> </a:t>
            </a:r>
            <a:r>
              <a:rPr lang="cs-CZ" altLang="en-US" sz="1800" dirty="0" err="1" smtClean="0">
                <a:latin typeface="Garamond" panose="02020404030301010803" pitchFamily="18" charset="0"/>
              </a:rPr>
              <a:t>visions</a:t>
            </a:r>
            <a:r>
              <a:rPr lang="cs-CZ" altLang="en-US" sz="1800" dirty="0" smtClean="0">
                <a:latin typeface="Garamond" panose="02020404030301010803" pitchFamily="18" charset="0"/>
              </a:rPr>
              <a:t> </a:t>
            </a:r>
            <a:r>
              <a:rPr lang="cs-CZ" altLang="en-US" sz="1800" dirty="0" err="1" smtClean="0">
                <a:latin typeface="Garamond" panose="02020404030301010803" pitchFamily="18" charset="0"/>
              </a:rPr>
              <a:t>of</a:t>
            </a:r>
            <a:r>
              <a:rPr lang="cs-CZ" altLang="en-US" sz="1800" dirty="0" smtClean="0">
                <a:latin typeface="Garamond" panose="02020404030301010803" pitchFamily="18" charset="0"/>
              </a:rPr>
              <a:t> CE eg. </a:t>
            </a:r>
            <a:r>
              <a:rPr lang="cs-CZ" sz="1800" dirty="0">
                <a:latin typeface="Garamond" panose="02020404030301010803" pitchFamily="18" charset="0"/>
              </a:rPr>
              <a:t> </a:t>
            </a:r>
            <a:r>
              <a:rPr lang="cs-CZ" sz="1800" dirty="0" err="1">
                <a:latin typeface="Garamond" panose="02020404030301010803" pitchFamily="18" charset="0"/>
              </a:rPr>
              <a:t>Jörg</a:t>
            </a:r>
            <a:r>
              <a:rPr lang="cs-CZ" sz="1800" dirty="0">
                <a:latin typeface="Garamond" panose="02020404030301010803" pitchFamily="18" charset="0"/>
              </a:rPr>
              <a:t> </a:t>
            </a:r>
            <a:r>
              <a:rPr lang="cs-CZ" sz="1800" dirty="0" err="1" smtClean="0">
                <a:latin typeface="Garamond" panose="02020404030301010803" pitchFamily="18" charset="0"/>
              </a:rPr>
              <a:t>Brechtefeld</a:t>
            </a:r>
            <a:r>
              <a:rPr lang="cs-CZ" sz="1800" dirty="0" smtClean="0">
                <a:latin typeface="Garamond" panose="02020404030301010803" pitchFamily="18" charset="0"/>
              </a:rPr>
              <a:t> </a:t>
            </a:r>
            <a:r>
              <a:rPr lang="cs-CZ" sz="1800" i="1" dirty="0" smtClean="0">
                <a:latin typeface="Garamond" panose="02020404030301010803" pitchFamily="18" charset="0"/>
              </a:rPr>
              <a:t>“</a:t>
            </a:r>
            <a:r>
              <a:rPr lang="cs-CZ" sz="1800" dirty="0" smtClean="0">
                <a:latin typeface="Garamond" panose="02020404030301010803" pitchFamily="18" charset="0"/>
              </a:rPr>
              <a:t>…</a:t>
            </a:r>
            <a:r>
              <a:rPr lang="en-US" i="1" dirty="0">
                <a:latin typeface="Garamond" panose="02020404030301010803" pitchFamily="18" charset="0"/>
              </a:rPr>
              <a:t>The term </a:t>
            </a:r>
            <a:r>
              <a:rPr lang="en-US" i="1" dirty="0" err="1">
                <a:latin typeface="Garamond" panose="02020404030301010803" pitchFamily="18" charset="0"/>
              </a:rPr>
              <a:t>Mitteleuropa</a:t>
            </a:r>
            <a:r>
              <a:rPr lang="en-US" i="1" dirty="0">
                <a:latin typeface="Garamond" panose="02020404030301010803" pitchFamily="18" charset="0"/>
              </a:rPr>
              <a:t> never has been merely a geographical term; it is also a political one, much as Europe, East and West, are terms that political scientists employ as synonyms for political ideas or concepts. Traditionally, </a:t>
            </a:r>
            <a:r>
              <a:rPr lang="en-US" i="1" dirty="0" err="1">
                <a:latin typeface="Garamond" panose="02020404030301010803" pitchFamily="18" charset="0"/>
              </a:rPr>
              <a:t>Mitteleuropa</a:t>
            </a:r>
            <a:r>
              <a:rPr lang="en-US" i="1" dirty="0">
                <a:latin typeface="Garamond" panose="02020404030301010803" pitchFamily="18" charset="0"/>
              </a:rPr>
              <a:t> has been that part of Europa between East and West. As profane as this may sound, this is probably the most precise definition of </a:t>
            </a:r>
            <a:r>
              <a:rPr lang="en-US" i="1" dirty="0" err="1">
                <a:latin typeface="Garamond" panose="02020404030301010803" pitchFamily="18" charset="0"/>
              </a:rPr>
              <a:t>Mitteleuropa</a:t>
            </a:r>
            <a:r>
              <a:rPr lang="en-US" i="1" dirty="0">
                <a:latin typeface="Garamond" panose="02020404030301010803" pitchFamily="18" charset="0"/>
              </a:rPr>
              <a:t> </a:t>
            </a:r>
            <a:r>
              <a:rPr lang="en-US" i="1" dirty="0" smtClean="0">
                <a:latin typeface="Garamond" panose="02020404030301010803" pitchFamily="18" charset="0"/>
              </a:rPr>
              <a:t>available</a:t>
            </a:r>
            <a:r>
              <a:rPr lang="cs-CZ" i="1" dirty="0" smtClean="0">
                <a:latin typeface="Garamond" panose="02020404030301010803" pitchFamily="18" charset="0"/>
              </a:rPr>
              <a:t>…“</a:t>
            </a:r>
          </a:p>
          <a:p>
            <a:pPr algn="just"/>
            <a:endParaRPr lang="cs-CZ" i="1" dirty="0" smtClean="0">
              <a:latin typeface="Garamond" panose="02020404030301010803" pitchFamily="18" charset="0"/>
            </a:endParaRPr>
          </a:p>
        </p:txBody>
      </p:sp>
    </p:spTree>
    <p:extLst>
      <p:ext uri="{BB962C8B-B14F-4D97-AF65-F5344CB8AC3E}">
        <p14:creationId xmlns:p14="http://schemas.microsoft.com/office/powerpoint/2010/main" val="30042579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76672"/>
            <a:ext cx="7239000" cy="1224136"/>
          </a:xfrm>
        </p:spPr>
        <p:txBody>
          <a:bodyPr/>
          <a:lstStyle/>
          <a:p>
            <a:pPr algn="ctr" eaLnBrk="1" fontAlgn="auto" hangingPunct="1">
              <a:spcAft>
                <a:spcPts val="0"/>
              </a:spcAft>
              <a:defRPr/>
            </a:pPr>
            <a:r>
              <a:rPr lang="cs-CZ" dirty="0" smtClean="0">
                <a:latin typeface="Garamond" panose="02020404030301010803" pitchFamily="18" charset="0"/>
              </a:rPr>
              <a:t>CE</a:t>
            </a:r>
            <a:endParaRPr lang="en-GB" dirty="0">
              <a:latin typeface="Garamond" panose="02020404030301010803" pitchFamily="18" charset="0"/>
            </a:endParaRPr>
          </a:p>
        </p:txBody>
      </p:sp>
      <p:sp>
        <p:nvSpPr>
          <p:cNvPr id="19459" name="Zástupný symbol pro obsah 2"/>
          <p:cNvSpPr>
            <a:spLocks noGrp="1"/>
          </p:cNvSpPr>
          <p:nvPr>
            <p:ph sz="quarter" idx="13"/>
          </p:nvPr>
        </p:nvSpPr>
        <p:spPr>
          <a:xfrm>
            <a:off x="457200" y="1268759"/>
            <a:ext cx="7239000" cy="5187603"/>
          </a:xfrm>
          <a:prstGeom prst="rect">
            <a:avLst/>
          </a:prstGeom>
        </p:spPr>
        <p:txBody>
          <a:bodyPr/>
          <a:lstStyle/>
          <a:p>
            <a:pPr algn="just" eaLnBrk="1" hangingPunct="1"/>
            <a:endParaRPr lang="cs-CZ" altLang="en-US" sz="2400" dirty="0" smtClean="0">
              <a:latin typeface="Garamond" pitchFamily="18" charset="0"/>
            </a:endParaRPr>
          </a:p>
          <a:p>
            <a:pPr algn="just" eaLnBrk="1" hangingPunct="1"/>
            <a:endParaRPr lang="cs-CZ" altLang="en-US" sz="2400" dirty="0">
              <a:latin typeface="Garamond" pitchFamily="18" charset="0"/>
            </a:endParaRPr>
          </a:p>
          <a:p>
            <a:pPr algn="just" eaLnBrk="1" hangingPunct="1">
              <a:buFont typeface="Arial" panose="020B0604020202020204" pitchFamily="34" charset="0"/>
              <a:buChar char="•"/>
            </a:pPr>
            <a:r>
              <a:rPr lang="cs-CZ" altLang="en-US" sz="2400" dirty="0" smtClean="0">
                <a:latin typeface="Garamond" pitchFamily="18" charset="0"/>
              </a:rPr>
              <a:t>1904 in </a:t>
            </a:r>
            <a:r>
              <a:rPr lang="cs-CZ" altLang="en-US" sz="2400" dirty="0" err="1" smtClean="0">
                <a:latin typeface="Garamond" pitchFamily="18" charset="0"/>
              </a:rPr>
              <a:t>Berlin</a:t>
            </a:r>
            <a:r>
              <a:rPr lang="cs-CZ" altLang="en-US" sz="2400" dirty="0" smtClean="0">
                <a:latin typeface="Garamond" pitchFamily="18" charset="0"/>
              </a:rPr>
              <a:t> </a:t>
            </a:r>
            <a:r>
              <a:rPr lang="cs-CZ" altLang="en-US" sz="2400" dirty="0" err="1" smtClean="0">
                <a:latin typeface="Garamond" pitchFamily="18" charset="0"/>
              </a:rPr>
              <a:t>Central</a:t>
            </a:r>
            <a:r>
              <a:rPr lang="cs-CZ" altLang="en-US" sz="2400" dirty="0" smtClean="0">
                <a:latin typeface="Garamond" pitchFamily="18" charset="0"/>
              </a:rPr>
              <a:t> </a:t>
            </a:r>
            <a:r>
              <a:rPr lang="cs-CZ" altLang="en-US" sz="2400" dirty="0" err="1" smtClean="0">
                <a:latin typeface="Garamond" pitchFamily="18" charset="0"/>
              </a:rPr>
              <a:t>European</a:t>
            </a:r>
            <a:r>
              <a:rPr lang="cs-CZ" altLang="en-US" sz="2400" dirty="0" smtClean="0">
                <a:latin typeface="Garamond" pitchFamily="18" charset="0"/>
              </a:rPr>
              <a:t> </a:t>
            </a:r>
            <a:r>
              <a:rPr lang="cs-CZ" altLang="en-US" sz="2400" dirty="0" err="1" smtClean="0">
                <a:latin typeface="Garamond" pitchFamily="18" charset="0"/>
              </a:rPr>
              <a:t>Economic</a:t>
            </a:r>
            <a:r>
              <a:rPr lang="cs-CZ" altLang="en-US" sz="2400" dirty="0" smtClean="0">
                <a:latin typeface="Garamond" pitchFamily="18" charset="0"/>
              </a:rPr>
              <a:t> </a:t>
            </a:r>
            <a:r>
              <a:rPr lang="cs-CZ" altLang="en-US" sz="2400" dirty="0" err="1" smtClean="0">
                <a:latin typeface="Garamond" pitchFamily="18" charset="0"/>
              </a:rPr>
              <a:t>Association</a:t>
            </a:r>
            <a:r>
              <a:rPr lang="cs-CZ" altLang="en-US" sz="2400" dirty="0" smtClean="0">
                <a:latin typeface="Garamond" pitchFamily="18" charset="0"/>
              </a:rPr>
              <a:t> </a:t>
            </a:r>
            <a:r>
              <a:rPr lang="cs-CZ" altLang="en-US" sz="2000" dirty="0" smtClean="0">
                <a:latin typeface="Garamond" pitchFamily="18" charset="0"/>
              </a:rPr>
              <a:t>(</a:t>
            </a:r>
            <a:r>
              <a:rPr lang="en-US" altLang="en-US" sz="2000" dirty="0" smtClean="0">
                <a:latin typeface="Garamond" pitchFamily="18" charset="0"/>
              </a:rPr>
              <a:t>economic integration of Germany and Austria–Hungary with eventual extension to Switzerland, Belgium and the Netherlands)</a:t>
            </a:r>
            <a:endParaRPr lang="cs-CZ" altLang="en-US" sz="2000" dirty="0" smtClean="0">
              <a:latin typeface="Garamond" pitchFamily="18" charset="0"/>
            </a:endParaRPr>
          </a:p>
          <a:p>
            <a:pPr algn="just" eaLnBrk="1" hangingPunct="1">
              <a:buFont typeface="Arial" panose="020B0604020202020204" pitchFamily="34" charset="0"/>
              <a:buChar char="•"/>
            </a:pPr>
            <a:r>
              <a:rPr lang="en-US" altLang="en-US" sz="2400" dirty="0" smtClean="0">
                <a:latin typeface="Garamond" pitchFamily="18" charset="0"/>
              </a:rPr>
              <a:t>T. G. Masaryk – CE space between Germany and Russia</a:t>
            </a:r>
          </a:p>
          <a:p>
            <a:pPr algn="just" eaLnBrk="1" hangingPunct="1">
              <a:buFont typeface="Wingdings 2" pitchFamily="18" charset="2"/>
              <a:buNone/>
            </a:pPr>
            <a:endParaRPr lang="en-GB" altLang="en-US" sz="2000" dirty="0" smtClean="0"/>
          </a:p>
        </p:txBody>
      </p:sp>
    </p:spTree>
    <p:extLst>
      <p:ext uri="{BB962C8B-B14F-4D97-AF65-F5344CB8AC3E}">
        <p14:creationId xmlns:p14="http://schemas.microsoft.com/office/powerpoint/2010/main" val="28493427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60648"/>
            <a:ext cx="7239000" cy="792088"/>
          </a:xfrm>
        </p:spPr>
        <p:txBody>
          <a:bodyPr/>
          <a:lstStyle/>
          <a:p>
            <a:pPr algn="ctr" eaLnBrk="1" fontAlgn="auto" hangingPunct="1">
              <a:spcAft>
                <a:spcPts val="0"/>
              </a:spcAft>
              <a:defRPr/>
            </a:pPr>
            <a:r>
              <a:rPr lang="cs-CZ" dirty="0" smtClean="0">
                <a:latin typeface="Garamond" panose="02020404030301010803" pitchFamily="18" charset="0"/>
              </a:rPr>
              <a:t>CE</a:t>
            </a:r>
            <a:r>
              <a:rPr lang="cs-CZ" dirty="0" smtClean="0">
                <a:effectLst>
                  <a:outerShdw blurRad="38100" dist="38100" dir="2700000" algn="tl">
                    <a:srgbClr val="000000">
                      <a:alpha val="43137"/>
                    </a:srgbClr>
                  </a:outerShdw>
                  <a:reflection blurRad="6350" stA="55000" endA="300" endPos="45500" dir="5400000" sy="-100000" algn="bl" rotWithShape="0"/>
                </a:effectLst>
                <a:latin typeface="Garamond" panose="02020404030301010803" pitchFamily="18" charset="0"/>
              </a:rPr>
              <a:t>: </a:t>
            </a:r>
            <a:r>
              <a:rPr lang="cs-CZ" dirty="0" err="1" smtClean="0">
                <a:effectLst>
                  <a:outerShdw blurRad="38100" dist="38100" dir="2700000" algn="tl">
                    <a:srgbClr val="000000">
                      <a:alpha val="43137"/>
                    </a:srgbClr>
                  </a:outerShdw>
                  <a:reflection blurRad="6350" stA="55000" endA="300" endPos="45500" dir="5400000" sy="-100000" algn="bl" rotWithShape="0"/>
                </a:effectLst>
                <a:latin typeface="Garamond" panose="02020404030301010803" pitchFamily="18" charset="0"/>
              </a:rPr>
              <a:t>Interwar</a:t>
            </a:r>
            <a:r>
              <a:rPr lang="cs-CZ" dirty="0" smtClean="0">
                <a:effectLst>
                  <a:outerShdw blurRad="38100" dist="38100" dir="2700000" algn="tl">
                    <a:srgbClr val="000000">
                      <a:alpha val="43137"/>
                    </a:srgbClr>
                  </a:outerShdw>
                  <a:reflection blurRad="6350" stA="55000" endA="300" endPos="45500" dir="5400000" sy="-100000" algn="bl" rotWithShape="0"/>
                </a:effectLst>
                <a:latin typeface="Garamond" panose="02020404030301010803" pitchFamily="18" charset="0"/>
              </a:rPr>
              <a:t> period</a:t>
            </a:r>
            <a:endParaRPr lang="en-GB" dirty="0">
              <a:effectLst>
                <a:outerShdw blurRad="38100" dist="38100" dir="2700000" algn="tl">
                  <a:srgbClr val="000000">
                    <a:alpha val="43137"/>
                  </a:srgbClr>
                </a:outerShdw>
                <a:reflection blurRad="6350" stA="55000" endA="300" endPos="45500" dir="5400000" sy="-100000" algn="bl" rotWithShape="0"/>
              </a:effectLst>
              <a:latin typeface="Garamond" panose="02020404030301010803" pitchFamily="18" charset="0"/>
            </a:endParaRPr>
          </a:p>
        </p:txBody>
      </p:sp>
      <p:sp>
        <p:nvSpPr>
          <p:cNvPr id="20483" name="Zástupný symbol pro obsah 4"/>
          <p:cNvSpPr>
            <a:spLocks noGrp="1"/>
          </p:cNvSpPr>
          <p:nvPr>
            <p:ph sz="quarter" idx="13"/>
          </p:nvPr>
        </p:nvSpPr>
        <p:spPr>
          <a:xfrm>
            <a:off x="457200" y="1340768"/>
            <a:ext cx="7239000" cy="5115595"/>
          </a:xfrm>
          <a:prstGeom prst="rect">
            <a:avLst/>
          </a:prstGeom>
        </p:spPr>
        <p:txBody>
          <a:bodyPr/>
          <a:lstStyle/>
          <a:p>
            <a:pPr eaLnBrk="1" hangingPunct="1"/>
            <a:endParaRPr lang="cs-CZ" altLang="en-US" dirty="0" smtClean="0">
              <a:latin typeface="Garamond" pitchFamily="18" charset="0"/>
            </a:endParaRPr>
          </a:p>
          <a:p>
            <a:pPr eaLnBrk="1" hangingPunct="1"/>
            <a:r>
              <a:rPr lang="en-GB" altLang="en-US" dirty="0" smtClean="0">
                <a:latin typeface="Garamond" pitchFamily="18" charset="0"/>
              </a:rPr>
              <a:t>Emmanuel de </a:t>
            </a:r>
            <a:r>
              <a:rPr lang="en-GB" altLang="en-US" dirty="0" err="1" smtClean="0">
                <a:latin typeface="Garamond" pitchFamily="18" charset="0"/>
              </a:rPr>
              <a:t>Martonne</a:t>
            </a:r>
            <a:r>
              <a:rPr lang="cs-CZ" altLang="en-US" dirty="0" smtClean="0">
                <a:latin typeface="Garamond" pitchFamily="18" charset="0"/>
              </a:rPr>
              <a:t> </a:t>
            </a:r>
            <a:r>
              <a:rPr lang="cs-CZ" altLang="en-US" sz="1400" dirty="0" smtClean="0">
                <a:latin typeface="Garamond" pitchFamily="18" charset="0"/>
              </a:rPr>
              <a:t>(</a:t>
            </a:r>
            <a:r>
              <a:rPr lang="cs-CZ" altLang="en-US" sz="1400" dirty="0" err="1" smtClean="0">
                <a:latin typeface="Garamond" pitchFamily="18" charset="0"/>
              </a:rPr>
              <a:t>Germany</a:t>
            </a:r>
            <a:r>
              <a:rPr lang="cs-CZ" altLang="en-US" sz="1400" dirty="0" smtClean="0">
                <a:latin typeface="Garamond" pitchFamily="18" charset="0"/>
              </a:rPr>
              <a:t>, </a:t>
            </a:r>
            <a:r>
              <a:rPr lang="cs-CZ" altLang="en-US" sz="1400" dirty="0" err="1" smtClean="0">
                <a:latin typeface="Garamond" pitchFamily="18" charset="0"/>
              </a:rPr>
              <a:t>Switzerland</a:t>
            </a:r>
            <a:r>
              <a:rPr lang="cs-CZ" altLang="en-US" sz="1400" dirty="0" smtClean="0">
                <a:latin typeface="Garamond" pitchFamily="18" charset="0"/>
              </a:rPr>
              <a:t>, </a:t>
            </a:r>
            <a:r>
              <a:rPr lang="cs-CZ" altLang="en-US" sz="1400" dirty="0" err="1" smtClean="0">
                <a:latin typeface="Garamond" pitchFamily="18" charset="0"/>
              </a:rPr>
              <a:t>Austria</a:t>
            </a:r>
            <a:r>
              <a:rPr lang="cs-CZ" altLang="en-US" sz="1400" dirty="0" smtClean="0">
                <a:latin typeface="Garamond" pitchFamily="18" charset="0"/>
              </a:rPr>
              <a:t>, </a:t>
            </a:r>
            <a:r>
              <a:rPr lang="cs-CZ" altLang="en-US" sz="1400" dirty="0" err="1" smtClean="0">
                <a:latin typeface="Garamond" pitchFamily="18" charset="0"/>
              </a:rPr>
              <a:t>Poland</a:t>
            </a:r>
            <a:r>
              <a:rPr lang="cs-CZ" altLang="en-US" sz="1400" dirty="0" smtClean="0">
                <a:latin typeface="Garamond" pitchFamily="18" charset="0"/>
              </a:rPr>
              <a:t>, </a:t>
            </a:r>
            <a:r>
              <a:rPr lang="cs-CZ" altLang="en-US" sz="1400" dirty="0" err="1" smtClean="0">
                <a:latin typeface="Garamond" pitchFamily="18" charset="0"/>
              </a:rPr>
              <a:t>Czechoslovakia</a:t>
            </a:r>
            <a:r>
              <a:rPr lang="cs-CZ" altLang="en-US" dirty="0" smtClean="0">
                <a:latin typeface="Garamond" pitchFamily="18" charset="0"/>
              </a:rPr>
              <a:t>, </a:t>
            </a:r>
            <a:r>
              <a:rPr lang="cs-CZ" altLang="en-US" sz="1400" dirty="0" err="1" smtClean="0">
                <a:latin typeface="Garamond" pitchFamily="18" charset="0"/>
              </a:rPr>
              <a:t>Hungary</a:t>
            </a:r>
            <a:r>
              <a:rPr lang="cs-CZ" altLang="en-US" sz="1400" dirty="0" smtClean="0">
                <a:latin typeface="Garamond" pitchFamily="18" charset="0"/>
              </a:rPr>
              <a:t> and </a:t>
            </a:r>
            <a:r>
              <a:rPr lang="cs-CZ" altLang="en-US" sz="1400" dirty="0" err="1" smtClean="0">
                <a:latin typeface="Garamond" pitchFamily="18" charset="0"/>
              </a:rPr>
              <a:t>Romania</a:t>
            </a:r>
            <a:r>
              <a:rPr lang="cs-CZ" altLang="en-US" sz="1400" dirty="0" smtClean="0">
                <a:latin typeface="Garamond" pitchFamily="18" charset="0"/>
              </a:rPr>
              <a:t>)</a:t>
            </a:r>
          </a:p>
          <a:p>
            <a:pPr eaLnBrk="1" hangingPunct="1">
              <a:buFont typeface="Wingdings 2" pitchFamily="18" charset="2"/>
              <a:buNone/>
            </a:pPr>
            <a:endParaRPr lang="en-GB" altLang="en-US" dirty="0" smtClean="0"/>
          </a:p>
        </p:txBody>
      </p:sp>
      <p:pic>
        <p:nvPicPr>
          <p:cNvPr id="20484" name="Obrázek 5" descr="Central_Europe_(Geographie_universelle,_192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708920"/>
            <a:ext cx="5328592" cy="384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9450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7239000" cy="548680"/>
          </a:xfrm>
        </p:spPr>
        <p:txBody>
          <a:bodyPr>
            <a:normAutofit fontScale="90000"/>
          </a:bodyPr>
          <a:lstStyle/>
          <a:p>
            <a:pPr algn="ctr" eaLnBrk="1" fontAlgn="auto" hangingPunct="1">
              <a:spcAft>
                <a:spcPts val="0"/>
              </a:spcAft>
              <a:defRPr/>
            </a:pPr>
            <a:r>
              <a:rPr lang="cs-CZ" dirty="0" smtClean="0">
                <a:latin typeface="Garamond" panose="02020404030301010803" pitchFamily="18" charset="0"/>
              </a:rPr>
              <a:t>CE: </a:t>
            </a:r>
            <a:r>
              <a:rPr lang="cs-CZ" dirty="0" err="1" smtClean="0">
                <a:latin typeface="Garamond" panose="02020404030301010803" pitchFamily="18" charset="0"/>
              </a:rPr>
              <a:t>Interwar</a:t>
            </a:r>
            <a:r>
              <a:rPr lang="cs-CZ" dirty="0" smtClean="0">
                <a:latin typeface="Garamond" panose="02020404030301010803" pitchFamily="18" charset="0"/>
              </a:rPr>
              <a:t> period </a:t>
            </a:r>
            <a:endParaRPr lang="en-GB" dirty="0">
              <a:latin typeface="Garamond" panose="02020404030301010803" pitchFamily="18" charset="0"/>
            </a:endParaRPr>
          </a:p>
        </p:txBody>
      </p:sp>
      <p:sp>
        <p:nvSpPr>
          <p:cNvPr id="21507" name="Zástupný symbol pro obsah 2"/>
          <p:cNvSpPr>
            <a:spLocks noGrp="1"/>
          </p:cNvSpPr>
          <p:nvPr>
            <p:ph sz="quarter" idx="13"/>
          </p:nvPr>
        </p:nvSpPr>
        <p:spPr>
          <a:xfrm>
            <a:off x="457200" y="908720"/>
            <a:ext cx="7239000" cy="5547643"/>
          </a:xfrm>
          <a:prstGeom prst="rect">
            <a:avLst/>
          </a:prstGeom>
        </p:spPr>
        <p:txBody>
          <a:bodyPr/>
          <a:lstStyle/>
          <a:p>
            <a:pPr eaLnBrk="1" hangingPunct="1"/>
            <a:endParaRPr lang="cs-CZ" altLang="en-US" dirty="0" smtClean="0">
              <a:latin typeface="Garamond" pitchFamily="18" charset="0"/>
            </a:endParaRPr>
          </a:p>
          <a:p>
            <a:pPr eaLnBrk="1" hangingPunct="1">
              <a:buFont typeface="Arial" panose="020B0604020202020204" pitchFamily="34" charset="0"/>
              <a:buChar char="•"/>
            </a:pPr>
            <a:r>
              <a:rPr lang="cs-CZ" altLang="en-US" dirty="0" err="1" smtClean="0">
                <a:latin typeface="Garamond" pitchFamily="18" charset="0"/>
              </a:rPr>
              <a:t>Little</a:t>
            </a:r>
            <a:r>
              <a:rPr lang="cs-CZ" altLang="en-US" dirty="0" smtClean="0">
                <a:latin typeface="Garamond" pitchFamily="18" charset="0"/>
              </a:rPr>
              <a:t> Entente</a:t>
            </a:r>
            <a:endParaRPr lang="en-GB" altLang="en-US" dirty="0" smtClean="0">
              <a:latin typeface="Garamond" pitchFamily="18" charset="0"/>
            </a:endParaRPr>
          </a:p>
        </p:txBody>
      </p:sp>
      <p:pic>
        <p:nvPicPr>
          <p:cNvPr id="21508" name="Obrázek 3" descr="Little_Enten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988841"/>
            <a:ext cx="3928593"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4758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60648"/>
            <a:ext cx="7239000" cy="1152128"/>
          </a:xfrm>
        </p:spPr>
        <p:txBody>
          <a:bodyPr/>
          <a:lstStyle/>
          <a:p>
            <a:pPr algn="ctr" eaLnBrk="1" fontAlgn="auto" hangingPunct="1">
              <a:spcAft>
                <a:spcPts val="0"/>
              </a:spcAft>
              <a:defRPr/>
            </a:pPr>
            <a:r>
              <a:rPr lang="cs-CZ" dirty="0" smtClean="0">
                <a:latin typeface="Garamond" panose="02020404030301010803" pitchFamily="18" charset="0"/>
              </a:rPr>
              <a:t>CE </a:t>
            </a:r>
            <a:r>
              <a:rPr lang="cs-CZ" dirty="0" err="1" smtClean="0">
                <a:latin typeface="Garamond" panose="02020404030301010803" pitchFamily="18" charset="0"/>
              </a:rPr>
              <a:t>after</a:t>
            </a:r>
            <a:r>
              <a:rPr lang="cs-CZ" dirty="0" smtClean="0">
                <a:latin typeface="Garamond" panose="02020404030301010803" pitchFamily="18" charset="0"/>
              </a:rPr>
              <a:t> WWII</a:t>
            </a:r>
            <a:endParaRPr lang="en-GB" dirty="0">
              <a:latin typeface="Garamond" panose="02020404030301010803" pitchFamily="18" charset="0"/>
            </a:endParaRPr>
          </a:p>
        </p:txBody>
      </p:sp>
      <p:sp>
        <p:nvSpPr>
          <p:cNvPr id="22531" name="Zástupný symbol pro obsah 2"/>
          <p:cNvSpPr>
            <a:spLocks noGrp="1"/>
          </p:cNvSpPr>
          <p:nvPr>
            <p:ph sz="quarter" idx="13"/>
          </p:nvPr>
        </p:nvSpPr>
        <p:spPr>
          <a:xfrm>
            <a:off x="457200" y="1484783"/>
            <a:ext cx="7239000" cy="4971579"/>
          </a:xfrm>
          <a:prstGeom prst="rect">
            <a:avLst/>
          </a:prstGeom>
        </p:spPr>
        <p:txBody>
          <a:bodyPr/>
          <a:lstStyle/>
          <a:p>
            <a:pPr algn="just" eaLnBrk="1" hangingPunct="1"/>
            <a:endParaRPr lang="cs-CZ" altLang="en-US" dirty="0" smtClean="0">
              <a:latin typeface="Garamond" panose="02020404030301010803" pitchFamily="18" charset="0"/>
            </a:endParaRPr>
          </a:p>
          <a:p>
            <a:pPr algn="just" eaLnBrk="1" hangingPunct="1"/>
            <a:endParaRPr lang="cs-CZ" altLang="en-US" dirty="0">
              <a:latin typeface="Garamond" panose="02020404030301010803" pitchFamily="18" charset="0"/>
            </a:endParaRPr>
          </a:p>
          <a:p>
            <a:pPr algn="just" eaLnBrk="1" hangingPunct="1">
              <a:buFont typeface="Arial" panose="020B0604020202020204" pitchFamily="34" charset="0"/>
              <a:buChar char="•"/>
            </a:pPr>
            <a:r>
              <a:rPr lang="cs-CZ" altLang="en-US" dirty="0" smtClean="0">
                <a:latin typeface="Garamond" panose="02020404030301010803" pitchFamily="18" charset="0"/>
              </a:rPr>
              <a:t>As a part </a:t>
            </a:r>
            <a:r>
              <a:rPr lang="cs-CZ" altLang="en-US" dirty="0" err="1" smtClean="0">
                <a:latin typeface="Garamond" panose="02020404030301010803" pitchFamily="18" charset="0"/>
              </a:rPr>
              <a:t>of</a:t>
            </a:r>
            <a:r>
              <a:rPr lang="cs-CZ" altLang="en-US" dirty="0" smtClean="0">
                <a:latin typeface="Garamond" panose="02020404030301010803" pitchFamily="18" charset="0"/>
              </a:rPr>
              <a:t> </a:t>
            </a:r>
            <a:r>
              <a:rPr lang="cs-CZ" altLang="en-US" dirty="0" err="1" smtClean="0">
                <a:latin typeface="Garamond" panose="02020404030301010803" pitchFamily="18" charset="0"/>
              </a:rPr>
              <a:t>the</a:t>
            </a:r>
            <a:r>
              <a:rPr lang="cs-CZ" altLang="en-US" dirty="0" smtClean="0">
                <a:latin typeface="Garamond" panose="02020404030301010803" pitchFamily="18" charset="0"/>
              </a:rPr>
              <a:t> </a:t>
            </a:r>
            <a:r>
              <a:rPr lang="cs-CZ" altLang="en-US" dirty="0" err="1" smtClean="0">
                <a:latin typeface="Garamond" panose="02020404030301010803" pitchFamily="18" charset="0"/>
              </a:rPr>
              <a:t>Eastern</a:t>
            </a:r>
            <a:r>
              <a:rPr lang="cs-CZ" altLang="en-US" dirty="0" smtClean="0">
                <a:latin typeface="Garamond" panose="02020404030301010803" pitchFamily="18" charset="0"/>
              </a:rPr>
              <a:t> Bloc – </a:t>
            </a:r>
            <a:r>
              <a:rPr lang="en-US" altLang="en-US" dirty="0" smtClean="0">
                <a:latin typeface="Garamond" panose="02020404030301010803" pitchFamily="18" charset="0"/>
              </a:rPr>
              <a:t>East Germany, Poland, Czechoslovakia</a:t>
            </a:r>
            <a:r>
              <a:rPr lang="cs-CZ" altLang="en-US" dirty="0" smtClean="0">
                <a:latin typeface="Garamond" panose="02020404030301010803" pitchFamily="18" charset="0"/>
              </a:rPr>
              <a:t> and </a:t>
            </a:r>
            <a:r>
              <a:rPr lang="en-US" altLang="en-US" dirty="0" smtClean="0">
                <a:latin typeface="Garamond" panose="02020404030301010803" pitchFamily="18" charset="0"/>
              </a:rPr>
              <a:t>Hungary</a:t>
            </a:r>
            <a:endParaRPr lang="cs-CZ" altLang="en-US" dirty="0" smtClean="0">
              <a:latin typeface="Garamond" panose="02020404030301010803" pitchFamily="18" charset="0"/>
            </a:endParaRPr>
          </a:p>
          <a:p>
            <a:pPr algn="just" eaLnBrk="1" hangingPunct="1">
              <a:buFont typeface="Arial" panose="020B0604020202020204" pitchFamily="34" charset="0"/>
              <a:buChar char="•"/>
            </a:pPr>
            <a:r>
              <a:rPr lang="en-GB" altLang="en-US" dirty="0" smtClean="0">
                <a:latin typeface="Garamond" panose="02020404030301010803" pitchFamily="18" charset="0"/>
              </a:rPr>
              <a:t>E. Schenk</a:t>
            </a:r>
            <a:r>
              <a:rPr lang="cs-CZ" altLang="en-US" dirty="0" smtClean="0">
                <a:latin typeface="Garamond" panose="02020404030301010803" pitchFamily="18" charset="0"/>
              </a:rPr>
              <a:t> (1950)</a:t>
            </a:r>
            <a:r>
              <a:rPr lang="en-GB" altLang="en-US" dirty="0" smtClean="0">
                <a:latin typeface="Garamond" panose="02020404030301010803" pitchFamily="18" charset="0"/>
              </a:rPr>
              <a:t> </a:t>
            </a:r>
          </a:p>
        </p:txBody>
      </p:sp>
      <p:pic>
        <p:nvPicPr>
          <p:cNvPr id="22532" name="Obrázek 3" descr="shenk.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212976"/>
            <a:ext cx="3106870" cy="331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508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7239000" cy="620688"/>
          </a:xfrm>
        </p:spPr>
        <p:txBody>
          <a:bodyPr/>
          <a:lstStyle/>
          <a:p>
            <a:pPr algn="ctr" eaLnBrk="1" fontAlgn="auto" hangingPunct="1">
              <a:spcAft>
                <a:spcPts val="0"/>
              </a:spcAft>
              <a:defRPr/>
            </a:pPr>
            <a:r>
              <a:rPr lang="cs-CZ" dirty="0" smtClean="0">
                <a:latin typeface="Garamond" panose="02020404030301010803" pitchFamily="18" charset="0"/>
              </a:rPr>
              <a:t>CE: </a:t>
            </a:r>
            <a:r>
              <a:rPr lang="cs-CZ" dirty="0" err="1" smtClean="0">
                <a:latin typeface="Garamond" panose="02020404030301010803" pitchFamily="18" charset="0"/>
              </a:rPr>
              <a:t>after</a:t>
            </a:r>
            <a:r>
              <a:rPr lang="cs-CZ" dirty="0" smtClean="0">
                <a:latin typeface="Garamond" panose="02020404030301010803" pitchFamily="18" charset="0"/>
              </a:rPr>
              <a:t> WWII</a:t>
            </a:r>
            <a:endParaRPr lang="en-GB" dirty="0">
              <a:latin typeface="Garamond" panose="02020404030301010803" pitchFamily="18" charset="0"/>
            </a:endParaRPr>
          </a:p>
        </p:txBody>
      </p:sp>
      <p:sp>
        <p:nvSpPr>
          <p:cNvPr id="23555" name="Zástupný symbol pro obsah 2"/>
          <p:cNvSpPr>
            <a:spLocks noGrp="1"/>
          </p:cNvSpPr>
          <p:nvPr>
            <p:ph sz="quarter" idx="13"/>
          </p:nvPr>
        </p:nvSpPr>
        <p:spPr>
          <a:xfrm>
            <a:off x="457200" y="765175"/>
            <a:ext cx="7239000" cy="5691188"/>
          </a:xfrm>
          <a:prstGeom prst="rect">
            <a:avLst/>
          </a:prstGeom>
        </p:spPr>
        <p:txBody>
          <a:bodyPr/>
          <a:lstStyle/>
          <a:p>
            <a:pPr eaLnBrk="1" hangingPunct="1">
              <a:buFont typeface="Arial" panose="020B0604020202020204" pitchFamily="34" charset="0"/>
              <a:buChar char="•"/>
            </a:pPr>
            <a:r>
              <a:rPr lang="cs-CZ" altLang="en-US" dirty="0" smtClean="0">
                <a:latin typeface="Garamond" pitchFamily="18" charset="0"/>
              </a:rPr>
              <a:t>A. F. A. </a:t>
            </a:r>
            <a:r>
              <a:rPr lang="cs-CZ" altLang="en-US" dirty="0" err="1" smtClean="0">
                <a:latin typeface="Garamond" pitchFamily="18" charset="0"/>
              </a:rPr>
              <a:t>Mutton</a:t>
            </a:r>
            <a:r>
              <a:rPr lang="cs-CZ" altLang="en-US" dirty="0" smtClean="0">
                <a:latin typeface="Garamond" pitchFamily="18" charset="0"/>
              </a:rPr>
              <a:t> (1961)</a:t>
            </a:r>
            <a:endParaRPr lang="en-GB" altLang="en-US" dirty="0" smtClean="0">
              <a:latin typeface="Garamond" pitchFamily="18" charset="0"/>
            </a:endParaRPr>
          </a:p>
        </p:txBody>
      </p:sp>
      <p:pic>
        <p:nvPicPr>
          <p:cNvPr id="23556" name="Obrázek 3" descr="Central_Europe_(by_A.Mutto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916832"/>
            <a:ext cx="4329238" cy="36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08245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7239000" cy="764704"/>
          </a:xfrm>
        </p:spPr>
        <p:txBody>
          <a:bodyPr/>
          <a:lstStyle/>
          <a:p>
            <a:pPr algn="ctr" eaLnBrk="1" fontAlgn="auto" hangingPunct="1">
              <a:spcAft>
                <a:spcPts val="0"/>
              </a:spcAft>
              <a:defRPr/>
            </a:pPr>
            <a:r>
              <a:rPr lang="cs-CZ" dirty="0" smtClean="0">
                <a:latin typeface="Garamond" panose="02020404030301010803" pitchFamily="18" charset="0"/>
              </a:rPr>
              <a:t>CE: </a:t>
            </a:r>
            <a:r>
              <a:rPr lang="cs-CZ" dirty="0" err="1" smtClean="0">
                <a:latin typeface="Garamond" panose="02020404030301010803" pitchFamily="18" charset="0"/>
              </a:rPr>
              <a:t>after</a:t>
            </a:r>
            <a:r>
              <a:rPr lang="cs-CZ" dirty="0" smtClean="0">
                <a:latin typeface="Garamond" panose="02020404030301010803" pitchFamily="18" charset="0"/>
              </a:rPr>
              <a:t> WWII</a:t>
            </a:r>
            <a:endParaRPr lang="en-GB" dirty="0">
              <a:latin typeface="Garamond" panose="02020404030301010803" pitchFamily="18" charset="0"/>
            </a:endParaRPr>
          </a:p>
        </p:txBody>
      </p:sp>
      <p:sp>
        <p:nvSpPr>
          <p:cNvPr id="24579" name="Zástupný symbol pro obsah 2"/>
          <p:cNvSpPr>
            <a:spLocks noGrp="1"/>
          </p:cNvSpPr>
          <p:nvPr>
            <p:ph sz="quarter" idx="13"/>
          </p:nvPr>
        </p:nvSpPr>
        <p:spPr>
          <a:xfrm>
            <a:off x="457200" y="692150"/>
            <a:ext cx="7239000" cy="5832475"/>
          </a:xfrm>
          <a:prstGeom prst="rect">
            <a:avLst/>
          </a:prstGeom>
        </p:spPr>
        <p:txBody>
          <a:bodyPr/>
          <a:lstStyle/>
          <a:p>
            <a:pPr eaLnBrk="1" hangingPunct="1"/>
            <a:endParaRPr lang="cs-CZ" altLang="en-US" dirty="0" smtClean="0"/>
          </a:p>
          <a:p>
            <a:pPr eaLnBrk="1" hangingPunct="1"/>
            <a:endParaRPr lang="cs-CZ" altLang="en-US" dirty="0"/>
          </a:p>
          <a:p>
            <a:pPr eaLnBrk="1" hangingPunct="1">
              <a:buFont typeface="Arial" panose="020B0604020202020204" pitchFamily="34" charset="0"/>
              <a:buChar char="•"/>
            </a:pPr>
            <a:r>
              <a:rPr lang="en-GB" altLang="en-US" dirty="0" smtClean="0"/>
              <a:t> </a:t>
            </a:r>
            <a:r>
              <a:rPr lang="en-GB" altLang="en-US" dirty="0" smtClean="0">
                <a:latin typeface="Garamond" pitchFamily="18" charset="0"/>
              </a:rPr>
              <a:t>Meyers </a:t>
            </a:r>
            <a:r>
              <a:rPr lang="cs-CZ" altLang="en-US" dirty="0" smtClean="0">
                <a:latin typeface="Garamond" pitchFamily="18" charset="0"/>
              </a:rPr>
              <a:t>E</a:t>
            </a:r>
            <a:r>
              <a:rPr lang="en-GB" altLang="en-US" dirty="0" err="1" smtClean="0">
                <a:latin typeface="Garamond" pitchFamily="18" charset="0"/>
              </a:rPr>
              <a:t>ncyclopedia</a:t>
            </a:r>
            <a:r>
              <a:rPr lang="cs-CZ" altLang="en-US" dirty="0" smtClean="0">
                <a:latin typeface="Garamond" pitchFamily="18" charset="0"/>
              </a:rPr>
              <a:t> (1980)</a:t>
            </a:r>
            <a:endParaRPr lang="en-GB" altLang="en-US" dirty="0" smtClean="0">
              <a:latin typeface="Garamond" pitchFamily="18" charset="0"/>
            </a:endParaRPr>
          </a:p>
        </p:txBody>
      </p:sp>
      <p:pic>
        <p:nvPicPr>
          <p:cNvPr id="24580" name="Obrázek 3" descr="Central_Europe_(Mayers_Enzyklopaedisches_Lexiko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3" y="2204864"/>
            <a:ext cx="3790715" cy="342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5847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1143000"/>
          </a:xfrm>
        </p:spPr>
        <p:txBody>
          <a:bodyPr/>
          <a:lstStyle/>
          <a:p>
            <a:pPr algn="ctr" eaLnBrk="1" fontAlgn="auto" hangingPunct="1">
              <a:spcAft>
                <a:spcPts val="0"/>
              </a:spcAft>
              <a:defRPr/>
            </a:pPr>
            <a:r>
              <a:rPr lang="cs-CZ" dirty="0" err="1" smtClean="0">
                <a:latin typeface="Garamond" panose="02020404030301010803" pitchFamily="18" charset="0"/>
              </a:rPr>
              <a:t>Lecture</a:t>
            </a:r>
            <a:r>
              <a:rPr lang="cs-CZ" dirty="0" smtClean="0">
                <a:latin typeface="Garamond" panose="02020404030301010803" pitchFamily="18" charset="0"/>
              </a:rPr>
              <a:t> 1</a:t>
            </a:r>
            <a:endParaRPr lang="cs-CZ" dirty="0">
              <a:latin typeface="Garamond" panose="02020404030301010803" pitchFamily="18" charset="0"/>
            </a:endParaRPr>
          </a:p>
        </p:txBody>
      </p:sp>
      <p:sp>
        <p:nvSpPr>
          <p:cNvPr id="7171" name="Zástupný symbol pro obsah 2"/>
          <p:cNvSpPr>
            <a:spLocks noGrp="1"/>
          </p:cNvSpPr>
          <p:nvPr>
            <p:ph sz="quarter" idx="13"/>
          </p:nvPr>
        </p:nvSpPr>
        <p:spPr>
          <a:xfrm>
            <a:off x="457200" y="1609725"/>
            <a:ext cx="7239000" cy="4846638"/>
          </a:xfrm>
          <a:prstGeom prst="rect">
            <a:avLst/>
          </a:prstGeom>
        </p:spPr>
        <p:txBody>
          <a:bodyPr/>
          <a:lstStyle/>
          <a:p>
            <a:pPr algn="just" eaLnBrk="1" hangingPunct="1">
              <a:buFont typeface="Arial" panose="020B0604020202020204" pitchFamily="34" charset="0"/>
              <a:buChar char="•"/>
            </a:pPr>
            <a:r>
              <a:rPr lang="cs-CZ" altLang="en-US" dirty="0" err="1" smtClean="0">
                <a:latin typeface="Garamond" pitchFamily="18" charset="0"/>
              </a:rPr>
              <a:t>Organization</a:t>
            </a:r>
            <a:r>
              <a:rPr lang="cs-CZ" altLang="en-US" dirty="0" smtClean="0">
                <a:latin typeface="Garamond" pitchFamily="18" charset="0"/>
              </a:rPr>
              <a:t> </a:t>
            </a:r>
            <a:r>
              <a:rPr lang="cs-CZ" altLang="en-US" dirty="0" err="1" smtClean="0">
                <a:latin typeface="Garamond" pitchFamily="18" charset="0"/>
              </a:rPr>
              <a:t>of</a:t>
            </a:r>
            <a:r>
              <a:rPr lang="cs-CZ" altLang="en-US" dirty="0" smtClean="0">
                <a:latin typeface="Garamond" pitchFamily="18" charset="0"/>
              </a:rPr>
              <a:t> </a:t>
            </a:r>
            <a:r>
              <a:rPr lang="cs-CZ" altLang="en-US" dirty="0" err="1" smtClean="0">
                <a:latin typeface="Garamond" pitchFamily="18" charset="0"/>
              </a:rPr>
              <a:t>the</a:t>
            </a:r>
            <a:r>
              <a:rPr lang="cs-CZ" altLang="en-US" dirty="0" smtClean="0">
                <a:latin typeface="Garamond" pitchFamily="18" charset="0"/>
              </a:rPr>
              <a:t> </a:t>
            </a:r>
            <a:r>
              <a:rPr lang="cs-CZ" altLang="en-US" dirty="0" err="1" smtClean="0">
                <a:latin typeface="Garamond" pitchFamily="18" charset="0"/>
              </a:rPr>
              <a:t>course</a:t>
            </a:r>
            <a:endParaRPr lang="cs-CZ" altLang="en-US" dirty="0" smtClean="0">
              <a:latin typeface="Garamond" pitchFamily="18" charset="0"/>
            </a:endParaRPr>
          </a:p>
          <a:p>
            <a:pPr algn="just" eaLnBrk="1" hangingPunct="1">
              <a:buFont typeface="Arial" panose="020B0604020202020204" pitchFamily="34" charset="0"/>
              <a:buChar char="•"/>
            </a:pPr>
            <a:r>
              <a:rPr lang="en-US" altLang="en-US" dirty="0" smtClean="0">
                <a:latin typeface="Garamond" pitchFamily="18" charset="0"/>
              </a:rPr>
              <a:t>Definition of the concept of Central Europe</a:t>
            </a:r>
            <a:r>
              <a:rPr lang="cs-CZ" altLang="en-US" dirty="0" smtClean="0">
                <a:latin typeface="Garamond" pitchFamily="18" charset="0"/>
              </a:rPr>
              <a:t> and </a:t>
            </a:r>
            <a:r>
              <a:rPr lang="cs-CZ" altLang="en-US" dirty="0" err="1" smtClean="0">
                <a:latin typeface="Garamond" pitchFamily="18" charset="0"/>
              </a:rPr>
              <a:t>the</a:t>
            </a:r>
            <a:r>
              <a:rPr lang="cs-CZ" altLang="en-US" dirty="0" smtClean="0">
                <a:latin typeface="Garamond" pitchFamily="18" charset="0"/>
              </a:rPr>
              <a:t> </a:t>
            </a:r>
            <a:r>
              <a:rPr lang="en-US" altLang="en-US" dirty="0" smtClean="0">
                <a:latin typeface="Garamond" pitchFamily="18" charset="0"/>
              </a:rPr>
              <a:t>Introduction to the History of Central Europe in the Middle Ages</a:t>
            </a:r>
            <a:endParaRPr lang="cs-CZ" altLang="en-US" dirty="0" smtClean="0"/>
          </a:p>
        </p:txBody>
      </p:sp>
    </p:spTree>
    <p:extLst>
      <p:ext uri="{BB962C8B-B14F-4D97-AF65-F5344CB8AC3E}">
        <p14:creationId xmlns:p14="http://schemas.microsoft.com/office/powerpoint/2010/main" val="7667841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7239000" cy="620688"/>
          </a:xfrm>
        </p:spPr>
        <p:txBody>
          <a:bodyPr/>
          <a:lstStyle/>
          <a:p>
            <a:pPr algn="ctr" eaLnBrk="1" fontAlgn="auto" hangingPunct="1">
              <a:spcAft>
                <a:spcPts val="0"/>
              </a:spcAft>
              <a:defRPr/>
            </a:pPr>
            <a:r>
              <a:rPr lang="cs-CZ" dirty="0" smtClean="0">
                <a:latin typeface="Garamond" panose="02020404030301010803" pitchFamily="18" charset="0"/>
              </a:rPr>
              <a:t>CE 1989</a:t>
            </a:r>
            <a:endParaRPr lang="en-GB" dirty="0">
              <a:latin typeface="Garamond" panose="02020404030301010803" pitchFamily="18" charset="0"/>
            </a:endParaRPr>
          </a:p>
        </p:txBody>
      </p:sp>
      <p:sp>
        <p:nvSpPr>
          <p:cNvPr id="25603" name="Zástupný symbol pro obsah 2"/>
          <p:cNvSpPr>
            <a:spLocks noGrp="1"/>
          </p:cNvSpPr>
          <p:nvPr>
            <p:ph sz="quarter" idx="13"/>
          </p:nvPr>
        </p:nvSpPr>
        <p:spPr>
          <a:xfrm>
            <a:off x="457200" y="692150"/>
            <a:ext cx="7239000" cy="5764213"/>
          </a:xfrm>
          <a:prstGeom prst="rect">
            <a:avLst/>
          </a:prstGeom>
        </p:spPr>
        <p:txBody>
          <a:bodyPr/>
          <a:lstStyle/>
          <a:p>
            <a:pPr algn="just" eaLnBrk="1" hangingPunct="1">
              <a:buFont typeface="Arial" panose="020B0604020202020204" pitchFamily="34" charset="0"/>
              <a:buChar char="•"/>
            </a:pPr>
            <a:r>
              <a:rPr lang="en-GB" altLang="en-US" b="1" dirty="0" smtClean="0">
                <a:latin typeface="Garamond" pitchFamily="18" charset="0"/>
              </a:rPr>
              <a:t>Central European Initiative</a:t>
            </a:r>
            <a:r>
              <a:rPr lang="cs-CZ" altLang="en-US" b="1" dirty="0" smtClean="0">
                <a:latin typeface="Garamond" pitchFamily="18" charset="0"/>
              </a:rPr>
              <a:t> </a:t>
            </a:r>
            <a:r>
              <a:rPr lang="cs-CZ" altLang="en-US" sz="1400" dirty="0" smtClean="0">
                <a:latin typeface="Garamond" pitchFamily="18" charset="0"/>
              </a:rPr>
              <a:t>-  </a:t>
            </a:r>
            <a:r>
              <a:rPr lang="cs-CZ" altLang="en-US" sz="1400" dirty="0" err="1" smtClean="0">
                <a:latin typeface="Garamond" pitchFamily="18" charset="0"/>
              </a:rPr>
              <a:t>forum</a:t>
            </a:r>
            <a:r>
              <a:rPr lang="cs-CZ" altLang="en-US" sz="1400" dirty="0" smtClean="0">
                <a:latin typeface="Garamond" pitchFamily="18" charset="0"/>
              </a:rPr>
              <a:t> </a:t>
            </a:r>
            <a:r>
              <a:rPr lang="cs-CZ" altLang="en-US" sz="1400" dirty="0" err="1" smtClean="0">
                <a:latin typeface="Garamond" pitchFamily="18" charset="0"/>
              </a:rPr>
              <a:t>of</a:t>
            </a:r>
            <a:r>
              <a:rPr lang="cs-CZ" altLang="en-US" sz="1400" dirty="0" smtClean="0">
                <a:latin typeface="Garamond" pitchFamily="18" charset="0"/>
              </a:rPr>
              <a:t> </a:t>
            </a:r>
            <a:r>
              <a:rPr lang="cs-CZ" altLang="en-US" sz="1400" dirty="0" err="1" smtClean="0">
                <a:latin typeface="Garamond" pitchFamily="18" charset="0"/>
              </a:rPr>
              <a:t>regional</a:t>
            </a:r>
            <a:r>
              <a:rPr lang="cs-CZ" altLang="en-US" sz="1400" dirty="0" smtClean="0">
                <a:latin typeface="Garamond" pitchFamily="18" charset="0"/>
              </a:rPr>
              <a:t> </a:t>
            </a:r>
            <a:r>
              <a:rPr lang="cs-CZ" altLang="en-US" sz="1400" dirty="0" err="1" smtClean="0">
                <a:latin typeface="Garamond" pitchFamily="18" charset="0"/>
              </a:rPr>
              <a:t>cooperation</a:t>
            </a:r>
            <a:r>
              <a:rPr lang="cs-CZ" altLang="en-US" sz="1400" dirty="0" smtClean="0">
                <a:latin typeface="Garamond" pitchFamily="18" charset="0"/>
              </a:rPr>
              <a:t>  </a:t>
            </a:r>
            <a:r>
              <a:rPr lang="cs-CZ" altLang="en-US" sz="1400" dirty="0" err="1" smtClean="0">
                <a:latin typeface="Garamond" pitchFamily="18" charset="0"/>
              </a:rPr>
              <a:t>Albania</a:t>
            </a:r>
            <a:r>
              <a:rPr lang="cs-CZ" altLang="en-US" sz="1400" dirty="0" smtClean="0">
                <a:latin typeface="Garamond" pitchFamily="18" charset="0"/>
              </a:rPr>
              <a:t>, </a:t>
            </a:r>
            <a:r>
              <a:rPr lang="cs-CZ" altLang="en-US" sz="1400" dirty="0" err="1" smtClean="0">
                <a:latin typeface="Garamond" pitchFamily="18" charset="0"/>
              </a:rPr>
              <a:t>Austria</a:t>
            </a:r>
            <a:r>
              <a:rPr lang="cs-CZ" altLang="en-US" sz="1400" dirty="0" smtClean="0">
                <a:latin typeface="Garamond" pitchFamily="18" charset="0"/>
              </a:rPr>
              <a:t>, </a:t>
            </a:r>
            <a:r>
              <a:rPr lang="cs-CZ" altLang="en-US" sz="1400" dirty="0" err="1" smtClean="0">
                <a:latin typeface="Garamond" pitchFamily="18" charset="0"/>
              </a:rPr>
              <a:t>Belarus</a:t>
            </a:r>
            <a:r>
              <a:rPr lang="cs-CZ" altLang="en-US" sz="1400" dirty="0" smtClean="0">
                <a:latin typeface="Garamond" pitchFamily="18" charset="0"/>
              </a:rPr>
              <a:t>, </a:t>
            </a:r>
            <a:r>
              <a:rPr lang="cs-CZ" altLang="en-US" sz="1400" dirty="0" err="1" smtClean="0">
                <a:latin typeface="Garamond" pitchFamily="18" charset="0"/>
              </a:rPr>
              <a:t>Bosnia</a:t>
            </a:r>
            <a:r>
              <a:rPr lang="cs-CZ" altLang="en-US" sz="1400" dirty="0" smtClean="0">
                <a:latin typeface="Garamond" pitchFamily="18" charset="0"/>
              </a:rPr>
              <a:t> and </a:t>
            </a:r>
            <a:r>
              <a:rPr lang="cs-CZ" altLang="en-US" sz="1400" dirty="0" err="1" smtClean="0">
                <a:latin typeface="Garamond" pitchFamily="18" charset="0"/>
              </a:rPr>
              <a:t>Herzegovina</a:t>
            </a:r>
            <a:r>
              <a:rPr lang="cs-CZ" altLang="en-US" sz="1400" dirty="0" smtClean="0">
                <a:latin typeface="Garamond" pitchFamily="18" charset="0"/>
              </a:rPr>
              <a:t>, </a:t>
            </a:r>
            <a:r>
              <a:rPr lang="cs-CZ" altLang="en-US" sz="1400" dirty="0" err="1" smtClean="0">
                <a:latin typeface="Garamond" pitchFamily="18" charset="0"/>
              </a:rPr>
              <a:t>Bulgaria</a:t>
            </a:r>
            <a:r>
              <a:rPr lang="cs-CZ" altLang="en-US" sz="1400" dirty="0" smtClean="0">
                <a:latin typeface="Garamond" pitchFamily="18" charset="0"/>
              </a:rPr>
              <a:t>, </a:t>
            </a:r>
            <a:r>
              <a:rPr lang="cs-CZ" altLang="en-US" sz="1400" dirty="0" err="1" smtClean="0">
                <a:latin typeface="Garamond" pitchFamily="18" charset="0"/>
              </a:rPr>
              <a:t>Croatia</a:t>
            </a:r>
            <a:r>
              <a:rPr lang="cs-CZ" altLang="en-US" sz="1400" dirty="0" smtClean="0">
                <a:latin typeface="Garamond" pitchFamily="18" charset="0"/>
              </a:rPr>
              <a:t>, </a:t>
            </a:r>
            <a:r>
              <a:rPr lang="cs-CZ" altLang="en-US" sz="1400" dirty="0" err="1" smtClean="0">
                <a:latin typeface="Garamond" pitchFamily="18" charset="0"/>
              </a:rPr>
              <a:t>the</a:t>
            </a:r>
            <a:r>
              <a:rPr lang="cs-CZ" altLang="en-US" sz="1400" dirty="0" smtClean="0">
                <a:latin typeface="Garamond" pitchFamily="18" charset="0"/>
              </a:rPr>
              <a:t> Czech Republic, </a:t>
            </a:r>
            <a:r>
              <a:rPr lang="cs-CZ" altLang="en-US" sz="1400" dirty="0" err="1" smtClean="0">
                <a:latin typeface="Garamond" pitchFamily="18" charset="0"/>
              </a:rPr>
              <a:t>Hungary</a:t>
            </a:r>
            <a:r>
              <a:rPr lang="cs-CZ" altLang="en-US" sz="1400" dirty="0" smtClean="0">
                <a:latin typeface="Garamond" pitchFamily="18" charset="0"/>
              </a:rPr>
              <a:t>, Italy, </a:t>
            </a:r>
            <a:r>
              <a:rPr lang="cs-CZ" altLang="en-US" sz="1400" dirty="0" err="1" smtClean="0">
                <a:latin typeface="Garamond" pitchFamily="18" charset="0"/>
              </a:rPr>
              <a:t>Macedonia</a:t>
            </a:r>
            <a:r>
              <a:rPr lang="cs-CZ" altLang="en-US" sz="1400" dirty="0" smtClean="0">
                <a:latin typeface="Garamond" pitchFamily="18" charset="0"/>
              </a:rPr>
              <a:t>, Moldova, </a:t>
            </a:r>
            <a:r>
              <a:rPr lang="cs-CZ" altLang="en-US" sz="1400" dirty="0" err="1" smtClean="0">
                <a:latin typeface="Garamond" pitchFamily="18" charset="0"/>
              </a:rPr>
              <a:t>Montenegro</a:t>
            </a:r>
            <a:r>
              <a:rPr lang="cs-CZ" altLang="en-US" sz="1400" dirty="0" smtClean="0">
                <a:latin typeface="Garamond" pitchFamily="18" charset="0"/>
              </a:rPr>
              <a:t>, </a:t>
            </a:r>
            <a:r>
              <a:rPr lang="cs-CZ" altLang="en-US" sz="1400" dirty="0" err="1" smtClean="0">
                <a:latin typeface="Garamond" pitchFamily="18" charset="0"/>
              </a:rPr>
              <a:t>Poland</a:t>
            </a:r>
            <a:r>
              <a:rPr lang="cs-CZ" altLang="en-US" sz="1400" dirty="0" smtClean="0">
                <a:latin typeface="Garamond" pitchFamily="18" charset="0"/>
              </a:rPr>
              <a:t>, </a:t>
            </a:r>
            <a:r>
              <a:rPr lang="cs-CZ" altLang="en-US" sz="1400" dirty="0" err="1" smtClean="0">
                <a:latin typeface="Garamond" pitchFamily="18" charset="0"/>
              </a:rPr>
              <a:t>Romania</a:t>
            </a:r>
            <a:r>
              <a:rPr lang="cs-CZ" altLang="en-US" sz="1400" dirty="0" smtClean="0">
                <a:latin typeface="Garamond" pitchFamily="18" charset="0"/>
              </a:rPr>
              <a:t>, </a:t>
            </a:r>
            <a:r>
              <a:rPr lang="cs-CZ" altLang="en-US" sz="1400" dirty="0" err="1" smtClean="0">
                <a:latin typeface="Garamond" pitchFamily="18" charset="0"/>
              </a:rPr>
              <a:t>Serbia</a:t>
            </a:r>
            <a:r>
              <a:rPr lang="cs-CZ" altLang="en-US" sz="1400" dirty="0" smtClean="0">
                <a:latin typeface="Garamond" pitchFamily="18" charset="0"/>
              </a:rPr>
              <a:t>, Slovakia, </a:t>
            </a:r>
            <a:r>
              <a:rPr lang="cs-CZ" altLang="en-US" sz="1400" dirty="0" err="1" smtClean="0">
                <a:latin typeface="Garamond" pitchFamily="18" charset="0"/>
              </a:rPr>
              <a:t>Slovenia</a:t>
            </a:r>
            <a:r>
              <a:rPr lang="cs-CZ" altLang="en-US" sz="1400" dirty="0" smtClean="0">
                <a:latin typeface="Garamond" pitchFamily="18" charset="0"/>
              </a:rPr>
              <a:t> and </a:t>
            </a:r>
            <a:r>
              <a:rPr lang="cs-CZ" altLang="en-US" sz="1400" dirty="0" err="1" smtClean="0">
                <a:latin typeface="Garamond" pitchFamily="18" charset="0"/>
              </a:rPr>
              <a:t>Ukraine</a:t>
            </a:r>
            <a:r>
              <a:rPr lang="en-US" altLang="en-US" sz="1400" dirty="0" smtClean="0">
                <a:latin typeface="Garamond" pitchFamily="18" charset="0"/>
              </a:rPr>
              <a:t>;  founders  were Italy, Austria, Hungary and </a:t>
            </a:r>
            <a:r>
              <a:rPr lang="cs-CZ" altLang="en-US" sz="1400" dirty="0" err="1" smtClean="0">
                <a:latin typeface="Garamond" pitchFamily="18" charset="0"/>
              </a:rPr>
              <a:t>the</a:t>
            </a:r>
            <a:r>
              <a:rPr lang="cs-CZ" altLang="en-US" sz="1400" dirty="0" smtClean="0">
                <a:latin typeface="Garamond" pitchFamily="18" charset="0"/>
              </a:rPr>
              <a:t> </a:t>
            </a:r>
            <a:r>
              <a:rPr lang="cs-CZ" altLang="en-US" sz="1400" dirty="0" err="1" smtClean="0">
                <a:latin typeface="Garamond" pitchFamily="18" charset="0"/>
              </a:rPr>
              <a:t>former</a:t>
            </a:r>
            <a:r>
              <a:rPr lang="cs-CZ" altLang="en-US" sz="1400" dirty="0" smtClean="0">
                <a:latin typeface="Garamond" pitchFamily="18" charset="0"/>
              </a:rPr>
              <a:t> </a:t>
            </a:r>
            <a:r>
              <a:rPr lang="cs-CZ" altLang="en-US" sz="1400" dirty="0" err="1" smtClean="0">
                <a:latin typeface="Garamond" pitchFamily="18" charset="0"/>
              </a:rPr>
              <a:t>Yugolavia</a:t>
            </a:r>
            <a:endParaRPr lang="en-GB" altLang="en-US" sz="1400" dirty="0" smtClean="0">
              <a:latin typeface="Garamond" pitchFamily="18" charset="0"/>
            </a:endParaRPr>
          </a:p>
        </p:txBody>
      </p:sp>
      <p:pic>
        <p:nvPicPr>
          <p:cNvPr id="25604" name="Obrázek 3" descr="CEI_member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492896"/>
            <a:ext cx="3632609" cy="37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9687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588680"/>
          </a:xfrm>
        </p:spPr>
        <p:txBody>
          <a:bodyPr/>
          <a:lstStyle/>
          <a:p>
            <a:pPr algn="ctr" eaLnBrk="1" fontAlgn="auto" hangingPunct="1">
              <a:spcAft>
                <a:spcPts val="0"/>
              </a:spcAft>
              <a:defRPr/>
            </a:pPr>
            <a:r>
              <a:rPr lang="cs-CZ" dirty="0" smtClean="0">
                <a:latin typeface="Garamond" panose="02020404030301010803" pitchFamily="18" charset="0"/>
              </a:rPr>
              <a:t>CE </a:t>
            </a:r>
            <a:r>
              <a:rPr lang="cs-CZ" dirty="0" err="1" smtClean="0">
                <a:latin typeface="Garamond" panose="02020404030301010803" pitchFamily="18" charset="0"/>
              </a:rPr>
              <a:t>after</a:t>
            </a:r>
            <a:r>
              <a:rPr lang="cs-CZ" dirty="0" smtClean="0">
                <a:latin typeface="Garamond" panose="02020404030301010803" pitchFamily="18" charset="0"/>
              </a:rPr>
              <a:t> 1989</a:t>
            </a:r>
            <a:endParaRPr lang="en-GB" dirty="0">
              <a:latin typeface="Garamond" panose="02020404030301010803" pitchFamily="18" charset="0"/>
            </a:endParaRPr>
          </a:p>
        </p:txBody>
      </p:sp>
      <p:sp>
        <p:nvSpPr>
          <p:cNvPr id="26627" name="Zástupný symbol pro obsah 2"/>
          <p:cNvSpPr>
            <a:spLocks noGrp="1"/>
          </p:cNvSpPr>
          <p:nvPr>
            <p:ph sz="quarter" idx="13"/>
          </p:nvPr>
        </p:nvSpPr>
        <p:spPr>
          <a:xfrm>
            <a:off x="457200" y="1052513"/>
            <a:ext cx="7239000" cy="5403850"/>
          </a:xfrm>
          <a:prstGeom prst="rect">
            <a:avLst/>
          </a:prstGeom>
        </p:spPr>
        <p:txBody>
          <a:bodyPr/>
          <a:lstStyle/>
          <a:p>
            <a:pPr eaLnBrk="1" hangingPunct="1"/>
            <a:r>
              <a:rPr lang="en-GB" altLang="en-US" dirty="0" err="1" smtClean="0">
                <a:latin typeface="Garamond" pitchFamily="18" charset="0"/>
              </a:rPr>
              <a:t>Visegrád</a:t>
            </a:r>
            <a:r>
              <a:rPr lang="en-GB" altLang="en-US" dirty="0" smtClean="0">
                <a:latin typeface="Garamond" pitchFamily="18" charset="0"/>
              </a:rPr>
              <a:t> Group</a:t>
            </a:r>
            <a:r>
              <a:rPr lang="cs-CZ" altLang="en-US" dirty="0" smtClean="0">
                <a:latin typeface="Garamond" pitchFamily="18" charset="0"/>
              </a:rPr>
              <a:t>: </a:t>
            </a:r>
            <a:r>
              <a:rPr lang="cs-CZ" altLang="en-US" sz="1800" dirty="0" smtClean="0">
                <a:latin typeface="Garamond" pitchFamily="18" charset="0"/>
              </a:rPr>
              <a:t>http://www.visegradgroup.eu/about</a:t>
            </a:r>
            <a:endParaRPr lang="en-GB" altLang="en-US" sz="1800" dirty="0" smtClean="0">
              <a:latin typeface="Garamond" pitchFamily="18" charset="0"/>
            </a:endParaRPr>
          </a:p>
        </p:txBody>
      </p:sp>
      <p:pic>
        <p:nvPicPr>
          <p:cNvPr id="26628" name="Obrázek 3" descr="380px-Visegrad_group_countries.sv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129586"/>
            <a:ext cx="446563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07035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1143000"/>
          </a:xfrm>
        </p:spPr>
        <p:txBody>
          <a:bodyPr/>
          <a:lstStyle/>
          <a:p>
            <a:pPr algn="ctr" eaLnBrk="1" fontAlgn="auto" hangingPunct="1">
              <a:spcAft>
                <a:spcPts val="0"/>
              </a:spcAft>
              <a:defRPr/>
            </a:pPr>
            <a:r>
              <a:rPr lang="cs-CZ" dirty="0" smtClean="0">
                <a:latin typeface="Garamond" panose="02020404030301010803" pitchFamily="18" charset="0"/>
              </a:rPr>
              <a:t>CE </a:t>
            </a:r>
            <a:r>
              <a:rPr lang="cs-CZ" dirty="0" err="1" smtClean="0">
                <a:latin typeface="Garamond" panose="02020404030301010803" pitchFamily="18" charset="0"/>
              </a:rPr>
              <a:t>after</a:t>
            </a:r>
            <a:r>
              <a:rPr lang="cs-CZ" dirty="0" smtClean="0">
                <a:latin typeface="Garamond" panose="02020404030301010803" pitchFamily="18" charset="0"/>
              </a:rPr>
              <a:t> 1989</a:t>
            </a:r>
            <a:endParaRPr lang="en-GB" dirty="0">
              <a:latin typeface="Garamond" panose="02020404030301010803" pitchFamily="18" charset="0"/>
            </a:endParaRPr>
          </a:p>
        </p:txBody>
      </p:sp>
      <p:sp>
        <p:nvSpPr>
          <p:cNvPr id="27651" name="Zástupný symbol pro obsah 2"/>
          <p:cNvSpPr>
            <a:spLocks noGrp="1"/>
          </p:cNvSpPr>
          <p:nvPr>
            <p:ph sz="quarter" idx="13"/>
          </p:nvPr>
        </p:nvSpPr>
        <p:spPr>
          <a:xfrm>
            <a:off x="457200" y="1609725"/>
            <a:ext cx="7239000" cy="4846638"/>
          </a:xfrm>
          <a:prstGeom prst="rect">
            <a:avLst/>
          </a:prstGeom>
        </p:spPr>
        <p:txBody>
          <a:bodyPr/>
          <a:lstStyle/>
          <a:p>
            <a:pPr eaLnBrk="1" hangingPunct="1">
              <a:buFont typeface="Arial" panose="020B0604020202020204" pitchFamily="34" charset="0"/>
              <a:buChar char="•"/>
            </a:pPr>
            <a:r>
              <a:rPr lang="cs-CZ" altLang="en-US" dirty="0" smtClean="0">
                <a:latin typeface="Garamond" pitchFamily="18" charset="0"/>
              </a:rPr>
              <a:t>CEFTA</a:t>
            </a:r>
          </a:p>
          <a:p>
            <a:pPr algn="just" eaLnBrk="1" hangingPunct="1">
              <a:buFont typeface="Arial" panose="020B0604020202020204" pitchFamily="34" charset="0"/>
              <a:buChar char="•"/>
            </a:pPr>
            <a:r>
              <a:rPr lang="en-US" altLang="en-US" dirty="0" smtClean="0">
                <a:latin typeface="Garamond" pitchFamily="18" charset="0"/>
              </a:rPr>
              <a:t>Former parties are Bulgaria, Czech Republic, Hungary, Poland, Romania, Slovakia and Slovenia. Their CEFTA membership ended when they joined the EU. Croatia is set to join the EU in 2013</a:t>
            </a:r>
            <a:endParaRPr lang="cs-CZ" altLang="en-US" dirty="0" smtClean="0">
              <a:latin typeface="Garamond" pitchFamily="18" charset="0"/>
            </a:endParaRPr>
          </a:p>
          <a:p>
            <a:pPr algn="just" eaLnBrk="1" hangingPunct="1">
              <a:buFont typeface="Arial" panose="020B0604020202020204" pitchFamily="34" charset="0"/>
              <a:buChar char="•"/>
            </a:pPr>
            <a:r>
              <a:rPr lang="en-US" altLang="en-US" dirty="0" smtClean="0">
                <a:latin typeface="Garamond" pitchFamily="18" charset="0"/>
              </a:rPr>
              <a:t>of 1 May 2007, the parties of the CEFTA agreement are: Albania, Bosnia and Herzegovina, Croatia, Macedonia, Moldova, Montenegro, Serbia and UNMIK on behalf of Kosovo</a:t>
            </a:r>
          </a:p>
        </p:txBody>
      </p:sp>
    </p:spTree>
    <p:extLst>
      <p:ext uri="{BB962C8B-B14F-4D97-AF65-F5344CB8AC3E}">
        <p14:creationId xmlns:p14="http://schemas.microsoft.com/office/powerpoint/2010/main" val="37418464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1143000"/>
          </a:xfrm>
        </p:spPr>
        <p:txBody>
          <a:bodyPr>
            <a:normAutofit fontScale="90000"/>
          </a:bodyPr>
          <a:lstStyle/>
          <a:p>
            <a:pPr algn="ctr" eaLnBrk="1" fontAlgn="auto" hangingPunct="1">
              <a:spcAft>
                <a:spcPts val="0"/>
              </a:spcAft>
              <a:defRPr/>
            </a:pPr>
            <a:r>
              <a:rPr lang="cs-CZ" sz="4000" dirty="0" smtClean="0">
                <a:solidFill>
                  <a:schemeClr val="tx2">
                    <a:lumMod val="75000"/>
                  </a:schemeClr>
                </a:solidFill>
                <a:latin typeface="Garamond" panose="02020404030301010803" pitchFamily="18" charset="0"/>
              </a:rPr>
              <a:t>ERDF (CENTRAL EUROPE PROGRAM)</a:t>
            </a:r>
            <a:endParaRPr lang="en-GB" dirty="0">
              <a:solidFill>
                <a:schemeClr val="tx2">
                  <a:lumMod val="75000"/>
                </a:schemeClr>
              </a:solidFill>
              <a:latin typeface="Garamond" panose="02020404030301010803" pitchFamily="18" charset="0"/>
            </a:endParaRPr>
          </a:p>
        </p:txBody>
      </p:sp>
      <p:sp>
        <p:nvSpPr>
          <p:cNvPr id="28675" name="Zástupný symbol pro obsah 2"/>
          <p:cNvSpPr>
            <a:spLocks noGrp="1"/>
          </p:cNvSpPr>
          <p:nvPr>
            <p:ph sz="quarter" idx="13"/>
          </p:nvPr>
        </p:nvSpPr>
        <p:spPr>
          <a:xfrm>
            <a:off x="457200" y="1609725"/>
            <a:ext cx="7239000" cy="4846638"/>
          </a:xfrm>
          <a:prstGeom prst="rect">
            <a:avLst/>
          </a:prstGeom>
        </p:spPr>
        <p:txBody>
          <a:bodyPr/>
          <a:lstStyle/>
          <a:p>
            <a:pPr algn="just" eaLnBrk="1" hangingPunct="1">
              <a:buFont typeface="Arial" panose="020B0604020202020204" pitchFamily="34" charset="0"/>
              <a:buChar char="•"/>
            </a:pPr>
            <a:r>
              <a:rPr lang="en-US" altLang="en-US" dirty="0" smtClean="0">
                <a:latin typeface="Garamond" pitchFamily="18" charset="0"/>
              </a:rPr>
              <a:t>Operational Program </a:t>
            </a:r>
            <a:r>
              <a:rPr lang="cs-CZ" altLang="en-US" dirty="0" smtClean="0">
                <a:latin typeface="Garamond" pitchFamily="18" charset="0"/>
              </a:rPr>
              <a:t>“</a:t>
            </a:r>
            <a:r>
              <a:rPr lang="en-US" altLang="en-US" dirty="0" smtClean="0">
                <a:latin typeface="Garamond" pitchFamily="18" charset="0"/>
              </a:rPr>
              <a:t>Central Europe</a:t>
            </a:r>
            <a:r>
              <a:rPr lang="cs-CZ" altLang="en-US" dirty="0" smtClean="0">
                <a:latin typeface="Garamond" pitchFamily="18" charset="0"/>
              </a:rPr>
              <a:t>“</a:t>
            </a:r>
            <a:r>
              <a:rPr lang="en-US" altLang="en-US" dirty="0" smtClean="0">
                <a:latin typeface="Garamond" pitchFamily="18" charset="0"/>
              </a:rPr>
              <a:t/>
            </a:r>
            <a:br>
              <a:rPr lang="en-US" altLang="en-US" dirty="0" smtClean="0">
                <a:latin typeface="Garamond" pitchFamily="18" charset="0"/>
              </a:rPr>
            </a:br>
            <a:r>
              <a:rPr lang="en-US" altLang="en-US" dirty="0" smtClean="0">
                <a:latin typeface="Garamond" pitchFamily="18" charset="0"/>
              </a:rPr>
              <a:t>Program under the European territorial co-funded by European Regional Development Fund (ERDF</a:t>
            </a:r>
            <a:r>
              <a:rPr lang="cs-CZ" altLang="en-US" dirty="0" smtClean="0">
                <a:latin typeface="Garamond" pitchFamily="18" charset="0"/>
              </a:rPr>
              <a:t>)</a:t>
            </a:r>
          </a:p>
          <a:p>
            <a:pPr algn="just" eaLnBrk="1" hangingPunct="1">
              <a:buFont typeface="Arial" panose="020B0604020202020204" pitchFamily="34" charset="0"/>
              <a:buChar char="•"/>
            </a:pPr>
            <a:r>
              <a:rPr lang="cs-CZ" altLang="en-US" dirty="0" err="1" smtClean="0">
                <a:latin typeface="Garamond" pitchFamily="18" charset="0"/>
              </a:rPr>
              <a:t>Cz</a:t>
            </a:r>
            <a:r>
              <a:rPr lang="en-US" altLang="en-US" dirty="0" err="1" smtClean="0">
                <a:latin typeface="Garamond" pitchFamily="18" charset="0"/>
              </a:rPr>
              <a:t>ech</a:t>
            </a:r>
            <a:r>
              <a:rPr lang="en-US" altLang="en-US" dirty="0" smtClean="0">
                <a:latin typeface="Garamond" pitchFamily="18" charset="0"/>
              </a:rPr>
              <a:t> Republic, Germany, Italy, Hungary, Austria, Poland, Slovenia, Slovakia</a:t>
            </a:r>
            <a:endParaRPr lang="cs-CZ" altLang="en-US" dirty="0" smtClean="0">
              <a:latin typeface="Garamond" pitchFamily="18" charset="0"/>
            </a:endParaRPr>
          </a:p>
          <a:p>
            <a:pPr eaLnBrk="1" hangingPunct="1"/>
            <a:endParaRPr lang="en-GB" altLang="en-US" dirty="0" smtClean="0"/>
          </a:p>
        </p:txBody>
      </p:sp>
    </p:spTree>
    <p:extLst>
      <p:ext uri="{BB962C8B-B14F-4D97-AF65-F5344CB8AC3E}">
        <p14:creationId xmlns:p14="http://schemas.microsoft.com/office/powerpoint/2010/main" val="26555182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1143000"/>
          </a:xfrm>
        </p:spPr>
        <p:txBody>
          <a:bodyPr/>
          <a:lstStyle/>
          <a:p>
            <a:pPr algn="ctr" eaLnBrk="1" fontAlgn="auto" hangingPunct="1">
              <a:spcAft>
                <a:spcPts val="0"/>
              </a:spcAft>
              <a:defRPr/>
            </a:pPr>
            <a:r>
              <a:rPr lang="cs-CZ" dirty="0" smtClean="0">
                <a:latin typeface="Garamond" panose="02020404030301010803" pitchFamily="18" charset="0"/>
              </a:rPr>
              <a:t>CE</a:t>
            </a:r>
            <a:endParaRPr lang="en-GB" dirty="0">
              <a:latin typeface="Garamond" panose="02020404030301010803" pitchFamily="18" charset="0"/>
            </a:endParaRPr>
          </a:p>
        </p:txBody>
      </p:sp>
      <p:sp>
        <p:nvSpPr>
          <p:cNvPr id="29699" name="Zástupný symbol pro obsah 2"/>
          <p:cNvSpPr>
            <a:spLocks noGrp="1"/>
          </p:cNvSpPr>
          <p:nvPr>
            <p:ph sz="quarter" idx="13"/>
          </p:nvPr>
        </p:nvSpPr>
        <p:spPr>
          <a:xfrm>
            <a:off x="457200" y="1609725"/>
            <a:ext cx="8435280" cy="4846638"/>
          </a:xfrm>
          <a:prstGeom prst="rect">
            <a:avLst/>
          </a:prstGeom>
        </p:spPr>
        <p:txBody>
          <a:bodyPr/>
          <a:lstStyle/>
          <a:p>
            <a:pPr eaLnBrk="1" hangingPunct="1">
              <a:buFont typeface="Arial" panose="020B0604020202020204" pitchFamily="34" charset="0"/>
              <a:buChar char="•"/>
            </a:pPr>
            <a:r>
              <a:rPr lang="en-GB" altLang="en-US" dirty="0" smtClean="0">
                <a:latin typeface="Garamond" pitchFamily="18" charset="0"/>
              </a:rPr>
              <a:t>CE –</a:t>
            </a:r>
            <a:r>
              <a:rPr lang="cs-CZ" altLang="en-US" dirty="0" smtClean="0">
                <a:latin typeface="Garamond" pitchFamily="18" charset="0"/>
              </a:rPr>
              <a:t> </a:t>
            </a:r>
            <a:r>
              <a:rPr lang="en-GB" altLang="en-US" dirty="0" err="1" smtClean="0">
                <a:latin typeface="Garamond" pitchFamily="18" charset="0"/>
              </a:rPr>
              <a:t>Visegrad</a:t>
            </a:r>
            <a:r>
              <a:rPr lang="en-GB" altLang="en-US" dirty="0" smtClean="0">
                <a:latin typeface="Garamond" pitchFamily="18" charset="0"/>
              </a:rPr>
              <a:t> group, in a broad sense -  Austria, </a:t>
            </a:r>
            <a:r>
              <a:rPr lang="en-GB" altLang="en-US" dirty="0" err="1" smtClean="0">
                <a:latin typeface="Garamond" pitchFamily="18" charset="0"/>
              </a:rPr>
              <a:t>Slovinia</a:t>
            </a:r>
            <a:r>
              <a:rPr lang="en-GB" altLang="en-US" dirty="0" smtClean="0">
                <a:latin typeface="Garamond" pitchFamily="18" charset="0"/>
              </a:rPr>
              <a:t>, Lithuania and sometimes Estonia + Latvia, + Germany</a:t>
            </a:r>
          </a:p>
          <a:p>
            <a:pPr algn="just" eaLnBrk="1" hangingPunct="1">
              <a:buFont typeface="Arial" panose="020B0604020202020204" pitchFamily="34" charset="0"/>
              <a:buChar char="•"/>
            </a:pPr>
            <a:r>
              <a:rPr lang="en-GB" altLang="en-US" dirty="0" smtClean="0">
                <a:latin typeface="Garamond" pitchFamily="18" charset="0"/>
              </a:rPr>
              <a:t>Hugh Seton-Watson, Ivan </a:t>
            </a:r>
            <a:r>
              <a:rPr lang="en-GB" altLang="en-US" dirty="0" err="1" smtClean="0">
                <a:latin typeface="Garamond" pitchFamily="18" charset="0"/>
              </a:rPr>
              <a:t>Bérend</a:t>
            </a:r>
            <a:r>
              <a:rPr lang="en-GB" altLang="en-US" dirty="0" smtClean="0">
                <a:latin typeface="Garamond" pitchFamily="18" charset="0"/>
              </a:rPr>
              <a:t> a </a:t>
            </a:r>
            <a:r>
              <a:rPr lang="en-GB" altLang="en-US" dirty="0" err="1" smtClean="0">
                <a:latin typeface="Garamond" pitchFamily="18" charset="0"/>
              </a:rPr>
              <a:t>György</a:t>
            </a:r>
            <a:r>
              <a:rPr lang="en-GB" altLang="en-US" dirty="0" smtClean="0">
                <a:latin typeface="Garamond" pitchFamily="18" charset="0"/>
              </a:rPr>
              <a:t> </a:t>
            </a:r>
            <a:r>
              <a:rPr lang="en-GB" altLang="en-US" dirty="0" err="1" smtClean="0">
                <a:latin typeface="Garamond" pitchFamily="18" charset="0"/>
              </a:rPr>
              <a:t>Ránki</a:t>
            </a:r>
            <a:r>
              <a:rPr lang="en-GB" altLang="en-US" dirty="0" smtClean="0">
                <a:latin typeface="Garamond" pitchFamily="18" charset="0"/>
              </a:rPr>
              <a:t> – CE: Czechoslovakia, Poland, Hung</a:t>
            </a:r>
            <a:r>
              <a:rPr lang="cs-CZ" altLang="en-US" dirty="0" smtClean="0">
                <a:latin typeface="Garamond" pitchFamily="18" charset="0"/>
              </a:rPr>
              <a:t>a</a:t>
            </a:r>
            <a:r>
              <a:rPr lang="en-GB" altLang="en-US" dirty="0" err="1" smtClean="0">
                <a:latin typeface="Garamond" pitchFamily="18" charset="0"/>
              </a:rPr>
              <a:t>ry</a:t>
            </a:r>
            <a:r>
              <a:rPr lang="en-GB" altLang="en-US" dirty="0" smtClean="0">
                <a:latin typeface="Garamond" pitchFamily="18" charset="0"/>
              </a:rPr>
              <a:t> and Balkan</a:t>
            </a:r>
            <a:r>
              <a:rPr lang="cs-CZ" altLang="en-US" dirty="0" smtClean="0">
                <a:latin typeface="Garamond" pitchFamily="18" charset="0"/>
              </a:rPr>
              <a:t>s</a:t>
            </a:r>
            <a:r>
              <a:rPr lang="en-GB" altLang="en-US" dirty="0" smtClean="0">
                <a:latin typeface="Garamond" pitchFamily="18" charset="0"/>
              </a:rPr>
              <a:t> – Eastern Europe</a:t>
            </a:r>
          </a:p>
          <a:p>
            <a:pPr algn="just" eaLnBrk="1" hangingPunct="1">
              <a:buFont typeface="Arial" panose="020B0604020202020204" pitchFamily="34" charset="0"/>
              <a:buChar char="•"/>
            </a:pPr>
            <a:r>
              <a:rPr lang="en-GB" altLang="en-US" dirty="0" smtClean="0">
                <a:latin typeface="Garamond" pitchFamily="18" charset="0"/>
              </a:rPr>
              <a:t>Oskar </a:t>
            </a:r>
            <a:r>
              <a:rPr lang="en-GB" altLang="en-US" dirty="0" err="1" smtClean="0">
                <a:latin typeface="Garamond" pitchFamily="18" charset="0"/>
              </a:rPr>
              <a:t>Halecki</a:t>
            </a:r>
            <a:r>
              <a:rPr lang="en-GB" altLang="en-US" dirty="0" smtClean="0">
                <a:latin typeface="Garamond" pitchFamily="18" charset="0"/>
              </a:rPr>
              <a:t> – 2 macro regions (west and east), region of 2 CEs – important transition zone between West and East x Friedrich </a:t>
            </a:r>
            <a:r>
              <a:rPr lang="en-GB" altLang="en-US" dirty="0" err="1" smtClean="0">
                <a:latin typeface="Garamond" pitchFamily="18" charset="0"/>
              </a:rPr>
              <a:t>Naumann´s</a:t>
            </a:r>
            <a:r>
              <a:rPr lang="en-GB" altLang="en-US" dirty="0" smtClean="0">
                <a:latin typeface="Garamond" pitchFamily="18" charset="0"/>
              </a:rPr>
              <a:t> </a:t>
            </a:r>
            <a:r>
              <a:rPr lang="en-GB" altLang="en-US" dirty="0" err="1" smtClean="0">
                <a:latin typeface="Garamond" pitchFamily="18" charset="0"/>
              </a:rPr>
              <a:t>Mitteleuropa</a:t>
            </a:r>
            <a:r>
              <a:rPr lang="en-GB" altLang="en-US" dirty="0" smtClean="0">
                <a:latin typeface="Garamond" pitchFamily="18" charset="0"/>
              </a:rPr>
              <a:t> – alliance between German Empire and Austria – Hung</a:t>
            </a:r>
            <a:r>
              <a:rPr lang="cs-CZ" altLang="en-US" dirty="0" smtClean="0">
                <a:latin typeface="Garamond" pitchFamily="18" charset="0"/>
              </a:rPr>
              <a:t>a</a:t>
            </a:r>
            <a:r>
              <a:rPr lang="en-GB" altLang="en-US" dirty="0" err="1" smtClean="0">
                <a:latin typeface="Garamond" pitchFamily="18" charset="0"/>
              </a:rPr>
              <a:t>ry</a:t>
            </a:r>
            <a:r>
              <a:rPr lang="cs-CZ" altLang="en-US" dirty="0" smtClean="0">
                <a:latin typeface="Garamond" pitchFamily="18" charset="0"/>
              </a:rPr>
              <a:t> </a:t>
            </a:r>
            <a:endParaRPr lang="en-GB" altLang="en-US" dirty="0" smtClean="0">
              <a:latin typeface="Garamond" pitchFamily="18" charset="0"/>
            </a:endParaRPr>
          </a:p>
          <a:p>
            <a:pPr eaLnBrk="1" hangingPunct="1"/>
            <a:endParaRPr lang="en-GB" altLang="en-US" dirty="0" smtClean="0"/>
          </a:p>
        </p:txBody>
      </p:sp>
    </p:spTree>
    <p:extLst>
      <p:ext uri="{BB962C8B-B14F-4D97-AF65-F5344CB8AC3E}">
        <p14:creationId xmlns:p14="http://schemas.microsoft.com/office/powerpoint/2010/main" val="38573977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7239000" cy="3744416"/>
          </a:xfrm>
        </p:spPr>
        <p:txBody>
          <a:bodyPr/>
          <a:lstStyle/>
          <a:p>
            <a:pPr algn="ctr" eaLnBrk="1" fontAlgn="auto" hangingPunct="1">
              <a:spcAft>
                <a:spcPts val="0"/>
              </a:spcAft>
              <a:defRPr/>
            </a:pPr>
            <a:r>
              <a:rPr lang="cs-CZ" sz="2800" dirty="0" smtClean="0">
                <a:latin typeface="Garamond" panose="02020404030301010803" pitchFamily="18" charset="0"/>
              </a:rPr>
              <a:t>CE: </a:t>
            </a:r>
            <a:r>
              <a:rPr lang="cs-CZ" sz="2800" dirty="0" err="1" smtClean="0">
                <a:latin typeface="Garamond" panose="02020404030301010803" pitchFamily="18" charset="0"/>
              </a:rPr>
              <a:t>Lonnie</a:t>
            </a:r>
            <a:r>
              <a:rPr lang="cs-CZ" sz="2800" dirty="0" smtClean="0">
                <a:latin typeface="Garamond" panose="02020404030301010803" pitchFamily="18" charset="0"/>
              </a:rPr>
              <a:t> R. Johnson</a:t>
            </a:r>
            <a:br>
              <a:rPr lang="cs-CZ" sz="2800" dirty="0" smtClean="0">
                <a:latin typeface="Garamond" panose="02020404030301010803" pitchFamily="18" charset="0"/>
              </a:rPr>
            </a:br>
            <a:endParaRPr lang="en-GB" sz="2700" dirty="0">
              <a:latin typeface="Garamond" panose="02020404030301010803" pitchFamily="18" charset="0"/>
            </a:endParaRPr>
          </a:p>
        </p:txBody>
      </p:sp>
      <p:sp>
        <p:nvSpPr>
          <p:cNvPr id="30723" name="Zástupný symbol pro obsah 2"/>
          <p:cNvSpPr>
            <a:spLocks noGrp="1"/>
          </p:cNvSpPr>
          <p:nvPr>
            <p:ph sz="quarter" idx="13"/>
          </p:nvPr>
        </p:nvSpPr>
        <p:spPr>
          <a:xfrm>
            <a:off x="457200" y="1412776"/>
            <a:ext cx="7239000" cy="5043587"/>
          </a:xfrm>
          <a:prstGeom prst="rect">
            <a:avLst/>
          </a:prstGeom>
        </p:spPr>
        <p:txBody>
          <a:bodyPr/>
          <a:lstStyle/>
          <a:p>
            <a:pPr algn="ctr">
              <a:buFont typeface="Arial" panose="020B0604020202020204" pitchFamily="34" charset="0"/>
              <a:buChar char="•"/>
            </a:pPr>
            <a:r>
              <a:rPr lang="cs-CZ" sz="2000" i="1" dirty="0" smtClean="0">
                <a:latin typeface="Garamond" panose="02020404030301010803" pitchFamily="18" charset="0"/>
              </a:rPr>
              <a:t>“</a:t>
            </a:r>
            <a:r>
              <a:rPr lang="cs-CZ" altLang="cs-CZ" dirty="0" smtClean="0">
                <a:latin typeface="Garamond" panose="02020404030301010803" pitchFamily="18" charset="0"/>
              </a:rPr>
              <a:t>…</a:t>
            </a:r>
            <a:r>
              <a:rPr lang="cs-CZ" sz="2400" i="1" dirty="0" smtClean="0">
                <a:latin typeface="Garamond" panose="02020404030301010803" pitchFamily="18" charset="0"/>
              </a:rPr>
              <a:t>re</a:t>
            </a:r>
            <a:r>
              <a:rPr lang="en-US" sz="2400" i="1" dirty="0" err="1">
                <a:latin typeface="Garamond" panose="02020404030301010803" pitchFamily="18" charset="0"/>
              </a:rPr>
              <a:t>ligious</a:t>
            </a:r>
            <a:r>
              <a:rPr lang="en-US" sz="2400" i="1" dirty="0">
                <a:latin typeface="Garamond" panose="02020404030301010803" pitchFamily="18" charset="0"/>
              </a:rPr>
              <a:t> frontiers between the Roman Catholic West and the Orthodox </a:t>
            </a:r>
            <a:r>
              <a:rPr lang="en-US" sz="2400" i="1" dirty="0" smtClean="0">
                <a:latin typeface="Garamond" panose="02020404030301010803" pitchFamily="18" charset="0"/>
              </a:rPr>
              <a:t>East</a:t>
            </a:r>
            <a:r>
              <a:rPr lang="cs-CZ" sz="2400" i="1" dirty="0" smtClean="0">
                <a:latin typeface="Garamond" panose="02020404030301010803" pitchFamily="18" charset="0"/>
              </a:rPr>
              <a:t>…“</a:t>
            </a:r>
            <a:endParaRPr lang="cs-CZ" altLang="cs-CZ" i="1" dirty="0" smtClean="0">
              <a:latin typeface="Garamond" panose="02020404030301010803" pitchFamily="18" charset="0"/>
            </a:endParaRPr>
          </a:p>
        </p:txBody>
      </p:sp>
    </p:spTree>
    <p:extLst>
      <p:ext uri="{BB962C8B-B14F-4D97-AF65-F5344CB8AC3E}">
        <p14:creationId xmlns:p14="http://schemas.microsoft.com/office/powerpoint/2010/main" val="20735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2100848"/>
          </a:xfrm>
        </p:spPr>
        <p:txBody>
          <a:bodyPr/>
          <a:lstStyle/>
          <a:p>
            <a:pPr algn="ctr">
              <a:defRPr/>
            </a:pPr>
            <a:r>
              <a:rPr lang="cs-CZ" sz="2800" dirty="0" smtClean="0">
                <a:latin typeface="Garamond" panose="02020404030301010803" pitchFamily="18" charset="0"/>
              </a:rPr>
              <a:t>CE: Peter J. </a:t>
            </a:r>
            <a:r>
              <a:rPr lang="cs-CZ" sz="2800" dirty="0" err="1" smtClean="0">
                <a:latin typeface="Garamond" panose="02020404030301010803" pitchFamily="18" charset="0"/>
              </a:rPr>
              <a:t>Katzenstein</a:t>
            </a:r>
            <a:r>
              <a:rPr lang="cs-CZ" sz="2800" dirty="0" smtClean="0">
                <a:latin typeface="Garamond" panose="02020404030301010803" pitchFamily="18" charset="0"/>
              </a:rPr>
              <a:t/>
            </a:r>
            <a:br>
              <a:rPr lang="cs-CZ" sz="2800" dirty="0" smtClean="0">
                <a:latin typeface="Garamond" panose="02020404030301010803" pitchFamily="18" charset="0"/>
              </a:rPr>
            </a:br>
            <a:r>
              <a:rPr lang="cs-CZ" sz="2400" dirty="0" smtClean="0">
                <a:latin typeface="Garamond" panose="02020404030301010803" pitchFamily="18" charset="0"/>
              </a:rPr>
              <a:t> </a:t>
            </a:r>
            <a:br>
              <a:rPr lang="cs-CZ" sz="2400" dirty="0" smtClean="0">
                <a:latin typeface="Garamond" panose="02020404030301010803" pitchFamily="18" charset="0"/>
              </a:rPr>
            </a:br>
            <a:r>
              <a:rPr lang="cs-CZ" sz="2400" b="0" i="1" dirty="0">
                <a:latin typeface="Garamond" panose="02020404030301010803" pitchFamily="18" charset="0"/>
              </a:rPr>
              <a:t>“</a:t>
            </a:r>
            <a:r>
              <a:rPr lang="cs-CZ" sz="2400" b="0" i="1" dirty="0" smtClean="0">
                <a:latin typeface="Garamond" panose="02020404030301010803" pitchFamily="18" charset="0"/>
              </a:rPr>
              <a:t>…V4 and c</a:t>
            </a:r>
            <a:r>
              <a:rPr lang="en-US" sz="2400" b="0" i="1" dirty="0" smtClean="0">
                <a:latin typeface="Garamond" panose="02020404030301010803" pitchFamily="18" charset="0"/>
              </a:rPr>
              <a:t>uncontestable way to decide whether they are parts of Central Europe or not</a:t>
            </a:r>
            <a:r>
              <a:rPr lang="cs-CZ" sz="2400" b="0" i="1" dirty="0" smtClean="0">
                <a:latin typeface="Garamond" panose="02020404030301010803" pitchFamily="18" charset="0"/>
              </a:rPr>
              <a:t>…“</a:t>
            </a:r>
            <a:endParaRPr lang="en-GB" sz="2400" b="0" i="1" dirty="0">
              <a:latin typeface="Garamond" panose="02020404030301010803" pitchFamily="18" charset="0"/>
            </a:endParaRPr>
          </a:p>
        </p:txBody>
      </p:sp>
      <p:pic>
        <p:nvPicPr>
          <p:cNvPr id="31747" name="Zástupný symbol pro obsah 3" descr="800px-Central_Europe_Katzenstein.png"/>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2267744" y="2708920"/>
            <a:ext cx="4566209" cy="3411091"/>
          </a:xfrm>
          <a:prstGeom prst="rect">
            <a:avLst/>
          </a:prstGeom>
        </p:spPr>
      </p:pic>
    </p:spTree>
    <p:extLst>
      <p:ext uri="{BB962C8B-B14F-4D97-AF65-F5344CB8AC3E}">
        <p14:creationId xmlns:p14="http://schemas.microsoft.com/office/powerpoint/2010/main" val="30594604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7239000" cy="1412776"/>
          </a:xfrm>
        </p:spPr>
        <p:txBody>
          <a:bodyPr/>
          <a:lstStyle/>
          <a:p>
            <a:pPr algn="ctr">
              <a:defRPr/>
            </a:pPr>
            <a:r>
              <a:rPr lang="cs-CZ" sz="2800" dirty="0" smtClean="0">
                <a:latin typeface="Garamond" panose="02020404030301010803" pitchFamily="18" charset="0"/>
              </a:rPr>
              <a:t>CE: Ronald </a:t>
            </a:r>
            <a:r>
              <a:rPr lang="cs-CZ" sz="2800" dirty="0" err="1" smtClean="0">
                <a:latin typeface="Garamond" panose="02020404030301010803" pitchFamily="18" charset="0"/>
              </a:rPr>
              <a:t>Tiersky</a:t>
            </a:r>
            <a:r>
              <a:rPr lang="cs-CZ" sz="2800" dirty="0" smtClean="0">
                <a:latin typeface="Garamond" panose="02020404030301010803" pitchFamily="18" charset="0"/>
              </a:rPr>
              <a:t> </a:t>
            </a:r>
            <a:r>
              <a:rPr lang="cs-CZ" dirty="0">
                <a:latin typeface="Garamond" panose="02020404030301010803" pitchFamily="18" charset="0"/>
              </a:rPr>
              <a:t/>
            </a:r>
            <a:br>
              <a:rPr lang="cs-CZ" dirty="0">
                <a:latin typeface="Garamond" panose="02020404030301010803" pitchFamily="18" charset="0"/>
              </a:rPr>
            </a:br>
            <a:r>
              <a:rPr lang="cs-CZ" sz="2400" b="0" i="1" dirty="0">
                <a:latin typeface="Garamond" panose="02020404030301010803" pitchFamily="18" charset="0"/>
              </a:rPr>
              <a:t>“</a:t>
            </a:r>
            <a:r>
              <a:rPr lang="cs-CZ" sz="2400" b="0" i="1" dirty="0" smtClean="0">
                <a:latin typeface="Garamond" panose="02020404030301010803" pitchFamily="18" charset="0"/>
              </a:rPr>
              <a:t>…V4…“</a:t>
            </a:r>
            <a:endParaRPr lang="en-GB" sz="2400" b="0" i="1" dirty="0">
              <a:latin typeface="Garamond" panose="02020404030301010803" pitchFamily="18" charset="0"/>
            </a:endParaRPr>
          </a:p>
        </p:txBody>
      </p:sp>
      <p:pic>
        <p:nvPicPr>
          <p:cNvPr id="32771" name="Zástupný symbol pro obsah 3" descr="Visegrad_group_countries.png"/>
          <p:cNvPicPr>
            <a:picLocks noGrp="1" noChangeAspect="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a:xfrm>
            <a:off x="2267744" y="2276872"/>
            <a:ext cx="4536728" cy="4040371"/>
          </a:xfrm>
          <a:prstGeom prst="rect">
            <a:avLst/>
          </a:prstGeom>
        </p:spPr>
      </p:pic>
    </p:spTree>
    <p:extLst>
      <p:ext uri="{BB962C8B-B14F-4D97-AF65-F5344CB8AC3E}">
        <p14:creationId xmlns:p14="http://schemas.microsoft.com/office/powerpoint/2010/main" val="30148885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1143000"/>
          </a:xfrm>
        </p:spPr>
        <p:txBody>
          <a:bodyPr/>
          <a:lstStyle/>
          <a:p>
            <a:pPr algn="ctr" eaLnBrk="1" fontAlgn="auto" hangingPunct="1">
              <a:spcAft>
                <a:spcPts val="0"/>
              </a:spcAft>
              <a:defRPr/>
            </a:pPr>
            <a:r>
              <a:rPr lang="cs-CZ" dirty="0" err="1" smtClean="0">
                <a:latin typeface="Garamond" panose="02020404030301010803" pitchFamily="18" charset="0"/>
              </a:rPr>
              <a:t>References</a:t>
            </a:r>
            <a:endParaRPr lang="en-GB" dirty="0">
              <a:latin typeface="Garamond" panose="02020404030301010803" pitchFamily="18" charset="0"/>
            </a:endParaRPr>
          </a:p>
        </p:txBody>
      </p:sp>
      <p:sp>
        <p:nvSpPr>
          <p:cNvPr id="33795" name="Zástupný symbol pro obsah 2"/>
          <p:cNvSpPr>
            <a:spLocks noGrp="1"/>
          </p:cNvSpPr>
          <p:nvPr>
            <p:ph sz="quarter" idx="13"/>
          </p:nvPr>
        </p:nvSpPr>
        <p:spPr>
          <a:xfrm>
            <a:off x="457200" y="1609725"/>
            <a:ext cx="7239000" cy="4846638"/>
          </a:xfrm>
          <a:prstGeom prst="rect">
            <a:avLst/>
          </a:prstGeom>
        </p:spPr>
        <p:txBody>
          <a:bodyPr/>
          <a:lstStyle/>
          <a:p>
            <a:pPr algn="just" eaLnBrk="1" hangingPunct="1">
              <a:buFont typeface="Arial" panose="020B0604020202020204" pitchFamily="34" charset="0"/>
              <a:buChar char="•"/>
            </a:pPr>
            <a:r>
              <a:rPr lang="cs-CZ" altLang="en-US" i="1" dirty="0" smtClean="0">
                <a:latin typeface="Garamond" pitchFamily="18" charset="0"/>
              </a:rPr>
              <a:t>Johnson, </a:t>
            </a:r>
            <a:r>
              <a:rPr lang="cs-CZ" altLang="en-US" i="1" dirty="0" err="1" smtClean="0">
                <a:latin typeface="Garamond" pitchFamily="18" charset="0"/>
              </a:rPr>
              <a:t>Lonnie</a:t>
            </a:r>
            <a:r>
              <a:rPr lang="cs-CZ" altLang="en-US" i="1" dirty="0" smtClean="0">
                <a:latin typeface="Garamond" pitchFamily="18" charset="0"/>
              </a:rPr>
              <a:t> (1996): </a:t>
            </a:r>
            <a:r>
              <a:rPr lang="cs-CZ" altLang="en-US" i="1" dirty="0" err="1" smtClean="0">
                <a:latin typeface="Garamond" pitchFamily="18" charset="0"/>
              </a:rPr>
              <a:t>Where</a:t>
            </a:r>
            <a:r>
              <a:rPr lang="cs-CZ" altLang="en-US" i="1" dirty="0" smtClean="0">
                <a:latin typeface="Garamond" pitchFamily="18" charset="0"/>
              </a:rPr>
              <a:t> </a:t>
            </a:r>
            <a:r>
              <a:rPr lang="cs-CZ" altLang="en-US" i="1" dirty="0" err="1" smtClean="0">
                <a:latin typeface="Garamond" pitchFamily="18" charset="0"/>
              </a:rPr>
              <a:t>is</a:t>
            </a:r>
            <a:r>
              <a:rPr lang="cs-CZ" altLang="en-US" i="1" dirty="0" smtClean="0">
                <a:latin typeface="Garamond" pitchFamily="18" charset="0"/>
              </a:rPr>
              <a:t> </a:t>
            </a:r>
            <a:r>
              <a:rPr lang="cs-CZ" altLang="en-US" i="1" dirty="0" err="1" smtClean="0">
                <a:latin typeface="Garamond" pitchFamily="18" charset="0"/>
              </a:rPr>
              <a:t>Central</a:t>
            </a:r>
            <a:r>
              <a:rPr lang="cs-CZ" altLang="en-US" i="1" dirty="0" smtClean="0">
                <a:latin typeface="Garamond" pitchFamily="18" charset="0"/>
              </a:rPr>
              <a:t> </a:t>
            </a:r>
            <a:r>
              <a:rPr lang="cs-CZ" altLang="en-US" i="1" dirty="0" err="1" smtClean="0">
                <a:latin typeface="Garamond" pitchFamily="18" charset="0"/>
              </a:rPr>
              <a:t>Europe</a:t>
            </a:r>
            <a:r>
              <a:rPr lang="cs-CZ" altLang="en-US" i="1" dirty="0" smtClean="0">
                <a:latin typeface="Garamond" pitchFamily="18" charset="0"/>
              </a:rPr>
              <a:t>. In.: </a:t>
            </a:r>
            <a:r>
              <a:rPr lang="cs-CZ" altLang="en-US" i="1" dirty="0" err="1" smtClean="0">
                <a:latin typeface="Garamond" pitchFamily="18" charset="0"/>
              </a:rPr>
              <a:t>Central</a:t>
            </a:r>
            <a:r>
              <a:rPr lang="cs-CZ" altLang="en-US" i="1" dirty="0" smtClean="0">
                <a:latin typeface="Garamond" pitchFamily="18" charset="0"/>
              </a:rPr>
              <a:t> </a:t>
            </a:r>
            <a:r>
              <a:rPr lang="cs-CZ" altLang="en-US" i="1" dirty="0" err="1" smtClean="0">
                <a:latin typeface="Garamond" pitchFamily="18" charset="0"/>
              </a:rPr>
              <a:t>Europe</a:t>
            </a:r>
            <a:r>
              <a:rPr lang="cs-CZ" altLang="en-US" i="1" dirty="0" smtClean="0">
                <a:latin typeface="Garamond" pitchFamily="18" charset="0"/>
              </a:rPr>
              <a:t>: </a:t>
            </a:r>
            <a:r>
              <a:rPr lang="cs-CZ" altLang="en-US" i="1" dirty="0" err="1" smtClean="0">
                <a:latin typeface="Garamond" pitchFamily="18" charset="0"/>
              </a:rPr>
              <a:t>Enemies</a:t>
            </a:r>
            <a:r>
              <a:rPr lang="cs-CZ" altLang="en-US" i="1" dirty="0" smtClean="0">
                <a:latin typeface="Garamond" pitchFamily="18" charset="0"/>
              </a:rPr>
              <a:t>, </a:t>
            </a:r>
            <a:r>
              <a:rPr lang="cs-CZ" altLang="en-US" i="1" dirty="0" err="1" smtClean="0">
                <a:latin typeface="Garamond" pitchFamily="18" charset="0"/>
              </a:rPr>
              <a:t>Neighbors</a:t>
            </a:r>
            <a:r>
              <a:rPr lang="cs-CZ" altLang="en-US" i="1" dirty="0" smtClean="0">
                <a:latin typeface="Garamond" pitchFamily="18" charset="0"/>
              </a:rPr>
              <a:t>, </a:t>
            </a:r>
            <a:r>
              <a:rPr lang="cs-CZ" altLang="en-US" i="1" dirty="0" err="1" smtClean="0">
                <a:latin typeface="Garamond" pitchFamily="18" charset="0"/>
              </a:rPr>
              <a:t>Friends</a:t>
            </a:r>
            <a:r>
              <a:rPr lang="cs-CZ" altLang="en-US" i="1" dirty="0" smtClean="0">
                <a:latin typeface="Garamond" pitchFamily="18" charset="0"/>
              </a:rPr>
              <a:t>. Oxford University </a:t>
            </a:r>
            <a:r>
              <a:rPr lang="cs-CZ" altLang="en-US" i="1" dirty="0" err="1" smtClean="0">
                <a:latin typeface="Garamond" pitchFamily="18" charset="0"/>
              </a:rPr>
              <a:t>Press</a:t>
            </a:r>
            <a:r>
              <a:rPr lang="cs-CZ" altLang="en-US" i="1" dirty="0" smtClean="0">
                <a:latin typeface="Garamond" pitchFamily="18" charset="0"/>
              </a:rPr>
              <a:t>, pp. 3 – 12. </a:t>
            </a:r>
            <a:endParaRPr lang="cs-CZ" altLang="en-US" dirty="0" smtClean="0">
              <a:latin typeface="Garamond" pitchFamily="18" charset="0"/>
            </a:endParaRPr>
          </a:p>
          <a:p>
            <a:pPr algn="just" eaLnBrk="1" hangingPunct="1">
              <a:buFont typeface="Arial" panose="020B0604020202020204" pitchFamily="34" charset="0"/>
              <a:buChar char="•"/>
            </a:pPr>
            <a:r>
              <a:rPr lang="cs-CZ" altLang="en-US" i="1" dirty="0" err="1" smtClean="0">
                <a:latin typeface="Garamond" pitchFamily="18" charset="0"/>
              </a:rPr>
              <a:t>Tiersky</a:t>
            </a:r>
            <a:r>
              <a:rPr lang="cs-CZ" altLang="en-US" i="1" dirty="0" smtClean="0">
                <a:latin typeface="Garamond" pitchFamily="18" charset="0"/>
              </a:rPr>
              <a:t>, Ronald (2004). </a:t>
            </a:r>
            <a:r>
              <a:rPr lang="cs-CZ" altLang="en-US" i="1" dirty="0" err="1" smtClean="0">
                <a:latin typeface="Garamond" pitchFamily="18" charset="0"/>
              </a:rPr>
              <a:t>Europe</a:t>
            </a:r>
            <a:r>
              <a:rPr lang="cs-CZ" altLang="en-US" i="1" dirty="0" smtClean="0">
                <a:latin typeface="Garamond" pitchFamily="18" charset="0"/>
              </a:rPr>
              <a:t> </a:t>
            </a:r>
            <a:r>
              <a:rPr lang="cs-CZ" altLang="en-US" i="1" dirty="0" err="1" smtClean="0">
                <a:latin typeface="Garamond" pitchFamily="18" charset="0"/>
              </a:rPr>
              <a:t>today</a:t>
            </a:r>
            <a:r>
              <a:rPr lang="cs-CZ" altLang="en-US" i="1" dirty="0" smtClean="0">
                <a:latin typeface="Garamond" pitchFamily="18" charset="0"/>
              </a:rPr>
              <a:t>. </a:t>
            </a:r>
            <a:r>
              <a:rPr lang="cs-CZ" altLang="en-US" i="1" dirty="0" err="1" smtClean="0">
                <a:latin typeface="Garamond" pitchFamily="18" charset="0"/>
              </a:rPr>
              <a:t>Rowman</a:t>
            </a:r>
            <a:r>
              <a:rPr lang="cs-CZ" altLang="en-US" i="1" dirty="0" smtClean="0">
                <a:latin typeface="Garamond" pitchFamily="18" charset="0"/>
              </a:rPr>
              <a:t> &amp; </a:t>
            </a:r>
            <a:r>
              <a:rPr lang="cs-CZ" altLang="en-US" i="1" dirty="0" err="1" smtClean="0">
                <a:latin typeface="Garamond" pitchFamily="18" charset="0"/>
              </a:rPr>
              <a:t>Littlefield</a:t>
            </a:r>
            <a:r>
              <a:rPr lang="cs-CZ" altLang="en-US" i="1" dirty="0" smtClean="0">
                <a:latin typeface="Garamond" pitchFamily="18" charset="0"/>
              </a:rPr>
              <a:t>.</a:t>
            </a:r>
            <a:endParaRPr lang="en-GB" altLang="en-US" i="1" dirty="0" smtClean="0">
              <a:latin typeface="Garamond" pitchFamily="18" charset="0"/>
            </a:endParaRPr>
          </a:p>
        </p:txBody>
      </p:sp>
    </p:spTree>
    <p:extLst>
      <p:ext uri="{BB962C8B-B14F-4D97-AF65-F5344CB8AC3E}">
        <p14:creationId xmlns:p14="http://schemas.microsoft.com/office/powerpoint/2010/main" val="12264860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Podnadpis 2"/>
          <p:cNvSpPr>
            <a:spLocks noGrp="1"/>
          </p:cNvSpPr>
          <p:nvPr>
            <p:ph type="subTitle" idx="1"/>
          </p:nvPr>
        </p:nvSpPr>
        <p:spPr>
          <a:xfrm>
            <a:off x="3347864" y="4869160"/>
            <a:ext cx="3233836" cy="780802"/>
          </a:xfrm>
        </p:spPr>
        <p:txBody>
          <a:bodyPr/>
          <a:lstStyle/>
          <a:p>
            <a:pPr algn="ctr"/>
            <a:r>
              <a:rPr lang="cs-CZ" altLang="cs-CZ" dirty="0" smtClean="0">
                <a:latin typeface="Garamond" panose="02020404030301010803" pitchFamily="18" charset="0"/>
              </a:rPr>
              <a:t>Jana Musilová, PhD</a:t>
            </a:r>
          </a:p>
        </p:txBody>
      </p:sp>
      <p:sp>
        <p:nvSpPr>
          <p:cNvPr id="2" name="Nadpis 1"/>
          <p:cNvSpPr>
            <a:spLocks noGrp="1"/>
          </p:cNvSpPr>
          <p:nvPr>
            <p:ph type="ctrTitle"/>
          </p:nvPr>
        </p:nvSpPr>
        <p:spPr>
          <a:xfrm>
            <a:off x="467544" y="908720"/>
            <a:ext cx="8424936" cy="2492848"/>
          </a:xfrm>
        </p:spPr>
        <p:txBody>
          <a:bodyPr/>
          <a:lstStyle/>
          <a:p>
            <a:pPr algn="ctr">
              <a:defRPr/>
            </a:pPr>
            <a:r>
              <a:rPr lang="cs-CZ" dirty="0" err="1">
                <a:latin typeface="Garamond" pitchFamily="18" charset="0"/>
              </a:rPr>
              <a:t>Central</a:t>
            </a:r>
            <a:r>
              <a:rPr lang="cs-CZ" dirty="0">
                <a:latin typeface="Garamond" pitchFamily="18" charset="0"/>
              </a:rPr>
              <a:t> </a:t>
            </a:r>
            <a:r>
              <a:rPr lang="cs-CZ" dirty="0" err="1" smtClean="0">
                <a:latin typeface="Garamond" pitchFamily="18" charset="0"/>
              </a:rPr>
              <a:t>Europe</a:t>
            </a:r>
            <a:r>
              <a:rPr lang="cs-CZ" dirty="0" smtClean="0">
                <a:latin typeface="Garamond" pitchFamily="18" charset="0"/>
              </a:rPr>
              <a:t> </a:t>
            </a:r>
            <a:r>
              <a:rPr lang="cs-CZ" dirty="0">
                <a:latin typeface="Garamond" pitchFamily="18" charset="0"/>
              </a:rPr>
              <a:t>and </a:t>
            </a:r>
            <a:r>
              <a:rPr lang="cs-CZ" dirty="0" err="1">
                <a:latin typeface="Garamond" pitchFamily="18" charset="0"/>
              </a:rPr>
              <a:t>the</a:t>
            </a:r>
            <a:r>
              <a:rPr lang="cs-CZ" dirty="0">
                <a:latin typeface="Garamond" pitchFamily="18" charset="0"/>
              </a:rPr>
              <a:t> </a:t>
            </a:r>
            <a:r>
              <a:rPr lang="cs-CZ" dirty="0" smtClean="0">
                <a:latin typeface="Garamond" pitchFamily="18" charset="0"/>
              </a:rPr>
              <a:t>Czech </a:t>
            </a:r>
            <a:r>
              <a:rPr lang="cs-CZ" dirty="0" err="1" smtClean="0">
                <a:latin typeface="Garamond" pitchFamily="18" charset="0"/>
              </a:rPr>
              <a:t>Lands</a:t>
            </a:r>
            <a:r>
              <a:rPr lang="cs-CZ" dirty="0" smtClean="0">
                <a:latin typeface="Garamond" pitchFamily="18" charset="0"/>
              </a:rPr>
              <a:t> </a:t>
            </a:r>
            <a:r>
              <a:rPr lang="cs-CZ" dirty="0">
                <a:latin typeface="Garamond" pitchFamily="18" charset="0"/>
              </a:rPr>
              <a:t>in </a:t>
            </a:r>
            <a:r>
              <a:rPr lang="cs-CZ" dirty="0" err="1">
                <a:latin typeface="Garamond" pitchFamily="18" charset="0"/>
              </a:rPr>
              <a:t>the</a:t>
            </a:r>
            <a:r>
              <a:rPr lang="cs-CZ" dirty="0">
                <a:latin typeface="Garamond" pitchFamily="18" charset="0"/>
              </a:rPr>
              <a:t> </a:t>
            </a:r>
            <a:r>
              <a:rPr lang="cs-CZ" dirty="0" err="1" smtClean="0">
                <a:latin typeface="Garamond" pitchFamily="18" charset="0"/>
              </a:rPr>
              <a:t>Middle</a:t>
            </a:r>
            <a:r>
              <a:rPr lang="cs-CZ" dirty="0" smtClean="0">
                <a:latin typeface="Garamond" pitchFamily="18" charset="0"/>
              </a:rPr>
              <a:t> </a:t>
            </a:r>
            <a:r>
              <a:rPr lang="cs-CZ" dirty="0" err="1">
                <a:latin typeface="Garamond" pitchFamily="18" charset="0"/>
              </a:rPr>
              <a:t>A</a:t>
            </a:r>
            <a:r>
              <a:rPr lang="cs-CZ" dirty="0" err="1" smtClean="0">
                <a:latin typeface="Garamond" pitchFamily="18" charset="0"/>
              </a:rPr>
              <a:t>ges</a:t>
            </a:r>
            <a:endParaRPr lang="cs-CZ" dirty="0"/>
          </a:p>
        </p:txBody>
      </p:sp>
    </p:spTree>
    <p:extLst>
      <p:ext uri="{BB962C8B-B14F-4D97-AF65-F5344CB8AC3E}">
        <p14:creationId xmlns:p14="http://schemas.microsoft.com/office/powerpoint/2010/main" val="1851737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1143000"/>
          </a:xfrm>
        </p:spPr>
        <p:txBody>
          <a:bodyPr/>
          <a:lstStyle/>
          <a:p>
            <a:pPr algn="ctr" eaLnBrk="1" fontAlgn="auto" hangingPunct="1">
              <a:spcAft>
                <a:spcPts val="0"/>
              </a:spcAft>
              <a:defRPr/>
            </a:pPr>
            <a:r>
              <a:rPr lang="en-US" dirty="0" smtClean="0">
                <a:latin typeface="Garamond" panose="02020404030301010803" pitchFamily="18" charset="0"/>
              </a:rPr>
              <a:t>Organization</a:t>
            </a:r>
            <a:endParaRPr lang="en-US" dirty="0">
              <a:latin typeface="Garamond" panose="02020404030301010803" pitchFamily="18" charset="0"/>
            </a:endParaRPr>
          </a:p>
        </p:txBody>
      </p:sp>
      <p:sp>
        <p:nvSpPr>
          <p:cNvPr id="8195" name="Zástupný symbol pro obsah 2"/>
          <p:cNvSpPr>
            <a:spLocks noGrp="1"/>
          </p:cNvSpPr>
          <p:nvPr>
            <p:ph sz="quarter" idx="13"/>
          </p:nvPr>
        </p:nvSpPr>
        <p:spPr>
          <a:xfrm>
            <a:off x="457200" y="1609725"/>
            <a:ext cx="7239000" cy="4846638"/>
          </a:xfrm>
          <a:prstGeom prst="rect">
            <a:avLst/>
          </a:prstGeom>
        </p:spPr>
        <p:txBody>
          <a:bodyPr/>
          <a:lstStyle/>
          <a:p>
            <a:pPr eaLnBrk="1" hangingPunct="1">
              <a:buFont typeface="Arial" panose="020B0604020202020204" pitchFamily="34" charset="0"/>
              <a:buChar char="•"/>
            </a:pPr>
            <a:r>
              <a:rPr lang="en-GB" altLang="en-US" dirty="0" smtClean="0">
                <a:latin typeface="Garamond" pitchFamily="18" charset="0"/>
              </a:rPr>
              <a:t>Introduction</a:t>
            </a:r>
            <a:endParaRPr lang="cs-CZ" altLang="en-US" dirty="0" smtClean="0">
              <a:latin typeface="Garamond" pitchFamily="18" charset="0"/>
            </a:endParaRPr>
          </a:p>
          <a:p>
            <a:pPr eaLnBrk="1" hangingPunct="1">
              <a:buFont typeface="Arial" panose="020B0604020202020204" pitchFamily="34" charset="0"/>
              <a:buChar char="•"/>
            </a:pPr>
            <a:r>
              <a:rPr lang="cs-CZ" altLang="en-US" dirty="0" smtClean="0">
                <a:latin typeface="Garamond" pitchFamily="18" charset="0"/>
              </a:rPr>
              <a:t>Jana Musilová </a:t>
            </a:r>
            <a:r>
              <a:rPr lang="cs-CZ" altLang="en-US" sz="2000" dirty="0" smtClean="0">
                <a:latin typeface="Garamond" pitchFamily="18" charset="0"/>
              </a:rPr>
              <a:t>87562@mail.muni.cz</a:t>
            </a:r>
            <a:endParaRPr lang="en-GB" altLang="en-US" sz="2000" dirty="0" smtClean="0">
              <a:latin typeface="Garamond" pitchFamily="18" charset="0"/>
            </a:endParaRPr>
          </a:p>
          <a:p>
            <a:pPr eaLnBrk="1" hangingPunct="1">
              <a:buFont typeface="Arial" panose="020B0604020202020204" pitchFamily="34" charset="0"/>
              <a:buChar char="•"/>
            </a:pPr>
            <a:r>
              <a:rPr lang="cs-CZ" altLang="en-US" dirty="0" err="1" smtClean="0">
                <a:latin typeface="Garamond" pitchFamily="18" charset="0"/>
              </a:rPr>
              <a:t>Attendance</a:t>
            </a:r>
            <a:r>
              <a:rPr lang="cs-CZ" altLang="en-US" dirty="0" smtClean="0">
                <a:latin typeface="Garamond" pitchFamily="18" charset="0"/>
              </a:rPr>
              <a:t> – </a:t>
            </a:r>
            <a:r>
              <a:rPr lang="en-US" altLang="cs-CZ" dirty="0" smtClean="0">
                <a:latin typeface="Garamond" pitchFamily="18" charset="0"/>
              </a:rPr>
              <a:t>allowed one unexcused lecture</a:t>
            </a:r>
            <a:endParaRPr lang="cs-CZ" altLang="cs-CZ" dirty="0" smtClean="0">
              <a:latin typeface="Garamond" pitchFamily="18" charset="0"/>
            </a:endParaRPr>
          </a:p>
          <a:p>
            <a:pPr eaLnBrk="1" hangingPunct="1">
              <a:buFont typeface="Arial" panose="020B0604020202020204" pitchFamily="34" charset="0"/>
              <a:buChar char="•"/>
            </a:pPr>
            <a:r>
              <a:rPr lang="en-US" altLang="en-US" dirty="0" smtClean="0">
                <a:latin typeface="Garamond" pitchFamily="18" charset="0"/>
              </a:rPr>
              <a:t>midterm test </a:t>
            </a:r>
            <a:r>
              <a:rPr lang="en-US" altLang="en-US" b="1" dirty="0" smtClean="0">
                <a:latin typeface="Garamond" pitchFamily="18" charset="0"/>
              </a:rPr>
              <a:t>(</a:t>
            </a:r>
            <a:r>
              <a:rPr lang="cs-CZ" altLang="en-US" b="1" dirty="0" smtClean="0">
                <a:latin typeface="Garamond" pitchFamily="18" charset="0"/>
              </a:rPr>
              <a:t>6. 4. 2017</a:t>
            </a:r>
            <a:r>
              <a:rPr lang="en-US" altLang="en-US" b="1" dirty="0" smtClean="0">
                <a:latin typeface="Garamond" pitchFamily="18" charset="0"/>
              </a:rPr>
              <a:t>)  </a:t>
            </a:r>
            <a:r>
              <a:rPr lang="en-US" altLang="en-US" dirty="0" smtClean="0">
                <a:latin typeface="Garamond" pitchFamily="18" charset="0"/>
              </a:rPr>
              <a:t>and final test </a:t>
            </a:r>
            <a:r>
              <a:rPr lang="en-US" altLang="en-US" b="1" dirty="0" smtClean="0">
                <a:latin typeface="Garamond" pitchFamily="18" charset="0"/>
              </a:rPr>
              <a:t>(1</a:t>
            </a:r>
            <a:r>
              <a:rPr lang="cs-CZ" altLang="en-US" b="1" dirty="0" smtClean="0">
                <a:latin typeface="Garamond" pitchFamily="18" charset="0"/>
              </a:rPr>
              <a:t>8. 5. 2017</a:t>
            </a:r>
            <a:r>
              <a:rPr lang="en-US" altLang="en-US" b="1" dirty="0" smtClean="0">
                <a:latin typeface="Garamond" pitchFamily="18" charset="0"/>
              </a:rPr>
              <a:t>)</a:t>
            </a:r>
            <a:r>
              <a:rPr lang="en-US" altLang="en-US" dirty="0" smtClean="0">
                <a:latin typeface="Garamond" pitchFamily="18" charset="0"/>
              </a:rPr>
              <a:t> 50 – 46 A; 45 – 41 B; 40 – 36 C; 35 – 31 – D; 30 – 25 - E</a:t>
            </a:r>
            <a:endParaRPr lang="cs-CZ" altLang="en-US" dirty="0" smtClean="0">
              <a:latin typeface="Garamond" pitchFamily="18" charset="0"/>
            </a:endParaRPr>
          </a:p>
          <a:p>
            <a:pPr eaLnBrk="1" hangingPunct="1">
              <a:buFont typeface="Arial" panose="020B0604020202020204" pitchFamily="34" charset="0"/>
              <a:buChar char="•"/>
            </a:pPr>
            <a:r>
              <a:rPr lang="cs-CZ" altLang="en-US" dirty="0" err="1" smtClean="0">
                <a:latin typeface="Garamond" pitchFamily="18" charset="0"/>
              </a:rPr>
              <a:t>Reading</a:t>
            </a:r>
            <a:r>
              <a:rPr lang="cs-CZ" altLang="en-US" dirty="0" smtClean="0">
                <a:latin typeface="Garamond" pitchFamily="18" charset="0"/>
              </a:rPr>
              <a:t> </a:t>
            </a:r>
          </a:p>
        </p:txBody>
      </p:sp>
    </p:spTree>
    <p:extLst>
      <p:ext uri="{BB962C8B-B14F-4D97-AF65-F5344CB8AC3E}">
        <p14:creationId xmlns:p14="http://schemas.microsoft.com/office/powerpoint/2010/main" val="39128881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476672"/>
            <a:ext cx="4794935" cy="1296144"/>
          </a:xfrm>
        </p:spPr>
        <p:txBody>
          <a:bodyPr/>
          <a:lstStyle/>
          <a:p>
            <a:pPr algn="ctr">
              <a:defRPr/>
            </a:pPr>
            <a:r>
              <a:rPr lang="cs-CZ" dirty="0" err="1" smtClean="0">
                <a:latin typeface="Garamond" panose="02020404030301010803" pitchFamily="18" charset="0"/>
              </a:rPr>
              <a:t>Middle</a:t>
            </a:r>
            <a:r>
              <a:rPr lang="cs-CZ" dirty="0" smtClean="0">
                <a:latin typeface="Garamond" panose="02020404030301010803" pitchFamily="18" charset="0"/>
              </a:rPr>
              <a:t> </a:t>
            </a:r>
            <a:r>
              <a:rPr lang="cs-CZ" dirty="0" err="1">
                <a:latin typeface="Garamond" panose="02020404030301010803" pitchFamily="18" charset="0"/>
              </a:rPr>
              <a:t>A</a:t>
            </a:r>
            <a:r>
              <a:rPr lang="cs-CZ" dirty="0" err="1" smtClean="0">
                <a:latin typeface="Garamond" panose="02020404030301010803" pitchFamily="18" charset="0"/>
              </a:rPr>
              <a:t>ges</a:t>
            </a:r>
            <a:endParaRPr lang="cs-CZ" dirty="0">
              <a:latin typeface="Garamond" panose="02020404030301010803" pitchFamily="18" charset="0"/>
            </a:endParaRPr>
          </a:p>
        </p:txBody>
      </p:sp>
      <p:sp>
        <p:nvSpPr>
          <p:cNvPr id="35843" name="Zástupný symbol pro obsah 2"/>
          <p:cNvSpPr>
            <a:spLocks noGrp="1"/>
          </p:cNvSpPr>
          <p:nvPr>
            <p:ph sz="quarter" idx="13"/>
          </p:nvPr>
        </p:nvSpPr>
        <p:spPr>
          <a:xfrm>
            <a:off x="0" y="1628800"/>
            <a:ext cx="9144000" cy="4032448"/>
          </a:xfrm>
          <a:prstGeom prst="rect">
            <a:avLst/>
          </a:prstGeom>
        </p:spPr>
        <p:txBody>
          <a:bodyPr/>
          <a:lstStyle/>
          <a:p>
            <a:pPr algn="just"/>
            <a:endParaRPr lang="cs-CZ" altLang="cs-CZ" dirty="0" smtClean="0">
              <a:latin typeface="Garamond" pitchFamily="18" charset="0"/>
            </a:endParaRPr>
          </a:p>
          <a:p>
            <a:pPr algn="just">
              <a:buFont typeface="Arial" panose="020B0604020202020204" pitchFamily="34" charset="0"/>
              <a:buChar char="•"/>
            </a:pPr>
            <a:r>
              <a:rPr lang="en-US" altLang="cs-CZ" dirty="0" smtClean="0">
                <a:latin typeface="Garamond" pitchFamily="18" charset="0"/>
              </a:rPr>
              <a:t>Elements of unity for Western and Central Europe were Roman Catholicism and Latin</a:t>
            </a:r>
            <a:endParaRPr lang="cs-CZ" altLang="cs-CZ" dirty="0" smtClean="0">
              <a:latin typeface="Garamond" pitchFamily="18" charset="0"/>
            </a:endParaRPr>
          </a:p>
          <a:p>
            <a:pPr algn="just">
              <a:buFont typeface="Arial" panose="020B0604020202020204" pitchFamily="34" charset="0"/>
              <a:buChar char="•"/>
            </a:pPr>
            <a:r>
              <a:rPr lang="en-US" altLang="cs-CZ" dirty="0" smtClean="0">
                <a:latin typeface="Garamond" pitchFamily="18" charset="0"/>
              </a:rPr>
              <a:t>Eastern Europe, which remained Eastern Orthodox Christian, was the area of Byzantine cultural influence; after the schism (1054), it developed cultural unity and resistance to the Western world (Catholic and Protestant) within the framework of Slavonic language and the Cyrillic alphabet</a:t>
            </a:r>
            <a:endParaRPr lang="cs-CZ" altLang="cs-CZ" dirty="0" smtClean="0">
              <a:latin typeface="Garamond" pitchFamily="18" charset="0"/>
            </a:endParaRPr>
          </a:p>
        </p:txBody>
      </p:sp>
    </p:spTree>
    <p:extLst>
      <p:ext uri="{BB962C8B-B14F-4D97-AF65-F5344CB8AC3E}">
        <p14:creationId xmlns:p14="http://schemas.microsoft.com/office/powerpoint/2010/main" val="2667492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675"/>
            <a:ext cx="7239000" cy="660053"/>
          </a:xfrm>
        </p:spPr>
        <p:txBody>
          <a:bodyPr/>
          <a:lstStyle/>
          <a:p>
            <a:pPr algn="ctr">
              <a:defRPr/>
            </a:pPr>
            <a:r>
              <a:rPr lang="cs-CZ" dirty="0" smtClean="0">
                <a:latin typeface="Garamond" panose="02020404030301010803" pitchFamily="18" charset="0"/>
              </a:rPr>
              <a:t>Great Moravia</a:t>
            </a:r>
            <a:endParaRPr lang="cs-CZ" dirty="0">
              <a:latin typeface="Garamond" panose="02020404030301010803" pitchFamily="18" charset="0"/>
            </a:endParaRPr>
          </a:p>
        </p:txBody>
      </p:sp>
      <p:sp>
        <p:nvSpPr>
          <p:cNvPr id="36867" name="Zástupný symbol pro obsah 2"/>
          <p:cNvSpPr>
            <a:spLocks noGrp="1"/>
          </p:cNvSpPr>
          <p:nvPr>
            <p:ph sz="quarter" idx="13"/>
          </p:nvPr>
        </p:nvSpPr>
        <p:spPr>
          <a:xfrm>
            <a:off x="457200" y="1052513"/>
            <a:ext cx="8686800" cy="5328815"/>
          </a:xfrm>
          <a:prstGeom prst="rect">
            <a:avLst/>
          </a:prstGeom>
        </p:spPr>
        <p:txBody>
          <a:bodyPr/>
          <a:lstStyle/>
          <a:p>
            <a:pPr algn="just">
              <a:defRPr/>
            </a:pPr>
            <a:endParaRPr lang="cs-CZ" altLang="cs-CZ" dirty="0" smtClean="0">
              <a:latin typeface="Garamond" panose="02020404030301010803" pitchFamily="18" charset="0"/>
            </a:endParaRPr>
          </a:p>
          <a:p>
            <a:pPr algn="just">
              <a:buFont typeface="Arial" panose="020B0604020202020204" pitchFamily="34" charset="0"/>
              <a:buChar char="•"/>
              <a:defRPr/>
            </a:pPr>
            <a:r>
              <a:rPr lang="cs-CZ" altLang="cs-CZ" dirty="0">
                <a:latin typeface="Garamond" panose="02020404030301010803" pitchFamily="18" charset="0"/>
              </a:rPr>
              <a:t>W</a:t>
            </a:r>
            <a:r>
              <a:rPr lang="en-US" altLang="cs-CZ" dirty="0" smtClean="0">
                <a:latin typeface="Garamond" panose="02020404030301010803" pitchFamily="18" charset="0"/>
              </a:rPr>
              <a:t>as the first major state that was predominantly Slavonic</a:t>
            </a:r>
            <a:endParaRPr lang="cs-CZ" altLang="cs-CZ" dirty="0">
              <a:latin typeface="Garamond" panose="02020404030301010803" pitchFamily="18" charset="0"/>
            </a:endParaRPr>
          </a:p>
          <a:p>
            <a:pPr algn="just">
              <a:buFont typeface="Arial" panose="020B0604020202020204" pitchFamily="34" charset="0"/>
              <a:buChar char="•"/>
              <a:defRPr/>
            </a:pPr>
            <a:r>
              <a:rPr lang="cs-CZ" altLang="cs-CZ" dirty="0">
                <a:latin typeface="Garamond" panose="02020404030301010803" pitchFamily="18" charset="0"/>
              </a:rPr>
              <a:t>E</a:t>
            </a:r>
            <a:r>
              <a:rPr lang="en-US" altLang="cs-CZ" dirty="0" smtClean="0">
                <a:latin typeface="Garamond" panose="02020404030301010803" pitchFamily="18" charset="0"/>
              </a:rPr>
              <a:t>merge in the area of Central Europe</a:t>
            </a:r>
            <a:r>
              <a:rPr lang="cs-CZ" altLang="cs-CZ" dirty="0" smtClean="0">
                <a:latin typeface="Garamond" panose="02020404030301010803" pitchFamily="18" charset="0"/>
              </a:rPr>
              <a:t> </a:t>
            </a:r>
          </a:p>
          <a:p>
            <a:pPr algn="just">
              <a:buFont typeface="Arial" panose="020B0604020202020204" pitchFamily="34" charset="0"/>
              <a:buChar char="•"/>
              <a:defRPr/>
            </a:pPr>
            <a:r>
              <a:rPr lang="cs-CZ" altLang="cs-CZ" dirty="0" smtClean="0">
                <a:latin typeface="Garamond" panose="02020404030301010803" pitchFamily="18" charset="0"/>
              </a:rPr>
              <a:t>T</a:t>
            </a:r>
            <a:r>
              <a:rPr lang="en-US" altLang="cs-CZ" dirty="0" smtClean="0">
                <a:latin typeface="Garamond" panose="02020404030301010803" pitchFamily="18" charset="0"/>
              </a:rPr>
              <a:t>he core of Great Moravia was established, according to legend, in the early 830</a:t>
            </a:r>
            <a:r>
              <a:rPr lang="cs-CZ" altLang="cs-CZ" dirty="0" smtClean="0">
                <a:latin typeface="Garamond" panose="02020404030301010803" pitchFamily="18" charset="0"/>
              </a:rPr>
              <a:t>´</a:t>
            </a:r>
            <a:r>
              <a:rPr lang="en-US" altLang="cs-CZ" dirty="0" smtClean="0">
                <a:latin typeface="Garamond" panose="02020404030301010803" pitchFamily="18" charset="0"/>
              </a:rPr>
              <a:t>s, when Prince </a:t>
            </a:r>
            <a:r>
              <a:rPr lang="en-US" altLang="cs-CZ" dirty="0" err="1" smtClean="0">
                <a:solidFill>
                  <a:schemeClr val="tx2">
                    <a:lumMod val="75000"/>
                  </a:schemeClr>
                </a:solidFill>
                <a:latin typeface="Garamond" panose="02020404030301010803" pitchFamily="18" charset="0"/>
              </a:rPr>
              <a:t>Mojmír</a:t>
            </a:r>
            <a:r>
              <a:rPr lang="en-US" altLang="cs-CZ" dirty="0" smtClean="0">
                <a:solidFill>
                  <a:schemeClr val="tx2">
                    <a:lumMod val="75000"/>
                  </a:schemeClr>
                </a:solidFill>
                <a:latin typeface="Garamond" panose="02020404030301010803" pitchFamily="18" charset="0"/>
              </a:rPr>
              <a:t> I</a:t>
            </a:r>
            <a:r>
              <a:rPr lang="cs-CZ" altLang="cs-CZ" dirty="0" smtClean="0">
                <a:solidFill>
                  <a:schemeClr val="tx2">
                    <a:lumMod val="75000"/>
                  </a:schemeClr>
                </a:solidFill>
                <a:latin typeface="Garamond" panose="02020404030301010803" pitchFamily="18" charset="0"/>
              </a:rPr>
              <a:t> </a:t>
            </a:r>
            <a:r>
              <a:rPr lang="en-US" altLang="cs-CZ" dirty="0" smtClean="0">
                <a:latin typeface="Garamond" panose="02020404030301010803" pitchFamily="18" charset="0"/>
              </a:rPr>
              <a:t>crossed the Morava and conquered the principality of Nitra (present-day western Slovakia)</a:t>
            </a:r>
            <a:endParaRPr lang="cs-CZ" altLang="cs-CZ" dirty="0" smtClean="0">
              <a:latin typeface="Garamond" panose="02020404030301010803" pitchFamily="18" charset="0"/>
            </a:endParaRPr>
          </a:p>
          <a:p>
            <a:pPr algn="just">
              <a:buFont typeface="Arial" panose="020B0604020202020204" pitchFamily="34" charset="0"/>
              <a:buChar char="•"/>
              <a:defRPr/>
            </a:pPr>
            <a:r>
              <a:rPr lang="en-US" altLang="cs-CZ" dirty="0" smtClean="0">
                <a:latin typeface="Garamond" panose="02020404030301010803" pitchFamily="18" charset="0"/>
              </a:rPr>
              <a:t>Moravia reached its largest territorial extent under </a:t>
            </a:r>
            <a:r>
              <a:rPr lang="en-US" altLang="cs-CZ" dirty="0" err="1" smtClean="0">
                <a:solidFill>
                  <a:schemeClr val="tx2">
                    <a:lumMod val="75000"/>
                  </a:schemeClr>
                </a:solidFill>
                <a:latin typeface="Garamond" panose="02020404030301010803" pitchFamily="18" charset="0"/>
              </a:rPr>
              <a:t>Sv</a:t>
            </a:r>
            <a:r>
              <a:rPr lang="cs-CZ" altLang="cs-CZ" dirty="0" smtClean="0">
                <a:solidFill>
                  <a:schemeClr val="tx2">
                    <a:lumMod val="75000"/>
                  </a:schemeClr>
                </a:solidFill>
                <a:latin typeface="Garamond" panose="02020404030301010803" pitchFamily="18" charset="0"/>
              </a:rPr>
              <a:t>a</a:t>
            </a:r>
            <a:r>
              <a:rPr lang="en-US" altLang="cs-CZ" dirty="0" err="1" smtClean="0">
                <a:solidFill>
                  <a:schemeClr val="tx2">
                    <a:lumMod val="75000"/>
                  </a:schemeClr>
                </a:solidFill>
                <a:latin typeface="Garamond" panose="02020404030301010803" pitchFamily="18" charset="0"/>
              </a:rPr>
              <a:t>topluk</a:t>
            </a:r>
            <a:r>
              <a:rPr lang="en-US" altLang="cs-CZ" dirty="0" smtClean="0">
                <a:solidFill>
                  <a:schemeClr val="tx2">
                    <a:lumMod val="75000"/>
                  </a:schemeClr>
                </a:solidFill>
                <a:latin typeface="Garamond" panose="02020404030301010803" pitchFamily="18" charset="0"/>
              </a:rPr>
              <a:t> I</a:t>
            </a:r>
            <a:r>
              <a:rPr lang="en-US" altLang="cs-CZ" dirty="0" smtClean="0">
                <a:latin typeface="Garamond" panose="02020404030301010803" pitchFamily="18" charset="0"/>
              </a:rPr>
              <a:t>, who ruled from 870 to 894, and who was occasionally styled as king in contemporaneous sources</a:t>
            </a:r>
            <a:r>
              <a:rPr lang="cs-CZ" altLang="cs-CZ" dirty="0">
                <a:latin typeface="Garamond" panose="02020404030301010803" pitchFamily="18" charset="0"/>
              </a:rPr>
              <a:t> </a:t>
            </a:r>
            <a:endParaRPr lang="cs-CZ" altLang="cs-CZ" dirty="0" smtClean="0">
              <a:latin typeface="Garamond" panose="02020404030301010803" pitchFamily="18" charset="0"/>
            </a:endParaRPr>
          </a:p>
        </p:txBody>
      </p:sp>
    </p:spTree>
    <p:extLst>
      <p:ext uri="{BB962C8B-B14F-4D97-AF65-F5344CB8AC3E}">
        <p14:creationId xmlns:p14="http://schemas.microsoft.com/office/powerpoint/2010/main" val="3948882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675"/>
            <a:ext cx="7239000" cy="804069"/>
          </a:xfrm>
        </p:spPr>
        <p:txBody>
          <a:bodyPr/>
          <a:lstStyle/>
          <a:p>
            <a:pPr algn="ctr">
              <a:defRPr/>
            </a:pPr>
            <a:r>
              <a:rPr lang="cs-CZ" dirty="0" smtClean="0">
                <a:latin typeface="Garamond" panose="02020404030301010803" pitchFamily="18" charset="0"/>
              </a:rPr>
              <a:t>Map </a:t>
            </a:r>
            <a:r>
              <a:rPr lang="cs-CZ" dirty="0" err="1" smtClean="0">
                <a:latin typeface="Garamond" panose="02020404030301010803" pitchFamily="18" charset="0"/>
              </a:rPr>
              <a:t>of</a:t>
            </a:r>
            <a:r>
              <a:rPr lang="cs-CZ" dirty="0" smtClean="0">
                <a:latin typeface="Garamond" panose="02020404030301010803" pitchFamily="18" charset="0"/>
              </a:rPr>
              <a:t> </a:t>
            </a:r>
            <a:r>
              <a:rPr lang="cs-CZ" dirty="0">
                <a:latin typeface="Garamond" panose="02020404030301010803" pitchFamily="18" charset="0"/>
              </a:rPr>
              <a:t>G</a:t>
            </a:r>
            <a:r>
              <a:rPr lang="cs-CZ" dirty="0" smtClean="0">
                <a:latin typeface="Garamond" panose="02020404030301010803" pitchFamily="18" charset="0"/>
              </a:rPr>
              <a:t>reat </a:t>
            </a:r>
            <a:r>
              <a:rPr lang="cs-CZ" dirty="0">
                <a:latin typeface="Garamond" panose="02020404030301010803" pitchFamily="18" charset="0"/>
              </a:rPr>
              <a:t>M</a:t>
            </a:r>
            <a:r>
              <a:rPr lang="cs-CZ" dirty="0" smtClean="0">
                <a:latin typeface="Garamond" panose="02020404030301010803" pitchFamily="18" charset="0"/>
              </a:rPr>
              <a:t>oravia</a:t>
            </a:r>
            <a:endParaRPr lang="cs-CZ" dirty="0">
              <a:latin typeface="Garamond" panose="02020404030301010803" pitchFamily="18" charset="0"/>
            </a:endParaRPr>
          </a:p>
        </p:txBody>
      </p:sp>
      <p:pic>
        <p:nvPicPr>
          <p:cNvPr id="37891" name="Zástupný symbol pro obsah 3"/>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250825" y="1268413"/>
            <a:ext cx="7777163" cy="5256212"/>
          </a:xfrm>
          <a:prstGeom prst="rect">
            <a:avLst/>
          </a:prstGeom>
        </p:spPr>
      </p:pic>
    </p:spTree>
    <p:extLst>
      <p:ext uri="{BB962C8B-B14F-4D97-AF65-F5344CB8AC3E}">
        <p14:creationId xmlns:p14="http://schemas.microsoft.com/office/powerpoint/2010/main" val="2384949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0"/>
            <a:ext cx="9036496" cy="1124744"/>
          </a:xfrm>
        </p:spPr>
        <p:txBody>
          <a:bodyPr>
            <a:normAutofit fontScale="90000"/>
          </a:bodyPr>
          <a:lstStyle/>
          <a:p>
            <a:pPr algn="ctr">
              <a:defRPr/>
            </a:pPr>
            <a:r>
              <a:rPr lang="cs-CZ" dirty="0" smtClean="0">
                <a:latin typeface="Garamond" panose="02020404030301010803" pitchFamily="18" charset="0"/>
              </a:rPr>
              <a:t>Great </a:t>
            </a:r>
            <a:r>
              <a:rPr lang="cs-CZ" dirty="0">
                <a:latin typeface="Garamond" panose="02020404030301010803" pitchFamily="18" charset="0"/>
              </a:rPr>
              <a:t>M</a:t>
            </a:r>
            <a:r>
              <a:rPr lang="cs-CZ" dirty="0" smtClean="0">
                <a:latin typeface="Garamond" panose="02020404030301010803" pitchFamily="18" charset="0"/>
              </a:rPr>
              <a:t>oravia – </a:t>
            </a:r>
            <a:r>
              <a:rPr lang="cs-CZ" dirty="0" err="1" smtClean="0">
                <a:latin typeface="Garamond" panose="02020404030301010803" pitchFamily="18" charset="0"/>
              </a:rPr>
              <a:t>cultural</a:t>
            </a:r>
            <a:r>
              <a:rPr lang="cs-CZ" dirty="0" smtClean="0">
                <a:latin typeface="Garamond" panose="02020404030301010803" pitchFamily="18" charset="0"/>
              </a:rPr>
              <a:t> </a:t>
            </a:r>
            <a:r>
              <a:rPr lang="cs-CZ" dirty="0" err="1" smtClean="0">
                <a:latin typeface="Garamond" panose="02020404030301010803" pitchFamily="18" charset="0"/>
              </a:rPr>
              <a:t>development</a:t>
            </a:r>
            <a:r>
              <a:rPr lang="cs-CZ" dirty="0" smtClean="0">
                <a:latin typeface="Garamond" panose="02020404030301010803" pitchFamily="18" charset="0"/>
              </a:rPr>
              <a:t> </a:t>
            </a:r>
            <a:endParaRPr lang="cs-CZ" dirty="0">
              <a:latin typeface="Garamond" panose="02020404030301010803" pitchFamily="18" charset="0"/>
            </a:endParaRPr>
          </a:p>
        </p:txBody>
      </p:sp>
      <p:sp>
        <p:nvSpPr>
          <p:cNvPr id="38915" name="Zástupný symbol pro obsah 2"/>
          <p:cNvSpPr>
            <a:spLocks noGrp="1"/>
          </p:cNvSpPr>
          <p:nvPr>
            <p:ph sz="quarter" idx="13"/>
          </p:nvPr>
        </p:nvSpPr>
        <p:spPr>
          <a:xfrm>
            <a:off x="457200" y="908720"/>
            <a:ext cx="8579296" cy="5547643"/>
          </a:xfrm>
          <a:prstGeom prst="rect">
            <a:avLst/>
          </a:prstGeom>
        </p:spPr>
        <p:txBody>
          <a:bodyPr/>
          <a:lstStyle/>
          <a:p>
            <a:pPr algn="just">
              <a:buFont typeface="Arial" panose="020B0604020202020204" pitchFamily="34" charset="0"/>
              <a:buChar char="•"/>
              <a:defRPr/>
            </a:pPr>
            <a:r>
              <a:rPr lang="cs-CZ" altLang="cs-CZ" dirty="0" smtClean="0">
                <a:latin typeface="Garamond" panose="02020404030301010803" pitchFamily="18" charset="0"/>
              </a:rPr>
              <a:t>S</a:t>
            </a:r>
            <a:r>
              <a:rPr lang="en-US" altLang="cs-CZ" dirty="0" err="1" smtClean="0">
                <a:latin typeface="Garamond" panose="02020404030301010803" pitchFamily="18" charset="0"/>
              </a:rPr>
              <a:t>ignificant</a:t>
            </a:r>
            <a:r>
              <a:rPr lang="en-US" altLang="cs-CZ" dirty="0" smtClean="0">
                <a:latin typeface="Garamond" panose="02020404030301010803" pitchFamily="18" charset="0"/>
              </a:rPr>
              <a:t> cultural development under </a:t>
            </a:r>
            <a:r>
              <a:rPr lang="en-US" altLang="cs-CZ" dirty="0" err="1" smtClean="0">
                <a:solidFill>
                  <a:schemeClr val="tx2">
                    <a:lumMod val="75000"/>
                  </a:schemeClr>
                </a:solidFill>
                <a:latin typeface="Garamond" panose="02020404030301010803" pitchFamily="18" charset="0"/>
              </a:rPr>
              <a:t>Rastislav</a:t>
            </a:r>
            <a:endParaRPr lang="cs-CZ" altLang="cs-CZ" dirty="0" smtClean="0">
              <a:solidFill>
                <a:schemeClr val="tx2">
                  <a:lumMod val="75000"/>
                </a:schemeClr>
              </a:solidFill>
              <a:latin typeface="Garamond" panose="02020404030301010803" pitchFamily="18" charset="0"/>
            </a:endParaRPr>
          </a:p>
          <a:p>
            <a:pPr algn="just">
              <a:buFont typeface="Arial" panose="020B0604020202020204" pitchFamily="34" charset="0"/>
              <a:buChar char="•"/>
              <a:defRPr/>
            </a:pPr>
            <a:r>
              <a:rPr lang="en-US" altLang="cs-CZ" dirty="0" smtClean="0">
                <a:latin typeface="Garamond" panose="02020404030301010803" pitchFamily="18" charset="0"/>
              </a:rPr>
              <a:t>863 of the mission of </a:t>
            </a:r>
            <a:r>
              <a:rPr lang="en-US" altLang="cs-CZ" dirty="0" smtClean="0">
                <a:solidFill>
                  <a:schemeClr val="tx2">
                    <a:lumMod val="75000"/>
                  </a:schemeClr>
                </a:solidFill>
                <a:latin typeface="Garamond" panose="02020404030301010803" pitchFamily="18" charset="0"/>
              </a:rPr>
              <a:t>Cyril </a:t>
            </a:r>
            <a:r>
              <a:rPr lang="en-US" altLang="cs-CZ" dirty="0" smtClean="0">
                <a:latin typeface="Garamond" panose="02020404030301010803" pitchFamily="18" charset="0"/>
              </a:rPr>
              <a:t>and </a:t>
            </a:r>
            <a:r>
              <a:rPr lang="en-US" altLang="cs-CZ" dirty="0" smtClean="0">
                <a:solidFill>
                  <a:schemeClr val="tx2">
                    <a:lumMod val="75000"/>
                  </a:schemeClr>
                </a:solidFill>
                <a:latin typeface="Garamond" panose="02020404030301010803" pitchFamily="18" charset="0"/>
              </a:rPr>
              <a:t>Methodius</a:t>
            </a:r>
            <a:r>
              <a:rPr lang="cs-CZ" altLang="cs-CZ" dirty="0" smtClean="0">
                <a:latin typeface="Garamond" panose="02020404030301010803" pitchFamily="18" charset="0"/>
              </a:rPr>
              <a:t> (</a:t>
            </a:r>
            <a:r>
              <a:rPr lang="en-US" altLang="cs-CZ" dirty="0" err="1" smtClean="0">
                <a:solidFill>
                  <a:schemeClr val="tx2">
                    <a:lumMod val="75000"/>
                  </a:schemeClr>
                </a:solidFill>
                <a:latin typeface="Garamond" panose="02020404030301010803" pitchFamily="18" charset="0"/>
              </a:rPr>
              <a:t>Rastislav</a:t>
            </a:r>
            <a:r>
              <a:rPr lang="en-US" altLang="cs-CZ" dirty="0" smtClean="0">
                <a:latin typeface="Garamond" panose="02020404030301010803" pitchFamily="18" charset="0"/>
              </a:rPr>
              <a:t> had asked the Byzantine emperor to send a "</a:t>
            </a:r>
            <a:r>
              <a:rPr lang="en-US" altLang="cs-CZ" i="1" dirty="0" smtClean="0">
                <a:latin typeface="Garamond" panose="02020404030301010803" pitchFamily="18" charset="0"/>
              </a:rPr>
              <a:t>teacher</a:t>
            </a:r>
            <a:r>
              <a:rPr lang="en-US" altLang="cs-CZ" dirty="0" smtClean="0">
                <a:latin typeface="Garamond" panose="02020404030301010803" pitchFamily="18" charset="0"/>
              </a:rPr>
              <a:t>" to introduce literacy and a legal system to Great Moravia</a:t>
            </a:r>
            <a:r>
              <a:rPr lang="cs-CZ" altLang="cs-CZ" dirty="0" smtClean="0">
                <a:latin typeface="Garamond" panose="02020404030301010803" pitchFamily="18" charset="0"/>
              </a:rPr>
              <a:t>)</a:t>
            </a:r>
          </a:p>
          <a:p>
            <a:pPr algn="just">
              <a:buFont typeface="Arial" panose="020B0604020202020204" pitchFamily="34" charset="0"/>
              <a:buChar char="•"/>
              <a:defRPr/>
            </a:pPr>
            <a:r>
              <a:rPr lang="en-US" altLang="cs-CZ" dirty="0" smtClean="0">
                <a:latin typeface="Garamond" panose="02020404030301010803" pitchFamily="18" charset="0"/>
              </a:rPr>
              <a:t> </a:t>
            </a:r>
            <a:r>
              <a:rPr lang="cs-CZ" altLang="cs-CZ" dirty="0">
                <a:latin typeface="Garamond" panose="02020404030301010803" pitchFamily="18" charset="0"/>
              </a:rPr>
              <a:t>B</a:t>
            </a:r>
            <a:r>
              <a:rPr lang="en-US" altLang="cs-CZ" dirty="0" err="1" smtClean="0">
                <a:latin typeface="Garamond" panose="02020404030301010803" pitchFamily="18" charset="0"/>
              </a:rPr>
              <a:t>rothers</a:t>
            </a:r>
            <a:r>
              <a:rPr lang="en-US" altLang="cs-CZ" dirty="0" smtClean="0">
                <a:latin typeface="Garamond" panose="02020404030301010803" pitchFamily="18" charset="0"/>
              </a:rPr>
              <a:t> </a:t>
            </a:r>
            <a:r>
              <a:rPr lang="en-US" altLang="cs-CZ" dirty="0" smtClean="0">
                <a:solidFill>
                  <a:schemeClr val="tx2">
                    <a:lumMod val="75000"/>
                  </a:schemeClr>
                </a:solidFill>
                <a:latin typeface="Garamond" panose="02020404030301010803" pitchFamily="18" charset="0"/>
              </a:rPr>
              <a:t>Cyril </a:t>
            </a:r>
            <a:r>
              <a:rPr lang="en-US" altLang="cs-CZ" dirty="0" smtClean="0">
                <a:latin typeface="Garamond" panose="02020404030301010803" pitchFamily="18" charset="0"/>
              </a:rPr>
              <a:t>and </a:t>
            </a:r>
            <a:r>
              <a:rPr lang="en-US" altLang="cs-CZ" dirty="0" smtClean="0">
                <a:solidFill>
                  <a:schemeClr val="tx2">
                    <a:lumMod val="75000"/>
                  </a:schemeClr>
                </a:solidFill>
                <a:latin typeface="Garamond" panose="02020404030301010803" pitchFamily="18" charset="0"/>
              </a:rPr>
              <a:t>Methodius</a:t>
            </a:r>
            <a:r>
              <a:rPr lang="en-US" altLang="cs-CZ" dirty="0" smtClean="0">
                <a:latin typeface="Garamond" panose="02020404030301010803" pitchFamily="18" charset="0"/>
              </a:rPr>
              <a:t> introduced a system of writing (the Glagolitic alphabet) and Slavonic liturgy, the latter</a:t>
            </a:r>
            <a:r>
              <a:rPr lang="cs-CZ" altLang="cs-CZ" dirty="0" smtClean="0">
                <a:latin typeface="Garamond" panose="02020404030301010803" pitchFamily="18" charset="0"/>
              </a:rPr>
              <a:t> </a:t>
            </a:r>
            <a:r>
              <a:rPr lang="en-US" altLang="cs-CZ" dirty="0" smtClean="0">
                <a:latin typeface="Garamond" panose="02020404030301010803" pitchFamily="18" charset="0"/>
              </a:rPr>
              <a:t>formally approved by </a:t>
            </a:r>
            <a:r>
              <a:rPr lang="en-US" altLang="cs-CZ" dirty="0" smtClean="0">
                <a:solidFill>
                  <a:schemeClr val="tx2">
                    <a:lumMod val="75000"/>
                  </a:schemeClr>
                </a:solidFill>
                <a:latin typeface="Garamond" panose="02020404030301010803" pitchFamily="18" charset="0"/>
              </a:rPr>
              <a:t>Pope Adrian</a:t>
            </a:r>
            <a:endParaRPr lang="cs-CZ" altLang="cs-CZ" dirty="0" smtClean="0">
              <a:solidFill>
                <a:schemeClr val="tx2">
                  <a:lumMod val="75000"/>
                </a:schemeClr>
              </a:solidFill>
              <a:latin typeface="Garamond" panose="02020404030301010803" pitchFamily="18" charset="0"/>
            </a:endParaRP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3443777"/>
            <a:ext cx="3182487" cy="2736304"/>
          </a:xfrm>
          <a:prstGeom prst="rect">
            <a:avLst/>
          </a:prstGeom>
        </p:spPr>
      </p:pic>
    </p:spTree>
    <p:extLst>
      <p:ext uri="{BB962C8B-B14F-4D97-AF65-F5344CB8AC3E}">
        <p14:creationId xmlns:p14="http://schemas.microsoft.com/office/powerpoint/2010/main" val="1989606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7" y="332656"/>
            <a:ext cx="7910264" cy="1368152"/>
          </a:xfrm>
        </p:spPr>
        <p:txBody>
          <a:bodyPr>
            <a:normAutofit/>
          </a:bodyPr>
          <a:lstStyle/>
          <a:p>
            <a:pPr algn="ctr">
              <a:defRPr/>
            </a:pPr>
            <a:r>
              <a:rPr lang="cs-CZ" dirty="0" err="1" smtClean="0">
                <a:latin typeface="Garamond" panose="02020404030301010803" pitchFamily="18" charset="0"/>
              </a:rPr>
              <a:t>Collaps</a:t>
            </a:r>
            <a:r>
              <a:rPr lang="cs-CZ" dirty="0" smtClean="0">
                <a:latin typeface="Garamond" panose="02020404030301010803" pitchFamily="18" charset="0"/>
              </a:rPr>
              <a:t> </a:t>
            </a:r>
            <a:r>
              <a:rPr lang="cs-CZ" dirty="0" err="1" smtClean="0">
                <a:latin typeface="Garamond" panose="02020404030301010803" pitchFamily="18" charset="0"/>
              </a:rPr>
              <a:t>of</a:t>
            </a:r>
            <a:r>
              <a:rPr lang="cs-CZ" dirty="0" smtClean="0">
                <a:latin typeface="Garamond" panose="02020404030301010803" pitchFamily="18" charset="0"/>
              </a:rPr>
              <a:t> </a:t>
            </a:r>
            <a:r>
              <a:rPr lang="cs-CZ" dirty="0">
                <a:latin typeface="Garamond" panose="02020404030301010803" pitchFamily="18" charset="0"/>
              </a:rPr>
              <a:t>G</a:t>
            </a:r>
            <a:r>
              <a:rPr lang="cs-CZ" dirty="0" smtClean="0">
                <a:latin typeface="Garamond" panose="02020404030301010803" pitchFamily="18" charset="0"/>
              </a:rPr>
              <a:t>reat </a:t>
            </a:r>
            <a:r>
              <a:rPr lang="cs-CZ" dirty="0">
                <a:latin typeface="Garamond" panose="02020404030301010803" pitchFamily="18" charset="0"/>
              </a:rPr>
              <a:t>M</a:t>
            </a:r>
            <a:r>
              <a:rPr lang="cs-CZ" dirty="0" smtClean="0">
                <a:latin typeface="Garamond" panose="02020404030301010803" pitchFamily="18" charset="0"/>
              </a:rPr>
              <a:t>oravia</a:t>
            </a:r>
            <a:endParaRPr lang="cs-CZ" dirty="0">
              <a:latin typeface="Garamond" panose="02020404030301010803" pitchFamily="18" charset="0"/>
            </a:endParaRPr>
          </a:p>
        </p:txBody>
      </p:sp>
      <p:sp>
        <p:nvSpPr>
          <p:cNvPr id="40963" name="Zástupný symbol pro obsah 2"/>
          <p:cNvSpPr>
            <a:spLocks noGrp="1"/>
          </p:cNvSpPr>
          <p:nvPr>
            <p:ph sz="quarter" idx="13"/>
          </p:nvPr>
        </p:nvSpPr>
        <p:spPr>
          <a:xfrm>
            <a:off x="0" y="1609725"/>
            <a:ext cx="9144000" cy="2755379"/>
          </a:xfrm>
          <a:prstGeom prst="rect">
            <a:avLst/>
          </a:prstGeom>
        </p:spPr>
        <p:txBody>
          <a:bodyPr/>
          <a:lstStyle/>
          <a:p>
            <a:pPr algn="just">
              <a:buFont typeface="Arial" panose="020B0604020202020204" pitchFamily="34" charset="0"/>
              <a:buChar char="•"/>
              <a:defRPr/>
            </a:pPr>
            <a:r>
              <a:rPr lang="cs-CZ" altLang="cs-CZ" dirty="0" smtClean="0">
                <a:latin typeface="Garamond" panose="02020404030301010803" pitchFamily="18" charset="0"/>
              </a:rPr>
              <a:t>S</a:t>
            </a:r>
            <a:r>
              <a:rPr lang="en-US" altLang="cs-CZ" dirty="0" err="1" smtClean="0">
                <a:latin typeface="Garamond" panose="02020404030301010803" pitchFamily="18" charset="0"/>
              </a:rPr>
              <a:t>eparatism</a:t>
            </a:r>
            <a:r>
              <a:rPr lang="en-US" altLang="cs-CZ" dirty="0" smtClean="0">
                <a:latin typeface="Garamond" panose="02020404030301010803" pitchFamily="18" charset="0"/>
              </a:rPr>
              <a:t> and internal conflicts emerging after </a:t>
            </a:r>
            <a:r>
              <a:rPr lang="en-US" altLang="cs-CZ" dirty="0" err="1" smtClean="0">
                <a:solidFill>
                  <a:schemeClr val="tx2">
                    <a:lumMod val="75000"/>
                  </a:schemeClr>
                </a:solidFill>
                <a:latin typeface="Garamond" panose="02020404030301010803" pitchFamily="18" charset="0"/>
              </a:rPr>
              <a:t>Sv</a:t>
            </a:r>
            <a:r>
              <a:rPr lang="cs-CZ" altLang="cs-CZ" dirty="0" smtClean="0">
                <a:solidFill>
                  <a:schemeClr val="tx2">
                    <a:lumMod val="75000"/>
                  </a:schemeClr>
                </a:solidFill>
                <a:latin typeface="Garamond" panose="02020404030301010803" pitchFamily="18" charset="0"/>
              </a:rPr>
              <a:t>a</a:t>
            </a:r>
            <a:r>
              <a:rPr lang="en-US" altLang="cs-CZ" dirty="0" err="1" smtClean="0">
                <a:solidFill>
                  <a:schemeClr val="tx2">
                    <a:lumMod val="75000"/>
                  </a:schemeClr>
                </a:solidFill>
                <a:latin typeface="Garamond" panose="02020404030301010803" pitchFamily="18" charset="0"/>
              </a:rPr>
              <a:t>topluk's</a:t>
            </a:r>
            <a:r>
              <a:rPr lang="en-US" altLang="cs-CZ" dirty="0" smtClean="0">
                <a:solidFill>
                  <a:schemeClr val="tx2">
                    <a:lumMod val="75000"/>
                  </a:schemeClr>
                </a:solidFill>
                <a:latin typeface="Garamond" panose="02020404030301010803" pitchFamily="18" charset="0"/>
              </a:rPr>
              <a:t> </a:t>
            </a:r>
            <a:r>
              <a:rPr lang="en-US" altLang="cs-CZ" dirty="0" smtClean="0">
                <a:latin typeface="Garamond" panose="02020404030301010803" pitchFamily="18" charset="0"/>
              </a:rPr>
              <a:t>death contributed to the fall of Great Moravia, which was overrun by the Hungarians. The exact date of Moravia's collapse is unknown, but it occurred between 902 and 907</a:t>
            </a:r>
            <a:endParaRPr lang="cs-CZ" altLang="cs-CZ" dirty="0" smtClean="0">
              <a:latin typeface="Garamond" panose="02020404030301010803" pitchFamily="18" charset="0"/>
            </a:endParaRPr>
          </a:p>
          <a:p>
            <a:pPr>
              <a:buFont typeface="Arial" panose="020B0604020202020204" pitchFamily="34" charset="0"/>
              <a:buChar char="•"/>
              <a:defRPr/>
            </a:pPr>
            <a:endParaRPr lang="cs-CZ" altLang="cs-CZ" dirty="0" smtClean="0">
              <a:latin typeface="Garamond" panose="02020404030301010803" pitchFamily="18" charset="0"/>
            </a:endParaRPr>
          </a:p>
          <a:p>
            <a:pPr>
              <a:buFont typeface="Arial" panose="020B0604020202020204" pitchFamily="34" charset="0"/>
              <a:buChar char="•"/>
              <a:defRPr/>
            </a:pPr>
            <a:r>
              <a:rPr lang="cs-CZ" altLang="cs-CZ" dirty="0">
                <a:latin typeface="Garamond" panose="02020404030301010803" pitchFamily="18" charset="0"/>
              </a:rPr>
              <a:t>https://www.youtube.com/watch?v=hIhAm0mq-Ss</a:t>
            </a:r>
            <a:endParaRPr lang="cs-CZ" altLang="cs-CZ" dirty="0" smtClean="0">
              <a:latin typeface="Garamond" panose="02020404030301010803" pitchFamily="18" charset="0"/>
            </a:endParaRPr>
          </a:p>
          <a:p>
            <a:pPr>
              <a:defRPr/>
            </a:pPr>
            <a:endParaRPr lang="cs-CZ" altLang="cs-CZ" dirty="0" smtClean="0"/>
          </a:p>
        </p:txBody>
      </p:sp>
    </p:spTree>
    <p:extLst>
      <p:ext uri="{BB962C8B-B14F-4D97-AF65-F5344CB8AC3E}">
        <p14:creationId xmlns:p14="http://schemas.microsoft.com/office/powerpoint/2010/main" val="70923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Zástupný symbol pro text 2"/>
          <p:cNvSpPr>
            <a:spLocks noGrp="1"/>
          </p:cNvSpPr>
          <p:nvPr>
            <p:ph type="body" idx="1"/>
          </p:nvPr>
        </p:nvSpPr>
        <p:spPr>
          <a:xfrm>
            <a:off x="457200" y="5867400"/>
            <a:ext cx="3521075" cy="457200"/>
          </a:xfrm>
          <a:ln>
            <a:miter lim="800000"/>
            <a:headEnd/>
            <a:tailEnd/>
          </a:ln>
        </p:spPr>
        <p:txBody>
          <a:bodyPr/>
          <a:lstStyle/>
          <a:p>
            <a:r>
              <a:rPr lang="cs-CZ" altLang="cs-CZ" dirty="0" smtClean="0">
                <a:latin typeface="Garamond" pitchFamily="18" charset="0"/>
              </a:rPr>
              <a:t>Mojmír I</a:t>
            </a:r>
          </a:p>
        </p:txBody>
      </p:sp>
      <p:pic>
        <p:nvPicPr>
          <p:cNvPr id="43013" name="Zástupný symbol pro obsah 6"/>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9552" y="1484784"/>
            <a:ext cx="3024336" cy="3576222"/>
          </a:xfrm>
        </p:spPr>
      </p:pic>
      <p:sp>
        <p:nvSpPr>
          <p:cNvPr id="43012" name="Zástupný symbol pro text 3"/>
          <p:cNvSpPr>
            <a:spLocks noGrp="1"/>
          </p:cNvSpPr>
          <p:nvPr>
            <p:ph type="body" sz="quarter" idx="3"/>
          </p:nvPr>
        </p:nvSpPr>
        <p:spPr>
          <a:xfrm>
            <a:off x="5364088" y="5867400"/>
            <a:ext cx="3240360" cy="457200"/>
          </a:xfrm>
          <a:ln>
            <a:miter lim="800000"/>
            <a:headEnd/>
            <a:tailEnd/>
          </a:ln>
        </p:spPr>
        <p:txBody>
          <a:bodyPr/>
          <a:lstStyle/>
          <a:p>
            <a:r>
              <a:rPr lang="cs-CZ" altLang="cs-CZ" dirty="0" smtClean="0">
                <a:latin typeface="Garamond" pitchFamily="18" charset="0"/>
              </a:rPr>
              <a:t>Rastislav</a:t>
            </a:r>
          </a:p>
        </p:txBody>
      </p:sp>
      <p:pic>
        <p:nvPicPr>
          <p:cNvPr id="43014" name="Zástupný symbol pro obsah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45025" y="1508098"/>
            <a:ext cx="3346450" cy="2524179"/>
          </a:xfrm>
        </p:spPr>
      </p:pic>
      <p:sp>
        <p:nvSpPr>
          <p:cNvPr id="2" name="Nadpis 1"/>
          <p:cNvSpPr>
            <a:spLocks noGrp="1"/>
          </p:cNvSpPr>
          <p:nvPr>
            <p:ph type="title"/>
          </p:nvPr>
        </p:nvSpPr>
        <p:spPr>
          <a:xfrm>
            <a:off x="0" y="332656"/>
            <a:ext cx="9144000" cy="936104"/>
          </a:xfrm>
        </p:spPr>
        <p:txBody>
          <a:bodyPr/>
          <a:lstStyle/>
          <a:p>
            <a:pPr algn="ctr">
              <a:defRPr/>
            </a:pPr>
            <a:r>
              <a:rPr lang="cs-CZ" dirty="0" smtClean="0">
                <a:latin typeface="Garamond" panose="02020404030301010803" pitchFamily="18" charset="0"/>
              </a:rPr>
              <a:t>Great Moravia: </a:t>
            </a:r>
            <a:r>
              <a:rPr lang="cs-CZ" dirty="0" err="1" smtClean="0">
                <a:latin typeface="Garamond" panose="02020404030301010803" pitchFamily="18" charset="0"/>
              </a:rPr>
              <a:t>territorial</a:t>
            </a:r>
            <a:r>
              <a:rPr lang="cs-CZ" dirty="0" smtClean="0">
                <a:latin typeface="Garamond" panose="02020404030301010803" pitchFamily="18" charset="0"/>
              </a:rPr>
              <a:t> </a:t>
            </a:r>
            <a:r>
              <a:rPr lang="cs-CZ" dirty="0" err="1" smtClean="0">
                <a:latin typeface="Garamond" panose="02020404030301010803" pitchFamily="18" charset="0"/>
              </a:rPr>
              <a:t>changes</a:t>
            </a:r>
            <a:r>
              <a:rPr lang="cs-CZ" dirty="0" smtClean="0">
                <a:latin typeface="Garamond" panose="02020404030301010803" pitchFamily="18" charset="0"/>
              </a:rPr>
              <a:t> </a:t>
            </a:r>
            <a:endParaRPr lang="cs-CZ" dirty="0">
              <a:latin typeface="Garamond" panose="02020404030301010803" pitchFamily="18" charset="0"/>
            </a:endParaRPr>
          </a:p>
        </p:txBody>
      </p:sp>
    </p:spTree>
    <p:extLst>
      <p:ext uri="{BB962C8B-B14F-4D97-AF65-F5344CB8AC3E}">
        <p14:creationId xmlns:p14="http://schemas.microsoft.com/office/powerpoint/2010/main" val="36607297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188640"/>
            <a:ext cx="8964488" cy="864097"/>
          </a:xfrm>
        </p:spPr>
        <p:txBody>
          <a:bodyPr/>
          <a:lstStyle/>
          <a:p>
            <a:pPr algn="ctr">
              <a:defRPr/>
            </a:pPr>
            <a:r>
              <a:rPr lang="cs-CZ" sz="2800" dirty="0" err="1" smtClean="0">
                <a:latin typeface="Garamond" pitchFamily="18" charset="0"/>
              </a:rPr>
              <a:t>Central</a:t>
            </a:r>
            <a:r>
              <a:rPr lang="cs-CZ" sz="2800" dirty="0" smtClean="0">
                <a:latin typeface="Garamond" pitchFamily="18" charset="0"/>
              </a:rPr>
              <a:t> </a:t>
            </a:r>
            <a:r>
              <a:rPr lang="cs-CZ" sz="2800" dirty="0" err="1">
                <a:latin typeface="Garamond" pitchFamily="18" charset="0"/>
              </a:rPr>
              <a:t>E</a:t>
            </a:r>
            <a:r>
              <a:rPr lang="cs-CZ" sz="2800" dirty="0" err="1" smtClean="0">
                <a:latin typeface="Garamond" pitchFamily="18" charset="0"/>
              </a:rPr>
              <a:t>urope</a:t>
            </a:r>
            <a:r>
              <a:rPr lang="cs-CZ" sz="2800" dirty="0" smtClean="0">
                <a:latin typeface="Garamond" pitchFamily="18" charset="0"/>
              </a:rPr>
              <a:t> in 10th and 11th </a:t>
            </a:r>
            <a:r>
              <a:rPr lang="cs-CZ" sz="2800" dirty="0" err="1" smtClean="0">
                <a:latin typeface="Garamond" pitchFamily="18" charset="0"/>
              </a:rPr>
              <a:t>century</a:t>
            </a:r>
            <a:r>
              <a:rPr lang="cs-CZ" sz="2800" dirty="0" smtClean="0">
                <a:latin typeface="Garamond" pitchFamily="18" charset="0"/>
              </a:rPr>
              <a:t> </a:t>
            </a:r>
            <a:endParaRPr lang="cs-CZ" sz="2800" dirty="0">
              <a:latin typeface="Garamond" pitchFamily="18" charset="0"/>
            </a:endParaRPr>
          </a:p>
        </p:txBody>
      </p:sp>
      <p:sp>
        <p:nvSpPr>
          <p:cNvPr id="43011" name="Zástupný symbol pro obsah 2"/>
          <p:cNvSpPr>
            <a:spLocks noGrp="1"/>
          </p:cNvSpPr>
          <p:nvPr>
            <p:ph sz="quarter" idx="13"/>
          </p:nvPr>
        </p:nvSpPr>
        <p:spPr>
          <a:xfrm>
            <a:off x="179388" y="1052513"/>
            <a:ext cx="8964612" cy="5544839"/>
          </a:xfrm>
          <a:prstGeom prst="rect">
            <a:avLst/>
          </a:prstGeom>
        </p:spPr>
        <p:txBody>
          <a:bodyPr/>
          <a:lstStyle/>
          <a:p>
            <a:pPr algn="just">
              <a:buFont typeface="Arial" panose="020B0604020202020204" pitchFamily="34" charset="0"/>
              <a:buChar char="•"/>
              <a:defRPr/>
            </a:pPr>
            <a:r>
              <a:rPr lang="cs-CZ" altLang="cs-CZ" sz="2000" dirty="0" err="1" smtClean="0">
                <a:latin typeface="Garamond" panose="02020404030301010803" pitchFamily="18" charset="0"/>
              </a:rPr>
              <a:t>The</a:t>
            </a:r>
            <a:r>
              <a:rPr lang="cs-CZ" altLang="cs-CZ" sz="2000" dirty="0" smtClean="0">
                <a:latin typeface="Garamond" panose="02020404030301010803" pitchFamily="18" charset="0"/>
              </a:rPr>
              <a:t> Great Moravia </a:t>
            </a:r>
            <a:r>
              <a:rPr lang="cs-CZ" altLang="cs-CZ" sz="2000" dirty="0" err="1" smtClean="0">
                <a:latin typeface="Garamond" panose="02020404030301010803" pitchFamily="18" charset="0"/>
              </a:rPr>
              <a:t>collapesed</a:t>
            </a:r>
            <a:r>
              <a:rPr lang="cs-CZ" altLang="cs-CZ" sz="2000" dirty="0" smtClean="0">
                <a:latin typeface="Garamond" panose="02020404030301010803" pitchFamily="18" charset="0"/>
              </a:rPr>
              <a:t>  (</a:t>
            </a:r>
            <a:r>
              <a:rPr lang="cs-CZ" altLang="cs-CZ" sz="2000" dirty="0" err="1" smtClean="0">
                <a:latin typeface="Garamond" panose="02020404030301010803" pitchFamily="18" charset="0"/>
              </a:rPr>
              <a:t>Hungarian</a:t>
            </a:r>
            <a:r>
              <a:rPr lang="cs-CZ" altLang="cs-CZ" sz="2000" dirty="0" smtClean="0">
                <a:latin typeface="Garamond" panose="02020404030301010803" pitchFamily="18" charset="0"/>
              </a:rPr>
              <a:t> </a:t>
            </a:r>
            <a:r>
              <a:rPr lang="cs-CZ" altLang="cs-CZ" sz="2000" dirty="0" err="1" smtClean="0">
                <a:latin typeface="Garamond" panose="02020404030301010803" pitchFamily="18" charset="0"/>
              </a:rPr>
              <a:t>tribes</a:t>
            </a:r>
            <a:r>
              <a:rPr lang="cs-CZ" altLang="cs-CZ" sz="2000" dirty="0" smtClean="0">
                <a:latin typeface="Garamond" panose="02020404030301010803" pitchFamily="18" charset="0"/>
              </a:rPr>
              <a:t>)</a:t>
            </a:r>
          </a:p>
          <a:p>
            <a:pPr algn="just">
              <a:buFont typeface="Arial" panose="020B0604020202020204" pitchFamily="34" charset="0"/>
              <a:buChar char="•"/>
              <a:defRPr/>
            </a:pPr>
            <a:r>
              <a:rPr lang="cs-CZ" altLang="cs-CZ" sz="2000" dirty="0" err="1" smtClean="0">
                <a:latin typeface="Garamond" panose="02020404030301010803" pitchFamily="18" charset="0"/>
              </a:rPr>
              <a:t>The</a:t>
            </a:r>
            <a:r>
              <a:rPr lang="cs-CZ" altLang="cs-CZ" sz="2000" dirty="0" smtClean="0">
                <a:latin typeface="Garamond" panose="02020404030301010803" pitchFamily="18" charset="0"/>
              </a:rPr>
              <a:t> </a:t>
            </a:r>
            <a:r>
              <a:rPr lang="cs-CZ" altLang="cs-CZ" sz="2000" dirty="0" err="1" smtClean="0">
                <a:latin typeface="Garamond" panose="02020404030301010803" pitchFamily="18" charset="0"/>
              </a:rPr>
              <a:t>territory</a:t>
            </a:r>
            <a:r>
              <a:rPr lang="cs-CZ" altLang="cs-CZ" sz="2000" dirty="0" smtClean="0">
                <a:latin typeface="Garamond" panose="02020404030301010803" pitchFamily="18" charset="0"/>
              </a:rPr>
              <a:t> </a:t>
            </a:r>
            <a:r>
              <a:rPr lang="cs-CZ" altLang="cs-CZ" sz="2000" dirty="0" err="1" smtClean="0">
                <a:latin typeface="Garamond" panose="02020404030301010803" pitchFamily="18" charset="0"/>
              </a:rPr>
              <a:t>inhabited</a:t>
            </a:r>
            <a:r>
              <a:rPr lang="cs-CZ" altLang="cs-CZ" sz="2000" dirty="0" smtClean="0">
                <a:latin typeface="Garamond" panose="02020404030301010803" pitchFamily="18" charset="0"/>
              </a:rPr>
              <a:t> by </a:t>
            </a:r>
            <a:r>
              <a:rPr lang="cs-CZ" altLang="cs-CZ" sz="2000" dirty="0" err="1" smtClean="0">
                <a:latin typeface="Garamond" panose="02020404030301010803" pitchFamily="18" charset="0"/>
              </a:rPr>
              <a:t>Slovaks</a:t>
            </a:r>
            <a:r>
              <a:rPr lang="cs-CZ" altLang="cs-CZ" sz="2000" dirty="0" smtClean="0">
                <a:latin typeface="Garamond" panose="02020404030301010803" pitchFamily="18" charset="0"/>
              </a:rPr>
              <a:t> </a:t>
            </a:r>
            <a:r>
              <a:rPr lang="cs-CZ" altLang="cs-CZ" sz="2000" dirty="0" err="1" smtClean="0">
                <a:latin typeface="Garamond" panose="02020404030301010803" pitchFamily="18" charset="0"/>
              </a:rPr>
              <a:t>became</a:t>
            </a:r>
            <a:r>
              <a:rPr lang="cs-CZ" altLang="cs-CZ" sz="2000" dirty="0" smtClean="0">
                <a:latin typeface="Garamond" panose="02020404030301010803" pitchFamily="18" charset="0"/>
              </a:rPr>
              <a:t> a part </a:t>
            </a:r>
            <a:r>
              <a:rPr lang="cs-CZ" altLang="cs-CZ" sz="2000" dirty="0" err="1" smtClean="0">
                <a:latin typeface="Garamond" panose="02020404030301010803" pitchFamily="18" charset="0"/>
              </a:rPr>
              <a:t>of</a:t>
            </a:r>
            <a:r>
              <a:rPr lang="cs-CZ" altLang="cs-CZ" sz="2000" dirty="0" smtClean="0">
                <a:latin typeface="Garamond" panose="02020404030301010803" pitchFamily="18" charset="0"/>
              </a:rPr>
              <a:t> </a:t>
            </a:r>
            <a:r>
              <a:rPr lang="cs-CZ" altLang="cs-CZ" sz="2000" dirty="0" err="1" smtClean="0">
                <a:latin typeface="Garamond" panose="02020404030301010803" pitchFamily="18" charset="0"/>
              </a:rPr>
              <a:t>newly</a:t>
            </a:r>
            <a:r>
              <a:rPr lang="cs-CZ" altLang="cs-CZ" sz="2000" dirty="0" smtClean="0">
                <a:latin typeface="Garamond" panose="02020404030301010803" pitchFamily="18" charset="0"/>
              </a:rPr>
              <a:t> </a:t>
            </a:r>
            <a:r>
              <a:rPr lang="cs-CZ" altLang="cs-CZ" sz="2000" dirty="0" err="1" smtClean="0">
                <a:latin typeface="Garamond" panose="02020404030301010803" pitchFamily="18" charset="0"/>
              </a:rPr>
              <a:t>created</a:t>
            </a:r>
            <a:r>
              <a:rPr lang="cs-CZ" altLang="cs-CZ" sz="2000" dirty="0" smtClean="0">
                <a:latin typeface="Garamond" panose="02020404030301010803" pitchFamily="18" charset="0"/>
              </a:rPr>
              <a:t> </a:t>
            </a:r>
            <a:r>
              <a:rPr lang="cs-CZ" altLang="cs-CZ" sz="2000" b="1" dirty="0" err="1" smtClean="0">
                <a:latin typeface="Garamond" panose="02020404030301010803" pitchFamily="18" charset="0"/>
              </a:rPr>
              <a:t>Kingdom</a:t>
            </a:r>
            <a:r>
              <a:rPr lang="cs-CZ" altLang="cs-CZ" sz="2000" b="1" dirty="0" smtClean="0">
                <a:latin typeface="Garamond" panose="02020404030301010803" pitchFamily="18" charset="0"/>
              </a:rPr>
              <a:t> </a:t>
            </a:r>
            <a:r>
              <a:rPr lang="cs-CZ" altLang="cs-CZ" sz="2000" b="1" dirty="0" err="1" smtClean="0">
                <a:latin typeface="Garamond" panose="02020404030301010803" pitchFamily="18" charset="0"/>
              </a:rPr>
              <a:t>of</a:t>
            </a:r>
            <a:r>
              <a:rPr lang="cs-CZ" altLang="cs-CZ" sz="2000" b="1" dirty="0" smtClean="0">
                <a:latin typeface="Garamond" panose="02020404030301010803" pitchFamily="18" charset="0"/>
              </a:rPr>
              <a:t> </a:t>
            </a:r>
            <a:r>
              <a:rPr lang="cs-CZ" altLang="cs-CZ" sz="2000" b="1" dirty="0" err="1" smtClean="0">
                <a:latin typeface="Garamond" panose="02020404030301010803" pitchFamily="18" charset="0"/>
              </a:rPr>
              <a:t>Hungary</a:t>
            </a:r>
            <a:r>
              <a:rPr lang="cs-CZ" altLang="cs-CZ" sz="2000" b="1" dirty="0" smtClean="0">
                <a:latin typeface="Garamond" panose="02020404030301010803" pitchFamily="18" charset="0"/>
              </a:rPr>
              <a:t> </a:t>
            </a:r>
            <a:r>
              <a:rPr lang="cs-CZ" altLang="cs-CZ" sz="2000" dirty="0" smtClean="0">
                <a:latin typeface="Garamond" panose="02020404030301010803" pitchFamily="18" charset="0"/>
              </a:rPr>
              <a:t>– </a:t>
            </a:r>
            <a:r>
              <a:rPr lang="cs-CZ" altLang="cs-CZ" sz="2000" dirty="0" err="1" smtClean="0">
                <a:latin typeface="Garamond" panose="02020404030301010803" pitchFamily="18" charset="0"/>
              </a:rPr>
              <a:t>the</a:t>
            </a:r>
            <a:r>
              <a:rPr lang="cs-CZ" altLang="cs-CZ" sz="2000" dirty="0" smtClean="0">
                <a:latin typeface="Garamond" panose="02020404030301010803" pitchFamily="18" charset="0"/>
              </a:rPr>
              <a:t> </a:t>
            </a:r>
            <a:r>
              <a:rPr lang="cs-CZ" altLang="cs-CZ" sz="2000" b="1" dirty="0" smtClean="0">
                <a:latin typeface="Garamond" panose="02020404030301010803" pitchFamily="18" charset="0"/>
              </a:rPr>
              <a:t>House </a:t>
            </a:r>
            <a:r>
              <a:rPr lang="cs-CZ" altLang="cs-CZ" sz="2000" b="1" dirty="0" err="1" smtClean="0">
                <a:latin typeface="Garamond" panose="02020404030301010803" pitchFamily="18" charset="0"/>
              </a:rPr>
              <a:t>of</a:t>
            </a:r>
            <a:r>
              <a:rPr lang="cs-CZ" altLang="cs-CZ" sz="2000" b="1" dirty="0" smtClean="0">
                <a:latin typeface="Garamond" panose="02020404030301010803" pitchFamily="18" charset="0"/>
              </a:rPr>
              <a:t> Arpád</a:t>
            </a:r>
            <a:r>
              <a:rPr lang="cs-CZ" altLang="cs-CZ" sz="2000" dirty="0" smtClean="0">
                <a:latin typeface="Garamond" panose="02020404030301010803" pitchFamily="18" charset="0"/>
              </a:rPr>
              <a:t> </a:t>
            </a:r>
          </a:p>
          <a:p>
            <a:pPr algn="just">
              <a:buFont typeface="Arial" panose="020B0604020202020204" pitchFamily="34" charset="0"/>
              <a:buChar char="•"/>
              <a:defRPr/>
            </a:pPr>
            <a:r>
              <a:rPr lang="cs-CZ" altLang="cs-CZ" sz="2000" b="1" dirty="0" smtClean="0">
                <a:latin typeface="Garamond" panose="02020404030301010803" pitchFamily="18" charset="0"/>
              </a:rPr>
              <a:t>1000 </a:t>
            </a:r>
            <a:r>
              <a:rPr lang="cs-CZ" altLang="cs-CZ" sz="2000" dirty="0" smtClean="0">
                <a:latin typeface="Garamond" panose="02020404030301010803" pitchFamily="18" charset="0"/>
              </a:rPr>
              <a:t>– </a:t>
            </a:r>
            <a:r>
              <a:rPr lang="cs-CZ" altLang="cs-CZ" sz="2000" b="1" dirty="0" err="1" smtClean="0">
                <a:solidFill>
                  <a:schemeClr val="tx2">
                    <a:lumMod val="75000"/>
                  </a:schemeClr>
                </a:solidFill>
                <a:latin typeface="Garamond" panose="02020404030301010803" pitchFamily="18" charset="0"/>
              </a:rPr>
              <a:t>Stephen</a:t>
            </a:r>
            <a:r>
              <a:rPr lang="cs-CZ" altLang="cs-CZ" sz="2000" b="1" dirty="0" smtClean="0">
                <a:solidFill>
                  <a:schemeClr val="tx2">
                    <a:lumMod val="75000"/>
                  </a:schemeClr>
                </a:solidFill>
                <a:latin typeface="Garamond" panose="02020404030301010803" pitchFamily="18" charset="0"/>
              </a:rPr>
              <a:t> I </a:t>
            </a:r>
            <a:r>
              <a:rPr lang="cs-CZ" altLang="cs-CZ" sz="2000" b="1" dirty="0" err="1" smtClean="0">
                <a:solidFill>
                  <a:schemeClr val="tx2">
                    <a:lumMod val="75000"/>
                  </a:schemeClr>
                </a:solidFill>
                <a:latin typeface="Garamond" panose="02020404030301010803" pitchFamily="18" charset="0"/>
              </a:rPr>
              <a:t>of</a:t>
            </a:r>
            <a:r>
              <a:rPr lang="cs-CZ" altLang="cs-CZ" sz="2000" b="1" dirty="0" smtClean="0">
                <a:solidFill>
                  <a:schemeClr val="tx2">
                    <a:lumMod val="75000"/>
                  </a:schemeClr>
                </a:solidFill>
                <a:latin typeface="Garamond" panose="02020404030301010803" pitchFamily="18" charset="0"/>
              </a:rPr>
              <a:t> </a:t>
            </a:r>
            <a:r>
              <a:rPr lang="cs-CZ" altLang="cs-CZ" sz="2000" b="1" dirty="0" err="1" smtClean="0">
                <a:solidFill>
                  <a:schemeClr val="tx2">
                    <a:lumMod val="75000"/>
                  </a:schemeClr>
                </a:solidFill>
                <a:latin typeface="Garamond" panose="02020404030301010803" pitchFamily="18" charset="0"/>
              </a:rPr>
              <a:t>Hungary</a:t>
            </a:r>
            <a:r>
              <a:rPr lang="cs-CZ" altLang="cs-CZ" sz="2000" b="1" dirty="0" smtClean="0">
                <a:solidFill>
                  <a:schemeClr val="tx2">
                    <a:lumMod val="75000"/>
                  </a:schemeClr>
                </a:solidFill>
                <a:latin typeface="Garamond" panose="02020404030301010803" pitchFamily="18" charset="0"/>
              </a:rPr>
              <a:t> </a:t>
            </a:r>
            <a:r>
              <a:rPr lang="cs-CZ" altLang="cs-CZ" sz="2000" dirty="0" smtClean="0">
                <a:latin typeface="Garamond" panose="02020404030301010803" pitchFamily="18" charset="0"/>
              </a:rPr>
              <a:t>(?</a:t>
            </a:r>
            <a:r>
              <a:rPr lang="cs-CZ" sz="2000" dirty="0" smtClean="0"/>
              <a:t>*</a:t>
            </a:r>
            <a:r>
              <a:rPr lang="cs-CZ" altLang="cs-CZ" sz="2000" dirty="0" smtClean="0">
                <a:latin typeface="Garamond" panose="02020404030301010803" pitchFamily="18" charset="0"/>
              </a:rPr>
              <a:t>969–1038) </a:t>
            </a:r>
            <a:r>
              <a:rPr lang="cs-CZ" altLang="cs-CZ" sz="2000" dirty="0" err="1" smtClean="0">
                <a:latin typeface="Garamond" panose="02020404030301010803" pitchFamily="18" charset="0"/>
              </a:rPr>
              <a:t>was</a:t>
            </a:r>
            <a:r>
              <a:rPr lang="cs-CZ" altLang="cs-CZ" sz="2000" dirty="0" smtClean="0">
                <a:latin typeface="Garamond" panose="02020404030301010803" pitchFamily="18" charset="0"/>
              </a:rPr>
              <a:t> </a:t>
            </a:r>
            <a:r>
              <a:rPr lang="cs-CZ" altLang="cs-CZ" sz="2000" dirty="0" err="1" smtClean="0">
                <a:latin typeface="Garamond" panose="02020404030301010803" pitchFamily="18" charset="0"/>
              </a:rPr>
              <a:t>crowned</a:t>
            </a:r>
            <a:r>
              <a:rPr lang="cs-CZ" altLang="cs-CZ" sz="2000" dirty="0" smtClean="0">
                <a:latin typeface="Garamond" panose="02020404030301010803" pitchFamily="18" charset="0"/>
              </a:rPr>
              <a:t> a king, </a:t>
            </a:r>
            <a:r>
              <a:rPr lang="cs-CZ" altLang="cs-CZ" sz="2000" b="1" dirty="0" err="1" smtClean="0">
                <a:latin typeface="Garamond" panose="02020404030301010803" pitchFamily="18" charset="0"/>
              </a:rPr>
              <a:t>christianization</a:t>
            </a:r>
            <a:r>
              <a:rPr lang="cs-CZ" altLang="cs-CZ" sz="2000" dirty="0" smtClean="0">
                <a:latin typeface="Garamond" panose="02020404030301010803" pitchFamily="18" charset="0"/>
              </a:rPr>
              <a:t> – </a:t>
            </a:r>
            <a:r>
              <a:rPr lang="cs-CZ" altLang="cs-CZ" sz="2000" dirty="0" err="1" smtClean="0">
                <a:latin typeface="Garamond" panose="02020404030301010803" pitchFamily="18" charset="0"/>
              </a:rPr>
              <a:t>saint</a:t>
            </a:r>
            <a:r>
              <a:rPr lang="cs-CZ" altLang="cs-CZ" sz="2000" dirty="0" smtClean="0">
                <a:latin typeface="Garamond" panose="02020404030301010803" pitchFamily="18" charset="0"/>
              </a:rPr>
              <a:t> patron </a:t>
            </a:r>
            <a:r>
              <a:rPr lang="cs-CZ" altLang="cs-CZ" sz="2000" dirty="0" err="1" smtClean="0">
                <a:latin typeface="Garamond" panose="02020404030301010803" pitchFamily="18" charset="0"/>
              </a:rPr>
              <a:t>of</a:t>
            </a:r>
            <a:r>
              <a:rPr lang="cs-CZ" altLang="cs-CZ" sz="2000" dirty="0" smtClean="0">
                <a:latin typeface="Garamond" panose="02020404030301010803" pitchFamily="18" charset="0"/>
              </a:rPr>
              <a:t> </a:t>
            </a:r>
            <a:r>
              <a:rPr lang="cs-CZ" altLang="cs-CZ" sz="2000" dirty="0" err="1" smtClean="0">
                <a:latin typeface="Garamond" panose="02020404030301010803" pitchFamily="18" charset="0"/>
              </a:rPr>
              <a:t>Hungary</a:t>
            </a:r>
            <a:endParaRPr lang="cs-CZ" altLang="cs-CZ" sz="2000" dirty="0" smtClean="0">
              <a:latin typeface="Garamond" panose="02020404030301010803" pitchFamily="18" charset="0"/>
            </a:endParaRPr>
          </a:p>
          <a:p>
            <a:pPr algn="just">
              <a:buFont typeface="Arial" panose="020B0604020202020204" pitchFamily="34" charset="0"/>
              <a:buChar char="•"/>
              <a:defRPr/>
            </a:pPr>
            <a:r>
              <a:rPr lang="cs-CZ" altLang="cs-CZ" sz="2000" b="1" dirty="0" err="1" smtClean="0">
                <a:solidFill>
                  <a:schemeClr val="tx2">
                    <a:lumMod val="75000"/>
                  </a:schemeClr>
                </a:solidFill>
                <a:latin typeface="Garamond" panose="02020404030301010803" pitchFamily="18" charset="0"/>
              </a:rPr>
              <a:t>Ladislaus</a:t>
            </a:r>
            <a:r>
              <a:rPr lang="cs-CZ" altLang="cs-CZ" sz="2000" b="1" dirty="0" smtClean="0">
                <a:solidFill>
                  <a:schemeClr val="tx2">
                    <a:lumMod val="75000"/>
                  </a:schemeClr>
                </a:solidFill>
                <a:latin typeface="Garamond" panose="02020404030301010803" pitchFamily="18" charset="0"/>
              </a:rPr>
              <a:t> I </a:t>
            </a:r>
            <a:r>
              <a:rPr lang="cs-CZ" altLang="cs-CZ" sz="2000" b="1" dirty="0" err="1" smtClean="0">
                <a:solidFill>
                  <a:schemeClr val="tx2">
                    <a:lumMod val="75000"/>
                  </a:schemeClr>
                </a:solidFill>
                <a:latin typeface="Garamond" panose="02020404030301010803" pitchFamily="18" charset="0"/>
              </a:rPr>
              <a:t>of</a:t>
            </a:r>
            <a:r>
              <a:rPr lang="cs-CZ" altLang="cs-CZ" sz="2000" b="1" dirty="0" smtClean="0">
                <a:solidFill>
                  <a:schemeClr val="tx2">
                    <a:lumMod val="75000"/>
                  </a:schemeClr>
                </a:solidFill>
                <a:latin typeface="Garamond" panose="02020404030301010803" pitchFamily="18" charset="0"/>
              </a:rPr>
              <a:t> </a:t>
            </a:r>
            <a:r>
              <a:rPr lang="cs-CZ" altLang="cs-CZ" sz="2000" b="1" dirty="0" err="1" smtClean="0">
                <a:solidFill>
                  <a:schemeClr val="tx2">
                    <a:lumMod val="75000"/>
                  </a:schemeClr>
                </a:solidFill>
                <a:latin typeface="Garamond" panose="02020404030301010803" pitchFamily="18" charset="0"/>
              </a:rPr>
              <a:t>Hungary</a:t>
            </a:r>
            <a:r>
              <a:rPr lang="cs-CZ" altLang="cs-CZ" sz="2000" b="1" dirty="0" smtClean="0">
                <a:solidFill>
                  <a:schemeClr val="tx2">
                    <a:lumMod val="75000"/>
                  </a:schemeClr>
                </a:solidFill>
                <a:latin typeface="Garamond" panose="02020404030301010803" pitchFamily="18" charset="0"/>
              </a:rPr>
              <a:t> </a:t>
            </a:r>
            <a:r>
              <a:rPr lang="cs-CZ" altLang="cs-CZ" sz="2000" dirty="0" smtClean="0">
                <a:latin typeface="Garamond" panose="02020404030301010803" pitchFamily="18" charset="0"/>
              </a:rPr>
              <a:t>(</a:t>
            </a:r>
            <a:r>
              <a:rPr lang="cs-CZ" sz="2000" dirty="0"/>
              <a:t>*</a:t>
            </a:r>
            <a:r>
              <a:rPr lang="cs-CZ" altLang="cs-CZ" sz="2000" dirty="0" smtClean="0">
                <a:latin typeface="Garamond" panose="02020404030301010803" pitchFamily="18" charset="0"/>
              </a:rPr>
              <a:t>1046–1095) – </a:t>
            </a:r>
            <a:r>
              <a:rPr lang="cs-CZ" altLang="cs-CZ" sz="2000" dirty="0" err="1" smtClean="0">
                <a:latin typeface="Garamond" panose="02020404030301010803" pitchFamily="18" charset="0"/>
              </a:rPr>
              <a:t>expansion</a:t>
            </a:r>
            <a:r>
              <a:rPr lang="cs-CZ" altLang="cs-CZ" sz="2000" dirty="0" smtClean="0">
                <a:latin typeface="Garamond" panose="02020404030301010803" pitchFamily="18" charset="0"/>
              </a:rPr>
              <a:t> – 1091 – King </a:t>
            </a:r>
            <a:r>
              <a:rPr lang="cs-CZ" altLang="cs-CZ" sz="2000" dirty="0" err="1" smtClean="0">
                <a:latin typeface="Garamond" panose="02020404030301010803" pitchFamily="18" charset="0"/>
              </a:rPr>
              <a:t>of</a:t>
            </a:r>
            <a:r>
              <a:rPr lang="cs-CZ" altLang="cs-CZ" sz="2000" dirty="0" smtClean="0">
                <a:latin typeface="Garamond" panose="02020404030301010803" pitchFamily="18" charset="0"/>
              </a:rPr>
              <a:t> </a:t>
            </a:r>
            <a:r>
              <a:rPr lang="cs-CZ" altLang="cs-CZ" sz="2000" dirty="0" err="1" smtClean="0">
                <a:latin typeface="Garamond" panose="02020404030301010803" pitchFamily="18" charset="0"/>
              </a:rPr>
              <a:t>Croatia</a:t>
            </a:r>
            <a:endParaRPr lang="cs-CZ" altLang="cs-CZ" sz="2000" dirty="0" smtClean="0">
              <a:latin typeface="Garamond" panose="02020404030301010803" pitchFamily="18" charset="0"/>
            </a:endParaRPr>
          </a:p>
          <a:p>
            <a:pPr algn="just">
              <a:buFont typeface="Arial" panose="020B0604020202020204" pitchFamily="34" charset="0"/>
              <a:buChar char="•"/>
              <a:defRPr/>
            </a:pPr>
            <a:r>
              <a:rPr lang="cs-CZ" altLang="cs-CZ" sz="2000" b="1" dirty="0" err="1" smtClean="0">
                <a:latin typeface="Garamond" panose="02020404030301010803" pitchFamily="18" charset="0"/>
              </a:rPr>
              <a:t>Poland</a:t>
            </a:r>
            <a:r>
              <a:rPr lang="cs-CZ" altLang="cs-CZ" sz="2000" dirty="0" smtClean="0">
                <a:latin typeface="Garamond" panose="02020404030301010803" pitchFamily="18" charset="0"/>
              </a:rPr>
              <a:t> – </a:t>
            </a:r>
            <a:r>
              <a:rPr lang="cs-CZ" altLang="cs-CZ" sz="2000" dirty="0" err="1" smtClean="0">
                <a:latin typeface="Garamond" panose="02020404030301010803" pitchFamily="18" charset="0"/>
              </a:rPr>
              <a:t>the</a:t>
            </a:r>
            <a:r>
              <a:rPr lang="cs-CZ" altLang="cs-CZ" sz="2000" dirty="0" smtClean="0">
                <a:latin typeface="Garamond" panose="02020404030301010803" pitchFamily="18" charset="0"/>
              </a:rPr>
              <a:t> </a:t>
            </a:r>
            <a:r>
              <a:rPr lang="cs-CZ" altLang="cs-CZ" sz="2000" dirty="0" err="1" smtClean="0">
                <a:latin typeface="Garamond" panose="02020404030301010803" pitchFamily="18" charset="0"/>
              </a:rPr>
              <a:t>Piast</a:t>
            </a:r>
            <a:r>
              <a:rPr lang="cs-CZ" altLang="cs-CZ" sz="2000" dirty="0" smtClean="0">
                <a:latin typeface="Garamond" panose="02020404030301010803" pitchFamily="18" charset="0"/>
              </a:rPr>
              <a:t> dynasty </a:t>
            </a:r>
            <a:r>
              <a:rPr lang="cs-CZ" altLang="cs-CZ" sz="2000" dirty="0" smtClean="0">
                <a:solidFill>
                  <a:schemeClr val="tx2"/>
                </a:solidFill>
                <a:latin typeface="Garamond" panose="02020404030301010803" pitchFamily="18" charset="0"/>
              </a:rPr>
              <a:t>– </a:t>
            </a:r>
            <a:r>
              <a:rPr lang="cs-CZ" altLang="cs-CZ" sz="2000" b="1" dirty="0" err="1" smtClean="0">
                <a:solidFill>
                  <a:schemeClr val="tx2"/>
                </a:solidFill>
                <a:latin typeface="Garamond" panose="02020404030301010803" pitchFamily="18" charset="0"/>
              </a:rPr>
              <a:t>Duke</a:t>
            </a:r>
            <a:r>
              <a:rPr lang="cs-CZ" altLang="cs-CZ" sz="2000" b="1" dirty="0" smtClean="0">
                <a:solidFill>
                  <a:schemeClr val="tx2"/>
                </a:solidFill>
                <a:latin typeface="Garamond" panose="02020404030301010803" pitchFamily="18" charset="0"/>
              </a:rPr>
              <a:t> </a:t>
            </a:r>
            <a:r>
              <a:rPr lang="cs-CZ" altLang="cs-CZ" sz="2000" b="1" dirty="0" err="1" smtClean="0">
                <a:solidFill>
                  <a:schemeClr val="tx2"/>
                </a:solidFill>
                <a:latin typeface="Garamond" panose="02020404030301010803" pitchFamily="18" charset="0"/>
              </a:rPr>
              <a:t>Mieszko</a:t>
            </a:r>
            <a:r>
              <a:rPr lang="cs-CZ" altLang="cs-CZ" sz="2000" b="1" dirty="0" smtClean="0">
                <a:solidFill>
                  <a:schemeClr val="tx2"/>
                </a:solidFill>
                <a:latin typeface="Garamond" panose="02020404030301010803" pitchFamily="18" charset="0"/>
              </a:rPr>
              <a:t> </a:t>
            </a:r>
            <a:r>
              <a:rPr lang="cs-CZ" altLang="cs-CZ" sz="2000" dirty="0" smtClean="0">
                <a:latin typeface="Garamond" panose="02020404030301010803" pitchFamily="18" charset="0"/>
              </a:rPr>
              <a:t>(?</a:t>
            </a:r>
            <a:r>
              <a:rPr lang="cs-CZ" sz="2000" dirty="0" smtClean="0"/>
              <a:t>*</a:t>
            </a:r>
            <a:r>
              <a:rPr lang="cs-CZ" altLang="cs-CZ" sz="2000" dirty="0" smtClean="0">
                <a:latin typeface="Garamond" panose="02020404030301010803" pitchFamily="18" charset="0"/>
              </a:rPr>
              <a:t>935–992) – 966 – </a:t>
            </a:r>
            <a:r>
              <a:rPr lang="cs-CZ" altLang="cs-CZ" sz="2000" dirty="0" err="1" smtClean="0">
                <a:latin typeface="Garamond" panose="02020404030301010803" pitchFamily="18" charset="0"/>
              </a:rPr>
              <a:t>conversion</a:t>
            </a:r>
            <a:r>
              <a:rPr lang="cs-CZ" altLang="cs-CZ" sz="2000" dirty="0" smtClean="0">
                <a:latin typeface="Garamond" panose="02020404030301010803" pitchFamily="18" charset="0"/>
              </a:rPr>
              <a:t> to </a:t>
            </a:r>
            <a:r>
              <a:rPr lang="cs-CZ" altLang="cs-CZ" sz="2000" b="1" dirty="0" err="1" smtClean="0">
                <a:latin typeface="Garamond" panose="02020404030301010803" pitchFamily="18" charset="0"/>
              </a:rPr>
              <a:t>christianity</a:t>
            </a:r>
            <a:r>
              <a:rPr lang="cs-CZ" altLang="cs-CZ" sz="2000" dirty="0" smtClean="0">
                <a:latin typeface="Garamond" panose="02020404030301010803" pitchFamily="18" charset="0"/>
              </a:rPr>
              <a:t> → </a:t>
            </a:r>
            <a:r>
              <a:rPr lang="cs-CZ" altLang="cs-CZ" sz="2000" b="1" dirty="0" smtClean="0">
                <a:latin typeface="Garamond" panose="02020404030301010803" pitchFamily="18" charset="0"/>
              </a:rPr>
              <a:t>1000</a:t>
            </a:r>
            <a:r>
              <a:rPr lang="cs-CZ" altLang="cs-CZ" sz="2000" dirty="0" smtClean="0">
                <a:latin typeface="Garamond" panose="02020404030301010803" pitchFamily="18" charset="0"/>
              </a:rPr>
              <a:t> – </a:t>
            </a:r>
            <a:r>
              <a:rPr lang="cs-CZ" altLang="cs-CZ" sz="2000" dirty="0" err="1" smtClean="0">
                <a:latin typeface="Garamond" panose="02020404030301010803" pitchFamily="18" charset="0"/>
              </a:rPr>
              <a:t>Poland</a:t>
            </a:r>
            <a:r>
              <a:rPr lang="cs-CZ" altLang="cs-CZ" sz="2000" dirty="0" smtClean="0">
                <a:latin typeface="Garamond" panose="02020404030301010803" pitchFamily="18" charset="0"/>
              </a:rPr>
              <a:t> </a:t>
            </a:r>
            <a:r>
              <a:rPr lang="cs-CZ" altLang="cs-CZ" sz="2000" dirty="0" err="1" smtClean="0">
                <a:latin typeface="Garamond" panose="02020404030301010803" pitchFamily="18" charset="0"/>
              </a:rPr>
              <a:t>recognized</a:t>
            </a:r>
            <a:r>
              <a:rPr lang="cs-CZ" altLang="cs-CZ" sz="2000" dirty="0" smtClean="0">
                <a:latin typeface="Garamond" panose="02020404030301010803" pitchFamily="18" charset="0"/>
              </a:rPr>
              <a:t> by Pope and by </a:t>
            </a:r>
            <a:r>
              <a:rPr lang="cs-CZ" altLang="cs-CZ" sz="2000" dirty="0" err="1" smtClean="0">
                <a:latin typeface="Garamond" panose="02020404030301010803" pitchFamily="18" charset="0"/>
              </a:rPr>
              <a:t>the</a:t>
            </a:r>
            <a:r>
              <a:rPr lang="cs-CZ" altLang="cs-CZ" sz="2000" dirty="0" smtClean="0">
                <a:latin typeface="Garamond" panose="02020404030301010803" pitchFamily="18" charset="0"/>
              </a:rPr>
              <a:t> </a:t>
            </a:r>
            <a:r>
              <a:rPr lang="cs-CZ" altLang="cs-CZ" sz="2000" dirty="0" err="1" smtClean="0">
                <a:latin typeface="Garamond" panose="02020404030301010803" pitchFamily="18" charset="0"/>
              </a:rPr>
              <a:t>Holy</a:t>
            </a:r>
            <a:r>
              <a:rPr lang="cs-CZ" altLang="cs-CZ" sz="2000" dirty="0" smtClean="0">
                <a:latin typeface="Garamond" panose="02020404030301010803" pitchFamily="18" charset="0"/>
              </a:rPr>
              <a:t> Roman Empire as a </a:t>
            </a:r>
            <a:r>
              <a:rPr lang="cs-CZ" altLang="cs-CZ" sz="2000" dirty="0" err="1" smtClean="0">
                <a:latin typeface="Garamond" panose="02020404030301010803" pitchFamily="18" charset="0"/>
              </a:rPr>
              <a:t>state</a:t>
            </a:r>
            <a:endParaRPr lang="cs-CZ" altLang="cs-CZ" sz="2000" dirty="0" smtClean="0">
              <a:latin typeface="Garamond" panose="02020404030301010803" pitchFamily="18" charset="0"/>
            </a:endParaRPr>
          </a:p>
          <a:p>
            <a:pPr algn="just">
              <a:buFont typeface="Arial" panose="020B0604020202020204" pitchFamily="34" charset="0"/>
              <a:buChar char="•"/>
              <a:defRPr/>
            </a:pPr>
            <a:r>
              <a:rPr lang="cs-CZ" altLang="cs-CZ" sz="2000" dirty="0" smtClean="0">
                <a:latin typeface="Garamond" panose="02020404030301010803" pitchFamily="18" charset="0"/>
              </a:rPr>
              <a:t>1025 – </a:t>
            </a:r>
            <a:r>
              <a:rPr lang="cs-CZ" altLang="cs-CZ" sz="2000" dirty="0" err="1" smtClean="0">
                <a:latin typeface="Garamond" panose="02020404030301010803" pitchFamily="18" charset="0"/>
              </a:rPr>
              <a:t>Duke</a:t>
            </a:r>
            <a:r>
              <a:rPr lang="cs-CZ" altLang="cs-CZ" sz="2000" dirty="0" smtClean="0">
                <a:latin typeface="Garamond" panose="02020404030301010803" pitchFamily="18" charset="0"/>
              </a:rPr>
              <a:t> </a:t>
            </a:r>
            <a:r>
              <a:rPr lang="cs-CZ" altLang="cs-CZ" sz="2000" b="1" dirty="0" err="1" smtClean="0">
                <a:solidFill>
                  <a:schemeClr val="tx2"/>
                </a:solidFill>
                <a:latin typeface="Garamond" panose="02020404030301010803" pitchFamily="18" charset="0"/>
              </a:rPr>
              <a:t>Boleslaus</a:t>
            </a:r>
            <a:r>
              <a:rPr lang="cs-CZ" altLang="cs-CZ" sz="2000" b="1" dirty="0" smtClean="0">
                <a:solidFill>
                  <a:schemeClr val="tx2"/>
                </a:solidFill>
                <a:latin typeface="Garamond" panose="02020404030301010803" pitchFamily="18" charset="0"/>
              </a:rPr>
              <a:t> I </a:t>
            </a:r>
            <a:r>
              <a:rPr lang="cs-CZ" altLang="cs-CZ" sz="2000" b="1" dirty="0" err="1" smtClean="0">
                <a:solidFill>
                  <a:schemeClr val="tx2"/>
                </a:solidFill>
                <a:latin typeface="Garamond" panose="02020404030301010803" pitchFamily="18" charset="0"/>
              </a:rPr>
              <a:t>the</a:t>
            </a:r>
            <a:r>
              <a:rPr lang="cs-CZ" altLang="cs-CZ" sz="2000" b="1" dirty="0" smtClean="0">
                <a:solidFill>
                  <a:schemeClr val="tx2"/>
                </a:solidFill>
                <a:latin typeface="Garamond" panose="02020404030301010803" pitchFamily="18" charset="0"/>
              </a:rPr>
              <a:t> Brave </a:t>
            </a:r>
            <a:r>
              <a:rPr lang="cs-CZ" altLang="cs-CZ" sz="2000" dirty="0" err="1" smtClean="0">
                <a:latin typeface="Garamond" panose="02020404030301010803" pitchFamily="18" charset="0"/>
              </a:rPr>
              <a:t>was</a:t>
            </a:r>
            <a:r>
              <a:rPr lang="cs-CZ" altLang="cs-CZ" sz="2000" dirty="0" smtClean="0">
                <a:latin typeface="Garamond" panose="02020404030301010803" pitchFamily="18" charset="0"/>
              </a:rPr>
              <a:t> </a:t>
            </a:r>
            <a:r>
              <a:rPr lang="cs-CZ" altLang="cs-CZ" sz="2000" dirty="0" err="1" smtClean="0">
                <a:latin typeface="Garamond" panose="02020404030301010803" pitchFamily="18" charset="0"/>
              </a:rPr>
              <a:t>crowned</a:t>
            </a:r>
            <a:r>
              <a:rPr lang="cs-CZ" altLang="cs-CZ" sz="2000" dirty="0" smtClean="0">
                <a:latin typeface="Garamond" panose="02020404030301010803" pitchFamily="18" charset="0"/>
              </a:rPr>
              <a:t> a King –  </a:t>
            </a:r>
            <a:r>
              <a:rPr lang="cs-CZ" altLang="cs-CZ" sz="2000" dirty="0" err="1" smtClean="0">
                <a:latin typeface="Garamond" panose="02020404030301010803" pitchFamily="18" charset="0"/>
              </a:rPr>
              <a:t>strong</a:t>
            </a:r>
            <a:r>
              <a:rPr lang="cs-CZ" altLang="cs-CZ" sz="2000" dirty="0" smtClean="0">
                <a:latin typeface="Garamond" panose="02020404030301010803" pitchFamily="18" charset="0"/>
              </a:rPr>
              <a:t> </a:t>
            </a:r>
            <a:r>
              <a:rPr lang="cs-CZ" altLang="cs-CZ" sz="2000" dirty="0" err="1" smtClean="0">
                <a:latin typeface="Garamond" panose="02020404030301010803" pitchFamily="18" charset="0"/>
              </a:rPr>
              <a:t>ruler</a:t>
            </a:r>
            <a:r>
              <a:rPr lang="cs-CZ" altLang="cs-CZ" sz="2000" dirty="0" smtClean="0">
                <a:latin typeface="Garamond" panose="02020404030301010803" pitchFamily="18" charset="0"/>
              </a:rPr>
              <a:t> – </a:t>
            </a:r>
            <a:r>
              <a:rPr lang="cs-CZ" altLang="cs-CZ" sz="2000" dirty="0" err="1" smtClean="0">
                <a:latin typeface="Garamond" panose="02020404030301010803" pitchFamily="18" charset="0"/>
              </a:rPr>
              <a:t>expansion</a:t>
            </a:r>
            <a:r>
              <a:rPr lang="cs-CZ" altLang="cs-CZ" sz="2000" dirty="0" smtClean="0">
                <a:latin typeface="Garamond" panose="02020404030301010803" pitchFamily="18" charset="0"/>
              </a:rPr>
              <a:t> – 1002–1003 – </a:t>
            </a:r>
            <a:r>
              <a:rPr lang="cs-CZ" altLang="cs-CZ" sz="2000" dirty="0" err="1" smtClean="0">
                <a:latin typeface="Garamond" panose="02020404030301010803" pitchFamily="18" charset="0"/>
              </a:rPr>
              <a:t>Duke</a:t>
            </a:r>
            <a:r>
              <a:rPr lang="cs-CZ" altLang="cs-CZ" sz="2000" dirty="0" smtClean="0">
                <a:latin typeface="Garamond" panose="02020404030301010803" pitchFamily="18" charset="0"/>
              </a:rPr>
              <a:t> </a:t>
            </a:r>
            <a:r>
              <a:rPr lang="cs-CZ" altLang="cs-CZ" sz="2000" dirty="0" err="1" smtClean="0">
                <a:latin typeface="Garamond" panose="02020404030301010803" pitchFamily="18" charset="0"/>
              </a:rPr>
              <a:t>of</a:t>
            </a:r>
            <a:r>
              <a:rPr lang="cs-CZ" altLang="cs-CZ" sz="2000" dirty="0" smtClean="0">
                <a:latin typeface="Garamond" panose="02020404030301010803" pitchFamily="18" charset="0"/>
              </a:rPr>
              <a:t> Bohemia (his </a:t>
            </a:r>
            <a:r>
              <a:rPr lang="cs-CZ" altLang="cs-CZ" sz="2000" dirty="0" err="1" smtClean="0">
                <a:latin typeface="Garamond" panose="02020404030301010803" pitchFamily="18" charset="0"/>
              </a:rPr>
              <a:t>mother</a:t>
            </a:r>
            <a:r>
              <a:rPr lang="cs-CZ" altLang="cs-CZ" sz="2000" dirty="0" smtClean="0">
                <a:latin typeface="Garamond" panose="02020404030301010803" pitchFamily="18" charset="0"/>
              </a:rPr>
              <a:t> </a:t>
            </a:r>
            <a:r>
              <a:rPr lang="cs-CZ" altLang="cs-CZ" sz="2000" dirty="0" err="1" smtClean="0">
                <a:latin typeface="Garamond" panose="02020404030301010803" pitchFamily="18" charset="0"/>
              </a:rPr>
              <a:t>was</a:t>
            </a:r>
            <a:r>
              <a:rPr lang="cs-CZ" altLang="cs-CZ" sz="2000" dirty="0" smtClean="0">
                <a:latin typeface="Garamond" panose="02020404030301010803" pitchFamily="18" charset="0"/>
              </a:rPr>
              <a:t> </a:t>
            </a:r>
            <a:r>
              <a:rPr lang="cs-CZ" altLang="cs-CZ" sz="2000" dirty="0" err="1" smtClean="0">
                <a:latin typeface="Garamond" panose="02020404030301010803" pitchFamily="18" charset="0"/>
              </a:rPr>
              <a:t>from</a:t>
            </a:r>
            <a:r>
              <a:rPr lang="cs-CZ" altLang="cs-CZ" sz="2000" dirty="0" smtClean="0">
                <a:latin typeface="Garamond" panose="02020404030301010803" pitchFamily="18" charset="0"/>
              </a:rPr>
              <a:t> House </a:t>
            </a:r>
            <a:r>
              <a:rPr lang="cs-CZ" altLang="cs-CZ" sz="2000" dirty="0" err="1" smtClean="0">
                <a:latin typeface="Garamond" panose="02020404030301010803" pitchFamily="18" charset="0"/>
              </a:rPr>
              <a:t>of</a:t>
            </a:r>
            <a:r>
              <a:rPr lang="cs-CZ" altLang="cs-CZ" sz="2000" dirty="0" smtClean="0">
                <a:latin typeface="Garamond" panose="02020404030301010803" pitchFamily="18" charset="0"/>
              </a:rPr>
              <a:t> </a:t>
            </a:r>
            <a:r>
              <a:rPr lang="cs-CZ" altLang="cs-CZ" sz="2000" dirty="0" err="1" smtClean="0">
                <a:latin typeface="Garamond" panose="02020404030301010803" pitchFamily="18" charset="0"/>
              </a:rPr>
              <a:t>Přemyslid</a:t>
            </a:r>
            <a:r>
              <a:rPr lang="cs-CZ" altLang="cs-CZ" sz="2000" dirty="0" smtClean="0">
                <a:latin typeface="Garamond" panose="02020404030301010803" pitchFamily="18" charset="0"/>
              </a:rPr>
              <a:t>)</a:t>
            </a:r>
          </a:p>
          <a:p>
            <a:pPr algn="just">
              <a:buFont typeface="Arial" panose="020B0604020202020204" pitchFamily="34" charset="0"/>
              <a:buChar char="•"/>
              <a:defRPr/>
            </a:pPr>
            <a:r>
              <a:rPr lang="cs-CZ" altLang="cs-CZ" sz="2000" dirty="0" err="1" smtClean="0">
                <a:latin typeface="Garamond" panose="02020404030301010803" pitchFamily="18" charset="0"/>
              </a:rPr>
              <a:t>After</a:t>
            </a:r>
            <a:r>
              <a:rPr lang="cs-CZ" altLang="cs-CZ" sz="2000" dirty="0" smtClean="0">
                <a:latin typeface="Garamond" panose="02020404030301010803" pitchFamily="18" charset="0"/>
              </a:rPr>
              <a:t> his </a:t>
            </a:r>
            <a:r>
              <a:rPr lang="cs-CZ" altLang="cs-CZ" sz="2000" dirty="0" err="1" smtClean="0">
                <a:latin typeface="Garamond" panose="02020404030301010803" pitchFamily="18" charset="0"/>
              </a:rPr>
              <a:t>death</a:t>
            </a:r>
            <a:r>
              <a:rPr lang="cs-CZ" altLang="cs-CZ" sz="2000" dirty="0" smtClean="0">
                <a:latin typeface="Garamond" panose="02020404030301010803" pitchFamily="18" charset="0"/>
              </a:rPr>
              <a:t> – </a:t>
            </a:r>
            <a:r>
              <a:rPr lang="cs-CZ" altLang="cs-CZ" sz="2000" dirty="0" err="1" smtClean="0">
                <a:latin typeface="Garamond" panose="02020404030301010803" pitchFamily="18" charset="0"/>
              </a:rPr>
              <a:t>the</a:t>
            </a:r>
            <a:r>
              <a:rPr lang="cs-CZ" altLang="cs-CZ" sz="2000" dirty="0" smtClean="0">
                <a:latin typeface="Garamond" panose="02020404030301010803" pitchFamily="18" charset="0"/>
              </a:rPr>
              <a:t> </a:t>
            </a:r>
            <a:r>
              <a:rPr lang="cs-CZ" altLang="cs-CZ" sz="2000" dirty="0" err="1" smtClean="0">
                <a:latin typeface="Garamond" panose="02020404030301010803" pitchFamily="18" charset="0"/>
              </a:rPr>
              <a:t>decline</a:t>
            </a:r>
            <a:r>
              <a:rPr lang="cs-CZ" altLang="cs-CZ" sz="2000" dirty="0" smtClean="0">
                <a:latin typeface="Garamond" panose="02020404030301010803" pitchFamily="18" charset="0"/>
              </a:rPr>
              <a:t> </a:t>
            </a:r>
            <a:r>
              <a:rPr lang="cs-CZ" altLang="cs-CZ" sz="2000" dirty="0" err="1" smtClean="0">
                <a:latin typeface="Garamond" panose="02020404030301010803" pitchFamily="18" charset="0"/>
              </a:rPr>
              <a:t>of</a:t>
            </a:r>
            <a:r>
              <a:rPr lang="cs-CZ" altLang="cs-CZ" sz="2000" dirty="0" smtClean="0">
                <a:latin typeface="Garamond" panose="02020404030301010803" pitchFamily="18" charset="0"/>
              </a:rPr>
              <a:t> </a:t>
            </a:r>
            <a:r>
              <a:rPr lang="cs-CZ" altLang="cs-CZ" sz="2000" dirty="0" err="1" smtClean="0">
                <a:latin typeface="Garamond" panose="02020404030301010803" pitchFamily="18" charset="0"/>
              </a:rPr>
              <a:t>Polish</a:t>
            </a:r>
            <a:r>
              <a:rPr lang="cs-CZ" altLang="cs-CZ" sz="2000" dirty="0" smtClean="0">
                <a:latin typeface="Garamond" panose="02020404030301010803" pitchFamily="18" charset="0"/>
              </a:rPr>
              <a:t> empire – </a:t>
            </a:r>
            <a:r>
              <a:rPr lang="cs-CZ" altLang="cs-CZ" sz="2000" dirty="0" err="1" smtClean="0">
                <a:latin typeface="Garamond" panose="02020404030301010803" pitchFamily="18" charset="0"/>
              </a:rPr>
              <a:t>renewed</a:t>
            </a:r>
            <a:r>
              <a:rPr lang="cs-CZ" altLang="cs-CZ" sz="2000" dirty="0" smtClean="0">
                <a:latin typeface="Garamond" panose="02020404030301010803" pitchFamily="18" charset="0"/>
              </a:rPr>
              <a:t> and </a:t>
            </a:r>
            <a:r>
              <a:rPr lang="cs-CZ" altLang="cs-CZ" sz="2000" dirty="0" err="1" smtClean="0">
                <a:latin typeface="Garamond" panose="02020404030301010803" pitchFamily="18" charset="0"/>
              </a:rPr>
              <a:t>unified</a:t>
            </a:r>
            <a:r>
              <a:rPr lang="cs-CZ" altLang="cs-CZ" sz="2000" dirty="0" smtClean="0">
                <a:latin typeface="Garamond" panose="02020404030301010803" pitchFamily="18" charset="0"/>
              </a:rPr>
              <a:t> by </a:t>
            </a:r>
            <a:r>
              <a:rPr lang="cs-CZ" altLang="cs-CZ" sz="2000" dirty="0" err="1" smtClean="0">
                <a:latin typeface="Garamond" panose="02020404030301010803" pitchFamily="18" charset="0"/>
              </a:rPr>
              <a:t>the</a:t>
            </a:r>
            <a:r>
              <a:rPr lang="cs-CZ" altLang="cs-CZ" sz="2000" dirty="0" smtClean="0">
                <a:latin typeface="Garamond" panose="02020404030301010803" pitchFamily="18" charset="0"/>
              </a:rPr>
              <a:t> King </a:t>
            </a:r>
            <a:r>
              <a:rPr lang="cs-CZ" altLang="cs-CZ" sz="2000" b="1" dirty="0" err="1" smtClean="0">
                <a:solidFill>
                  <a:schemeClr val="tx2"/>
                </a:solidFill>
                <a:latin typeface="Garamond" panose="02020404030301010803" pitchFamily="18" charset="0"/>
              </a:rPr>
              <a:t>Ladislaus</a:t>
            </a:r>
            <a:r>
              <a:rPr lang="cs-CZ" altLang="cs-CZ" sz="2000" b="1" dirty="0" smtClean="0">
                <a:solidFill>
                  <a:schemeClr val="tx2"/>
                </a:solidFill>
                <a:latin typeface="Garamond" panose="02020404030301010803" pitchFamily="18" charset="0"/>
              </a:rPr>
              <a:t> I </a:t>
            </a:r>
            <a:r>
              <a:rPr lang="cs-CZ" altLang="cs-CZ" sz="2000" b="1" dirty="0" err="1" smtClean="0">
                <a:solidFill>
                  <a:schemeClr val="tx2"/>
                </a:solidFill>
                <a:latin typeface="Garamond" panose="02020404030301010803" pitchFamily="18" charset="0"/>
              </a:rPr>
              <a:t>the</a:t>
            </a:r>
            <a:r>
              <a:rPr lang="cs-CZ" altLang="cs-CZ" sz="2000" b="1" dirty="0" smtClean="0">
                <a:solidFill>
                  <a:schemeClr val="tx2"/>
                </a:solidFill>
                <a:latin typeface="Garamond" panose="02020404030301010803" pitchFamily="18" charset="0"/>
              </a:rPr>
              <a:t> </a:t>
            </a:r>
            <a:r>
              <a:rPr lang="cs-CZ" altLang="cs-CZ" sz="2000" b="1" dirty="0" err="1" smtClean="0">
                <a:solidFill>
                  <a:schemeClr val="tx2"/>
                </a:solidFill>
                <a:latin typeface="Garamond" panose="02020404030301010803" pitchFamily="18" charset="0"/>
              </a:rPr>
              <a:t>Elbow-High</a:t>
            </a:r>
            <a:r>
              <a:rPr lang="cs-CZ" altLang="cs-CZ" sz="2000" b="1" dirty="0" smtClean="0">
                <a:solidFill>
                  <a:schemeClr val="tx2"/>
                </a:solidFill>
                <a:latin typeface="Garamond" panose="02020404030301010803" pitchFamily="18" charset="0"/>
              </a:rPr>
              <a:t> </a:t>
            </a:r>
            <a:r>
              <a:rPr lang="cs-CZ" altLang="cs-CZ" sz="2000" dirty="0" smtClean="0">
                <a:latin typeface="Garamond" panose="02020404030301010803" pitchFamily="18" charset="0"/>
              </a:rPr>
              <a:t>(</a:t>
            </a:r>
            <a:r>
              <a:rPr lang="cs-CZ" sz="2000" dirty="0"/>
              <a:t>*</a:t>
            </a:r>
            <a:r>
              <a:rPr lang="cs-CZ" altLang="cs-CZ" sz="2000" dirty="0" smtClean="0">
                <a:latin typeface="Garamond" panose="02020404030301010803" pitchFamily="18" charset="0"/>
              </a:rPr>
              <a:t>1261–1333)</a:t>
            </a:r>
          </a:p>
          <a:p>
            <a:pPr algn="just">
              <a:defRPr/>
            </a:pPr>
            <a:endParaRPr lang="cs-CZ" altLang="cs-CZ" sz="2400" dirty="0" smtClean="0">
              <a:latin typeface="Garamond" panose="02020404030301010803" pitchFamily="18" charset="0"/>
            </a:endParaRPr>
          </a:p>
          <a:p>
            <a:pPr algn="just">
              <a:defRPr/>
            </a:pPr>
            <a:endParaRPr lang="cs-CZ" altLang="cs-CZ" sz="2800" dirty="0" smtClean="0">
              <a:latin typeface="Garamond" panose="02020404030301010803" pitchFamily="18" charset="0"/>
            </a:endParaRPr>
          </a:p>
          <a:p>
            <a:pPr algn="just">
              <a:defRPr/>
            </a:pPr>
            <a:endParaRPr lang="cs-CZ" altLang="cs-CZ" sz="2800" dirty="0" smtClean="0">
              <a:latin typeface="Garamond" panose="02020404030301010803" pitchFamily="18" charset="0"/>
            </a:endParaRPr>
          </a:p>
          <a:p>
            <a:pPr algn="just">
              <a:defRPr/>
            </a:pPr>
            <a:endParaRPr lang="cs-CZ" altLang="cs-CZ" sz="2800" dirty="0" smtClean="0">
              <a:latin typeface="Garamond" panose="02020404030301010803" pitchFamily="18" charset="0"/>
            </a:endParaRPr>
          </a:p>
          <a:p>
            <a:pPr algn="just">
              <a:defRPr/>
            </a:pPr>
            <a:endParaRPr lang="cs-CZ" altLang="cs-CZ" dirty="0" smtClean="0"/>
          </a:p>
        </p:txBody>
      </p:sp>
    </p:spTree>
    <p:extLst>
      <p:ext uri="{BB962C8B-B14F-4D97-AF65-F5344CB8AC3E}">
        <p14:creationId xmlns:p14="http://schemas.microsoft.com/office/powerpoint/2010/main" val="27387815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 y="5867400"/>
            <a:ext cx="3779912" cy="457200"/>
          </a:xfrm>
        </p:spPr>
        <p:txBody>
          <a:bodyPr/>
          <a:lstStyle/>
          <a:p>
            <a:pPr>
              <a:defRPr/>
            </a:pPr>
            <a:r>
              <a:rPr lang="cs-CZ" altLang="cs-CZ" dirty="0" err="1">
                <a:solidFill>
                  <a:schemeClr val="tx2">
                    <a:lumMod val="75000"/>
                  </a:schemeClr>
                </a:solidFill>
                <a:latin typeface="Garamond" panose="02020404030301010803" pitchFamily="18" charset="0"/>
              </a:rPr>
              <a:t>Stephen</a:t>
            </a:r>
            <a:r>
              <a:rPr lang="cs-CZ" altLang="cs-CZ" dirty="0">
                <a:solidFill>
                  <a:schemeClr val="tx2">
                    <a:lumMod val="75000"/>
                  </a:schemeClr>
                </a:solidFill>
                <a:latin typeface="Garamond" panose="02020404030301010803" pitchFamily="18" charset="0"/>
              </a:rPr>
              <a:t> I </a:t>
            </a:r>
            <a:r>
              <a:rPr lang="cs-CZ" altLang="cs-CZ" dirty="0" err="1">
                <a:solidFill>
                  <a:schemeClr val="tx2">
                    <a:lumMod val="75000"/>
                  </a:schemeClr>
                </a:solidFill>
                <a:latin typeface="Garamond" panose="02020404030301010803" pitchFamily="18" charset="0"/>
              </a:rPr>
              <a:t>of</a:t>
            </a:r>
            <a:r>
              <a:rPr lang="cs-CZ" altLang="cs-CZ" dirty="0">
                <a:solidFill>
                  <a:schemeClr val="tx2">
                    <a:lumMod val="75000"/>
                  </a:schemeClr>
                </a:solidFill>
                <a:latin typeface="Garamond" panose="02020404030301010803" pitchFamily="18" charset="0"/>
              </a:rPr>
              <a:t> </a:t>
            </a:r>
            <a:r>
              <a:rPr lang="cs-CZ" altLang="cs-CZ" dirty="0" err="1">
                <a:solidFill>
                  <a:schemeClr val="tx2">
                    <a:lumMod val="75000"/>
                  </a:schemeClr>
                </a:solidFill>
                <a:latin typeface="Garamond" panose="02020404030301010803" pitchFamily="18" charset="0"/>
              </a:rPr>
              <a:t>Hungary</a:t>
            </a:r>
            <a:endParaRPr lang="cs-CZ" dirty="0"/>
          </a:p>
        </p:txBody>
      </p:sp>
      <p:pic>
        <p:nvPicPr>
          <p:cNvPr id="46086" name="Zástupný symbol pro obsah 15"/>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7544" y="1988840"/>
            <a:ext cx="2773362" cy="3673475"/>
          </a:xfrm>
        </p:spPr>
      </p:pic>
      <p:sp>
        <p:nvSpPr>
          <p:cNvPr id="46084" name="Zástupný symbol pro text 3"/>
          <p:cNvSpPr>
            <a:spLocks noGrp="1"/>
          </p:cNvSpPr>
          <p:nvPr>
            <p:ph type="body" sz="quarter" idx="3"/>
          </p:nvPr>
        </p:nvSpPr>
        <p:spPr>
          <a:xfrm>
            <a:off x="5076056" y="5867400"/>
            <a:ext cx="4067944" cy="457200"/>
          </a:xfrm>
          <a:ln>
            <a:miter lim="800000"/>
            <a:headEnd/>
            <a:tailEnd/>
          </a:ln>
        </p:spPr>
        <p:txBody>
          <a:bodyPr/>
          <a:lstStyle/>
          <a:p>
            <a:r>
              <a:rPr lang="cs-CZ" altLang="cs-CZ" dirty="0" err="1" smtClean="0">
                <a:latin typeface="Garamond" pitchFamily="18" charset="0"/>
              </a:rPr>
              <a:t>Boleslaus</a:t>
            </a:r>
            <a:r>
              <a:rPr lang="cs-CZ" altLang="cs-CZ" dirty="0" smtClean="0">
                <a:latin typeface="Garamond" pitchFamily="18" charset="0"/>
              </a:rPr>
              <a:t> I </a:t>
            </a:r>
            <a:r>
              <a:rPr lang="cs-CZ" altLang="cs-CZ" dirty="0" err="1" smtClean="0">
                <a:latin typeface="Garamond" pitchFamily="18" charset="0"/>
              </a:rPr>
              <a:t>the</a:t>
            </a:r>
            <a:r>
              <a:rPr lang="cs-CZ" altLang="cs-CZ" dirty="0" smtClean="0">
                <a:latin typeface="Garamond" pitchFamily="18" charset="0"/>
              </a:rPr>
              <a:t> Brave</a:t>
            </a:r>
            <a:endParaRPr lang="cs-CZ" altLang="cs-CZ" dirty="0" smtClean="0"/>
          </a:p>
        </p:txBody>
      </p:sp>
      <p:pic>
        <p:nvPicPr>
          <p:cNvPr id="46085" name="Zástupný symbol pro obsah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499257" y="1398588"/>
            <a:ext cx="1637985" cy="2743200"/>
          </a:xfrm>
        </p:spPr>
      </p:pic>
      <p:sp>
        <p:nvSpPr>
          <p:cNvPr id="2" name="Nadpis 1"/>
          <p:cNvSpPr>
            <a:spLocks noGrp="1"/>
          </p:cNvSpPr>
          <p:nvPr>
            <p:ph type="title"/>
          </p:nvPr>
        </p:nvSpPr>
        <p:spPr>
          <a:xfrm>
            <a:off x="179512" y="908720"/>
            <a:ext cx="8784975" cy="720080"/>
          </a:xfrm>
        </p:spPr>
        <p:txBody>
          <a:bodyPr/>
          <a:lstStyle/>
          <a:p>
            <a:pPr algn="ctr">
              <a:defRPr/>
            </a:pPr>
            <a:r>
              <a:rPr lang="cs-CZ" dirty="0" err="1" smtClean="0">
                <a:latin typeface="Garamond" panose="02020404030301010803" pitchFamily="18" charset="0"/>
              </a:rPr>
              <a:t>Rulers</a:t>
            </a:r>
            <a:endParaRPr lang="cs-CZ" dirty="0">
              <a:latin typeface="Garamond" panose="02020404030301010803" pitchFamily="18" charset="0"/>
            </a:endParaRPr>
          </a:p>
        </p:txBody>
      </p:sp>
    </p:spTree>
    <p:extLst>
      <p:ext uri="{BB962C8B-B14F-4D97-AF65-F5344CB8AC3E}">
        <p14:creationId xmlns:p14="http://schemas.microsoft.com/office/powerpoint/2010/main" val="4121472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16632"/>
            <a:ext cx="9144000" cy="864096"/>
          </a:xfrm>
        </p:spPr>
        <p:txBody>
          <a:bodyPr>
            <a:normAutofit fontScale="90000"/>
          </a:bodyPr>
          <a:lstStyle/>
          <a:p>
            <a:pPr algn="ctr" fontAlgn="auto">
              <a:spcAft>
                <a:spcPts val="0"/>
              </a:spcAft>
              <a:defRPr/>
            </a:pPr>
            <a:r>
              <a:rPr lang="cs-CZ" sz="3100" dirty="0" smtClean="0">
                <a:latin typeface="Garamond" pitchFamily="18" charset="0"/>
              </a:rPr>
              <a:t>Bohemia </a:t>
            </a:r>
            <a:r>
              <a:rPr lang="cs-CZ" sz="3100" dirty="0" err="1" smtClean="0">
                <a:latin typeface="Garamond" pitchFamily="18" charset="0"/>
              </a:rPr>
              <a:t>from</a:t>
            </a:r>
            <a:r>
              <a:rPr lang="cs-CZ" sz="3100" dirty="0" smtClean="0">
                <a:latin typeface="Garamond" pitchFamily="18" charset="0"/>
              </a:rPr>
              <a:t> 9</a:t>
            </a:r>
            <a:r>
              <a:rPr lang="cs-CZ" sz="3100" baseline="30000" dirty="0" smtClean="0">
                <a:latin typeface="Garamond" pitchFamily="18" charset="0"/>
              </a:rPr>
              <a:t>th</a:t>
            </a:r>
            <a:r>
              <a:rPr lang="cs-CZ" sz="3100" dirty="0" smtClean="0">
                <a:latin typeface="Garamond" pitchFamily="18" charset="0"/>
              </a:rPr>
              <a:t> </a:t>
            </a:r>
            <a:r>
              <a:rPr lang="cs-CZ" sz="3100" dirty="0" err="1" smtClean="0">
                <a:latin typeface="Garamond" pitchFamily="18" charset="0"/>
              </a:rPr>
              <a:t>century</a:t>
            </a:r>
            <a:r>
              <a:rPr lang="cs-CZ" sz="3100" dirty="0" smtClean="0">
                <a:latin typeface="Garamond" pitchFamily="18" charset="0"/>
              </a:rPr>
              <a:t> </a:t>
            </a:r>
            <a:r>
              <a:rPr lang="cs-CZ" sz="3100" dirty="0" err="1" smtClean="0">
                <a:latin typeface="Garamond" pitchFamily="18" charset="0"/>
              </a:rPr>
              <a:t>till</a:t>
            </a:r>
            <a:r>
              <a:rPr lang="cs-CZ" sz="3100" dirty="0" smtClean="0">
                <a:latin typeface="Garamond" pitchFamily="18" charset="0"/>
              </a:rPr>
              <a:t> 1306</a:t>
            </a:r>
            <a:r>
              <a:rPr lang="cs-CZ" dirty="0" smtClean="0"/>
              <a:t/>
            </a:r>
            <a:br>
              <a:rPr lang="cs-CZ" dirty="0" smtClean="0"/>
            </a:br>
            <a:endParaRPr lang="cs-CZ" dirty="0"/>
          </a:p>
        </p:txBody>
      </p:sp>
      <p:sp>
        <p:nvSpPr>
          <p:cNvPr id="47107" name="Zástupný symbol pro obsah 2"/>
          <p:cNvSpPr>
            <a:spLocks noGrp="1"/>
          </p:cNvSpPr>
          <p:nvPr>
            <p:ph sz="quarter" idx="13"/>
          </p:nvPr>
        </p:nvSpPr>
        <p:spPr>
          <a:xfrm>
            <a:off x="179388" y="981075"/>
            <a:ext cx="8208962" cy="5688013"/>
          </a:xfrm>
          <a:prstGeom prst="rect">
            <a:avLst/>
          </a:prstGeom>
        </p:spPr>
        <p:txBody>
          <a:bodyPr/>
          <a:lstStyle/>
          <a:p>
            <a:pPr algn="just">
              <a:buFont typeface="Arial" panose="020B0604020202020204" pitchFamily="34" charset="0"/>
              <a:buChar char="•"/>
            </a:pPr>
            <a:r>
              <a:rPr lang="cs-CZ" altLang="cs-CZ" dirty="0">
                <a:latin typeface="Garamond" pitchFamily="18" charset="0"/>
              </a:rPr>
              <a:t>C</a:t>
            </a:r>
            <a:r>
              <a:rPr lang="cs-CZ" altLang="cs-CZ" sz="2200" dirty="0" smtClean="0">
                <a:latin typeface="Garamond" pitchFamily="18" charset="0"/>
              </a:rPr>
              <a:t>entre </a:t>
            </a:r>
            <a:r>
              <a:rPr lang="cs-CZ" altLang="cs-CZ" sz="2200" dirty="0" err="1" smtClean="0">
                <a:latin typeface="Garamond" pitchFamily="18" charset="0"/>
              </a:rPr>
              <a:t>moved</a:t>
            </a:r>
            <a:r>
              <a:rPr lang="cs-CZ" altLang="cs-CZ" sz="2200" dirty="0" smtClean="0">
                <a:latin typeface="Garamond" pitchFamily="18" charset="0"/>
              </a:rPr>
              <a:t> to Bohemia – </a:t>
            </a:r>
            <a:r>
              <a:rPr lang="cs-CZ" altLang="cs-CZ" sz="2200" b="1" dirty="0" err="1" smtClean="0">
                <a:latin typeface="Garamond" pitchFamily="18" charset="0"/>
              </a:rPr>
              <a:t>The</a:t>
            </a:r>
            <a:r>
              <a:rPr lang="cs-CZ" altLang="cs-CZ" sz="2200" b="1" dirty="0" smtClean="0">
                <a:latin typeface="Garamond" pitchFamily="18" charset="0"/>
              </a:rPr>
              <a:t> Duchy </a:t>
            </a:r>
            <a:r>
              <a:rPr lang="cs-CZ" altLang="cs-CZ" sz="2200" b="1" dirty="0" err="1" smtClean="0">
                <a:latin typeface="Garamond" pitchFamily="18" charset="0"/>
              </a:rPr>
              <a:t>of</a:t>
            </a:r>
            <a:r>
              <a:rPr lang="cs-CZ" altLang="cs-CZ" sz="2200" b="1" dirty="0" smtClean="0">
                <a:latin typeface="Garamond" pitchFamily="18" charset="0"/>
              </a:rPr>
              <a:t> Bohemia</a:t>
            </a:r>
            <a:r>
              <a:rPr lang="cs-CZ" altLang="cs-CZ" sz="2200" dirty="0" smtClean="0">
                <a:latin typeface="Garamond" pitchFamily="18" charset="0"/>
              </a:rPr>
              <a:t>, </a:t>
            </a:r>
            <a:r>
              <a:rPr lang="cs-CZ" altLang="cs-CZ" sz="2200" dirty="0" err="1" smtClean="0">
                <a:latin typeface="Garamond" pitchFamily="18" charset="0"/>
              </a:rPr>
              <a:t>dependent</a:t>
            </a:r>
            <a:r>
              <a:rPr lang="cs-CZ" altLang="cs-CZ" sz="2200" dirty="0" smtClean="0">
                <a:latin typeface="Garamond" pitchFamily="18" charset="0"/>
              </a:rPr>
              <a:t> on </a:t>
            </a:r>
            <a:r>
              <a:rPr lang="cs-CZ" altLang="cs-CZ" sz="2200" dirty="0" err="1" smtClean="0">
                <a:latin typeface="Garamond" pitchFamily="18" charset="0"/>
              </a:rPr>
              <a:t>Holy</a:t>
            </a:r>
            <a:r>
              <a:rPr lang="cs-CZ" altLang="cs-CZ" sz="2200" dirty="0" smtClean="0">
                <a:latin typeface="Garamond" pitchFamily="18" charset="0"/>
              </a:rPr>
              <a:t> Roman Empire</a:t>
            </a:r>
          </a:p>
          <a:p>
            <a:pPr algn="just">
              <a:buFont typeface="Arial" panose="020B0604020202020204" pitchFamily="34" charset="0"/>
              <a:buChar char="•"/>
            </a:pPr>
            <a:r>
              <a:rPr lang="cs-CZ" altLang="cs-CZ" sz="2200" dirty="0" smtClean="0">
                <a:latin typeface="Garamond" pitchFamily="18" charset="0"/>
              </a:rPr>
              <a:t>Prague - </a:t>
            </a:r>
            <a:r>
              <a:rPr lang="cs-CZ" altLang="cs-CZ" sz="2200" dirty="0" err="1" smtClean="0">
                <a:latin typeface="Garamond" pitchFamily="18" charset="0"/>
              </a:rPr>
              <a:t>capital</a:t>
            </a:r>
            <a:r>
              <a:rPr lang="cs-CZ" altLang="cs-CZ" sz="2200" dirty="0" smtClean="0">
                <a:latin typeface="Garamond" pitchFamily="18" charset="0"/>
              </a:rPr>
              <a:t> city</a:t>
            </a:r>
          </a:p>
          <a:p>
            <a:pPr algn="just">
              <a:buFont typeface="Arial" panose="020B0604020202020204" pitchFamily="34" charset="0"/>
              <a:buChar char="•"/>
            </a:pPr>
            <a:r>
              <a:rPr lang="cs-CZ" altLang="cs-CZ" sz="2200" b="1" dirty="0" err="1" smtClean="0">
                <a:latin typeface="Garamond" pitchFamily="18" charset="0"/>
              </a:rPr>
              <a:t>The</a:t>
            </a:r>
            <a:r>
              <a:rPr lang="cs-CZ" altLang="cs-CZ" sz="2200" b="1" dirty="0" smtClean="0">
                <a:latin typeface="Garamond" pitchFamily="18" charset="0"/>
              </a:rPr>
              <a:t> </a:t>
            </a:r>
            <a:r>
              <a:rPr lang="cs-CZ" altLang="cs-CZ" sz="2200" b="1" dirty="0" err="1" smtClean="0">
                <a:latin typeface="Garamond" pitchFamily="18" charset="0"/>
              </a:rPr>
              <a:t>Přemyslid</a:t>
            </a:r>
            <a:r>
              <a:rPr lang="cs-CZ" altLang="cs-CZ" sz="2200" b="1" dirty="0" smtClean="0">
                <a:latin typeface="Garamond" pitchFamily="18" charset="0"/>
              </a:rPr>
              <a:t> dynasty  - </a:t>
            </a:r>
            <a:r>
              <a:rPr lang="cs-CZ" altLang="cs-CZ" sz="2200" b="1" dirty="0" err="1" smtClean="0">
                <a:latin typeface="Garamond" pitchFamily="18" charset="0"/>
              </a:rPr>
              <a:t>ruling</a:t>
            </a:r>
            <a:endParaRPr lang="cs-CZ" altLang="cs-CZ" sz="2200" b="1" dirty="0" smtClean="0">
              <a:latin typeface="Garamond" pitchFamily="18" charset="0"/>
            </a:endParaRPr>
          </a:p>
          <a:p>
            <a:pPr algn="just">
              <a:buFont typeface="Arial" panose="020B0604020202020204" pitchFamily="34" charset="0"/>
              <a:buChar char="•"/>
            </a:pPr>
            <a:r>
              <a:rPr lang="cs-CZ" altLang="cs-CZ" sz="2200" dirty="0" smtClean="0">
                <a:latin typeface="Garamond" pitchFamily="18" charset="0"/>
              </a:rPr>
              <a:t>883 – </a:t>
            </a:r>
            <a:r>
              <a:rPr lang="cs-CZ" altLang="cs-CZ" sz="2200" dirty="0" err="1" smtClean="0">
                <a:latin typeface="Garamond" pitchFamily="18" charset="0"/>
              </a:rPr>
              <a:t>Duke</a:t>
            </a:r>
            <a:r>
              <a:rPr lang="cs-CZ" altLang="cs-CZ" sz="2200" dirty="0" smtClean="0">
                <a:latin typeface="Garamond" pitchFamily="18" charset="0"/>
              </a:rPr>
              <a:t> </a:t>
            </a:r>
            <a:r>
              <a:rPr lang="cs-CZ" altLang="cs-CZ" sz="2200" b="1" dirty="0" smtClean="0">
                <a:solidFill>
                  <a:schemeClr val="tx2"/>
                </a:solidFill>
                <a:latin typeface="Garamond" pitchFamily="18" charset="0"/>
              </a:rPr>
              <a:t>Bořivoj</a:t>
            </a:r>
            <a:r>
              <a:rPr lang="cs-CZ" altLang="cs-CZ" sz="2200" b="1" dirty="0" smtClean="0">
                <a:latin typeface="Garamond" pitchFamily="18" charset="0"/>
              </a:rPr>
              <a:t> </a:t>
            </a:r>
            <a:r>
              <a:rPr lang="cs-CZ" altLang="cs-CZ" sz="2200" dirty="0" smtClean="0">
                <a:latin typeface="Garamond" pitchFamily="18" charset="0"/>
              </a:rPr>
              <a:t>and his </a:t>
            </a:r>
            <a:r>
              <a:rPr lang="cs-CZ" altLang="cs-CZ" sz="2200" dirty="0" err="1" smtClean="0">
                <a:latin typeface="Garamond" pitchFamily="18" charset="0"/>
              </a:rPr>
              <a:t>wife</a:t>
            </a:r>
            <a:r>
              <a:rPr lang="cs-CZ" altLang="cs-CZ" sz="2200" b="1" dirty="0" smtClean="0">
                <a:latin typeface="Garamond" pitchFamily="18" charset="0"/>
              </a:rPr>
              <a:t> </a:t>
            </a:r>
            <a:r>
              <a:rPr lang="cs-CZ" altLang="cs-CZ" sz="2200" b="1" dirty="0" smtClean="0">
                <a:solidFill>
                  <a:schemeClr val="tx2"/>
                </a:solidFill>
                <a:latin typeface="Garamond" pitchFamily="18" charset="0"/>
              </a:rPr>
              <a:t>Ludmila</a:t>
            </a:r>
            <a:r>
              <a:rPr lang="cs-CZ" altLang="cs-CZ" sz="2200" b="1" dirty="0" smtClean="0">
                <a:latin typeface="Garamond" pitchFamily="18" charset="0"/>
              </a:rPr>
              <a:t> </a:t>
            </a:r>
            <a:r>
              <a:rPr lang="cs-CZ" altLang="cs-CZ" sz="2200" dirty="0" err="1" smtClean="0">
                <a:latin typeface="Garamond" pitchFamily="18" charset="0"/>
              </a:rPr>
              <a:t>were</a:t>
            </a:r>
            <a:r>
              <a:rPr lang="cs-CZ" altLang="cs-CZ" sz="2200" dirty="0" smtClean="0">
                <a:latin typeface="Garamond" pitchFamily="18" charset="0"/>
              </a:rPr>
              <a:t> </a:t>
            </a:r>
            <a:r>
              <a:rPr lang="cs-CZ" altLang="cs-CZ" sz="2200" dirty="0" err="1" smtClean="0">
                <a:latin typeface="Garamond" pitchFamily="18" charset="0"/>
              </a:rPr>
              <a:t>baptised</a:t>
            </a:r>
            <a:r>
              <a:rPr lang="cs-CZ" altLang="cs-CZ" sz="2200" dirty="0" smtClean="0">
                <a:latin typeface="Garamond" pitchFamily="18" charset="0"/>
              </a:rPr>
              <a:t> by </a:t>
            </a:r>
            <a:r>
              <a:rPr lang="cs-CZ" altLang="cs-CZ" sz="2200" dirty="0" err="1" smtClean="0">
                <a:latin typeface="Garamond" pitchFamily="18" charset="0"/>
              </a:rPr>
              <a:t>Methodius</a:t>
            </a:r>
            <a:endParaRPr lang="cs-CZ" altLang="cs-CZ" sz="2200" dirty="0" smtClean="0">
              <a:latin typeface="Garamond" pitchFamily="18" charset="0"/>
            </a:endParaRPr>
          </a:p>
          <a:p>
            <a:pPr algn="just">
              <a:buFont typeface="Arial" panose="020B0604020202020204" pitchFamily="34" charset="0"/>
              <a:buChar char="•"/>
            </a:pPr>
            <a:r>
              <a:rPr lang="cs-CZ" altLang="cs-CZ" sz="2200" dirty="0" smtClean="0">
                <a:latin typeface="Garamond" pitchFamily="18" charset="0"/>
              </a:rPr>
              <a:t> 10th </a:t>
            </a:r>
            <a:r>
              <a:rPr lang="cs-CZ" altLang="cs-CZ" sz="2200" dirty="0" err="1" smtClean="0">
                <a:latin typeface="Garamond" pitchFamily="18" charset="0"/>
              </a:rPr>
              <a:t>century</a:t>
            </a:r>
            <a:r>
              <a:rPr lang="cs-CZ" altLang="cs-CZ" sz="2200" dirty="0" smtClean="0">
                <a:latin typeface="Garamond" pitchFamily="18" charset="0"/>
              </a:rPr>
              <a:t> – </a:t>
            </a:r>
            <a:r>
              <a:rPr lang="cs-CZ" altLang="cs-CZ" sz="2200" dirty="0" err="1" smtClean="0">
                <a:latin typeface="Garamond" pitchFamily="18" charset="0"/>
              </a:rPr>
              <a:t>duke</a:t>
            </a:r>
            <a:r>
              <a:rPr lang="cs-CZ" altLang="cs-CZ" sz="2200" dirty="0" smtClean="0">
                <a:latin typeface="Garamond" pitchFamily="18" charset="0"/>
              </a:rPr>
              <a:t> </a:t>
            </a:r>
            <a:r>
              <a:rPr lang="cs-CZ" altLang="cs-CZ" sz="2200" b="1" dirty="0" err="1" smtClean="0">
                <a:solidFill>
                  <a:schemeClr val="tx2"/>
                </a:solidFill>
                <a:latin typeface="Garamond" pitchFamily="18" charset="0"/>
              </a:rPr>
              <a:t>Wenceslaus</a:t>
            </a:r>
            <a:r>
              <a:rPr lang="cs-CZ" altLang="cs-CZ" sz="2200" dirty="0" smtClean="0">
                <a:latin typeface="Garamond" pitchFamily="18" charset="0"/>
              </a:rPr>
              <a:t> – </a:t>
            </a:r>
            <a:r>
              <a:rPr lang="cs-CZ" altLang="cs-CZ" sz="2200" dirty="0" err="1" smtClean="0">
                <a:latin typeface="Garamond" pitchFamily="18" charset="0"/>
              </a:rPr>
              <a:t>vasal</a:t>
            </a:r>
            <a:r>
              <a:rPr lang="cs-CZ" altLang="cs-CZ" sz="2200" dirty="0" smtClean="0">
                <a:latin typeface="Garamond" pitchFamily="18" charset="0"/>
              </a:rPr>
              <a:t> </a:t>
            </a:r>
            <a:r>
              <a:rPr lang="cs-CZ" altLang="cs-CZ" sz="2200" dirty="0" err="1" smtClean="0">
                <a:latin typeface="Garamond" pitchFamily="18" charset="0"/>
              </a:rPr>
              <a:t>of</a:t>
            </a:r>
            <a:r>
              <a:rPr lang="cs-CZ" altLang="cs-CZ" sz="2200" dirty="0" smtClean="0">
                <a:latin typeface="Garamond" pitchFamily="18" charset="0"/>
              </a:rPr>
              <a:t> </a:t>
            </a:r>
            <a:r>
              <a:rPr lang="cs-CZ" altLang="cs-CZ" sz="2200" dirty="0" err="1" smtClean="0">
                <a:latin typeface="Garamond" pitchFamily="18" charset="0"/>
              </a:rPr>
              <a:t>the</a:t>
            </a:r>
            <a:r>
              <a:rPr lang="cs-CZ" altLang="cs-CZ" sz="2200" dirty="0" smtClean="0">
                <a:latin typeface="Garamond" pitchFamily="18" charset="0"/>
              </a:rPr>
              <a:t> </a:t>
            </a:r>
            <a:r>
              <a:rPr lang="cs-CZ" altLang="cs-CZ" sz="2200" dirty="0" err="1" smtClean="0">
                <a:latin typeface="Garamond" pitchFamily="18" charset="0"/>
              </a:rPr>
              <a:t>German</a:t>
            </a:r>
            <a:r>
              <a:rPr lang="cs-CZ" altLang="cs-CZ" sz="2200" dirty="0" smtClean="0">
                <a:latin typeface="Garamond" pitchFamily="18" charset="0"/>
              </a:rPr>
              <a:t> Empire </a:t>
            </a:r>
          </a:p>
          <a:p>
            <a:pPr algn="just">
              <a:buFont typeface="Arial" panose="020B0604020202020204" pitchFamily="34" charset="0"/>
              <a:buChar char="•"/>
            </a:pPr>
            <a:r>
              <a:rPr lang="cs-CZ" altLang="cs-CZ" sz="2200" b="1" dirty="0" err="1" smtClean="0">
                <a:latin typeface="Garamond" pitchFamily="18" charset="0"/>
              </a:rPr>
              <a:t>Wenceslau</a:t>
            </a:r>
            <a:r>
              <a:rPr lang="cs-CZ" altLang="cs-CZ" sz="2200" dirty="0" err="1" smtClean="0">
                <a:latin typeface="Garamond" pitchFamily="18" charset="0"/>
              </a:rPr>
              <a:t>s</a:t>
            </a:r>
            <a:r>
              <a:rPr lang="cs-CZ" altLang="cs-CZ" sz="2200" dirty="0" smtClean="0">
                <a:latin typeface="Garamond" pitchFamily="18" charset="0"/>
              </a:rPr>
              <a:t> </a:t>
            </a:r>
            <a:r>
              <a:rPr lang="cs-CZ" altLang="cs-CZ" sz="2200" dirty="0" err="1" smtClean="0">
                <a:latin typeface="Garamond" pitchFamily="18" charset="0"/>
              </a:rPr>
              <a:t>was</a:t>
            </a:r>
            <a:r>
              <a:rPr lang="cs-CZ" altLang="cs-CZ" sz="2200" dirty="0" smtClean="0">
                <a:latin typeface="Garamond" pitchFamily="18" charset="0"/>
              </a:rPr>
              <a:t> </a:t>
            </a:r>
            <a:r>
              <a:rPr lang="cs-CZ" altLang="cs-CZ" sz="2200" dirty="0" err="1" smtClean="0">
                <a:latin typeface="Garamond" pitchFamily="18" charset="0"/>
              </a:rPr>
              <a:t>assassinated</a:t>
            </a:r>
            <a:r>
              <a:rPr lang="cs-CZ" altLang="cs-CZ" sz="2200" dirty="0" smtClean="0">
                <a:latin typeface="Garamond" pitchFamily="18" charset="0"/>
              </a:rPr>
              <a:t> by his </a:t>
            </a:r>
            <a:r>
              <a:rPr lang="cs-CZ" altLang="cs-CZ" sz="2200" dirty="0" err="1" smtClean="0">
                <a:latin typeface="Garamond" pitchFamily="18" charset="0"/>
              </a:rPr>
              <a:t>brother</a:t>
            </a:r>
            <a:r>
              <a:rPr lang="cs-CZ" altLang="cs-CZ" sz="2200" dirty="0" smtClean="0">
                <a:latin typeface="Garamond" pitchFamily="18" charset="0"/>
              </a:rPr>
              <a:t> → </a:t>
            </a:r>
            <a:r>
              <a:rPr lang="cs-CZ" altLang="cs-CZ" sz="2200" b="1" dirty="0" smtClean="0">
                <a:latin typeface="Garamond" pitchFamily="18" charset="0"/>
              </a:rPr>
              <a:t>Saint </a:t>
            </a:r>
            <a:r>
              <a:rPr lang="cs-CZ" altLang="cs-CZ" sz="2200" b="1" dirty="0" err="1" smtClean="0">
                <a:latin typeface="Garamond" pitchFamily="18" charset="0"/>
              </a:rPr>
              <a:t>Wenceslaus</a:t>
            </a:r>
            <a:r>
              <a:rPr lang="cs-CZ" altLang="cs-CZ" sz="2200" b="1" dirty="0" smtClean="0">
                <a:latin typeface="Garamond" pitchFamily="18" charset="0"/>
              </a:rPr>
              <a:t> </a:t>
            </a:r>
            <a:r>
              <a:rPr lang="cs-CZ" altLang="cs-CZ" sz="2200" dirty="0" smtClean="0">
                <a:latin typeface="Garamond" pitchFamily="18" charset="0"/>
              </a:rPr>
              <a:t>– </a:t>
            </a:r>
            <a:r>
              <a:rPr lang="cs-CZ" altLang="cs-CZ" sz="2200" dirty="0" err="1" smtClean="0">
                <a:latin typeface="Garamond" pitchFamily="18" charset="0"/>
              </a:rPr>
              <a:t>the</a:t>
            </a:r>
            <a:r>
              <a:rPr lang="cs-CZ" altLang="cs-CZ" sz="2200" dirty="0" smtClean="0">
                <a:latin typeface="Garamond" pitchFamily="18" charset="0"/>
              </a:rPr>
              <a:t> </a:t>
            </a:r>
            <a:r>
              <a:rPr lang="cs-CZ" altLang="cs-CZ" sz="2200" dirty="0" err="1" smtClean="0">
                <a:latin typeface="Garamond" pitchFamily="18" charset="0"/>
              </a:rPr>
              <a:t>saint</a:t>
            </a:r>
            <a:r>
              <a:rPr lang="cs-CZ" altLang="cs-CZ" sz="2200" dirty="0" smtClean="0">
                <a:latin typeface="Garamond" pitchFamily="18" charset="0"/>
              </a:rPr>
              <a:t> patron </a:t>
            </a:r>
            <a:r>
              <a:rPr lang="cs-CZ" altLang="cs-CZ" sz="2200" dirty="0" err="1" smtClean="0">
                <a:latin typeface="Garamond" pitchFamily="18" charset="0"/>
              </a:rPr>
              <a:t>of</a:t>
            </a:r>
            <a:r>
              <a:rPr lang="cs-CZ" altLang="cs-CZ" sz="2200" dirty="0" smtClean="0">
                <a:latin typeface="Garamond" pitchFamily="18" charset="0"/>
              </a:rPr>
              <a:t> </a:t>
            </a:r>
            <a:r>
              <a:rPr lang="cs-CZ" altLang="cs-CZ" sz="2200" dirty="0" err="1" smtClean="0">
                <a:latin typeface="Garamond" pitchFamily="18" charset="0"/>
              </a:rPr>
              <a:t>the</a:t>
            </a:r>
            <a:r>
              <a:rPr lang="cs-CZ" altLang="cs-CZ" sz="2200" dirty="0" smtClean="0">
                <a:latin typeface="Garamond" pitchFamily="18" charset="0"/>
              </a:rPr>
              <a:t> Czech </a:t>
            </a:r>
            <a:r>
              <a:rPr lang="cs-CZ" altLang="cs-CZ" sz="2200" dirty="0" err="1" smtClean="0">
                <a:latin typeface="Garamond" pitchFamily="18" charset="0"/>
              </a:rPr>
              <a:t>lands</a:t>
            </a:r>
            <a:endParaRPr lang="cs-CZ" altLang="cs-CZ" sz="2200" dirty="0" smtClean="0">
              <a:latin typeface="Garamond" pitchFamily="18" charset="0"/>
            </a:endParaRPr>
          </a:p>
          <a:p>
            <a:pPr algn="just">
              <a:buFont typeface="Arial" panose="020B0604020202020204" pitchFamily="34" charset="0"/>
              <a:buChar char="•"/>
            </a:pPr>
            <a:r>
              <a:rPr lang="cs-CZ" altLang="cs-CZ" sz="2200" dirty="0" smtClean="0">
                <a:latin typeface="Garamond" pitchFamily="18" charset="0"/>
              </a:rPr>
              <a:t>973 – </a:t>
            </a:r>
            <a:r>
              <a:rPr lang="cs-CZ" altLang="cs-CZ" sz="2200" dirty="0" err="1" smtClean="0">
                <a:latin typeface="Garamond" pitchFamily="18" charset="0"/>
              </a:rPr>
              <a:t>the</a:t>
            </a:r>
            <a:r>
              <a:rPr lang="cs-CZ" altLang="cs-CZ" sz="2200" dirty="0" smtClean="0">
                <a:latin typeface="Garamond" pitchFamily="18" charset="0"/>
              </a:rPr>
              <a:t> Prague </a:t>
            </a:r>
            <a:r>
              <a:rPr lang="cs-CZ" altLang="cs-CZ" sz="2200" dirty="0" err="1" smtClean="0">
                <a:latin typeface="Garamond" pitchFamily="18" charset="0"/>
              </a:rPr>
              <a:t>Bishopric</a:t>
            </a:r>
            <a:r>
              <a:rPr lang="cs-CZ" altLang="cs-CZ" sz="2200" dirty="0" smtClean="0">
                <a:latin typeface="Garamond" pitchFamily="18" charset="0"/>
              </a:rPr>
              <a:t> </a:t>
            </a:r>
            <a:r>
              <a:rPr lang="cs-CZ" altLang="cs-CZ" sz="2200" dirty="0" err="1" smtClean="0">
                <a:latin typeface="Garamond" pitchFamily="18" charset="0"/>
              </a:rPr>
              <a:t>was</a:t>
            </a:r>
            <a:r>
              <a:rPr lang="cs-CZ" altLang="cs-CZ" sz="2200" dirty="0" smtClean="0">
                <a:latin typeface="Garamond" pitchFamily="18" charset="0"/>
              </a:rPr>
              <a:t> </a:t>
            </a:r>
            <a:r>
              <a:rPr lang="cs-CZ" altLang="cs-CZ" sz="2200" dirty="0" err="1" smtClean="0">
                <a:latin typeface="Garamond" pitchFamily="18" charset="0"/>
              </a:rPr>
              <a:t>established</a:t>
            </a:r>
            <a:r>
              <a:rPr lang="cs-CZ" altLang="cs-CZ" sz="2200" dirty="0" smtClean="0">
                <a:latin typeface="Garamond" pitchFamily="18" charset="0"/>
              </a:rPr>
              <a:t> (2</a:t>
            </a:r>
            <a:r>
              <a:rPr lang="cs-CZ" altLang="cs-CZ" sz="2200" baseline="30000" dirty="0" smtClean="0">
                <a:latin typeface="Garamond" pitchFamily="18" charset="0"/>
              </a:rPr>
              <a:t>nd</a:t>
            </a:r>
            <a:r>
              <a:rPr lang="cs-CZ" altLang="cs-CZ" sz="2200" dirty="0" smtClean="0">
                <a:latin typeface="Garamond" pitchFamily="18" charset="0"/>
              </a:rPr>
              <a:t> </a:t>
            </a:r>
            <a:r>
              <a:rPr lang="cs-CZ" altLang="cs-CZ" sz="2200" dirty="0" err="1" smtClean="0">
                <a:latin typeface="Garamond" pitchFamily="18" charset="0"/>
              </a:rPr>
              <a:t>bishop</a:t>
            </a:r>
            <a:r>
              <a:rPr lang="cs-CZ" altLang="cs-CZ" sz="2200" dirty="0" smtClean="0">
                <a:latin typeface="Garamond" pitchFamily="18" charset="0"/>
              </a:rPr>
              <a:t> </a:t>
            </a:r>
            <a:r>
              <a:rPr lang="cs-CZ" altLang="cs-CZ" sz="2200" b="1" dirty="0" smtClean="0">
                <a:latin typeface="Garamond" pitchFamily="18" charset="0"/>
              </a:rPr>
              <a:t>Adalbert – St. Vojtěch</a:t>
            </a:r>
            <a:r>
              <a:rPr lang="cs-CZ" altLang="cs-CZ" sz="2200" dirty="0" smtClean="0">
                <a:latin typeface="Garamond" pitchFamily="18" charset="0"/>
              </a:rPr>
              <a:t> - </a:t>
            </a:r>
            <a:r>
              <a:rPr lang="cs-CZ" altLang="cs-CZ" sz="2200" dirty="0" err="1" smtClean="0">
                <a:latin typeface="Garamond" pitchFamily="18" charset="0"/>
              </a:rPr>
              <a:t>apostolic</a:t>
            </a:r>
            <a:r>
              <a:rPr lang="cs-CZ" altLang="cs-CZ" sz="2200" dirty="0" smtClean="0">
                <a:latin typeface="Garamond" pitchFamily="18" charset="0"/>
              </a:rPr>
              <a:t> </a:t>
            </a:r>
            <a:r>
              <a:rPr lang="cs-CZ" altLang="cs-CZ" sz="2200" dirty="0" err="1" smtClean="0">
                <a:latin typeface="Garamond" pitchFamily="18" charset="0"/>
              </a:rPr>
              <a:t>mission</a:t>
            </a:r>
            <a:r>
              <a:rPr lang="cs-CZ" altLang="cs-CZ" sz="2200" dirty="0" smtClean="0">
                <a:latin typeface="Garamond" pitchFamily="18" charset="0"/>
              </a:rPr>
              <a:t> to </a:t>
            </a:r>
            <a:r>
              <a:rPr lang="cs-CZ" altLang="cs-CZ" sz="2200" dirty="0" err="1" smtClean="0">
                <a:latin typeface="Garamond" pitchFamily="18" charset="0"/>
              </a:rPr>
              <a:t>Poland</a:t>
            </a:r>
            <a:r>
              <a:rPr lang="cs-CZ" altLang="cs-CZ" sz="2200" dirty="0" smtClean="0">
                <a:latin typeface="Garamond" pitchFamily="18" charset="0"/>
              </a:rPr>
              <a:t>)</a:t>
            </a:r>
          </a:p>
          <a:p>
            <a:pPr algn="just">
              <a:buFont typeface="Arial" panose="020B0604020202020204" pitchFamily="34" charset="0"/>
              <a:buChar char="•"/>
            </a:pPr>
            <a:r>
              <a:rPr lang="cs-CZ" altLang="cs-CZ" sz="2200" b="1" dirty="0" err="1" smtClean="0">
                <a:latin typeface="Garamond" pitchFamily="18" charset="0"/>
              </a:rPr>
              <a:t>Přemyslids</a:t>
            </a:r>
            <a:r>
              <a:rPr lang="cs-CZ" altLang="cs-CZ" sz="2200" dirty="0" smtClean="0">
                <a:latin typeface="Garamond" pitchFamily="18" charset="0"/>
              </a:rPr>
              <a:t> </a:t>
            </a:r>
            <a:r>
              <a:rPr lang="cs-CZ" altLang="cs-CZ" sz="2200" dirty="0" err="1" smtClean="0">
                <a:latin typeface="Garamond" pitchFamily="18" charset="0"/>
              </a:rPr>
              <a:t>eliminated</a:t>
            </a:r>
            <a:r>
              <a:rPr lang="cs-CZ" altLang="cs-CZ" sz="2200" dirty="0" smtClean="0">
                <a:latin typeface="Garamond" pitchFamily="18" charset="0"/>
              </a:rPr>
              <a:t> </a:t>
            </a:r>
            <a:r>
              <a:rPr lang="cs-CZ" altLang="cs-CZ" sz="2200" dirty="0" err="1" smtClean="0">
                <a:latin typeface="Garamond" pitchFamily="18" charset="0"/>
              </a:rPr>
              <a:t>other</a:t>
            </a:r>
            <a:r>
              <a:rPr lang="cs-CZ" altLang="cs-CZ" sz="2200" dirty="0" smtClean="0">
                <a:latin typeface="Garamond" pitchFamily="18" charset="0"/>
              </a:rPr>
              <a:t> </a:t>
            </a:r>
            <a:r>
              <a:rPr lang="cs-CZ" altLang="cs-CZ" sz="2200" dirty="0" err="1" smtClean="0">
                <a:latin typeface="Garamond" pitchFamily="18" charset="0"/>
              </a:rPr>
              <a:t>strong</a:t>
            </a:r>
            <a:r>
              <a:rPr lang="cs-CZ" altLang="cs-CZ" sz="2200" dirty="0" smtClean="0">
                <a:latin typeface="Garamond" pitchFamily="18" charset="0"/>
              </a:rPr>
              <a:t> noble </a:t>
            </a:r>
            <a:r>
              <a:rPr lang="cs-CZ" altLang="cs-CZ" sz="2200" dirty="0" err="1" smtClean="0">
                <a:latin typeface="Garamond" pitchFamily="18" charset="0"/>
              </a:rPr>
              <a:t>families</a:t>
            </a:r>
            <a:r>
              <a:rPr lang="cs-CZ" altLang="cs-CZ" sz="2200" dirty="0" smtClean="0">
                <a:latin typeface="Garamond" pitchFamily="18" charset="0"/>
              </a:rPr>
              <a:t> </a:t>
            </a:r>
            <a:r>
              <a:rPr lang="cs-CZ" altLang="cs-CZ" sz="2200" dirty="0" err="1" smtClean="0">
                <a:latin typeface="Garamond" pitchFamily="18" charset="0"/>
              </a:rPr>
              <a:t>who</a:t>
            </a:r>
            <a:r>
              <a:rPr lang="cs-CZ" altLang="cs-CZ" sz="2200" dirty="0" smtClean="0">
                <a:latin typeface="Garamond" pitchFamily="18" charset="0"/>
              </a:rPr>
              <a:t> </a:t>
            </a:r>
            <a:r>
              <a:rPr lang="cs-CZ" altLang="cs-CZ" sz="2200" dirty="0" err="1" smtClean="0">
                <a:latin typeface="Garamond" pitchFamily="18" charset="0"/>
              </a:rPr>
              <a:t>were</a:t>
            </a:r>
            <a:r>
              <a:rPr lang="cs-CZ" altLang="cs-CZ" sz="2200" dirty="0" smtClean="0">
                <a:latin typeface="Garamond" pitchFamily="18" charset="0"/>
              </a:rPr>
              <a:t> </a:t>
            </a:r>
            <a:r>
              <a:rPr lang="cs-CZ" altLang="cs-CZ" sz="2200" dirty="0" err="1" smtClean="0">
                <a:latin typeface="Garamond" pitchFamily="18" charset="0"/>
              </a:rPr>
              <a:t>competing</a:t>
            </a:r>
            <a:r>
              <a:rPr lang="cs-CZ" altLang="cs-CZ" sz="2200" dirty="0" smtClean="0">
                <a:latin typeface="Garamond" pitchFamily="18" charset="0"/>
              </a:rPr>
              <a:t> </a:t>
            </a:r>
            <a:r>
              <a:rPr lang="cs-CZ" altLang="cs-CZ" sz="2200" dirty="0" err="1" smtClean="0">
                <a:latin typeface="Garamond" pitchFamily="18" charset="0"/>
              </a:rPr>
              <a:t>with</a:t>
            </a:r>
            <a:r>
              <a:rPr lang="cs-CZ" altLang="cs-CZ" sz="2200" dirty="0" smtClean="0">
                <a:latin typeface="Garamond" pitchFamily="18" charset="0"/>
              </a:rPr>
              <a:t> </a:t>
            </a:r>
            <a:r>
              <a:rPr lang="cs-CZ" altLang="cs-CZ" sz="2200" dirty="0" err="1" smtClean="0">
                <a:latin typeface="Garamond" pitchFamily="18" charset="0"/>
              </a:rPr>
              <a:t>them</a:t>
            </a:r>
            <a:r>
              <a:rPr lang="cs-CZ" altLang="cs-CZ" sz="2200" dirty="0" smtClean="0">
                <a:latin typeface="Garamond" pitchFamily="18" charset="0"/>
              </a:rPr>
              <a:t> (</a:t>
            </a:r>
            <a:r>
              <a:rPr lang="cs-CZ" altLang="cs-CZ" sz="2200" dirty="0" err="1" smtClean="0">
                <a:latin typeface="Garamond" pitchFamily="18" charset="0"/>
              </a:rPr>
              <a:t>massarcing</a:t>
            </a:r>
            <a:r>
              <a:rPr lang="cs-CZ" altLang="cs-CZ" sz="2200" dirty="0" smtClean="0">
                <a:latin typeface="Garamond" pitchFamily="18" charset="0"/>
              </a:rPr>
              <a:t> </a:t>
            </a:r>
            <a:r>
              <a:rPr lang="cs-CZ" altLang="cs-CZ" sz="2200" dirty="0" err="1" smtClean="0">
                <a:latin typeface="Garamond" pitchFamily="18" charset="0"/>
              </a:rPr>
              <a:t>of</a:t>
            </a:r>
            <a:r>
              <a:rPr lang="cs-CZ" altLang="cs-CZ" sz="2200" dirty="0" smtClean="0">
                <a:latin typeface="Garamond" pitchFamily="18" charset="0"/>
              </a:rPr>
              <a:t> </a:t>
            </a:r>
            <a:r>
              <a:rPr lang="cs-CZ" altLang="cs-CZ" sz="2200" dirty="0" err="1" smtClean="0">
                <a:latin typeface="Garamond" pitchFamily="18" charset="0"/>
              </a:rPr>
              <a:t>two</a:t>
            </a:r>
            <a:r>
              <a:rPr lang="cs-CZ" altLang="cs-CZ" sz="2200" dirty="0" smtClean="0">
                <a:latin typeface="Garamond" pitchFamily="18" charset="0"/>
              </a:rPr>
              <a:t> noble </a:t>
            </a:r>
            <a:r>
              <a:rPr lang="cs-CZ" altLang="cs-CZ" sz="2200" dirty="0" err="1" smtClean="0">
                <a:latin typeface="Garamond" pitchFamily="18" charset="0"/>
              </a:rPr>
              <a:t>clans</a:t>
            </a:r>
            <a:r>
              <a:rPr lang="cs-CZ" altLang="cs-CZ" sz="2200" dirty="0" smtClean="0">
                <a:latin typeface="Garamond" pitchFamily="18" charset="0"/>
              </a:rPr>
              <a:t> in 10/11th </a:t>
            </a:r>
            <a:r>
              <a:rPr lang="cs-CZ" altLang="cs-CZ" sz="2200" dirty="0" err="1" smtClean="0">
                <a:latin typeface="Garamond" pitchFamily="18" charset="0"/>
              </a:rPr>
              <a:t>century</a:t>
            </a:r>
            <a:r>
              <a:rPr lang="cs-CZ" altLang="cs-CZ" sz="2200" dirty="0" smtClean="0">
                <a:latin typeface="Garamond" pitchFamily="18" charset="0"/>
              </a:rPr>
              <a:t> )</a:t>
            </a:r>
          </a:p>
          <a:p>
            <a:pPr algn="just">
              <a:buFont typeface="Arial" panose="020B0604020202020204" pitchFamily="34" charset="0"/>
              <a:buChar char="•"/>
            </a:pPr>
            <a:r>
              <a:rPr lang="cs-CZ" altLang="cs-CZ" sz="2200" b="1" dirty="0" smtClean="0">
                <a:latin typeface="Garamond" pitchFamily="18" charset="0"/>
              </a:rPr>
              <a:t>Duchy </a:t>
            </a:r>
            <a:r>
              <a:rPr lang="cs-CZ" altLang="cs-CZ" sz="2200" b="1" dirty="0" err="1" smtClean="0">
                <a:latin typeface="Garamond" pitchFamily="18" charset="0"/>
              </a:rPr>
              <a:t>of</a:t>
            </a:r>
            <a:r>
              <a:rPr lang="cs-CZ" altLang="cs-CZ" sz="2200" b="1" dirty="0" smtClean="0">
                <a:latin typeface="Garamond" pitchFamily="18" charset="0"/>
              </a:rPr>
              <a:t> Bohemia </a:t>
            </a:r>
            <a:r>
              <a:rPr lang="cs-CZ" altLang="cs-CZ" sz="2200" b="1" dirty="0" err="1" smtClean="0">
                <a:latin typeface="Garamond" pitchFamily="18" charset="0"/>
              </a:rPr>
              <a:t>was</a:t>
            </a:r>
            <a:r>
              <a:rPr lang="cs-CZ" altLang="cs-CZ" sz="2200" b="1" dirty="0" smtClean="0">
                <a:latin typeface="Garamond" pitchFamily="18" charset="0"/>
              </a:rPr>
              <a:t> a part </a:t>
            </a:r>
            <a:r>
              <a:rPr lang="cs-CZ" altLang="cs-CZ" sz="2200" b="1" dirty="0" err="1" smtClean="0">
                <a:latin typeface="Garamond" pitchFamily="18" charset="0"/>
              </a:rPr>
              <a:t>of</a:t>
            </a:r>
            <a:r>
              <a:rPr lang="cs-CZ" altLang="cs-CZ" sz="2200" b="1" dirty="0" smtClean="0">
                <a:latin typeface="Garamond" pitchFamily="18" charset="0"/>
              </a:rPr>
              <a:t> </a:t>
            </a:r>
            <a:r>
              <a:rPr lang="cs-CZ" altLang="cs-CZ" sz="2200" b="1" dirty="0" err="1" smtClean="0">
                <a:latin typeface="Garamond" pitchFamily="18" charset="0"/>
              </a:rPr>
              <a:t>Holy</a:t>
            </a:r>
            <a:r>
              <a:rPr lang="cs-CZ" altLang="cs-CZ" sz="2200" b="1" dirty="0" smtClean="0">
                <a:latin typeface="Garamond" pitchFamily="18" charset="0"/>
              </a:rPr>
              <a:t> Roman Empire</a:t>
            </a:r>
          </a:p>
          <a:p>
            <a:endParaRPr lang="cs-CZ" altLang="cs-CZ" sz="2300" dirty="0" smtClean="0">
              <a:latin typeface="Garamond" pitchFamily="18" charset="0"/>
            </a:endParaRPr>
          </a:p>
          <a:p>
            <a:endParaRPr lang="cs-CZ" altLang="cs-CZ" dirty="0" smtClean="0"/>
          </a:p>
          <a:p>
            <a:endParaRPr lang="cs-CZ" altLang="cs-CZ" dirty="0" smtClean="0"/>
          </a:p>
          <a:p>
            <a:pPr>
              <a:buFont typeface="Wingdings 2" pitchFamily="18" charset="2"/>
              <a:buNone/>
            </a:pPr>
            <a:endParaRPr lang="cs-CZ" altLang="cs-CZ" dirty="0" smtClean="0"/>
          </a:p>
          <a:p>
            <a:endParaRPr lang="cs-CZ" altLang="cs-CZ" dirty="0" smtClean="0"/>
          </a:p>
        </p:txBody>
      </p:sp>
    </p:spTree>
    <p:extLst>
      <p:ext uri="{BB962C8B-B14F-4D97-AF65-F5344CB8AC3E}">
        <p14:creationId xmlns:p14="http://schemas.microsoft.com/office/powerpoint/2010/main" val="115548155"/>
      </p:ext>
    </p:extLst>
  </p:cSld>
  <p:clrMapOvr>
    <a:masterClrMapping/>
  </p:clrMapOvr>
  <p:transition>
    <p:wedg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6093296"/>
            <a:ext cx="7243207" cy="648072"/>
          </a:xfrm>
        </p:spPr>
        <p:txBody>
          <a:bodyPr/>
          <a:lstStyle/>
          <a:p>
            <a:r>
              <a:rPr lang="cs-CZ" sz="2400" dirty="0" smtClean="0">
                <a:latin typeface="Garamond" panose="02020404030301010803" pitchFamily="18" charset="0"/>
              </a:rPr>
              <a:t>CE </a:t>
            </a:r>
            <a:r>
              <a:rPr lang="cs-CZ" sz="2400" dirty="0" err="1" smtClean="0">
                <a:latin typeface="Garamond" panose="02020404030301010803" pitchFamily="18" charset="0"/>
              </a:rPr>
              <a:t>around</a:t>
            </a:r>
            <a:r>
              <a:rPr lang="cs-CZ" sz="2400" dirty="0" smtClean="0">
                <a:latin typeface="Garamond" panose="02020404030301010803" pitchFamily="18" charset="0"/>
              </a:rPr>
              <a:t> </a:t>
            </a:r>
            <a:r>
              <a:rPr lang="cs-CZ" sz="2400" dirty="0" err="1" smtClean="0">
                <a:latin typeface="Garamond" panose="02020404030301010803" pitchFamily="18" charset="0"/>
              </a:rPr>
              <a:t>the</a:t>
            </a:r>
            <a:r>
              <a:rPr lang="cs-CZ" sz="2400" dirty="0" smtClean="0">
                <a:latin typeface="Garamond" panose="02020404030301010803" pitchFamily="18" charset="0"/>
              </a:rPr>
              <a:t> </a:t>
            </a:r>
            <a:r>
              <a:rPr lang="cs-CZ" sz="2400" dirty="0" err="1" smtClean="0">
                <a:latin typeface="Garamond" panose="02020404030301010803" pitchFamily="18" charset="0"/>
              </a:rPr>
              <a:t>year</a:t>
            </a:r>
            <a:r>
              <a:rPr lang="cs-CZ" sz="2400" dirty="0" smtClean="0">
                <a:latin typeface="Garamond" panose="02020404030301010803" pitchFamily="18" charset="0"/>
              </a:rPr>
              <a:t> 1000</a:t>
            </a:r>
            <a:endParaRPr lang="cs-CZ" sz="2400" dirty="0">
              <a:latin typeface="Garamond" panose="02020404030301010803" pitchFamily="18" charset="0"/>
            </a:endParaRP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332656"/>
            <a:ext cx="6964315" cy="5688632"/>
          </a:xfrm>
          <a:prstGeom prst="rect">
            <a:avLst/>
          </a:prstGeom>
        </p:spPr>
      </p:pic>
    </p:spTree>
    <p:extLst>
      <p:ext uri="{BB962C8B-B14F-4D97-AF65-F5344CB8AC3E}">
        <p14:creationId xmlns:p14="http://schemas.microsoft.com/office/powerpoint/2010/main" val="301473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7239000" cy="476672"/>
          </a:xfrm>
        </p:spPr>
        <p:txBody>
          <a:bodyPr>
            <a:normAutofit fontScale="90000"/>
          </a:bodyPr>
          <a:lstStyle/>
          <a:p>
            <a:pPr algn="ctr" eaLnBrk="1" fontAlgn="auto" hangingPunct="1">
              <a:spcAft>
                <a:spcPts val="0"/>
              </a:spcAft>
              <a:defRPr/>
            </a:pPr>
            <a:r>
              <a:rPr lang="cs-CZ" dirty="0" err="1" smtClean="0">
                <a:latin typeface="Garamond" panose="02020404030301010803" pitchFamily="18" charset="0"/>
              </a:rPr>
              <a:t>Materials</a:t>
            </a:r>
            <a:endParaRPr lang="cs-CZ" dirty="0">
              <a:latin typeface="Garamond" panose="02020404030301010803" pitchFamily="18" charset="0"/>
            </a:endParaRPr>
          </a:p>
        </p:txBody>
      </p:sp>
      <p:pic>
        <p:nvPicPr>
          <p:cNvPr id="9219" name="Zástupný symbol pro obsah 3"/>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395536" y="764704"/>
            <a:ext cx="8243888" cy="5949826"/>
          </a:xfrm>
          <a:prstGeom prst="rect">
            <a:avLst/>
          </a:prstGeom>
        </p:spPr>
      </p:pic>
    </p:spTree>
    <p:extLst>
      <p:ext uri="{BB962C8B-B14F-4D97-AF65-F5344CB8AC3E}">
        <p14:creationId xmlns:p14="http://schemas.microsoft.com/office/powerpoint/2010/main" val="28303048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ástupný symbol pro text 6"/>
          <p:cNvSpPr>
            <a:spLocks noGrp="1"/>
          </p:cNvSpPr>
          <p:nvPr>
            <p:ph type="body" idx="1"/>
          </p:nvPr>
        </p:nvSpPr>
        <p:spPr>
          <a:xfrm>
            <a:off x="717550" y="5084763"/>
            <a:ext cx="3630613" cy="1368425"/>
          </a:xfrm>
          <a:ln>
            <a:miter lim="800000"/>
            <a:headEnd/>
            <a:tailEnd/>
          </a:ln>
        </p:spPr>
        <p:txBody>
          <a:bodyPr/>
          <a:lstStyle/>
          <a:p>
            <a:r>
              <a:rPr lang="cs-CZ" altLang="cs-CZ" sz="2400" smtClean="0">
                <a:latin typeface="Garamond" pitchFamily="18" charset="0"/>
              </a:rPr>
              <a:t>St. Wenceslaus</a:t>
            </a:r>
          </a:p>
        </p:txBody>
      </p:sp>
      <p:pic>
        <p:nvPicPr>
          <p:cNvPr id="48132" name="Zástupný symbol pro obsah 2"/>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17550" y="260350"/>
            <a:ext cx="3349625" cy="4681538"/>
          </a:xfrm>
        </p:spPr>
      </p:pic>
      <p:sp>
        <p:nvSpPr>
          <p:cNvPr id="48131" name="Zástupný symbol pro text 7"/>
          <p:cNvSpPr>
            <a:spLocks noGrp="1"/>
          </p:cNvSpPr>
          <p:nvPr>
            <p:ph type="body" sz="quarter" idx="3"/>
          </p:nvPr>
        </p:nvSpPr>
        <p:spPr>
          <a:xfrm>
            <a:off x="5003800" y="5157788"/>
            <a:ext cx="2944813" cy="1295400"/>
          </a:xfrm>
          <a:ln>
            <a:miter lim="800000"/>
            <a:headEnd/>
            <a:tailEnd/>
          </a:ln>
        </p:spPr>
        <p:txBody>
          <a:bodyPr/>
          <a:lstStyle/>
          <a:p>
            <a:r>
              <a:rPr lang="cs-CZ" altLang="cs-CZ" sz="2400" dirty="0" smtClean="0">
                <a:latin typeface="Garamond" pitchFamily="18" charset="0"/>
              </a:rPr>
              <a:t>St. Vojtěch (Adalbert) – </a:t>
            </a:r>
            <a:r>
              <a:rPr lang="cs-CZ" altLang="cs-CZ" dirty="0" smtClean="0">
                <a:latin typeface="Garamond" pitchFamily="18" charset="0"/>
              </a:rPr>
              <a:t>2nd </a:t>
            </a:r>
            <a:r>
              <a:rPr lang="cs-CZ" altLang="cs-CZ" sz="2400" dirty="0" smtClean="0">
                <a:latin typeface="Garamond" pitchFamily="18" charset="0"/>
              </a:rPr>
              <a:t> </a:t>
            </a:r>
            <a:r>
              <a:rPr lang="cs-CZ" altLang="cs-CZ" sz="2400" dirty="0" err="1" smtClean="0">
                <a:latin typeface="Garamond" pitchFamily="18" charset="0"/>
              </a:rPr>
              <a:t>Bishop</a:t>
            </a:r>
            <a:r>
              <a:rPr lang="cs-CZ" altLang="cs-CZ" sz="2400" dirty="0" smtClean="0">
                <a:latin typeface="Garamond" pitchFamily="18" charset="0"/>
              </a:rPr>
              <a:t> </a:t>
            </a:r>
            <a:r>
              <a:rPr lang="cs-CZ" altLang="cs-CZ" sz="2400" dirty="0" err="1" smtClean="0">
                <a:latin typeface="Garamond" pitchFamily="18" charset="0"/>
              </a:rPr>
              <a:t>of</a:t>
            </a:r>
            <a:r>
              <a:rPr lang="cs-CZ" altLang="cs-CZ" sz="2400" dirty="0" smtClean="0">
                <a:latin typeface="Garamond" pitchFamily="18" charset="0"/>
              </a:rPr>
              <a:t> Prague</a:t>
            </a:r>
          </a:p>
        </p:txBody>
      </p:sp>
      <p:pic>
        <p:nvPicPr>
          <p:cNvPr id="48133" name="Zástupný symbol pro obsah 4"/>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4979988" y="260350"/>
            <a:ext cx="2760662" cy="4681538"/>
          </a:xfrm>
        </p:spPr>
      </p:pic>
    </p:spTree>
    <p:extLst>
      <p:ext uri="{BB962C8B-B14F-4D97-AF65-F5344CB8AC3E}">
        <p14:creationId xmlns:p14="http://schemas.microsoft.com/office/powerpoint/2010/main" val="33686354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88641"/>
            <a:ext cx="9144000" cy="504055"/>
          </a:xfrm>
        </p:spPr>
        <p:txBody>
          <a:bodyPr/>
          <a:lstStyle/>
          <a:p>
            <a:pPr algn="ctr">
              <a:defRPr/>
            </a:pPr>
            <a:r>
              <a:rPr lang="cs-CZ" sz="2800" dirty="0" err="1" smtClean="0">
                <a:latin typeface="Garamond" pitchFamily="18" charset="0"/>
              </a:rPr>
              <a:t>The</a:t>
            </a:r>
            <a:r>
              <a:rPr lang="cs-CZ" sz="2800" dirty="0" smtClean="0">
                <a:latin typeface="Garamond" pitchFamily="18" charset="0"/>
              </a:rPr>
              <a:t> </a:t>
            </a:r>
            <a:r>
              <a:rPr lang="cs-CZ" sz="2800" dirty="0" err="1" smtClean="0">
                <a:latin typeface="Garamond" pitchFamily="18" charset="0"/>
              </a:rPr>
              <a:t>Kingdom</a:t>
            </a:r>
            <a:r>
              <a:rPr lang="cs-CZ" sz="2800" dirty="0" smtClean="0">
                <a:latin typeface="Garamond" pitchFamily="18" charset="0"/>
              </a:rPr>
              <a:t> </a:t>
            </a:r>
            <a:r>
              <a:rPr lang="cs-CZ" sz="2800" dirty="0" err="1" smtClean="0">
                <a:latin typeface="Garamond" pitchFamily="18" charset="0"/>
              </a:rPr>
              <a:t>of</a:t>
            </a:r>
            <a:r>
              <a:rPr lang="cs-CZ" sz="2800" dirty="0" smtClean="0">
                <a:latin typeface="Garamond" pitchFamily="18" charset="0"/>
              </a:rPr>
              <a:t> Bohemia</a:t>
            </a:r>
            <a:endParaRPr lang="cs-CZ" sz="2800" dirty="0">
              <a:latin typeface="Garamond" pitchFamily="18" charset="0"/>
            </a:endParaRPr>
          </a:p>
        </p:txBody>
      </p:sp>
      <p:sp>
        <p:nvSpPr>
          <p:cNvPr id="49155" name="Zástupný symbol pro obsah 3"/>
          <p:cNvSpPr>
            <a:spLocks noGrp="1"/>
          </p:cNvSpPr>
          <p:nvPr>
            <p:ph sz="quarter" idx="13"/>
          </p:nvPr>
        </p:nvSpPr>
        <p:spPr>
          <a:xfrm>
            <a:off x="179388" y="836613"/>
            <a:ext cx="8964612" cy="6021387"/>
          </a:xfrm>
          <a:prstGeom prst="rect">
            <a:avLst/>
          </a:prstGeom>
        </p:spPr>
        <p:txBody>
          <a:bodyPr/>
          <a:lstStyle/>
          <a:p>
            <a:pPr>
              <a:buFont typeface="Arial" panose="020B0604020202020204" pitchFamily="34" charset="0"/>
              <a:buChar char="•"/>
            </a:pPr>
            <a:r>
              <a:rPr lang="cs-CZ" altLang="cs-CZ" sz="1800" dirty="0" smtClean="0">
                <a:latin typeface="Garamond" pitchFamily="18" charset="0"/>
              </a:rPr>
              <a:t>Bohemian </a:t>
            </a:r>
            <a:r>
              <a:rPr lang="cs-CZ" altLang="cs-CZ" sz="1800" dirty="0" err="1" smtClean="0">
                <a:latin typeface="Garamond" pitchFamily="18" charset="0"/>
              </a:rPr>
              <a:t>kings</a:t>
            </a:r>
            <a:r>
              <a:rPr lang="cs-CZ" altLang="cs-CZ" sz="1800" dirty="0" smtClean="0">
                <a:latin typeface="Garamond" pitchFamily="18" charset="0"/>
              </a:rPr>
              <a:t> </a:t>
            </a:r>
            <a:r>
              <a:rPr lang="cs-CZ" altLang="cs-CZ" sz="1800" dirty="0" err="1" smtClean="0">
                <a:latin typeface="Garamond" pitchFamily="18" charset="0"/>
              </a:rPr>
              <a:t>were</a:t>
            </a:r>
            <a:r>
              <a:rPr lang="cs-CZ" altLang="cs-CZ" sz="1800" dirty="0" smtClean="0">
                <a:latin typeface="Garamond" pitchFamily="18" charset="0"/>
              </a:rPr>
              <a:t> </a:t>
            </a:r>
            <a:r>
              <a:rPr lang="cs-CZ" altLang="cs-CZ" sz="1800" dirty="0" err="1" smtClean="0">
                <a:latin typeface="Garamond" pitchFamily="18" charset="0"/>
              </a:rPr>
              <a:t>members</a:t>
            </a:r>
            <a:r>
              <a:rPr lang="cs-CZ" altLang="cs-CZ" sz="1800" dirty="0" smtClean="0">
                <a:latin typeface="Garamond" pitchFamily="18" charset="0"/>
              </a:rPr>
              <a:t> </a:t>
            </a:r>
            <a:r>
              <a:rPr lang="cs-CZ" altLang="cs-CZ" sz="1800" dirty="0" err="1" smtClean="0">
                <a:latin typeface="Garamond" pitchFamily="18" charset="0"/>
              </a:rPr>
              <a:t>of</a:t>
            </a:r>
            <a:r>
              <a:rPr lang="cs-CZ" altLang="cs-CZ" sz="1800" dirty="0" smtClean="0">
                <a:latin typeface="Garamond" pitchFamily="18" charset="0"/>
              </a:rPr>
              <a:t> </a:t>
            </a:r>
            <a:r>
              <a:rPr lang="cs-CZ" altLang="cs-CZ" sz="1800" dirty="0" err="1" smtClean="0">
                <a:latin typeface="Garamond" pitchFamily="18" charset="0"/>
              </a:rPr>
              <a:t>College</a:t>
            </a:r>
            <a:r>
              <a:rPr lang="cs-CZ" altLang="cs-CZ" sz="1800" dirty="0" smtClean="0">
                <a:latin typeface="Garamond" pitchFamily="18" charset="0"/>
              </a:rPr>
              <a:t> </a:t>
            </a:r>
            <a:r>
              <a:rPr lang="cs-CZ" altLang="cs-CZ" sz="1800" dirty="0" err="1" smtClean="0">
                <a:latin typeface="Garamond" pitchFamily="18" charset="0"/>
              </a:rPr>
              <a:t>of</a:t>
            </a:r>
            <a:r>
              <a:rPr lang="cs-CZ" altLang="cs-CZ" sz="1800" dirty="0" smtClean="0">
                <a:latin typeface="Garamond" pitchFamily="18" charset="0"/>
              </a:rPr>
              <a:t> </a:t>
            </a:r>
            <a:r>
              <a:rPr lang="cs-CZ" altLang="cs-CZ" sz="1800" dirty="0" err="1" smtClean="0">
                <a:latin typeface="Garamond" pitchFamily="18" charset="0"/>
              </a:rPr>
              <a:t>Electors</a:t>
            </a:r>
            <a:r>
              <a:rPr lang="cs-CZ" altLang="cs-CZ" sz="1800" dirty="0" smtClean="0">
                <a:latin typeface="Garamond" pitchFamily="18" charset="0"/>
              </a:rPr>
              <a:t> </a:t>
            </a:r>
            <a:r>
              <a:rPr lang="cs-CZ" altLang="cs-CZ" sz="1800" dirty="0" err="1" smtClean="0">
                <a:latin typeface="Garamond" pitchFamily="18" charset="0"/>
              </a:rPr>
              <a:t>of</a:t>
            </a:r>
            <a:r>
              <a:rPr lang="cs-CZ" altLang="cs-CZ" sz="1800" dirty="0" smtClean="0">
                <a:latin typeface="Garamond" pitchFamily="18" charset="0"/>
              </a:rPr>
              <a:t> </a:t>
            </a:r>
            <a:r>
              <a:rPr lang="cs-CZ" altLang="cs-CZ" sz="1800" dirty="0" err="1" smtClean="0">
                <a:latin typeface="Garamond" pitchFamily="18" charset="0"/>
              </a:rPr>
              <a:t>the</a:t>
            </a:r>
            <a:r>
              <a:rPr lang="cs-CZ" altLang="cs-CZ" sz="1800" dirty="0" smtClean="0">
                <a:latin typeface="Garamond" pitchFamily="18" charset="0"/>
              </a:rPr>
              <a:t> </a:t>
            </a:r>
            <a:r>
              <a:rPr lang="cs-CZ" altLang="cs-CZ" sz="1800" dirty="0" err="1" smtClean="0">
                <a:latin typeface="Garamond" pitchFamily="18" charset="0"/>
              </a:rPr>
              <a:t>German</a:t>
            </a:r>
            <a:r>
              <a:rPr lang="cs-CZ" altLang="cs-CZ" sz="1800" dirty="0" smtClean="0">
                <a:latin typeface="Garamond" pitchFamily="18" charset="0"/>
              </a:rPr>
              <a:t> Empire</a:t>
            </a:r>
          </a:p>
          <a:p>
            <a:pPr>
              <a:buFont typeface="Arial" panose="020B0604020202020204" pitchFamily="34" charset="0"/>
              <a:buChar char="•"/>
            </a:pPr>
            <a:r>
              <a:rPr lang="cs-CZ" altLang="cs-CZ" sz="1800" b="1" dirty="0" smtClean="0">
                <a:solidFill>
                  <a:schemeClr val="tx2"/>
                </a:solidFill>
                <a:latin typeface="Garamond" pitchFamily="18" charset="0"/>
              </a:rPr>
              <a:t>Ottokar I</a:t>
            </a:r>
            <a:r>
              <a:rPr lang="cs-CZ" altLang="cs-CZ" sz="1800" b="1" dirty="0" smtClean="0">
                <a:latin typeface="Garamond" pitchFamily="18" charset="0"/>
              </a:rPr>
              <a:t> </a:t>
            </a:r>
            <a:r>
              <a:rPr lang="cs-CZ" altLang="cs-CZ" sz="1800" dirty="0" smtClean="0">
                <a:latin typeface="Garamond" pitchFamily="18" charset="0"/>
              </a:rPr>
              <a:t>(</a:t>
            </a:r>
            <a:r>
              <a:rPr lang="cs-CZ" sz="1800" dirty="0"/>
              <a:t>*</a:t>
            </a:r>
            <a:r>
              <a:rPr lang="cs-CZ" altLang="cs-CZ" sz="1800" dirty="0" smtClean="0">
                <a:latin typeface="Garamond" pitchFamily="18" charset="0"/>
              </a:rPr>
              <a:t>?</a:t>
            </a:r>
            <a:r>
              <a:rPr lang="cs-CZ" sz="1800" dirty="0" smtClean="0">
                <a:latin typeface="Garamond" panose="02020404030301010803" pitchFamily="18" charset="0"/>
              </a:rPr>
              <a:t>1155/1167</a:t>
            </a:r>
            <a:r>
              <a:rPr lang="cs-CZ" altLang="cs-CZ" sz="1800" dirty="0" smtClean="0">
                <a:latin typeface="Garamond" pitchFamily="18" charset="0"/>
              </a:rPr>
              <a:t>–1230) </a:t>
            </a:r>
          </a:p>
          <a:p>
            <a:pPr>
              <a:buFont typeface="Arial" panose="020B0604020202020204" pitchFamily="34" charset="0"/>
              <a:buChar char="•"/>
            </a:pPr>
            <a:r>
              <a:rPr lang="cs-CZ" altLang="cs-CZ" sz="1800" dirty="0" smtClean="0">
                <a:latin typeface="Garamond" pitchFamily="18" charset="0"/>
              </a:rPr>
              <a:t>1212 – </a:t>
            </a:r>
            <a:r>
              <a:rPr lang="cs-CZ" altLang="cs-CZ" sz="1800" b="1" dirty="0" err="1" smtClean="0">
                <a:latin typeface="Garamond" pitchFamily="18" charset="0"/>
              </a:rPr>
              <a:t>Golden</a:t>
            </a:r>
            <a:r>
              <a:rPr lang="cs-CZ" altLang="cs-CZ" sz="1800" b="1" dirty="0" smtClean="0">
                <a:latin typeface="Garamond" pitchFamily="18" charset="0"/>
              </a:rPr>
              <a:t> Bull </a:t>
            </a:r>
            <a:r>
              <a:rPr lang="cs-CZ" altLang="cs-CZ" sz="1800" b="1" dirty="0" err="1" smtClean="0">
                <a:latin typeface="Garamond" pitchFamily="18" charset="0"/>
              </a:rPr>
              <a:t>of</a:t>
            </a:r>
            <a:r>
              <a:rPr lang="cs-CZ" altLang="cs-CZ" sz="1800" b="1" dirty="0" smtClean="0">
                <a:latin typeface="Garamond" pitchFamily="18" charset="0"/>
              </a:rPr>
              <a:t> </a:t>
            </a:r>
            <a:r>
              <a:rPr lang="cs-CZ" altLang="cs-CZ" sz="1800" b="1" dirty="0" err="1" smtClean="0">
                <a:latin typeface="Garamond" pitchFamily="18" charset="0"/>
              </a:rPr>
              <a:t>Sicily</a:t>
            </a:r>
            <a:r>
              <a:rPr lang="cs-CZ" altLang="cs-CZ" sz="1800" b="1" dirty="0" smtClean="0">
                <a:latin typeface="Garamond" pitchFamily="18" charset="0"/>
              </a:rPr>
              <a:t> </a:t>
            </a:r>
            <a:r>
              <a:rPr lang="cs-CZ" altLang="cs-CZ" sz="1800" dirty="0" smtClean="0">
                <a:latin typeface="Garamond" pitchFamily="18" charset="0"/>
              </a:rPr>
              <a:t>– a </a:t>
            </a:r>
            <a:r>
              <a:rPr lang="cs-CZ" altLang="cs-CZ" sz="1800" dirty="0" err="1" smtClean="0">
                <a:latin typeface="Garamond" pitchFamily="18" charset="0"/>
              </a:rPr>
              <a:t>decree</a:t>
            </a:r>
            <a:r>
              <a:rPr lang="cs-CZ" altLang="cs-CZ" sz="1800" dirty="0" smtClean="0">
                <a:latin typeface="Garamond" pitchFamily="18" charset="0"/>
              </a:rPr>
              <a:t> </a:t>
            </a:r>
            <a:r>
              <a:rPr lang="cs-CZ" altLang="cs-CZ" sz="1800" dirty="0" err="1" smtClean="0">
                <a:latin typeface="Garamond" pitchFamily="18" charset="0"/>
              </a:rPr>
              <a:t>issued</a:t>
            </a:r>
            <a:r>
              <a:rPr lang="cs-CZ" altLang="cs-CZ" sz="1800" dirty="0" smtClean="0">
                <a:latin typeface="Garamond" pitchFamily="18" charset="0"/>
              </a:rPr>
              <a:t> by </a:t>
            </a:r>
            <a:r>
              <a:rPr lang="cs-CZ" altLang="cs-CZ" sz="1800" dirty="0" err="1" smtClean="0">
                <a:latin typeface="Garamond" pitchFamily="18" charset="0"/>
              </a:rPr>
              <a:t>the</a:t>
            </a:r>
            <a:r>
              <a:rPr lang="cs-CZ" altLang="cs-CZ" sz="1800" dirty="0" smtClean="0">
                <a:latin typeface="Garamond" pitchFamily="18" charset="0"/>
              </a:rPr>
              <a:t> </a:t>
            </a:r>
            <a:r>
              <a:rPr lang="cs-CZ" altLang="cs-CZ" sz="1800" dirty="0" err="1" smtClean="0">
                <a:latin typeface="Garamond" pitchFamily="18" charset="0"/>
              </a:rPr>
              <a:t>Holy</a:t>
            </a:r>
            <a:r>
              <a:rPr lang="cs-CZ" altLang="cs-CZ" sz="1800" dirty="0" smtClean="0">
                <a:latin typeface="Garamond" pitchFamily="18" charset="0"/>
              </a:rPr>
              <a:t> Roman </a:t>
            </a:r>
            <a:r>
              <a:rPr lang="cs-CZ" altLang="cs-CZ" sz="1800" dirty="0" err="1" smtClean="0">
                <a:latin typeface="Garamond" pitchFamily="18" charset="0"/>
              </a:rPr>
              <a:t>Emperor</a:t>
            </a:r>
            <a:r>
              <a:rPr lang="cs-CZ" altLang="cs-CZ" sz="1800" dirty="0" smtClean="0">
                <a:latin typeface="Garamond" pitchFamily="18" charset="0"/>
              </a:rPr>
              <a:t> Frederik II in </a:t>
            </a:r>
            <a:r>
              <a:rPr lang="cs-CZ" altLang="cs-CZ" sz="1800" dirty="0" err="1" smtClean="0">
                <a:latin typeface="Garamond" pitchFamily="18" charset="0"/>
              </a:rPr>
              <a:t>basel</a:t>
            </a:r>
            <a:r>
              <a:rPr lang="cs-CZ" altLang="cs-CZ" sz="1800" dirty="0" smtClean="0">
                <a:latin typeface="Garamond" pitchFamily="18" charset="0"/>
              </a:rPr>
              <a:t> </a:t>
            </a:r>
            <a:r>
              <a:rPr lang="cs-CZ" altLang="cs-CZ" sz="1800" dirty="0" err="1" smtClean="0">
                <a:latin typeface="Garamond" pitchFamily="18" charset="0"/>
              </a:rPr>
              <a:t>that</a:t>
            </a:r>
            <a:r>
              <a:rPr lang="cs-CZ" altLang="cs-CZ" sz="1800" dirty="0" smtClean="0">
                <a:latin typeface="Garamond" pitchFamily="18" charset="0"/>
              </a:rPr>
              <a:t> </a:t>
            </a:r>
            <a:r>
              <a:rPr lang="cs-CZ" altLang="cs-CZ" sz="1800" dirty="0" err="1" smtClean="0">
                <a:latin typeface="Garamond" pitchFamily="18" charset="0"/>
              </a:rPr>
              <a:t>confirmed</a:t>
            </a:r>
            <a:r>
              <a:rPr lang="cs-CZ" altLang="cs-CZ" sz="1800" dirty="0" smtClean="0">
                <a:latin typeface="Garamond" pitchFamily="18" charset="0"/>
              </a:rPr>
              <a:t> </a:t>
            </a:r>
            <a:r>
              <a:rPr lang="cs-CZ" altLang="cs-CZ" sz="1800" dirty="0" err="1" smtClean="0">
                <a:latin typeface="Garamond" pitchFamily="18" charset="0"/>
              </a:rPr>
              <a:t>the</a:t>
            </a:r>
            <a:r>
              <a:rPr lang="cs-CZ" altLang="cs-CZ" sz="1800" dirty="0" smtClean="0">
                <a:latin typeface="Garamond" pitchFamily="18" charset="0"/>
              </a:rPr>
              <a:t> </a:t>
            </a:r>
            <a:r>
              <a:rPr lang="cs-CZ" altLang="cs-CZ" sz="1800" dirty="0" err="1" smtClean="0">
                <a:latin typeface="Garamond" pitchFamily="18" charset="0"/>
              </a:rPr>
              <a:t>royal</a:t>
            </a:r>
            <a:r>
              <a:rPr lang="cs-CZ" altLang="cs-CZ" sz="1800" dirty="0" smtClean="0">
                <a:latin typeface="Garamond" pitchFamily="18" charset="0"/>
              </a:rPr>
              <a:t> </a:t>
            </a:r>
            <a:r>
              <a:rPr lang="cs-CZ" altLang="cs-CZ" sz="1800" dirty="0" err="1" smtClean="0">
                <a:latin typeface="Garamond" pitchFamily="18" charset="0"/>
              </a:rPr>
              <a:t>hereditary</a:t>
            </a:r>
            <a:r>
              <a:rPr lang="cs-CZ" altLang="cs-CZ" sz="1800" dirty="0" smtClean="0">
                <a:latin typeface="Garamond" pitchFamily="18" charset="0"/>
              </a:rPr>
              <a:t> </a:t>
            </a:r>
            <a:r>
              <a:rPr lang="cs-CZ" altLang="cs-CZ" sz="1800" dirty="0" err="1" smtClean="0">
                <a:latin typeface="Garamond" pitchFamily="18" charset="0"/>
              </a:rPr>
              <a:t>title</a:t>
            </a:r>
            <a:r>
              <a:rPr lang="cs-CZ" altLang="cs-CZ" sz="1800" dirty="0" smtClean="0">
                <a:latin typeface="Garamond" pitchFamily="18" charset="0"/>
              </a:rPr>
              <a:t> </a:t>
            </a:r>
            <a:r>
              <a:rPr lang="cs-CZ" altLang="cs-CZ" sz="1800" dirty="0" err="1" smtClean="0">
                <a:latin typeface="Garamond" pitchFamily="18" charset="0"/>
              </a:rPr>
              <a:t>for</a:t>
            </a:r>
            <a:r>
              <a:rPr lang="cs-CZ" altLang="cs-CZ" sz="1800" dirty="0" smtClean="0">
                <a:latin typeface="Garamond" pitchFamily="18" charset="0"/>
              </a:rPr>
              <a:t> Ottokar</a:t>
            </a:r>
          </a:p>
          <a:p>
            <a:pPr>
              <a:buFont typeface="Arial" panose="020B0604020202020204" pitchFamily="34" charset="0"/>
              <a:buChar char="•"/>
            </a:pPr>
            <a:r>
              <a:rPr lang="cs-CZ" altLang="cs-CZ" sz="1800" b="1" dirty="0" err="1" smtClean="0">
                <a:solidFill>
                  <a:schemeClr val="tx2"/>
                </a:solidFill>
                <a:latin typeface="Garamond" pitchFamily="18" charset="0"/>
              </a:rPr>
              <a:t>Wenceslaus</a:t>
            </a:r>
            <a:r>
              <a:rPr lang="cs-CZ" altLang="cs-CZ" sz="1800" b="1" dirty="0" smtClean="0">
                <a:solidFill>
                  <a:schemeClr val="tx2"/>
                </a:solidFill>
                <a:latin typeface="Garamond" pitchFamily="18" charset="0"/>
              </a:rPr>
              <a:t> I</a:t>
            </a:r>
            <a:r>
              <a:rPr lang="cs-CZ" altLang="cs-CZ" sz="1800" dirty="0" smtClean="0">
                <a:latin typeface="Garamond" pitchFamily="18" charset="0"/>
              </a:rPr>
              <a:t> (</a:t>
            </a:r>
            <a:r>
              <a:rPr lang="cs-CZ" sz="1800" dirty="0"/>
              <a:t>*</a:t>
            </a:r>
            <a:r>
              <a:rPr lang="cs-CZ" altLang="cs-CZ" sz="1800" dirty="0" smtClean="0">
                <a:latin typeface="Garamond" pitchFamily="18" charset="0"/>
              </a:rPr>
              <a:t>1205–1253)</a:t>
            </a:r>
          </a:p>
          <a:p>
            <a:pPr>
              <a:buFont typeface="Arial" panose="020B0604020202020204" pitchFamily="34" charset="0"/>
              <a:buChar char="•"/>
            </a:pPr>
            <a:r>
              <a:rPr lang="cs-CZ" altLang="cs-CZ" sz="1800" b="1" dirty="0" smtClean="0">
                <a:solidFill>
                  <a:schemeClr val="tx2"/>
                </a:solidFill>
                <a:latin typeface="Garamond" pitchFamily="18" charset="0"/>
              </a:rPr>
              <a:t>Ottokar II </a:t>
            </a:r>
            <a:r>
              <a:rPr lang="cs-CZ" altLang="cs-CZ" sz="1800" dirty="0" smtClean="0">
                <a:latin typeface="Garamond" pitchFamily="18" charset="0"/>
              </a:rPr>
              <a:t>(</a:t>
            </a:r>
            <a:r>
              <a:rPr lang="cs-CZ" sz="1800" dirty="0"/>
              <a:t>*</a:t>
            </a:r>
            <a:r>
              <a:rPr lang="cs-CZ" altLang="cs-CZ" sz="1800" dirty="0" smtClean="0">
                <a:latin typeface="Garamond" pitchFamily="18" charset="0"/>
              </a:rPr>
              <a:t>?1233–1278, Přemysl Otakar II) – </a:t>
            </a:r>
            <a:r>
              <a:rPr lang="cs-CZ" altLang="cs-CZ" sz="1800" dirty="0" err="1" smtClean="0">
                <a:latin typeface="Garamond" pitchFamily="18" charset="0"/>
              </a:rPr>
              <a:t>The</a:t>
            </a:r>
            <a:r>
              <a:rPr lang="cs-CZ" altLang="cs-CZ" sz="1800" dirty="0" smtClean="0">
                <a:latin typeface="Garamond" pitchFamily="18" charset="0"/>
              </a:rPr>
              <a:t> Iron and </a:t>
            </a:r>
            <a:r>
              <a:rPr lang="cs-CZ" altLang="cs-CZ" sz="1800" dirty="0" err="1" smtClean="0">
                <a:latin typeface="Garamond" pitchFamily="18" charset="0"/>
              </a:rPr>
              <a:t>Golden</a:t>
            </a:r>
            <a:r>
              <a:rPr lang="cs-CZ" altLang="cs-CZ" sz="1800" dirty="0" smtClean="0">
                <a:latin typeface="Garamond" pitchFamily="18" charset="0"/>
              </a:rPr>
              <a:t> King , </a:t>
            </a:r>
            <a:r>
              <a:rPr lang="cs-CZ" altLang="cs-CZ" sz="1800" dirty="0" err="1" smtClean="0">
                <a:latin typeface="Garamond" pitchFamily="18" charset="0"/>
              </a:rPr>
              <a:t>the</a:t>
            </a:r>
            <a:r>
              <a:rPr lang="cs-CZ" altLang="cs-CZ" sz="1800" dirty="0" smtClean="0">
                <a:latin typeface="Garamond" pitchFamily="18" charset="0"/>
              </a:rPr>
              <a:t> </a:t>
            </a:r>
            <a:r>
              <a:rPr lang="cs-CZ" altLang="cs-CZ" sz="1800" dirty="0" err="1" smtClean="0">
                <a:latin typeface="Garamond" pitchFamily="18" charset="0"/>
              </a:rPr>
              <a:t>rise</a:t>
            </a:r>
            <a:r>
              <a:rPr lang="cs-CZ" altLang="cs-CZ" sz="1800" dirty="0" smtClean="0">
                <a:latin typeface="Garamond" pitchFamily="18" charset="0"/>
              </a:rPr>
              <a:t> </a:t>
            </a:r>
            <a:r>
              <a:rPr lang="cs-CZ" altLang="cs-CZ" sz="1800" dirty="0" err="1" smtClean="0">
                <a:latin typeface="Garamond" pitchFamily="18" charset="0"/>
              </a:rPr>
              <a:t>of</a:t>
            </a:r>
            <a:r>
              <a:rPr lang="cs-CZ" altLang="cs-CZ" sz="1800" dirty="0" smtClean="0">
                <a:latin typeface="Garamond" pitchFamily="18" charset="0"/>
              </a:rPr>
              <a:t> </a:t>
            </a:r>
            <a:r>
              <a:rPr lang="cs-CZ" altLang="cs-CZ" sz="1800" dirty="0" err="1" smtClean="0">
                <a:latin typeface="Garamond" pitchFamily="18" charset="0"/>
              </a:rPr>
              <a:t>the</a:t>
            </a:r>
            <a:r>
              <a:rPr lang="cs-CZ" altLang="cs-CZ" sz="1800" dirty="0" smtClean="0">
                <a:latin typeface="Garamond" pitchFamily="18" charset="0"/>
              </a:rPr>
              <a:t> </a:t>
            </a:r>
            <a:r>
              <a:rPr lang="cs-CZ" altLang="cs-CZ" sz="1800" dirty="0" err="1" smtClean="0">
                <a:latin typeface="Garamond" pitchFamily="18" charset="0"/>
              </a:rPr>
              <a:t>power</a:t>
            </a:r>
            <a:r>
              <a:rPr lang="cs-CZ" altLang="cs-CZ" sz="1800" dirty="0" smtClean="0">
                <a:latin typeface="Garamond" pitchFamily="18" charset="0"/>
              </a:rPr>
              <a:t> </a:t>
            </a:r>
            <a:r>
              <a:rPr lang="cs-CZ" altLang="cs-CZ" sz="1800" dirty="0" err="1" smtClean="0">
                <a:latin typeface="Garamond" pitchFamily="18" charset="0"/>
              </a:rPr>
              <a:t>of</a:t>
            </a:r>
            <a:r>
              <a:rPr lang="cs-CZ" altLang="cs-CZ" sz="1800" dirty="0" smtClean="0">
                <a:latin typeface="Garamond" pitchFamily="18" charset="0"/>
              </a:rPr>
              <a:t> Bohemia – his </a:t>
            </a:r>
            <a:r>
              <a:rPr lang="cs-CZ" altLang="cs-CZ" sz="1800" dirty="0" err="1" smtClean="0">
                <a:latin typeface="Garamond" pitchFamily="18" charset="0"/>
              </a:rPr>
              <a:t>kingdom</a:t>
            </a:r>
            <a:r>
              <a:rPr lang="cs-CZ" altLang="cs-CZ" sz="1800" dirty="0" smtClean="0">
                <a:latin typeface="Garamond" pitchFamily="18" charset="0"/>
              </a:rPr>
              <a:t> </a:t>
            </a:r>
            <a:r>
              <a:rPr lang="cs-CZ" altLang="cs-CZ" sz="1800" dirty="0" err="1" smtClean="0">
                <a:latin typeface="Garamond" pitchFamily="18" charset="0"/>
              </a:rPr>
              <a:t>from</a:t>
            </a:r>
            <a:r>
              <a:rPr lang="cs-CZ" altLang="cs-CZ" sz="1800" dirty="0" smtClean="0">
                <a:latin typeface="Garamond" pitchFamily="18" charset="0"/>
              </a:rPr>
              <a:t> </a:t>
            </a:r>
            <a:r>
              <a:rPr lang="cs-CZ" altLang="cs-CZ" sz="1800" dirty="0" err="1" smtClean="0">
                <a:latin typeface="Garamond" pitchFamily="18" charset="0"/>
              </a:rPr>
              <a:t>the</a:t>
            </a:r>
            <a:r>
              <a:rPr lang="cs-CZ" altLang="cs-CZ" sz="1800" dirty="0" smtClean="0">
                <a:latin typeface="Garamond" pitchFamily="18" charset="0"/>
              </a:rPr>
              <a:t> Krkonoše </a:t>
            </a:r>
            <a:r>
              <a:rPr lang="cs-CZ" altLang="cs-CZ" sz="1800" dirty="0" err="1" smtClean="0">
                <a:latin typeface="Garamond" pitchFamily="18" charset="0"/>
              </a:rPr>
              <a:t>mountains</a:t>
            </a:r>
            <a:r>
              <a:rPr lang="cs-CZ" altLang="cs-CZ" sz="1800" dirty="0" smtClean="0">
                <a:latin typeface="Garamond" pitchFamily="18" charset="0"/>
              </a:rPr>
              <a:t> to </a:t>
            </a:r>
            <a:r>
              <a:rPr lang="cs-CZ" altLang="cs-CZ" sz="1800" dirty="0" err="1" smtClean="0">
                <a:latin typeface="Garamond" pitchFamily="18" charset="0"/>
              </a:rPr>
              <a:t>the</a:t>
            </a:r>
            <a:r>
              <a:rPr lang="cs-CZ" altLang="cs-CZ" sz="1800" dirty="0" smtClean="0">
                <a:latin typeface="Garamond" pitchFamily="18" charset="0"/>
              </a:rPr>
              <a:t> </a:t>
            </a:r>
            <a:r>
              <a:rPr lang="cs-CZ" altLang="cs-CZ" sz="1800" dirty="0" err="1" smtClean="0">
                <a:latin typeface="Garamond" pitchFamily="18" charset="0"/>
              </a:rPr>
              <a:t>Adriatic</a:t>
            </a:r>
            <a:r>
              <a:rPr lang="cs-CZ" altLang="cs-CZ" sz="1800" dirty="0" smtClean="0">
                <a:latin typeface="Garamond" pitchFamily="18" charset="0"/>
              </a:rPr>
              <a:t> </a:t>
            </a:r>
            <a:r>
              <a:rPr lang="cs-CZ" altLang="cs-CZ" sz="1800" dirty="0" err="1" smtClean="0">
                <a:latin typeface="Garamond" pitchFamily="18" charset="0"/>
              </a:rPr>
              <a:t>sea</a:t>
            </a:r>
            <a:endParaRPr lang="cs-CZ" altLang="cs-CZ" sz="1800" dirty="0" smtClean="0">
              <a:latin typeface="Garamond" pitchFamily="18" charset="0"/>
            </a:endParaRPr>
          </a:p>
          <a:p>
            <a:pPr>
              <a:buFont typeface="Arial" panose="020B0604020202020204" pitchFamily="34" charset="0"/>
              <a:buChar char="•"/>
            </a:pPr>
            <a:r>
              <a:rPr lang="cs-CZ" altLang="cs-CZ" sz="1800" dirty="0" smtClean="0">
                <a:latin typeface="Garamond" pitchFamily="18" charset="0"/>
              </a:rPr>
              <a:t>1255 - a </a:t>
            </a:r>
            <a:r>
              <a:rPr lang="cs-CZ" altLang="cs-CZ" sz="1800" dirty="0" err="1" smtClean="0">
                <a:latin typeface="Garamond" pitchFamily="18" charset="0"/>
              </a:rPr>
              <a:t>crusade</a:t>
            </a:r>
            <a:r>
              <a:rPr lang="cs-CZ" altLang="cs-CZ" sz="1800" dirty="0" smtClean="0">
                <a:latin typeface="Garamond" pitchFamily="18" charset="0"/>
              </a:rPr>
              <a:t> to </a:t>
            </a:r>
            <a:r>
              <a:rPr lang="cs-CZ" altLang="cs-CZ" sz="1800" dirty="0" err="1" smtClean="0">
                <a:latin typeface="Garamond" pitchFamily="18" charset="0"/>
              </a:rPr>
              <a:t>Prussia</a:t>
            </a:r>
            <a:r>
              <a:rPr lang="cs-CZ" altLang="cs-CZ" sz="1800" dirty="0" smtClean="0">
                <a:latin typeface="Garamond" pitchFamily="18" charset="0"/>
              </a:rPr>
              <a:t> – </a:t>
            </a:r>
            <a:r>
              <a:rPr lang="cs-CZ" altLang="cs-CZ" sz="1800" dirty="0" err="1" smtClean="0">
                <a:latin typeface="Garamond" pitchFamily="18" charset="0"/>
              </a:rPr>
              <a:t>founded</a:t>
            </a:r>
            <a:r>
              <a:rPr lang="cs-CZ" altLang="cs-CZ" sz="1800" dirty="0" smtClean="0">
                <a:latin typeface="Garamond" pitchFamily="18" charset="0"/>
              </a:rPr>
              <a:t> </a:t>
            </a:r>
            <a:r>
              <a:rPr lang="cs-CZ" altLang="cs-CZ" sz="1800" dirty="0" err="1" smtClean="0">
                <a:latin typeface="Garamond" pitchFamily="18" charset="0"/>
              </a:rPr>
              <a:t>the</a:t>
            </a:r>
            <a:r>
              <a:rPr lang="cs-CZ" altLang="cs-CZ" sz="1800" dirty="0" smtClean="0">
                <a:latin typeface="Garamond" pitchFamily="18" charset="0"/>
              </a:rPr>
              <a:t> city </a:t>
            </a:r>
            <a:r>
              <a:rPr lang="cs-CZ" altLang="cs-CZ" sz="1800" dirty="0" err="1" smtClean="0">
                <a:latin typeface="Garamond" pitchFamily="18" charset="0"/>
              </a:rPr>
              <a:t>of</a:t>
            </a:r>
            <a:r>
              <a:rPr lang="cs-CZ" altLang="cs-CZ" sz="1800" dirty="0" smtClean="0">
                <a:latin typeface="Garamond" pitchFamily="18" charset="0"/>
              </a:rPr>
              <a:t> </a:t>
            </a:r>
            <a:r>
              <a:rPr lang="cs-CZ" altLang="cs-CZ" sz="1800" dirty="0" err="1" smtClean="0">
                <a:latin typeface="Garamond" pitchFamily="18" charset="0"/>
              </a:rPr>
              <a:t>Königsberg</a:t>
            </a:r>
            <a:r>
              <a:rPr lang="cs-CZ" altLang="cs-CZ" sz="1800" dirty="0" smtClean="0">
                <a:latin typeface="Garamond" pitchFamily="18" charset="0"/>
              </a:rPr>
              <a:t> (Kaliningrad </a:t>
            </a:r>
            <a:r>
              <a:rPr lang="cs-CZ" altLang="cs-CZ" sz="1800" dirty="0" err="1" smtClean="0">
                <a:latin typeface="Garamond" pitchFamily="18" charset="0"/>
              </a:rPr>
              <a:t>today</a:t>
            </a:r>
            <a:r>
              <a:rPr lang="cs-CZ" altLang="cs-CZ" sz="1800" dirty="0" smtClean="0">
                <a:latin typeface="Garamond" pitchFamily="18" charset="0"/>
              </a:rPr>
              <a:t>)</a:t>
            </a:r>
          </a:p>
          <a:p>
            <a:pPr>
              <a:buFont typeface="Arial" panose="020B0604020202020204" pitchFamily="34" charset="0"/>
              <a:buChar char="•"/>
            </a:pPr>
            <a:r>
              <a:rPr lang="cs-CZ" altLang="cs-CZ" sz="1800" dirty="0" smtClean="0">
                <a:latin typeface="Garamond" pitchFamily="18" charset="0"/>
              </a:rPr>
              <a:t>1278 – </a:t>
            </a:r>
            <a:r>
              <a:rPr lang="cs-CZ" altLang="cs-CZ" sz="1800" dirty="0" err="1" smtClean="0">
                <a:latin typeface="Garamond" pitchFamily="18" charset="0"/>
              </a:rPr>
              <a:t>died</a:t>
            </a:r>
            <a:r>
              <a:rPr lang="en-US" altLang="cs-CZ" sz="1800" dirty="0" smtClean="0">
                <a:latin typeface="Garamond" pitchFamily="18" charset="0"/>
              </a:rPr>
              <a:t> in a war with his rival, the Roman king </a:t>
            </a:r>
            <a:r>
              <a:rPr lang="en-US" altLang="cs-CZ" sz="1800" b="1" dirty="0" smtClean="0">
                <a:latin typeface="Garamond" pitchFamily="18" charset="0"/>
              </a:rPr>
              <a:t>Rudolph Habsburg</a:t>
            </a:r>
            <a:endParaRPr lang="cs-CZ" altLang="cs-CZ" sz="1800" b="1" dirty="0" smtClean="0">
              <a:latin typeface="Garamond" pitchFamily="18" charset="0"/>
            </a:endParaRPr>
          </a:p>
          <a:p>
            <a:endParaRPr lang="cs-CZ" altLang="cs-CZ" dirty="0" smtClean="0"/>
          </a:p>
          <a:p>
            <a:endParaRPr lang="cs-CZ" altLang="cs-CZ" dirty="0" smtClean="0"/>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0312" y="3734544"/>
            <a:ext cx="1763688" cy="3123456"/>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91" y="3954040"/>
            <a:ext cx="3196053" cy="2684464"/>
          </a:xfrm>
          <a:prstGeom prst="rect">
            <a:avLst/>
          </a:prstGeom>
        </p:spPr>
      </p:pic>
      <p:sp>
        <p:nvSpPr>
          <p:cNvPr id="5" name="Popisek s obousměrnou vodorovnou šipkou 4"/>
          <p:cNvSpPr/>
          <p:nvPr/>
        </p:nvSpPr>
        <p:spPr>
          <a:xfrm>
            <a:off x="3851920" y="4653136"/>
            <a:ext cx="3168352" cy="1296144"/>
          </a:xfrm>
          <a:prstGeom prst="lef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latin typeface="Garamond" panose="02020404030301010803" pitchFamily="18" charset="0"/>
              </a:rPr>
              <a:t>Ottokar II and his </a:t>
            </a:r>
            <a:r>
              <a:rPr lang="cs-CZ" dirty="0" err="1" smtClean="0">
                <a:latin typeface="Garamond" panose="02020404030301010803" pitchFamily="18" charset="0"/>
              </a:rPr>
              <a:t>kingdom</a:t>
            </a:r>
            <a:endParaRPr lang="cs-CZ" dirty="0">
              <a:latin typeface="Garamond" panose="02020404030301010803" pitchFamily="18" charset="0"/>
            </a:endParaRPr>
          </a:p>
        </p:txBody>
      </p:sp>
    </p:spTree>
    <p:extLst>
      <p:ext uri="{BB962C8B-B14F-4D97-AF65-F5344CB8AC3E}">
        <p14:creationId xmlns:p14="http://schemas.microsoft.com/office/powerpoint/2010/main" val="28329861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332656"/>
            <a:ext cx="9144000" cy="864096"/>
          </a:xfrm>
        </p:spPr>
        <p:txBody>
          <a:bodyPr/>
          <a:lstStyle/>
          <a:p>
            <a:pPr algn="ctr"/>
            <a:r>
              <a:rPr lang="cs-CZ" sz="4800" dirty="0" err="1">
                <a:latin typeface="Garamond" pitchFamily="18" charset="0"/>
              </a:rPr>
              <a:t>The</a:t>
            </a:r>
            <a:r>
              <a:rPr lang="cs-CZ" sz="4800" dirty="0">
                <a:latin typeface="Garamond" pitchFamily="18" charset="0"/>
              </a:rPr>
              <a:t> </a:t>
            </a:r>
            <a:r>
              <a:rPr lang="cs-CZ" sz="4800" dirty="0" err="1">
                <a:latin typeface="Garamond" pitchFamily="18" charset="0"/>
              </a:rPr>
              <a:t>Kingdom</a:t>
            </a:r>
            <a:r>
              <a:rPr lang="cs-CZ" sz="4800" dirty="0">
                <a:latin typeface="Garamond" pitchFamily="18" charset="0"/>
              </a:rPr>
              <a:t> </a:t>
            </a:r>
            <a:r>
              <a:rPr lang="cs-CZ" sz="4800" dirty="0" err="1">
                <a:latin typeface="Garamond" pitchFamily="18" charset="0"/>
              </a:rPr>
              <a:t>of</a:t>
            </a:r>
            <a:r>
              <a:rPr lang="cs-CZ" sz="4800" dirty="0">
                <a:latin typeface="Garamond" pitchFamily="18" charset="0"/>
              </a:rPr>
              <a:t> Bohemia</a:t>
            </a:r>
            <a:endParaRPr lang="cs-CZ" dirty="0"/>
          </a:p>
        </p:txBody>
      </p:sp>
      <p:sp>
        <p:nvSpPr>
          <p:cNvPr id="3" name="Zástupný symbol pro obsah 2"/>
          <p:cNvSpPr>
            <a:spLocks noGrp="1"/>
          </p:cNvSpPr>
          <p:nvPr>
            <p:ph sz="quarter" idx="13"/>
          </p:nvPr>
        </p:nvSpPr>
        <p:spPr>
          <a:xfrm>
            <a:off x="251520" y="1988840"/>
            <a:ext cx="8892480" cy="3096344"/>
          </a:xfrm>
        </p:spPr>
        <p:txBody>
          <a:bodyPr>
            <a:normAutofit lnSpcReduction="10000"/>
          </a:bodyPr>
          <a:lstStyle/>
          <a:p>
            <a:pPr>
              <a:buFont typeface="Arial" panose="020B0604020202020204" pitchFamily="34" charset="0"/>
              <a:buChar char="•"/>
            </a:pPr>
            <a:r>
              <a:rPr lang="cs-CZ" altLang="cs-CZ" sz="2400" b="1" dirty="0" err="1">
                <a:solidFill>
                  <a:schemeClr val="tx2"/>
                </a:solidFill>
                <a:latin typeface="Garamond" pitchFamily="18" charset="0"/>
              </a:rPr>
              <a:t>Wenceslaus</a:t>
            </a:r>
            <a:r>
              <a:rPr lang="cs-CZ" altLang="cs-CZ" sz="2400" b="1" dirty="0">
                <a:solidFill>
                  <a:schemeClr val="tx2"/>
                </a:solidFill>
                <a:latin typeface="Garamond" pitchFamily="18" charset="0"/>
              </a:rPr>
              <a:t> II </a:t>
            </a:r>
            <a:r>
              <a:rPr lang="cs-CZ" altLang="cs-CZ" sz="2400" b="1" dirty="0" err="1">
                <a:solidFill>
                  <a:schemeClr val="tx2"/>
                </a:solidFill>
                <a:latin typeface="Garamond" pitchFamily="18" charset="0"/>
              </a:rPr>
              <a:t>of</a:t>
            </a:r>
            <a:r>
              <a:rPr lang="cs-CZ" altLang="cs-CZ" sz="2400" b="1" dirty="0">
                <a:solidFill>
                  <a:schemeClr val="tx2"/>
                </a:solidFill>
                <a:latin typeface="Garamond" pitchFamily="18" charset="0"/>
              </a:rPr>
              <a:t> Bohemia </a:t>
            </a:r>
            <a:r>
              <a:rPr lang="cs-CZ" altLang="cs-CZ" sz="2400" dirty="0" smtClean="0">
                <a:latin typeface="Garamond" pitchFamily="18" charset="0"/>
              </a:rPr>
              <a:t>(</a:t>
            </a:r>
            <a:r>
              <a:rPr lang="cs-CZ" sz="2400" dirty="0"/>
              <a:t>*</a:t>
            </a:r>
            <a:r>
              <a:rPr lang="cs-CZ" altLang="cs-CZ" sz="2400" dirty="0" smtClean="0">
                <a:latin typeface="Garamond" pitchFamily="18" charset="0"/>
              </a:rPr>
              <a:t>1271–1305</a:t>
            </a:r>
            <a:r>
              <a:rPr lang="cs-CZ" altLang="cs-CZ" sz="2400" dirty="0">
                <a:latin typeface="Garamond" pitchFamily="18" charset="0"/>
              </a:rPr>
              <a:t>) – King </a:t>
            </a:r>
            <a:r>
              <a:rPr lang="cs-CZ" altLang="cs-CZ" sz="2400" dirty="0" err="1">
                <a:latin typeface="Garamond" pitchFamily="18" charset="0"/>
              </a:rPr>
              <a:t>of</a:t>
            </a:r>
            <a:r>
              <a:rPr lang="cs-CZ" altLang="cs-CZ" sz="2400" dirty="0">
                <a:latin typeface="Garamond" pitchFamily="18" charset="0"/>
              </a:rPr>
              <a:t> Bohemia, King </a:t>
            </a:r>
            <a:r>
              <a:rPr lang="cs-CZ" altLang="cs-CZ" sz="2400" dirty="0" err="1">
                <a:latin typeface="Garamond" pitchFamily="18" charset="0"/>
              </a:rPr>
              <a:t>of</a:t>
            </a:r>
            <a:r>
              <a:rPr lang="cs-CZ" altLang="cs-CZ" sz="2400" dirty="0">
                <a:latin typeface="Garamond" pitchFamily="18" charset="0"/>
              </a:rPr>
              <a:t> </a:t>
            </a:r>
            <a:r>
              <a:rPr lang="cs-CZ" altLang="cs-CZ" sz="2400" dirty="0" err="1">
                <a:latin typeface="Garamond" pitchFamily="18" charset="0"/>
              </a:rPr>
              <a:t>Poland</a:t>
            </a:r>
            <a:endParaRPr lang="cs-CZ" altLang="cs-CZ" sz="2400" dirty="0">
              <a:latin typeface="Garamond" pitchFamily="18" charset="0"/>
            </a:endParaRPr>
          </a:p>
          <a:p>
            <a:pPr>
              <a:buFont typeface="Arial" panose="020B0604020202020204" pitchFamily="34" charset="0"/>
              <a:buChar char="•"/>
            </a:pPr>
            <a:r>
              <a:rPr lang="cs-CZ" altLang="cs-CZ" sz="2400" b="1" dirty="0" err="1">
                <a:solidFill>
                  <a:schemeClr val="tx2"/>
                </a:solidFill>
                <a:latin typeface="Garamond" pitchFamily="18" charset="0"/>
              </a:rPr>
              <a:t>Wenceslaus</a:t>
            </a:r>
            <a:r>
              <a:rPr lang="cs-CZ" altLang="cs-CZ" sz="2400" b="1" dirty="0">
                <a:solidFill>
                  <a:schemeClr val="tx2"/>
                </a:solidFill>
                <a:latin typeface="Garamond" pitchFamily="18" charset="0"/>
              </a:rPr>
              <a:t> III </a:t>
            </a:r>
            <a:r>
              <a:rPr lang="cs-CZ" altLang="cs-CZ" sz="2400" dirty="0" smtClean="0">
                <a:latin typeface="Garamond" pitchFamily="18" charset="0"/>
              </a:rPr>
              <a:t>(</a:t>
            </a:r>
            <a:r>
              <a:rPr lang="cs-CZ" sz="2400" dirty="0"/>
              <a:t>*</a:t>
            </a:r>
            <a:r>
              <a:rPr lang="cs-CZ" altLang="cs-CZ" sz="2400" dirty="0" smtClean="0">
                <a:latin typeface="Garamond" pitchFamily="18" charset="0"/>
              </a:rPr>
              <a:t>1289–1306</a:t>
            </a:r>
            <a:r>
              <a:rPr lang="cs-CZ" altLang="cs-CZ" sz="2400" dirty="0">
                <a:latin typeface="Garamond" pitchFamily="18" charset="0"/>
              </a:rPr>
              <a:t>)</a:t>
            </a:r>
            <a:r>
              <a:rPr lang="cs-CZ" altLang="cs-CZ" sz="2400" b="1" dirty="0">
                <a:latin typeface="Garamond" pitchFamily="18" charset="0"/>
              </a:rPr>
              <a:t> </a:t>
            </a:r>
            <a:r>
              <a:rPr lang="cs-CZ" altLang="cs-CZ" sz="2400" dirty="0">
                <a:latin typeface="Garamond" pitchFamily="18" charset="0"/>
              </a:rPr>
              <a:t>– King </a:t>
            </a:r>
            <a:r>
              <a:rPr lang="cs-CZ" altLang="cs-CZ" sz="2400" dirty="0" err="1">
                <a:latin typeface="Garamond" pitchFamily="18" charset="0"/>
              </a:rPr>
              <a:t>of</a:t>
            </a:r>
            <a:r>
              <a:rPr lang="cs-CZ" altLang="cs-CZ" sz="2400" dirty="0">
                <a:latin typeface="Garamond" pitchFamily="18" charset="0"/>
              </a:rPr>
              <a:t> Bohemia, </a:t>
            </a:r>
            <a:r>
              <a:rPr lang="cs-CZ" altLang="cs-CZ" sz="2400" dirty="0" err="1">
                <a:latin typeface="Garamond" pitchFamily="18" charset="0"/>
              </a:rPr>
              <a:t>Poland</a:t>
            </a:r>
            <a:r>
              <a:rPr lang="cs-CZ" altLang="cs-CZ" sz="2400" dirty="0">
                <a:latin typeface="Garamond" pitchFamily="18" charset="0"/>
              </a:rPr>
              <a:t> and </a:t>
            </a:r>
            <a:r>
              <a:rPr lang="cs-CZ" altLang="cs-CZ" sz="2400" dirty="0" err="1">
                <a:latin typeface="Garamond" pitchFamily="18" charset="0"/>
              </a:rPr>
              <a:t>Hungary</a:t>
            </a:r>
            <a:r>
              <a:rPr lang="cs-CZ" altLang="cs-CZ" sz="2400" dirty="0">
                <a:latin typeface="Garamond" pitchFamily="18" charset="0"/>
              </a:rPr>
              <a:t>, </a:t>
            </a:r>
            <a:r>
              <a:rPr lang="cs-CZ" altLang="cs-CZ" sz="2400" dirty="0" err="1">
                <a:latin typeface="Garamond" pitchFamily="18" charset="0"/>
              </a:rPr>
              <a:t>assassinated</a:t>
            </a:r>
            <a:r>
              <a:rPr lang="cs-CZ" altLang="cs-CZ" sz="2400" dirty="0">
                <a:latin typeface="Garamond" pitchFamily="18" charset="0"/>
              </a:rPr>
              <a:t> </a:t>
            </a:r>
            <a:r>
              <a:rPr lang="cs-CZ" altLang="cs-CZ" sz="2400" dirty="0" err="1">
                <a:latin typeface="Garamond" pitchFamily="18" charset="0"/>
              </a:rPr>
              <a:t>without</a:t>
            </a:r>
            <a:r>
              <a:rPr lang="cs-CZ" altLang="cs-CZ" sz="2400" dirty="0">
                <a:latin typeface="Garamond" pitchFamily="18" charset="0"/>
              </a:rPr>
              <a:t> </a:t>
            </a:r>
            <a:r>
              <a:rPr lang="cs-CZ" altLang="cs-CZ" sz="2400" dirty="0" err="1">
                <a:latin typeface="Garamond" pitchFamily="18" charset="0"/>
              </a:rPr>
              <a:t>heirs</a:t>
            </a:r>
            <a:r>
              <a:rPr lang="cs-CZ" altLang="cs-CZ" sz="2400" dirty="0">
                <a:latin typeface="Garamond" pitchFamily="18" charset="0"/>
              </a:rPr>
              <a:t> – </a:t>
            </a:r>
            <a:r>
              <a:rPr lang="cs-CZ" altLang="cs-CZ" sz="2400" dirty="0" err="1">
                <a:latin typeface="Garamond" pitchFamily="18" charset="0"/>
              </a:rPr>
              <a:t>the</a:t>
            </a:r>
            <a:r>
              <a:rPr lang="cs-CZ" altLang="cs-CZ" sz="2400" dirty="0">
                <a:latin typeface="Garamond" pitchFamily="18" charset="0"/>
              </a:rPr>
              <a:t> </a:t>
            </a:r>
            <a:r>
              <a:rPr lang="cs-CZ" altLang="cs-CZ" sz="2400" dirty="0" err="1" smtClean="0">
                <a:latin typeface="Garamond" pitchFamily="18" charset="0"/>
              </a:rPr>
              <a:t>Přemyslid</a:t>
            </a:r>
            <a:r>
              <a:rPr lang="cs-CZ" altLang="cs-CZ" sz="2400" dirty="0" smtClean="0">
                <a:latin typeface="Garamond" pitchFamily="18" charset="0"/>
              </a:rPr>
              <a:t> </a:t>
            </a:r>
            <a:r>
              <a:rPr lang="cs-CZ" altLang="cs-CZ" sz="2400" dirty="0">
                <a:latin typeface="Garamond" pitchFamily="18" charset="0"/>
              </a:rPr>
              <a:t>dynasty </a:t>
            </a:r>
            <a:r>
              <a:rPr lang="cs-CZ" altLang="cs-CZ" sz="2400" dirty="0" err="1">
                <a:latin typeface="Garamond" pitchFamily="18" charset="0"/>
              </a:rPr>
              <a:t>died</a:t>
            </a:r>
            <a:r>
              <a:rPr lang="cs-CZ" altLang="cs-CZ" sz="2400" dirty="0">
                <a:latin typeface="Garamond" pitchFamily="18" charset="0"/>
              </a:rPr>
              <a:t> </a:t>
            </a:r>
            <a:r>
              <a:rPr lang="cs-CZ" altLang="cs-CZ" sz="2400" dirty="0" err="1">
                <a:latin typeface="Garamond" pitchFamily="18" charset="0"/>
              </a:rPr>
              <a:t>out</a:t>
            </a:r>
            <a:r>
              <a:rPr lang="cs-CZ" altLang="cs-CZ" sz="2400" dirty="0">
                <a:latin typeface="Garamond" pitchFamily="18" charset="0"/>
              </a:rPr>
              <a:t> in </a:t>
            </a:r>
            <a:r>
              <a:rPr lang="cs-CZ" altLang="cs-CZ" sz="2400" dirty="0" err="1">
                <a:latin typeface="Garamond" pitchFamily="18" charset="0"/>
              </a:rPr>
              <a:t>the</a:t>
            </a:r>
            <a:r>
              <a:rPr lang="cs-CZ" altLang="cs-CZ" sz="2400" dirty="0">
                <a:latin typeface="Garamond" pitchFamily="18" charset="0"/>
              </a:rPr>
              <a:t> male </a:t>
            </a:r>
            <a:r>
              <a:rPr lang="cs-CZ" altLang="cs-CZ" sz="2400" dirty="0" err="1">
                <a:latin typeface="Garamond" pitchFamily="18" charset="0"/>
              </a:rPr>
              <a:t>tail</a:t>
            </a:r>
            <a:endParaRPr lang="cs-CZ" altLang="cs-CZ" sz="2400" dirty="0">
              <a:latin typeface="Garamond" pitchFamily="18" charset="0"/>
            </a:endParaRPr>
          </a:p>
          <a:p>
            <a:pPr>
              <a:buFont typeface="Arial" panose="020B0604020202020204" pitchFamily="34" charset="0"/>
              <a:buChar char="•"/>
            </a:pPr>
            <a:r>
              <a:rPr lang="cs-CZ" altLang="cs-CZ" sz="2400" dirty="0" err="1">
                <a:latin typeface="Garamond" pitchFamily="18" charset="0"/>
              </a:rPr>
              <a:t>After</a:t>
            </a:r>
            <a:r>
              <a:rPr lang="cs-CZ" altLang="cs-CZ" sz="2400" dirty="0">
                <a:latin typeface="Garamond" pitchFamily="18" charset="0"/>
              </a:rPr>
              <a:t> </a:t>
            </a:r>
            <a:r>
              <a:rPr lang="cs-CZ" altLang="cs-CZ" sz="2400" dirty="0" err="1">
                <a:latin typeface="Garamond" pitchFamily="18" charset="0"/>
              </a:rPr>
              <a:t>four</a:t>
            </a:r>
            <a:r>
              <a:rPr lang="cs-CZ" altLang="cs-CZ" sz="2400" dirty="0">
                <a:latin typeface="Garamond" pitchFamily="18" charset="0"/>
              </a:rPr>
              <a:t> </a:t>
            </a:r>
            <a:r>
              <a:rPr lang="cs-CZ" altLang="cs-CZ" sz="2400" dirty="0" err="1">
                <a:latin typeface="Garamond" pitchFamily="18" charset="0"/>
              </a:rPr>
              <a:t>years</a:t>
            </a:r>
            <a:r>
              <a:rPr lang="cs-CZ" altLang="cs-CZ" sz="2400" dirty="0">
                <a:latin typeface="Garamond" pitchFamily="18" charset="0"/>
              </a:rPr>
              <a:t> </a:t>
            </a:r>
            <a:r>
              <a:rPr lang="cs-CZ" altLang="cs-CZ" sz="2400" dirty="0" err="1">
                <a:latin typeface="Garamond" pitchFamily="18" charset="0"/>
              </a:rPr>
              <a:t>of</a:t>
            </a:r>
            <a:r>
              <a:rPr lang="cs-CZ" altLang="cs-CZ" sz="2400" dirty="0">
                <a:latin typeface="Garamond" pitchFamily="18" charset="0"/>
              </a:rPr>
              <a:t> </a:t>
            </a:r>
            <a:r>
              <a:rPr lang="cs-CZ" altLang="cs-CZ" sz="2400" dirty="0" err="1">
                <a:latin typeface="Garamond" pitchFamily="18" charset="0"/>
              </a:rPr>
              <a:t>struggles</a:t>
            </a:r>
            <a:r>
              <a:rPr lang="cs-CZ" altLang="cs-CZ" sz="2400" dirty="0">
                <a:latin typeface="Garamond" pitchFamily="18" charset="0"/>
              </a:rPr>
              <a:t> </a:t>
            </a:r>
            <a:r>
              <a:rPr lang="cs-CZ" altLang="cs-CZ" sz="2400" dirty="0" err="1">
                <a:latin typeface="Garamond" pitchFamily="18" charset="0"/>
              </a:rPr>
              <a:t>for</a:t>
            </a:r>
            <a:r>
              <a:rPr lang="cs-CZ" altLang="cs-CZ" sz="2400" dirty="0">
                <a:latin typeface="Garamond" pitchFamily="18" charset="0"/>
              </a:rPr>
              <a:t> </a:t>
            </a:r>
            <a:r>
              <a:rPr lang="cs-CZ" altLang="cs-CZ" sz="2400" dirty="0" err="1">
                <a:latin typeface="Garamond" pitchFamily="18" charset="0"/>
              </a:rPr>
              <a:t>the</a:t>
            </a:r>
            <a:r>
              <a:rPr lang="cs-CZ" altLang="cs-CZ" sz="2400" dirty="0">
                <a:latin typeface="Garamond" pitchFamily="18" charset="0"/>
              </a:rPr>
              <a:t> </a:t>
            </a:r>
            <a:r>
              <a:rPr lang="cs-CZ" altLang="cs-CZ" sz="2400" dirty="0" err="1">
                <a:latin typeface="Garamond" pitchFamily="18" charset="0"/>
              </a:rPr>
              <a:t>throne</a:t>
            </a:r>
            <a:r>
              <a:rPr lang="cs-CZ" altLang="cs-CZ" sz="2400" dirty="0">
                <a:latin typeface="Garamond" pitchFamily="18" charset="0"/>
              </a:rPr>
              <a:t> – </a:t>
            </a:r>
            <a:r>
              <a:rPr lang="cs-CZ" altLang="cs-CZ" sz="2400" dirty="0" err="1">
                <a:latin typeface="Garamond" pitchFamily="18" charset="0"/>
              </a:rPr>
              <a:t>the</a:t>
            </a:r>
            <a:r>
              <a:rPr lang="cs-CZ" altLang="cs-CZ" sz="2400" dirty="0">
                <a:latin typeface="Garamond" pitchFamily="18" charset="0"/>
              </a:rPr>
              <a:t> </a:t>
            </a:r>
            <a:r>
              <a:rPr lang="cs-CZ" altLang="cs-CZ" sz="2400" dirty="0" err="1">
                <a:latin typeface="Garamond" pitchFamily="18" charset="0"/>
              </a:rPr>
              <a:t>new</a:t>
            </a:r>
            <a:r>
              <a:rPr lang="cs-CZ" altLang="cs-CZ" sz="2400" dirty="0">
                <a:latin typeface="Garamond" pitchFamily="18" charset="0"/>
              </a:rPr>
              <a:t> </a:t>
            </a:r>
            <a:r>
              <a:rPr lang="cs-CZ" altLang="cs-CZ" sz="2400" dirty="0" smtClean="0">
                <a:latin typeface="Garamond" pitchFamily="18" charset="0"/>
              </a:rPr>
              <a:t>dynasty </a:t>
            </a:r>
            <a:r>
              <a:rPr lang="cs-CZ" altLang="cs-CZ" sz="2400" dirty="0" err="1" smtClean="0">
                <a:latin typeface="Garamond" pitchFamily="18" charset="0"/>
              </a:rPr>
              <a:t>of</a:t>
            </a:r>
            <a:r>
              <a:rPr lang="cs-CZ" altLang="cs-CZ" sz="2400" dirty="0" smtClean="0">
                <a:latin typeface="Garamond" pitchFamily="18" charset="0"/>
              </a:rPr>
              <a:t> </a:t>
            </a:r>
            <a:r>
              <a:rPr lang="cs-CZ" sz="2400" dirty="0" err="1" smtClean="0">
                <a:latin typeface="Garamond" panose="02020404030301010803" pitchFamily="18" charset="0"/>
              </a:rPr>
              <a:t>Luxembourg</a:t>
            </a:r>
            <a:r>
              <a:rPr lang="cs-CZ" sz="2400" dirty="0" smtClean="0">
                <a:latin typeface="Garamond" panose="02020404030301010803" pitchFamily="18" charset="0"/>
              </a:rPr>
              <a:t> </a:t>
            </a:r>
            <a:r>
              <a:rPr lang="cs-CZ" sz="2400" dirty="0" err="1" smtClean="0">
                <a:latin typeface="Garamond" panose="02020404030301010803" pitchFamily="18" charset="0"/>
              </a:rPr>
              <a:t>s</a:t>
            </a:r>
            <a:r>
              <a:rPr lang="cs-CZ" altLang="cs-CZ" sz="2400" dirty="0" err="1" smtClean="0">
                <a:latin typeface="Garamond" pitchFamily="18" charset="0"/>
              </a:rPr>
              <a:t>came</a:t>
            </a:r>
            <a:r>
              <a:rPr lang="cs-CZ" altLang="cs-CZ" sz="2400" dirty="0" smtClean="0">
                <a:latin typeface="Garamond" pitchFamily="18" charset="0"/>
              </a:rPr>
              <a:t> </a:t>
            </a:r>
            <a:r>
              <a:rPr lang="cs-CZ" altLang="cs-CZ" sz="2400" dirty="0">
                <a:latin typeface="Garamond" pitchFamily="18" charset="0"/>
              </a:rPr>
              <a:t>to Bohemia and </a:t>
            </a:r>
            <a:r>
              <a:rPr lang="cs-CZ" altLang="cs-CZ" sz="2400" dirty="0" err="1">
                <a:latin typeface="Garamond" pitchFamily="18" charset="0"/>
              </a:rPr>
              <a:t>the</a:t>
            </a:r>
            <a:r>
              <a:rPr lang="cs-CZ" altLang="cs-CZ" sz="2400" dirty="0">
                <a:latin typeface="Garamond" pitchFamily="18" charset="0"/>
              </a:rPr>
              <a:t> </a:t>
            </a:r>
            <a:r>
              <a:rPr lang="cs-CZ" altLang="cs-CZ" sz="2400" dirty="0" err="1">
                <a:latin typeface="Garamond" pitchFamily="18" charset="0"/>
              </a:rPr>
              <a:t>Polish</a:t>
            </a:r>
            <a:r>
              <a:rPr lang="cs-CZ" altLang="cs-CZ" sz="2400" dirty="0">
                <a:latin typeface="Garamond" pitchFamily="18" charset="0"/>
              </a:rPr>
              <a:t> </a:t>
            </a:r>
            <a:r>
              <a:rPr lang="cs-CZ" altLang="cs-CZ" sz="2400" dirty="0" err="1">
                <a:latin typeface="Garamond" pitchFamily="18" charset="0"/>
              </a:rPr>
              <a:t>throne</a:t>
            </a:r>
            <a:r>
              <a:rPr lang="cs-CZ" altLang="cs-CZ" sz="2400" dirty="0">
                <a:latin typeface="Garamond" pitchFamily="18" charset="0"/>
              </a:rPr>
              <a:t> </a:t>
            </a:r>
            <a:r>
              <a:rPr lang="cs-CZ" altLang="cs-CZ" sz="2400" dirty="0" err="1">
                <a:latin typeface="Garamond" pitchFamily="18" charset="0"/>
              </a:rPr>
              <a:t>returned</a:t>
            </a:r>
            <a:r>
              <a:rPr lang="cs-CZ" altLang="cs-CZ" sz="2400" dirty="0">
                <a:latin typeface="Garamond" pitchFamily="18" charset="0"/>
              </a:rPr>
              <a:t> to </a:t>
            </a:r>
            <a:r>
              <a:rPr lang="cs-CZ" altLang="cs-CZ" sz="2400" dirty="0" err="1">
                <a:latin typeface="Garamond" pitchFamily="18" charset="0"/>
              </a:rPr>
              <a:t>the</a:t>
            </a:r>
            <a:r>
              <a:rPr lang="cs-CZ" altLang="cs-CZ" sz="2400" dirty="0">
                <a:latin typeface="Garamond" pitchFamily="18" charset="0"/>
              </a:rPr>
              <a:t> </a:t>
            </a:r>
            <a:r>
              <a:rPr lang="cs-CZ" altLang="cs-CZ" sz="2400" b="1" dirty="0">
                <a:latin typeface="Garamond" pitchFamily="18" charset="0"/>
              </a:rPr>
              <a:t>dynasty </a:t>
            </a:r>
            <a:r>
              <a:rPr lang="cs-CZ" altLang="cs-CZ" sz="2400" b="1" dirty="0" err="1">
                <a:latin typeface="Garamond" pitchFamily="18" charset="0"/>
              </a:rPr>
              <a:t>of</a:t>
            </a:r>
            <a:r>
              <a:rPr lang="cs-CZ" altLang="cs-CZ" sz="2400" b="1" dirty="0">
                <a:latin typeface="Garamond" pitchFamily="18" charset="0"/>
              </a:rPr>
              <a:t> </a:t>
            </a:r>
            <a:r>
              <a:rPr lang="cs-CZ" altLang="cs-CZ" sz="2400" b="1" dirty="0" err="1" smtClean="0">
                <a:latin typeface="Garamond" pitchFamily="18" charset="0"/>
              </a:rPr>
              <a:t>Piasts</a:t>
            </a:r>
            <a:endParaRPr lang="cs-CZ" altLang="cs-CZ" sz="2400" dirty="0">
              <a:latin typeface="Garamond" pitchFamily="18" charset="0"/>
            </a:endParaRPr>
          </a:p>
          <a:p>
            <a:pPr>
              <a:buFont typeface="Arial" panose="020B0604020202020204" pitchFamily="34" charset="0"/>
              <a:buChar char="•"/>
            </a:pPr>
            <a:endParaRPr lang="cs-CZ" altLang="cs-CZ" sz="2800" dirty="0">
              <a:latin typeface="Garamond" pitchFamily="18" charset="0"/>
            </a:endParaRPr>
          </a:p>
          <a:p>
            <a:endParaRPr lang="cs-CZ" dirty="0"/>
          </a:p>
        </p:txBody>
      </p:sp>
    </p:spTree>
    <p:extLst>
      <p:ext uri="{BB962C8B-B14F-4D97-AF65-F5344CB8AC3E}">
        <p14:creationId xmlns:p14="http://schemas.microsoft.com/office/powerpoint/2010/main" val="3607829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Zástupný symbol pro text 5"/>
          <p:cNvSpPr>
            <a:spLocks noGrp="1"/>
          </p:cNvSpPr>
          <p:nvPr>
            <p:ph type="body" idx="1"/>
          </p:nvPr>
        </p:nvSpPr>
        <p:spPr>
          <a:xfrm>
            <a:off x="395288" y="5733256"/>
            <a:ext cx="3178175" cy="864394"/>
          </a:xfrm>
          <a:ln>
            <a:miter lim="800000"/>
            <a:headEnd/>
            <a:tailEnd/>
          </a:ln>
        </p:spPr>
        <p:txBody>
          <a:bodyPr/>
          <a:lstStyle/>
          <a:p>
            <a:r>
              <a:rPr lang="cs-CZ" altLang="cs-CZ" sz="1800" dirty="0" err="1" smtClean="0">
                <a:latin typeface="Garamond" pitchFamily="18" charset="0"/>
              </a:rPr>
              <a:t>The</a:t>
            </a:r>
            <a:r>
              <a:rPr lang="cs-CZ" altLang="cs-CZ" sz="1800" dirty="0" smtClean="0">
                <a:latin typeface="Garamond" pitchFamily="18" charset="0"/>
              </a:rPr>
              <a:t> </a:t>
            </a:r>
            <a:r>
              <a:rPr lang="cs-CZ" altLang="cs-CZ" sz="1800" dirty="0" err="1">
                <a:latin typeface="Garamond" pitchFamily="18" charset="0"/>
              </a:rPr>
              <a:t>K</a:t>
            </a:r>
            <a:r>
              <a:rPr lang="cs-CZ" altLang="cs-CZ" sz="1800" dirty="0" err="1" smtClean="0">
                <a:latin typeface="Garamond" pitchFamily="18" charset="0"/>
              </a:rPr>
              <a:t>ingdom</a:t>
            </a:r>
            <a:r>
              <a:rPr lang="cs-CZ" altLang="cs-CZ" sz="1800" dirty="0" smtClean="0">
                <a:latin typeface="Garamond" pitchFamily="18" charset="0"/>
              </a:rPr>
              <a:t> </a:t>
            </a:r>
            <a:r>
              <a:rPr lang="cs-CZ" altLang="cs-CZ" sz="1800" dirty="0" err="1" smtClean="0">
                <a:latin typeface="Garamond" pitchFamily="18" charset="0"/>
              </a:rPr>
              <a:t>of</a:t>
            </a:r>
            <a:r>
              <a:rPr lang="cs-CZ" altLang="cs-CZ" sz="1800" dirty="0" smtClean="0">
                <a:latin typeface="Garamond" pitchFamily="18" charset="0"/>
              </a:rPr>
              <a:t> Ottokar II</a:t>
            </a:r>
          </a:p>
          <a:p>
            <a:r>
              <a:rPr lang="cs-CZ" altLang="cs-CZ" sz="1800" dirty="0" err="1" smtClean="0">
                <a:latin typeface="Garamond" pitchFamily="18" charset="0"/>
              </a:rPr>
              <a:t>around</a:t>
            </a:r>
            <a:r>
              <a:rPr lang="cs-CZ" altLang="cs-CZ" sz="1800" dirty="0" smtClean="0">
                <a:latin typeface="Garamond" pitchFamily="18" charset="0"/>
              </a:rPr>
              <a:t> 1270</a:t>
            </a:r>
          </a:p>
        </p:txBody>
      </p:sp>
      <p:pic>
        <p:nvPicPr>
          <p:cNvPr id="50181" name="Zástupný symbol pro obsah 9" descr="Reich_König_Ottokar_II._Přemysl.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250825" y="1196975"/>
            <a:ext cx="3605213" cy="4104233"/>
          </a:xfrm>
        </p:spPr>
      </p:pic>
      <p:sp>
        <p:nvSpPr>
          <p:cNvPr id="50180" name="Zástupný symbol pro text 7"/>
          <p:cNvSpPr>
            <a:spLocks noGrp="1"/>
          </p:cNvSpPr>
          <p:nvPr>
            <p:ph type="body" sz="quarter" idx="3"/>
          </p:nvPr>
        </p:nvSpPr>
        <p:spPr>
          <a:xfrm>
            <a:off x="4427538" y="6021388"/>
            <a:ext cx="3521075" cy="601662"/>
          </a:xfrm>
          <a:ln>
            <a:miter lim="800000"/>
            <a:headEnd/>
            <a:tailEnd/>
          </a:ln>
        </p:spPr>
        <p:txBody>
          <a:bodyPr/>
          <a:lstStyle/>
          <a:p>
            <a:r>
              <a:rPr lang="cs-CZ" altLang="cs-CZ" sz="1800" dirty="0" err="1" smtClean="0">
                <a:latin typeface="Garamond" pitchFamily="18" charset="0"/>
              </a:rPr>
              <a:t>The</a:t>
            </a:r>
            <a:r>
              <a:rPr lang="cs-CZ" altLang="cs-CZ" sz="1800" dirty="0" smtClean="0">
                <a:latin typeface="Garamond" pitchFamily="18" charset="0"/>
              </a:rPr>
              <a:t> </a:t>
            </a:r>
            <a:r>
              <a:rPr lang="cs-CZ" altLang="cs-CZ" sz="1800" dirty="0" err="1">
                <a:latin typeface="Garamond" pitchFamily="18" charset="0"/>
              </a:rPr>
              <a:t>H</a:t>
            </a:r>
            <a:r>
              <a:rPr lang="cs-CZ" altLang="cs-CZ" sz="1800" dirty="0" err="1" smtClean="0">
                <a:latin typeface="Garamond" pitchFamily="18" charset="0"/>
              </a:rPr>
              <a:t>ingdom</a:t>
            </a:r>
            <a:r>
              <a:rPr lang="cs-CZ" altLang="cs-CZ" sz="1800" dirty="0" smtClean="0">
                <a:latin typeface="Garamond" pitchFamily="18" charset="0"/>
              </a:rPr>
              <a:t> </a:t>
            </a:r>
            <a:r>
              <a:rPr lang="cs-CZ" altLang="cs-CZ" sz="1800" dirty="0" err="1" smtClean="0">
                <a:latin typeface="Garamond" pitchFamily="18" charset="0"/>
              </a:rPr>
              <a:t>of</a:t>
            </a:r>
            <a:r>
              <a:rPr lang="cs-CZ" altLang="cs-CZ" sz="1800" dirty="0" smtClean="0">
                <a:latin typeface="Garamond" pitchFamily="18" charset="0"/>
              </a:rPr>
              <a:t> </a:t>
            </a:r>
            <a:r>
              <a:rPr lang="cs-CZ" altLang="cs-CZ" sz="1800" dirty="0" err="1" smtClean="0">
                <a:latin typeface="Garamond" pitchFamily="18" charset="0"/>
              </a:rPr>
              <a:t>Wenceslaus</a:t>
            </a:r>
            <a:r>
              <a:rPr lang="cs-CZ" altLang="cs-CZ" sz="1800" dirty="0" smtClean="0">
                <a:latin typeface="Garamond" pitchFamily="18" charset="0"/>
              </a:rPr>
              <a:t> II </a:t>
            </a:r>
            <a:r>
              <a:rPr lang="cs-CZ" altLang="cs-CZ" sz="1800" dirty="0" err="1" smtClean="0">
                <a:latin typeface="Garamond" pitchFamily="18" charset="0"/>
              </a:rPr>
              <a:t>around</a:t>
            </a:r>
            <a:r>
              <a:rPr lang="cs-CZ" altLang="cs-CZ" sz="1800" dirty="0" smtClean="0">
                <a:latin typeface="Garamond" pitchFamily="18" charset="0"/>
              </a:rPr>
              <a:t> 1301</a:t>
            </a:r>
          </a:p>
        </p:txBody>
      </p:sp>
      <p:pic>
        <p:nvPicPr>
          <p:cNvPr id="50182" name="Zástupný symbol pro obsah 10" descr="WenceslausIImap-en.png"/>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968260" y="1398588"/>
            <a:ext cx="2699979" cy="2743200"/>
          </a:xfrm>
        </p:spPr>
      </p:pic>
      <p:sp>
        <p:nvSpPr>
          <p:cNvPr id="2" name="Nadpis 1"/>
          <p:cNvSpPr>
            <a:spLocks noGrp="1"/>
          </p:cNvSpPr>
          <p:nvPr>
            <p:ph type="title"/>
          </p:nvPr>
        </p:nvSpPr>
        <p:spPr>
          <a:xfrm>
            <a:off x="457200" y="320040"/>
            <a:ext cx="8507288" cy="588680"/>
          </a:xfrm>
        </p:spPr>
        <p:txBody>
          <a:bodyPr/>
          <a:lstStyle/>
          <a:p>
            <a:pPr algn="ctr">
              <a:defRPr/>
            </a:pPr>
            <a:r>
              <a:rPr lang="cs-CZ" sz="2800" dirty="0" err="1" smtClean="0">
                <a:latin typeface="Garamond" pitchFamily="18" charset="0"/>
              </a:rPr>
              <a:t>Maps</a:t>
            </a:r>
            <a:r>
              <a:rPr lang="cs-CZ" sz="2800" dirty="0" smtClean="0">
                <a:latin typeface="Garamond" pitchFamily="18" charset="0"/>
              </a:rPr>
              <a:t> </a:t>
            </a:r>
            <a:r>
              <a:rPr lang="cs-CZ" sz="2800" dirty="0" err="1" smtClean="0">
                <a:latin typeface="Garamond" pitchFamily="18" charset="0"/>
              </a:rPr>
              <a:t>of</a:t>
            </a:r>
            <a:r>
              <a:rPr lang="cs-CZ" sz="2800" dirty="0" smtClean="0">
                <a:latin typeface="Garamond" pitchFamily="18" charset="0"/>
              </a:rPr>
              <a:t> Bohemian </a:t>
            </a:r>
            <a:r>
              <a:rPr lang="cs-CZ" sz="2800" dirty="0" err="1" smtClean="0">
                <a:latin typeface="Garamond" pitchFamily="18" charset="0"/>
              </a:rPr>
              <a:t>Kingdom</a:t>
            </a:r>
            <a:endParaRPr lang="cs-CZ" sz="2800" dirty="0">
              <a:latin typeface="Garamond" pitchFamily="18" charset="0"/>
            </a:endParaRPr>
          </a:p>
        </p:txBody>
      </p:sp>
    </p:spTree>
    <p:extLst>
      <p:ext uri="{BB962C8B-B14F-4D97-AF65-F5344CB8AC3E}">
        <p14:creationId xmlns:p14="http://schemas.microsoft.com/office/powerpoint/2010/main" val="34504611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Zástupný symbol pro text 2"/>
          <p:cNvSpPr>
            <a:spLocks noGrp="1"/>
          </p:cNvSpPr>
          <p:nvPr>
            <p:ph type="body" idx="1"/>
          </p:nvPr>
        </p:nvSpPr>
        <p:spPr>
          <a:xfrm>
            <a:off x="457200" y="5867400"/>
            <a:ext cx="3521075" cy="457200"/>
          </a:xfrm>
          <a:ln>
            <a:miter lim="800000"/>
            <a:headEnd/>
            <a:tailEnd/>
          </a:ln>
        </p:spPr>
        <p:txBody>
          <a:bodyPr/>
          <a:lstStyle/>
          <a:p>
            <a:r>
              <a:rPr lang="cs-CZ" altLang="cs-CZ" dirty="0" err="1" smtClean="0">
                <a:latin typeface="Garamond" pitchFamily="18" charset="0"/>
              </a:rPr>
              <a:t>Seal</a:t>
            </a:r>
            <a:r>
              <a:rPr lang="cs-CZ" altLang="cs-CZ" dirty="0" smtClean="0">
                <a:latin typeface="Garamond" pitchFamily="18" charset="0"/>
              </a:rPr>
              <a:t> </a:t>
            </a:r>
            <a:r>
              <a:rPr lang="cs-CZ" altLang="cs-CZ" dirty="0" err="1" smtClean="0">
                <a:latin typeface="Garamond" pitchFamily="18" charset="0"/>
              </a:rPr>
              <a:t>of</a:t>
            </a:r>
            <a:r>
              <a:rPr lang="cs-CZ" altLang="cs-CZ" dirty="0" smtClean="0">
                <a:latin typeface="Garamond" pitchFamily="18" charset="0"/>
              </a:rPr>
              <a:t> King Ottokar II </a:t>
            </a:r>
            <a:r>
              <a:rPr lang="cs-CZ" altLang="cs-CZ" dirty="0" err="1" smtClean="0">
                <a:latin typeface="Garamond" pitchFamily="18" charset="0"/>
              </a:rPr>
              <a:t>of</a:t>
            </a:r>
            <a:r>
              <a:rPr lang="cs-CZ" altLang="cs-CZ" dirty="0" smtClean="0">
                <a:latin typeface="Garamond" pitchFamily="18" charset="0"/>
              </a:rPr>
              <a:t> Bohemia</a:t>
            </a:r>
          </a:p>
        </p:txBody>
      </p:sp>
      <p:pic>
        <p:nvPicPr>
          <p:cNvPr id="51205" name="Zástupný symbol pro obsah 6"/>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069975" y="2620963"/>
            <a:ext cx="2295525" cy="2295525"/>
          </a:xfrm>
        </p:spPr>
      </p:pic>
      <p:sp>
        <p:nvSpPr>
          <p:cNvPr id="51204" name="Zástupný symbol pro text 3"/>
          <p:cNvSpPr>
            <a:spLocks noGrp="1"/>
          </p:cNvSpPr>
          <p:nvPr>
            <p:ph type="body" sz="quarter" idx="3"/>
          </p:nvPr>
        </p:nvSpPr>
        <p:spPr>
          <a:xfrm>
            <a:off x="4788024" y="5867400"/>
            <a:ext cx="4355976" cy="457200"/>
          </a:xfrm>
          <a:ln>
            <a:miter lim="800000"/>
            <a:headEnd/>
            <a:tailEnd/>
          </a:ln>
        </p:spPr>
        <p:txBody>
          <a:bodyPr/>
          <a:lstStyle/>
          <a:p>
            <a:r>
              <a:rPr lang="cs-CZ" altLang="cs-CZ" dirty="0" smtClean="0">
                <a:latin typeface="Garamond" pitchFamily="18" charset="0"/>
              </a:rPr>
              <a:t>King </a:t>
            </a:r>
            <a:r>
              <a:rPr lang="cs-CZ" altLang="cs-CZ" dirty="0" err="1" smtClean="0">
                <a:latin typeface="Garamond" pitchFamily="18" charset="0"/>
              </a:rPr>
              <a:t>Wenceslaus</a:t>
            </a:r>
            <a:r>
              <a:rPr lang="cs-CZ" altLang="cs-CZ" dirty="0" smtClean="0">
                <a:latin typeface="Garamond" pitchFamily="18" charset="0"/>
              </a:rPr>
              <a:t> II </a:t>
            </a:r>
          </a:p>
        </p:txBody>
      </p:sp>
      <p:pic>
        <p:nvPicPr>
          <p:cNvPr id="51206" name="Zástupný symbol pro obsah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381132" y="1398588"/>
            <a:ext cx="1874236" cy="2743200"/>
          </a:xfrm>
        </p:spPr>
      </p:pic>
      <p:sp>
        <p:nvSpPr>
          <p:cNvPr id="2" name="Nadpis 1"/>
          <p:cNvSpPr>
            <a:spLocks noGrp="1"/>
          </p:cNvSpPr>
          <p:nvPr>
            <p:ph type="title"/>
          </p:nvPr>
        </p:nvSpPr>
        <p:spPr>
          <a:xfrm>
            <a:off x="0" y="188640"/>
            <a:ext cx="9143999" cy="1440160"/>
          </a:xfrm>
        </p:spPr>
        <p:txBody>
          <a:bodyPr/>
          <a:lstStyle/>
          <a:p>
            <a:pPr algn="ctr">
              <a:defRPr/>
            </a:pPr>
            <a:r>
              <a:rPr lang="cs-CZ" dirty="0" err="1" smtClean="0">
                <a:latin typeface="Garamond" panose="02020404030301010803" pitchFamily="18" charset="0"/>
              </a:rPr>
              <a:t>The</a:t>
            </a:r>
            <a:r>
              <a:rPr lang="cs-CZ" dirty="0" smtClean="0">
                <a:latin typeface="Garamond" panose="02020404030301010803" pitchFamily="18" charset="0"/>
              </a:rPr>
              <a:t> House </a:t>
            </a:r>
            <a:r>
              <a:rPr lang="cs-CZ" dirty="0" err="1" smtClean="0">
                <a:latin typeface="Garamond" panose="02020404030301010803" pitchFamily="18" charset="0"/>
              </a:rPr>
              <a:t>of</a:t>
            </a:r>
            <a:r>
              <a:rPr lang="cs-CZ" dirty="0" smtClean="0">
                <a:latin typeface="Garamond" panose="02020404030301010803" pitchFamily="18" charset="0"/>
              </a:rPr>
              <a:t> </a:t>
            </a:r>
            <a:r>
              <a:rPr lang="cs-CZ" dirty="0" err="1">
                <a:latin typeface="Garamond" panose="02020404030301010803" pitchFamily="18" charset="0"/>
              </a:rPr>
              <a:t>P</a:t>
            </a:r>
            <a:r>
              <a:rPr lang="cs-CZ" dirty="0" err="1" smtClean="0">
                <a:latin typeface="Garamond" panose="02020404030301010803" pitchFamily="18" charset="0"/>
              </a:rPr>
              <a:t>řemyslids</a:t>
            </a:r>
            <a:endParaRPr lang="cs-CZ" dirty="0">
              <a:latin typeface="Garamond" panose="02020404030301010803" pitchFamily="18" charset="0"/>
            </a:endParaRPr>
          </a:p>
        </p:txBody>
      </p:sp>
    </p:spTree>
    <p:extLst>
      <p:ext uri="{BB962C8B-B14F-4D97-AF65-F5344CB8AC3E}">
        <p14:creationId xmlns:p14="http://schemas.microsoft.com/office/powerpoint/2010/main" val="3948700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Zástupný symbol pro text 2"/>
          <p:cNvSpPr>
            <a:spLocks noGrp="1"/>
          </p:cNvSpPr>
          <p:nvPr>
            <p:ph type="body" idx="1"/>
          </p:nvPr>
        </p:nvSpPr>
        <p:spPr>
          <a:xfrm>
            <a:off x="107504" y="5867400"/>
            <a:ext cx="3870771" cy="457200"/>
          </a:xfrm>
          <a:ln>
            <a:miter lim="800000"/>
            <a:headEnd/>
            <a:tailEnd/>
          </a:ln>
        </p:spPr>
        <p:txBody>
          <a:bodyPr/>
          <a:lstStyle/>
          <a:p>
            <a:r>
              <a:rPr lang="cs-CZ" altLang="cs-CZ" dirty="0" smtClean="0">
                <a:latin typeface="Garamond" panose="02020404030301010803" pitchFamily="18" charset="0"/>
              </a:rPr>
              <a:t>10th – 13th </a:t>
            </a:r>
            <a:r>
              <a:rPr lang="cs-CZ" altLang="cs-CZ" dirty="0" err="1">
                <a:latin typeface="Garamond" panose="02020404030301010803" pitchFamily="18" charset="0"/>
              </a:rPr>
              <a:t>c</a:t>
            </a:r>
            <a:r>
              <a:rPr lang="cs-CZ" altLang="cs-CZ" dirty="0" err="1" smtClean="0">
                <a:latin typeface="Garamond" panose="02020404030301010803" pitchFamily="18" charset="0"/>
              </a:rPr>
              <a:t>entury</a:t>
            </a:r>
            <a:endParaRPr lang="cs-CZ" altLang="cs-CZ" dirty="0" smtClean="0">
              <a:latin typeface="Garamond" panose="02020404030301010803" pitchFamily="18" charset="0"/>
            </a:endParaRPr>
          </a:p>
        </p:txBody>
      </p:sp>
      <p:pic>
        <p:nvPicPr>
          <p:cNvPr id="52229" name="Zástupný symbol pro obsah 6"/>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7544" y="1340768"/>
            <a:ext cx="3467100" cy="4268787"/>
          </a:xfrm>
        </p:spPr>
      </p:pic>
      <p:sp>
        <p:nvSpPr>
          <p:cNvPr id="52228" name="Zástupný symbol pro text 3"/>
          <p:cNvSpPr>
            <a:spLocks noGrp="1"/>
          </p:cNvSpPr>
          <p:nvPr>
            <p:ph type="body" sz="quarter" idx="3"/>
          </p:nvPr>
        </p:nvSpPr>
        <p:spPr>
          <a:xfrm>
            <a:off x="4932040" y="5867400"/>
            <a:ext cx="4211960" cy="457200"/>
          </a:xfrm>
          <a:ln>
            <a:miter lim="800000"/>
            <a:headEnd/>
            <a:tailEnd/>
          </a:ln>
        </p:spPr>
        <p:txBody>
          <a:bodyPr/>
          <a:lstStyle/>
          <a:p>
            <a:r>
              <a:rPr lang="cs-CZ" altLang="cs-CZ" dirty="0" err="1" smtClean="0">
                <a:latin typeface="Garamond" panose="02020404030301010803" pitchFamily="18" charset="0"/>
              </a:rPr>
              <a:t>Around</a:t>
            </a:r>
            <a:r>
              <a:rPr lang="cs-CZ" altLang="cs-CZ" dirty="0" smtClean="0">
                <a:latin typeface="Garamond" panose="02020404030301010803" pitchFamily="18" charset="0"/>
              </a:rPr>
              <a:t> </a:t>
            </a:r>
            <a:r>
              <a:rPr lang="cs-CZ" altLang="cs-CZ" dirty="0" err="1" smtClean="0">
                <a:latin typeface="Garamond" panose="02020404030301010803" pitchFamily="18" charset="0"/>
              </a:rPr>
              <a:t>the</a:t>
            </a:r>
            <a:r>
              <a:rPr lang="cs-CZ" altLang="cs-CZ" dirty="0" smtClean="0">
                <a:latin typeface="Garamond" panose="02020404030301010803" pitchFamily="18" charset="0"/>
              </a:rPr>
              <a:t> </a:t>
            </a:r>
            <a:r>
              <a:rPr lang="cs-CZ" altLang="cs-CZ" dirty="0" err="1" smtClean="0">
                <a:latin typeface="Garamond" panose="02020404030301010803" pitchFamily="18" charset="0"/>
              </a:rPr>
              <a:t>year</a:t>
            </a:r>
            <a:r>
              <a:rPr lang="cs-CZ" altLang="cs-CZ" dirty="0" smtClean="0">
                <a:latin typeface="Garamond" panose="02020404030301010803" pitchFamily="18" charset="0"/>
              </a:rPr>
              <a:t> 1300</a:t>
            </a:r>
          </a:p>
        </p:txBody>
      </p:sp>
      <p:pic>
        <p:nvPicPr>
          <p:cNvPr id="52230" name="Zástupný symbol pro obsah 1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45025" y="1624107"/>
            <a:ext cx="3346450" cy="2292161"/>
          </a:xfrm>
        </p:spPr>
      </p:pic>
      <p:sp>
        <p:nvSpPr>
          <p:cNvPr id="2" name="Nadpis 1"/>
          <p:cNvSpPr>
            <a:spLocks noGrp="1"/>
          </p:cNvSpPr>
          <p:nvPr>
            <p:ph type="title"/>
          </p:nvPr>
        </p:nvSpPr>
        <p:spPr>
          <a:xfrm>
            <a:off x="0" y="332656"/>
            <a:ext cx="9036495" cy="936104"/>
          </a:xfrm>
        </p:spPr>
        <p:txBody>
          <a:bodyPr/>
          <a:lstStyle/>
          <a:p>
            <a:pPr algn="ctr">
              <a:defRPr/>
            </a:pPr>
            <a:r>
              <a:rPr lang="cs-CZ" dirty="0" err="1" smtClean="0">
                <a:latin typeface="Garamond" panose="02020404030301010803" pitchFamily="18" charset="0"/>
              </a:rPr>
              <a:t>Holy</a:t>
            </a:r>
            <a:r>
              <a:rPr lang="cs-CZ" dirty="0" smtClean="0">
                <a:latin typeface="Garamond" panose="02020404030301010803" pitchFamily="18" charset="0"/>
              </a:rPr>
              <a:t> </a:t>
            </a:r>
            <a:r>
              <a:rPr lang="cs-CZ" dirty="0">
                <a:latin typeface="Garamond" panose="02020404030301010803" pitchFamily="18" charset="0"/>
              </a:rPr>
              <a:t>R</a:t>
            </a:r>
            <a:r>
              <a:rPr lang="cs-CZ" dirty="0" smtClean="0">
                <a:latin typeface="Garamond" panose="02020404030301010803" pitchFamily="18" charset="0"/>
              </a:rPr>
              <a:t>oman </a:t>
            </a:r>
            <a:r>
              <a:rPr lang="cs-CZ" dirty="0">
                <a:latin typeface="Garamond" panose="02020404030301010803" pitchFamily="18" charset="0"/>
              </a:rPr>
              <a:t>E</a:t>
            </a:r>
            <a:r>
              <a:rPr lang="cs-CZ" dirty="0" smtClean="0">
                <a:latin typeface="Garamond" panose="02020404030301010803" pitchFamily="18" charset="0"/>
              </a:rPr>
              <a:t>mpire</a:t>
            </a:r>
            <a:endParaRPr lang="cs-CZ" dirty="0">
              <a:latin typeface="Garamond" panose="02020404030301010803" pitchFamily="18" charset="0"/>
            </a:endParaRPr>
          </a:p>
        </p:txBody>
      </p:sp>
    </p:spTree>
    <p:extLst>
      <p:ext uri="{BB962C8B-B14F-4D97-AF65-F5344CB8AC3E}">
        <p14:creationId xmlns:p14="http://schemas.microsoft.com/office/powerpoint/2010/main" val="691298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latin typeface="Garamond" panose="02020404030301010803" pitchFamily="18" charset="0"/>
              </a:rPr>
              <a:t>Arts</a:t>
            </a:r>
            <a:r>
              <a:rPr lang="cs-CZ" dirty="0" smtClean="0"/>
              <a:t> </a:t>
            </a:r>
            <a:endParaRPr lang="cs-CZ" dirty="0"/>
          </a:p>
        </p:txBody>
      </p:sp>
    </p:spTree>
    <p:extLst>
      <p:ext uri="{BB962C8B-B14F-4D97-AF65-F5344CB8AC3E}">
        <p14:creationId xmlns:p14="http://schemas.microsoft.com/office/powerpoint/2010/main" val="28428560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text 5"/>
          <p:cNvSpPr>
            <a:spLocks noGrp="1"/>
          </p:cNvSpPr>
          <p:nvPr>
            <p:ph type="body" idx="1"/>
          </p:nvPr>
        </p:nvSpPr>
        <p:spPr>
          <a:xfrm>
            <a:off x="395288" y="5732463"/>
            <a:ext cx="7561262" cy="803275"/>
          </a:xfrm>
          <a:ln>
            <a:miter lim="800000"/>
            <a:headEnd/>
            <a:tailEnd/>
          </a:ln>
        </p:spPr>
        <p:txBody>
          <a:bodyPr/>
          <a:lstStyle/>
          <a:p>
            <a:r>
              <a:rPr lang="cs-CZ" altLang="cs-CZ" sz="2000" smtClean="0">
                <a:latin typeface="Garamond" pitchFamily="18" charset="0"/>
              </a:rPr>
              <a:t>The Bohemian Kings – Otokar II, Wenceslaus II, Wenceslaus III </a:t>
            </a:r>
          </a:p>
          <a:p>
            <a:r>
              <a:rPr lang="cs-CZ" altLang="cs-CZ" sz="2000" smtClean="0">
                <a:latin typeface="Garamond" pitchFamily="18" charset="0"/>
              </a:rPr>
              <a:t>Chronicle of Zbraslav</a:t>
            </a:r>
          </a:p>
        </p:txBody>
      </p:sp>
      <p:pic>
        <p:nvPicPr>
          <p:cNvPr id="53251" name="Zástupný symbol pro obsah 3" descr="Premyslovci_premyslovci.jp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203848" y="1412776"/>
            <a:ext cx="3348038" cy="2514094"/>
          </a:xfrm>
        </p:spPr>
      </p:pic>
    </p:spTree>
    <p:extLst>
      <p:ext uri="{BB962C8B-B14F-4D97-AF65-F5344CB8AC3E}">
        <p14:creationId xmlns:p14="http://schemas.microsoft.com/office/powerpoint/2010/main" val="37619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defRPr/>
            </a:pPr>
            <a:r>
              <a:rPr lang="cs-CZ" u="sng" dirty="0">
                <a:latin typeface="Garamond" panose="02020404030301010803" pitchFamily="18" charset="0"/>
                <a:hlinkClick r:id="rId2"/>
              </a:rPr>
              <a:t>St. Catherine Rotunda </a:t>
            </a:r>
            <a:r>
              <a:rPr lang="cs-CZ" u="sng" dirty="0">
                <a:latin typeface="Garamond" panose="02020404030301010803" pitchFamily="18" charset="0"/>
              </a:rPr>
              <a:t>in </a:t>
            </a:r>
            <a:r>
              <a:rPr lang="cs-CZ" u="sng" dirty="0" err="1">
                <a:latin typeface="Garamond" panose="02020404030301010803" pitchFamily="18" charset="0"/>
              </a:rPr>
              <a:t>znojmo</a:t>
            </a:r>
            <a:r>
              <a:rPr lang="cs-CZ" b="0" dirty="0"/>
              <a:t/>
            </a:r>
            <a:br>
              <a:rPr lang="cs-CZ" b="0" dirty="0"/>
            </a:br>
            <a:endParaRPr lang="cs-CZ" dirty="0"/>
          </a:p>
        </p:txBody>
      </p:sp>
      <p:pic>
        <p:nvPicPr>
          <p:cNvPr id="54276" name="Zástupný symbol pro obsah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71600" y="2060848"/>
            <a:ext cx="7239000" cy="4371975"/>
          </a:xfrm>
        </p:spPr>
      </p:pic>
      <p:sp>
        <p:nvSpPr>
          <p:cNvPr id="54275" name="Zástupný symbol pro text 2"/>
          <p:cNvSpPr>
            <a:spLocks noGrp="1"/>
          </p:cNvSpPr>
          <p:nvPr>
            <p:ph type="body" sz="half" idx="2"/>
          </p:nvPr>
        </p:nvSpPr>
        <p:spPr>
          <a:xfrm>
            <a:off x="457200" y="404664"/>
            <a:ext cx="7859216" cy="1368151"/>
          </a:xfrm>
        </p:spPr>
        <p:txBody>
          <a:bodyPr>
            <a:noAutofit/>
          </a:bodyPr>
          <a:lstStyle/>
          <a:p>
            <a:pPr algn="ctr">
              <a:spcBef>
                <a:spcPct val="0"/>
              </a:spcBef>
              <a:spcAft>
                <a:spcPct val="0"/>
              </a:spcAft>
            </a:pPr>
            <a:r>
              <a:rPr lang="cs-CZ" altLang="cs-CZ" sz="2800" b="1" dirty="0" err="1" smtClean="0">
                <a:latin typeface="Garamond" pitchFamily="18" charset="0"/>
              </a:rPr>
              <a:t>The</a:t>
            </a:r>
            <a:r>
              <a:rPr lang="cs-CZ" altLang="cs-CZ" sz="2800" b="1" dirty="0" smtClean="0">
                <a:latin typeface="Garamond" pitchFamily="18" charset="0"/>
              </a:rPr>
              <a:t> </a:t>
            </a:r>
            <a:r>
              <a:rPr lang="cs-CZ" altLang="cs-CZ" sz="2800" b="1" dirty="0" err="1" smtClean="0">
                <a:latin typeface="Garamond" pitchFamily="18" charset="0"/>
              </a:rPr>
              <a:t>oldest</a:t>
            </a:r>
            <a:r>
              <a:rPr lang="cs-CZ" altLang="cs-CZ" sz="2800" b="1" dirty="0" smtClean="0">
                <a:latin typeface="Garamond" pitchFamily="18" charset="0"/>
              </a:rPr>
              <a:t> </a:t>
            </a:r>
            <a:r>
              <a:rPr lang="cs-CZ" altLang="cs-CZ" sz="2800" b="1" dirty="0" err="1" smtClean="0">
                <a:latin typeface="Garamond" pitchFamily="18" charset="0"/>
              </a:rPr>
              <a:t>fresco</a:t>
            </a:r>
            <a:r>
              <a:rPr lang="cs-CZ" altLang="cs-CZ" sz="2800" b="1" dirty="0" smtClean="0">
                <a:latin typeface="Garamond" pitchFamily="18" charset="0"/>
              </a:rPr>
              <a:t> OF THE MEMBERS OF PŘEMYSLID DYNASTY</a:t>
            </a:r>
            <a:r>
              <a:rPr lang="cs-CZ" altLang="cs-CZ" sz="2800" dirty="0" smtClean="0">
                <a:latin typeface="Garamond" pitchFamily="18" charset="0"/>
              </a:rPr>
              <a:t>: Rotunda </a:t>
            </a:r>
            <a:r>
              <a:rPr lang="cs-CZ" altLang="cs-CZ" sz="2800" dirty="0" err="1" smtClean="0">
                <a:latin typeface="Garamond" pitchFamily="18" charset="0"/>
              </a:rPr>
              <a:t>of</a:t>
            </a:r>
            <a:r>
              <a:rPr lang="cs-CZ" altLang="cs-CZ" sz="2800" dirty="0" smtClean="0">
                <a:latin typeface="Garamond" pitchFamily="18" charset="0"/>
              </a:rPr>
              <a:t> St. Catherine in Znojmo</a:t>
            </a:r>
          </a:p>
        </p:txBody>
      </p:sp>
    </p:spTree>
    <p:extLst>
      <p:ext uri="{BB962C8B-B14F-4D97-AF65-F5344CB8AC3E}">
        <p14:creationId xmlns:p14="http://schemas.microsoft.com/office/powerpoint/2010/main" val="799443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3999" cy="1052736"/>
          </a:xfrm>
        </p:spPr>
        <p:txBody>
          <a:bodyPr/>
          <a:lstStyle/>
          <a:p>
            <a:pPr algn="ctr">
              <a:defRPr/>
            </a:pPr>
            <a:r>
              <a:rPr lang="cs-CZ" sz="4400" dirty="0" smtClean="0">
                <a:latin typeface="Garamond" panose="02020404030301010803" pitchFamily="18" charset="0"/>
              </a:rPr>
              <a:t>Early </a:t>
            </a:r>
            <a:r>
              <a:rPr lang="cs-CZ" sz="4400" dirty="0" err="1">
                <a:latin typeface="Garamond" panose="02020404030301010803" pitchFamily="18" charset="0"/>
              </a:rPr>
              <a:t>G</a:t>
            </a:r>
            <a:r>
              <a:rPr lang="cs-CZ" sz="4400" dirty="0" err="1" smtClean="0">
                <a:latin typeface="Garamond" panose="02020404030301010803" pitchFamily="18" charset="0"/>
              </a:rPr>
              <a:t>othic</a:t>
            </a:r>
            <a:r>
              <a:rPr lang="cs-CZ" sz="4400" dirty="0" smtClean="0">
                <a:latin typeface="Garamond" panose="02020404030301010803" pitchFamily="18" charset="0"/>
              </a:rPr>
              <a:t> </a:t>
            </a:r>
            <a:r>
              <a:rPr lang="cs-CZ" sz="4400" dirty="0">
                <a:latin typeface="Garamond" panose="02020404030301010803" pitchFamily="18" charset="0"/>
              </a:rPr>
              <a:t>A</a:t>
            </a:r>
            <a:r>
              <a:rPr lang="cs-CZ" sz="4400" dirty="0" smtClean="0">
                <a:latin typeface="Garamond" panose="02020404030301010803" pitchFamily="18" charset="0"/>
              </a:rPr>
              <a:t>rt</a:t>
            </a:r>
            <a:endParaRPr lang="cs-CZ" sz="4400" dirty="0">
              <a:latin typeface="Garamond" panose="02020404030301010803" pitchFamily="18" charset="0"/>
            </a:endParaRPr>
          </a:p>
        </p:txBody>
      </p:sp>
      <p:sp>
        <p:nvSpPr>
          <p:cNvPr id="55299" name="Zástupný symbol pro obsah 2"/>
          <p:cNvSpPr>
            <a:spLocks noGrp="1"/>
          </p:cNvSpPr>
          <p:nvPr>
            <p:ph sz="quarter" idx="13"/>
          </p:nvPr>
        </p:nvSpPr>
        <p:spPr>
          <a:xfrm>
            <a:off x="251520" y="980728"/>
            <a:ext cx="8784976" cy="5475635"/>
          </a:xfrm>
          <a:prstGeom prst="rect">
            <a:avLst/>
          </a:prstGeom>
        </p:spPr>
        <p:txBody>
          <a:bodyPr/>
          <a:lstStyle/>
          <a:p>
            <a:r>
              <a:rPr lang="en-US" altLang="cs-CZ" b="1" dirty="0" smtClean="0">
                <a:latin typeface="Garamond" pitchFamily="18" charset="0"/>
              </a:rPr>
              <a:t>St. </a:t>
            </a:r>
            <a:r>
              <a:rPr lang="en-US" altLang="cs-CZ" b="1" dirty="0" err="1" smtClean="0">
                <a:latin typeface="Garamond" pitchFamily="18" charset="0"/>
              </a:rPr>
              <a:t>Prokopius</a:t>
            </a:r>
            <a:r>
              <a:rPr lang="en-US" altLang="cs-CZ" b="1" dirty="0" smtClean="0">
                <a:latin typeface="Garamond" pitchFamily="18" charset="0"/>
              </a:rPr>
              <a:t>’ Basilica </a:t>
            </a:r>
            <a:r>
              <a:rPr lang="en-US" altLang="cs-CZ" dirty="0" smtClean="0">
                <a:latin typeface="Garamond" pitchFamily="18" charset="0"/>
              </a:rPr>
              <a:t>(abbey church)</a:t>
            </a:r>
            <a:r>
              <a:rPr lang="cs-CZ" altLang="cs-CZ" dirty="0" smtClean="0">
                <a:latin typeface="Garamond" pitchFamily="18" charset="0"/>
              </a:rPr>
              <a:t> in Třebíč, bulit </a:t>
            </a:r>
            <a:r>
              <a:rPr lang="cs-CZ" altLang="cs-CZ" dirty="0" err="1" smtClean="0">
                <a:latin typeface="Garamond" pitchFamily="18" charset="0"/>
              </a:rPr>
              <a:t>around</a:t>
            </a:r>
            <a:r>
              <a:rPr lang="cs-CZ" altLang="cs-CZ" dirty="0" smtClean="0">
                <a:latin typeface="Garamond" pitchFamily="18" charset="0"/>
              </a:rPr>
              <a:t> 1101 – 1104, </a:t>
            </a:r>
            <a:r>
              <a:rPr lang="cs-CZ" altLang="cs-CZ" dirty="0" err="1" smtClean="0">
                <a:latin typeface="Garamond" pitchFamily="18" charset="0"/>
              </a:rPr>
              <a:t>between</a:t>
            </a:r>
            <a:r>
              <a:rPr lang="cs-CZ" altLang="cs-CZ" dirty="0" smtClean="0">
                <a:latin typeface="Garamond" pitchFamily="18" charset="0"/>
              </a:rPr>
              <a:t> </a:t>
            </a:r>
            <a:r>
              <a:rPr lang="cs-CZ" altLang="cs-CZ" dirty="0" err="1" smtClean="0">
                <a:latin typeface="Garamond" pitchFamily="18" charset="0"/>
              </a:rPr>
              <a:t>romanesque</a:t>
            </a:r>
            <a:r>
              <a:rPr lang="cs-CZ" altLang="cs-CZ" dirty="0" smtClean="0">
                <a:latin typeface="Garamond" pitchFamily="18" charset="0"/>
              </a:rPr>
              <a:t> and </a:t>
            </a:r>
            <a:r>
              <a:rPr lang="cs-CZ" altLang="cs-CZ" dirty="0" err="1" smtClean="0">
                <a:latin typeface="Garamond" pitchFamily="18" charset="0"/>
              </a:rPr>
              <a:t>gothic</a:t>
            </a:r>
            <a:r>
              <a:rPr lang="cs-CZ" altLang="cs-CZ" dirty="0" smtClean="0">
                <a:latin typeface="Garamond" pitchFamily="18" charset="0"/>
              </a:rPr>
              <a:t> </a:t>
            </a:r>
            <a:endParaRPr lang="en-US" altLang="cs-CZ" dirty="0" smtClean="0">
              <a:latin typeface="Garamond" pitchFamily="18" charset="0"/>
            </a:endParaRPr>
          </a:p>
          <a:p>
            <a:endParaRPr lang="cs-CZ" altLang="cs-CZ" dirty="0" smtClean="0"/>
          </a:p>
        </p:txBody>
      </p:sp>
      <p:pic>
        <p:nvPicPr>
          <p:cNvPr id="55300"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47120" y="1916832"/>
            <a:ext cx="4930775"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73689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1143000"/>
          </a:xfrm>
        </p:spPr>
        <p:txBody>
          <a:bodyPr/>
          <a:lstStyle/>
          <a:p>
            <a:pPr algn="ctr" eaLnBrk="1" fontAlgn="auto" hangingPunct="1">
              <a:spcAft>
                <a:spcPts val="0"/>
              </a:spcAft>
              <a:defRPr/>
            </a:pPr>
            <a:r>
              <a:rPr lang="cs-CZ" dirty="0" err="1" smtClean="0">
                <a:latin typeface="Garamond" panose="02020404030301010803" pitchFamily="18" charset="0"/>
              </a:rPr>
              <a:t>Central</a:t>
            </a:r>
            <a:r>
              <a:rPr lang="cs-CZ" dirty="0" smtClean="0">
                <a:latin typeface="Garamond" panose="02020404030301010803" pitchFamily="18" charset="0"/>
              </a:rPr>
              <a:t> </a:t>
            </a:r>
            <a:r>
              <a:rPr lang="cs-CZ" dirty="0" err="1">
                <a:latin typeface="Garamond" panose="02020404030301010803" pitchFamily="18" charset="0"/>
              </a:rPr>
              <a:t>E</a:t>
            </a:r>
            <a:r>
              <a:rPr lang="cs-CZ" dirty="0" err="1" smtClean="0">
                <a:latin typeface="Garamond" panose="02020404030301010803" pitchFamily="18" charset="0"/>
              </a:rPr>
              <a:t>urope</a:t>
            </a:r>
            <a:endParaRPr lang="cs-CZ" dirty="0">
              <a:latin typeface="Garamond" panose="02020404030301010803" pitchFamily="18" charset="0"/>
            </a:endParaRPr>
          </a:p>
        </p:txBody>
      </p:sp>
      <p:sp>
        <p:nvSpPr>
          <p:cNvPr id="10243" name="Zástupný symbol pro obsah 2"/>
          <p:cNvSpPr>
            <a:spLocks noGrp="1"/>
          </p:cNvSpPr>
          <p:nvPr>
            <p:ph sz="quarter" idx="13"/>
          </p:nvPr>
        </p:nvSpPr>
        <p:spPr>
          <a:xfrm>
            <a:off x="457200" y="1609725"/>
            <a:ext cx="7239000" cy="4846638"/>
          </a:xfrm>
          <a:prstGeom prst="rect">
            <a:avLst/>
          </a:prstGeom>
        </p:spPr>
        <p:txBody>
          <a:bodyPr/>
          <a:lstStyle/>
          <a:p>
            <a:pPr algn="ctr" eaLnBrk="1" hangingPunct="1">
              <a:buFont typeface="Arial" panose="020B0604020202020204" pitchFamily="34" charset="0"/>
              <a:buChar char="•"/>
            </a:pPr>
            <a:r>
              <a:rPr lang="cs-CZ" altLang="en-US" dirty="0" err="1" smtClean="0">
                <a:latin typeface="Garamond" pitchFamily="18" charset="0"/>
              </a:rPr>
              <a:t>What</a:t>
            </a:r>
            <a:r>
              <a:rPr lang="cs-CZ" altLang="en-US" dirty="0" smtClean="0">
                <a:latin typeface="Garamond" pitchFamily="18" charset="0"/>
              </a:rPr>
              <a:t> </a:t>
            </a:r>
            <a:r>
              <a:rPr lang="cs-CZ" altLang="en-US" dirty="0" err="1" smtClean="0">
                <a:latin typeface="Garamond" pitchFamily="18" charset="0"/>
              </a:rPr>
              <a:t>is</a:t>
            </a:r>
            <a:r>
              <a:rPr lang="cs-CZ" altLang="en-US" dirty="0" smtClean="0">
                <a:latin typeface="Garamond" pitchFamily="18" charset="0"/>
              </a:rPr>
              <a:t> </a:t>
            </a:r>
            <a:r>
              <a:rPr lang="cs-CZ" altLang="en-US" dirty="0" err="1" smtClean="0">
                <a:latin typeface="Garamond" pitchFamily="18" charset="0"/>
              </a:rPr>
              <a:t>the</a:t>
            </a:r>
            <a:r>
              <a:rPr lang="cs-CZ" altLang="en-US" dirty="0" smtClean="0">
                <a:latin typeface="Garamond" pitchFamily="18" charset="0"/>
              </a:rPr>
              <a:t> </a:t>
            </a:r>
            <a:r>
              <a:rPr lang="cs-CZ" altLang="en-US" dirty="0" err="1" smtClean="0">
                <a:latin typeface="Garamond" pitchFamily="18" charset="0"/>
              </a:rPr>
              <a:t>definition</a:t>
            </a:r>
            <a:r>
              <a:rPr lang="cs-CZ" altLang="en-US" dirty="0" smtClean="0">
                <a:latin typeface="Garamond" pitchFamily="18" charset="0"/>
              </a:rPr>
              <a:t> </a:t>
            </a:r>
            <a:r>
              <a:rPr lang="cs-CZ" altLang="en-US" dirty="0" err="1" smtClean="0">
                <a:latin typeface="Garamond" pitchFamily="18" charset="0"/>
              </a:rPr>
              <a:t>of</a:t>
            </a:r>
            <a:r>
              <a:rPr lang="cs-CZ" altLang="en-US" dirty="0" smtClean="0">
                <a:latin typeface="Garamond" pitchFamily="18" charset="0"/>
              </a:rPr>
              <a:t> “CENTRAL EUROPE“?</a:t>
            </a:r>
          </a:p>
          <a:p>
            <a:pPr>
              <a:buFont typeface="Arial" panose="020B0604020202020204" pitchFamily="34" charset="0"/>
              <a:buChar char="•"/>
            </a:pPr>
            <a:endParaRPr lang="cs-CZ" altLang="en-US" dirty="0" smtClean="0">
              <a:latin typeface="Garamond" pitchFamily="18" charset="0"/>
            </a:endParaRPr>
          </a:p>
          <a:p>
            <a:pPr marL="45720" indent="0" algn="ctr">
              <a:buNone/>
            </a:pPr>
            <a:r>
              <a:rPr lang="cs-CZ" altLang="en-US" dirty="0" err="1" smtClean="0">
                <a:latin typeface="Garamond" pitchFamily="18" charset="0"/>
              </a:rPr>
              <a:t>Or</a:t>
            </a:r>
            <a:endParaRPr lang="cs-CZ" altLang="en-US" dirty="0" smtClean="0">
              <a:latin typeface="Garamond" pitchFamily="18" charset="0"/>
            </a:endParaRPr>
          </a:p>
          <a:p>
            <a:pPr eaLnBrk="1" hangingPunct="1">
              <a:buFont typeface="Arial" panose="020B0604020202020204" pitchFamily="34" charset="0"/>
              <a:buChar char="•"/>
            </a:pPr>
            <a:endParaRPr lang="cs-CZ" altLang="en-US" dirty="0" smtClean="0">
              <a:latin typeface="Garamond" pitchFamily="18" charset="0"/>
            </a:endParaRPr>
          </a:p>
          <a:p>
            <a:pPr algn="ctr" eaLnBrk="1" hangingPunct="1">
              <a:buFont typeface="Arial" panose="020B0604020202020204" pitchFamily="34" charset="0"/>
              <a:buChar char="•"/>
            </a:pPr>
            <a:r>
              <a:rPr lang="cs-CZ" altLang="en-US" dirty="0" err="1" smtClean="0">
                <a:latin typeface="Garamond" pitchFamily="18" charset="0"/>
              </a:rPr>
              <a:t>Where</a:t>
            </a:r>
            <a:r>
              <a:rPr lang="cs-CZ" altLang="en-US" dirty="0" smtClean="0">
                <a:latin typeface="Garamond" pitchFamily="18" charset="0"/>
              </a:rPr>
              <a:t> </a:t>
            </a:r>
            <a:r>
              <a:rPr lang="cs-CZ" altLang="en-US" dirty="0" err="1" smtClean="0">
                <a:latin typeface="Garamond" pitchFamily="18" charset="0"/>
              </a:rPr>
              <a:t>is</a:t>
            </a:r>
            <a:r>
              <a:rPr lang="cs-CZ" altLang="en-US" dirty="0" smtClean="0">
                <a:latin typeface="Garamond" pitchFamily="18" charset="0"/>
              </a:rPr>
              <a:t> “CENTRAL EUROPE“?</a:t>
            </a:r>
          </a:p>
          <a:p>
            <a:pPr algn="ctr" eaLnBrk="1" hangingPunct="1">
              <a:buFont typeface="Wingdings 2" pitchFamily="18" charset="2"/>
              <a:buNone/>
            </a:pPr>
            <a:endParaRPr lang="cs-CZ" altLang="en-US" dirty="0" smtClean="0">
              <a:latin typeface="Garamond" pitchFamily="18" charset="0"/>
            </a:endParaRPr>
          </a:p>
          <a:p>
            <a:pPr algn="ctr" eaLnBrk="1" hangingPunct="1">
              <a:buFont typeface="Wingdings 2" pitchFamily="18" charset="2"/>
              <a:buNone/>
            </a:pPr>
            <a:endParaRPr lang="cs-CZ" altLang="en-US" dirty="0" smtClean="0">
              <a:latin typeface="Garamond" pitchFamily="18" charset="0"/>
            </a:endParaRPr>
          </a:p>
          <a:p>
            <a:pPr algn="ctr" eaLnBrk="1" hangingPunct="1">
              <a:buFont typeface="Wingdings 2" pitchFamily="18" charset="2"/>
              <a:buNone/>
            </a:pPr>
            <a:endParaRPr lang="cs-CZ" altLang="en-US" dirty="0" smtClean="0">
              <a:latin typeface="Garamond" pitchFamily="18" charset="0"/>
            </a:endParaRPr>
          </a:p>
          <a:p>
            <a:pPr algn="ctr" eaLnBrk="1" hangingPunct="1">
              <a:buFont typeface="Wingdings 2" pitchFamily="18" charset="2"/>
              <a:buNone/>
            </a:pPr>
            <a:endParaRPr lang="cs-CZ" altLang="en-US" dirty="0" smtClean="0">
              <a:latin typeface="Garamond" pitchFamily="18" charset="0"/>
            </a:endParaRPr>
          </a:p>
          <a:p>
            <a:pPr eaLnBrk="1" hangingPunct="1">
              <a:buFont typeface="Wingdings 2" pitchFamily="18" charset="2"/>
              <a:buNone/>
            </a:pPr>
            <a:endParaRPr lang="cs-CZ" altLang="en-US" dirty="0" smtClean="0">
              <a:latin typeface="Garamond" pitchFamily="18" charset="0"/>
            </a:endParaRPr>
          </a:p>
        </p:txBody>
      </p:sp>
    </p:spTree>
    <p:extLst>
      <p:ext uri="{BB962C8B-B14F-4D97-AF65-F5344CB8AC3E}">
        <p14:creationId xmlns:p14="http://schemas.microsoft.com/office/powerpoint/2010/main" val="13806010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60648"/>
            <a:ext cx="9036495" cy="1368152"/>
          </a:xfrm>
        </p:spPr>
        <p:txBody>
          <a:bodyPr/>
          <a:lstStyle/>
          <a:p>
            <a:pPr algn="ctr">
              <a:defRPr/>
            </a:pPr>
            <a:r>
              <a:rPr lang="cs-CZ" dirty="0" smtClean="0">
                <a:latin typeface="Garamond" panose="02020404030301010803" pitchFamily="18" charset="0"/>
              </a:rPr>
              <a:t>Early </a:t>
            </a:r>
            <a:r>
              <a:rPr lang="cs-CZ" dirty="0" err="1">
                <a:latin typeface="Garamond" panose="02020404030301010803" pitchFamily="18" charset="0"/>
              </a:rPr>
              <a:t>G</a:t>
            </a:r>
            <a:r>
              <a:rPr lang="cs-CZ" dirty="0" err="1" smtClean="0">
                <a:latin typeface="Garamond" panose="02020404030301010803" pitchFamily="18" charset="0"/>
              </a:rPr>
              <a:t>othic</a:t>
            </a:r>
            <a:r>
              <a:rPr lang="cs-CZ" dirty="0" smtClean="0">
                <a:latin typeface="Garamond" panose="02020404030301010803" pitchFamily="18" charset="0"/>
              </a:rPr>
              <a:t> </a:t>
            </a:r>
            <a:r>
              <a:rPr lang="cs-CZ" dirty="0">
                <a:latin typeface="Garamond" panose="02020404030301010803" pitchFamily="18" charset="0"/>
              </a:rPr>
              <a:t>A</a:t>
            </a:r>
            <a:r>
              <a:rPr lang="cs-CZ" dirty="0" smtClean="0">
                <a:latin typeface="Garamond" panose="02020404030301010803" pitchFamily="18" charset="0"/>
              </a:rPr>
              <a:t>rt </a:t>
            </a:r>
            <a:r>
              <a:rPr lang="cs-CZ" sz="1100" dirty="0" smtClean="0">
                <a:latin typeface="Garamond" panose="02020404030301010803" pitchFamily="18" charset="0"/>
              </a:rPr>
              <a:t>(1230 – 14th C)</a:t>
            </a:r>
            <a:br>
              <a:rPr lang="cs-CZ" sz="1100" dirty="0" smtClean="0">
                <a:latin typeface="Garamond" panose="02020404030301010803" pitchFamily="18" charset="0"/>
              </a:rPr>
            </a:br>
            <a:r>
              <a:rPr lang="cs-CZ" sz="1600" dirty="0" smtClean="0">
                <a:latin typeface="Garamond" panose="02020404030301010803" pitchFamily="18" charset="0"/>
              </a:rPr>
              <a:t>Předklášteří u Tišnova</a:t>
            </a:r>
            <a:endParaRPr lang="cs-CZ" sz="1600" dirty="0"/>
          </a:p>
        </p:txBody>
      </p:sp>
      <p:sp>
        <p:nvSpPr>
          <p:cNvPr id="56323" name="Zástupný symbol pro obsah 2"/>
          <p:cNvSpPr>
            <a:spLocks noGrp="1"/>
          </p:cNvSpPr>
          <p:nvPr>
            <p:ph sz="quarter" idx="13"/>
          </p:nvPr>
        </p:nvSpPr>
        <p:spPr>
          <a:xfrm>
            <a:off x="2267744" y="3068959"/>
            <a:ext cx="3960440" cy="864097"/>
          </a:xfrm>
          <a:prstGeom prst="rect">
            <a:avLst/>
          </a:prstGeom>
        </p:spPr>
        <p:txBody>
          <a:bodyPr/>
          <a:lstStyle/>
          <a:p>
            <a:r>
              <a:rPr lang="cs-CZ" altLang="cs-CZ" dirty="0" smtClean="0">
                <a:latin typeface="Garamond" pitchFamily="18" charset="0"/>
              </a:rPr>
              <a:t>Předklášteří u Tišnova</a:t>
            </a:r>
          </a:p>
          <a:p>
            <a:endParaRPr lang="cs-CZ" altLang="cs-CZ" dirty="0" smtClean="0"/>
          </a:p>
        </p:txBody>
      </p:sp>
      <p:pic>
        <p:nvPicPr>
          <p:cNvPr id="56324"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363" y="1700808"/>
            <a:ext cx="5832351"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7637" y="1640356"/>
            <a:ext cx="3916363" cy="482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529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defRPr/>
            </a:pPr>
            <a:r>
              <a:rPr lang="cs-CZ" dirty="0" smtClean="0">
                <a:latin typeface="Garamond" panose="02020404030301010803" pitchFamily="18" charset="0"/>
              </a:rPr>
              <a:t>Early </a:t>
            </a:r>
            <a:r>
              <a:rPr lang="cs-CZ" dirty="0" err="1" smtClean="0">
                <a:latin typeface="Garamond" panose="02020404030301010803" pitchFamily="18" charset="0"/>
              </a:rPr>
              <a:t>gothic</a:t>
            </a:r>
            <a:r>
              <a:rPr lang="cs-CZ" dirty="0" smtClean="0">
                <a:latin typeface="Garamond" panose="02020404030301010803" pitchFamily="18" charset="0"/>
              </a:rPr>
              <a:t> art</a:t>
            </a:r>
            <a:endParaRPr lang="cs-CZ" dirty="0"/>
          </a:p>
        </p:txBody>
      </p:sp>
      <p:sp>
        <p:nvSpPr>
          <p:cNvPr id="57347" name="Zástupný symbol pro obsah 2"/>
          <p:cNvSpPr>
            <a:spLocks noGrp="1"/>
          </p:cNvSpPr>
          <p:nvPr>
            <p:ph sz="quarter" idx="13"/>
          </p:nvPr>
        </p:nvSpPr>
        <p:spPr>
          <a:xfrm>
            <a:off x="457200" y="1609725"/>
            <a:ext cx="7239000" cy="4846638"/>
          </a:xfrm>
          <a:prstGeom prst="rect">
            <a:avLst/>
          </a:prstGeom>
        </p:spPr>
        <p:txBody>
          <a:bodyPr/>
          <a:lstStyle/>
          <a:p>
            <a:r>
              <a:rPr lang="cs-CZ" altLang="cs-CZ" dirty="0" smtClean="0">
                <a:latin typeface="Garamond" panose="02020404030301010803" pitchFamily="18" charset="0"/>
              </a:rPr>
              <a:t>Osek - </a:t>
            </a:r>
            <a:r>
              <a:rPr lang="cs-CZ" dirty="0" err="1">
                <a:latin typeface="Garamond" panose="02020404030301010803" pitchFamily="18" charset="0"/>
              </a:rPr>
              <a:t>Burgundian</a:t>
            </a:r>
            <a:r>
              <a:rPr lang="cs-CZ" dirty="0">
                <a:latin typeface="Garamond" panose="02020404030301010803" pitchFamily="18" charset="0"/>
              </a:rPr>
              <a:t> </a:t>
            </a:r>
            <a:r>
              <a:rPr lang="cs-CZ" dirty="0" err="1" smtClean="0">
                <a:latin typeface="Garamond" panose="02020404030301010803" pitchFamily="18" charset="0"/>
              </a:rPr>
              <a:t>Gothic</a:t>
            </a:r>
            <a:r>
              <a:rPr lang="cs-CZ" dirty="0">
                <a:latin typeface="Garamond" panose="02020404030301010803" pitchFamily="18" charset="0"/>
              </a:rPr>
              <a:t> </a:t>
            </a:r>
            <a:r>
              <a:rPr lang="cs-CZ" dirty="0" smtClean="0">
                <a:latin typeface="Garamond" panose="02020404030301010803" pitchFamily="18" charset="0"/>
              </a:rPr>
              <a:t>monastery, </a:t>
            </a:r>
            <a:r>
              <a:rPr lang="cs-CZ" dirty="0" err="1" smtClean="0">
                <a:latin typeface="Garamond" panose="02020404030301010803" pitchFamily="18" charset="0"/>
              </a:rPr>
              <a:t>close</a:t>
            </a:r>
            <a:r>
              <a:rPr lang="cs-CZ" dirty="0" smtClean="0">
                <a:latin typeface="Garamond" panose="02020404030301010803" pitchFamily="18" charset="0"/>
              </a:rPr>
              <a:t> to Teplice</a:t>
            </a:r>
            <a:endParaRPr lang="cs-CZ" altLang="cs-CZ" dirty="0" smtClean="0">
              <a:latin typeface="Garamond" panose="02020404030301010803" pitchFamily="18" charset="0"/>
            </a:endParaRPr>
          </a:p>
        </p:txBody>
      </p:sp>
      <p:pic>
        <p:nvPicPr>
          <p:cNvPr id="57348"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636838"/>
            <a:ext cx="85725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9994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defRPr/>
            </a:pPr>
            <a:r>
              <a:rPr lang="cs-CZ" dirty="0" smtClean="0">
                <a:latin typeface="Garamond" panose="02020404030301010803" pitchFamily="18" charset="0"/>
              </a:rPr>
              <a:t>Early </a:t>
            </a:r>
            <a:r>
              <a:rPr lang="cs-CZ" dirty="0" err="1" smtClean="0">
                <a:latin typeface="Garamond" panose="02020404030301010803" pitchFamily="18" charset="0"/>
              </a:rPr>
              <a:t>gothic</a:t>
            </a:r>
            <a:r>
              <a:rPr lang="cs-CZ" dirty="0" smtClean="0">
                <a:latin typeface="Garamond" panose="02020404030301010803" pitchFamily="18" charset="0"/>
              </a:rPr>
              <a:t> art</a:t>
            </a:r>
            <a:endParaRPr lang="cs-CZ" dirty="0"/>
          </a:p>
        </p:txBody>
      </p:sp>
      <p:sp>
        <p:nvSpPr>
          <p:cNvPr id="58371" name="Zástupný symbol pro obsah 2"/>
          <p:cNvSpPr>
            <a:spLocks noGrp="1"/>
          </p:cNvSpPr>
          <p:nvPr>
            <p:ph sz="quarter" idx="13"/>
          </p:nvPr>
        </p:nvSpPr>
        <p:spPr>
          <a:xfrm>
            <a:off x="457200" y="1609725"/>
            <a:ext cx="7239000" cy="4846638"/>
          </a:xfrm>
          <a:prstGeom prst="rect">
            <a:avLst/>
          </a:prstGeom>
        </p:spPr>
        <p:txBody>
          <a:bodyPr/>
          <a:lstStyle/>
          <a:p>
            <a:r>
              <a:rPr lang="cs-CZ" altLang="cs-CZ" smtClean="0">
                <a:latin typeface="Garamond" pitchFamily="18" charset="0"/>
              </a:rPr>
              <a:t>Castles Zvíkov and Buchlov</a:t>
            </a:r>
          </a:p>
          <a:p>
            <a:endParaRPr lang="cs-CZ" altLang="cs-CZ" smtClean="0">
              <a:latin typeface="Garamond" pitchFamily="18" charset="0"/>
            </a:endParaRPr>
          </a:p>
        </p:txBody>
      </p:sp>
      <p:pic>
        <p:nvPicPr>
          <p:cNvPr id="58372"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2924175"/>
            <a:ext cx="476250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276475"/>
            <a:ext cx="3529012"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3319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Zástupný symbol pro text 9"/>
          <p:cNvSpPr>
            <a:spLocks noGrp="1"/>
          </p:cNvSpPr>
          <p:nvPr>
            <p:ph type="body" idx="1"/>
          </p:nvPr>
        </p:nvSpPr>
        <p:spPr>
          <a:xfrm>
            <a:off x="5796136" y="5949950"/>
            <a:ext cx="2439814" cy="457200"/>
          </a:xfrm>
          <a:ln>
            <a:miter lim="800000"/>
            <a:headEnd/>
            <a:tailEnd/>
          </a:ln>
        </p:spPr>
        <p:txBody>
          <a:bodyPr/>
          <a:lstStyle/>
          <a:p>
            <a:r>
              <a:rPr lang="cs-CZ" altLang="cs-CZ" dirty="0" smtClean="0">
                <a:latin typeface="Garamond" pitchFamily="18" charset="0"/>
              </a:rPr>
              <a:t>Charles IV</a:t>
            </a:r>
          </a:p>
        </p:txBody>
      </p:sp>
      <p:pic>
        <p:nvPicPr>
          <p:cNvPr id="3" name="Zástupný symbol pro obsah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59539" y="1400175"/>
            <a:ext cx="2140359" cy="2743200"/>
          </a:xfrm>
        </p:spPr>
      </p:pic>
      <p:sp>
        <p:nvSpPr>
          <p:cNvPr id="59396" name="Zástupný symbol pro text 10"/>
          <p:cNvSpPr>
            <a:spLocks noGrp="1"/>
          </p:cNvSpPr>
          <p:nvPr>
            <p:ph type="body" sz="quarter" idx="3"/>
          </p:nvPr>
        </p:nvSpPr>
        <p:spPr>
          <a:xfrm>
            <a:off x="611188" y="5949950"/>
            <a:ext cx="3529012" cy="528638"/>
          </a:xfrm>
          <a:ln>
            <a:miter lim="800000"/>
            <a:headEnd/>
            <a:tailEnd/>
          </a:ln>
        </p:spPr>
        <p:txBody>
          <a:bodyPr/>
          <a:lstStyle/>
          <a:p>
            <a:r>
              <a:rPr lang="cs-CZ" altLang="cs-CZ" dirty="0" smtClean="0">
                <a:latin typeface="Garamond" pitchFamily="18" charset="0"/>
              </a:rPr>
              <a:t>John </a:t>
            </a:r>
            <a:r>
              <a:rPr lang="cs-CZ" altLang="cs-CZ" dirty="0" err="1" smtClean="0">
                <a:latin typeface="Garamond" pitchFamily="18" charset="0"/>
              </a:rPr>
              <a:t>of</a:t>
            </a:r>
            <a:r>
              <a:rPr lang="cs-CZ" altLang="cs-CZ" dirty="0" smtClean="0">
                <a:latin typeface="Garamond" pitchFamily="18" charset="0"/>
              </a:rPr>
              <a:t> </a:t>
            </a:r>
            <a:r>
              <a:rPr lang="cs-CZ" altLang="cs-CZ" dirty="0" err="1" smtClean="0">
                <a:latin typeface="Garamond" pitchFamily="18" charset="0"/>
              </a:rPr>
              <a:t>Luxembourg</a:t>
            </a:r>
            <a:endParaRPr lang="cs-CZ" altLang="cs-CZ" dirty="0" smtClean="0">
              <a:latin typeface="Garamond" pitchFamily="18" charset="0"/>
            </a:endParaRPr>
          </a:p>
        </p:txBody>
      </p:sp>
      <p:pic>
        <p:nvPicPr>
          <p:cNvPr id="59397" name="Zástupný symbol pro obsah 2"/>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684213" y="2276475"/>
            <a:ext cx="3521075" cy="2490788"/>
          </a:xfrm>
        </p:spPr>
      </p:pic>
      <p:sp>
        <p:nvSpPr>
          <p:cNvPr id="7" name="Nadpis 6"/>
          <p:cNvSpPr>
            <a:spLocks noGrp="1"/>
          </p:cNvSpPr>
          <p:nvPr>
            <p:ph type="title"/>
          </p:nvPr>
        </p:nvSpPr>
        <p:spPr>
          <a:xfrm>
            <a:off x="457200" y="320040"/>
            <a:ext cx="7242048" cy="444664"/>
          </a:xfrm>
        </p:spPr>
        <p:txBody>
          <a:bodyPr/>
          <a:lstStyle/>
          <a:p>
            <a:pPr algn="ctr">
              <a:defRPr/>
            </a:pPr>
            <a:r>
              <a:rPr lang="cs-CZ" sz="2800" dirty="0" err="1">
                <a:latin typeface="Garamond" panose="02020404030301010803" pitchFamily="18" charset="0"/>
              </a:rPr>
              <a:t>T</a:t>
            </a:r>
            <a:r>
              <a:rPr lang="cs-CZ" sz="2800" dirty="0" err="1" smtClean="0">
                <a:latin typeface="Garamond" panose="02020404030301010803" pitchFamily="18" charset="0"/>
              </a:rPr>
              <a:t>he</a:t>
            </a:r>
            <a:r>
              <a:rPr lang="cs-CZ" sz="2800" dirty="0" smtClean="0">
                <a:latin typeface="Garamond" panose="02020404030301010803" pitchFamily="18" charset="0"/>
              </a:rPr>
              <a:t> House </a:t>
            </a:r>
            <a:r>
              <a:rPr lang="cs-CZ" sz="2800" dirty="0" err="1" smtClean="0">
                <a:latin typeface="Garamond" panose="02020404030301010803" pitchFamily="18" charset="0"/>
              </a:rPr>
              <a:t>of</a:t>
            </a:r>
            <a:r>
              <a:rPr lang="cs-CZ" sz="2800" dirty="0" smtClean="0">
                <a:latin typeface="Garamond" panose="02020404030301010803" pitchFamily="18" charset="0"/>
              </a:rPr>
              <a:t> </a:t>
            </a:r>
            <a:r>
              <a:rPr lang="cs-CZ" sz="2800" dirty="0" err="1" smtClean="0">
                <a:latin typeface="Garamond" panose="02020404030301010803" pitchFamily="18" charset="0"/>
              </a:rPr>
              <a:t>Luxembourgs</a:t>
            </a:r>
            <a:endParaRPr lang="cs-CZ" sz="2800" dirty="0">
              <a:latin typeface="Garamond" panose="02020404030301010803" pitchFamily="18" charset="0"/>
            </a:endParaRPr>
          </a:p>
        </p:txBody>
      </p:sp>
    </p:spTree>
    <p:extLst>
      <p:ext uri="{BB962C8B-B14F-4D97-AF65-F5344CB8AC3E}">
        <p14:creationId xmlns:p14="http://schemas.microsoft.com/office/powerpoint/2010/main" val="40033784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16632"/>
            <a:ext cx="9144000" cy="720080"/>
          </a:xfrm>
        </p:spPr>
        <p:txBody>
          <a:bodyPr>
            <a:normAutofit fontScale="90000"/>
          </a:bodyPr>
          <a:lstStyle/>
          <a:p>
            <a:pPr algn="ctr" fontAlgn="auto">
              <a:spcAft>
                <a:spcPts val="0"/>
              </a:spcAft>
              <a:defRPr/>
            </a:pPr>
            <a:r>
              <a:rPr lang="cs-CZ" sz="3100" dirty="0" err="1" smtClean="0">
                <a:latin typeface="Garamond" panose="02020404030301010803" pitchFamily="18" charset="0"/>
              </a:rPr>
              <a:t>The</a:t>
            </a:r>
            <a:r>
              <a:rPr lang="cs-CZ" sz="3100" dirty="0" smtClean="0">
                <a:latin typeface="Garamond" pitchFamily="18" charset="0"/>
              </a:rPr>
              <a:t> House </a:t>
            </a:r>
            <a:r>
              <a:rPr lang="cs-CZ" sz="3100" dirty="0" err="1" smtClean="0">
                <a:latin typeface="Garamond" pitchFamily="18" charset="0"/>
              </a:rPr>
              <a:t>of</a:t>
            </a:r>
            <a:r>
              <a:rPr lang="cs-CZ" sz="3100" dirty="0" smtClean="0">
                <a:latin typeface="Garamond" pitchFamily="18" charset="0"/>
              </a:rPr>
              <a:t> </a:t>
            </a:r>
            <a:r>
              <a:rPr lang="cs-CZ" sz="3100" dirty="0" err="1" smtClean="0">
                <a:latin typeface="Garamond" pitchFamily="18" charset="0"/>
              </a:rPr>
              <a:t>Luxembourgs</a:t>
            </a:r>
            <a:r>
              <a:rPr lang="cs-CZ" sz="3100" dirty="0" smtClean="0">
                <a:latin typeface="Garamond" pitchFamily="18" charset="0"/>
              </a:rPr>
              <a:t> (1310–1437) </a:t>
            </a:r>
            <a:r>
              <a:rPr lang="cs-CZ" dirty="0" smtClean="0">
                <a:latin typeface="Garamond" pitchFamily="18" charset="0"/>
              </a:rPr>
              <a:t/>
            </a:r>
            <a:br>
              <a:rPr lang="cs-CZ" dirty="0" smtClean="0">
                <a:latin typeface="Garamond" pitchFamily="18" charset="0"/>
              </a:rPr>
            </a:br>
            <a:endParaRPr lang="cs-CZ" dirty="0">
              <a:latin typeface="Garamond" pitchFamily="18" charset="0"/>
            </a:endParaRPr>
          </a:p>
        </p:txBody>
      </p:sp>
      <p:sp>
        <p:nvSpPr>
          <p:cNvPr id="3" name="Zástupný symbol pro obsah 2"/>
          <p:cNvSpPr>
            <a:spLocks noGrp="1"/>
          </p:cNvSpPr>
          <p:nvPr>
            <p:ph sz="quarter" idx="13"/>
          </p:nvPr>
        </p:nvSpPr>
        <p:spPr>
          <a:xfrm>
            <a:off x="323528" y="1052736"/>
            <a:ext cx="8820472" cy="5616352"/>
          </a:xfrm>
          <a:prstGeom prst="rect">
            <a:avLst/>
          </a:prstGeom>
        </p:spPr>
        <p:txBody>
          <a:bodyPr>
            <a:normAutofit/>
          </a:bodyPr>
          <a:lstStyle/>
          <a:p>
            <a:pPr marL="342900" indent="-342900" algn="just">
              <a:spcAft>
                <a:spcPts val="0"/>
              </a:spcAft>
              <a:buFont typeface="Arial" panose="020B0604020202020204" pitchFamily="34" charset="0"/>
              <a:buChar char="•"/>
              <a:defRPr/>
            </a:pPr>
            <a:r>
              <a:rPr lang="cs-CZ" b="1" dirty="0" smtClean="0">
                <a:solidFill>
                  <a:schemeClr val="tx2"/>
                </a:solidFill>
                <a:latin typeface="Garamond" pitchFamily="18" charset="0"/>
              </a:rPr>
              <a:t>John </a:t>
            </a:r>
            <a:r>
              <a:rPr lang="cs-CZ" b="1" dirty="0" err="1" smtClean="0">
                <a:solidFill>
                  <a:schemeClr val="tx2"/>
                </a:solidFill>
                <a:latin typeface="Garamond" pitchFamily="18" charset="0"/>
              </a:rPr>
              <a:t>of</a:t>
            </a:r>
            <a:r>
              <a:rPr lang="cs-CZ" b="1" dirty="0" smtClean="0">
                <a:solidFill>
                  <a:schemeClr val="tx2"/>
                </a:solidFill>
                <a:latin typeface="Garamond" pitchFamily="18" charset="0"/>
              </a:rPr>
              <a:t> Bohemia/</a:t>
            </a:r>
            <a:r>
              <a:rPr lang="cs-CZ" altLang="cs-CZ" b="1" dirty="0">
                <a:latin typeface="Garamond" pitchFamily="18" charset="0"/>
              </a:rPr>
              <a:t>John </a:t>
            </a:r>
            <a:r>
              <a:rPr lang="cs-CZ" altLang="cs-CZ" b="1" dirty="0" err="1">
                <a:latin typeface="Garamond" pitchFamily="18" charset="0"/>
              </a:rPr>
              <a:t>of</a:t>
            </a:r>
            <a:r>
              <a:rPr lang="cs-CZ" altLang="cs-CZ" b="1" dirty="0">
                <a:latin typeface="Garamond" pitchFamily="18" charset="0"/>
              </a:rPr>
              <a:t> </a:t>
            </a:r>
            <a:r>
              <a:rPr lang="cs-CZ" altLang="cs-CZ" b="1" dirty="0" err="1" smtClean="0">
                <a:latin typeface="Garamond" pitchFamily="18" charset="0"/>
              </a:rPr>
              <a:t>Luxembourg</a:t>
            </a:r>
            <a:r>
              <a:rPr lang="cs-CZ" altLang="cs-CZ" dirty="0" smtClean="0">
                <a:latin typeface="Garamond" pitchFamily="18" charset="0"/>
              </a:rPr>
              <a:t> </a:t>
            </a:r>
            <a:r>
              <a:rPr lang="cs-CZ" dirty="0" smtClean="0">
                <a:latin typeface="Garamond" pitchFamily="18" charset="0"/>
              </a:rPr>
              <a:t>(</a:t>
            </a:r>
            <a:r>
              <a:rPr lang="cs-CZ" dirty="0" smtClean="0"/>
              <a:t>*</a:t>
            </a:r>
            <a:r>
              <a:rPr lang="cs-CZ" dirty="0" smtClean="0">
                <a:latin typeface="Garamond" pitchFamily="18" charset="0"/>
              </a:rPr>
              <a:t>1310 – </a:t>
            </a:r>
            <a:r>
              <a:rPr lang="cs-CZ" dirty="0" smtClean="0"/>
              <a:t>†</a:t>
            </a:r>
            <a:r>
              <a:rPr lang="cs-CZ" dirty="0" smtClean="0">
                <a:latin typeface="Garamond" pitchFamily="18" charset="0"/>
              </a:rPr>
              <a:t>1346, John </a:t>
            </a:r>
            <a:r>
              <a:rPr lang="cs-CZ" dirty="0" err="1" smtClean="0">
                <a:latin typeface="Garamond" pitchFamily="18" charset="0"/>
              </a:rPr>
              <a:t>the</a:t>
            </a:r>
            <a:r>
              <a:rPr lang="cs-CZ" dirty="0" smtClean="0">
                <a:latin typeface="Garamond" pitchFamily="18" charset="0"/>
              </a:rPr>
              <a:t> Blind) </a:t>
            </a:r>
          </a:p>
          <a:p>
            <a:pPr marL="342900" indent="-342900" algn="just" fontAlgn="auto">
              <a:spcAft>
                <a:spcPts val="0"/>
              </a:spcAft>
              <a:buFont typeface="Arial" panose="020B0604020202020204" pitchFamily="34" charset="0"/>
              <a:buChar char="•"/>
              <a:defRPr/>
            </a:pPr>
            <a:r>
              <a:rPr lang="cs-CZ" dirty="0" err="1">
                <a:latin typeface="Garamond" pitchFamily="18" charset="0"/>
              </a:rPr>
              <a:t>M</a:t>
            </a:r>
            <a:r>
              <a:rPr lang="cs-CZ" dirty="0" err="1" smtClean="0">
                <a:latin typeface="Garamond" pitchFamily="18" charset="0"/>
              </a:rPr>
              <a:t>arried</a:t>
            </a:r>
            <a:r>
              <a:rPr lang="cs-CZ" dirty="0" smtClean="0">
                <a:latin typeface="Garamond" pitchFamily="18" charset="0"/>
              </a:rPr>
              <a:t> Eliška Přemyslovna → a </a:t>
            </a:r>
            <a:r>
              <a:rPr lang="cs-CZ" dirty="0" err="1" smtClean="0">
                <a:latin typeface="Garamond" pitchFamily="18" charset="0"/>
              </a:rPr>
              <a:t>new</a:t>
            </a:r>
            <a:r>
              <a:rPr lang="cs-CZ" dirty="0" smtClean="0">
                <a:latin typeface="Garamond" pitchFamily="18" charset="0"/>
              </a:rPr>
              <a:t> dynasty – </a:t>
            </a:r>
            <a:r>
              <a:rPr lang="cs-CZ" b="1" dirty="0" err="1" smtClean="0">
                <a:latin typeface="Garamond" pitchFamily="18" charset="0"/>
              </a:rPr>
              <a:t>the</a:t>
            </a:r>
            <a:r>
              <a:rPr lang="cs-CZ" b="1" dirty="0" smtClean="0">
                <a:latin typeface="Garamond" pitchFamily="18" charset="0"/>
              </a:rPr>
              <a:t> House </a:t>
            </a:r>
            <a:r>
              <a:rPr lang="cs-CZ" b="1" dirty="0" err="1" smtClean="0">
                <a:latin typeface="Garamond" pitchFamily="18" charset="0"/>
              </a:rPr>
              <a:t>of</a:t>
            </a:r>
            <a:r>
              <a:rPr lang="cs-CZ" b="1" dirty="0" smtClean="0">
                <a:latin typeface="Garamond" pitchFamily="18" charset="0"/>
              </a:rPr>
              <a:t> </a:t>
            </a:r>
            <a:r>
              <a:rPr lang="cs-CZ" b="1" dirty="0" err="1" smtClean="0">
                <a:latin typeface="Garamond" pitchFamily="18" charset="0"/>
              </a:rPr>
              <a:t>Luxembourgs</a:t>
            </a:r>
            <a:endParaRPr lang="cs-CZ" b="1" dirty="0" smtClean="0">
              <a:latin typeface="Garamond" pitchFamily="18" charset="0"/>
            </a:endParaRPr>
          </a:p>
          <a:p>
            <a:pPr marL="342900" indent="-342900" algn="just" fontAlgn="auto">
              <a:spcAft>
                <a:spcPts val="0"/>
              </a:spcAft>
              <a:buFont typeface="Arial" panose="020B0604020202020204" pitchFamily="34" charset="0"/>
              <a:buChar char="•"/>
              <a:defRPr/>
            </a:pPr>
            <a:r>
              <a:rPr lang="cs-CZ" dirty="0" err="1" smtClean="0">
                <a:latin typeface="Garamond" pitchFamily="18" charset="0"/>
              </a:rPr>
              <a:t>Succesfull</a:t>
            </a:r>
            <a:r>
              <a:rPr lang="cs-CZ" dirty="0" smtClean="0">
                <a:latin typeface="Garamond" pitchFamily="18" charset="0"/>
              </a:rPr>
              <a:t> </a:t>
            </a:r>
            <a:r>
              <a:rPr lang="cs-CZ" dirty="0" err="1" smtClean="0">
                <a:latin typeface="Garamond" pitchFamily="18" charset="0"/>
              </a:rPr>
              <a:t>European</a:t>
            </a:r>
            <a:r>
              <a:rPr lang="cs-CZ" dirty="0" smtClean="0">
                <a:latin typeface="Garamond" pitchFamily="18" charset="0"/>
              </a:rPr>
              <a:t> diplomat </a:t>
            </a:r>
            <a:r>
              <a:rPr lang="cs-CZ" dirty="0" err="1" smtClean="0">
                <a:latin typeface="Garamond" pitchFamily="18" charset="0"/>
              </a:rPr>
              <a:t>and</a:t>
            </a:r>
            <a:r>
              <a:rPr lang="cs-CZ" dirty="0" smtClean="0">
                <a:latin typeface="Garamond" pitchFamily="18" charset="0"/>
              </a:rPr>
              <a:t> </a:t>
            </a:r>
            <a:r>
              <a:rPr lang="cs-CZ" dirty="0" err="1" smtClean="0">
                <a:latin typeface="Garamond" pitchFamily="18" charset="0"/>
              </a:rPr>
              <a:t>warrior</a:t>
            </a:r>
            <a:r>
              <a:rPr lang="cs-CZ" dirty="0" smtClean="0">
                <a:latin typeface="Garamond" pitchFamily="18" charset="0"/>
              </a:rPr>
              <a:t>, </a:t>
            </a:r>
            <a:r>
              <a:rPr lang="cs-CZ" dirty="0" err="1" smtClean="0">
                <a:latin typeface="Garamond" pitchFamily="18" charset="0"/>
              </a:rPr>
              <a:t>but</a:t>
            </a:r>
            <a:r>
              <a:rPr lang="cs-CZ" dirty="0" smtClean="0">
                <a:latin typeface="Garamond" pitchFamily="18" charset="0"/>
              </a:rPr>
              <a:t> in Bohemia </a:t>
            </a:r>
            <a:r>
              <a:rPr lang="cs-CZ" dirty="0" err="1" smtClean="0">
                <a:latin typeface="Garamond" pitchFamily="18" charset="0"/>
              </a:rPr>
              <a:t>was</a:t>
            </a:r>
            <a:r>
              <a:rPr lang="cs-CZ" dirty="0" smtClean="0">
                <a:latin typeface="Garamond" pitchFamily="18" charset="0"/>
              </a:rPr>
              <a:t> </a:t>
            </a:r>
            <a:r>
              <a:rPr lang="cs-CZ" dirty="0" err="1" smtClean="0">
                <a:latin typeface="Garamond" pitchFamily="18" charset="0"/>
              </a:rPr>
              <a:t>unpopular</a:t>
            </a:r>
            <a:r>
              <a:rPr lang="cs-CZ" dirty="0" smtClean="0">
                <a:latin typeface="Garamond" pitchFamily="18" charset="0"/>
              </a:rPr>
              <a:t> – </a:t>
            </a:r>
            <a:r>
              <a:rPr lang="cs-CZ" dirty="0" err="1" smtClean="0">
                <a:latin typeface="Garamond" pitchFamily="18" charset="0"/>
              </a:rPr>
              <a:t>needed</a:t>
            </a:r>
            <a:r>
              <a:rPr lang="cs-CZ" dirty="0" smtClean="0">
                <a:latin typeface="Garamond" pitchFamily="18" charset="0"/>
              </a:rPr>
              <a:t> </a:t>
            </a:r>
            <a:r>
              <a:rPr lang="cs-CZ" dirty="0" err="1" smtClean="0">
                <a:latin typeface="Garamond" pitchFamily="18" charset="0"/>
              </a:rPr>
              <a:t>lots</a:t>
            </a:r>
            <a:r>
              <a:rPr lang="cs-CZ" dirty="0" smtClean="0">
                <a:latin typeface="Garamond" pitchFamily="18" charset="0"/>
              </a:rPr>
              <a:t> </a:t>
            </a:r>
            <a:r>
              <a:rPr lang="cs-CZ" dirty="0" err="1" smtClean="0">
                <a:latin typeface="Garamond" pitchFamily="18" charset="0"/>
              </a:rPr>
              <a:t>of</a:t>
            </a:r>
            <a:r>
              <a:rPr lang="cs-CZ" dirty="0" smtClean="0">
                <a:latin typeface="Garamond" pitchFamily="18" charset="0"/>
              </a:rPr>
              <a:t> money </a:t>
            </a:r>
            <a:r>
              <a:rPr lang="cs-CZ" dirty="0" err="1" smtClean="0">
                <a:latin typeface="Garamond" pitchFamily="18" charset="0"/>
              </a:rPr>
              <a:t>for</a:t>
            </a:r>
            <a:r>
              <a:rPr lang="cs-CZ" dirty="0" smtClean="0">
                <a:latin typeface="Garamond" pitchFamily="18" charset="0"/>
              </a:rPr>
              <a:t> his </a:t>
            </a:r>
            <a:r>
              <a:rPr lang="cs-CZ" dirty="0" err="1" smtClean="0">
                <a:latin typeface="Garamond" pitchFamily="18" charset="0"/>
              </a:rPr>
              <a:t>campains</a:t>
            </a:r>
            <a:r>
              <a:rPr lang="cs-CZ" dirty="0" smtClean="0">
                <a:latin typeface="Garamond" pitchFamily="18" charset="0"/>
              </a:rPr>
              <a:t>, </a:t>
            </a:r>
            <a:r>
              <a:rPr lang="cs-CZ" dirty="0" err="1" smtClean="0">
                <a:latin typeface="Garamond" pitchFamily="18" charset="0"/>
              </a:rPr>
              <a:t>was</a:t>
            </a:r>
            <a:r>
              <a:rPr lang="cs-CZ" dirty="0" smtClean="0">
                <a:latin typeface="Garamond" pitchFamily="18" charset="0"/>
              </a:rPr>
              <a:t> </a:t>
            </a:r>
            <a:r>
              <a:rPr lang="cs-CZ" dirty="0" err="1" smtClean="0">
                <a:latin typeface="Garamond" pitchFamily="18" charset="0"/>
              </a:rPr>
              <a:t>very</a:t>
            </a:r>
            <a:r>
              <a:rPr lang="cs-CZ" dirty="0" smtClean="0">
                <a:latin typeface="Garamond" pitchFamily="18" charset="0"/>
              </a:rPr>
              <a:t> </a:t>
            </a:r>
            <a:r>
              <a:rPr lang="cs-CZ" dirty="0" err="1" smtClean="0">
                <a:latin typeface="Garamond" pitchFamily="18" charset="0"/>
              </a:rPr>
              <a:t>often</a:t>
            </a:r>
            <a:r>
              <a:rPr lang="cs-CZ" dirty="0" smtClean="0">
                <a:latin typeface="Garamond" pitchFamily="18" charset="0"/>
              </a:rPr>
              <a:t> </a:t>
            </a:r>
            <a:r>
              <a:rPr lang="cs-CZ" dirty="0" err="1" smtClean="0">
                <a:latin typeface="Garamond" pitchFamily="18" charset="0"/>
              </a:rPr>
              <a:t>abroad</a:t>
            </a:r>
            <a:r>
              <a:rPr lang="cs-CZ" dirty="0" smtClean="0">
                <a:latin typeface="Garamond" pitchFamily="18" charset="0"/>
              </a:rPr>
              <a:t> </a:t>
            </a:r>
            <a:r>
              <a:rPr lang="cs-CZ" dirty="0" err="1" smtClean="0">
                <a:latin typeface="Garamond" pitchFamily="18" charset="0"/>
              </a:rPr>
              <a:t>so</a:t>
            </a:r>
            <a:r>
              <a:rPr lang="cs-CZ" dirty="0" smtClean="0">
                <a:latin typeface="Garamond" pitchFamily="18" charset="0"/>
              </a:rPr>
              <a:t> </a:t>
            </a:r>
            <a:r>
              <a:rPr lang="cs-CZ" dirty="0" err="1" smtClean="0">
                <a:latin typeface="Garamond" pitchFamily="18" charset="0"/>
              </a:rPr>
              <a:t>the</a:t>
            </a:r>
            <a:r>
              <a:rPr lang="cs-CZ" dirty="0" smtClean="0">
                <a:latin typeface="Garamond" pitchFamily="18" charset="0"/>
              </a:rPr>
              <a:t> country </a:t>
            </a:r>
            <a:r>
              <a:rPr lang="cs-CZ" dirty="0" err="1" smtClean="0">
                <a:latin typeface="Garamond" pitchFamily="18" charset="0"/>
              </a:rPr>
              <a:t>was</a:t>
            </a:r>
            <a:r>
              <a:rPr lang="cs-CZ" dirty="0" smtClean="0">
                <a:latin typeface="Garamond" pitchFamily="18" charset="0"/>
              </a:rPr>
              <a:t> </a:t>
            </a:r>
            <a:r>
              <a:rPr lang="cs-CZ" dirty="0" err="1" smtClean="0">
                <a:latin typeface="Garamond" pitchFamily="18" charset="0"/>
              </a:rPr>
              <a:t>without</a:t>
            </a:r>
            <a:r>
              <a:rPr lang="cs-CZ" dirty="0" smtClean="0">
                <a:latin typeface="Garamond" pitchFamily="18" charset="0"/>
              </a:rPr>
              <a:t> a </a:t>
            </a:r>
            <a:r>
              <a:rPr lang="cs-CZ" dirty="0" err="1" smtClean="0">
                <a:latin typeface="Garamond" pitchFamily="18" charset="0"/>
              </a:rPr>
              <a:t>ruler</a:t>
            </a:r>
            <a:r>
              <a:rPr lang="cs-CZ" dirty="0" smtClean="0">
                <a:latin typeface="Garamond" pitchFamily="18" charset="0"/>
              </a:rPr>
              <a:t> → </a:t>
            </a:r>
            <a:r>
              <a:rPr lang="cs-CZ" dirty="0" err="1" smtClean="0">
                <a:latin typeface="Garamond" pitchFamily="18" charset="0"/>
              </a:rPr>
              <a:t>the</a:t>
            </a:r>
            <a:r>
              <a:rPr lang="cs-CZ" dirty="0" smtClean="0">
                <a:latin typeface="Garamond" pitchFamily="18" charset="0"/>
              </a:rPr>
              <a:t> </a:t>
            </a:r>
            <a:r>
              <a:rPr lang="cs-CZ" dirty="0" err="1" smtClean="0">
                <a:latin typeface="Garamond" pitchFamily="18" charset="0"/>
              </a:rPr>
              <a:t>power</a:t>
            </a:r>
            <a:r>
              <a:rPr lang="cs-CZ" dirty="0" smtClean="0">
                <a:latin typeface="Garamond" pitchFamily="18" charset="0"/>
              </a:rPr>
              <a:t> </a:t>
            </a:r>
            <a:r>
              <a:rPr lang="cs-CZ" dirty="0" err="1" smtClean="0">
                <a:latin typeface="Garamond" pitchFamily="18" charset="0"/>
              </a:rPr>
              <a:t>of</a:t>
            </a:r>
            <a:r>
              <a:rPr lang="cs-CZ" dirty="0" smtClean="0">
                <a:latin typeface="Garamond" pitchFamily="18" charset="0"/>
              </a:rPr>
              <a:t> nobility </a:t>
            </a:r>
            <a:r>
              <a:rPr lang="cs-CZ" dirty="0" err="1" smtClean="0">
                <a:latin typeface="Garamond" pitchFamily="18" charset="0"/>
              </a:rPr>
              <a:t>strenghten</a:t>
            </a:r>
            <a:endParaRPr lang="cs-CZ" dirty="0" smtClean="0">
              <a:latin typeface="Garamond" pitchFamily="18" charset="0"/>
            </a:endParaRPr>
          </a:p>
          <a:p>
            <a:pPr marL="342900" indent="-342900" algn="just" fontAlgn="auto">
              <a:spcAft>
                <a:spcPts val="0"/>
              </a:spcAft>
              <a:buFont typeface="Arial" panose="020B0604020202020204" pitchFamily="34" charset="0"/>
              <a:buChar char="•"/>
              <a:defRPr/>
            </a:pPr>
            <a:r>
              <a:rPr lang="cs-CZ" dirty="0" smtClean="0"/>
              <a:t>†</a:t>
            </a:r>
            <a:r>
              <a:rPr lang="cs-CZ" dirty="0" smtClean="0">
                <a:latin typeface="Garamond" pitchFamily="18" charset="0"/>
              </a:rPr>
              <a:t> in</a:t>
            </a:r>
            <a:r>
              <a:rPr lang="cs-CZ" i="1" dirty="0" smtClean="0">
                <a:latin typeface="Garamond" pitchFamily="18" charset="0"/>
              </a:rPr>
              <a:t> </a:t>
            </a:r>
            <a:r>
              <a:rPr lang="cs-CZ" i="1" dirty="0" err="1" smtClean="0">
                <a:latin typeface="Garamond" pitchFamily="18" charset="0"/>
              </a:rPr>
              <a:t>the</a:t>
            </a:r>
            <a:r>
              <a:rPr lang="cs-CZ" i="1" dirty="0" smtClean="0">
                <a:latin typeface="Garamond" pitchFamily="18" charset="0"/>
              </a:rPr>
              <a:t> </a:t>
            </a:r>
            <a:r>
              <a:rPr lang="cs-CZ" i="1" dirty="0" err="1" smtClean="0">
                <a:latin typeface="Garamond" pitchFamily="18" charset="0"/>
              </a:rPr>
              <a:t>Battle</a:t>
            </a:r>
            <a:r>
              <a:rPr lang="cs-CZ" i="1" dirty="0" smtClean="0">
                <a:latin typeface="Garamond" pitchFamily="18" charset="0"/>
              </a:rPr>
              <a:t> </a:t>
            </a:r>
            <a:r>
              <a:rPr lang="cs-CZ" i="1" dirty="0" err="1" smtClean="0">
                <a:latin typeface="Garamond" pitchFamily="18" charset="0"/>
              </a:rPr>
              <a:t>of</a:t>
            </a:r>
            <a:r>
              <a:rPr lang="cs-CZ" i="1" dirty="0" smtClean="0">
                <a:latin typeface="Garamond" pitchFamily="18" charset="0"/>
              </a:rPr>
              <a:t> Crécy</a:t>
            </a:r>
            <a:endParaRPr lang="cs-CZ" b="1" dirty="0" smtClean="0">
              <a:latin typeface="Garamond" pitchFamily="18" charset="0"/>
            </a:endParaRPr>
          </a:p>
          <a:p>
            <a:pPr marL="342900" indent="-342900" algn="just" fontAlgn="auto">
              <a:spcAft>
                <a:spcPts val="0"/>
              </a:spcAft>
              <a:buFont typeface="Arial" panose="020B0604020202020204" pitchFamily="34" charset="0"/>
              <a:buChar char="•"/>
              <a:defRPr/>
            </a:pPr>
            <a:r>
              <a:rPr lang="cs-CZ" b="1" dirty="0" smtClean="0">
                <a:solidFill>
                  <a:schemeClr val="tx2"/>
                </a:solidFill>
                <a:latin typeface="Garamond" pitchFamily="18" charset="0"/>
              </a:rPr>
              <a:t>Charles IV </a:t>
            </a:r>
            <a:r>
              <a:rPr lang="cs-CZ" b="1" dirty="0" smtClean="0">
                <a:latin typeface="Garamond" pitchFamily="18" charset="0"/>
              </a:rPr>
              <a:t>(</a:t>
            </a:r>
            <a:r>
              <a:rPr lang="cs-CZ" dirty="0" smtClean="0"/>
              <a:t>*</a:t>
            </a:r>
            <a:r>
              <a:rPr lang="cs-CZ" b="1" dirty="0" smtClean="0">
                <a:latin typeface="Garamond" pitchFamily="18" charset="0"/>
              </a:rPr>
              <a:t>1316 – </a:t>
            </a:r>
            <a:r>
              <a:rPr lang="cs-CZ" dirty="0" smtClean="0"/>
              <a:t>†</a:t>
            </a:r>
            <a:r>
              <a:rPr lang="cs-CZ" b="1" dirty="0" smtClean="0">
                <a:latin typeface="Garamond" pitchFamily="18" charset="0"/>
              </a:rPr>
              <a:t>1378)</a:t>
            </a:r>
          </a:p>
          <a:p>
            <a:pPr marL="342900" indent="-342900" algn="just" fontAlgn="auto">
              <a:spcAft>
                <a:spcPts val="0"/>
              </a:spcAft>
              <a:buFont typeface="Arial" panose="020B0604020202020204" pitchFamily="34" charset="0"/>
              <a:buChar char="•"/>
              <a:defRPr/>
            </a:pPr>
            <a:r>
              <a:rPr lang="cs-CZ" b="1" dirty="0" smtClean="0">
                <a:latin typeface="Garamond" pitchFamily="18" charset="0"/>
              </a:rPr>
              <a:t>Son </a:t>
            </a:r>
            <a:r>
              <a:rPr lang="cs-CZ" b="1" dirty="0" err="1" smtClean="0">
                <a:latin typeface="Garamond" pitchFamily="18" charset="0"/>
              </a:rPr>
              <a:t>of</a:t>
            </a:r>
            <a:r>
              <a:rPr lang="cs-CZ" b="1" dirty="0" smtClean="0">
                <a:latin typeface="Garamond" pitchFamily="18" charset="0"/>
              </a:rPr>
              <a:t> John </a:t>
            </a:r>
            <a:r>
              <a:rPr lang="cs-CZ" b="1" dirty="0" err="1" smtClean="0">
                <a:latin typeface="Garamond" pitchFamily="18" charset="0"/>
              </a:rPr>
              <a:t>of</a:t>
            </a:r>
            <a:r>
              <a:rPr lang="cs-CZ" b="1" dirty="0" smtClean="0">
                <a:latin typeface="Garamond" pitchFamily="18" charset="0"/>
              </a:rPr>
              <a:t> Bohemia</a:t>
            </a:r>
            <a:r>
              <a:rPr lang="cs-CZ" dirty="0" smtClean="0">
                <a:latin typeface="Garamond" pitchFamily="18" charset="0"/>
              </a:rPr>
              <a:t> </a:t>
            </a:r>
          </a:p>
          <a:p>
            <a:pPr marL="342900" indent="-342900" algn="just" fontAlgn="auto">
              <a:spcAft>
                <a:spcPts val="0"/>
              </a:spcAft>
              <a:buFont typeface="Arial" panose="020B0604020202020204" pitchFamily="34" charset="0"/>
              <a:buChar char="•"/>
              <a:defRPr/>
            </a:pPr>
            <a:r>
              <a:rPr lang="cs-CZ" dirty="0">
                <a:latin typeface="Garamond" pitchFamily="18" charset="0"/>
              </a:rPr>
              <a:t>K</a:t>
            </a:r>
            <a:r>
              <a:rPr lang="cs-CZ" dirty="0" smtClean="0">
                <a:latin typeface="Garamond" pitchFamily="18" charset="0"/>
              </a:rPr>
              <a:t>ing </a:t>
            </a:r>
            <a:r>
              <a:rPr lang="cs-CZ" dirty="0" err="1" smtClean="0">
                <a:latin typeface="Garamond" pitchFamily="18" charset="0"/>
              </a:rPr>
              <a:t>of</a:t>
            </a:r>
            <a:r>
              <a:rPr lang="cs-CZ" dirty="0" smtClean="0">
                <a:latin typeface="Garamond" pitchFamily="18" charset="0"/>
              </a:rPr>
              <a:t> Bohemia (1346–1378) and </a:t>
            </a:r>
            <a:r>
              <a:rPr lang="cs-CZ" dirty="0" err="1" smtClean="0">
                <a:latin typeface="Garamond" pitchFamily="18" charset="0"/>
              </a:rPr>
              <a:t>Holy</a:t>
            </a:r>
            <a:r>
              <a:rPr lang="cs-CZ" dirty="0" smtClean="0">
                <a:latin typeface="Garamond" pitchFamily="18" charset="0"/>
              </a:rPr>
              <a:t> Roman Empire King (1346–1355), </a:t>
            </a:r>
            <a:r>
              <a:rPr lang="cs-CZ" dirty="0" err="1" smtClean="0">
                <a:latin typeface="Garamond" pitchFamily="18" charset="0"/>
              </a:rPr>
              <a:t>Holy</a:t>
            </a:r>
            <a:r>
              <a:rPr lang="cs-CZ" dirty="0" smtClean="0">
                <a:latin typeface="Garamond" pitchFamily="18" charset="0"/>
              </a:rPr>
              <a:t> Roman </a:t>
            </a:r>
            <a:r>
              <a:rPr lang="cs-CZ" dirty="0" err="1" smtClean="0">
                <a:latin typeface="Garamond" pitchFamily="18" charset="0"/>
              </a:rPr>
              <a:t>Emperor</a:t>
            </a:r>
            <a:r>
              <a:rPr lang="cs-CZ" dirty="0" smtClean="0">
                <a:latin typeface="Garamond" pitchFamily="18" charset="0"/>
              </a:rPr>
              <a:t> (1355–1378)</a:t>
            </a:r>
          </a:p>
          <a:p>
            <a:pPr marL="342900" indent="-342900" algn="just" fontAlgn="auto">
              <a:spcAft>
                <a:spcPts val="0"/>
              </a:spcAft>
              <a:buFont typeface="Arial" panose="020B0604020202020204" pitchFamily="34" charset="0"/>
              <a:buChar char="•"/>
              <a:defRPr/>
            </a:pPr>
            <a:r>
              <a:rPr lang="cs-CZ" dirty="0" smtClean="0">
                <a:latin typeface="Garamond" pitchFamily="18" charset="0"/>
              </a:rPr>
              <a:t>4 </a:t>
            </a:r>
            <a:r>
              <a:rPr lang="cs-CZ" dirty="0" err="1" smtClean="0">
                <a:latin typeface="Garamond" pitchFamily="18" charset="0"/>
              </a:rPr>
              <a:t>wives</a:t>
            </a:r>
            <a:r>
              <a:rPr lang="cs-CZ" dirty="0" smtClean="0">
                <a:latin typeface="Garamond" pitchFamily="18" charset="0"/>
              </a:rPr>
              <a:t> and many </a:t>
            </a:r>
            <a:r>
              <a:rPr lang="cs-CZ" dirty="0" err="1" smtClean="0">
                <a:latin typeface="Garamond" pitchFamily="18" charset="0"/>
              </a:rPr>
              <a:t>children</a:t>
            </a:r>
            <a:r>
              <a:rPr lang="cs-CZ" dirty="0" smtClean="0">
                <a:latin typeface="Garamond" pitchFamily="18" charset="0"/>
              </a:rPr>
              <a:t> but </a:t>
            </a:r>
            <a:r>
              <a:rPr lang="cs-CZ" dirty="0" err="1" smtClean="0">
                <a:latin typeface="Garamond" pitchFamily="18" charset="0"/>
              </a:rPr>
              <a:t>was</a:t>
            </a:r>
            <a:r>
              <a:rPr lang="cs-CZ" dirty="0" smtClean="0">
                <a:latin typeface="Garamond" pitchFamily="18" charset="0"/>
              </a:rPr>
              <a:t> </a:t>
            </a:r>
            <a:r>
              <a:rPr lang="cs-CZ" dirty="0" err="1" smtClean="0">
                <a:latin typeface="Garamond" pitchFamily="18" charset="0"/>
              </a:rPr>
              <a:t>waiting</a:t>
            </a:r>
            <a:r>
              <a:rPr lang="cs-CZ" dirty="0" smtClean="0">
                <a:latin typeface="Garamond" pitchFamily="18" charset="0"/>
              </a:rPr>
              <a:t> </a:t>
            </a:r>
            <a:r>
              <a:rPr lang="cs-CZ" dirty="0" err="1" smtClean="0">
                <a:latin typeface="Garamond" pitchFamily="18" charset="0"/>
              </a:rPr>
              <a:t>for</a:t>
            </a:r>
            <a:r>
              <a:rPr lang="cs-CZ" dirty="0" smtClean="0">
                <a:latin typeface="Garamond" pitchFamily="18" charset="0"/>
              </a:rPr>
              <a:t> male </a:t>
            </a:r>
            <a:r>
              <a:rPr lang="cs-CZ" dirty="0" err="1" smtClean="0">
                <a:latin typeface="Garamond" pitchFamily="18" charset="0"/>
              </a:rPr>
              <a:t>descendant</a:t>
            </a:r>
            <a:r>
              <a:rPr lang="cs-CZ" dirty="0" smtClean="0">
                <a:latin typeface="Garamond" pitchFamily="18" charset="0"/>
              </a:rPr>
              <a:t> </a:t>
            </a:r>
            <a:r>
              <a:rPr lang="cs-CZ" dirty="0" err="1" smtClean="0">
                <a:latin typeface="Garamond" pitchFamily="18" charset="0"/>
              </a:rPr>
              <a:t>for</a:t>
            </a:r>
            <a:r>
              <a:rPr lang="cs-CZ" dirty="0" smtClean="0">
                <a:latin typeface="Garamond" pitchFamily="18" charset="0"/>
              </a:rPr>
              <a:t> very long so his </a:t>
            </a:r>
            <a:r>
              <a:rPr lang="cs-CZ" dirty="0" err="1" smtClean="0">
                <a:latin typeface="Garamond" pitchFamily="18" charset="0"/>
              </a:rPr>
              <a:t>oldest</a:t>
            </a:r>
            <a:r>
              <a:rPr lang="cs-CZ" dirty="0" smtClean="0">
                <a:latin typeface="Garamond" pitchFamily="18" charset="0"/>
              </a:rPr>
              <a:t> son </a:t>
            </a:r>
            <a:r>
              <a:rPr lang="cs-CZ" b="1" dirty="0" err="1" smtClean="0">
                <a:latin typeface="Garamond" pitchFamily="18" charset="0"/>
              </a:rPr>
              <a:t>Wencelaus</a:t>
            </a:r>
            <a:r>
              <a:rPr lang="cs-CZ" dirty="0" smtClean="0">
                <a:latin typeface="Garamond" pitchFamily="18" charset="0"/>
              </a:rPr>
              <a:t> (</a:t>
            </a:r>
            <a:r>
              <a:rPr lang="cs-CZ" dirty="0" smtClean="0"/>
              <a:t>*</a:t>
            </a:r>
            <a:r>
              <a:rPr lang="cs-CZ" dirty="0" smtClean="0">
                <a:latin typeface="Garamond" pitchFamily="18" charset="0"/>
              </a:rPr>
              <a:t>1361–</a:t>
            </a:r>
            <a:r>
              <a:rPr lang="cs-CZ" dirty="0"/>
              <a:t>†</a:t>
            </a:r>
            <a:r>
              <a:rPr lang="cs-CZ" dirty="0" smtClean="0">
                <a:latin typeface="Garamond" pitchFamily="18" charset="0"/>
              </a:rPr>
              <a:t>1419) - </a:t>
            </a:r>
            <a:r>
              <a:rPr lang="cs-CZ" dirty="0" err="1" smtClean="0">
                <a:latin typeface="Garamond" pitchFamily="18" charset="0"/>
              </a:rPr>
              <a:t>bad</a:t>
            </a:r>
            <a:r>
              <a:rPr lang="cs-CZ" dirty="0" smtClean="0">
                <a:latin typeface="Garamond" pitchFamily="18" charset="0"/>
              </a:rPr>
              <a:t> </a:t>
            </a:r>
            <a:r>
              <a:rPr lang="cs-CZ" dirty="0" err="1" smtClean="0">
                <a:latin typeface="Garamond" pitchFamily="18" charset="0"/>
              </a:rPr>
              <a:t>ruler</a:t>
            </a:r>
            <a:endParaRPr lang="cs-CZ" dirty="0" smtClean="0">
              <a:latin typeface="Garamond" pitchFamily="18" charset="0"/>
            </a:endParaRPr>
          </a:p>
          <a:p>
            <a:pPr marL="274320" indent="-274320" algn="just" fontAlgn="auto">
              <a:spcAft>
                <a:spcPts val="0"/>
              </a:spcAft>
              <a:buFont typeface="Wingdings 2"/>
              <a:buChar char=""/>
              <a:defRPr/>
            </a:pPr>
            <a:endParaRPr lang="cs-CZ" dirty="0">
              <a:latin typeface="Garamond" pitchFamily="18" charset="0"/>
            </a:endParaRPr>
          </a:p>
        </p:txBody>
      </p:sp>
    </p:spTree>
    <p:extLst>
      <p:ext uri="{BB962C8B-B14F-4D97-AF65-F5344CB8AC3E}">
        <p14:creationId xmlns:p14="http://schemas.microsoft.com/office/powerpoint/2010/main" val="3342627559"/>
      </p:ext>
    </p:extLst>
  </p:cSld>
  <p:clrMapOvr>
    <a:masterClrMapping/>
  </p:clrMapOvr>
  <p:transition>
    <p:wedg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8748464" cy="588045"/>
          </a:xfrm>
        </p:spPr>
        <p:txBody>
          <a:bodyPr/>
          <a:lstStyle/>
          <a:p>
            <a:pPr algn="ctr">
              <a:defRPr/>
            </a:pPr>
            <a:r>
              <a:rPr lang="cs-CZ" sz="2800" dirty="0" smtClean="0">
                <a:latin typeface="Garamond" pitchFamily="18" charset="0"/>
              </a:rPr>
              <a:t>Charles IV</a:t>
            </a:r>
            <a:endParaRPr lang="cs-CZ" sz="2800" dirty="0">
              <a:latin typeface="Garamond" pitchFamily="18" charset="0"/>
            </a:endParaRPr>
          </a:p>
        </p:txBody>
      </p:sp>
      <p:sp>
        <p:nvSpPr>
          <p:cNvPr id="3" name="Zástupný symbol pro obsah 2"/>
          <p:cNvSpPr>
            <a:spLocks noGrp="1"/>
          </p:cNvSpPr>
          <p:nvPr>
            <p:ph sz="quarter" idx="13"/>
          </p:nvPr>
        </p:nvSpPr>
        <p:spPr>
          <a:xfrm>
            <a:off x="179388" y="836613"/>
            <a:ext cx="8964612" cy="6021387"/>
          </a:xfrm>
          <a:prstGeom prst="rect">
            <a:avLst/>
          </a:prstGeom>
        </p:spPr>
        <p:txBody>
          <a:bodyPr/>
          <a:lstStyle/>
          <a:p>
            <a:pPr marL="342900" indent="-342900" algn="just" fontAlgn="auto">
              <a:spcAft>
                <a:spcPts val="0"/>
              </a:spcAft>
              <a:buFont typeface="Arial" panose="020B0604020202020204" pitchFamily="34" charset="0"/>
              <a:buChar char="•"/>
              <a:defRPr/>
            </a:pPr>
            <a:r>
              <a:rPr lang="cs-CZ" dirty="0" err="1" smtClean="0">
                <a:latin typeface="Garamond" pitchFamily="18" charset="0"/>
              </a:rPr>
              <a:t>The</a:t>
            </a:r>
            <a:r>
              <a:rPr lang="cs-CZ" dirty="0" smtClean="0">
                <a:latin typeface="Garamond" pitchFamily="18" charset="0"/>
              </a:rPr>
              <a:t> </a:t>
            </a:r>
            <a:r>
              <a:rPr lang="cs-CZ" sz="2200" dirty="0" smtClean="0">
                <a:latin typeface="Garamond" pitchFamily="18" charset="0"/>
              </a:rPr>
              <a:t>most </a:t>
            </a:r>
            <a:r>
              <a:rPr lang="cs-CZ" sz="2200" dirty="0" err="1" smtClean="0">
                <a:latin typeface="Garamond" pitchFamily="18" charset="0"/>
              </a:rPr>
              <a:t>important</a:t>
            </a:r>
            <a:r>
              <a:rPr lang="cs-CZ" sz="2200" dirty="0" smtClean="0">
                <a:latin typeface="Garamond" pitchFamily="18" charset="0"/>
              </a:rPr>
              <a:t> and </a:t>
            </a:r>
            <a:r>
              <a:rPr lang="cs-CZ" sz="2200" dirty="0" err="1" smtClean="0">
                <a:latin typeface="Garamond" pitchFamily="18" charset="0"/>
              </a:rPr>
              <a:t>the</a:t>
            </a:r>
            <a:r>
              <a:rPr lang="cs-CZ" sz="2200" dirty="0" smtClean="0">
                <a:latin typeface="Garamond" pitchFamily="18" charset="0"/>
              </a:rPr>
              <a:t> </a:t>
            </a:r>
            <a:r>
              <a:rPr lang="cs-CZ" sz="2200" dirty="0" err="1" smtClean="0">
                <a:latin typeface="Garamond" pitchFamily="18" charset="0"/>
              </a:rPr>
              <a:t>best</a:t>
            </a:r>
            <a:r>
              <a:rPr lang="cs-CZ" sz="2200" dirty="0" smtClean="0">
                <a:latin typeface="Garamond" pitchFamily="18" charset="0"/>
              </a:rPr>
              <a:t> </a:t>
            </a:r>
            <a:r>
              <a:rPr lang="cs-CZ" sz="2200" dirty="0" err="1" smtClean="0">
                <a:latin typeface="Garamond" pitchFamily="18" charset="0"/>
              </a:rPr>
              <a:t>known</a:t>
            </a:r>
            <a:r>
              <a:rPr lang="cs-CZ" sz="2200" dirty="0" smtClean="0">
                <a:latin typeface="Garamond" pitchFamily="18" charset="0"/>
              </a:rPr>
              <a:t> Bohemian king –</a:t>
            </a:r>
            <a:r>
              <a:rPr lang="cs-CZ" sz="2200" i="1" dirty="0" smtClean="0">
                <a:latin typeface="Garamond" pitchFamily="18" charset="0"/>
              </a:rPr>
              <a:t>Pater </a:t>
            </a:r>
            <a:r>
              <a:rPr lang="cs-CZ" sz="2200" i="1" dirty="0" err="1" smtClean="0">
                <a:latin typeface="Garamond" pitchFamily="18" charset="0"/>
              </a:rPr>
              <a:t>Patriae</a:t>
            </a:r>
            <a:r>
              <a:rPr lang="cs-CZ" sz="2200" i="1" dirty="0" smtClean="0">
                <a:latin typeface="Garamond" pitchFamily="18" charset="0"/>
              </a:rPr>
              <a:t> </a:t>
            </a:r>
            <a:r>
              <a:rPr lang="cs-CZ" sz="2200" dirty="0" smtClean="0">
                <a:latin typeface="Garamond" pitchFamily="18" charset="0"/>
              </a:rPr>
              <a:t>(</a:t>
            </a:r>
            <a:r>
              <a:rPr lang="cs-CZ" sz="2200" dirty="0" err="1" smtClean="0">
                <a:latin typeface="Garamond" pitchFamily="18" charset="0"/>
              </a:rPr>
              <a:t>Father</a:t>
            </a:r>
            <a:r>
              <a:rPr lang="cs-CZ" sz="2200" dirty="0" smtClean="0">
                <a:latin typeface="Garamond" pitchFamily="18" charset="0"/>
              </a:rPr>
              <a:t> </a:t>
            </a:r>
            <a:r>
              <a:rPr lang="cs-CZ" sz="2200" dirty="0" err="1" smtClean="0">
                <a:latin typeface="Garamond" pitchFamily="18" charset="0"/>
              </a:rPr>
              <a:t>of</a:t>
            </a:r>
            <a:r>
              <a:rPr lang="cs-CZ" sz="2200" dirty="0" smtClean="0">
                <a:latin typeface="Garamond" pitchFamily="18" charset="0"/>
              </a:rPr>
              <a:t> </a:t>
            </a:r>
            <a:r>
              <a:rPr lang="cs-CZ" sz="2200" dirty="0" err="1" smtClean="0">
                <a:latin typeface="Garamond" pitchFamily="18" charset="0"/>
              </a:rPr>
              <a:t>the</a:t>
            </a:r>
            <a:r>
              <a:rPr lang="cs-CZ" sz="2200" dirty="0" smtClean="0">
                <a:latin typeface="Garamond" pitchFamily="18" charset="0"/>
              </a:rPr>
              <a:t> Country), his </a:t>
            </a:r>
            <a:r>
              <a:rPr lang="cs-CZ" sz="2200" dirty="0" err="1" smtClean="0">
                <a:latin typeface="Garamond" pitchFamily="18" charset="0"/>
              </a:rPr>
              <a:t>reign</a:t>
            </a:r>
            <a:r>
              <a:rPr lang="cs-CZ" sz="2200" dirty="0" smtClean="0">
                <a:latin typeface="Garamond" pitchFamily="18" charset="0"/>
              </a:rPr>
              <a:t> = </a:t>
            </a:r>
            <a:r>
              <a:rPr lang="cs-CZ" dirty="0" err="1" smtClean="0">
                <a:latin typeface="Garamond" pitchFamily="18" charset="0"/>
              </a:rPr>
              <a:t>G</a:t>
            </a:r>
            <a:r>
              <a:rPr lang="cs-CZ" sz="2200" dirty="0" err="1" smtClean="0">
                <a:latin typeface="Garamond" pitchFamily="18" charset="0"/>
              </a:rPr>
              <a:t>olden</a:t>
            </a:r>
            <a:r>
              <a:rPr lang="cs-CZ" sz="2200" dirty="0" smtClean="0">
                <a:latin typeface="Garamond" pitchFamily="18" charset="0"/>
              </a:rPr>
              <a:t> </a:t>
            </a:r>
            <a:r>
              <a:rPr lang="cs-CZ" sz="2200" dirty="0" err="1" smtClean="0">
                <a:latin typeface="Garamond" pitchFamily="18" charset="0"/>
              </a:rPr>
              <a:t>age</a:t>
            </a:r>
            <a:r>
              <a:rPr lang="cs-CZ" sz="2200" dirty="0" smtClean="0">
                <a:latin typeface="Garamond" pitchFamily="18" charset="0"/>
              </a:rPr>
              <a:t> </a:t>
            </a:r>
            <a:r>
              <a:rPr lang="cs-CZ" sz="2200" dirty="0" err="1" smtClean="0">
                <a:latin typeface="Garamond" pitchFamily="18" charset="0"/>
              </a:rPr>
              <a:t>of</a:t>
            </a:r>
            <a:r>
              <a:rPr lang="cs-CZ" sz="2200" dirty="0" smtClean="0">
                <a:latin typeface="Garamond" pitchFamily="18" charset="0"/>
              </a:rPr>
              <a:t> Bohemia </a:t>
            </a:r>
          </a:p>
          <a:p>
            <a:pPr marL="342900" indent="-342900" algn="just" fontAlgn="auto">
              <a:spcAft>
                <a:spcPts val="0"/>
              </a:spcAft>
              <a:buFont typeface="Arial" panose="020B0604020202020204" pitchFamily="34" charset="0"/>
              <a:buChar char="•"/>
              <a:defRPr/>
            </a:pPr>
            <a:r>
              <a:rPr lang="cs-CZ" sz="2200" b="1" dirty="0" err="1" smtClean="0">
                <a:latin typeface="Garamond" pitchFamily="18" charset="0"/>
              </a:rPr>
              <a:t>Prague</a:t>
            </a:r>
            <a:r>
              <a:rPr lang="cs-CZ" sz="2200" dirty="0" smtClean="0">
                <a:latin typeface="Garamond" pitchFamily="18" charset="0"/>
              </a:rPr>
              <a:t> </a:t>
            </a:r>
            <a:r>
              <a:rPr lang="cs-CZ" sz="2200" dirty="0" err="1" smtClean="0">
                <a:latin typeface="Garamond" pitchFamily="18" charset="0"/>
              </a:rPr>
              <a:t>became</a:t>
            </a:r>
            <a:r>
              <a:rPr lang="cs-CZ" sz="2200" dirty="0" smtClean="0">
                <a:latin typeface="Garamond" pitchFamily="18" charset="0"/>
              </a:rPr>
              <a:t> </a:t>
            </a:r>
            <a:r>
              <a:rPr lang="cs-CZ" sz="2200" dirty="0" err="1" smtClean="0">
                <a:latin typeface="Garamond" pitchFamily="18" charset="0"/>
              </a:rPr>
              <a:t>the</a:t>
            </a:r>
            <a:r>
              <a:rPr lang="cs-CZ" sz="2200" dirty="0" smtClean="0">
                <a:latin typeface="Garamond" pitchFamily="18" charset="0"/>
              </a:rPr>
              <a:t> </a:t>
            </a:r>
            <a:r>
              <a:rPr lang="cs-CZ" sz="2200" dirty="0" err="1" smtClean="0">
                <a:latin typeface="Garamond" pitchFamily="18" charset="0"/>
              </a:rPr>
              <a:t>capital</a:t>
            </a:r>
            <a:r>
              <a:rPr lang="cs-CZ" sz="2200" dirty="0" smtClean="0">
                <a:latin typeface="Garamond" pitchFamily="18" charset="0"/>
              </a:rPr>
              <a:t> </a:t>
            </a:r>
            <a:r>
              <a:rPr lang="cs-CZ" sz="2200" dirty="0" err="1" smtClean="0">
                <a:latin typeface="Garamond" pitchFamily="18" charset="0"/>
              </a:rPr>
              <a:t>of</a:t>
            </a:r>
            <a:r>
              <a:rPr lang="cs-CZ" sz="2200" dirty="0" smtClean="0">
                <a:latin typeface="Garamond" pitchFamily="18" charset="0"/>
              </a:rPr>
              <a:t> </a:t>
            </a:r>
            <a:r>
              <a:rPr lang="cs-CZ" sz="2200" dirty="0" err="1" smtClean="0">
                <a:latin typeface="Garamond" pitchFamily="18" charset="0"/>
              </a:rPr>
              <a:t>the</a:t>
            </a:r>
            <a:r>
              <a:rPr lang="cs-CZ" sz="2200" dirty="0" smtClean="0">
                <a:latin typeface="Garamond" pitchFamily="18" charset="0"/>
              </a:rPr>
              <a:t> </a:t>
            </a:r>
            <a:r>
              <a:rPr lang="cs-CZ" sz="2200" dirty="0" err="1" smtClean="0">
                <a:latin typeface="Garamond" pitchFamily="18" charset="0"/>
              </a:rPr>
              <a:t>Holy</a:t>
            </a:r>
            <a:r>
              <a:rPr lang="cs-CZ" sz="2200" dirty="0" smtClean="0">
                <a:latin typeface="Garamond" pitchFamily="18" charset="0"/>
              </a:rPr>
              <a:t> Roman Empire, most </a:t>
            </a:r>
            <a:r>
              <a:rPr lang="cs-CZ" sz="2200" dirty="0" err="1" smtClean="0">
                <a:latin typeface="Garamond" pitchFamily="18" charset="0"/>
              </a:rPr>
              <a:t>important</a:t>
            </a:r>
            <a:r>
              <a:rPr lang="cs-CZ" sz="2200" dirty="0" smtClean="0">
                <a:latin typeface="Garamond" pitchFamily="18" charset="0"/>
              </a:rPr>
              <a:t> city in </a:t>
            </a:r>
            <a:r>
              <a:rPr lang="cs-CZ" sz="2200" dirty="0" err="1" smtClean="0">
                <a:latin typeface="Garamond" pitchFamily="18" charset="0"/>
              </a:rPr>
              <a:t>the</a:t>
            </a:r>
            <a:r>
              <a:rPr lang="cs-CZ" sz="2200" dirty="0" smtClean="0">
                <a:latin typeface="Garamond" pitchFamily="18" charset="0"/>
              </a:rPr>
              <a:t> </a:t>
            </a:r>
            <a:r>
              <a:rPr lang="cs-CZ" sz="2200" dirty="0" err="1" smtClean="0">
                <a:latin typeface="Garamond" pitchFamily="18" charset="0"/>
              </a:rPr>
              <a:t>Central</a:t>
            </a:r>
            <a:r>
              <a:rPr lang="cs-CZ" sz="2200" dirty="0" smtClean="0">
                <a:latin typeface="Garamond" pitchFamily="18" charset="0"/>
              </a:rPr>
              <a:t> </a:t>
            </a:r>
            <a:r>
              <a:rPr lang="cs-CZ" sz="2200" dirty="0" err="1" smtClean="0">
                <a:latin typeface="Garamond" pitchFamily="18" charset="0"/>
              </a:rPr>
              <a:t>Europe</a:t>
            </a:r>
            <a:endParaRPr lang="cs-CZ" sz="2200" dirty="0" smtClean="0">
              <a:latin typeface="Garamond" pitchFamily="18" charset="0"/>
            </a:endParaRPr>
          </a:p>
          <a:p>
            <a:pPr marL="342900" indent="-342900" algn="just" fontAlgn="auto">
              <a:spcAft>
                <a:spcPts val="0"/>
              </a:spcAft>
              <a:buFont typeface="Arial" panose="020B0604020202020204" pitchFamily="34" charset="0"/>
              <a:buChar char="•"/>
              <a:defRPr/>
            </a:pPr>
            <a:r>
              <a:rPr lang="cs-CZ" sz="2200" dirty="0" smtClean="0">
                <a:latin typeface="Garamond" pitchFamily="18" charset="0"/>
              </a:rPr>
              <a:t>Charles IV </a:t>
            </a:r>
            <a:r>
              <a:rPr lang="cs-CZ" sz="2200" dirty="0" err="1" smtClean="0">
                <a:latin typeface="Garamond" pitchFamily="18" charset="0"/>
              </a:rPr>
              <a:t>rebuilt</a:t>
            </a:r>
            <a:r>
              <a:rPr lang="cs-CZ" sz="2200" dirty="0" smtClean="0">
                <a:latin typeface="Garamond" pitchFamily="18" charset="0"/>
              </a:rPr>
              <a:t> </a:t>
            </a:r>
            <a:r>
              <a:rPr lang="cs-CZ" sz="2200" dirty="0" err="1" smtClean="0">
                <a:latin typeface="Garamond" pitchFamily="18" charset="0"/>
              </a:rPr>
              <a:t>the</a:t>
            </a:r>
            <a:r>
              <a:rPr lang="cs-CZ" sz="2200" dirty="0" smtClean="0">
                <a:latin typeface="Garamond" pitchFamily="18" charset="0"/>
              </a:rPr>
              <a:t> city on </a:t>
            </a:r>
            <a:r>
              <a:rPr lang="cs-CZ" sz="2200" dirty="0" err="1" smtClean="0">
                <a:latin typeface="Garamond" pitchFamily="18" charset="0"/>
              </a:rPr>
              <a:t>the</a:t>
            </a:r>
            <a:r>
              <a:rPr lang="cs-CZ" sz="2200" dirty="0" smtClean="0">
                <a:latin typeface="Garamond" pitchFamily="18" charset="0"/>
              </a:rPr>
              <a:t> model </a:t>
            </a:r>
            <a:r>
              <a:rPr lang="cs-CZ" sz="2200" dirty="0" err="1" smtClean="0">
                <a:latin typeface="Garamond" pitchFamily="18" charset="0"/>
              </a:rPr>
              <a:t>of</a:t>
            </a:r>
            <a:r>
              <a:rPr lang="cs-CZ" sz="2200" dirty="0" smtClean="0">
                <a:latin typeface="Garamond" pitchFamily="18" charset="0"/>
              </a:rPr>
              <a:t> Paris, in </a:t>
            </a:r>
            <a:r>
              <a:rPr lang="cs-CZ" sz="2200" dirty="0" err="1" smtClean="0">
                <a:latin typeface="Garamond" pitchFamily="18" charset="0"/>
              </a:rPr>
              <a:t>Gothic</a:t>
            </a:r>
            <a:r>
              <a:rPr lang="cs-CZ" sz="2200" dirty="0" smtClean="0">
                <a:latin typeface="Garamond" pitchFamily="18" charset="0"/>
              </a:rPr>
              <a:t> style</a:t>
            </a:r>
          </a:p>
          <a:p>
            <a:pPr marL="342900" indent="-342900" algn="just" fontAlgn="auto">
              <a:spcAft>
                <a:spcPts val="0"/>
              </a:spcAft>
              <a:buFont typeface="Arial" panose="020B0604020202020204" pitchFamily="34" charset="0"/>
              <a:buChar char="•"/>
              <a:defRPr/>
            </a:pPr>
            <a:r>
              <a:rPr lang="cs-CZ" dirty="0" err="1" smtClean="0">
                <a:latin typeface="Garamond" pitchFamily="18" charset="0"/>
              </a:rPr>
              <a:t>Founder</a:t>
            </a:r>
            <a:r>
              <a:rPr lang="cs-CZ" dirty="0" smtClean="0">
                <a:latin typeface="Garamond" pitchFamily="18" charset="0"/>
              </a:rPr>
              <a:t> </a:t>
            </a:r>
            <a:r>
              <a:rPr lang="cs-CZ" dirty="0" err="1" smtClean="0">
                <a:latin typeface="Garamond" pitchFamily="18" charset="0"/>
              </a:rPr>
              <a:t>of</a:t>
            </a:r>
            <a:r>
              <a:rPr lang="cs-CZ" dirty="0" smtClean="0">
                <a:latin typeface="Garamond" pitchFamily="18" charset="0"/>
              </a:rPr>
              <a:t> </a:t>
            </a:r>
            <a:r>
              <a:rPr lang="cs-CZ" sz="2200" b="1" dirty="0" err="1" smtClean="0">
                <a:latin typeface="Garamond" pitchFamily="18" charset="0"/>
              </a:rPr>
              <a:t>the</a:t>
            </a:r>
            <a:r>
              <a:rPr lang="cs-CZ" sz="2200" b="1" dirty="0" smtClean="0">
                <a:latin typeface="Garamond" pitchFamily="18" charset="0"/>
              </a:rPr>
              <a:t> New </a:t>
            </a:r>
            <a:r>
              <a:rPr lang="cs-CZ" sz="2200" b="1" dirty="0" err="1" smtClean="0">
                <a:latin typeface="Garamond" pitchFamily="18" charset="0"/>
              </a:rPr>
              <a:t>Town</a:t>
            </a:r>
            <a:r>
              <a:rPr lang="cs-CZ" sz="2200" b="1" dirty="0" smtClean="0">
                <a:latin typeface="Garamond" pitchFamily="18" charset="0"/>
              </a:rPr>
              <a:t> </a:t>
            </a:r>
            <a:r>
              <a:rPr lang="cs-CZ" sz="2200" b="1" dirty="0" err="1" smtClean="0">
                <a:latin typeface="Garamond" pitchFamily="18" charset="0"/>
              </a:rPr>
              <a:t>of</a:t>
            </a:r>
            <a:r>
              <a:rPr lang="cs-CZ" sz="2200" b="1" dirty="0" smtClean="0">
                <a:latin typeface="Garamond" pitchFamily="18" charset="0"/>
              </a:rPr>
              <a:t> Prague, Charles </a:t>
            </a:r>
            <a:r>
              <a:rPr lang="cs-CZ" sz="2200" b="1" dirty="0" err="1" smtClean="0">
                <a:latin typeface="Garamond" pitchFamily="18" charset="0"/>
              </a:rPr>
              <a:t>Bridge</a:t>
            </a:r>
            <a:r>
              <a:rPr lang="cs-CZ" sz="2200" b="1" dirty="0" smtClean="0">
                <a:latin typeface="Garamond" pitchFamily="18" charset="0"/>
              </a:rPr>
              <a:t>, Charles Square, St. </a:t>
            </a:r>
            <a:r>
              <a:rPr lang="cs-CZ" sz="2200" b="1" dirty="0" err="1" smtClean="0">
                <a:latin typeface="Garamond" pitchFamily="18" charset="0"/>
              </a:rPr>
              <a:t>Vitus</a:t>
            </a:r>
            <a:r>
              <a:rPr lang="cs-CZ" sz="2200" b="1" dirty="0" smtClean="0">
                <a:latin typeface="Garamond" pitchFamily="18" charset="0"/>
              </a:rPr>
              <a:t> </a:t>
            </a:r>
            <a:r>
              <a:rPr lang="cs-CZ" sz="2200" b="1" dirty="0" err="1" smtClean="0">
                <a:latin typeface="Garamond" pitchFamily="18" charset="0"/>
              </a:rPr>
              <a:t>Cathedral</a:t>
            </a:r>
            <a:r>
              <a:rPr lang="cs-CZ" sz="2200" dirty="0" smtClean="0">
                <a:latin typeface="Garamond" pitchFamily="18" charset="0"/>
              </a:rPr>
              <a:t>, </a:t>
            </a:r>
            <a:r>
              <a:rPr lang="cs-CZ" sz="2200" dirty="0" err="1" smtClean="0">
                <a:latin typeface="Garamond" pitchFamily="18" charset="0"/>
              </a:rPr>
              <a:t>rebuilt</a:t>
            </a:r>
            <a:r>
              <a:rPr lang="cs-CZ" sz="2200" b="1" dirty="0" smtClean="0">
                <a:latin typeface="Garamond" pitchFamily="18" charset="0"/>
              </a:rPr>
              <a:t> </a:t>
            </a:r>
            <a:r>
              <a:rPr lang="cs-CZ" sz="2200" b="1" dirty="0" err="1" smtClean="0">
                <a:latin typeface="Garamond" pitchFamily="18" charset="0"/>
              </a:rPr>
              <a:t>the</a:t>
            </a:r>
            <a:r>
              <a:rPr lang="cs-CZ" sz="2200" b="1" dirty="0" smtClean="0">
                <a:latin typeface="Garamond" pitchFamily="18" charset="0"/>
              </a:rPr>
              <a:t> </a:t>
            </a:r>
            <a:r>
              <a:rPr lang="cs-CZ" sz="2200" b="1" dirty="0" err="1" smtClean="0">
                <a:latin typeface="Garamond" pitchFamily="18" charset="0"/>
              </a:rPr>
              <a:t>Prague</a:t>
            </a:r>
            <a:r>
              <a:rPr lang="cs-CZ" sz="2200" b="1" dirty="0" smtClean="0">
                <a:latin typeface="Garamond" pitchFamily="18" charset="0"/>
              </a:rPr>
              <a:t> </a:t>
            </a:r>
            <a:r>
              <a:rPr lang="cs-CZ" sz="2200" b="1" dirty="0" err="1" smtClean="0">
                <a:latin typeface="Garamond" pitchFamily="18" charset="0"/>
              </a:rPr>
              <a:t>Castle</a:t>
            </a:r>
            <a:r>
              <a:rPr lang="cs-CZ" sz="2200" b="1" dirty="0" smtClean="0">
                <a:latin typeface="Garamond" pitchFamily="18" charset="0"/>
              </a:rPr>
              <a:t> </a:t>
            </a:r>
            <a:r>
              <a:rPr lang="cs-CZ" sz="2200" dirty="0" smtClean="0">
                <a:latin typeface="Garamond" pitchFamily="18" charset="0"/>
              </a:rPr>
              <a:t>…</a:t>
            </a:r>
          </a:p>
          <a:p>
            <a:pPr marL="342900" indent="-342900" algn="just" fontAlgn="auto">
              <a:spcAft>
                <a:spcPts val="0"/>
              </a:spcAft>
              <a:buFont typeface="Arial" panose="020B0604020202020204" pitchFamily="34" charset="0"/>
              <a:buChar char="•"/>
              <a:defRPr/>
            </a:pPr>
            <a:r>
              <a:rPr lang="cs-CZ" sz="2200" dirty="0" smtClean="0">
                <a:latin typeface="Garamond" pitchFamily="18" charset="0"/>
              </a:rPr>
              <a:t>1346 – </a:t>
            </a:r>
            <a:r>
              <a:rPr lang="cs-CZ" sz="2200" dirty="0" err="1" smtClean="0">
                <a:latin typeface="Garamond" pitchFamily="18" charset="0"/>
              </a:rPr>
              <a:t>the</a:t>
            </a:r>
            <a:r>
              <a:rPr lang="cs-CZ" sz="2200" dirty="0" smtClean="0">
                <a:latin typeface="Garamond" pitchFamily="18" charset="0"/>
              </a:rPr>
              <a:t> </a:t>
            </a:r>
            <a:r>
              <a:rPr lang="en-US" sz="2200" dirty="0" smtClean="0">
                <a:latin typeface="Garamond" pitchFamily="18" charset="0"/>
              </a:rPr>
              <a:t>elevation of the Prague bishopric to an archbishopric</a:t>
            </a:r>
            <a:endParaRPr lang="cs-CZ" sz="2200" dirty="0" smtClean="0">
              <a:latin typeface="Garamond" pitchFamily="18" charset="0"/>
            </a:endParaRPr>
          </a:p>
          <a:p>
            <a:pPr marL="342900" indent="-342900" algn="just" fontAlgn="auto">
              <a:spcAft>
                <a:spcPts val="0"/>
              </a:spcAft>
              <a:buFont typeface="Arial" panose="020B0604020202020204" pitchFamily="34" charset="0"/>
              <a:buChar char="•"/>
              <a:defRPr/>
            </a:pPr>
            <a:r>
              <a:rPr lang="cs-CZ" sz="2200" dirty="0" smtClean="0">
                <a:latin typeface="Garamond" pitchFamily="18" charset="0"/>
              </a:rPr>
              <a:t>1348 – he </a:t>
            </a:r>
            <a:r>
              <a:rPr lang="cs-CZ" sz="2200" dirty="0" err="1" smtClean="0">
                <a:latin typeface="Garamond" pitchFamily="18" charset="0"/>
              </a:rPr>
              <a:t>founded</a:t>
            </a:r>
            <a:r>
              <a:rPr lang="cs-CZ" sz="2200" dirty="0" smtClean="0">
                <a:latin typeface="Garamond" pitchFamily="18" charset="0"/>
              </a:rPr>
              <a:t> </a:t>
            </a:r>
            <a:r>
              <a:rPr lang="cs-CZ" sz="2200" b="1" dirty="0" err="1" smtClean="0">
                <a:latin typeface="Garamond" pitchFamily="18" charset="0"/>
              </a:rPr>
              <a:t>the</a:t>
            </a:r>
            <a:r>
              <a:rPr lang="cs-CZ" sz="2200" b="1" dirty="0" smtClean="0">
                <a:latin typeface="Garamond" pitchFamily="18" charset="0"/>
              </a:rPr>
              <a:t> University </a:t>
            </a:r>
            <a:r>
              <a:rPr lang="cs-CZ" sz="2200" b="1" dirty="0" err="1" smtClean="0">
                <a:latin typeface="Garamond" pitchFamily="18" charset="0"/>
              </a:rPr>
              <a:t>of</a:t>
            </a:r>
            <a:r>
              <a:rPr lang="cs-CZ" sz="2200" b="1" dirty="0" smtClean="0">
                <a:latin typeface="Garamond" pitchFamily="18" charset="0"/>
              </a:rPr>
              <a:t> Prague</a:t>
            </a:r>
            <a:r>
              <a:rPr lang="cs-CZ" sz="2200" dirty="0" smtClean="0">
                <a:latin typeface="Garamond" pitchFamily="18" charset="0"/>
              </a:rPr>
              <a:t>, </a:t>
            </a:r>
            <a:r>
              <a:rPr lang="cs-CZ" sz="2200" dirty="0" err="1" smtClean="0">
                <a:latin typeface="Garamond" pitchFamily="18" charset="0"/>
              </a:rPr>
              <a:t>later</a:t>
            </a:r>
            <a:r>
              <a:rPr lang="cs-CZ" sz="2200" dirty="0" smtClean="0">
                <a:latin typeface="Garamond" pitchFamily="18" charset="0"/>
              </a:rPr>
              <a:t> </a:t>
            </a:r>
            <a:r>
              <a:rPr lang="cs-CZ" sz="2200" dirty="0" err="1" smtClean="0">
                <a:latin typeface="Garamond" pitchFamily="18" charset="0"/>
              </a:rPr>
              <a:t>named</a:t>
            </a:r>
            <a:r>
              <a:rPr lang="cs-CZ" sz="2200" dirty="0" smtClean="0">
                <a:latin typeface="Garamond" pitchFamily="18" charset="0"/>
              </a:rPr>
              <a:t> </a:t>
            </a:r>
            <a:r>
              <a:rPr lang="cs-CZ" sz="2200" dirty="0" err="1" smtClean="0">
                <a:latin typeface="Garamond" pitchFamily="18" charset="0"/>
              </a:rPr>
              <a:t>after</a:t>
            </a:r>
            <a:r>
              <a:rPr lang="cs-CZ" sz="2200" dirty="0" smtClean="0">
                <a:latin typeface="Garamond" pitchFamily="18" charset="0"/>
              </a:rPr>
              <a:t> </a:t>
            </a:r>
            <a:r>
              <a:rPr lang="cs-CZ" sz="2200" dirty="0" err="1" smtClean="0">
                <a:latin typeface="Garamond" pitchFamily="18" charset="0"/>
              </a:rPr>
              <a:t>him</a:t>
            </a:r>
            <a:r>
              <a:rPr lang="cs-CZ" sz="2200" dirty="0" smtClean="0">
                <a:latin typeface="Garamond" pitchFamily="18" charset="0"/>
              </a:rPr>
              <a:t>, </a:t>
            </a:r>
            <a:r>
              <a:rPr lang="cs-CZ" sz="2200" dirty="0" err="1" smtClean="0">
                <a:latin typeface="Garamond" pitchFamily="18" charset="0"/>
              </a:rPr>
              <a:t>the</a:t>
            </a:r>
            <a:r>
              <a:rPr lang="cs-CZ" sz="2200" dirty="0" smtClean="0">
                <a:latin typeface="Garamond" pitchFamily="18" charset="0"/>
              </a:rPr>
              <a:t> very </a:t>
            </a:r>
            <a:r>
              <a:rPr lang="cs-CZ" sz="2200" dirty="0" err="1" smtClean="0">
                <a:latin typeface="Garamond" pitchFamily="18" charset="0"/>
              </a:rPr>
              <a:t>first</a:t>
            </a:r>
            <a:r>
              <a:rPr lang="cs-CZ" sz="2200" dirty="0" smtClean="0">
                <a:latin typeface="Garamond" pitchFamily="18" charset="0"/>
              </a:rPr>
              <a:t> university in </a:t>
            </a:r>
            <a:r>
              <a:rPr lang="cs-CZ" sz="2200" dirty="0" err="1" smtClean="0">
                <a:latin typeface="Garamond" pitchFamily="18" charset="0"/>
              </a:rPr>
              <a:t>Central</a:t>
            </a:r>
            <a:r>
              <a:rPr lang="cs-CZ" sz="2200" dirty="0" smtClean="0">
                <a:latin typeface="Garamond" pitchFamily="18" charset="0"/>
              </a:rPr>
              <a:t> </a:t>
            </a:r>
            <a:r>
              <a:rPr lang="cs-CZ" sz="2200" dirty="0" err="1" smtClean="0">
                <a:latin typeface="Garamond" pitchFamily="18" charset="0"/>
              </a:rPr>
              <a:t>Europe</a:t>
            </a:r>
            <a:r>
              <a:rPr lang="cs-CZ" sz="2200" dirty="0" smtClean="0">
                <a:latin typeface="Garamond" pitchFamily="18" charset="0"/>
              </a:rPr>
              <a:t>; Prague </a:t>
            </a:r>
            <a:r>
              <a:rPr lang="cs-CZ" sz="2200" dirty="0" err="1" smtClean="0">
                <a:latin typeface="Garamond" pitchFamily="18" charset="0"/>
              </a:rPr>
              <a:t>became</a:t>
            </a:r>
            <a:r>
              <a:rPr lang="cs-CZ" sz="2200" dirty="0" smtClean="0">
                <a:latin typeface="Garamond" pitchFamily="18" charset="0"/>
              </a:rPr>
              <a:t> </a:t>
            </a:r>
            <a:r>
              <a:rPr lang="cs-CZ" sz="2200" dirty="0" err="1" smtClean="0">
                <a:latin typeface="Garamond" pitchFamily="18" charset="0"/>
              </a:rPr>
              <a:t>intellectual</a:t>
            </a:r>
            <a:r>
              <a:rPr lang="cs-CZ" sz="2200" dirty="0" smtClean="0">
                <a:latin typeface="Garamond" pitchFamily="18" charset="0"/>
              </a:rPr>
              <a:t> centre </a:t>
            </a:r>
            <a:r>
              <a:rPr lang="cs-CZ" sz="2200" dirty="0" err="1" smtClean="0">
                <a:latin typeface="Garamond" pitchFamily="18" charset="0"/>
              </a:rPr>
              <a:t>of</a:t>
            </a:r>
            <a:r>
              <a:rPr lang="cs-CZ" sz="2200" dirty="0" smtClean="0">
                <a:latin typeface="Garamond" pitchFamily="18" charset="0"/>
              </a:rPr>
              <a:t> </a:t>
            </a:r>
            <a:r>
              <a:rPr lang="cs-CZ" sz="2200" dirty="0" err="1" smtClean="0">
                <a:latin typeface="Garamond" pitchFamily="18" charset="0"/>
              </a:rPr>
              <a:t>the</a:t>
            </a:r>
            <a:r>
              <a:rPr lang="cs-CZ" sz="2200" dirty="0" smtClean="0">
                <a:latin typeface="Garamond" pitchFamily="18" charset="0"/>
              </a:rPr>
              <a:t> CE</a:t>
            </a:r>
          </a:p>
          <a:p>
            <a:pPr marL="342900" indent="-342900" algn="just" fontAlgn="auto">
              <a:spcAft>
                <a:spcPts val="0"/>
              </a:spcAft>
              <a:buFont typeface="Arial" panose="020B0604020202020204" pitchFamily="34" charset="0"/>
              <a:buChar char="•"/>
              <a:defRPr/>
            </a:pPr>
            <a:r>
              <a:rPr lang="cs-CZ" sz="2200" b="1" dirty="0" err="1" smtClean="0">
                <a:latin typeface="Garamond" pitchFamily="18" charset="0"/>
              </a:rPr>
              <a:t>The</a:t>
            </a:r>
            <a:r>
              <a:rPr lang="cs-CZ" sz="2200" b="1" dirty="0" smtClean="0">
                <a:latin typeface="Garamond" pitchFamily="18" charset="0"/>
              </a:rPr>
              <a:t> Karlštejn </a:t>
            </a:r>
            <a:r>
              <a:rPr lang="cs-CZ" sz="2200" b="1" dirty="0" err="1" smtClean="0">
                <a:latin typeface="Garamond" pitchFamily="18" charset="0"/>
              </a:rPr>
              <a:t>Castle</a:t>
            </a:r>
            <a:r>
              <a:rPr lang="cs-CZ" sz="2200" b="1" dirty="0" smtClean="0">
                <a:latin typeface="Garamond" pitchFamily="18" charset="0"/>
              </a:rPr>
              <a:t> </a:t>
            </a:r>
            <a:r>
              <a:rPr lang="cs-CZ" sz="2200" dirty="0" smtClean="0">
                <a:latin typeface="Garamond" pitchFamily="18" charset="0"/>
              </a:rPr>
              <a:t>– </a:t>
            </a:r>
            <a:r>
              <a:rPr lang="en-US" sz="2200" dirty="0" smtClean="0">
                <a:latin typeface="Garamond" pitchFamily="18" charset="0"/>
              </a:rPr>
              <a:t>a place for safekeeping the</a:t>
            </a:r>
            <a:r>
              <a:rPr lang="cs-CZ" sz="2200" dirty="0" smtClean="0">
                <a:latin typeface="Garamond" pitchFamily="18" charset="0"/>
              </a:rPr>
              <a:t> </a:t>
            </a:r>
            <a:r>
              <a:rPr lang="cs-CZ" sz="2200" dirty="0" err="1" smtClean="0">
                <a:latin typeface="Garamond" pitchFamily="18" charset="0"/>
              </a:rPr>
              <a:t>Imperial</a:t>
            </a:r>
            <a:r>
              <a:rPr lang="cs-CZ" sz="2200" dirty="0" smtClean="0">
                <a:latin typeface="Garamond" pitchFamily="18" charset="0"/>
              </a:rPr>
              <a:t> </a:t>
            </a:r>
            <a:r>
              <a:rPr lang="cs-CZ" sz="2200" dirty="0" err="1" smtClean="0">
                <a:latin typeface="Garamond" pitchFamily="18" charset="0"/>
              </a:rPr>
              <a:t>Regalia</a:t>
            </a:r>
            <a:r>
              <a:rPr lang="cs-CZ" sz="2200" dirty="0" smtClean="0">
                <a:latin typeface="Garamond" pitchFamily="18" charset="0"/>
              </a:rPr>
              <a:t> and Bohemian </a:t>
            </a:r>
            <a:r>
              <a:rPr lang="cs-CZ" sz="2200" dirty="0" err="1" smtClean="0">
                <a:latin typeface="Garamond" pitchFamily="18" charset="0"/>
              </a:rPr>
              <a:t>Crown</a:t>
            </a:r>
            <a:r>
              <a:rPr lang="cs-CZ" sz="2200" dirty="0" smtClean="0">
                <a:latin typeface="Garamond" pitchFamily="18" charset="0"/>
              </a:rPr>
              <a:t> </a:t>
            </a:r>
            <a:r>
              <a:rPr lang="cs-CZ" sz="2200" dirty="0" err="1" smtClean="0">
                <a:latin typeface="Garamond" pitchFamily="18" charset="0"/>
              </a:rPr>
              <a:t>Jewels</a:t>
            </a:r>
            <a:endParaRPr lang="cs-CZ" sz="2200" dirty="0" smtClean="0">
              <a:latin typeface="Garamond" pitchFamily="18" charset="0"/>
            </a:endParaRPr>
          </a:p>
          <a:p>
            <a:pPr marL="342900" indent="-342900" algn="just">
              <a:spcAft>
                <a:spcPts val="0"/>
              </a:spcAft>
              <a:buFont typeface="Arial" panose="020B0604020202020204" pitchFamily="34" charset="0"/>
              <a:buChar char="•"/>
              <a:defRPr/>
            </a:pPr>
            <a:r>
              <a:rPr lang="cs-CZ" dirty="0" err="1" smtClean="0">
                <a:latin typeface="Garamond" pitchFamily="18" charset="0"/>
              </a:rPr>
              <a:t>Named</a:t>
            </a:r>
            <a:r>
              <a:rPr lang="cs-CZ" dirty="0" smtClean="0">
                <a:latin typeface="Garamond" pitchFamily="18" charset="0"/>
              </a:rPr>
              <a:t> </a:t>
            </a:r>
            <a:r>
              <a:rPr lang="cs-CZ" dirty="0" err="1" smtClean="0">
                <a:latin typeface="Garamond" pitchFamily="18" charset="0"/>
              </a:rPr>
              <a:t>after</a:t>
            </a:r>
            <a:r>
              <a:rPr lang="cs-CZ" dirty="0" smtClean="0">
                <a:latin typeface="Garamond" pitchFamily="18" charset="0"/>
              </a:rPr>
              <a:t> </a:t>
            </a:r>
            <a:r>
              <a:rPr lang="cs-CZ" dirty="0" err="1" smtClean="0">
                <a:latin typeface="Garamond" pitchFamily="18" charset="0"/>
              </a:rPr>
              <a:t>him</a:t>
            </a:r>
            <a:r>
              <a:rPr lang="cs-CZ" dirty="0" smtClean="0">
                <a:latin typeface="Garamond" pitchFamily="18" charset="0"/>
              </a:rPr>
              <a:t> (</a:t>
            </a:r>
            <a:r>
              <a:rPr lang="cs-CZ" dirty="0" err="1" smtClean="0">
                <a:latin typeface="Garamond" pitchFamily="18" charset="0"/>
              </a:rPr>
              <a:t>abroad</a:t>
            </a:r>
            <a:r>
              <a:rPr lang="cs-CZ" dirty="0" smtClean="0">
                <a:latin typeface="Garamond" panose="02020404030301010803" pitchFamily="18" charset="0"/>
              </a:rPr>
              <a:t>): </a:t>
            </a:r>
            <a:r>
              <a:rPr lang="cs-CZ" dirty="0" err="1">
                <a:latin typeface="Garamond" panose="02020404030301010803" pitchFamily="18" charset="0"/>
              </a:rPr>
              <a:t>Montecarlo</a:t>
            </a:r>
            <a:r>
              <a:rPr lang="cs-CZ" dirty="0">
                <a:latin typeface="Garamond" panose="02020404030301010803" pitchFamily="18" charset="0"/>
              </a:rPr>
              <a:t> (Charles' </a:t>
            </a:r>
            <a:r>
              <a:rPr lang="cs-CZ" dirty="0" err="1">
                <a:latin typeface="Garamond" panose="02020404030301010803" pitchFamily="18" charset="0"/>
              </a:rPr>
              <a:t>Mountain</a:t>
            </a:r>
            <a:r>
              <a:rPr lang="cs-CZ" dirty="0">
                <a:latin typeface="Garamond" panose="02020404030301010803" pitchFamily="18" charset="0"/>
              </a:rPr>
              <a:t>) </a:t>
            </a:r>
            <a:r>
              <a:rPr lang="cs-CZ" dirty="0" err="1">
                <a:latin typeface="Garamond" panose="02020404030301010803" pitchFamily="18" charset="0"/>
              </a:rPr>
              <a:t>fort</a:t>
            </a:r>
            <a:r>
              <a:rPr lang="cs-CZ" dirty="0">
                <a:latin typeface="Garamond" panose="02020404030301010803" pitchFamily="18" charset="0"/>
              </a:rPr>
              <a:t> and </a:t>
            </a:r>
            <a:r>
              <a:rPr lang="cs-CZ" dirty="0" err="1">
                <a:latin typeface="Garamond" panose="02020404030301010803" pitchFamily="18" charset="0"/>
              </a:rPr>
              <a:t>village</a:t>
            </a:r>
            <a:r>
              <a:rPr lang="cs-CZ" dirty="0">
                <a:latin typeface="Garamond" panose="02020404030301010803" pitchFamily="18" charset="0"/>
              </a:rPr>
              <a:t> in Italy</a:t>
            </a:r>
          </a:p>
          <a:p>
            <a:pPr marL="274320" indent="-274320" fontAlgn="auto">
              <a:spcAft>
                <a:spcPts val="0"/>
              </a:spcAft>
              <a:buFont typeface="Wingdings 2"/>
              <a:buChar char=""/>
              <a:defRPr/>
            </a:pPr>
            <a:endParaRPr lang="cs-CZ" sz="2200" dirty="0" smtClean="0">
              <a:latin typeface="Garamond" pitchFamily="18" charset="0"/>
            </a:endParaRPr>
          </a:p>
          <a:p>
            <a:pPr>
              <a:defRPr/>
            </a:pPr>
            <a:endParaRPr lang="cs-CZ" dirty="0"/>
          </a:p>
        </p:txBody>
      </p:sp>
    </p:spTree>
    <p:extLst>
      <p:ext uri="{BB962C8B-B14F-4D97-AF65-F5344CB8AC3E}">
        <p14:creationId xmlns:p14="http://schemas.microsoft.com/office/powerpoint/2010/main" val="27722396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sz="1800" b="0" dirty="0">
                <a:effectLst/>
                <a:latin typeface="Garamond" panose="02020404030301010803" pitchFamily="18" charset="0"/>
              </a:rPr>
              <a:t>Bust of Charles IV in St. Vitus Cathedral, </a:t>
            </a:r>
            <a:r>
              <a:rPr lang="en-US" sz="1800" b="0" dirty="0" smtClean="0">
                <a:effectLst/>
                <a:latin typeface="Garamond" panose="02020404030301010803" pitchFamily="18" charset="0"/>
              </a:rPr>
              <a:t>1370s</a:t>
            </a:r>
            <a:r>
              <a:rPr lang="cs-CZ" sz="1800" b="0" dirty="0" smtClean="0">
                <a:effectLst/>
                <a:latin typeface="Garamond" panose="02020404030301010803" pitchFamily="18" charset="0"/>
              </a:rPr>
              <a:t>, Prague</a:t>
            </a:r>
            <a:endParaRPr lang="cs-CZ" sz="1800" dirty="0">
              <a:latin typeface="Garamond" panose="02020404030301010803" pitchFamily="18" charset="0"/>
            </a:endParaRPr>
          </a:p>
        </p:txBody>
      </p:sp>
      <p:sp>
        <p:nvSpPr>
          <p:cNvPr id="3" name="Zástupný symbol pro obsah 2"/>
          <p:cNvSpPr>
            <a:spLocks noGrp="1"/>
          </p:cNvSpPr>
          <p:nvPr>
            <p:ph sz="quarter" idx="13"/>
          </p:nvPr>
        </p:nvSpPr>
        <p:spPr>
          <a:xfrm>
            <a:off x="0" y="0"/>
            <a:ext cx="9144000" cy="4206240"/>
          </a:xfrm>
        </p:spPr>
        <p:txBody>
          <a:bodyPr/>
          <a:lstStyle/>
          <a:p>
            <a:endParaRPr lang="cs-CZ" dirty="0" smtClean="0">
              <a:latin typeface="Garamond" panose="02020404030301010803" pitchFamily="18" charset="0"/>
            </a:endParaRPr>
          </a:p>
          <a:p>
            <a:endParaRPr lang="cs-CZ" dirty="0">
              <a:latin typeface="Garamond" panose="02020404030301010803" pitchFamily="18" charset="0"/>
            </a:endParaRPr>
          </a:p>
          <a:p>
            <a:pPr algn="just"/>
            <a:r>
              <a:rPr lang="en-US" dirty="0" smtClean="0">
                <a:latin typeface="Garamond" panose="02020404030301010803" pitchFamily="18" charset="0"/>
              </a:rPr>
              <a:t>He </a:t>
            </a:r>
            <a:r>
              <a:rPr lang="en-US" dirty="0">
                <a:latin typeface="Garamond" panose="02020404030301010803" pitchFamily="18" charset="0"/>
              </a:rPr>
              <a:t>promulgated the Golden Bull of </a:t>
            </a:r>
            <a:r>
              <a:rPr lang="en-US" dirty="0" smtClean="0">
                <a:latin typeface="Garamond" panose="02020404030301010803" pitchFamily="18" charset="0"/>
              </a:rPr>
              <a:t>1356</a:t>
            </a:r>
            <a:r>
              <a:rPr lang="en-US" dirty="0">
                <a:latin typeface="Garamond" panose="02020404030301010803" pitchFamily="18" charset="0"/>
              </a:rPr>
              <a:t> whereby the succession to the imperial title was laid down, which held for the next four </a:t>
            </a:r>
            <a:r>
              <a:rPr lang="en-US" dirty="0" smtClean="0">
                <a:latin typeface="Garamond" panose="02020404030301010803" pitchFamily="18" charset="0"/>
              </a:rPr>
              <a:t>centuries</a:t>
            </a:r>
            <a:endParaRPr lang="cs-CZ" dirty="0" smtClean="0">
              <a:latin typeface="Garamond" panose="02020404030301010803" pitchFamily="18" charset="0"/>
            </a:endParaRPr>
          </a:p>
          <a:p>
            <a:r>
              <a:rPr lang="en-US" dirty="0">
                <a:latin typeface="Garamond" panose="02020404030301010803" pitchFamily="18" charset="0"/>
              </a:rPr>
              <a:t>Patronage of culture and the </a:t>
            </a:r>
            <a:r>
              <a:rPr lang="en-US" dirty="0" smtClean="0">
                <a:latin typeface="Garamond" panose="02020404030301010803" pitchFamily="18" charset="0"/>
              </a:rPr>
              <a:t>arts</a:t>
            </a:r>
            <a:endParaRPr lang="cs-CZ" dirty="0" smtClean="0">
              <a:latin typeface="Garamond" panose="02020404030301010803" pitchFamily="18" charset="0"/>
            </a:endParaRPr>
          </a:p>
          <a:p>
            <a:r>
              <a:rPr lang="cs-CZ" dirty="0" smtClean="0">
                <a:latin typeface="Garamond" panose="02020404030301010803" pitchFamily="18" charset="0"/>
              </a:rPr>
              <a:t>Vita Caroli – his </a:t>
            </a:r>
            <a:r>
              <a:rPr lang="cs-CZ" dirty="0" err="1" smtClean="0">
                <a:latin typeface="Garamond" panose="02020404030301010803" pitchFamily="18" charset="0"/>
              </a:rPr>
              <a:t>own</a:t>
            </a:r>
            <a:r>
              <a:rPr lang="cs-CZ" dirty="0" smtClean="0">
                <a:latin typeface="Garamond" panose="02020404030301010803" pitchFamily="18" charset="0"/>
              </a:rPr>
              <a:t> CV</a:t>
            </a:r>
            <a:endParaRPr lang="en-US" dirty="0">
              <a:latin typeface="Garamond" panose="02020404030301010803" pitchFamily="18" charset="0"/>
            </a:endParaRPr>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1700808"/>
            <a:ext cx="2448272" cy="2590359"/>
          </a:xfrm>
          <a:prstGeom prst="rect">
            <a:avLst/>
          </a:prstGeom>
        </p:spPr>
      </p:pic>
    </p:spTree>
    <p:extLst>
      <p:ext uri="{BB962C8B-B14F-4D97-AF65-F5344CB8AC3E}">
        <p14:creationId xmlns:p14="http://schemas.microsoft.com/office/powerpoint/2010/main" val="26272003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Zástupný symbol pro text 2"/>
          <p:cNvSpPr>
            <a:spLocks noGrp="1"/>
          </p:cNvSpPr>
          <p:nvPr>
            <p:ph type="body" idx="1"/>
          </p:nvPr>
        </p:nvSpPr>
        <p:spPr>
          <a:xfrm>
            <a:off x="457200" y="4869160"/>
            <a:ext cx="3521075" cy="1455441"/>
          </a:xfrm>
          <a:ln>
            <a:miter lim="800000"/>
            <a:headEnd/>
            <a:tailEnd/>
          </a:ln>
        </p:spPr>
        <p:txBody>
          <a:bodyPr/>
          <a:lstStyle/>
          <a:p>
            <a:endParaRPr lang="cs-CZ" altLang="cs-CZ" dirty="0" smtClean="0">
              <a:latin typeface="Garamond" pitchFamily="18" charset="0"/>
            </a:endParaRPr>
          </a:p>
          <a:p>
            <a:r>
              <a:rPr lang="cs-CZ" altLang="cs-CZ" b="0" dirty="0" smtClean="0">
                <a:latin typeface="Garamond" pitchFamily="18" charset="0"/>
              </a:rPr>
              <a:t>Part </a:t>
            </a:r>
            <a:r>
              <a:rPr lang="cs-CZ" altLang="cs-CZ" b="0" dirty="0" err="1" smtClean="0">
                <a:latin typeface="Garamond" pitchFamily="18" charset="0"/>
              </a:rPr>
              <a:t>of</a:t>
            </a:r>
            <a:r>
              <a:rPr lang="cs-CZ" altLang="cs-CZ" b="0" dirty="0" smtClean="0">
                <a:latin typeface="Garamond" pitchFamily="18" charset="0"/>
              </a:rPr>
              <a:t> Bohemian </a:t>
            </a:r>
            <a:r>
              <a:rPr lang="cs-CZ" altLang="cs-CZ" b="0" dirty="0" err="1" smtClean="0">
                <a:latin typeface="Garamond" pitchFamily="18" charset="0"/>
              </a:rPr>
              <a:t>Crown</a:t>
            </a:r>
            <a:r>
              <a:rPr lang="cs-CZ" altLang="cs-CZ" b="0" dirty="0" smtClean="0">
                <a:latin typeface="Garamond" pitchFamily="18" charset="0"/>
              </a:rPr>
              <a:t> </a:t>
            </a:r>
            <a:r>
              <a:rPr lang="cs-CZ" altLang="cs-CZ" b="0" dirty="0" err="1" smtClean="0">
                <a:latin typeface="Garamond" pitchFamily="18" charset="0"/>
              </a:rPr>
              <a:t>Jewels</a:t>
            </a:r>
            <a:endParaRPr lang="cs-CZ" altLang="cs-CZ" b="0" dirty="0" smtClean="0">
              <a:latin typeface="Garamond" pitchFamily="18" charset="0"/>
            </a:endParaRPr>
          </a:p>
          <a:p>
            <a:endParaRPr lang="cs-CZ" altLang="cs-CZ" dirty="0" smtClean="0"/>
          </a:p>
        </p:txBody>
      </p:sp>
      <p:pic>
        <p:nvPicPr>
          <p:cNvPr id="62469" name="Zástupný symbol pro obsah 6"/>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7544" y="1844824"/>
            <a:ext cx="3521075" cy="2641600"/>
          </a:xfrm>
        </p:spPr>
      </p:pic>
      <p:sp>
        <p:nvSpPr>
          <p:cNvPr id="62468" name="Zástupný symbol pro text 3"/>
          <p:cNvSpPr>
            <a:spLocks noGrp="1"/>
          </p:cNvSpPr>
          <p:nvPr>
            <p:ph type="body" sz="quarter" idx="3"/>
          </p:nvPr>
        </p:nvSpPr>
        <p:spPr>
          <a:xfrm>
            <a:off x="4572000" y="5867400"/>
            <a:ext cx="4320480" cy="457200"/>
          </a:xfrm>
          <a:ln>
            <a:miter lim="800000"/>
            <a:headEnd/>
            <a:tailEnd/>
          </a:ln>
        </p:spPr>
        <p:txBody>
          <a:bodyPr/>
          <a:lstStyle/>
          <a:p>
            <a:r>
              <a:rPr lang="cs-CZ" altLang="cs-CZ" b="0" dirty="0" smtClean="0">
                <a:latin typeface="Garamond" pitchFamily="18" charset="0"/>
              </a:rPr>
              <a:t>Part </a:t>
            </a:r>
            <a:r>
              <a:rPr lang="cs-CZ" altLang="cs-CZ" b="0" dirty="0" err="1" smtClean="0">
                <a:latin typeface="Garamond" pitchFamily="18" charset="0"/>
              </a:rPr>
              <a:t>of</a:t>
            </a:r>
            <a:r>
              <a:rPr lang="cs-CZ" altLang="cs-CZ" b="0" dirty="0" smtClean="0">
                <a:latin typeface="Garamond" pitchFamily="18" charset="0"/>
              </a:rPr>
              <a:t> </a:t>
            </a:r>
            <a:r>
              <a:rPr lang="cs-CZ" altLang="cs-CZ" b="0" dirty="0" err="1" smtClean="0">
                <a:latin typeface="Garamond" pitchFamily="18" charset="0"/>
              </a:rPr>
              <a:t>Imperial</a:t>
            </a:r>
            <a:r>
              <a:rPr lang="cs-CZ" altLang="cs-CZ" b="0" dirty="0" smtClean="0">
                <a:latin typeface="Garamond" pitchFamily="18" charset="0"/>
              </a:rPr>
              <a:t> </a:t>
            </a:r>
            <a:r>
              <a:rPr lang="cs-CZ" altLang="cs-CZ" b="0" dirty="0" err="1" smtClean="0">
                <a:latin typeface="Garamond" pitchFamily="18" charset="0"/>
              </a:rPr>
              <a:t>Regalia</a:t>
            </a:r>
            <a:endParaRPr lang="cs-CZ" altLang="cs-CZ" b="0" dirty="0" smtClean="0"/>
          </a:p>
        </p:txBody>
      </p:sp>
      <p:pic>
        <p:nvPicPr>
          <p:cNvPr id="62470" name="Zástupný symbol pro obsah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226429" y="1398588"/>
            <a:ext cx="2183641" cy="2743200"/>
          </a:xfrm>
        </p:spPr>
      </p:pic>
      <p:sp>
        <p:nvSpPr>
          <p:cNvPr id="2" name="Nadpis 1"/>
          <p:cNvSpPr>
            <a:spLocks noGrp="1"/>
          </p:cNvSpPr>
          <p:nvPr>
            <p:ph type="title"/>
          </p:nvPr>
        </p:nvSpPr>
        <p:spPr>
          <a:xfrm>
            <a:off x="457200" y="320040"/>
            <a:ext cx="7242048" cy="804704"/>
          </a:xfrm>
        </p:spPr>
        <p:txBody>
          <a:bodyPr/>
          <a:lstStyle/>
          <a:p>
            <a:pPr algn="ctr">
              <a:defRPr/>
            </a:pPr>
            <a:r>
              <a:rPr lang="cs-CZ" dirty="0" err="1" smtClean="0">
                <a:latin typeface="Garamond" panose="02020404030301010803" pitchFamily="18" charset="0"/>
              </a:rPr>
              <a:t>Regalia</a:t>
            </a:r>
            <a:endParaRPr lang="cs-CZ" dirty="0">
              <a:latin typeface="Garamond" panose="02020404030301010803" pitchFamily="18" charset="0"/>
            </a:endParaRPr>
          </a:p>
        </p:txBody>
      </p:sp>
    </p:spTree>
    <p:extLst>
      <p:ext uri="{BB962C8B-B14F-4D97-AF65-F5344CB8AC3E}">
        <p14:creationId xmlns:p14="http://schemas.microsoft.com/office/powerpoint/2010/main" val="32697244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text 9"/>
          <p:cNvSpPr>
            <a:spLocks noGrp="1"/>
          </p:cNvSpPr>
          <p:nvPr>
            <p:ph type="body" idx="1"/>
          </p:nvPr>
        </p:nvSpPr>
        <p:spPr>
          <a:xfrm>
            <a:off x="323528" y="5661248"/>
            <a:ext cx="8820472" cy="1007840"/>
          </a:xfrm>
          <a:ln>
            <a:miter lim="800000"/>
            <a:headEnd/>
            <a:tailEnd/>
          </a:ln>
        </p:spPr>
        <p:txBody>
          <a:bodyPr/>
          <a:lstStyle/>
          <a:p>
            <a:r>
              <a:rPr lang="cs-CZ" altLang="cs-CZ" sz="2000" dirty="0" smtClean="0">
                <a:latin typeface="Garamond" pitchFamily="18" charset="0"/>
              </a:rPr>
              <a:t>Map </a:t>
            </a:r>
            <a:r>
              <a:rPr lang="cs-CZ" altLang="cs-CZ" sz="2000" dirty="0" err="1" smtClean="0">
                <a:latin typeface="Garamond" pitchFamily="18" charset="0"/>
              </a:rPr>
              <a:t>of</a:t>
            </a:r>
            <a:r>
              <a:rPr lang="cs-CZ" altLang="cs-CZ" sz="2000" dirty="0" smtClean="0">
                <a:latin typeface="Garamond" pitchFamily="18" charset="0"/>
              </a:rPr>
              <a:t> </a:t>
            </a:r>
            <a:r>
              <a:rPr lang="cs-CZ" altLang="cs-CZ" sz="2000" dirty="0" err="1" smtClean="0">
                <a:latin typeface="Garamond" pitchFamily="18" charset="0"/>
              </a:rPr>
              <a:t>the</a:t>
            </a:r>
            <a:r>
              <a:rPr lang="cs-CZ" altLang="cs-CZ" sz="2000" dirty="0" smtClean="0">
                <a:latin typeface="Garamond" pitchFamily="18" charset="0"/>
              </a:rPr>
              <a:t> </a:t>
            </a:r>
            <a:r>
              <a:rPr lang="cs-CZ" altLang="cs-CZ" sz="2000" dirty="0" err="1" smtClean="0">
                <a:latin typeface="Garamond" pitchFamily="18" charset="0"/>
              </a:rPr>
              <a:t>Kingdom</a:t>
            </a:r>
            <a:r>
              <a:rPr lang="cs-CZ" altLang="cs-CZ" sz="2000" dirty="0" smtClean="0">
                <a:latin typeface="Garamond" pitchFamily="18" charset="0"/>
              </a:rPr>
              <a:t> </a:t>
            </a:r>
            <a:r>
              <a:rPr lang="cs-CZ" altLang="cs-CZ" sz="2000" dirty="0" err="1" smtClean="0">
                <a:latin typeface="Garamond" pitchFamily="18" charset="0"/>
              </a:rPr>
              <a:t>of</a:t>
            </a:r>
            <a:r>
              <a:rPr lang="cs-CZ" altLang="cs-CZ" sz="2000" dirty="0" smtClean="0">
                <a:latin typeface="Garamond" pitchFamily="18" charset="0"/>
              </a:rPr>
              <a:t> Bohemia </a:t>
            </a:r>
            <a:r>
              <a:rPr lang="cs-CZ" altLang="cs-CZ" sz="2000" dirty="0" err="1" smtClean="0">
                <a:latin typeface="Garamond" pitchFamily="18" charset="0"/>
              </a:rPr>
              <a:t>during</a:t>
            </a:r>
            <a:r>
              <a:rPr lang="cs-CZ" altLang="cs-CZ" sz="2000" dirty="0" smtClean="0">
                <a:latin typeface="Garamond" pitchFamily="18" charset="0"/>
              </a:rPr>
              <a:t> </a:t>
            </a:r>
            <a:r>
              <a:rPr lang="cs-CZ" altLang="cs-CZ" sz="2000" dirty="0" err="1" smtClean="0">
                <a:latin typeface="Garamond" pitchFamily="18" charset="0"/>
              </a:rPr>
              <a:t>the</a:t>
            </a:r>
            <a:r>
              <a:rPr lang="cs-CZ" altLang="cs-CZ" sz="2000" dirty="0" smtClean="0">
                <a:latin typeface="Garamond" pitchFamily="18" charset="0"/>
              </a:rPr>
              <a:t> </a:t>
            </a:r>
            <a:r>
              <a:rPr lang="cs-CZ" altLang="cs-CZ" sz="2000" dirty="0" err="1" smtClean="0">
                <a:latin typeface="Garamond" pitchFamily="18" charset="0"/>
              </a:rPr>
              <a:t>reign</a:t>
            </a:r>
            <a:r>
              <a:rPr lang="cs-CZ" altLang="cs-CZ" sz="2000" dirty="0" smtClean="0">
                <a:latin typeface="Garamond" pitchFamily="18" charset="0"/>
              </a:rPr>
              <a:t> </a:t>
            </a:r>
            <a:r>
              <a:rPr lang="cs-CZ" altLang="cs-CZ" sz="2000" dirty="0" err="1" smtClean="0">
                <a:latin typeface="Garamond" pitchFamily="18" charset="0"/>
              </a:rPr>
              <a:t>of</a:t>
            </a:r>
            <a:r>
              <a:rPr lang="cs-CZ" altLang="cs-CZ" sz="2000" dirty="0" smtClean="0">
                <a:latin typeface="Garamond" pitchFamily="18" charset="0"/>
              </a:rPr>
              <a:t> Charles IV</a:t>
            </a:r>
          </a:p>
        </p:txBody>
      </p:sp>
      <p:pic>
        <p:nvPicPr>
          <p:cNvPr id="63491" name="Zástupný symbol pro obsah 3" descr="Karte_Böhmen_unter_Karl_IV.pn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9552" y="1124744"/>
            <a:ext cx="3744416" cy="4375547"/>
          </a:xfrm>
        </p:spPr>
      </p:pic>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1772816"/>
            <a:ext cx="3253397" cy="316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865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87625" y="188640"/>
            <a:ext cx="7118176" cy="1512168"/>
          </a:xfrm>
        </p:spPr>
        <p:txBody>
          <a:bodyPr>
            <a:normAutofit fontScale="90000"/>
          </a:bodyPr>
          <a:lstStyle/>
          <a:p>
            <a:pPr algn="ctr">
              <a:defRPr/>
            </a:pPr>
            <a:r>
              <a:rPr lang="cs-CZ" dirty="0" err="1" smtClean="0">
                <a:latin typeface="Garamond" panose="02020404030301010803" pitchFamily="18" charset="0"/>
              </a:rPr>
              <a:t>Holy</a:t>
            </a:r>
            <a:r>
              <a:rPr lang="cs-CZ" dirty="0" smtClean="0">
                <a:latin typeface="Garamond" panose="02020404030301010803" pitchFamily="18" charset="0"/>
              </a:rPr>
              <a:t> </a:t>
            </a:r>
            <a:r>
              <a:rPr lang="cs-CZ" dirty="0">
                <a:latin typeface="Garamond" panose="02020404030301010803" pitchFamily="18" charset="0"/>
              </a:rPr>
              <a:t>R</a:t>
            </a:r>
            <a:r>
              <a:rPr lang="cs-CZ" dirty="0" smtClean="0">
                <a:latin typeface="Garamond" panose="02020404030301010803" pitchFamily="18" charset="0"/>
              </a:rPr>
              <a:t>oman Empire </a:t>
            </a:r>
            <a:r>
              <a:rPr lang="cs-CZ" dirty="0" err="1" smtClean="0">
                <a:latin typeface="Garamond" panose="02020404030301010803" pitchFamily="18" charset="0"/>
              </a:rPr>
              <a:t>under</a:t>
            </a:r>
            <a:r>
              <a:rPr lang="cs-CZ" dirty="0" smtClean="0">
                <a:latin typeface="Garamond" panose="02020404030301010803" pitchFamily="18" charset="0"/>
              </a:rPr>
              <a:t> </a:t>
            </a:r>
            <a:r>
              <a:rPr lang="cs-CZ" dirty="0" err="1" smtClean="0">
                <a:latin typeface="Garamond" panose="02020404030301010803" pitchFamily="18" charset="0"/>
              </a:rPr>
              <a:t>the</a:t>
            </a:r>
            <a:r>
              <a:rPr lang="cs-CZ" dirty="0" smtClean="0">
                <a:latin typeface="Garamond" panose="02020404030301010803" pitchFamily="18" charset="0"/>
              </a:rPr>
              <a:t> </a:t>
            </a:r>
            <a:r>
              <a:rPr lang="cs-CZ" dirty="0" err="1" smtClean="0">
                <a:latin typeface="Garamond" panose="02020404030301010803" pitchFamily="18" charset="0"/>
              </a:rPr>
              <a:t>reign</a:t>
            </a:r>
            <a:r>
              <a:rPr lang="cs-CZ" dirty="0" smtClean="0">
                <a:latin typeface="Garamond" panose="02020404030301010803" pitchFamily="18" charset="0"/>
              </a:rPr>
              <a:t> </a:t>
            </a:r>
            <a:r>
              <a:rPr lang="cs-CZ" dirty="0" err="1" smtClean="0">
                <a:latin typeface="Garamond" panose="02020404030301010803" pitchFamily="18" charset="0"/>
              </a:rPr>
              <a:t>of</a:t>
            </a:r>
            <a:r>
              <a:rPr lang="cs-CZ" dirty="0" smtClean="0">
                <a:latin typeface="Garamond" panose="02020404030301010803" pitchFamily="18" charset="0"/>
              </a:rPr>
              <a:t>  Charles IV</a:t>
            </a:r>
            <a:endParaRPr lang="cs-CZ" dirty="0">
              <a:latin typeface="Garamond" panose="02020404030301010803" pitchFamily="18" charset="0"/>
            </a:endParaRPr>
          </a:p>
        </p:txBody>
      </p:sp>
      <p:pic>
        <p:nvPicPr>
          <p:cNvPr id="64515"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5950" y="1669263"/>
            <a:ext cx="4757223" cy="51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1283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eaLnBrk="1" fontAlgn="auto" hangingPunct="1">
              <a:spcAft>
                <a:spcPts val="0"/>
              </a:spcAft>
              <a:defRPr/>
            </a:pPr>
            <a:endParaRPr lang="cs-CZ"/>
          </a:p>
        </p:txBody>
      </p:sp>
      <p:pic>
        <p:nvPicPr>
          <p:cNvPr id="11267" name="Zástupný symbol pro obsah 3" descr="mapa_evropa.jpg"/>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899592" y="0"/>
            <a:ext cx="7992467" cy="6668369"/>
          </a:xfrm>
          <a:prstGeom prst="rect">
            <a:avLst/>
          </a:prstGeom>
        </p:spPr>
      </p:pic>
    </p:spTree>
    <p:extLst>
      <p:ext uri="{BB962C8B-B14F-4D97-AF65-F5344CB8AC3E}">
        <p14:creationId xmlns:p14="http://schemas.microsoft.com/office/powerpoint/2010/main" val="29593480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defRPr/>
            </a:pPr>
            <a:r>
              <a:rPr lang="cs-CZ" dirty="0" err="1" smtClean="0">
                <a:latin typeface="Garamond" panose="02020404030301010803" pitchFamily="18" charset="0"/>
              </a:rPr>
              <a:t>High</a:t>
            </a:r>
            <a:r>
              <a:rPr lang="cs-CZ" dirty="0" smtClean="0">
                <a:latin typeface="Garamond" panose="02020404030301010803" pitchFamily="18" charset="0"/>
              </a:rPr>
              <a:t> </a:t>
            </a:r>
            <a:r>
              <a:rPr lang="cs-CZ" dirty="0" err="1" smtClean="0">
                <a:latin typeface="Garamond" panose="02020404030301010803" pitchFamily="18" charset="0"/>
              </a:rPr>
              <a:t>Gothic</a:t>
            </a:r>
            <a:r>
              <a:rPr lang="cs-CZ" dirty="0" smtClean="0">
                <a:latin typeface="Garamond" panose="02020404030301010803" pitchFamily="18" charset="0"/>
              </a:rPr>
              <a:t> Art</a:t>
            </a:r>
            <a:endParaRPr lang="cs-CZ" dirty="0">
              <a:latin typeface="Garamond" panose="02020404030301010803" pitchFamily="18" charset="0"/>
            </a:endParaRPr>
          </a:p>
        </p:txBody>
      </p:sp>
      <p:sp>
        <p:nvSpPr>
          <p:cNvPr id="3" name="Zástupný symbol pro obsah 2"/>
          <p:cNvSpPr>
            <a:spLocks noGrp="1"/>
          </p:cNvSpPr>
          <p:nvPr>
            <p:ph sz="quarter" idx="13"/>
          </p:nvPr>
        </p:nvSpPr>
        <p:spPr>
          <a:xfrm>
            <a:off x="457200" y="1609725"/>
            <a:ext cx="7239000" cy="4846638"/>
          </a:xfrm>
          <a:prstGeom prst="rect">
            <a:avLst/>
          </a:prstGeom>
        </p:spPr>
        <p:txBody>
          <a:bodyPr/>
          <a:lstStyle/>
          <a:p>
            <a:pPr>
              <a:buFont typeface="Arial" panose="020B0604020202020204" pitchFamily="34" charset="0"/>
              <a:buChar char="•"/>
              <a:defRPr/>
            </a:pPr>
            <a:r>
              <a:rPr lang="cs-CZ" dirty="0">
                <a:latin typeface="Garamond" panose="02020404030301010803" pitchFamily="18" charset="0"/>
              </a:rPr>
              <a:t>St. </a:t>
            </a:r>
            <a:r>
              <a:rPr lang="cs-CZ" dirty="0" err="1">
                <a:latin typeface="Garamond" panose="02020404030301010803" pitchFamily="18" charset="0"/>
              </a:rPr>
              <a:t>Vitus</a:t>
            </a:r>
            <a:r>
              <a:rPr lang="cs-CZ" dirty="0">
                <a:latin typeface="Garamond" panose="02020404030301010803" pitchFamily="18" charset="0"/>
              </a:rPr>
              <a:t> </a:t>
            </a:r>
            <a:r>
              <a:rPr lang="cs-CZ" dirty="0" err="1" smtClean="0">
                <a:latin typeface="Garamond" panose="02020404030301010803" pitchFamily="18" charset="0"/>
              </a:rPr>
              <a:t>Cathedral</a:t>
            </a:r>
            <a:endParaRPr lang="cs-CZ" dirty="0" smtClean="0">
              <a:latin typeface="Garamond" panose="02020404030301010803" pitchFamily="18" charset="0"/>
            </a:endParaRPr>
          </a:p>
          <a:p>
            <a:pPr>
              <a:buFont typeface="Arial" panose="020B0604020202020204" pitchFamily="34" charset="0"/>
              <a:buChar char="•"/>
              <a:defRPr/>
            </a:pPr>
            <a:r>
              <a:rPr lang="cs-CZ" dirty="0" err="1" smtClean="0">
                <a:latin typeface="Garamond" panose="02020404030301010803" pitchFamily="18" charset="0"/>
              </a:rPr>
              <a:t>Castles</a:t>
            </a:r>
            <a:r>
              <a:rPr lang="cs-CZ" dirty="0" smtClean="0">
                <a:latin typeface="Garamond" panose="02020404030301010803" pitchFamily="18" charset="0"/>
              </a:rPr>
              <a:t> Karlštejn, Kost, </a:t>
            </a:r>
            <a:r>
              <a:rPr lang="cs-CZ" dirty="0" err="1" smtClean="0">
                <a:latin typeface="Garamond" panose="02020404030301010803" pitchFamily="18" charset="0"/>
              </a:rPr>
              <a:t>Kašperk</a:t>
            </a:r>
            <a:endParaRPr lang="cs-CZ" dirty="0" smtClean="0">
              <a:latin typeface="Garamond" panose="02020404030301010803" pitchFamily="18" charset="0"/>
            </a:endParaRPr>
          </a:p>
          <a:p>
            <a:pPr>
              <a:buFont typeface="Arial" panose="020B0604020202020204" pitchFamily="34" charset="0"/>
              <a:buChar char="•"/>
              <a:defRPr/>
            </a:pPr>
            <a:r>
              <a:rPr lang="cs-CZ" dirty="0" err="1" smtClean="0">
                <a:latin typeface="Garamond" panose="02020404030301010803" pitchFamily="18" charset="0"/>
              </a:rPr>
              <a:t>Prague´s</a:t>
            </a:r>
            <a:r>
              <a:rPr lang="cs-CZ" dirty="0" smtClean="0">
                <a:latin typeface="Garamond" panose="02020404030301010803" pitchFamily="18" charset="0"/>
              </a:rPr>
              <a:t> </a:t>
            </a:r>
            <a:r>
              <a:rPr lang="cs-CZ" dirty="0" err="1" smtClean="0">
                <a:latin typeface="Garamond" panose="02020404030301010803" pitchFamily="18" charset="0"/>
              </a:rPr>
              <a:t>Old</a:t>
            </a:r>
            <a:r>
              <a:rPr lang="cs-CZ" dirty="0" smtClean="0">
                <a:latin typeface="Garamond" panose="02020404030301010803" pitchFamily="18" charset="0"/>
              </a:rPr>
              <a:t> </a:t>
            </a:r>
            <a:r>
              <a:rPr lang="cs-CZ" dirty="0" err="1" smtClean="0">
                <a:latin typeface="Garamond" panose="02020404030301010803" pitchFamily="18" charset="0"/>
              </a:rPr>
              <a:t>Town</a:t>
            </a:r>
            <a:r>
              <a:rPr lang="cs-CZ" dirty="0" smtClean="0">
                <a:latin typeface="Garamond" panose="02020404030301010803" pitchFamily="18" charset="0"/>
              </a:rPr>
              <a:t> and New </a:t>
            </a:r>
            <a:r>
              <a:rPr lang="cs-CZ" dirty="0" err="1" smtClean="0">
                <a:latin typeface="Garamond" panose="02020404030301010803" pitchFamily="18" charset="0"/>
              </a:rPr>
              <a:t>Town</a:t>
            </a:r>
            <a:r>
              <a:rPr lang="cs-CZ" dirty="0" smtClean="0">
                <a:latin typeface="Garamond" panose="02020404030301010803" pitchFamily="18" charset="0"/>
              </a:rPr>
              <a:t> </a:t>
            </a:r>
            <a:r>
              <a:rPr lang="cs-CZ" dirty="0" err="1" smtClean="0">
                <a:latin typeface="Garamond" panose="02020404030301010803" pitchFamily="18" charset="0"/>
              </a:rPr>
              <a:t>Hall</a:t>
            </a:r>
            <a:endParaRPr lang="cs-CZ" dirty="0">
              <a:latin typeface="Garamond" panose="02020404030301010803" pitchFamily="18" charset="0"/>
            </a:endParaRPr>
          </a:p>
          <a:p>
            <a:pPr marL="0" indent="0">
              <a:buFont typeface="Wingdings 2" pitchFamily="18" charset="2"/>
              <a:buNone/>
              <a:defRPr/>
            </a:pPr>
            <a:endParaRPr lang="cs-CZ" dirty="0"/>
          </a:p>
          <a:p>
            <a:pPr marL="0" indent="0">
              <a:buFont typeface="Wingdings 2" pitchFamily="18" charset="2"/>
              <a:buNone/>
              <a:defRPr/>
            </a:pPr>
            <a:endParaRPr lang="cs-CZ" dirty="0"/>
          </a:p>
        </p:txBody>
      </p:sp>
    </p:spTree>
    <p:extLst>
      <p:ext uri="{BB962C8B-B14F-4D97-AF65-F5344CB8AC3E}">
        <p14:creationId xmlns:p14="http://schemas.microsoft.com/office/powerpoint/2010/main" val="26375818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Zástupný symbol pro obsah 5" descr="intro-hradcany2.jpg"/>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a:fillRect/>
          </a:stretch>
        </p:blipFill>
        <p:spPr>
          <a:xfrm>
            <a:off x="539750" y="404813"/>
            <a:ext cx="7272338" cy="3513137"/>
          </a:xfrm>
          <a:prstGeom prst="rect">
            <a:avLst/>
          </a:prstGeom>
        </p:spPr>
      </p:pic>
      <p:pic>
        <p:nvPicPr>
          <p:cNvPr id="66563" name="Zástupný symbol pro obsah 7" descr="KarluvMost2.JPG"/>
          <p:cNvPicPr>
            <a:picLocks noGrp="1" noChangeAspect="1"/>
          </p:cNvPicPr>
          <p:nvPr>
            <p:ph sz="quarter" idx="14"/>
          </p:nvPr>
        </p:nvPicPr>
        <p:blipFill>
          <a:blip r:embed="rId4">
            <a:extLst>
              <a:ext uri="{28A0092B-C50C-407E-A947-70E740481C1C}">
                <a14:useLocalDpi xmlns:a14="http://schemas.microsoft.com/office/drawing/2010/main" val="0"/>
              </a:ext>
            </a:extLst>
          </a:blip>
          <a:srcRect/>
          <a:stretch>
            <a:fillRect/>
          </a:stretch>
        </p:blipFill>
        <p:spPr>
          <a:xfrm>
            <a:off x="539750" y="4221163"/>
            <a:ext cx="3024188" cy="2478087"/>
          </a:xfrm>
          <a:prstGeom prst="rect">
            <a:avLst/>
          </a:prstGeom>
        </p:spPr>
      </p:pic>
      <p:pic>
        <p:nvPicPr>
          <p:cNvPr id="66564" name="Zástupný symbol pro obsah 9" descr="01-karlstejn-pohle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76713" y="4221163"/>
            <a:ext cx="390207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5060429"/>
      </p:ext>
    </p:extLst>
  </p:cSld>
  <p:clrMapOvr>
    <a:masterClrMapping/>
  </p:clrMapOvr>
  <p:transition>
    <p:wedg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4776787"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2340" y="3213100"/>
            <a:ext cx="57435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Šipka doleva 1"/>
          <p:cNvSpPr/>
          <p:nvPr/>
        </p:nvSpPr>
        <p:spPr>
          <a:xfrm>
            <a:off x="5724128" y="764704"/>
            <a:ext cx="2143522" cy="13487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smtClean="0"/>
              <a:t>Kašperk</a:t>
            </a:r>
            <a:endParaRPr lang="cs-CZ" dirty="0"/>
          </a:p>
        </p:txBody>
      </p:sp>
      <p:sp>
        <p:nvSpPr>
          <p:cNvPr id="3" name="Šipka doprava 2"/>
          <p:cNvSpPr/>
          <p:nvPr/>
        </p:nvSpPr>
        <p:spPr>
          <a:xfrm>
            <a:off x="611560" y="4851400"/>
            <a:ext cx="1554472" cy="12418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Kost</a:t>
            </a:r>
            <a:endParaRPr lang="cs-CZ" dirty="0"/>
          </a:p>
        </p:txBody>
      </p:sp>
    </p:spTree>
    <p:extLst>
      <p:ext uri="{BB962C8B-B14F-4D97-AF65-F5344CB8AC3E}">
        <p14:creationId xmlns:p14="http://schemas.microsoft.com/office/powerpoint/2010/main" val="24247017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38" y="44450"/>
            <a:ext cx="33051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Obráze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73339"/>
            <a:ext cx="3602037" cy="381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7868" y="3887541"/>
            <a:ext cx="6494809"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Šipka doprava 1"/>
          <p:cNvSpPr/>
          <p:nvPr/>
        </p:nvSpPr>
        <p:spPr>
          <a:xfrm>
            <a:off x="3563888" y="199728"/>
            <a:ext cx="1728192" cy="925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00" dirty="0" smtClean="0">
              <a:latin typeface="Garamond" panose="02020404030301010803" pitchFamily="18" charset="0"/>
            </a:endParaRPr>
          </a:p>
          <a:p>
            <a:pPr algn="ctr"/>
            <a:r>
              <a:rPr lang="cs-CZ" sz="1400" dirty="0" err="1" smtClean="0">
                <a:latin typeface="Garamond" panose="02020404030301010803" pitchFamily="18" charset="0"/>
              </a:rPr>
              <a:t>Prague´sNew</a:t>
            </a:r>
            <a:r>
              <a:rPr lang="cs-CZ" sz="1400" dirty="0" smtClean="0">
                <a:latin typeface="Garamond" panose="02020404030301010803" pitchFamily="18" charset="0"/>
              </a:rPr>
              <a:t> </a:t>
            </a:r>
            <a:r>
              <a:rPr lang="cs-CZ" sz="1400" dirty="0" err="1">
                <a:latin typeface="Garamond" panose="02020404030301010803" pitchFamily="18" charset="0"/>
              </a:rPr>
              <a:t>Town</a:t>
            </a:r>
            <a:r>
              <a:rPr lang="cs-CZ" sz="1400" dirty="0">
                <a:latin typeface="Garamond" panose="02020404030301010803" pitchFamily="18" charset="0"/>
              </a:rPr>
              <a:t> </a:t>
            </a:r>
            <a:r>
              <a:rPr lang="cs-CZ" sz="1400" dirty="0" err="1">
                <a:latin typeface="Garamond" panose="02020404030301010803" pitchFamily="18" charset="0"/>
              </a:rPr>
              <a:t>Hall</a:t>
            </a:r>
            <a:endParaRPr lang="cs-CZ" sz="1400" dirty="0">
              <a:latin typeface="Garamond" panose="02020404030301010803" pitchFamily="18" charset="0"/>
            </a:endParaRPr>
          </a:p>
          <a:p>
            <a:pPr algn="ctr"/>
            <a:endParaRPr lang="cs-CZ" dirty="0"/>
          </a:p>
        </p:txBody>
      </p:sp>
      <p:sp>
        <p:nvSpPr>
          <p:cNvPr id="3" name="Šipka doleva 2"/>
          <p:cNvSpPr/>
          <p:nvPr/>
        </p:nvSpPr>
        <p:spPr>
          <a:xfrm>
            <a:off x="3563888" y="2132856"/>
            <a:ext cx="1584176" cy="9361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cs-CZ" sz="1400" dirty="0" err="1">
                <a:latin typeface="Garamond" panose="02020404030301010803" pitchFamily="18" charset="0"/>
              </a:rPr>
              <a:t>Prague´s</a:t>
            </a:r>
            <a:r>
              <a:rPr lang="cs-CZ" sz="1400" dirty="0">
                <a:latin typeface="Garamond" panose="02020404030301010803" pitchFamily="18" charset="0"/>
              </a:rPr>
              <a:t> </a:t>
            </a:r>
            <a:r>
              <a:rPr lang="cs-CZ" sz="1400" dirty="0" err="1">
                <a:latin typeface="Garamond" panose="02020404030301010803" pitchFamily="18" charset="0"/>
              </a:rPr>
              <a:t>Old</a:t>
            </a:r>
            <a:r>
              <a:rPr lang="cs-CZ" sz="1400" dirty="0">
                <a:latin typeface="Garamond" panose="02020404030301010803" pitchFamily="18" charset="0"/>
              </a:rPr>
              <a:t> </a:t>
            </a:r>
            <a:r>
              <a:rPr lang="cs-CZ" sz="1400" dirty="0" err="1">
                <a:latin typeface="Garamond" panose="02020404030301010803" pitchFamily="18" charset="0"/>
              </a:rPr>
              <a:t>Town</a:t>
            </a:r>
            <a:r>
              <a:rPr lang="cs-CZ" sz="1400" dirty="0">
                <a:latin typeface="Garamond" panose="02020404030301010803" pitchFamily="18" charset="0"/>
              </a:rPr>
              <a:t> </a:t>
            </a:r>
            <a:r>
              <a:rPr lang="cs-CZ" sz="1400" dirty="0" err="1" smtClean="0">
                <a:latin typeface="Garamond" panose="02020404030301010803" pitchFamily="18" charset="0"/>
              </a:rPr>
              <a:t>Hall</a:t>
            </a:r>
            <a:endParaRPr lang="cs-CZ" sz="1400" dirty="0">
              <a:latin typeface="Garamond" panose="02020404030301010803" pitchFamily="18" charset="0"/>
            </a:endParaRPr>
          </a:p>
        </p:txBody>
      </p:sp>
      <p:sp>
        <p:nvSpPr>
          <p:cNvPr id="4" name="Šipka doprava 3"/>
          <p:cNvSpPr/>
          <p:nvPr/>
        </p:nvSpPr>
        <p:spPr>
          <a:xfrm>
            <a:off x="179512" y="4653136"/>
            <a:ext cx="2072332" cy="1440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Garamond" panose="02020404030301010803" pitchFamily="18" charset="0"/>
              </a:rPr>
              <a:t>Golden Mosaic at St. Vitus Cathedral (Prague Castle)</a:t>
            </a:r>
          </a:p>
        </p:txBody>
      </p:sp>
    </p:spTree>
    <p:extLst>
      <p:ext uri="{BB962C8B-B14F-4D97-AF65-F5344CB8AC3E}">
        <p14:creationId xmlns:p14="http://schemas.microsoft.com/office/powerpoint/2010/main" val="42040736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
            <a:ext cx="8280920" cy="980728"/>
          </a:xfrm>
        </p:spPr>
        <p:txBody>
          <a:bodyPr>
            <a:noAutofit/>
          </a:bodyPr>
          <a:lstStyle/>
          <a:p>
            <a:pPr algn="l">
              <a:defRPr/>
            </a:pPr>
            <a:r>
              <a:rPr lang="cs-CZ" sz="2800" dirty="0" err="1" smtClean="0">
                <a:latin typeface="Garamond" pitchFamily="18" charset="0"/>
              </a:rPr>
              <a:t>The</a:t>
            </a:r>
            <a:r>
              <a:rPr lang="cs-CZ" sz="2800" dirty="0" smtClean="0">
                <a:latin typeface="Garamond" pitchFamily="18" charset="0"/>
              </a:rPr>
              <a:t> </a:t>
            </a:r>
            <a:r>
              <a:rPr lang="cs-CZ" sz="2800" dirty="0" err="1">
                <a:latin typeface="Garamond" pitchFamily="18" charset="0"/>
              </a:rPr>
              <a:t>H</a:t>
            </a:r>
            <a:r>
              <a:rPr lang="cs-CZ" sz="2800" dirty="0" err="1" smtClean="0">
                <a:latin typeface="Garamond" pitchFamily="18" charset="0"/>
              </a:rPr>
              <a:t>oly</a:t>
            </a:r>
            <a:r>
              <a:rPr lang="cs-CZ" sz="2800" dirty="0" smtClean="0">
                <a:latin typeface="Garamond" pitchFamily="18" charset="0"/>
              </a:rPr>
              <a:t> </a:t>
            </a:r>
            <a:r>
              <a:rPr lang="cs-CZ" sz="2800" dirty="0">
                <a:latin typeface="Garamond" pitchFamily="18" charset="0"/>
              </a:rPr>
              <a:t>R</a:t>
            </a:r>
            <a:r>
              <a:rPr lang="cs-CZ" sz="2800" dirty="0" smtClean="0">
                <a:latin typeface="Garamond" pitchFamily="18" charset="0"/>
              </a:rPr>
              <a:t>oman </a:t>
            </a:r>
            <a:r>
              <a:rPr lang="cs-CZ" sz="2800" dirty="0">
                <a:latin typeface="Garamond" pitchFamily="18" charset="0"/>
              </a:rPr>
              <a:t>E</a:t>
            </a:r>
            <a:r>
              <a:rPr lang="cs-CZ" sz="2800" dirty="0" smtClean="0">
                <a:latin typeface="Garamond" pitchFamily="18" charset="0"/>
              </a:rPr>
              <a:t>mpire </a:t>
            </a:r>
            <a:r>
              <a:rPr lang="cs-CZ" sz="2800" dirty="0" err="1" smtClean="0">
                <a:latin typeface="Garamond" pitchFamily="18" charset="0"/>
              </a:rPr>
              <a:t>during</a:t>
            </a:r>
            <a:r>
              <a:rPr lang="cs-CZ" sz="2800" dirty="0" smtClean="0">
                <a:latin typeface="Garamond" pitchFamily="18" charset="0"/>
              </a:rPr>
              <a:t> 14th </a:t>
            </a:r>
            <a:r>
              <a:rPr lang="cs-CZ" sz="2800" dirty="0">
                <a:latin typeface="Garamond" pitchFamily="18" charset="0"/>
              </a:rPr>
              <a:t>-</a:t>
            </a:r>
            <a:r>
              <a:rPr lang="cs-CZ" sz="2800" dirty="0" smtClean="0">
                <a:latin typeface="Garamond" pitchFamily="18" charset="0"/>
              </a:rPr>
              <a:t> 15th </a:t>
            </a:r>
            <a:r>
              <a:rPr lang="cs-CZ" sz="2800" dirty="0" err="1" smtClean="0">
                <a:latin typeface="Garamond" pitchFamily="18" charset="0"/>
              </a:rPr>
              <a:t>century</a:t>
            </a:r>
            <a:endParaRPr lang="cs-CZ" sz="2800" dirty="0">
              <a:latin typeface="Garamond" pitchFamily="18" charset="0"/>
            </a:endParaRPr>
          </a:p>
        </p:txBody>
      </p:sp>
      <p:sp>
        <p:nvSpPr>
          <p:cNvPr id="5" name="Zástupný symbol pro obsah 4"/>
          <p:cNvSpPr>
            <a:spLocks noGrp="1"/>
          </p:cNvSpPr>
          <p:nvPr>
            <p:ph idx="4294967295"/>
          </p:nvPr>
        </p:nvSpPr>
        <p:spPr>
          <a:xfrm>
            <a:off x="179388" y="1124744"/>
            <a:ext cx="9073132" cy="6120606"/>
          </a:xfrm>
          <a:prstGeom prst="rect">
            <a:avLst/>
          </a:prstGeom>
        </p:spPr>
        <p:txBody>
          <a:bodyPr/>
          <a:lstStyle/>
          <a:p>
            <a:pPr algn="just">
              <a:buFont typeface="Arial" panose="020B0604020202020204" pitchFamily="34" charset="0"/>
              <a:buChar char="•"/>
              <a:defRPr/>
            </a:pPr>
            <a:r>
              <a:rPr lang="cs-CZ" sz="2000" dirty="0" smtClean="0">
                <a:latin typeface="Garamond" pitchFamily="18" charset="0"/>
              </a:rPr>
              <a:t>1273 – </a:t>
            </a:r>
            <a:r>
              <a:rPr lang="cs-CZ" sz="2000" b="1" dirty="0" smtClean="0">
                <a:solidFill>
                  <a:schemeClr val="tx2"/>
                </a:solidFill>
                <a:latin typeface="Garamond" pitchFamily="18" charset="0"/>
              </a:rPr>
              <a:t>Rudolf </a:t>
            </a:r>
            <a:r>
              <a:rPr lang="cs-CZ" sz="2000" b="1" dirty="0" err="1" smtClean="0">
                <a:solidFill>
                  <a:schemeClr val="tx2"/>
                </a:solidFill>
                <a:latin typeface="Garamond" pitchFamily="18" charset="0"/>
              </a:rPr>
              <a:t>the</a:t>
            </a:r>
            <a:r>
              <a:rPr lang="cs-CZ" sz="2000" b="1" dirty="0" smtClean="0">
                <a:solidFill>
                  <a:schemeClr val="tx2"/>
                </a:solidFill>
                <a:latin typeface="Garamond" pitchFamily="18" charset="0"/>
              </a:rPr>
              <a:t> </a:t>
            </a:r>
            <a:r>
              <a:rPr lang="cs-CZ" sz="2000" b="1" dirty="0" err="1" smtClean="0">
                <a:solidFill>
                  <a:schemeClr val="tx2"/>
                </a:solidFill>
                <a:latin typeface="Garamond" pitchFamily="18" charset="0"/>
              </a:rPr>
              <a:t>Habsburg</a:t>
            </a:r>
            <a:r>
              <a:rPr lang="cs-CZ" sz="2000" b="1" dirty="0" smtClean="0">
                <a:solidFill>
                  <a:schemeClr val="tx2"/>
                </a:solidFill>
                <a:latin typeface="Garamond" pitchFamily="18" charset="0"/>
              </a:rPr>
              <a:t> </a:t>
            </a:r>
            <a:r>
              <a:rPr lang="cs-CZ" sz="2000" dirty="0" err="1" smtClean="0">
                <a:latin typeface="Garamond" pitchFamily="18" charset="0"/>
              </a:rPr>
              <a:t>elected</a:t>
            </a:r>
            <a:r>
              <a:rPr lang="cs-CZ" sz="2000" dirty="0" smtClean="0">
                <a:latin typeface="Garamond" pitchFamily="18" charset="0"/>
              </a:rPr>
              <a:t> </a:t>
            </a:r>
            <a:r>
              <a:rPr lang="cs-CZ" sz="2000" dirty="0" err="1" smtClean="0">
                <a:latin typeface="Garamond" pitchFamily="18" charset="0"/>
              </a:rPr>
              <a:t>the</a:t>
            </a:r>
            <a:r>
              <a:rPr lang="cs-CZ" sz="2000" dirty="0" smtClean="0">
                <a:latin typeface="Garamond" pitchFamily="18" charset="0"/>
              </a:rPr>
              <a:t> king </a:t>
            </a:r>
            <a:r>
              <a:rPr lang="cs-CZ" sz="2000" dirty="0" err="1" smtClean="0">
                <a:latin typeface="Garamond" pitchFamily="18" charset="0"/>
              </a:rPr>
              <a:t>of</a:t>
            </a:r>
            <a:r>
              <a:rPr lang="cs-CZ" sz="2000" dirty="0" smtClean="0">
                <a:latin typeface="Garamond" pitchFamily="18" charset="0"/>
              </a:rPr>
              <a:t> </a:t>
            </a:r>
            <a:r>
              <a:rPr lang="cs-CZ" sz="2000" dirty="0" err="1" smtClean="0">
                <a:latin typeface="Garamond" pitchFamily="18" charset="0"/>
              </a:rPr>
              <a:t>the</a:t>
            </a:r>
            <a:r>
              <a:rPr lang="cs-CZ" sz="2000" dirty="0" smtClean="0">
                <a:latin typeface="Garamond" pitchFamily="18" charset="0"/>
              </a:rPr>
              <a:t> Roman Empire – </a:t>
            </a:r>
            <a:r>
              <a:rPr lang="cs-CZ" sz="2000" dirty="0" err="1" smtClean="0">
                <a:latin typeface="Garamond" pitchFamily="18" charset="0"/>
              </a:rPr>
              <a:t>unimportant</a:t>
            </a:r>
            <a:r>
              <a:rPr lang="cs-CZ" sz="2000" dirty="0" smtClean="0">
                <a:latin typeface="Garamond" pitchFamily="18" charset="0"/>
              </a:rPr>
              <a:t> dynasty </a:t>
            </a:r>
            <a:r>
              <a:rPr lang="cs-CZ" sz="2000" dirty="0" err="1" smtClean="0">
                <a:latin typeface="Garamond" pitchFamily="18" charset="0"/>
              </a:rPr>
              <a:t>from</a:t>
            </a:r>
            <a:r>
              <a:rPr lang="cs-CZ" sz="2000" dirty="0" smtClean="0">
                <a:latin typeface="Garamond" pitchFamily="18" charset="0"/>
              </a:rPr>
              <a:t> </a:t>
            </a:r>
            <a:r>
              <a:rPr lang="cs-CZ" sz="2000" dirty="0" err="1" smtClean="0">
                <a:latin typeface="Garamond" pitchFamily="18" charset="0"/>
              </a:rPr>
              <a:t>Austria</a:t>
            </a:r>
            <a:r>
              <a:rPr lang="cs-CZ" sz="2000" dirty="0" smtClean="0">
                <a:latin typeface="Garamond" pitchFamily="18" charset="0"/>
              </a:rPr>
              <a:t>, </a:t>
            </a:r>
            <a:r>
              <a:rPr lang="cs-CZ" sz="2000" dirty="0" err="1" smtClean="0">
                <a:latin typeface="Garamond" pitchFamily="18" charset="0"/>
              </a:rPr>
              <a:t>elected</a:t>
            </a:r>
            <a:r>
              <a:rPr lang="cs-CZ" sz="2000" dirty="0" smtClean="0">
                <a:latin typeface="Garamond" pitchFamily="18" charset="0"/>
              </a:rPr>
              <a:t> </a:t>
            </a:r>
            <a:r>
              <a:rPr lang="cs-CZ" sz="2000" dirty="0" err="1" smtClean="0">
                <a:latin typeface="Garamond" pitchFamily="18" charset="0"/>
              </a:rPr>
              <a:t>because</a:t>
            </a:r>
            <a:r>
              <a:rPr lang="cs-CZ" sz="2000" dirty="0" smtClean="0">
                <a:latin typeface="Garamond" pitchFamily="18" charset="0"/>
              </a:rPr>
              <a:t> </a:t>
            </a:r>
            <a:r>
              <a:rPr lang="cs-CZ" sz="2000" dirty="0" err="1" smtClean="0">
                <a:latin typeface="Garamond" pitchFamily="18" charset="0"/>
              </a:rPr>
              <a:t>the</a:t>
            </a:r>
            <a:r>
              <a:rPr lang="cs-CZ" sz="2000" dirty="0" smtClean="0">
                <a:latin typeface="Garamond" pitchFamily="18" charset="0"/>
              </a:rPr>
              <a:t> </a:t>
            </a:r>
            <a:r>
              <a:rPr lang="cs-CZ" sz="2000" dirty="0" err="1" smtClean="0">
                <a:latin typeface="Garamond" pitchFamily="18" charset="0"/>
              </a:rPr>
              <a:t>dukes</a:t>
            </a:r>
            <a:r>
              <a:rPr lang="cs-CZ" sz="2000" dirty="0" smtClean="0">
                <a:latin typeface="Garamond" pitchFamily="18" charset="0"/>
              </a:rPr>
              <a:t> </a:t>
            </a:r>
            <a:r>
              <a:rPr lang="cs-CZ" sz="2000" dirty="0" err="1" smtClean="0">
                <a:latin typeface="Garamond" pitchFamily="18" charset="0"/>
              </a:rPr>
              <a:t>didn’t</a:t>
            </a:r>
            <a:r>
              <a:rPr lang="cs-CZ" sz="2000" dirty="0" smtClean="0">
                <a:latin typeface="Garamond" pitchFamily="18" charset="0"/>
              </a:rPr>
              <a:t> </a:t>
            </a:r>
            <a:r>
              <a:rPr lang="cs-CZ" sz="2000" dirty="0" err="1" smtClean="0">
                <a:latin typeface="Garamond" pitchFamily="18" charset="0"/>
              </a:rPr>
              <a:t>want</a:t>
            </a:r>
            <a:r>
              <a:rPr lang="cs-CZ" sz="2000" dirty="0" smtClean="0">
                <a:latin typeface="Garamond" pitchFamily="18" charset="0"/>
              </a:rPr>
              <a:t> </a:t>
            </a:r>
            <a:r>
              <a:rPr lang="cs-CZ" sz="2000" dirty="0" err="1" smtClean="0">
                <a:latin typeface="Garamond" pitchFamily="18" charset="0"/>
              </a:rPr>
              <a:t>powerful</a:t>
            </a:r>
            <a:r>
              <a:rPr lang="cs-CZ" sz="2000" dirty="0" smtClean="0">
                <a:latin typeface="Garamond" pitchFamily="18" charset="0"/>
              </a:rPr>
              <a:t> Bohemian king Otakar II on </a:t>
            </a:r>
            <a:r>
              <a:rPr lang="cs-CZ" sz="2000" dirty="0" err="1" smtClean="0">
                <a:latin typeface="Garamond" pitchFamily="18" charset="0"/>
              </a:rPr>
              <a:t>the</a:t>
            </a:r>
            <a:r>
              <a:rPr lang="cs-CZ" sz="2000" dirty="0" smtClean="0">
                <a:latin typeface="Garamond" pitchFamily="18" charset="0"/>
              </a:rPr>
              <a:t> Roman </a:t>
            </a:r>
            <a:r>
              <a:rPr lang="cs-CZ" sz="2000" dirty="0" err="1" smtClean="0">
                <a:latin typeface="Garamond" pitchFamily="18" charset="0"/>
              </a:rPr>
              <a:t>throne</a:t>
            </a:r>
            <a:r>
              <a:rPr lang="cs-CZ" sz="2000" dirty="0" smtClean="0">
                <a:latin typeface="Garamond" pitchFamily="18" charset="0"/>
              </a:rPr>
              <a:t> </a:t>
            </a:r>
          </a:p>
          <a:p>
            <a:pPr algn="just">
              <a:buFont typeface="Arial" panose="020B0604020202020204" pitchFamily="34" charset="0"/>
              <a:buChar char="•"/>
              <a:defRPr/>
            </a:pPr>
            <a:r>
              <a:rPr lang="cs-CZ" sz="2000" dirty="0" smtClean="0">
                <a:latin typeface="Garamond" pitchFamily="18" charset="0"/>
              </a:rPr>
              <a:t>14</a:t>
            </a:r>
            <a:r>
              <a:rPr lang="cs-CZ" sz="2000" baseline="30000" dirty="0" smtClean="0">
                <a:latin typeface="Garamond" pitchFamily="18" charset="0"/>
              </a:rPr>
              <a:t>th</a:t>
            </a:r>
            <a:r>
              <a:rPr lang="cs-CZ" sz="2000" dirty="0" smtClean="0">
                <a:latin typeface="Garamond" pitchFamily="18" charset="0"/>
              </a:rPr>
              <a:t> </a:t>
            </a:r>
            <a:r>
              <a:rPr lang="cs-CZ" sz="2000" dirty="0" err="1" smtClean="0">
                <a:latin typeface="Garamond" pitchFamily="18" charset="0"/>
              </a:rPr>
              <a:t>century</a:t>
            </a:r>
            <a:r>
              <a:rPr lang="cs-CZ" sz="2000" dirty="0" smtClean="0">
                <a:latin typeface="Garamond" pitchFamily="18" charset="0"/>
              </a:rPr>
              <a:t> – </a:t>
            </a:r>
            <a:r>
              <a:rPr lang="cs-CZ" sz="2000" dirty="0" err="1" smtClean="0">
                <a:latin typeface="Garamond" pitchFamily="18" charset="0"/>
              </a:rPr>
              <a:t>the</a:t>
            </a:r>
            <a:r>
              <a:rPr lang="cs-CZ" sz="2000" dirty="0" smtClean="0">
                <a:latin typeface="Garamond" pitchFamily="18" charset="0"/>
              </a:rPr>
              <a:t> house </a:t>
            </a:r>
            <a:r>
              <a:rPr lang="cs-CZ" sz="2000" dirty="0" err="1" smtClean="0">
                <a:latin typeface="Garamond" pitchFamily="18" charset="0"/>
              </a:rPr>
              <a:t>of</a:t>
            </a:r>
            <a:r>
              <a:rPr lang="cs-CZ" sz="2000" dirty="0" smtClean="0">
                <a:latin typeface="Garamond" pitchFamily="18" charset="0"/>
              </a:rPr>
              <a:t> </a:t>
            </a:r>
            <a:r>
              <a:rPr lang="cs-CZ" sz="2000" dirty="0" err="1" smtClean="0">
                <a:latin typeface="Garamond" pitchFamily="18" charset="0"/>
              </a:rPr>
              <a:t>Luxembourgs</a:t>
            </a:r>
            <a:r>
              <a:rPr lang="cs-CZ" sz="2000" dirty="0" smtClean="0">
                <a:latin typeface="Garamond" pitchFamily="18" charset="0"/>
              </a:rPr>
              <a:t> – </a:t>
            </a:r>
            <a:r>
              <a:rPr lang="cs-CZ" sz="2000" b="1" dirty="0" smtClean="0">
                <a:solidFill>
                  <a:schemeClr val="tx2"/>
                </a:solidFill>
                <a:latin typeface="Garamond" pitchFamily="18" charset="0"/>
              </a:rPr>
              <a:t>Henry VII </a:t>
            </a:r>
            <a:r>
              <a:rPr lang="cs-CZ" sz="2000" dirty="0" smtClean="0">
                <a:latin typeface="Garamond" pitchFamily="18" charset="0"/>
              </a:rPr>
              <a:t>(</a:t>
            </a:r>
            <a:r>
              <a:rPr lang="cs-CZ" sz="2000" dirty="0"/>
              <a:t>*</a:t>
            </a:r>
            <a:r>
              <a:rPr lang="cs-CZ" sz="2000" dirty="0" smtClean="0">
                <a:latin typeface="Garamond" pitchFamily="18" charset="0"/>
              </a:rPr>
              <a:t>1275/76–1313), </a:t>
            </a:r>
            <a:r>
              <a:rPr lang="cs-CZ" sz="2000" dirty="0" err="1" smtClean="0">
                <a:latin typeface="Garamond" pitchFamily="18" charset="0"/>
              </a:rPr>
              <a:t>after</a:t>
            </a:r>
            <a:r>
              <a:rPr lang="cs-CZ" sz="2000" dirty="0" smtClean="0">
                <a:latin typeface="Garamond" pitchFamily="18" charset="0"/>
              </a:rPr>
              <a:t> his </a:t>
            </a:r>
            <a:r>
              <a:rPr lang="cs-CZ" sz="2000" dirty="0" err="1" smtClean="0">
                <a:latin typeface="Garamond" pitchFamily="18" charset="0"/>
              </a:rPr>
              <a:t>unexpected</a:t>
            </a:r>
            <a:r>
              <a:rPr lang="cs-CZ" sz="2000" dirty="0" smtClean="0">
                <a:latin typeface="Garamond" pitchFamily="18" charset="0"/>
              </a:rPr>
              <a:t> </a:t>
            </a:r>
            <a:r>
              <a:rPr lang="cs-CZ" sz="2000" dirty="0" err="1" smtClean="0">
                <a:latin typeface="Garamond" pitchFamily="18" charset="0"/>
              </a:rPr>
              <a:t>death</a:t>
            </a:r>
            <a:r>
              <a:rPr lang="cs-CZ" sz="2000" dirty="0" smtClean="0">
                <a:latin typeface="Garamond" pitchFamily="18" charset="0"/>
              </a:rPr>
              <a:t> </a:t>
            </a:r>
            <a:r>
              <a:rPr lang="cs-CZ" sz="2000" dirty="0" err="1" smtClean="0">
                <a:latin typeface="Garamond" pitchFamily="18" charset="0"/>
              </a:rPr>
              <a:t>the</a:t>
            </a:r>
            <a:r>
              <a:rPr lang="cs-CZ" sz="2000" dirty="0" smtClean="0">
                <a:latin typeface="Garamond" pitchFamily="18" charset="0"/>
              </a:rPr>
              <a:t> </a:t>
            </a:r>
            <a:r>
              <a:rPr lang="cs-CZ" sz="2000" dirty="0" err="1" smtClean="0">
                <a:latin typeface="Garamond" pitchFamily="18" charset="0"/>
              </a:rPr>
              <a:t>struggle</a:t>
            </a:r>
            <a:r>
              <a:rPr lang="cs-CZ" sz="2000" dirty="0" smtClean="0">
                <a:latin typeface="Garamond" pitchFamily="18" charset="0"/>
              </a:rPr>
              <a:t> </a:t>
            </a:r>
            <a:r>
              <a:rPr lang="cs-CZ" sz="2000" dirty="0" err="1" smtClean="0">
                <a:latin typeface="Garamond" pitchFamily="18" charset="0"/>
              </a:rPr>
              <a:t>for</a:t>
            </a:r>
            <a:r>
              <a:rPr lang="cs-CZ" sz="2000" dirty="0" smtClean="0">
                <a:latin typeface="Garamond" pitchFamily="18" charset="0"/>
              </a:rPr>
              <a:t> </a:t>
            </a:r>
            <a:r>
              <a:rPr lang="cs-CZ" sz="2000" dirty="0" err="1" smtClean="0">
                <a:latin typeface="Garamond" pitchFamily="18" charset="0"/>
              </a:rPr>
              <a:t>the</a:t>
            </a:r>
            <a:r>
              <a:rPr lang="cs-CZ" sz="2000" dirty="0" smtClean="0">
                <a:latin typeface="Garamond" pitchFamily="18" charset="0"/>
              </a:rPr>
              <a:t> </a:t>
            </a:r>
            <a:r>
              <a:rPr lang="cs-CZ" sz="2000" dirty="0" err="1" smtClean="0">
                <a:latin typeface="Garamond" pitchFamily="18" charset="0"/>
              </a:rPr>
              <a:t>throne</a:t>
            </a:r>
            <a:r>
              <a:rPr lang="cs-CZ" sz="2000" dirty="0" smtClean="0">
                <a:latin typeface="Garamond" pitchFamily="18" charset="0"/>
              </a:rPr>
              <a:t> </a:t>
            </a:r>
            <a:r>
              <a:rPr lang="cs-CZ" sz="2000" dirty="0" err="1" smtClean="0">
                <a:latin typeface="Garamond" pitchFamily="18" charset="0"/>
              </a:rPr>
              <a:t>began</a:t>
            </a:r>
            <a:r>
              <a:rPr lang="cs-CZ" sz="2000" dirty="0" smtClean="0">
                <a:latin typeface="Garamond" pitchFamily="18" charset="0"/>
              </a:rPr>
              <a:t> – </a:t>
            </a:r>
            <a:r>
              <a:rPr lang="cs-CZ" sz="2000" b="1" dirty="0" smtClean="0">
                <a:solidFill>
                  <a:schemeClr val="tx2"/>
                </a:solidFill>
                <a:latin typeface="Garamond" pitchFamily="18" charset="0"/>
              </a:rPr>
              <a:t>Louis IV </a:t>
            </a:r>
            <a:r>
              <a:rPr lang="cs-CZ" sz="2000" b="1" dirty="0" err="1" smtClean="0">
                <a:solidFill>
                  <a:schemeClr val="tx2"/>
                </a:solidFill>
                <a:latin typeface="Garamond" pitchFamily="18" charset="0"/>
              </a:rPr>
              <a:t>of</a:t>
            </a:r>
            <a:r>
              <a:rPr lang="cs-CZ" sz="2000" b="1" dirty="0" smtClean="0">
                <a:solidFill>
                  <a:schemeClr val="tx2"/>
                </a:solidFill>
                <a:latin typeface="Garamond" pitchFamily="18" charset="0"/>
              </a:rPr>
              <a:t> </a:t>
            </a:r>
            <a:r>
              <a:rPr lang="cs-CZ" sz="2000" b="1" dirty="0" err="1" smtClean="0">
                <a:solidFill>
                  <a:schemeClr val="tx2"/>
                </a:solidFill>
                <a:latin typeface="Garamond" pitchFamily="18" charset="0"/>
              </a:rPr>
              <a:t>Wittlesbach</a:t>
            </a:r>
            <a:r>
              <a:rPr lang="cs-CZ" sz="2000" b="1" dirty="0" smtClean="0">
                <a:latin typeface="Garamond" pitchFamily="18" charset="0"/>
              </a:rPr>
              <a:t> </a:t>
            </a:r>
            <a:r>
              <a:rPr lang="cs-CZ" sz="2000" dirty="0" smtClean="0">
                <a:latin typeface="Garamond" pitchFamily="18" charset="0"/>
              </a:rPr>
              <a:t>(</a:t>
            </a:r>
            <a:r>
              <a:rPr lang="cs-CZ" sz="2000" dirty="0"/>
              <a:t>*</a:t>
            </a:r>
            <a:r>
              <a:rPr lang="cs-CZ" sz="2000" dirty="0" smtClean="0">
                <a:latin typeface="Garamond" pitchFamily="18" charset="0"/>
              </a:rPr>
              <a:t>1282/7–1346)  </a:t>
            </a:r>
            <a:r>
              <a:rPr lang="cs-CZ" sz="2000" dirty="0" err="1" smtClean="0">
                <a:latin typeface="Garamond" pitchFamily="18" charset="0"/>
              </a:rPr>
              <a:t>from</a:t>
            </a:r>
            <a:r>
              <a:rPr lang="cs-CZ" sz="2000" dirty="0" smtClean="0">
                <a:latin typeface="Garamond" pitchFamily="18" charset="0"/>
              </a:rPr>
              <a:t> </a:t>
            </a:r>
            <a:r>
              <a:rPr lang="cs-CZ" sz="2000" dirty="0" err="1" smtClean="0">
                <a:latin typeface="Garamond" pitchFamily="18" charset="0"/>
              </a:rPr>
              <a:t>Bavaria</a:t>
            </a:r>
            <a:r>
              <a:rPr lang="cs-CZ" sz="2000" dirty="0" smtClean="0">
                <a:latin typeface="Garamond" pitchFamily="18" charset="0"/>
              </a:rPr>
              <a:t> </a:t>
            </a:r>
            <a:r>
              <a:rPr lang="cs-CZ" sz="2000" dirty="0" err="1" smtClean="0">
                <a:latin typeface="Garamond" pitchFamily="18" charset="0"/>
              </a:rPr>
              <a:t>won</a:t>
            </a:r>
            <a:endParaRPr lang="cs-CZ" sz="2000" dirty="0" smtClean="0">
              <a:latin typeface="Garamond" pitchFamily="18" charset="0"/>
            </a:endParaRPr>
          </a:p>
          <a:p>
            <a:pPr algn="just">
              <a:buFont typeface="Arial" panose="020B0604020202020204" pitchFamily="34" charset="0"/>
              <a:buChar char="•"/>
              <a:defRPr/>
            </a:pPr>
            <a:r>
              <a:rPr lang="cs-CZ" sz="2000" b="1" dirty="0" smtClean="0">
                <a:solidFill>
                  <a:schemeClr val="tx2"/>
                </a:solidFill>
                <a:latin typeface="Garamond" pitchFamily="18" charset="0"/>
              </a:rPr>
              <a:t>Charles IV </a:t>
            </a:r>
            <a:r>
              <a:rPr lang="cs-CZ" sz="2000" dirty="0" smtClean="0">
                <a:latin typeface="Garamond" pitchFamily="18" charset="0"/>
              </a:rPr>
              <a:t>(</a:t>
            </a:r>
            <a:r>
              <a:rPr lang="cs-CZ" sz="2000" dirty="0"/>
              <a:t>*</a:t>
            </a:r>
            <a:r>
              <a:rPr lang="cs-CZ" sz="2000" dirty="0" smtClean="0">
                <a:latin typeface="Garamond" pitchFamily="18" charset="0"/>
              </a:rPr>
              <a:t>1316–1378) </a:t>
            </a:r>
            <a:r>
              <a:rPr lang="cs-CZ" sz="2000" dirty="0" err="1" smtClean="0">
                <a:latin typeface="Garamond" pitchFamily="18" charset="0"/>
              </a:rPr>
              <a:t>of</a:t>
            </a:r>
            <a:r>
              <a:rPr lang="cs-CZ" sz="2000" dirty="0" smtClean="0">
                <a:latin typeface="Garamond" pitchFamily="18" charset="0"/>
              </a:rPr>
              <a:t> </a:t>
            </a:r>
            <a:r>
              <a:rPr lang="cs-CZ" sz="2000" dirty="0" err="1" smtClean="0">
                <a:latin typeface="Garamond" pitchFamily="18" charset="0"/>
              </a:rPr>
              <a:t>Luxembourg</a:t>
            </a:r>
            <a:r>
              <a:rPr lang="cs-CZ" sz="2000" dirty="0" smtClean="0">
                <a:latin typeface="Garamond" pitchFamily="18" charset="0"/>
              </a:rPr>
              <a:t> </a:t>
            </a:r>
          </a:p>
          <a:p>
            <a:pPr marL="342900" indent="-342900" algn="just" fontAlgn="auto">
              <a:spcAft>
                <a:spcPts val="0"/>
              </a:spcAft>
              <a:buFont typeface="Arial" panose="020B0604020202020204" pitchFamily="34" charset="0"/>
              <a:buChar char="•"/>
              <a:defRPr/>
            </a:pPr>
            <a:r>
              <a:rPr lang="cs-CZ" sz="2000" dirty="0" smtClean="0">
                <a:latin typeface="Garamond" pitchFamily="18" charset="0"/>
              </a:rPr>
              <a:t> 1346 – </a:t>
            </a:r>
            <a:r>
              <a:rPr lang="cs-CZ" sz="2000" dirty="0" err="1" smtClean="0">
                <a:latin typeface="Garamond" pitchFamily="18" charset="0"/>
              </a:rPr>
              <a:t>Holy</a:t>
            </a:r>
            <a:r>
              <a:rPr lang="cs-CZ" sz="2000" dirty="0" smtClean="0">
                <a:latin typeface="Garamond" pitchFamily="18" charset="0"/>
              </a:rPr>
              <a:t> Roman King, 1355 – </a:t>
            </a:r>
            <a:r>
              <a:rPr lang="cs-CZ" sz="2000" dirty="0" err="1" smtClean="0">
                <a:latin typeface="Garamond" pitchFamily="18" charset="0"/>
              </a:rPr>
              <a:t>crowned</a:t>
            </a:r>
            <a:r>
              <a:rPr lang="cs-CZ" sz="2000" dirty="0" smtClean="0">
                <a:latin typeface="Garamond" pitchFamily="18" charset="0"/>
              </a:rPr>
              <a:t> </a:t>
            </a:r>
            <a:r>
              <a:rPr lang="cs-CZ" sz="2000" dirty="0" err="1" smtClean="0">
                <a:latin typeface="Garamond" pitchFamily="18" charset="0"/>
              </a:rPr>
              <a:t>the</a:t>
            </a:r>
            <a:r>
              <a:rPr lang="cs-CZ" sz="2000" dirty="0" smtClean="0">
                <a:latin typeface="Garamond" pitchFamily="18" charset="0"/>
              </a:rPr>
              <a:t> </a:t>
            </a:r>
            <a:r>
              <a:rPr lang="cs-CZ" sz="2000" dirty="0" err="1" smtClean="0">
                <a:latin typeface="Garamond" pitchFamily="18" charset="0"/>
              </a:rPr>
              <a:t>Holy</a:t>
            </a:r>
            <a:r>
              <a:rPr lang="cs-CZ" sz="2000" dirty="0" smtClean="0">
                <a:latin typeface="Garamond" pitchFamily="18" charset="0"/>
              </a:rPr>
              <a:t> Roman </a:t>
            </a:r>
            <a:r>
              <a:rPr lang="cs-CZ" sz="2000" dirty="0" err="1" smtClean="0">
                <a:latin typeface="Garamond" pitchFamily="18" charset="0"/>
              </a:rPr>
              <a:t>Emperor</a:t>
            </a:r>
            <a:endParaRPr lang="cs-CZ" sz="2000" dirty="0" smtClean="0">
              <a:latin typeface="Garamond" pitchFamily="18" charset="0"/>
            </a:endParaRPr>
          </a:p>
          <a:p>
            <a:pPr marL="342900" indent="-342900" algn="just" fontAlgn="auto">
              <a:spcAft>
                <a:spcPts val="0"/>
              </a:spcAft>
              <a:buFont typeface="Arial" panose="020B0604020202020204" pitchFamily="34" charset="0"/>
              <a:buChar char="•"/>
              <a:defRPr/>
            </a:pPr>
            <a:r>
              <a:rPr lang="cs-CZ" sz="2000" dirty="0" smtClean="0">
                <a:latin typeface="Garamond" pitchFamily="18" charset="0"/>
              </a:rPr>
              <a:t>1356 - </a:t>
            </a:r>
            <a:r>
              <a:rPr lang="cs-CZ" sz="2000" b="1" dirty="0" err="1" smtClean="0">
                <a:latin typeface="Garamond" pitchFamily="18" charset="0"/>
              </a:rPr>
              <a:t>The</a:t>
            </a:r>
            <a:r>
              <a:rPr lang="cs-CZ" sz="2000" b="1" dirty="0" smtClean="0">
                <a:latin typeface="Garamond" pitchFamily="18" charset="0"/>
              </a:rPr>
              <a:t> </a:t>
            </a:r>
            <a:r>
              <a:rPr lang="cs-CZ" sz="2000" b="1" dirty="0" err="1" smtClean="0">
                <a:latin typeface="Garamond" pitchFamily="18" charset="0"/>
              </a:rPr>
              <a:t>Golden</a:t>
            </a:r>
            <a:r>
              <a:rPr lang="cs-CZ" sz="2000" b="1" dirty="0" smtClean="0">
                <a:latin typeface="Garamond" pitchFamily="18" charset="0"/>
              </a:rPr>
              <a:t> Bull </a:t>
            </a:r>
            <a:r>
              <a:rPr lang="cs-CZ" sz="2000" dirty="0" smtClean="0">
                <a:latin typeface="Garamond" pitchFamily="18" charset="0"/>
              </a:rPr>
              <a:t>– </a:t>
            </a:r>
            <a:r>
              <a:rPr lang="cs-CZ" sz="2000" dirty="0" err="1" smtClean="0">
                <a:latin typeface="Garamond" pitchFamily="18" charset="0"/>
              </a:rPr>
              <a:t>the</a:t>
            </a:r>
            <a:r>
              <a:rPr lang="cs-CZ" sz="2000" dirty="0" smtClean="0">
                <a:latin typeface="Garamond" pitchFamily="18" charset="0"/>
              </a:rPr>
              <a:t> basic </a:t>
            </a:r>
            <a:r>
              <a:rPr lang="cs-CZ" sz="2000" dirty="0" err="1" smtClean="0">
                <a:latin typeface="Garamond" pitchFamily="18" charset="0"/>
              </a:rPr>
              <a:t>law</a:t>
            </a:r>
            <a:r>
              <a:rPr lang="cs-CZ" sz="2000" dirty="0" smtClean="0">
                <a:latin typeface="Garamond" pitchFamily="18" charset="0"/>
              </a:rPr>
              <a:t> </a:t>
            </a:r>
            <a:r>
              <a:rPr lang="cs-CZ" sz="2000" dirty="0" err="1" smtClean="0">
                <a:latin typeface="Garamond" pitchFamily="18" charset="0"/>
              </a:rPr>
              <a:t>of</a:t>
            </a:r>
            <a:r>
              <a:rPr lang="cs-CZ" sz="2000" dirty="0" smtClean="0">
                <a:latin typeface="Garamond" pitchFamily="18" charset="0"/>
              </a:rPr>
              <a:t> </a:t>
            </a:r>
            <a:r>
              <a:rPr lang="cs-CZ" sz="2000" dirty="0" err="1" smtClean="0">
                <a:latin typeface="Garamond" pitchFamily="18" charset="0"/>
              </a:rPr>
              <a:t>the</a:t>
            </a:r>
            <a:r>
              <a:rPr lang="cs-CZ" sz="2000" dirty="0" smtClean="0">
                <a:latin typeface="Garamond" pitchFamily="18" charset="0"/>
              </a:rPr>
              <a:t> </a:t>
            </a:r>
            <a:r>
              <a:rPr lang="cs-CZ" sz="2000" dirty="0" err="1" smtClean="0">
                <a:latin typeface="Garamond" pitchFamily="18" charset="0"/>
              </a:rPr>
              <a:t>Holy</a:t>
            </a:r>
            <a:r>
              <a:rPr lang="cs-CZ" sz="2000" dirty="0" smtClean="0">
                <a:latin typeface="Garamond" pitchFamily="18" charset="0"/>
              </a:rPr>
              <a:t> Roman Empire</a:t>
            </a:r>
          </a:p>
          <a:p>
            <a:pPr marL="342900" indent="-342900" algn="just" fontAlgn="auto">
              <a:spcAft>
                <a:spcPts val="0"/>
              </a:spcAft>
              <a:buFont typeface="Arial" panose="020B0604020202020204" pitchFamily="34" charset="0"/>
              <a:buChar char="•"/>
              <a:defRPr/>
            </a:pPr>
            <a:r>
              <a:rPr lang="cs-CZ" sz="2000" b="1" dirty="0" err="1" smtClean="0">
                <a:solidFill>
                  <a:schemeClr val="tx2"/>
                </a:solidFill>
                <a:latin typeface="Garamond" pitchFamily="18" charset="0"/>
              </a:rPr>
              <a:t>Wenceslaus</a:t>
            </a:r>
            <a:r>
              <a:rPr lang="cs-CZ" sz="2000" b="1" dirty="0" smtClean="0">
                <a:solidFill>
                  <a:schemeClr val="tx2"/>
                </a:solidFill>
                <a:latin typeface="Garamond" pitchFamily="18" charset="0"/>
              </a:rPr>
              <a:t> IV </a:t>
            </a:r>
            <a:r>
              <a:rPr lang="cs-CZ" sz="2000" dirty="0" smtClean="0">
                <a:latin typeface="Garamond" pitchFamily="18" charset="0"/>
              </a:rPr>
              <a:t>(</a:t>
            </a:r>
            <a:r>
              <a:rPr lang="cs-CZ" sz="2000" dirty="0"/>
              <a:t>*</a:t>
            </a:r>
            <a:r>
              <a:rPr lang="cs-CZ" sz="2000" dirty="0" smtClean="0">
                <a:latin typeface="Garamond" pitchFamily="18" charset="0"/>
              </a:rPr>
              <a:t>1361–1419) – a son </a:t>
            </a:r>
            <a:r>
              <a:rPr lang="cs-CZ" sz="2000" dirty="0" err="1" smtClean="0">
                <a:latin typeface="Garamond" pitchFamily="18" charset="0"/>
              </a:rPr>
              <a:t>of</a:t>
            </a:r>
            <a:r>
              <a:rPr lang="cs-CZ" sz="2000" dirty="0" smtClean="0">
                <a:latin typeface="Garamond" pitchFamily="18" charset="0"/>
              </a:rPr>
              <a:t> Charles IV, King </a:t>
            </a:r>
            <a:r>
              <a:rPr lang="cs-CZ" sz="2000" dirty="0" err="1" smtClean="0">
                <a:latin typeface="Garamond" pitchFamily="18" charset="0"/>
              </a:rPr>
              <a:t>of</a:t>
            </a:r>
            <a:r>
              <a:rPr lang="cs-CZ" sz="2000" dirty="0" smtClean="0">
                <a:latin typeface="Garamond" pitchFamily="18" charset="0"/>
              </a:rPr>
              <a:t> HRE (1378–1411) – </a:t>
            </a:r>
            <a:r>
              <a:rPr lang="cs-CZ" sz="2000" dirty="0" err="1" smtClean="0">
                <a:latin typeface="Garamond" pitchFamily="18" charset="0"/>
              </a:rPr>
              <a:t>weak</a:t>
            </a:r>
            <a:r>
              <a:rPr lang="cs-CZ" sz="2000" dirty="0" smtClean="0">
                <a:latin typeface="Garamond" pitchFamily="18" charset="0"/>
              </a:rPr>
              <a:t> </a:t>
            </a:r>
            <a:r>
              <a:rPr lang="cs-CZ" sz="2000" dirty="0" err="1" smtClean="0">
                <a:latin typeface="Garamond" pitchFamily="18" charset="0"/>
              </a:rPr>
              <a:t>ruler</a:t>
            </a:r>
            <a:endParaRPr lang="cs-CZ" sz="2000" dirty="0" smtClean="0">
              <a:latin typeface="Garamond" pitchFamily="18" charset="0"/>
            </a:endParaRPr>
          </a:p>
          <a:p>
            <a:pPr marL="342900" indent="-342900" algn="just" fontAlgn="auto">
              <a:spcAft>
                <a:spcPts val="0"/>
              </a:spcAft>
              <a:buFont typeface="Arial" panose="020B0604020202020204" pitchFamily="34" charset="0"/>
              <a:buChar char="•"/>
              <a:defRPr/>
            </a:pPr>
            <a:r>
              <a:rPr lang="cs-CZ" sz="2000" b="1" dirty="0" err="1" smtClean="0">
                <a:solidFill>
                  <a:schemeClr val="tx2"/>
                </a:solidFill>
                <a:latin typeface="Garamond" pitchFamily="18" charset="0"/>
              </a:rPr>
              <a:t>Sigismund</a:t>
            </a:r>
            <a:r>
              <a:rPr lang="cs-CZ" sz="2000" b="1" dirty="0" smtClean="0">
                <a:solidFill>
                  <a:schemeClr val="tx2"/>
                </a:solidFill>
                <a:latin typeface="Garamond" pitchFamily="18" charset="0"/>
              </a:rPr>
              <a:t> </a:t>
            </a:r>
            <a:r>
              <a:rPr lang="cs-CZ" sz="2000" b="1" dirty="0" err="1" smtClean="0">
                <a:solidFill>
                  <a:schemeClr val="tx2"/>
                </a:solidFill>
                <a:latin typeface="Garamond" pitchFamily="18" charset="0"/>
              </a:rPr>
              <a:t>of</a:t>
            </a:r>
            <a:r>
              <a:rPr lang="cs-CZ" sz="2000" b="1" dirty="0" smtClean="0">
                <a:solidFill>
                  <a:schemeClr val="tx2"/>
                </a:solidFill>
                <a:latin typeface="Garamond" pitchFamily="18" charset="0"/>
              </a:rPr>
              <a:t> </a:t>
            </a:r>
            <a:r>
              <a:rPr lang="cs-CZ" sz="2000" b="1" dirty="0" err="1" smtClean="0">
                <a:solidFill>
                  <a:schemeClr val="tx2"/>
                </a:solidFill>
                <a:latin typeface="Garamond" pitchFamily="18" charset="0"/>
              </a:rPr>
              <a:t>Luxembourg</a:t>
            </a:r>
            <a:r>
              <a:rPr lang="cs-CZ" sz="2000" b="1" dirty="0" smtClean="0">
                <a:solidFill>
                  <a:schemeClr val="tx2"/>
                </a:solidFill>
                <a:latin typeface="Garamond" pitchFamily="18" charset="0"/>
              </a:rPr>
              <a:t> </a:t>
            </a:r>
            <a:r>
              <a:rPr lang="cs-CZ" sz="2000" dirty="0" smtClean="0">
                <a:latin typeface="Garamond" pitchFamily="18" charset="0"/>
              </a:rPr>
              <a:t>(</a:t>
            </a:r>
            <a:r>
              <a:rPr lang="cs-CZ" sz="2000" dirty="0"/>
              <a:t>*</a:t>
            </a:r>
            <a:r>
              <a:rPr lang="cs-CZ" sz="2000" dirty="0" smtClean="0">
                <a:latin typeface="Garamond" pitchFamily="18" charset="0"/>
              </a:rPr>
              <a:t>1368–1437) – </a:t>
            </a:r>
            <a:r>
              <a:rPr lang="cs-CZ" sz="2000" dirty="0" err="1" smtClean="0">
                <a:latin typeface="Garamond" pitchFamily="18" charset="0"/>
              </a:rPr>
              <a:t>Wenceslaus</a:t>
            </a:r>
            <a:r>
              <a:rPr lang="cs-CZ" sz="2000" dirty="0" smtClean="0">
                <a:latin typeface="Garamond" pitchFamily="18" charset="0"/>
              </a:rPr>
              <a:t>’ </a:t>
            </a:r>
            <a:r>
              <a:rPr lang="cs-CZ" sz="2000" dirty="0" err="1" smtClean="0">
                <a:latin typeface="Garamond" pitchFamily="18" charset="0"/>
              </a:rPr>
              <a:t>brother</a:t>
            </a:r>
            <a:r>
              <a:rPr lang="cs-CZ" sz="2000" dirty="0" smtClean="0">
                <a:latin typeface="Garamond" pitchFamily="18" charset="0"/>
              </a:rPr>
              <a:t>,  son </a:t>
            </a:r>
            <a:r>
              <a:rPr lang="cs-CZ" sz="2000" dirty="0" err="1" smtClean="0">
                <a:latin typeface="Garamond" pitchFamily="18" charset="0"/>
              </a:rPr>
              <a:t>of</a:t>
            </a:r>
            <a:r>
              <a:rPr lang="cs-CZ" sz="2000" dirty="0" smtClean="0">
                <a:latin typeface="Garamond" pitchFamily="18" charset="0"/>
              </a:rPr>
              <a:t> Charles IV, 1378 – King </a:t>
            </a:r>
            <a:r>
              <a:rPr lang="cs-CZ" sz="2000" dirty="0" err="1" smtClean="0">
                <a:latin typeface="Garamond" pitchFamily="18" charset="0"/>
              </a:rPr>
              <a:t>of</a:t>
            </a:r>
            <a:r>
              <a:rPr lang="cs-CZ" sz="2000" dirty="0" smtClean="0">
                <a:latin typeface="Garamond" pitchFamily="18" charset="0"/>
              </a:rPr>
              <a:t> </a:t>
            </a:r>
            <a:r>
              <a:rPr lang="cs-CZ" sz="2000" dirty="0" err="1" smtClean="0">
                <a:latin typeface="Garamond" pitchFamily="18" charset="0"/>
              </a:rPr>
              <a:t>Hungary</a:t>
            </a:r>
            <a:r>
              <a:rPr lang="cs-CZ" sz="2000" dirty="0" smtClean="0">
                <a:latin typeface="Garamond" pitchFamily="18" charset="0"/>
              </a:rPr>
              <a:t> and </a:t>
            </a:r>
            <a:r>
              <a:rPr lang="cs-CZ" sz="2000" dirty="0" err="1" smtClean="0">
                <a:latin typeface="Garamond" pitchFamily="18" charset="0"/>
              </a:rPr>
              <a:t>Croatia</a:t>
            </a:r>
            <a:r>
              <a:rPr lang="cs-CZ" sz="2000" dirty="0" smtClean="0">
                <a:latin typeface="Garamond" pitchFamily="18" charset="0"/>
              </a:rPr>
              <a:t> (</a:t>
            </a:r>
            <a:r>
              <a:rPr lang="cs-CZ" sz="2000" dirty="0" err="1" smtClean="0">
                <a:latin typeface="Garamond" pitchFamily="18" charset="0"/>
              </a:rPr>
              <a:t>married</a:t>
            </a:r>
            <a:r>
              <a:rPr lang="cs-CZ" sz="2000" dirty="0" smtClean="0">
                <a:latin typeface="Garamond" pitchFamily="18" charset="0"/>
              </a:rPr>
              <a:t> Mary </a:t>
            </a:r>
            <a:r>
              <a:rPr lang="cs-CZ" sz="2000" dirty="0" err="1" smtClean="0">
                <a:latin typeface="Garamond" pitchFamily="18" charset="0"/>
              </a:rPr>
              <a:t>of</a:t>
            </a:r>
            <a:r>
              <a:rPr lang="cs-CZ" sz="2000" dirty="0" smtClean="0">
                <a:latin typeface="Garamond" pitchFamily="18" charset="0"/>
              </a:rPr>
              <a:t> </a:t>
            </a:r>
            <a:r>
              <a:rPr lang="cs-CZ" sz="2000" dirty="0" err="1" smtClean="0">
                <a:latin typeface="Garamond" pitchFamily="18" charset="0"/>
              </a:rPr>
              <a:t>Hungary</a:t>
            </a:r>
            <a:r>
              <a:rPr lang="cs-CZ" sz="2000" dirty="0" smtClean="0">
                <a:latin typeface="Garamond" pitchFamily="18" charset="0"/>
              </a:rPr>
              <a:t>), 1411 – King </a:t>
            </a:r>
            <a:r>
              <a:rPr lang="cs-CZ" sz="2000" dirty="0" err="1" smtClean="0">
                <a:latin typeface="Garamond" pitchFamily="18" charset="0"/>
              </a:rPr>
              <a:t>of</a:t>
            </a:r>
            <a:r>
              <a:rPr lang="cs-CZ" sz="2000" dirty="0" smtClean="0">
                <a:latin typeface="Garamond" pitchFamily="18" charset="0"/>
              </a:rPr>
              <a:t> HRE, 1419 – King </a:t>
            </a:r>
            <a:r>
              <a:rPr lang="cs-CZ" sz="2000" dirty="0" err="1" smtClean="0">
                <a:latin typeface="Garamond" pitchFamily="18" charset="0"/>
              </a:rPr>
              <a:t>of</a:t>
            </a:r>
            <a:r>
              <a:rPr lang="cs-CZ" sz="2000" dirty="0" smtClean="0">
                <a:latin typeface="Garamond" pitchFamily="18" charset="0"/>
              </a:rPr>
              <a:t> Bohemia, 1431 -  King </a:t>
            </a:r>
            <a:r>
              <a:rPr lang="cs-CZ" sz="2000" dirty="0" err="1" smtClean="0">
                <a:latin typeface="Garamond" pitchFamily="18" charset="0"/>
              </a:rPr>
              <a:t>of</a:t>
            </a:r>
            <a:r>
              <a:rPr lang="cs-CZ" sz="2000" dirty="0" smtClean="0">
                <a:latin typeface="Garamond" pitchFamily="18" charset="0"/>
              </a:rPr>
              <a:t> Italy, 1433 – HRE</a:t>
            </a:r>
            <a:endParaRPr lang="cs-CZ" dirty="0" smtClean="0">
              <a:latin typeface="Garamond" pitchFamily="18" charset="0"/>
            </a:endParaRPr>
          </a:p>
          <a:p>
            <a:pPr marL="342900" indent="-342900" algn="just" fontAlgn="auto">
              <a:spcAft>
                <a:spcPts val="0"/>
              </a:spcAft>
              <a:buFont typeface="Arial" panose="020B0604020202020204" pitchFamily="34" charset="0"/>
              <a:buChar char="•"/>
              <a:defRPr/>
            </a:pPr>
            <a:endParaRPr lang="cs-CZ" dirty="0" smtClean="0">
              <a:latin typeface="Garamond" pitchFamily="18" charset="0"/>
            </a:endParaRPr>
          </a:p>
          <a:p>
            <a:pPr marL="342900" indent="-342900" algn="just" fontAlgn="auto">
              <a:spcAft>
                <a:spcPts val="0"/>
              </a:spcAft>
              <a:buFont typeface="Arial" panose="020B0604020202020204" pitchFamily="34" charset="0"/>
              <a:buChar char="•"/>
              <a:defRPr/>
            </a:pPr>
            <a:endParaRPr lang="cs-CZ" dirty="0" smtClean="0">
              <a:latin typeface="Garamond" pitchFamily="18" charset="0"/>
            </a:endParaRPr>
          </a:p>
          <a:p>
            <a:pPr algn="just">
              <a:buFont typeface="Arial" panose="020B0604020202020204" pitchFamily="34" charset="0"/>
              <a:buChar char="•"/>
              <a:defRPr/>
            </a:pPr>
            <a:endParaRPr lang="cs-CZ" dirty="0" smtClean="0">
              <a:latin typeface="Garamond" pitchFamily="18" charset="0"/>
            </a:endParaRPr>
          </a:p>
          <a:p>
            <a:pPr algn="just">
              <a:buFont typeface="Arial" panose="020B0604020202020204" pitchFamily="34" charset="0"/>
              <a:buChar char="•"/>
              <a:defRPr/>
            </a:pPr>
            <a:endParaRPr lang="cs-CZ" dirty="0">
              <a:latin typeface="Garamond" pitchFamily="18" charset="0"/>
            </a:endParaRPr>
          </a:p>
        </p:txBody>
      </p:sp>
    </p:spTree>
    <p:extLst>
      <p:ext uri="{BB962C8B-B14F-4D97-AF65-F5344CB8AC3E}">
        <p14:creationId xmlns:p14="http://schemas.microsoft.com/office/powerpoint/2010/main" val="9474687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Zástupný symbol pro text 5"/>
          <p:cNvSpPr>
            <a:spLocks noGrp="1"/>
          </p:cNvSpPr>
          <p:nvPr>
            <p:ph type="body" idx="2"/>
          </p:nvPr>
        </p:nvSpPr>
        <p:spPr>
          <a:xfrm>
            <a:off x="6372225" y="260350"/>
            <a:ext cx="1800225" cy="2520950"/>
          </a:xfrm>
        </p:spPr>
        <p:txBody>
          <a:bodyPr/>
          <a:lstStyle/>
          <a:p>
            <a:pPr>
              <a:spcBef>
                <a:spcPct val="0"/>
              </a:spcBef>
              <a:spcAft>
                <a:spcPct val="0"/>
              </a:spcAft>
            </a:pPr>
            <a:r>
              <a:rPr lang="cs-CZ" altLang="cs-CZ" sz="2800" b="1" smtClean="0">
                <a:solidFill>
                  <a:schemeClr val="tx2"/>
                </a:solidFill>
                <a:latin typeface="Garamond" pitchFamily="18" charset="0"/>
              </a:rPr>
              <a:t>The Holy Roman Empire around 1400</a:t>
            </a:r>
          </a:p>
        </p:txBody>
      </p:sp>
      <p:pic>
        <p:nvPicPr>
          <p:cNvPr id="70659" name="Zástupný symbol pro obsah 3" descr="HRR_1400.pn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0825" y="260350"/>
            <a:ext cx="6049963" cy="6380163"/>
          </a:xfrm>
        </p:spPr>
      </p:pic>
    </p:spTree>
    <p:extLst>
      <p:ext uri="{BB962C8B-B14F-4D97-AF65-F5344CB8AC3E}">
        <p14:creationId xmlns:p14="http://schemas.microsoft.com/office/powerpoint/2010/main" val="9250001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1"/>
            <a:ext cx="8208912" cy="576063"/>
          </a:xfrm>
        </p:spPr>
        <p:txBody>
          <a:bodyPr/>
          <a:lstStyle/>
          <a:p>
            <a:pPr>
              <a:defRPr/>
            </a:pPr>
            <a:r>
              <a:rPr lang="cs-CZ" sz="2800" dirty="0" err="1" smtClean="0">
                <a:latin typeface="Garamond" pitchFamily="18" charset="0"/>
              </a:rPr>
              <a:t>The</a:t>
            </a:r>
            <a:r>
              <a:rPr lang="cs-CZ" sz="2800" dirty="0" smtClean="0">
                <a:latin typeface="Garamond" pitchFamily="18" charset="0"/>
              </a:rPr>
              <a:t> </a:t>
            </a:r>
            <a:r>
              <a:rPr lang="cs-CZ" sz="2800" dirty="0" err="1" smtClean="0">
                <a:latin typeface="Garamond" pitchFamily="18" charset="0"/>
              </a:rPr>
              <a:t>church</a:t>
            </a:r>
            <a:r>
              <a:rPr lang="cs-CZ" sz="2800" dirty="0" smtClean="0">
                <a:latin typeface="Garamond" pitchFamily="18" charset="0"/>
              </a:rPr>
              <a:t>  in 14</a:t>
            </a:r>
            <a:r>
              <a:rPr lang="cs-CZ" sz="2800" baseline="30000" dirty="0" smtClean="0">
                <a:latin typeface="Garamond" pitchFamily="18" charset="0"/>
              </a:rPr>
              <a:t>th</a:t>
            </a:r>
            <a:r>
              <a:rPr lang="cs-CZ" sz="2800" dirty="0" smtClean="0">
                <a:latin typeface="Garamond" pitchFamily="18" charset="0"/>
              </a:rPr>
              <a:t> </a:t>
            </a:r>
            <a:r>
              <a:rPr lang="cs-CZ" sz="2800" dirty="0" err="1" smtClean="0">
                <a:latin typeface="Garamond" pitchFamily="18" charset="0"/>
              </a:rPr>
              <a:t>and</a:t>
            </a:r>
            <a:r>
              <a:rPr lang="cs-CZ" sz="2800" dirty="0" smtClean="0">
                <a:latin typeface="Garamond" pitchFamily="18" charset="0"/>
              </a:rPr>
              <a:t> 15</a:t>
            </a:r>
            <a:r>
              <a:rPr lang="cs-CZ" sz="2800" baseline="30000" dirty="0" smtClean="0">
                <a:latin typeface="Garamond" pitchFamily="18" charset="0"/>
              </a:rPr>
              <a:t>th</a:t>
            </a:r>
            <a:r>
              <a:rPr lang="cs-CZ" sz="2800" dirty="0" smtClean="0">
                <a:latin typeface="Garamond" pitchFamily="18" charset="0"/>
              </a:rPr>
              <a:t>  </a:t>
            </a:r>
            <a:r>
              <a:rPr lang="cs-CZ" sz="2800" dirty="0" err="1" smtClean="0">
                <a:latin typeface="Garamond" pitchFamily="18" charset="0"/>
              </a:rPr>
              <a:t>century</a:t>
            </a:r>
            <a:endParaRPr lang="cs-CZ" sz="2800" dirty="0">
              <a:latin typeface="Garamond" pitchFamily="18" charset="0"/>
            </a:endParaRPr>
          </a:p>
        </p:txBody>
      </p:sp>
      <p:sp>
        <p:nvSpPr>
          <p:cNvPr id="3" name="Zástupný symbol pro obsah 2"/>
          <p:cNvSpPr>
            <a:spLocks noGrp="1"/>
          </p:cNvSpPr>
          <p:nvPr>
            <p:ph idx="4294967295"/>
          </p:nvPr>
        </p:nvSpPr>
        <p:spPr>
          <a:xfrm>
            <a:off x="179388" y="908050"/>
            <a:ext cx="8641084" cy="5761038"/>
          </a:xfrm>
          <a:prstGeom prst="rect">
            <a:avLst/>
          </a:prstGeom>
        </p:spPr>
        <p:txBody>
          <a:bodyPr/>
          <a:lstStyle/>
          <a:p>
            <a:pPr algn="just">
              <a:buFont typeface="Arial" panose="020B0604020202020204" pitchFamily="34" charset="0"/>
              <a:buChar char="•"/>
              <a:defRPr/>
            </a:pPr>
            <a:r>
              <a:rPr lang="cs-CZ" sz="2400" dirty="0" err="1" smtClean="0">
                <a:latin typeface="Garamond" pitchFamily="18" charset="0"/>
              </a:rPr>
              <a:t>The</a:t>
            </a:r>
            <a:r>
              <a:rPr lang="cs-CZ" sz="2400" dirty="0" smtClean="0">
                <a:latin typeface="Garamond" pitchFamily="18" charset="0"/>
              </a:rPr>
              <a:t> </a:t>
            </a:r>
            <a:r>
              <a:rPr lang="cs-CZ" sz="2400" dirty="0" err="1" smtClean="0">
                <a:latin typeface="Garamond" pitchFamily="18" charset="0"/>
              </a:rPr>
              <a:t>crisis</a:t>
            </a:r>
            <a:r>
              <a:rPr lang="cs-CZ" sz="2400" dirty="0" smtClean="0">
                <a:latin typeface="Garamond" pitchFamily="18" charset="0"/>
              </a:rPr>
              <a:t> </a:t>
            </a:r>
            <a:r>
              <a:rPr lang="cs-CZ" sz="2400" dirty="0" err="1" smtClean="0">
                <a:latin typeface="Garamond" pitchFamily="18" charset="0"/>
              </a:rPr>
              <a:t>of</a:t>
            </a:r>
            <a:r>
              <a:rPr lang="cs-CZ" sz="2400" dirty="0" smtClean="0">
                <a:latin typeface="Garamond" pitchFamily="18" charset="0"/>
              </a:rPr>
              <a:t> </a:t>
            </a:r>
            <a:r>
              <a:rPr lang="cs-CZ" sz="2400" dirty="0" err="1" smtClean="0">
                <a:latin typeface="Garamond" pitchFamily="18" charset="0"/>
              </a:rPr>
              <a:t>Papacy</a:t>
            </a:r>
            <a:endParaRPr lang="cs-CZ" sz="2400" dirty="0" smtClean="0">
              <a:latin typeface="Garamond" pitchFamily="18" charset="0"/>
            </a:endParaRPr>
          </a:p>
          <a:p>
            <a:pPr algn="just">
              <a:buFont typeface="Arial" panose="020B0604020202020204" pitchFamily="34" charset="0"/>
              <a:buChar char="•"/>
              <a:defRPr/>
            </a:pPr>
            <a:r>
              <a:rPr lang="cs-CZ" sz="2400" dirty="0" smtClean="0">
                <a:latin typeface="Garamond" pitchFamily="18" charset="0"/>
              </a:rPr>
              <a:t>14th </a:t>
            </a:r>
            <a:r>
              <a:rPr lang="cs-CZ" sz="2400" dirty="0" err="1" smtClean="0">
                <a:latin typeface="Garamond" pitchFamily="18" charset="0"/>
              </a:rPr>
              <a:t>century</a:t>
            </a:r>
            <a:r>
              <a:rPr lang="cs-CZ" sz="2400" dirty="0" smtClean="0">
                <a:latin typeface="Garamond" pitchFamily="18" charset="0"/>
              </a:rPr>
              <a:t> - Great Papal </a:t>
            </a:r>
            <a:r>
              <a:rPr lang="cs-CZ" sz="2400" dirty="0" err="1" smtClean="0">
                <a:latin typeface="Garamond" pitchFamily="18" charset="0"/>
              </a:rPr>
              <a:t>Schism</a:t>
            </a:r>
            <a:r>
              <a:rPr lang="cs-CZ" sz="2400" dirty="0" smtClean="0">
                <a:latin typeface="Garamond" pitchFamily="18" charset="0"/>
              </a:rPr>
              <a:t> – </a:t>
            </a:r>
            <a:r>
              <a:rPr lang="cs-CZ" sz="2400" dirty="0" err="1" smtClean="0">
                <a:latin typeface="Garamond" pitchFamily="18" charset="0"/>
              </a:rPr>
              <a:t>two</a:t>
            </a:r>
            <a:r>
              <a:rPr lang="cs-CZ" sz="2400" dirty="0" smtClean="0">
                <a:latin typeface="Garamond" pitchFamily="18" charset="0"/>
              </a:rPr>
              <a:t> </a:t>
            </a:r>
            <a:r>
              <a:rPr lang="cs-CZ" sz="2400" dirty="0" err="1" smtClean="0">
                <a:latin typeface="Garamond" pitchFamily="18" charset="0"/>
              </a:rPr>
              <a:t>Popes</a:t>
            </a:r>
            <a:r>
              <a:rPr lang="cs-CZ" sz="2400" dirty="0" smtClean="0">
                <a:latin typeface="Garamond" pitchFamily="18" charset="0"/>
              </a:rPr>
              <a:t> – </a:t>
            </a:r>
            <a:r>
              <a:rPr lang="cs-CZ" sz="2400" dirty="0" err="1" smtClean="0">
                <a:latin typeface="Garamond" pitchFamily="18" charset="0"/>
              </a:rPr>
              <a:t>one</a:t>
            </a:r>
            <a:r>
              <a:rPr lang="cs-CZ" sz="2400" dirty="0" smtClean="0">
                <a:latin typeface="Garamond" pitchFamily="18" charset="0"/>
              </a:rPr>
              <a:t> in Rome (Italy) and </a:t>
            </a:r>
            <a:r>
              <a:rPr lang="cs-CZ" sz="2400" dirty="0" err="1" smtClean="0">
                <a:latin typeface="Garamond" pitchFamily="18" charset="0"/>
              </a:rPr>
              <a:t>one</a:t>
            </a:r>
            <a:r>
              <a:rPr lang="cs-CZ" sz="2400" dirty="0" smtClean="0">
                <a:latin typeface="Garamond" pitchFamily="18" charset="0"/>
              </a:rPr>
              <a:t> in Avignon (France)</a:t>
            </a:r>
          </a:p>
          <a:p>
            <a:pPr algn="just">
              <a:buFont typeface="Arial" panose="020B0604020202020204" pitchFamily="34" charset="0"/>
              <a:buChar char="•"/>
              <a:defRPr/>
            </a:pPr>
            <a:r>
              <a:rPr lang="cs-CZ" sz="2400" dirty="0" smtClean="0">
                <a:latin typeface="Garamond" pitchFamily="18" charset="0"/>
              </a:rPr>
              <a:t>1409 – </a:t>
            </a:r>
            <a:r>
              <a:rPr lang="cs-CZ" sz="2400" dirty="0" err="1" smtClean="0">
                <a:latin typeface="Garamond" pitchFamily="18" charset="0"/>
              </a:rPr>
              <a:t>the</a:t>
            </a:r>
            <a:r>
              <a:rPr lang="cs-CZ" sz="2400" dirty="0" smtClean="0">
                <a:latin typeface="Garamond" pitchFamily="18" charset="0"/>
              </a:rPr>
              <a:t> </a:t>
            </a:r>
            <a:r>
              <a:rPr lang="cs-CZ" sz="2400" dirty="0" err="1" smtClean="0">
                <a:latin typeface="Garamond" pitchFamily="18" charset="0"/>
              </a:rPr>
              <a:t>council</a:t>
            </a:r>
            <a:r>
              <a:rPr lang="cs-CZ" sz="2400" dirty="0" smtClean="0">
                <a:latin typeface="Garamond" pitchFamily="18" charset="0"/>
              </a:rPr>
              <a:t> </a:t>
            </a:r>
            <a:r>
              <a:rPr lang="cs-CZ" sz="2400" dirty="0" err="1" smtClean="0">
                <a:latin typeface="Garamond" pitchFamily="18" charset="0"/>
              </a:rPr>
              <a:t>of</a:t>
            </a:r>
            <a:r>
              <a:rPr lang="cs-CZ" sz="2400" dirty="0" smtClean="0">
                <a:latin typeface="Garamond" pitchFamily="18" charset="0"/>
              </a:rPr>
              <a:t> Pisa </a:t>
            </a:r>
            <a:r>
              <a:rPr lang="cs-CZ" sz="2400" dirty="0" err="1" smtClean="0">
                <a:latin typeface="Garamond" pitchFamily="18" charset="0"/>
              </a:rPr>
              <a:t>elected</a:t>
            </a:r>
            <a:r>
              <a:rPr lang="cs-CZ" sz="2400" dirty="0" smtClean="0">
                <a:latin typeface="Garamond" pitchFamily="18" charset="0"/>
              </a:rPr>
              <a:t> a </a:t>
            </a:r>
            <a:r>
              <a:rPr lang="cs-CZ" sz="2400" dirty="0" err="1" smtClean="0">
                <a:latin typeface="Garamond" pitchFamily="18" charset="0"/>
              </a:rPr>
              <a:t>new</a:t>
            </a:r>
            <a:r>
              <a:rPr lang="cs-CZ" sz="2400" dirty="0" smtClean="0">
                <a:latin typeface="Garamond" pitchFamily="18" charset="0"/>
              </a:rPr>
              <a:t> pope → </a:t>
            </a:r>
            <a:r>
              <a:rPr lang="cs-CZ" sz="2400" dirty="0" err="1" smtClean="0">
                <a:latin typeface="Garamond" pitchFamily="18" charset="0"/>
              </a:rPr>
              <a:t>three</a:t>
            </a:r>
            <a:r>
              <a:rPr lang="cs-CZ" sz="2400" dirty="0" smtClean="0">
                <a:latin typeface="Garamond" pitchFamily="18" charset="0"/>
              </a:rPr>
              <a:t> </a:t>
            </a:r>
            <a:r>
              <a:rPr lang="cs-CZ" sz="2400" dirty="0" err="1" smtClean="0">
                <a:latin typeface="Garamond" pitchFamily="18" charset="0"/>
              </a:rPr>
              <a:t>popes</a:t>
            </a:r>
            <a:endParaRPr lang="cs-CZ" sz="2400" dirty="0" smtClean="0">
              <a:latin typeface="Garamond" pitchFamily="18" charset="0"/>
            </a:endParaRPr>
          </a:p>
          <a:p>
            <a:pPr marL="342900" indent="-342900" algn="just" fontAlgn="auto">
              <a:spcAft>
                <a:spcPts val="0"/>
              </a:spcAft>
              <a:buFont typeface="Arial" panose="020B0604020202020204" pitchFamily="34" charset="0"/>
              <a:buChar char="•"/>
              <a:defRPr/>
            </a:pPr>
            <a:r>
              <a:rPr lang="cs-CZ" sz="2400" dirty="0" smtClean="0">
                <a:latin typeface="Garamond" pitchFamily="18" charset="0"/>
              </a:rPr>
              <a:t>1410 – </a:t>
            </a:r>
            <a:r>
              <a:rPr lang="cs-CZ" sz="2400" dirty="0" err="1" smtClean="0">
                <a:latin typeface="Garamond" pitchFamily="18" charset="0"/>
              </a:rPr>
              <a:t>indulgences</a:t>
            </a:r>
            <a:r>
              <a:rPr lang="cs-CZ" sz="2400" dirty="0" smtClean="0">
                <a:latin typeface="Garamond" pitchFamily="18" charset="0"/>
              </a:rPr>
              <a:t> </a:t>
            </a:r>
            <a:r>
              <a:rPr lang="cs-CZ" sz="2400" dirty="0" err="1" smtClean="0">
                <a:latin typeface="Garamond" pitchFamily="18" charset="0"/>
              </a:rPr>
              <a:t>were</a:t>
            </a:r>
            <a:r>
              <a:rPr lang="cs-CZ" sz="2400" dirty="0" smtClean="0">
                <a:latin typeface="Garamond" pitchFamily="18" charset="0"/>
              </a:rPr>
              <a:t> </a:t>
            </a:r>
            <a:r>
              <a:rPr lang="cs-CZ" sz="2400" dirty="0" err="1" smtClean="0">
                <a:latin typeface="Garamond" pitchFamily="18" charset="0"/>
              </a:rPr>
              <a:t>authorized</a:t>
            </a:r>
            <a:r>
              <a:rPr lang="cs-CZ" sz="2400" dirty="0" smtClean="0">
                <a:latin typeface="Garamond" pitchFamily="18" charset="0"/>
              </a:rPr>
              <a:t> by </a:t>
            </a:r>
            <a:r>
              <a:rPr lang="cs-CZ" sz="2400" dirty="0" err="1" smtClean="0">
                <a:latin typeface="Garamond" pitchFamily="18" charset="0"/>
              </a:rPr>
              <a:t>one</a:t>
            </a:r>
            <a:r>
              <a:rPr lang="cs-CZ" sz="2400" dirty="0" smtClean="0">
                <a:latin typeface="Garamond" pitchFamily="18" charset="0"/>
              </a:rPr>
              <a:t> </a:t>
            </a:r>
            <a:r>
              <a:rPr lang="cs-CZ" sz="2400" dirty="0" err="1" smtClean="0">
                <a:latin typeface="Garamond" pitchFamily="18" charset="0"/>
              </a:rPr>
              <a:t>of</a:t>
            </a:r>
            <a:r>
              <a:rPr lang="cs-CZ" sz="2400" dirty="0" smtClean="0">
                <a:latin typeface="Garamond" pitchFamily="18" charset="0"/>
              </a:rPr>
              <a:t> </a:t>
            </a:r>
            <a:r>
              <a:rPr lang="cs-CZ" sz="2400" dirty="0" err="1" smtClean="0">
                <a:latin typeface="Garamond" pitchFamily="18" charset="0"/>
              </a:rPr>
              <a:t>the</a:t>
            </a:r>
            <a:r>
              <a:rPr lang="cs-CZ" sz="2400" dirty="0" smtClean="0">
                <a:latin typeface="Garamond" pitchFamily="18" charset="0"/>
              </a:rPr>
              <a:t> </a:t>
            </a:r>
            <a:r>
              <a:rPr lang="cs-CZ" sz="2400" dirty="0" err="1" smtClean="0">
                <a:latin typeface="Garamond" pitchFamily="18" charset="0"/>
              </a:rPr>
              <a:t>Popes</a:t>
            </a:r>
            <a:r>
              <a:rPr lang="cs-CZ" sz="2400" dirty="0" smtClean="0">
                <a:latin typeface="Garamond" pitchFamily="18" charset="0"/>
              </a:rPr>
              <a:t> (John XXIII) </a:t>
            </a:r>
            <a:r>
              <a:rPr lang="cs-CZ" sz="2400" dirty="0" err="1" smtClean="0">
                <a:latin typeface="Garamond" pitchFamily="18" charset="0"/>
              </a:rPr>
              <a:t>who</a:t>
            </a:r>
            <a:r>
              <a:rPr lang="cs-CZ" sz="2400" dirty="0" smtClean="0">
                <a:latin typeface="Garamond" pitchFamily="18" charset="0"/>
              </a:rPr>
              <a:t> </a:t>
            </a:r>
            <a:r>
              <a:rPr lang="cs-CZ" sz="2400" dirty="0" err="1" smtClean="0">
                <a:latin typeface="Garamond" pitchFamily="18" charset="0"/>
              </a:rPr>
              <a:t>wanted</a:t>
            </a:r>
            <a:r>
              <a:rPr lang="cs-CZ" sz="2400" dirty="0" smtClean="0">
                <a:latin typeface="Garamond" pitchFamily="18" charset="0"/>
              </a:rPr>
              <a:t> to </a:t>
            </a:r>
            <a:r>
              <a:rPr lang="cs-CZ" sz="2400" dirty="0" err="1" smtClean="0">
                <a:latin typeface="Garamond" pitchFamily="18" charset="0"/>
              </a:rPr>
              <a:t>get</a:t>
            </a:r>
            <a:r>
              <a:rPr lang="cs-CZ" sz="2400" dirty="0" smtClean="0">
                <a:latin typeface="Garamond" pitchFamily="18" charset="0"/>
              </a:rPr>
              <a:t> money </a:t>
            </a:r>
            <a:r>
              <a:rPr lang="cs-CZ" sz="2400" dirty="0" err="1" smtClean="0">
                <a:latin typeface="Garamond" pitchFamily="18" charset="0"/>
              </a:rPr>
              <a:t>for</a:t>
            </a:r>
            <a:r>
              <a:rPr lang="cs-CZ" sz="2400" dirty="0" smtClean="0">
                <a:latin typeface="Garamond" pitchFamily="18" charset="0"/>
              </a:rPr>
              <a:t> </a:t>
            </a:r>
            <a:r>
              <a:rPr lang="cs-CZ" sz="2400" dirty="0" err="1" smtClean="0">
                <a:latin typeface="Garamond" pitchFamily="18" charset="0"/>
              </a:rPr>
              <a:t>the</a:t>
            </a:r>
            <a:r>
              <a:rPr lang="cs-CZ" sz="2400" dirty="0" smtClean="0">
                <a:latin typeface="Garamond" pitchFamily="18" charset="0"/>
              </a:rPr>
              <a:t> </a:t>
            </a:r>
            <a:r>
              <a:rPr lang="cs-CZ" sz="2400" dirty="0" err="1" smtClean="0">
                <a:latin typeface="Garamond" pitchFamily="18" charset="0"/>
              </a:rPr>
              <a:t>crusade</a:t>
            </a:r>
            <a:r>
              <a:rPr lang="cs-CZ" sz="2400" dirty="0" smtClean="0">
                <a:latin typeface="Garamond" pitchFamily="18" charset="0"/>
              </a:rPr>
              <a:t> </a:t>
            </a:r>
            <a:r>
              <a:rPr lang="cs-CZ" sz="2400" dirty="0" err="1" smtClean="0">
                <a:latin typeface="Garamond" pitchFamily="18" charset="0"/>
              </a:rPr>
              <a:t>against</a:t>
            </a:r>
            <a:r>
              <a:rPr lang="cs-CZ" sz="2400" dirty="0" smtClean="0">
                <a:latin typeface="Garamond" pitchFamily="18" charset="0"/>
              </a:rPr>
              <a:t> his rival Pope Gregory XII </a:t>
            </a:r>
            <a:r>
              <a:rPr lang="cs-CZ" sz="2400" dirty="0" err="1" smtClean="0">
                <a:latin typeface="Garamond" pitchFamily="18" charset="0"/>
              </a:rPr>
              <a:t>and</a:t>
            </a:r>
            <a:r>
              <a:rPr lang="cs-CZ" sz="2400" dirty="0" smtClean="0">
                <a:latin typeface="Garamond" pitchFamily="18" charset="0"/>
              </a:rPr>
              <a:t> his </a:t>
            </a:r>
            <a:r>
              <a:rPr lang="cs-CZ" sz="2400" dirty="0" err="1" smtClean="0">
                <a:latin typeface="Garamond" pitchFamily="18" charset="0"/>
              </a:rPr>
              <a:t>protector</a:t>
            </a:r>
            <a:r>
              <a:rPr lang="cs-CZ" sz="2400" dirty="0" smtClean="0">
                <a:latin typeface="Garamond" pitchFamily="18" charset="0"/>
              </a:rPr>
              <a:t> king </a:t>
            </a:r>
            <a:r>
              <a:rPr lang="cs-CZ" sz="2400" dirty="0" err="1" smtClean="0">
                <a:latin typeface="Garamond" pitchFamily="18" charset="0"/>
              </a:rPr>
              <a:t>Ladislaus</a:t>
            </a:r>
            <a:r>
              <a:rPr lang="cs-CZ" sz="2400" dirty="0" smtClean="0">
                <a:latin typeface="Garamond" pitchFamily="18" charset="0"/>
              </a:rPr>
              <a:t> </a:t>
            </a:r>
            <a:r>
              <a:rPr lang="cs-CZ" sz="2400" dirty="0" err="1" smtClean="0">
                <a:latin typeface="Garamond" pitchFamily="18" charset="0"/>
              </a:rPr>
              <a:t>of</a:t>
            </a:r>
            <a:r>
              <a:rPr lang="cs-CZ" sz="2400" dirty="0" smtClean="0">
                <a:latin typeface="Garamond" pitchFamily="18" charset="0"/>
              </a:rPr>
              <a:t> </a:t>
            </a:r>
            <a:r>
              <a:rPr lang="cs-CZ" sz="2400" dirty="0" err="1" smtClean="0">
                <a:latin typeface="Garamond" pitchFamily="18" charset="0"/>
              </a:rPr>
              <a:t>Naples</a:t>
            </a:r>
            <a:endParaRPr lang="cs-CZ" sz="2400" dirty="0" smtClean="0">
              <a:latin typeface="Garamond" pitchFamily="18" charset="0"/>
            </a:endParaRPr>
          </a:p>
          <a:p>
            <a:pPr algn="just">
              <a:buFont typeface="Arial" panose="020B0604020202020204" pitchFamily="34" charset="0"/>
              <a:buChar char="•"/>
              <a:defRPr/>
            </a:pPr>
            <a:r>
              <a:rPr lang="cs-CZ" sz="2400" dirty="0" smtClean="0">
                <a:latin typeface="Garamond" pitchFamily="18" charset="0"/>
              </a:rPr>
              <a:t>1414 – </a:t>
            </a:r>
            <a:r>
              <a:rPr lang="cs-CZ" sz="2400" dirty="0" err="1" smtClean="0">
                <a:latin typeface="Garamond" pitchFamily="18" charset="0"/>
              </a:rPr>
              <a:t>the</a:t>
            </a:r>
            <a:r>
              <a:rPr lang="cs-CZ" sz="2400" dirty="0" smtClean="0">
                <a:latin typeface="Garamond" pitchFamily="18" charset="0"/>
              </a:rPr>
              <a:t> </a:t>
            </a:r>
            <a:r>
              <a:rPr lang="cs-CZ" sz="2400" dirty="0" err="1" smtClean="0">
                <a:latin typeface="Garamond" pitchFamily="18" charset="0"/>
              </a:rPr>
              <a:t>Council</a:t>
            </a:r>
            <a:r>
              <a:rPr lang="cs-CZ" sz="2400" dirty="0" smtClean="0">
                <a:latin typeface="Garamond" pitchFamily="18" charset="0"/>
              </a:rPr>
              <a:t> </a:t>
            </a:r>
            <a:r>
              <a:rPr lang="cs-CZ" sz="2400" dirty="0" err="1" smtClean="0">
                <a:latin typeface="Garamond" pitchFamily="18" charset="0"/>
              </a:rPr>
              <a:t>of</a:t>
            </a:r>
            <a:r>
              <a:rPr lang="cs-CZ" sz="2400" dirty="0" smtClean="0">
                <a:latin typeface="Garamond" pitchFamily="18" charset="0"/>
              </a:rPr>
              <a:t> Constance </a:t>
            </a:r>
            <a:r>
              <a:rPr lang="cs-CZ" sz="2400" dirty="0" err="1" smtClean="0">
                <a:latin typeface="Garamond" pitchFamily="18" charset="0"/>
              </a:rPr>
              <a:t>was</a:t>
            </a:r>
            <a:r>
              <a:rPr lang="cs-CZ" sz="2400" dirty="0" smtClean="0">
                <a:latin typeface="Garamond" pitchFamily="18" charset="0"/>
              </a:rPr>
              <a:t> </a:t>
            </a:r>
            <a:r>
              <a:rPr lang="cs-CZ" sz="2400" dirty="0" err="1" smtClean="0">
                <a:latin typeface="Garamond" pitchFamily="18" charset="0"/>
              </a:rPr>
              <a:t>called</a:t>
            </a:r>
            <a:r>
              <a:rPr lang="cs-CZ" sz="2400" dirty="0" smtClean="0">
                <a:latin typeface="Garamond" pitchFamily="18" charset="0"/>
              </a:rPr>
              <a:t> – </a:t>
            </a:r>
            <a:r>
              <a:rPr lang="cs-CZ" sz="2400" dirty="0" err="1" smtClean="0">
                <a:latin typeface="Garamond" pitchFamily="18" charset="0"/>
              </a:rPr>
              <a:t>the</a:t>
            </a:r>
            <a:r>
              <a:rPr lang="cs-CZ" sz="2400" dirty="0" smtClean="0">
                <a:latin typeface="Garamond" pitchFamily="18" charset="0"/>
              </a:rPr>
              <a:t> </a:t>
            </a:r>
            <a:r>
              <a:rPr lang="cs-CZ" sz="2400" dirty="0" err="1" smtClean="0">
                <a:latin typeface="Garamond" pitchFamily="18" charset="0"/>
              </a:rPr>
              <a:t>main</a:t>
            </a:r>
            <a:r>
              <a:rPr lang="cs-CZ" sz="2400" dirty="0" smtClean="0">
                <a:latin typeface="Garamond" pitchFamily="18" charset="0"/>
              </a:rPr>
              <a:t> </a:t>
            </a:r>
            <a:r>
              <a:rPr lang="cs-CZ" sz="2400" dirty="0" err="1" smtClean="0">
                <a:latin typeface="Garamond" pitchFamily="18" charset="0"/>
              </a:rPr>
              <a:t>purpose</a:t>
            </a:r>
            <a:r>
              <a:rPr lang="cs-CZ" sz="2400" dirty="0" smtClean="0">
                <a:latin typeface="Garamond" pitchFamily="18" charset="0"/>
              </a:rPr>
              <a:t> </a:t>
            </a:r>
            <a:r>
              <a:rPr lang="cs-CZ" sz="2400" dirty="0" err="1" smtClean="0">
                <a:latin typeface="Garamond" pitchFamily="18" charset="0"/>
              </a:rPr>
              <a:t>was</a:t>
            </a:r>
            <a:r>
              <a:rPr lang="cs-CZ" sz="2400" dirty="0" smtClean="0">
                <a:latin typeface="Garamond" pitchFamily="18" charset="0"/>
              </a:rPr>
              <a:t> to </a:t>
            </a:r>
            <a:r>
              <a:rPr lang="cs-CZ" sz="2400" dirty="0" err="1" smtClean="0">
                <a:latin typeface="Garamond" pitchFamily="18" charset="0"/>
              </a:rPr>
              <a:t>finish</a:t>
            </a:r>
            <a:r>
              <a:rPr lang="cs-CZ" sz="2400" dirty="0" smtClean="0">
                <a:latin typeface="Garamond" pitchFamily="18" charset="0"/>
              </a:rPr>
              <a:t> </a:t>
            </a:r>
            <a:r>
              <a:rPr lang="cs-CZ" sz="2400" dirty="0" err="1" smtClean="0">
                <a:latin typeface="Garamond" pitchFamily="18" charset="0"/>
              </a:rPr>
              <a:t>the</a:t>
            </a:r>
            <a:r>
              <a:rPr lang="cs-CZ" sz="2400" dirty="0" smtClean="0">
                <a:latin typeface="Garamond" pitchFamily="18" charset="0"/>
              </a:rPr>
              <a:t> papal </a:t>
            </a:r>
            <a:r>
              <a:rPr lang="cs-CZ" sz="2400" dirty="0" err="1" smtClean="0">
                <a:latin typeface="Garamond" pitchFamily="18" charset="0"/>
              </a:rPr>
              <a:t>schism</a:t>
            </a:r>
            <a:endParaRPr lang="cs-CZ" sz="2400" dirty="0" smtClean="0">
              <a:latin typeface="Garamond" pitchFamily="18" charset="0"/>
            </a:endParaRPr>
          </a:p>
          <a:p>
            <a:pPr algn="just">
              <a:buFont typeface="Arial" panose="020B0604020202020204" pitchFamily="34" charset="0"/>
              <a:buChar char="•"/>
              <a:defRPr/>
            </a:pPr>
            <a:r>
              <a:rPr lang="cs-CZ" sz="2400" dirty="0" smtClean="0">
                <a:latin typeface="Garamond" pitchFamily="18" charset="0"/>
              </a:rPr>
              <a:t>1417 – a </a:t>
            </a:r>
            <a:r>
              <a:rPr lang="cs-CZ" sz="2400" dirty="0" err="1" smtClean="0">
                <a:latin typeface="Garamond" pitchFamily="18" charset="0"/>
              </a:rPr>
              <a:t>new</a:t>
            </a:r>
            <a:r>
              <a:rPr lang="cs-CZ" sz="2400" dirty="0" smtClean="0">
                <a:latin typeface="Garamond" pitchFamily="18" charset="0"/>
              </a:rPr>
              <a:t> pope – </a:t>
            </a:r>
            <a:r>
              <a:rPr lang="cs-CZ" sz="2400" b="1" dirty="0" smtClean="0">
                <a:latin typeface="Garamond" pitchFamily="18" charset="0"/>
              </a:rPr>
              <a:t>Martin V</a:t>
            </a:r>
            <a:r>
              <a:rPr lang="cs-CZ" sz="2400" dirty="0">
                <a:latin typeface="Garamond" pitchFamily="18" charset="0"/>
              </a:rPr>
              <a:t> </a:t>
            </a:r>
            <a:r>
              <a:rPr lang="cs-CZ" sz="2400" dirty="0" err="1" smtClean="0">
                <a:latin typeface="Garamond" pitchFamily="18" charset="0"/>
              </a:rPr>
              <a:t>was</a:t>
            </a:r>
            <a:r>
              <a:rPr lang="cs-CZ" sz="2400" dirty="0" smtClean="0">
                <a:latin typeface="Garamond" pitchFamily="18" charset="0"/>
              </a:rPr>
              <a:t> </a:t>
            </a:r>
            <a:r>
              <a:rPr lang="cs-CZ" sz="2400" dirty="0" err="1" smtClean="0">
                <a:latin typeface="Garamond" pitchFamily="18" charset="0"/>
              </a:rPr>
              <a:t>recognized</a:t>
            </a:r>
            <a:r>
              <a:rPr lang="cs-CZ" sz="2400" dirty="0" smtClean="0">
                <a:latin typeface="Garamond" pitchFamily="18" charset="0"/>
              </a:rPr>
              <a:t> by </a:t>
            </a:r>
            <a:r>
              <a:rPr lang="cs-CZ" sz="2400" dirty="0" err="1" smtClean="0">
                <a:latin typeface="Garamond" pitchFamily="18" charset="0"/>
              </a:rPr>
              <a:t>the</a:t>
            </a:r>
            <a:r>
              <a:rPr lang="cs-CZ" sz="2400" dirty="0" smtClean="0">
                <a:latin typeface="Garamond" pitchFamily="18" charset="0"/>
              </a:rPr>
              <a:t> </a:t>
            </a:r>
            <a:r>
              <a:rPr lang="cs-CZ" sz="2400" dirty="0" err="1" smtClean="0">
                <a:latin typeface="Garamond" pitchFamily="18" charset="0"/>
              </a:rPr>
              <a:t>entire</a:t>
            </a:r>
            <a:r>
              <a:rPr lang="cs-CZ" sz="2400" dirty="0" smtClean="0">
                <a:latin typeface="Garamond" pitchFamily="18" charset="0"/>
              </a:rPr>
              <a:t> </a:t>
            </a:r>
            <a:r>
              <a:rPr lang="cs-CZ" sz="2400" dirty="0" err="1" smtClean="0">
                <a:latin typeface="Garamond" pitchFamily="18" charset="0"/>
              </a:rPr>
              <a:t>Europe</a:t>
            </a:r>
            <a:r>
              <a:rPr lang="cs-CZ" sz="2400" dirty="0" smtClean="0">
                <a:latin typeface="Garamond" pitchFamily="18" charset="0"/>
              </a:rPr>
              <a:t> - </a:t>
            </a:r>
            <a:r>
              <a:rPr lang="cs-CZ" sz="2400" dirty="0" err="1" smtClean="0">
                <a:latin typeface="Garamond" pitchFamily="18" charset="0"/>
              </a:rPr>
              <a:t>the</a:t>
            </a:r>
            <a:r>
              <a:rPr lang="cs-CZ" sz="2400" dirty="0" smtClean="0">
                <a:latin typeface="Garamond" pitchFamily="18" charset="0"/>
              </a:rPr>
              <a:t> </a:t>
            </a:r>
            <a:r>
              <a:rPr lang="cs-CZ" sz="2400" dirty="0" err="1" smtClean="0">
                <a:latin typeface="Garamond" pitchFamily="18" charset="0"/>
              </a:rPr>
              <a:t>schism</a:t>
            </a:r>
            <a:r>
              <a:rPr lang="cs-CZ" sz="2400" dirty="0" smtClean="0">
                <a:latin typeface="Garamond" pitchFamily="18" charset="0"/>
              </a:rPr>
              <a:t> </a:t>
            </a:r>
            <a:r>
              <a:rPr lang="cs-CZ" sz="2400" dirty="0" err="1" smtClean="0">
                <a:latin typeface="Garamond" pitchFamily="18" charset="0"/>
              </a:rPr>
              <a:t>was</a:t>
            </a:r>
            <a:r>
              <a:rPr lang="cs-CZ" sz="2400" dirty="0" smtClean="0">
                <a:latin typeface="Garamond" pitchFamily="18" charset="0"/>
              </a:rPr>
              <a:t> </a:t>
            </a:r>
            <a:r>
              <a:rPr lang="cs-CZ" sz="2400" dirty="0" err="1" smtClean="0">
                <a:latin typeface="Garamond" pitchFamily="18" charset="0"/>
              </a:rPr>
              <a:t>ended</a:t>
            </a:r>
            <a:endParaRPr lang="cs-CZ" sz="2400" dirty="0" smtClean="0">
              <a:latin typeface="Garamond" pitchFamily="18" charset="0"/>
            </a:endParaRPr>
          </a:p>
          <a:p>
            <a:pPr>
              <a:defRPr/>
            </a:pPr>
            <a:endParaRPr lang="cs-CZ" dirty="0" smtClean="0">
              <a:latin typeface="Garamond" pitchFamily="18" charset="0"/>
            </a:endParaRPr>
          </a:p>
          <a:p>
            <a:pPr>
              <a:defRPr/>
            </a:pPr>
            <a:endParaRPr lang="cs-CZ" dirty="0">
              <a:latin typeface="Garamond" pitchFamily="18" charset="0"/>
            </a:endParaRPr>
          </a:p>
        </p:txBody>
      </p:sp>
    </p:spTree>
    <p:extLst>
      <p:ext uri="{BB962C8B-B14F-4D97-AF65-F5344CB8AC3E}">
        <p14:creationId xmlns:p14="http://schemas.microsoft.com/office/powerpoint/2010/main" val="27669285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text 7"/>
          <p:cNvSpPr>
            <a:spLocks noGrp="1"/>
          </p:cNvSpPr>
          <p:nvPr>
            <p:ph type="body" idx="2"/>
          </p:nvPr>
        </p:nvSpPr>
        <p:spPr>
          <a:xfrm>
            <a:off x="179388" y="188913"/>
            <a:ext cx="7921625" cy="719137"/>
          </a:xfrm>
        </p:spPr>
        <p:txBody>
          <a:bodyPr/>
          <a:lstStyle/>
          <a:p>
            <a:pPr>
              <a:spcBef>
                <a:spcPct val="0"/>
              </a:spcBef>
              <a:spcAft>
                <a:spcPct val="0"/>
              </a:spcAft>
            </a:pPr>
            <a:r>
              <a:rPr lang="cs-CZ" altLang="cs-CZ" sz="2000" dirty="0" err="1" smtClean="0">
                <a:latin typeface="Garamond" pitchFamily="18" charset="0"/>
              </a:rPr>
              <a:t>The</a:t>
            </a:r>
            <a:r>
              <a:rPr lang="cs-CZ" altLang="cs-CZ" sz="2000" dirty="0" smtClean="0">
                <a:latin typeface="Garamond" pitchFamily="18" charset="0"/>
              </a:rPr>
              <a:t> </a:t>
            </a:r>
            <a:r>
              <a:rPr lang="cs-CZ" altLang="cs-CZ" sz="2000" dirty="0" err="1" smtClean="0">
                <a:latin typeface="Garamond" pitchFamily="18" charset="0"/>
              </a:rPr>
              <a:t>schism</a:t>
            </a:r>
            <a:r>
              <a:rPr lang="cs-CZ" altLang="cs-CZ" sz="2000" dirty="0" smtClean="0">
                <a:latin typeface="Garamond" pitchFamily="18" charset="0"/>
              </a:rPr>
              <a:t> </a:t>
            </a:r>
            <a:r>
              <a:rPr lang="cs-CZ" altLang="cs-CZ" sz="2000" dirty="0" err="1" smtClean="0">
                <a:latin typeface="Garamond" pitchFamily="18" charset="0"/>
              </a:rPr>
              <a:t>caused</a:t>
            </a:r>
            <a:r>
              <a:rPr lang="cs-CZ" altLang="cs-CZ" sz="2000" dirty="0" smtClean="0">
                <a:latin typeface="Garamond" pitchFamily="18" charset="0"/>
              </a:rPr>
              <a:t> </a:t>
            </a:r>
            <a:r>
              <a:rPr lang="cs-CZ" altLang="cs-CZ" sz="2000" dirty="0" err="1" smtClean="0">
                <a:latin typeface="Garamond" pitchFamily="18" charset="0"/>
              </a:rPr>
              <a:t>aslo</a:t>
            </a:r>
            <a:r>
              <a:rPr lang="cs-CZ" altLang="cs-CZ" sz="2000" dirty="0" smtClean="0">
                <a:latin typeface="Garamond" pitchFamily="18" charset="0"/>
              </a:rPr>
              <a:t> </a:t>
            </a:r>
            <a:r>
              <a:rPr lang="cs-CZ" altLang="cs-CZ" sz="2000" dirty="0" err="1" smtClean="0">
                <a:latin typeface="Garamond" pitchFamily="18" charset="0"/>
              </a:rPr>
              <a:t>diplomatic</a:t>
            </a:r>
            <a:r>
              <a:rPr lang="cs-CZ" altLang="cs-CZ" sz="2000" dirty="0" smtClean="0">
                <a:latin typeface="Garamond" pitchFamily="18" charset="0"/>
              </a:rPr>
              <a:t> </a:t>
            </a:r>
            <a:r>
              <a:rPr lang="cs-CZ" altLang="cs-CZ" sz="2000" dirty="0" err="1" smtClean="0">
                <a:latin typeface="Garamond" pitchFamily="18" charset="0"/>
              </a:rPr>
              <a:t>crisis</a:t>
            </a:r>
            <a:r>
              <a:rPr lang="cs-CZ" altLang="cs-CZ" sz="2000" dirty="0" smtClean="0">
                <a:latin typeface="Garamond" pitchFamily="18" charset="0"/>
              </a:rPr>
              <a:t> in </a:t>
            </a:r>
            <a:r>
              <a:rPr lang="cs-CZ" altLang="cs-CZ" sz="2000" dirty="0" err="1" smtClean="0">
                <a:latin typeface="Garamond" pitchFamily="18" charset="0"/>
              </a:rPr>
              <a:t>Europe</a:t>
            </a:r>
            <a:r>
              <a:rPr lang="cs-CZ" altLang="cs-CZ" sz="2000" dirty="0" smtClean="0">
                <a:latin typeface="Garamond" pitchFamily="18" charset="0"/>
              </a:rPr>
              <a:t> – </a:t>
            </a:r>
            <a:r>
              <a:rPr lang="cs-CZ" altLang="cs-CZ" sz="2000" dirty="0" err="1" smtClean="0">
                <a:latin typeface="Garamond" pitchFamily="18" charset="0"/>
              </a:rPr>
              <a:t>each</a:t>
            </a:r>
            <a:r>
              <a:rPr lang="cs-CZ" altLang="cs-CZ" sz="2000" dirty="0" smtClean="0">
                <a:latin typeface="Garamond" pitchFamily="18" charset="0"/>
              </a:rPr>
              <a:t> </a:t>
            </a:r>
            <a:r>
              <a:rPr lang="cs-CZ" altLang="cs-CZ" sz="2000" dirty="0" err="1" smtClean="0">
                <a:latin typeface="Garamond" pitchFamily="18" charset="0"/>
              </a:rPr>
              <a:t>secular</a:t>
            </a:r>
            <a:r>
              <a:rPr lang="cs-CZ" altLang="cs-CZ" sz="2000" dirty="0" smtClean="0">
                <a:latin typeface="Garamond" pitchFamily="18" charset="0"/>
              </a:rPr>
              <a:t> </a:t>
            </a:r>
            <a:r>
              <a:rPr lang="cs-CZ" altLang="cs-CZ" sz="2000" dirty="0" err="1" smtClean="0">
                <a:latin typeface="Garamond" pitchFamily="18" charset="0"/>
              </a:rPr>
              <a:t>ruler</a:t>
            </a:r>
            <a:r>
              <a:rPr lang="cs-CZ" altLang="cs-CZ" sz="2000" dirty="0" smtClean="0">
                <a:latin typeface="Garamond" pitchFamily="18" charset="0"/>
              </a:rPr>
              <a:t> had to </a:t>
            </a:r>
            <a:r>
              <a:rPr lang="cs-CZ" altLang="cs-CZ" sz="2000" dirty="0" err="1" smtClean="0">
                <a:latin typeface="Garamond" pitchFamily="18" charset="0"/>
              </a:rPr>
              <a:t>choose</a:t>
            </a:r>
            <a:r>
              <a:rPr lang="cs-CZ" altLang="cs-CZ" sz="2000" dirty="0" smtClean="0">
                <a:latin typeface="Garamond" pitchFamily="18" charset="0"/>
              </a:rPr>
              <a:t> </a:t>
            </a:r>
            <a:r>
              <a:rPr lang="cs-CZ" altLang="cs-CZ" sz="2000" dirty="0" err="1" smtClean="0">
                <a:latin typeface="Garamond" pitchFamily="18" charset="0"/>
              </a:rPr>
              <a:t>which</a:t>
            </a:r>
            <a:r>
              <a:rPr lang="cs-CZ" altLang="cs-CZ" sz="2000" dirty="0" smtClean="0">
                <a:latin typeface="Garamond" pitchFamily="18" charset="0"/>
              </a:rPr>
              <a:t> Pope he </a:t>
            </a:r>
            <a:r>
              <a:rPr lang="cs-CZ" altLang="cs-CZ" sz="2000" dirty="0" err="1" smtClean="0">
                <a:latin typeface="Garamond" pitchFamily="18" charset="0"/>
              </a:rPr>
              <a:t>would</a:t>
            </a:r>
            <a:r>
              <a:rPr lang="cs-CZ" altLang="cs-CZ" sz="2000" dirty="0" smtClean="0">
                <a:latin typeface="Garamond" pitchFamily="18" charset="0"/>
              </a:rPr>
              <a:t> had </a:t>
            </a:r>
            <a:r>
              <a:rPr lang="cs-CZ" altLang="cs-CZ" sz="2000" dirty="0" err="1" smtClean="0">
                <a:latin typeface="Garamond" pitchFamily="18" charset="0"/>
              </a:rPr>
              <a:t>supported</a:t>
            </a:r>
            <a:endParaRPr lang="cs-CZ" altLang="cs-CZ" dirty="0" smtClean="0"/>
          </a:p>
        </p:txBody>
      </p:sp>
      <p:pic>
        <p:nvPicPr>
          <p:cNvPr id="72707" name="Zástupný symbol pro obsah 3" descr="800px-Western_schism_1378-1417.svg.pn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95288" y="908050"/>
            <a:ext cx="7326312" cy="5641975"/>
          </a:xfrm>
        </p:spPr>
      </p:pic>
    </p:spTree>
    <p:extLst>
      <p:ext uri="{BB962C8B-B14F-4D97-AF65-F5344CB8AC3E}">
        <p14:creationId xmlns:p14="http://schemas.microsoft.com/office/powerpoint/2010/main" val="6482075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260648"/>
            <a:ext cx="7239000" cy="576064"/>
          </a:xfrm>
        </p:spPr>
        <p:txBody>
          <a:bodyPr/>
          <a:lstStyle/>
          <a:p>
            <a:pPr fontAlgn="auto">
              <a:spcAft>
                <a:spcPts val="0"/>
              </a:spcAft>
              <a:defRPr/>
            </a:pPr>
            <a:r>
              <a:rPr lang="en-US" sz="2800" dirty="0" smtClean="0">
                <a:latin typeface="Garamond" pitchFamily="18" charset="0"/>
              </a:rPr>
              <a:t>The </a:t>
            </a:r>
            <a:r>
              <a:rPr lang="en-US" sz="2800" dirty="0" err="1" smtClean="0">
                <a:latin typeface="Garamond" pitchFamily="18" charset="0"/>
              </a:rPr>
              <a:t>Hussite</a:t>
            </a:r>
            <a:r>
              <a:rPr lang="en-US" sz="2800" dirty="0" smtClean="0">
                <a:latin typeface="Garamond" pitchFamily="18" charset="0"/>
              </a:rPr>
              <a:t> Revolution (1419 - 1436)</a:t>
            </a:r>
            <a:endParaRPr lang="en-US" sz="2800" dirty="0">
              <a:latin typeface="Garamond" pitchFamily="18" charset="0"/>
            </a:endParaRPr>
          </a:p>
        </p:txBody>
      </p:sp>
      <p:sp>
        <p:nvSpPr>
          <p:cNvPr id="5" name="Zástupný symbol pro obsah 4"/>
          <p:cNvSpPr>
            <a:spLocks noGrp="1"/>
          </p:cNvSpPr>
          <p:nvPr>
            <p:ph idx="4294967295"/>
          </p:nvPr>
        </p:nvSpPr>
        <p:spPr>
          <a:xfrm>
            <a:off x="179388" y="981075"/>
            <a:ext cx="8280400" cy="5876925"/>
          </a:xfrm>
          <a:prstGeom prst="rect">
            <a:avLst/>
          </a:prstGeom>
        </p:spPr>
        <p:txBody>
          <a:bodyPr>
            <a:normAutofit/>
          </a:bodyPr>
          <a:lstStyle/>
          <a:p>
            <a:pPr marL="342900" indent="-342900" algn="just" fontAlgn="auto">
              <a:spcAft>
                <a:spcPts val="0"/>
              </a:spcAft>
              <a:buFont typeface="Arial" panose="020B0604020202020204" pitchFamily="34" charset="0"/>
              <a:buChar char="•"/>
              <a:defRPr/>
            </a:pPr>
            <a:r>
              <a:rPr lang="cs-CZ" b="1" dirty="0" smtClean="0">
                <a:solidFill>
                  <a:schemeClr val="tx2">
                    <a:lumMod val="75000"/>
                  </a:schemeClr>
                </a:solidFill>
                <a:latin typeface="Garamond" pitchFamily="18" charset="0"/>
              </a:rPr>
              <a:t>Master Jan Hus </a:t>
            </a:r>
            <a:r>
              <a:rPr lang="cs-CZ" dirty="0" smtClean="0">
                <a:latin typeface="Garamond" pitchFamily="18" charset="0"/>
              </a:rPr>
              <a:t>– </a:t>
            </a:r>
            <a:r>
              <a:rPr lang="cs-CZ" dirty="0" err="1" smtClean="0">
                <a:latin typeface="Garamond" pitchFamily="18" charset="0"/>
              </a:rPr>
              <a:t>became</a:t>
            </a:r>
            <a:r>
              <a:rPr lang="cs-CZ" dirty="0" smtClean="0">
                <a:latin typeface="Garamond" pitchFamily="18" charset="0"/>
              </a:rPr>
              <a:t> </a:t>
            </a:r>
            <a:r>
              <a:rPr lang="cs-CZ" dirty="0" err="1" smtClean="0">
                <a:latin typeface="Garamond" pitchFamily="18" charset="0"/>
              </a:rPr>
              <a:t>one</a:t>
            </a:r>
            <a:r>
              <a:rPr lang="cs-CZ" dirty="0" smtClean="0">
                <a:latin typeface="Garamond" pitchFamily="18" charset="0"/>
              </a:rPr>
              <a:t> </a:t>
            </a:r>
            <a:r>
              <a:rPr lang="cs-CZ" dirty="0" err="1" smtClean="0">
                <a:latin typeface="Garamond" pitchFamily="18" charset="0"/>
              </a:rPr>
              <a:t>of</a:t>
            </a:r>
            <a:r>
              <a:rPr lang="cs-CZ" dirty="0" smtClean="0">
                <a:latin typeface="Garamond" pitchFamily="18" charset="0"/>
              </a:rPr>
              <a:t> </a:t>
            </a:r>
            <a:r>
              <a:rPr lang="cs-CZ" dirty="0" err="1" smtClean="0">
                <a:latin typeface="Garamond" pitchFamily="18" charset="0"/>
              </a:rPr>
              <a:t>the</a:t>
            </a:r>
            <a:r>
              <a:rPr lang="cs-CZ" dirty="0" smtClean="0">
                <a:latin typeface="Garamond" pitchFamily="18" charset="0"/>
              </a:rPr>
              <a:t> </a:t>
            </a:r>
            <a:r>
              <a:rPr lang="cs-CZ" dirty="0" err="1" smtClean="0">
                <a:latin typeface="Garamond" pitchFamily="18" charset="0"/>
              </a:rPr>
              <a:t>forerunners</a:t>
            </a:r>
            <a:r>
              <a:rPr lang="cs-CZ" dirty="0" smtClean="0">
                <a:latin typeface="Garamond" pitchFamily="18" charset="0"/>
              </a:rPr>
              <a:t> </a:t>
            </a:r>
            <a:r>
              <a:rPr lang="cs-CZ" dirty="0" err="1" smtClean="0">
                <a:latin typeface="Garamond" pitchFamily="18" charset="0"/>
              </a:rPr>
              <a:t>of</a:t>
            </a:r>
            <a:r>
              <a:rPr lang="cs-CZ" dirty="0" smtClean="0">
                <a:latin typeface="Garamond" pitchFamily="18" charset="0"/>
              </a:rPr>
              <a:t> </a:t>
            </a:r>
            <a:r>
              <a:rPr lang="cs-CZ" dirty="0" err="1" smtClean="0">
                <a:latin typeface="Garamond" pitchFamily="18" charset="0"/>
              </a:rPr>
              <a:t>the</a:t>
            </a:r>
            <a:r>
              <a:rPr lang="cs-CZ" dirty="0" smtClean="0">
                <a:latin typeface="Garamond" pitchFamily="18" charset="0"/>
              </a:rPr>
              <a:t> Protestant </a:t>
            </a:r>
            <a:r>
              <a:rPr lang="cs-CZ" dirty="0" err="1" smtClean="0">
                <a:latin typeface="Garamond" pitchFamily="18" charset="0"/>
              </a:rPr>
              <a:t>Reformation</a:t>
            </a:r>
            <a:r>
              <a:rPr lang="cs-CZ" dirty="0" smtClean="0">
                <a:latin typeface="Garamond" pitchFamily="18" charset="0"/>
              </a:rPr>
              <a:t> , </a:t>
            </a:r>
            <a:r>
              <a:rPr lang="cs-CZ" dirty="0" err="1" smtClean="0">
                <a:latin typeface="Garamond" pitchFamily="18" charset="0"/>
              </a:rPr>
              <a:t>was</a:t>
            </a:r>
            <a:r>
              <a:rPr lang="cs-CZ" dirty="0" smtClean="0">
                <a:latin typeface="Garamond" pitchFamily="18" charset="0"/>
              </a:rPr>
              <a:t> </a:t>
            </a:r>
            <a:r>
              <a:rPr lang="cs-CZ" dirty="0" err="1" smtClean="0">
                <a:latin typeface="Garamond" pitchFamily="18" charset="0"/>
              </a:rPr>
              <a:t>inspired</a:t>
            </a:r>
            <a:r>
              <a:rPr lang="cs-CZ" dirty="0" smtClean="0">
                <a:latin typeface="Garamond" pitchFamily="18" charset="0"/>
              </a:rPr>
              <a:t> </a:t>
            </a:r>
            <a:r>
              <a:rPr lang="cs-CZ" dirty="0" err="1" smtClean="0">
                <a:latin typeface="Garamond" pitchFamily="18" charset="0"/>
              </a:rPr>
              <a:t>and</a:t>
            </a:r>
            <a:r>
              <a:rPr lang="cs-CZ" dirty="0" smtClean="0">
                <a:latin typeface="Garamond" pitchFamily="18" charset="0"/>
              </a:rPr>
              <a:t> </a:t>
            </a:r>
            <a:r>
              <a:rPr lang="cs-CZ" dirty="0" err="1" smtClean="0">
                <a:latin typeface="Garamond" pitchFamily="18" charset="0"/>
              </a:rPr>
              <a:t>influenced</a:t>
            </a:r>
            <a:r>
              <a:rPr lang="cs-CZ" dirty="0" smtClean="0">
                <a:latin typeface="Garamond" pitchFamily="18" charset="0"/>
              </a:rPr>
              <a:t> by </a:t>
            </a:r>
            <a:r>
              <a:rPr lang="cs-CZ" dirty="0" err="1" smtClean="0">
                <a:latin typeface="Garamond" pitchFamily="18" charset="0"/>
              </a:rPr>
              <a:t>British</a:t>
            </a:r>
            <a:r>
              <a:rPr lang="cs-CZ" dirty="0" smtClean="0">
                <a:latin typeface="Garamond" pitchFamily="18" charset="0"/>
              </a:rPr>
              <a:t> </a:t>
            </a:r>
            <a:r>
              <a:rPr lang="cs-CZ" dirty="0" err="1" smtClean="0">
                <a:latin typeface="Garamond" pitchFamily="18" charset="0"/>
              </a:rPr>
              <a:t>thinker</a:t>
            </a:r>
            <a:r>
              <a:rPr lang="cs-CZ" dirty="0" smtClean="0">
                <a:latin typeface="Garamond" pitchFamily="18" charset="0"/>
              </a:rPr>
              <a:t>  John </a:t>
            </a:r>
            <a:r>
              <a:rPr lang="cs-CZ" dirty="0" err="1" smtClean="0">
                <a:latin typeface="Garamond" pitchFamily="18" charset="0"/>
              </a:rPr>
              <a:t>Wyclif</a:t>
            </a:r>
            <a:r>
              <a:rPr lang="cs-CZ" dirty="0" smtClean="0">
                <a:latin typeface="Garamond" pitchFamily="18" charset="0"/>
              </a:rPr>
              <a:t> (†1384) </a:t>
            </a:r>
          </a:p>
          <a:p>
            <a:pPr marL="342900" indent="-342900" algn="just" fontAlgn="auto">
              <a:spcAft>
                <a:spcPts val="0"/>
              </a:spcAft>
              <a:buFont typeface="Arial" panose="020B0604020202020204" pitchFamily="34" charset="0"/>
              <a:buChar char="•"/>
              <a:defRPr/>
            </a:pPr>
            <a:r>
              <a:rPr lang="cs-CZ" dirty="0" err="1" smtClean="0">
                <a:latin typeface="Garamond" pitchFamily="18" charset="0"/>
              </a:rPr>
              <a:t>Scholar</a:t>
            </a:r>
            <a:r>
              <a:rPr lang="cs-CZ" dirty="0" smtClean="0">
                <a:latin typeface="Garamond" pitchFamily="18" charset="0"/>
              </a:rPr>
              <a:t>, </a:t>
            </a:r>
            <a:r>
              <a:rPr lang="cs-CZ" dirty="0" err="1" smtClean="0">
                <a:latin typeface="Garamond" pitchFamily="18" charset="0"/>
              </a:rPr>
              <a:t>clergyman</a:t>
            </a:r>
            <a:r>
              <a:rPr lang="cs-CZ" dirty="0" smtClean="0">
                <a:latin typeface="Garamond" pitchFamily="18" charset="0"/>
              </a:rPr>
              <a:t>, </a:t>
            </a:r>
            <a:r>
              <a:rPr lang="cs-CZ" dirty="0" err="1" smtClean="0">
                <a:latin typeface="Garamond" pitchFamily="18" charset="0"/>
              </a:rPr>
              <a:t>preacher</a:t>
            </a:r>
            <a:r>
              <a:rPr lang="cs-CZ" dirty="0" smtClean="0">
                <a:latin typeface="Garamond" pitchFamily="18" charset="0"/>
              </a:rPr>
              <a:t> </a:t>
            </a:r>
            <a:r>
              <a:rPr lang="cs-CZ" dirty="0" err="1" smtClean="0">
                <a:latin typeface="Garamond" pitchFamily="18" charset="0"/>
              </a:rPr>
              <a:t>at</a:t>
            </a:r>
            <a:r>
              <a:rPr lang="cs-CZ" dirty="0" smtClean="0">
                <a:latin typeface="Garamond" pitchFamily="18" charset="0"/>
              </a:rPr>
              <a:t> </a:t>
            </a:r>
            <a:r>
              <a:rPr lang="cs-CZ" dirty="0" err="1" smtClean="0">
                <a:latin typeface="Garamond" pitchFamily="18" charset="0"/>
              </a:rPr>
              <a:t>the</a:t>
            </a:r>
            <a:r>
              <a:rPr lang="cs-CZ" dirty="0" smtClean="0">
                <a:latin typeface="Garamond" pitchFamily="18" charset="0"/>
              </a:rPr>
              <a:t> </a:t>
            </a:r>
            <a:r>
              <a:rPr lang="cs-CZ" dirty="0" err="1" smtClean="0">
                <a:latin typeface="Garamond" pitchFamily="18" charset="0"/>
              </a:rPr>
              <a:t>Betlehem</a:t>
            </a:r>
            <a:r>
              <a:rPr lang="cs-CZ" dirty="0" smtClean="0">
                <a:latin typeface="Garamond" pitchFamily="18" charset="0"/>
              </a:rPr>
              <a:t> </a:t>
            </a:r>
            <a:r>
              <a:rPr lang="cs-CZ" dirty="0" err="1" smtClean="0">
                <a:latin typeface="Garamond" pitchFamily="18" charset="0"/>
              </a:rPr>
              <a:t>Chapel</a:t>
            </a:r>
            <a:r>
              <a:rPr lang="cs-CZ" dirty="0" smtClean="0">
                <a:latin typeface="Garamond" pitchFamily="18" charset="0"/>
              </a:rPr>
              <a:t> in </a:t>
            </a:r>
            <a:r>
              <a:rPr lang="cs-CZ" dirty="0" err="1" smtClean="0">
                <a:latin typeface="Garamond" pitchFamily="18" charset="0"/>
              </a:rPr>
              <a:t>Prague</a:t>
            </a:r>
            <a:r>
              <a:rPr lang="cs-CZ" dirty="0" smtClean="0">
                <a:latin typeface="Garamond" pitchFamily="18" charset="0"/>
              </a:rPr>
              <a:t> </a:t>
            </a:r>
            <a:r>
              <a:rPr lang="cs-CZ" dirty="0" err="1" smtClean="0">
                <a:latin typeface="Garamond" pitchFamily="18" charset="0"/>
              </a:rPr>
              <a:t>and</a:t>
            </a:r>
            <a:r>
              <a:rPr lang="cs-CZ" dirty="0" smtClean="0">
                <a:latin typeface="Garamond" pitchFamily="18" charset="0"/>
              </a:rPr>
              <a:t> </a:t>
            </a:r>
            <a:r>
              <a:rPr lang="cs-CZ" dirty="0" err="1" smtClean="0">
                <a:latin typeface="Garamond" pitchFamily="18" charset="0"/>
              </a:rPr>
              <a:t>Professor</a:t>
            </a:r>
            <a:r>
              <a:rPr lang="cs-CZ" dirty="0" smtClean="0">
                <a:latin typeface="Garamond" pitchFamily="18" charset="0"/>
              </a:rPr>
              <a:t> </a:t>
            </a:r>
            <a:r>
              <a:rPr lang="cs-CZ" dirty="0" err="1" smtClean="0">
                <a:latin typeface="Garamond" pitchFamily="18" charset="0"/>
              </a:rPr>
              <a:t>of</a:t>
            </a:r>
            <a:r>
              <a:rPr lang="cs-CZ" dirty="0" smtClean="0">
                <a:latin typeface="Garamond" pitchFamily="18" charset="0"/>
              </a:rPr>
              <a:t> </a:t>
            </a:r>
            <a:r>
              <a:rPr lang="cs-CZ" dirty="0" err="1" smtClean="0">
                <a:latin typeface="Garamond" pitchFamily="18" charset="0"/>
              </a:rPr>
              <a:t>Prague</a:t>
            </a:r>
            <a:r>
              <a:rPr lang="cs-CZ" dirty="0" smtClean="0">
                <a:latin typeface="Garamond" pitchFamily="18" charset="0"/>
              </a:rPr>
              <a:t> University, 1402 – </a:t>
            </a:r>
            <a:r>
              <a:rPr lang="cs-CZ" dirty="0" err="1" smtClean="0">
                <a:latin typeface="Garamond" pitchFamily="18" charset="0"/>
              </a:rPr>
              <a:t>Rector</a:t>
            </a:r>
            <a:r>
              <a:rPr lang="cs-CZ" dirty="0" smtClean="0">
                <a:latin typeface="Garamond" pitchFamily="18" charset="0"/>
              </a:rPr>
              <a:t> </a:t>
            </a:r>
            <a:r>
              <a:rPr lang="cs-CZ" dirty="0" err="1" smtClean="0">
                <a:latin typeface="Garamond" pitchFamily="18" charset="0"/>
              </a:rPr>
              <a:t>of</a:t>
            </a:r>
            <a:r>
              <a:rPr lang="cs-CZ" dirty="0" smtClean="0">
                <a:latin typeface="Garamond" pitchFamily="18" charset="0"/>
              </a:rPr>
              <a:t> </a:t>
            </a:r>
            <a:r>
              <a:rPr lang="cs-CZ" dirty="0" err="1" smtClean="0">
                <a:latin typeface="Garamond" pitchFamily="18" charset="0"/>
              </a:rPr>
              <a:t>Prague</a:t>
            </a:r>
            <a:r>
              <a:rPr lang="cs-CZ" dirty="0" smtClean="0">
                <a:latin typeface="Garamond" pitchFamily="18" charset="0"/>
              </a:rPr>
              <a:t> University</a:t>
            </a:r>
          </a:p>
          <a:p>
            <a:pPr marL="342900" indent="-342900" algn="just" fontAlgn="auto">
              <a:spcAft>
                <a:spcPts val="0"/>
              </a:spcAft>
              <a:buFont typeface="Arial" panose="020B0604020202020204" pitchFamily="34" charset="0"/>
              <a:buChar char="•"/>
              <a:defRPr/>
            </a:pPr>
            <a:r>
              <a:rPr lang="cs-CZ" dirty="0" err="1">
                <a:latin typeface="Garamond" pitchFamily="18" charset="0"/>
              </a:rPr>
              <a:t>W</a:t>
            </a:r>
            <a:r>
              <a:rPr lang="cs-CZ" dirty="0" err="1" smtClean="0">
                <a:latin typeface="Garamond" pitchFamily="18" charset="0"/>
              </a:rPr>
              <a:t>anted</a:t>
            </a:r>
            <a:r>
              <a:rPr lang="cs-CZ" dirty="0" smtClean="0">
                <a:latin typeface="Garamond" pitchFamily="18" charset="0"/>
              </a:rPr>
              <a:t> to </a:t>
            </a:r>
            <a:r>
              <a:rPr lang="cs-CZ" dirty="0" err="1" smtClean="0">
                <a:latin typeface="Garamond" pitchFamily="18" charset="0"/>
              </a:rPr>
              <a:t>reform</a:t>
            </a:r>
            <a:r>
              <a:rPr lang="cs-CZ" dirty="0" smtClean="0">
                <a:latin typeface="Garamond" pitchFamily="18" charset="0"/>
              </a:rPr>
              <a:t> </a:t>
            </a:r>
            <a:r>
              <a:rPr lang="cs-CZ" dirty="0" err="1" smtClean="0">
                <a:latin typeface="Garamond" pitchFamily="18" charset="0"/>
              </a:rPr>
              <a:t>certain</a:t>
            </a:r>
            <a:r>
              <a:rPr lang="cs-CZ" dirty="0" smtClean="0">
                <a:latin typeface="Garamond" pitchFamily="18" charset="0"/>
              </a:rPr>
              <a:t> </a:t>
            </a:r>
            <a:r>
              <a:rPr lang="cs-CZ" dirty="0" err="1" smtClean="0">
                <a:latin typeface="Garamond" pitchFamily="18" charset="0"/>
              </a:rPr>
              <a:t>practices</a:t>
            </a:r>
            <a:r>
              <a:rPr lang="cs-CZ" dirty="0" smtClean="0">
                <a:latin typeface="Garamond" pitchFamily="18" charset="0"/>
              </a:rPr>
              <a:t> </a:t>
            </a:r>
            <a:r>
              <a:rPr lang="cs-CZ" dirty="0" err="1" smtClean="0">
                <a:latin typeface="Garamond" pitchFamily="18" charset="0"/>
              </a:rPr>
              <a:t>of</a:t>
            </a:r>
            <a:r>
              <a:rPr lang="cs-CZ" dirty="0" smtClean="0">
                <a:latin typeface="Garamond" pitchFamily="18" charset="0"/>
              </a:rPr>
              <a:t> </a:t>
            </a:r>
            <a:r>
              <a:rPr lang="cs-CZ" dirty="0" err="1" smtClean="0">
                <a:latin typeface="Garamond" pitchFamily="18" charset="0"/>
              </a:rPr>
              <a:t>the</a:t>
            </a:r>
            <a:r>
              <a:rPr lang="cs-CZ" dirty="0" smtClean="0">
                <a:latin typeface="Garamond" pitchFamily="18" charset="0"/>
              </a:rPr>
              <a:t> Roman </a:t>
            </a:r>
            <a:r>
              <a:rPr lang="cs-CZ" dirty="0" err="1" smtClean="0">
                <a:latin typeface="Garamond" pitchFamily="18" charset="0"/>
              </a:rPr>
              <a:t>Catholic</a:t>
            </a:r>
            <a:r>
              <a:rPr lang="cs-CZ" dirty="0" smtClean="0">
                <a:latin typeface="Garamond" pitchFamily="18" charset="0"/>
              </a:rPr>
              <a:t> </a:t>
            </a:r>
            <a:r>
              <a:rPr lang="cs-CZ" dirty="0" err="1" smtClean="0">
                <a:latin typeface="Garamond" pitchFamily="18" charset="0"/>
              </a:rPr>
              <a:t>Church</a:t>
            </a:r>
            <a:r>
              <a:rPr lang="cs-CZ" dirty="0" smtClean="0">
                <a:latin typeface="Garamond" pitchFamily="18" charset="0"/>
              </a:rPr>
              <a:t> </a:t>
            </a:r>
          </a:p>
          <a:p>
            <a:pPr marL="342900" indent="-342900" algn="just" fontAlgn="auto">
              <a:spcAft>
                <a:spcPts val="0"/>
              </a:spcAft>
              <a:buFont typeface="Arial" panose="020B0604020202020204" pitchFamily="34" charset="0"/>
              <a:buChar char="•"/>
              <a:defRPr/>
            </a:pPr>
            <a:r>
              <a:rPr lang="cs-CZ" dirty="0">
                <a:latin typeface="Garamond" pitchFamily="18" charset="0"/>
              </a:rPr>
              <a:t>H</a:t>
            </a:r>
            <a:r>
              <a:rPr lang="cs-CZ" dirty="0" smtClean="0">
                <a:latin typeface="Garamond" pitchFamily="18" charset="0"/>
              </a:rPr>
              <a:t>e </a:t>
            </a:r>
            <a:r>
              <a:rPr lang="cs-CZ" dirty="0" err="1" smtClean="0">
                <a:latin typeface="Garamond" pitchFamily="18" charset="0"/>
              </a:rPr>
              <a:t>was</a:t>
            </a:r>
            <a:r>
              <a:rPr lang="cs-CZ" dirty="0" smtClean="0">
                <a:latin typeface="Garamond" pitchFamily="18" charset="0"/>
              </a:rPr>
              <a:t> </a:t>
            </a:r>
            <a:r>
              <a:rPr lang="cs-CZ" dirty="0" err="1" smtClean="0">
                <a:latin typeface="Garamond" pitchFamily="18" charset="0"/>
              </a:rPr>
              <a:t>protesting</a:t>
            </a:r>
            <a:r>
              <a:rPr lang="cs-CZ" dirty="0" smtClean="0">
                <a:latin typeface="Garamond" pitchFamily="18" charset="0"/>
              </a:rPr>
              <a:t> </a:t>
            </a:r>
            <a:r>
              <a:rPr lang="cs-CZ" dirty="0" err="1" smtClean="0">
                <a:latin typeface="Garamond" pitchFamily="18" charset="0"/>
              </a:rPr>
              <a:t>against</a:t>
            </a:r>
            <a:r>
              <a:rPr lang="cs-CZ" dirty="0" smtClean="0">
                <a:latin typeface="Garamond" pitchFamily="18" charset="0"/>
              </a:rPr>
              <a:t> </a:t>
            </a:r>
            <a:r>
              <a:rPr lang="cs-CZ" dirty="0" err="1" smtClean="0">
                <a:latin typeface="Garamond" pitchFamily="18" charset="0"/>
              </a:rPr>
              <a:t>clerical</a:t>
            </a:r>
            <a:r>
              <a:rPr lang="cs-CZ" dirty="0" smtClean="0">
                <a:latin typeface="Garamond" pitchFamily="18" charset="0"/>
              </a:rPr>
              <a:t> </a:t>
            </a:r>
            <a:r>
              <a:rPr lang="cs-CZ" dirty="0" err="1" smtClean="0">
                <a:latin typeface="Garamond" pitchFamily="18" charset="0"/>
              </a:rPr>
              <a:t>abuses</a:t>
            </a:r>
            <a:r>
              <a:rPr lang="cs-CZ" dirty="0" smtClean="0">
                <a:latin typeface="Garamond" pitchFamily="18" charset="0"/>
              </a:rPr>
              <a:t>, </a:t>
            </a:r>
            <a:r>
              <a:rPr lang="cs-CZ" dirty="0" err="1" smtClean="0">
                <a:latin typeface="Garamond" pitchFamily="18" charset="0"/>
              </a:rPr>
              <a:t>especially</a:t>
            </a:r>
            <a:r>
              <a:rPr lang="cs-CZ" dirty="0" smtClean="0">
                <a:latin typeface="Garamond" pitchFamily="18" charset="0"/>
              </a:rPr>
              <a:t> </a:t>
            </a:r>
            <a:r>
              <a:rPr lang="cs-CZ" dirty="0" err="1" smtClean="0">
                <a:latin typeface="Garamond" pitchFamily="18" charset="0"/>
              </a:rPr>
              <a:t>the</a:t>
            </a:r>
            <a:r>
              <a:rPr lang="cs-CZ" dirty="0" smtClean="0">
                <a:latin typeface="Garamond" pitchFamily="18" charset="0"/>
              </a:rPr>
              <a:t> </a:t>
            </a:r>
            <a:r>
              <a:rPr lang="cs-CZ" dirty="0" err="1" smtClean="0">
                <a:latin typeface="Garamond" pitchFamily="18" charset="0"/>
              </a:rPr>
              <a:t>sale</a:t>
            </a:r>
            <a:r>
              <a:rPr lang="cs-CZ" dirty="0" smtClean="0">
                <a:latin typeface="Garamond" pitchFamily="18" charset="0"/>
              </a:rPr>
              <a:t> </a:t>
            </a:r>
            <a:r>
              <a:rPr lang="cs-CZ" dirty="0" err="1" smtClean="0">
                <a:latin typeface="Garamond" pitchFamily="18" charset="0"/>
              </a:rPr>
              <a:t>of</a:t>
            </a:r>
            <a:r>
              <a:rPr lang="cs-CZ" dirty="0" smtClean="0">
                <a:latin typeface="Garamond" pitchFamily="18" charset="0"/>
              </a:rPr>
              <a:t> </a:t>
            </a:r>
            <a:r>
              <a:rPr lang="cs-CZ" dirty="0" err="1" smtClean="0">
                <a:latin typeface="Garamond" pitchFamily="18" charset="0"/>
              </a:rPr>
              <a:t>indulgences</a:t>
            </a:r>
            <a:r>
              <a:rPr lang="cs-CZ" dirty="0" smtClean="0">
                <a:latin typeface="Garamond" pitchFamily="18" charset="0"/>
              </a:rPr>
              <a:t> (</a:t>
            </a:r>
            <a:r>
              <a:rPr lang="cs-CZ" dirty="0" err="1" smtClean="0">
                <a:latin typeface="Garamond" pitchFamily="18" charset="0"/>
              </a:rPr>
              <a:t>paying</a:t>
            </a:r>
            <a:r>
              <a:rPr lang="cs-CZ" dirty="0" smtClean="0">
                <a:latin typeface="Garamond" pitchFamily="18" charset="0"/>
              </a:rPr>
              <a:t> </a:t>
            </a:r>
            <a:r>
              <a:rPr lang="cs-CZ" dirty="0" err="1" smtClean="0">
                <a:latin typeface="Garamond" pitchFamily="18" charset="0"/>
              </a:rPr>
              <a:t>for</a:t>
            </a:r>
            <a:r>
              <a:rPr lang="cs-CZ" dirty="0" smtClean="0">
                <a:latin typeface="Garamond" pitchFamily="18" charset="0"/>
              </a:rPr>
              <a:t> </a:t>
            </a:r>
            <a:r>
              <a:rPr lang="cs-CZ" dirty="0" err="1" smtClean="0">
                <a:latin typeface="Garamond" pitchFamily="18" charset="0"/>
              </a:rPr>
              <a:t>forgivness</a:t>
            </a:r>
            <a:r>
              <a:rPr lang="cs-CZ" dirty="0" smtClean="0">
                <a:latin typeface="Garamond" pitchFamily="18" charset="0"/>
              </a:rPr>
              <a:t> </a:t>
            </a:r>
            <a:r>
              <a:rPr lang="cs-CZ" dirty="0" err="1" smtClean="0">
                <a:latin typeface="Garamond" pitchFamily="18" charset="0"/>
              </a:rPr>
              <a:t>of</a:t>
            </a:r>
            <a:r>
              <a:rPr lang="cs-CZ" dirty="0" smtClean="0">
                <a:latin typeface="Garamond" pitchFamily="18" charset="0"/>
              </a:rPr>
              <a:t> </a:t>
            </a:r>
            <a:r>
              <a:rPr lang="cs-CZ" dirty="0" err="1" smtClean="0">
                <a:latin typeface="Garamond" pitchFamily="18" charset="0"/>
              </a:rPr>
              <a:t>the</a:t>
            </a:r>
            <a:r>
              <a:rPr lang="cs-CZ" dirty="0" smtClean="0">
                <a:latin typeface="Garamond" pitchFamily="18" charset="0"/>
              </a:rPr>
              <a:t> </a:t>
            </a:r>
            <a:r>
              <a:rPr lang="cs-CZ" dirty="0" err="1" smtClean="0">
                <a:latin typeface="Garamond" pitchFamily="18" charset="0"/>
              </a:rPr>
              <a:t>sins</a:t>
            </a:r>
            <a:r>
              <a:rPr lang="cs-CZ" dirty="0" smtClean="0">
                <a:latin typeface="Garamond" pitchFamily="18" charset="0"/>
              </a:rPr>
              <a:t> </a:t>
            </a:r>
            <a:r>
              <a:rPr lang="cs-CZ" dirty="0" err="1" smtClean="0">
                <a:latin typeface="Garamond" pitchFamily="18" charset="0"/>
              </a:rPr>
              <a:t>during</a:t>
            </a:r>
            <a:r>
              <a:rPr lang="cs-CZ" dirty="0" smtClean="0">
                <a:latin typeface="Garamond" pitchFamily="18" charset="0"/>
              </a:rPr>
              <a:t> </a:t>
            </a:r>
            <a:r>
              <a:rPr lang="cs-CZ" dirty="0" err="1" smtClean="0">
                <a:latin typeface="Garamond" pitchFamily="18" charset="0"/>
              </a:rPr>
              <a:t>the</a:t>
            </a:r>
            <a:r>
              <a:rPr lang="cs-CZ" dirty="0" smtClean="0">
                <a:latin typeface="Garamond" pitchFamily="18" charset="0"/>
              </a:rPr>
              <a:t> </a:t>
            </a:r>
            <a:r>
              <a:rPr lang="cs-CZ" dirty="0" err="1" smtClean="0">
                <a:latin typeface="Garamond" pitchFamily="18" charset="0"/>
              </a:rPr>
              <a:t>confession</a:t>
            </a:r>
            <a:r>
              <a:rPr lang="cs-CZ" dirty="0" smtClean="0">
                <a:latin typeface="Garamond" pitchFamily="18" charset="0"/>
              </a:rPr>
              <a:t>)</a:t>
            </a:r>
          </a:p>
          <a:p>
            <a:pPr marL="342900" indent="-342900" algn="just" fontAlgn="auto">
              <a:spcAft>
                <a:spcPts val="0"/>
              </a:spcAft>
              <a:buFont typeface="Arial" panose="020B0604020202020204" pitchFamily="34" charset="0"/>
              <a:buChar char="•"/>
              <a:defRPr/>
            </a:pPr>
            <a:r>
              <a:rPr lang="cs-CZ" dirty="0" err="1">
                <a:latin typeface="Garamond" pitchFamily="18" charset="0"/>
              </a:rPr>
              <a:t>D</a:t>
            </a:r>
            <a:r>
              <a:rPr lang="cs-CZ" dirty="0" err="1" smtClean="0">
                <a:latin typeface="Garamond" pitchFamily="18" charset="0"/>
              </a:rPr>
              <a:t>eclared</a:t>
            </a:r>
            <a:r>
              <a:rPr lang="cs-CZ" dirty="0" smtClean="0">
                <a:latin typeface="Garamond" pitchFamily="18" charset="0"/>
              </a:rPr>
              <a:t> </a:t>
            </a:r>
            <a:r>
              <a:rPr lang="cs-CZ" dirty="0" err="1" smtClean="0">
                <a:latin typeface="Garamond" pitchFamily="18" charset="0"/>
              </a:rPr>
              <a:t>that</a:t>
            </a:r>
            <a:r>
              <a:rPr lang="cs-CZ" dirty="0" smtClean="0">
                <a:latin typeface="Garamond" pitchFamily="18" charset="0"/>
              </a:rPr>
              <a:t> </a:t>
            </a:r>
            <a:r>
              <a:rPr lang="cs-CZ" dirty="0" err="1" smtClean="0">
                <a:latin typeface="Garamond" pitchFamily="18" charset="0"/>
              </a:rPr>
              <a:t>the</a:t>
            </a:r>
            <a:r>
              <a:rPr lang="cs-CZ" dirty="0" smtClean="0">
                <a:latin typeface="Garamond" pitchFamily="18" charset="0"/>
              </a:rPr>
              <a:t> </a:t>
            </a:r>
            <a:r>
              <a:rPr lang="cs-CZ" dirty="0" err="1" smtClean="0">
                <a:latin typeface="Garamond" pitchFamily="18" charset="0"/>
              </a:rPr>
              <a:t>clergy</a:t>
            </a:r>
            <a:r>
              <a:rPr lang="cs-CZ" dirty="0" smtClean="0">
                <a:latin typeface="Garamond" pitchFamily="18" charset="0"/>
              </a:rPr>
              <a:t> </a:t>
            </a:r>
            <a:r>
              <a:rPr lang="cs-CZ" dirty="0" err="1" smtClean="0">
                <a:latin typeface="Garamond" pitchFamily="18" charset="0"/>
              </a:rPr>
              <a:t>should</a:t>
            </a:r>
            <a:r>
              <a:rPr lang="cs-CZ" dirty="0" smtClean="0">
                <a:latin typeface="Garamond" pitchFamily="18" charset="0"/>
              </a:rPr>
              <a:t> live </a:t>
            </a:r>
            <a:r>
              <a:rPr lang="cs-CZ" dirty="0" err="1" smtClean="0">
                <a:latin typeface="Garamond" pitchFamily="18" charset="0"/>
              </a:rPr>
              <a:t>according</a:t>
            </a:r>
            <a:r>
              <a:rPr lang="cs-CZ" dirty="0" smtClean="0">
                <a:latin typeface="Garamond" pitchFamily="18" charset="0"/>
              </a:rPr>
              <a:t> to </a:t>
            </a:r>
            <a:r>
              <a:rPr lang="cs-CZ" dirty="0" err="1" smtClean="0">
                <a:latin typeface="Garamond" pitchFamily="18" charset="0"/>
              </a:rPr>
              <a:t>the</a:t>
            </a:r>
            <a:r>
              <a:rPr lang="cs-CZ" dirty="0" smtClean="0">
                <a:latin typeface="Garamond" pitchFamily="18" charset="0"/>
              </a:rPr>
              <a:t> Bible, in </a:t>
            </a:r>
            <a:r>
              <a:rPr lang="cs-CZ" dirty="0" err="1" smtClean="0">
                <a:latin typeface="Garamond" pitchFamily="18" charset="0"/>
              </a:rPr>
              <a:t>poverty</a:t>
            </a:r>
            <a:r>
              <a:rPr lang="cs-CZ" dirty="0" smtClean="0">
                <a:latin typeface="Garamond" pitchFamily="18" charset="0"/>
              </a:rPr>
              <a:t>, </a:t>
            </a:r>
            <a:r>
              <a:rPr lang="cs-CZ" dirty="0" err="1" smtClean="0">
                <a:latin typeface="Garamond" pitchFamily="18" charset="0"/>
              </a:rPr>
              <a:t>without</a:t>
            </a:r>
            <a:r>
              <a:rPr lang="cs-CZ" dirty="0" smtClean="0">
                <a:latin typeface="Garamond" pitchFamily="18" charset="0"/>
              </a:rPr>
              <a:t> </a:t>
            </a:r>
            <a:r>
              <a:rPr lang="cs-CZ" dirty="0" err="1" smtClean="0">
                <a:latin typeface="Garamond" pitchFamily="18" charset="0"/>
              </a:rPr>
              <a:t>property</a:t>
            </a:r>
            <a:r>
              <a:rPr lang="cs-CZ" dirty="0" smtClean="0">
                <a:latin typeface="Garamond" pitchFamily="18" charset="0"/>
              </a:rPr>
              <a:t> and </a:t>
            </a:r>
            <a:r>
              <a:rPr lang="cs-CZ" dirty="0" err="1" smtClean="0">
                <a:latin typeface="Garamond" pitchFamily="18" charset="0"/>
              </a:rPr>
              <a:t>without</a:t>
            </a:r>
            <a:r>
              <a:rPr lang="cs-CZ" dirty="0" smtClean="0">
                <a:latin typeface="Garamond" pitchFamily="18" charset="0"/>
              </a:rPr>
              <a:t> a </a:t>
            </a:r>
            <a:r>
              <a:rPr lang="cs-CZ" dirty="0" err="1" smtClean="0">
                <a:latin typeface="Garamond" pitchFamily="18" charset="0"/>
              </a:rPr>
              <a:t>secular</a:t>
            </a:r>
            <a:r>
              <a:rPr lang="cs-CZ" dirty="0" smtClean="0">
                <a:latin typeface="Garamond" pitchFamily="18" charset="0"/>
              </a:rPr>
              <a:t> </a:t>
            </a:r>
            <a:r>
              <a:rPr lang="cs-CZ" dirty="0" err="1" smtClean="0">
                <a:latin typeface="Garamond" pitchFamily="18" charset="0"/>
              </a:rPr>
              <a:t>power</a:t>
            </a:r>
            <a:endParaRPr lang="cs-CZ" dirty="0" smtClean="0">
              <a:latin typeface="Garamond" pitchFamily="18" charset="0"/>
            </a:endParaRPr>
          </a:p>
          <a:p>
            <a:pPr marL="342900" indent="-342900" algn="just">
              <a:spcAft>
                <a:spcPts val="0"/>
              </a:spcAft>
              <a:buFont typeface="Arial" panose="020B0604020202020204" pitchFamily="34" charset="0"/>
              <a:buChar char="•"/>
              <a:defRPr/>
            </a:pPr>
            <a:r>
              <a:rPr lang="cs-CZ" dirty="0" err="1" smtClean="0">
                <a:latin typeface="Garamond" pitchFamily="18" charset="0"/>
              </a:rPr>
              <a:t>Proclaimed</a:t>
            </a:r>
            <a:r>
              <a:rPr lang="cs-CZ" dirty="0" smtClean="0">
                <a:latin typeface="Garamond" pitchFamily="18" charset="0"/>
              </a:rPr>
              <a:t> </a:t>
            </a:r>
            <a:r>
              <a:rPr lang="cs-CZ" dirty="0" err="1" smtClean="0">
                <a:latin typeface="Garamond" pitchFamily="18" charset="0"/>
              </a:rPr>
              <a:t>that</a:t>
            </a:r>
            <a:r>
              <a:rPr lang="cs-CZ" dirty="0" smtClean="0">
                <a:latin typeface="Garamond" pitchFamily="18" charset="0"/>
              </a:rPr>
              <a:t> </a:t>
            </a:r>
            <a:r>
              <a:rPr lang="cs-CZ" dirty="0" err="1" smtClean="0">
                <a:latin typeface="Garamond" pitchFamily="18" charset="0"/>
              </a:rPr>
              <a:t>the</a:t>
            </a:r>
            <a:r>
              <a:rPr lang="cs-CZ" dirty="0" smtClean="0">
                <a:latin typeface="Garamond" pitchFamily="18" charset="0"/>
              </a:rPr>
              <a:t> </a:t>
            </a:r>
            <a:r>
              <a:rPr lang="cs-CZ" dirty="0" err="1" smtClean="0">
                <a:latin typeface="Garamond" pitchFamily="18" charset="0"/>
              </a:rPr>
              <a:t>believers</a:t>
            </a:r>
            <a:r>
              <a:rPr lang="cs-CZ" dirty="0" smtClean="0">
                <a:latin typeface="Garamond" pitchFamily="18" charset="0"/>
              </a:rPr>
              <a:t> </a:t>
            </a:r>
            <a:r>
              <a:rPr lang="cs-CZ" dirty="0" err="1" smtClean="0">
                <a:latin typeface="Garamond" pitchFamily="18" charset="0"/>
              </a:rPr>
              <a:t>should</a:t>
            </a:r>
            <a:r>
              <a:rPr lang="cs-CZ" dirty="0" smtClean="0">
                <a:latin typeface="Garamond" pitchFamily="18" charset="0"/>
              </a:rPr>
              <a:t> </a:t>
            </a:r>
            <a:r>
              <a:rPr lang="cs-CZ" dirty="0" err="1" smtClean="0">
                <a:latin typeface="Garamond" pitchFamily="18" charset="0"/>
              </a:rPr>
              <a:t>understand</a:t>
            </a:r>
            <a:r>
              <a:rPr lang="cs-CZ" dirty="0" smtClean="0">
                <a:latin typeface="Garamond" pitchFamily="18" charset="0"/>
              </a:rPr>
              <a:t> </a:t>
            </a:r>
            <a:r>
              <a:rPr lang="cs-CZ" dirty="0" err="1" smtClean="0">
                <a:latin typeface="Garamond" pitchFamily="18" charset="0"/>
              </a:rPr>
              <a:t>the</a:t>
            </a:r>
            <a:r>
              <a:rPr lang="cs-CZ" dirty="0" smtClean="0">
                <a:latin typeface="Garamond" pitchFamily="18" charset="0"/>
              </a:rPr>
              <a:t> </a:t>
            </a:r>
            <a:r>
              <a:rPr lang="cs-CZ" dirty="0" err="1" smtClean="0">
                <a:latin typeface="Garamond" pitchFamily="18" charset="0"/>
              </a:rPr>
              <a:t>Holy</a:t>
            </a:r>
            <a:r>
              <a:rPr lang="cs-CZ" dirty="0" smtClean="0">
                <a:latin typeface="Garamond" pitchFamily="18" charset="0"/>
              </a:rPr>
              <a:t> </a:t>
            </a:r>
            <a:r>
              <a:rPr lang="cs-CZ" dirty="0" err="1" smtClean="0">
                <a:latin typeface="Garamond" pitchFamily="18" charset="0"/>
              </a:rPr>
              <a:t>Writ</a:t>
            </a:r>
            <a:r>
              <a:rPr lang="cs-CZ" dirty="0" smtClean="0">
                <a:latin typeface="Garamond" pitchFamily="18" charset="0"/>
              </a:rPr>
              <a:t> so </a:t>
            </a:r>
            <a:r>
              <a:rPr lang="cs-CZ" dirty="0" err="1" smtClean="0">
                <a:latin typeface="Garamond" pitchFamily="18" charset="0"/>
              </a:rPr>
              <a:t>it</a:t>
            </a:r>
            <a:r>
              <a:rPr lang="cs-CZ" dirty="0" smtClean="0">
                <a:latin typeface="Garamond" pitchFamily="18" charset="0"/>
              </a:rPr>
              <a:t> </a:t>
            </a:r>
            <a:r>
              <a:rPr lang="cs-CZ" dirty="0" err="1" smtClean="0">
                <a:latin typeface="Garamond" pitchFamily="18" charset="0"/>
              </a:rPr>
              <a:t>should</a:t>
            </a:r>
            <a:r>
              <a:rPr lang="cs-CZ" dirty="0" smtClean="0">
                <a:latin typeface="Garamond" pitchFamily="18" charset="0"/>
              </a:rPr>
              <a:t> </a:t>
            </a:r>
            <a:r>
              <a:rPr lang="cs-CZ" dirty="0" err="1" smtClean="0">
                <a:latin typeface="Garamond" pitchFamily="18" charset="0"/>
              </a:rPr>
              <a:t>be</a:t>
            </a:r>
            <a:r>
              <a:rPr lang="cs-CZ" dirty="0" smtClean="0">
                <a:latin typeface="Garamond" pitchFamily="18" charset="0"/>
              </a:rPr>
              <a:t> </a:t>
            </a:r>
            <a:r>
              <a:rPr lang="cs-CZ" dirty="0" err="1" smtClean="0">
                <a:latin typeface="Garamond" pitchFamily="18" charset="0"/>
              </a:rPr>
              <a:t>proclaimed</a:t>
            </a:r>
            <a:r>
              <a:rPr lang="cs-CZ" dirty="0" smtClean="0">
                <a:latin typeface="Garamond" pitchFamily="18" charset="0"/>
              </a:rPr>
              <a:t> in </a:t>
            </a:r>
            <a:r>
              <a:rPr lang="cs-CZ" dirty="0" err="1" smtClean="0">
                <a:latin typeface="Garamond" pitchFamily="18" charset="0"/>
              </a:rPr>
              <a:t>the</a:t>
            </a:r>
            <a:r>
              <a:rPr lang="cs-CZ" dirty="0" smtClean="0">
                <a:latin typeface="Garamond" pitchFamily="18" charset="0"/>
              </a:rPr>
              <a:t> </a:t>
            </a:r>
            <a:r>
              <a:rPr lang="cs-CZ" dirty="0" err="1" smtClean="0">
                <a:latin typeface="Garamond" pitchFamily="18" charset="0"/>
              </a:rPr>
              <a:t>national</a:t>
            </a:r>
            <a:r>
              <a:rPr lang="cs-CZ" dirty="0" smtClean="0">
                <a:latin typeface="Garamond" pitchFamily="18" charset="0"/>
              </a:rPr>
              <a:t> </a:t>
            </a:r>
            <a:r>
              <a:rPr lang="cs-CZ" dirty="0" err="1" smtClean="0">
                <a:latin typeface="Garamond" pitchFamily="18" charset="0"/>
              </a:rPr>
              <a:t>languages</a:t>
            </a:r>
            <a:r>
              <a:rPr lang="cs-CZ" dirty="0" smtClean="0">
                <a:latin typeface="Garamond" pitchFamily="18" charset="0"/>
              </a:rPr>
              <a:t>, not in latine</a:t>
            </a:r>
          </a:p>
          <a:p>
            <a:pPr marL="342900" indent="-342900" algn="just" fontAlgn="auto">
              <a:spcAft>
                <a:spcPts val="0"/>
              </a:spcAft>
              <a:buFont typeface="Arial" panose="020B0604020202020204" pitchFamily="34" charset="0"/>
              <a:buChar char="•"/>
              <a:defRPr/>
            </a:pPr>
            <a:r>
              <a:rPr lang="cs-CZ" dirty="0" smtClean="0">
                <a:latin typeface="Garamond" pitchFamily="18" charset="0"/>
              </a:rPr>
              <a:t>1410 – Hus </a:t>
            </a:r>
            <a:r>
              <a:rPr lang="cs-CZ" dirty="0" err="1" smtClean="0">
                <a:latin typeface="Garamond" pitchFamily="18" charset="0"/>
              </a:rPr>
              <a:t>was</a:t>
            </a:r>
            <a:r>
              <a:rPr lang="cs-CZ" dirty="0" smtClean="0">
                <a:latin typeface="Garamond" pitchFamily="18" charset="0"/>
              </a:rPr>
              <a:t> </a:t>
            </a:r>
            <a:r>
              <a:rPr lang="cs-CZ" dirty="0" err="1" smtClean="0">
                <a:latin typeface="Garamond" pitchFamily="18" charset="0"/>
              </a:rPr>
              <a:t>excomunicated</a:t>
            </a:r>
            <a:r>
              <a:rPr lang="cs-CZ" dirty="0" smtClean="0">
                <a:latin typeface="Garamond" pitchFamily="18" charset="0"/>
              </a:rPr>
              <a:t> </a:t>
            </a:r>
            <a:r>
              <a:rPr lang="cs-CZ" dirty="0" err="1" smtClean="0">
                <a:latin typeface="Garamond" pitchFamily="18" charset="0"/>
              </a:rPr>
              <a:t>from</a:t>
            </a:r>
            <a:r>
              <a:rPr lang="cs-CZ" dirty="0" smtClean="0">
                <a:latin typeface="Garamond" pitchFamily="18" charset="0"/>
              </a:rPr>
              <a:t> </a:t>
            </a:r>
            <a:r>
              <a:rPr lang="cs-CZ" dirty="0" err="1" smtClean="0">
                <a:latin typeface="Garamond" pitchFamily="18" charset="0"/>
              </a:rPr>
              <a:t>the</a:t>
            </a:r>
            <a:r>
              <a:rPr lang="cs-CZ" dirty="0" smtClean="0">
                <a:latin typeface="Garamond" pitchFamily="18" charset="0"/>
              </a:rPr>
              <a:t> </a:t>
            </a:r>
            <a:r>
              <a:rPr lang="cs-CZ" dirty="0" err="1" smtClean="0">
                <a:latin typeface="Garamond" pitchFamily="18" charset="0"/>
              </a:rPr>
              <a:t>church</a:t>
            </a:r>
            <a:r>
              <a:rPr lang="cs-CZ" dirty="0" smtClean="0">
                <a:latin typeface="Garamond" pitchFamily="18" charset="0"/>
              </a:rPr>
              <a:t> by Pope Alexander V</a:t>
            </a:r>
          </a:p>
          <a:p>
            <a:pPr marL="342900" indent="-342900" algn="just" fontAlgn="auto">
              <a:spcAft>
                <a:spcPts val="0"/>
              </a:spcAft>
              <a:buFont typeface="Arial" panose="020B0604020202020204" pitchFamily="34" charset="0"/>
              <a:buChar char="•"/>
              <a:defRPr/>
            </a:pPr>
            <a:r>
              <a:rPr lang="cs-CZ" dirty="0">
                <a:latin typeface="Garamond" pitchFamily="18" charset="0"/>
              </a:rPr>
              <a:t>https://www.youtube.com/watch?v=N9gjzpM01Gc</a:t>
            </a:r>
            <a:endParaRPr lang="cs-CZ" dirty="0" smtClean="0">
              <a:latin typeface="Garamond" pitchFamily="18" charset="0"/>
            </a:endParaRPr>
          </a:p>
          <a:p>
            <a:pPr marL="274320" indent="-274320" fontAlgn="auto">
              <a:spcAft>
                <a:spcPts val="0"/>
              </a:spcAft>
              <a:buFont typeface="Wingdings 2"/>
              <a:buChar char=""/>
              <a:defRPr/>
            </a:pPr>
            <a:endParaRPr lang="cs-CZ" dirty="0">
              <a:latin typeface="Garamond" pitchFamily="18" charset="0"/>
            </a:endParaRPr>
          </a:p>
        </p:txBody>
      </p:sp>
    </p:spTree>
    <p:extLst>
      <p:ext uri="{BB962C8B-B14F-4D97-AF65-F5344CB8AC3E}">
        <p14:creationId xmlns:p14="http://schemas.microsoft.com/office/powerpoint/2010/main" val="2509653044"/>
      </p:ext>
    </p:extLst>
  </p:cSld>
  <p:clrMapOvr>
    <a:masterClrMapping/>
  </p:clrMapOvr>
  <p:transition>
    <p:wedg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0" y="320040"/>
            <a:ext cx="3275856" cy="516672"/>
          </a:xfrm>
        </p:spPr>
        <p:txBody>
          <a:bodyPr/>
          <a:lstStyle/>
          <a:p>
            <a:pPr fontAlgn="auto">
              <a:spcAft>
                <a:spcPts val="0"/>
              </a:spcAft>
              <a:defRPr/>
            </a:pPr>
            <a:r>
              <a:rPr lang="cs-CZ" sz="2800" dirty="0" smtClean="0">
                <a:latin typeface="Garamond" pitchFamily="18" charset="0"/>
              </a:rPr>
              <a:t>Master Jan Hus</a:t>
            </a:r>
            <a:endParaRPr lang="cs-CZ" sz="2800" dirty="0">
              <a:latin typeface="Garamond" pitchFamily="18" charset="0"/>
            </a:endParaRPr>
          </a:p>
        </p:txBody>
      </p:sp>
      <p:sp>
        <p:nvSpPr>
          <p:cNvPr id="74755" name="Zástupný symbol pro text 7"/>
          <p:cNvSpPr>
            <a:spLocks noGrp="1"/>
          </p:cNvSpPr>
          <p:nvPr>
            <p:ph type="body" idx="1"/>
          </p:nvPr>
        </p:nvSpPr>
        <p:spPr>
          <a:xfrm>
            <a:off x="250825" y="3284984"/>
            <a:ext cx="3727450" cy="360040"/>
          </a:xfrm>
          <a:ln>
            <a:miter lim="800000"/>
            <a:headEnd/>
            <a:tailEnd/>
          </a:ln>
        </p:spPr>
        <p:txBody>
          <a:bodyPr/>
          <a:lstStyle/>
          <a:p>
            <a:r>
              <a:rPr lang="cs-CZ" altLang="cs-CZ" sz="2000" dirty="0" smtClean="0">
                <a:latin typeface="Garamond" pitchFamily="18" charset="0"/>
              </a:rPr>
              <a:t>Jan Hus </a:t>
            </a:r>
            <a:r>
              <a:rPr lang="cs-CZ" altLang="cs-CZ" sz="2000" dirty="0" err="1" smtClean="0">
                <a:latin typeface="Garamond" pitchFamily="18" charset="0"/>
              </a:rPr>
              <a:t>at</a:t>
            </a:r>
            <a:r>
              <a:rPr lang="cs-CZ" altLang="cs-CZ" sz="2000" dirty="0" smtClean="0">
                <a:latin typeface="Garamond" pitchFamily="18" charset="0"/>
              </a:rPr>
              <a:t> </a:t>
            </a:r>
            <a:r>
              <a:rPr lang="cs-CZ" altLang="cs-CZ" sz="2000" dirty="0" err="1" smtClean="0">
                <a:latin typeface="Garamond" pitchFamily="18" charset="0"/>
              </a:rPr>
              <a:t>the</a:t>
            </a:r>
            <a:r>
              <a:rPr lang="cs-CZ" altLang="cs-CZ" sz="2000" dirty="0" smtClean="0">
                <a:latin typeface="Garamond" pitchFamily="18" charset="0"/>
              </a:rPr>
              <a:t> </a:t>
            </a:r>
            <a:r>
              <a:rPr lang="cs-CZ" altLang="cs-CZ" sz="2000" dirty="0" err="1" smtClean="0">
                <a:latin typeface="Garamond" pitchFamily="18" charset="0"/>
              </a:rPr>
              <a:t>stake</a:t>
            </a:r>
            <a:r>
              <a:rPr lang="cs-CZ" altLang="cs-CZ" sz="2000" dirty="0" smtClean="0">
                <a:latin typeface="Garamond" pitchFamily="18" charset="0"/>
              </a:rPr>
              <a:t>.</a:t>
            </a:r>
          </a:p>
        </p:txBody>
      </p:sp>
      <p:sp>
        <p:nvSpPr>
          <p:cNvPr id="74756" name="Zástupný symbol pro text 9"/>
          <p:cNvSpPr>
            <a:spLocks noGrp="1"/>
          </p:cNvSpPr>
          <p:nvPr>
            <p:ph type="body" sz="half" idx="3"/>
          </p:nvPr>
        </p:nvSpPr>
        <p:spPr>
          <a:xfrm>
            <a:off x="4356100" y="5300663"/>
            <a:ext cx="3744913" cy="1557337"/>
          </a:xfrm>
          <a:ln>
            <a:miter lim="800000"/>
            <a:headEnd/>
            <a:tailEnd/>
          </a:ln>
        </p:spPr>
        <p:txBody>
          <a:bodyPr/>
          <a:lstStyle/>
          <a:p>
            <a:r>
              <a:rPr lang="cs-CZ" altLang="cs-CZ" sz="1800" b="0" dirty="0">
                <a:latin typeface="Garamond" panose="02020404030301010803" pitchFamily="18" charset="0"/>
              </a:rPr>
              <a:t>https://www.youtube.com/watch?v=0Vr04TNrbt4</a:t>
            </a:r>
            <a:endParaRPr lang="cs-CZ" altLang="cs-CZ" sz="1800" b="0" dirty="0" smtClean="0">
              <a:latin typeface="Garamond" panose="02020404030301010803" pitchFamily="18" charset="0"/>
            </a:endParaRPr>
          </a:p>
        </p:txBody>
      </p:sp>
      <p:sp>
        <p:nvSpPr>
          <p:cNvPr id="12291" name="Zástupný symbol pro text 5"/>
          <p:cNvSpPr>
            <a:spLocks noGrp="1"/>
          </p:cNvSpPr>
          <p:nvPr>
            <p:ph sz="quarter" idx="4"/>
          </p:nvPr>
        </p:nvSpPr>
        <p:spPr>
          <a:xfrm>
            <a:off x="3635375" y="188913"/>
            <a:ext cx="4608513" cy="4680247"/>
          </a:xfrm>
        </p:spPr>
        <p:txBody>
          <a:bodyPr>
            <a:normAutofit fontScale="77500" lnSpcReduction="20000"/>
          </a:bodyPr>
          <a:lstStyle/>
          <a:p>
            <a:pPr algn="just">
              <a:spcBef>
                <a:spcPct val="0"/>
              </a:spcBef>
              <a:buFont typeface="Arial" panose="020B0604020202020204" pitchFamily="34" charset="0"/>
              <a:buChar char="•"/>
              <a:defRPr/>
            </a:pPr>
            <a:r>
              <a:rPr lang="cs-CZ" sz="2800" dirty="0" smtClean="0">
                <a:latin typeface="Garamond" pitchFamily="18" charset="0"/>
              </a:rPr>
              <a:t>Jan Hus </a:t>
            </a:r>
            <a:r>
              <a:rPr lang="cs-CZ" sz="2800" dirty="0" err="1" smtClean="0">
                <a:latin typeface="Garamond" pitchFamily="18" charset="0"/>
              </a:rPr>
              <a:t>was</a:t>
            </a:r>
            <a:r>
              <a:rPr lang="cs-CZ" sz="2800" dirty="0" smtClean="0">
                <a:latin typeface="Garamond" pitchFamily="18" charset="0"/>
              </a:rPr>
              <a:t> </a:t>
            </a:r>
            <a:r>
              <a:rPr lang="cs-CZ" sz="2800" dirty="0" err="1" smtClean="0">
                <a:latin typeface="Garamond" pitchFamily="18" charset="0"/>
              </a:rPr>
              <a:t>invited</a:t>
            </a:r>
            <a:r>
              <a:rPr lang="cs-CZ" sz="2800" dirty="0" smtClean="0">
                <a:latin typeface="Garamond" pitchFamily="18" charset="0"/>
              </a:rPr>
              <a:t> to </a:t>
            </a:r>
            <a:r>
              <a:rPr lang="cs-CZ" sz="2800" dirty="0" err="1" smtClean="0">
                <a:latin typeface="Garamond" pitchFamily="18" charset="0"/>
              </a:rPr>
              <a:t>the</a:t>
            </a:r>
            <a:r>
              <a:rPr lang="cs-CZ" sz="2800" dirty="0" smtClean="0">
                <a:latin typeface="Garamond" pitchFamily="18" charset="0"/>
              </a:rPr>
              <a:t> </a:t>
            </a:r>
            <a:r>
              <a:rPr lang="cs-CZ" sz="2800" dirty="0" err="1" smtClean="0">
                <a:latin typeface="Garamond" pitchFamily="18" charset="0"/>
              </a:rPr>
              <a:t>Council</a:t>
            </a:r>
            <a:r>
              <a:rPr lang="cs-CZ" sz="2800" dirty="0" smtClean="0">
                <a:latin typeface="Garamond" pitchFamily="18" charset="0"/>
              </a:rPr>
              <a:t> </a:t>
            </a:r>
            <a:r>
              <a:rPr lang="cs-CZ" sz="2800" dirty="0" err="1" smtClean="0">
                <a:latin typeface="Garamond" pitchFamily="18" charset="0"/>
              </a:rPr>
              <a:t>of</a:t>
            </a:r>
            <a:r>
              <a:rPr lang="cs-CZ" sz="2800" dirty="0" smtClean="0">
                <a:latin typeface="Garamond" pitchFamily="18" charset="0"/>
              </a:rPr>
              <a:t> Constance to </a:t>
            </a:r>
            <a:r>
              <a:rPr lang="cs-CZ" sz="2800" dirty="0" err="1" smtClean="0">
                <a:latin typeface="Garamond" pitchFamily="18" charset="0"/>
              </a:rPr>
              <a:t>defend</a:t>
            </a:r>
            <a:r>
              <a:rPr lang="cs-CZ" sz="2800" dirty="0" smtClean="0">
                <a:latin typeface="Garamond" pitchFamily="18" charset="0"/>
              </a:rPr>
              <a:t> </a:t>
            </a:r>
            <a:r>
              <a:rPr lang="cs-CZ" sz="2800" dirty="0" err="1" smtClean="0">
                <a:latin typeface="Garamond" pitchFamily="18" charset="0"/>
              </a:rPr>
              <a:t>himself</a:t>
            </a:r>
            <a:r>
              <a:rPr lang="cs-CZ" sz="2800" dirty="0" smtClean="0">
                <a:latin typeface="Garamond" pitchFamily="18" charset="0"/>
              </a:rPr>
              <a:t> and </a:t>
            </a:r>
            <a:r>
              <a:rPr lang="cs-CZ" sz="2800" dirty="0" err="1" smtClean="0">
                <a:latin typeface="Garamond" pitchFamily="18" charset="0"/>
              </a:rPr>
              <a:t>explain</a:t>
            </a:r>
            <a:r>
              <a:rPr lang="cs-CZ" sz="2800" dirty="0" smtClean="0">
                <a:latin typeface="Garamond" pitchFamily="18" charset="0"/>
              </a:rPr>
              <a:t> his </a:t>
            </a:r>
            <a:r>
              <a:rPr lang="cs-CZ" sz="2800" dirty="0" err="1" smtClean="0">
                <a:latin typeface="Garamond" pitchFamily="18" charset="0"/>
              </a:rPr>
              <a:t>theories</a:t>
            </a:r>
            <a:endParaRPr lang="cs-CZ" sz="2800" dirty="0" smtClean="0">
              <a:latin typeface="Garamond" pitchFamily="18" charset="0"/>
            </a:endParaRPr>
          </a:p>
          <a:p>
            <a:pPr algn="just">
              <a:spcBef>
                <a:spcPct val="0"/>
              </a:spcBef>
              <a:buFont typeface="Arial" panose="020B0604020202020204" pitchFamily="34" charset="0"/>
              <a:buChar char="•"/>
              <a:defRPr/>
            </a:pPr>
            <a:r>
              <a:rPr lang="cs-CZ" sz="2800" dirty="0" err="1" smtClean="0">
                <a:latin typeface="Garamond" pitchFamily="18" charset="0"/>
              </a:rPr>
              <a:t>The</a:t>
            </a:r>
            <a:r>
              <a:rPr lang="cs-CZ" sz="2800" dirty="0" smtClean="0">
                <a:latin typeface="Garamond" pitchFamily="18" charset="0"/>
              </a:rPr>
              <a:t> King </a:t>
            </a:r>
            <a:r>
              <a:rPr lang="cs-CZ" sz="2800" dirty="0" err="1" smtClean="0">
                <a:latin typeface="Garamond" pitchFamily="18" charset="0"/>
              </a:rPr>
              <a:t>of</a:t>
            </a:r>
            <a:r>
              <a:rPr lang="cs-CZ" sz="2800" dirty="0" smtClean="0">
                <a:latin typeface="Garamond" pitchFamily="18" charset="0"/>
              </a:rPr>
              <a:t> </a:t>
            </a:r>
            <a:r>
              <a:rPr lang="cs-CZ" sz="2800" dirty="0" err="1" smtClean="0">
                <a:latin typeface="Garamond" pitchFamily="18" charset="0"/>
              </a:rPr>
              <a:t>Holy</a:t>
            </a:r>
            <a:r>
              <a:rPr lang="cs-CZ" sz="2800" dirty="0" smtClean="0">
                <a:latin typeface="Garamond" pitchFamily="18" charset="0"/>
              </a:rPr>
              <a:t> Roman Empire </a:t>
            </a:r>
            <a:r>
              <a:rPr lang="cs-CZ" sz="2800" b="1" dirty="0" err="1" smtClean="0">
                <a:solidFill>
                  <a:schemeClr val="tx2"/>
                </a:solidFill>
                <a:latin typeface="Garamond" pitchFamily="18" charset="0"/>
              </a:rPr>
              <a:t>Sigismund</a:t>
            </a:r>
            <a:r>
              <a:rPr lang="cs-CZ" sz="2800" dirty="0" smtClean="0">
                <a:latin typeface="Garamond" pitchFamily="18" charset="0"/>
              </a:rPr>
              <a:t> </a:t>
            </a:r>
            <a:r>
              <a:rPr lang="cs-CZ" sz="2800" dirty="0" err="1" smtClean="0">
                <a:latin typeface="Garamond" pitchFamily="18" charset="0"/>
              </a:rPr>
              <a:t>guaranteed</a:t>
            </a:r>
            <a:r>
              <a:rPr lang="cs-CZ" sz="2800" dirty="0" smtClean="0">
                <a:latin typeface="Garamond" pitchFamily="18" charset="0"/>
              </a:rPr>
              <a:t> to Jan Hus a safe </a:t>
            </a:r>
            <a:r>
              <a:rPr lang="cs-CZ" sz="2800" dirty="0" err="1" smtClean="0">
                <a:latin typeface="Garamond" pitchFamily="18" charset="0"/>
              </a:rPr>
              <a:t>passage</a:t>
            </a:r>
            <a:r>
              <a:rPr lang="cs-CZ" sz="2800" dirty="0" smtClean="0">
                <a:latin typeface="Garamond" pitchFamily="18" charset="0"/>
              </a:rPr>
              <a:t> </a:t>
            </a:r>
            <a:r>
              <a:rPr lang="cs-CZ" sz="2800" dirty="0" err="1" smtClean="0">
                <a:latin typeface="Garamond" pitchFamily="18" charset="0"/>
              </a:rPr>
              <a:t>through</a:t>
            </a:r>
            <a:r>
              <a:rPr lang="cs-CZ" sz="2800" dirty="0" smtClean="0">
                <a:latin typeface="Garamond" pitchFamily="18" charset="0"/>
              </a:rPr>
              <a:t> </a:t>
            </a:r>
            <a:r>
              <a:rPr lang="cs-CZ" sz="2800" dirty="0" err="1" smtClean="0">
                <a:latin typeface="Garamond" pitchFamily="18" charset="0"/>
              </a:rPr>
              <a:t>the</a:t>
            </a:r>
            <a:r>
              <a:rPr lang="cs-CZ" sz="2800" dirty="0" smtClean="0">
                <a:latin typeface="Garamond" pitchFamily="18" charset="0"/>
              </a:rPr>
              <a:t> HRE but he </a:t>
            </a:r>
            <a:r>
              <a:rPr lang="cs-CZ" sz="2800" dirty="0" err="1" smtClean="0">
                <a:latin typeface="Garamond" pitchFamily="18" charset="0"/>
              </a:rPr>
              <a:t>didn’t</a:t>
            </a:r>
            <a:r>
              <a:rPr lang="cs-CZ" sz="2800" dirty="0" smtClean="0">
                <a:latin typeface="Garamond" pitchFamily="18" charset="0"/>
              </a:rPr>
              <a:t> </a:t>
            </a:r>
            <a:r>
              <a:rPr lang="cs-CZ" sz="2800" dirty="0" err="1" smtClean="0">
                <a:latin typeface="Garamond" pitchFamily="18" charset="0"/>
              </a:rPr>
              <a:t>have</a:t>
            </a:r>
            <a:r>
              <a:rPr lang="cs-CZ" sz="2800" dirty="0" smtClean="0">
                <a:latin typeface="Garamond" pitchFamily="18" charset="0"/>
              </a:rPr>
              <a:t> </a:t>
            </a:r>
            <a:r>
              <a:rPr lang="cs-CZ" sz="2800" dirty="0" err="1" smtClean="0">
                <a:latin typeface="Garamond" pitchFamily="18" charset="0"/>
              </a:rPr>
              <a:t>any</a:t>
            </a:r>
            <a:r>
              <a:rPr lang="cs-CZ" sz="2800" dirty="0" smtClean="0">
                <a:latin typeface="Garamond" pitchFamily="18" charset="0"/>
              </a:rPr>
              <a:t> </a:t>
            </a:r>
            <a:r>
              <a:rPr lang="cs-CZ" sz="2800" dirty="0" err="1" smtClean="0">
                <a:latin typeface="Garamond" pitchFamily="18" charset="0"/>
              </a:rPr>
              <a:t>jurisdiction</a:t>
            </a:r>
            <a:r>
              <a:rPr lang="cs-CZ" sz="2800" dirty="0" smtClean="0">
                <a:latin typeface="Garamond" pitchFamily="18" charset="0"/>
              </a:rPr>
              <a:t> </a:t>
            </a:r>
            <a:r>
              <a:rPr lang="cs-CZ" sz="2800" dirty="0" err="1" smtClean="0">
                <a:latin typeface="Garamond" pitchFamily="18" charset="0"/>
              </a:rPr>
              <a:t>at</a:t>
            </a:r>
            <a:r>
              <a:rPr lang="cs-CZ" sz="2800" dirty="0" smtClean="0">
                <a:latin typeface="Garamond" pitchFamily="18" charset="0"/>
              </a:rPr>
              <a:t> </a:t>
            </a:r>
            <a:r>
              <a:rPr lang="cs-CZ" sz="2800" dirty="0" err="1" smtClean="0">
                <a:latin typeface="Garamond" pitchFamily="18" charset="0"/>
              </a:rPr>
              <a:t>the</a:t>
            </a:r>
            <a:r>
              <a:rPr lang="cs-CZ" sz="2800" dirty="0" smtClean="0">
                <a:latin typeface="Garamond" pitchFamily="18" charset="0"/>
              </a:rPr>
              <a:t> </a:t>
            </a:r>
            <a:r>
              <a:rPr lang="cs-CZ" sz="2800" dirty="0" err="1" smtClean="0">
                <a:latin typeface="Garamond" pitchFamily="18" charset="0"/>
              </a:rPr>
              <a:t>Council</a:t>
            </a:r>
            <a:r>
              <a:rPr lang="cs-CZ" sz="2800" dirty="0" smtClean="0">
                <a:latin typeface="Garamond" pitchFamily="18" charset="0"/>
              </a:rPr>
              <a:t> </a:t>
            </a:r>
            <a:r>
              <a:rPr lang="cs-CZ" sz="2800" dirty="0" err="1" smtClean="0">
                <a:latin typeface="Garamond" pitchFamily="18" charset="0"/>
              </a:rPr>
              <a:t>of</a:t>
            </a:r>
            <a:r>
              <a:rPr lang="cs-CZ" sz="2800" dirty="0" smtClean="0">
                <a:latin typeface="Garamond" pitchFamily="18" charset="0"/>
              </a:rPr>
              <a:t> Constance → Hus </a:t>
            </a:r>
            <a:r>
              <a:rPr lang="cs-CZ" sz="2800" dirty="0" err="1" smtClean="0">
                <a:latin typeface="Garamond" pitchFamily="18" charset="0"/>
              </a:rPr>
              <a:t>was</a:t>
            </a:r>
            <a:r>
              <a:rPr lang="cs-CZ" sz="2800" dirty="0" smtClean="0">
                <a:latin typeface="Garamond" pitchFamily="18" charset="0"/>
              </a:rPr>
              <a:t> </a:t>
            </a:r>
            <a:r>
              <a:rPr lang="cs-CZ" sz="2800" dirty="0" err="1" smtClean="0">
                <a:latin typeface="Garamond" pitchFamily="18" charset="0"/>
              </a:rPr>
              <a:t>imprisoned</a:t>
            </a:r>
            <a:r>
              <a:rPr lang="cs-CZ" sz="2800" dirty="0" smtClean="0">
                <a:latin typeface="Garamond" pitchFamily="18" charset="0"/>
              </a:rPr>
              <a:t> in Constance </a:t>
            </a:r>
            <a:r>
              <a:rPr lang="cs-CZ" sz="2800" dirty="0" err="1" smtClean="0">
                <a:latin typeface="Garamond" pitchFamily="18" charset="0"/>
              </a:rPr>
              <a:t>for</a:t>
            </a:r>
            <a:r>
              <a:rPr lang="cs-CZ" sz="2800" dirty="0" smtClean="0">
                <a:latin typeface="Garamond" pitchFamily="18" charset="0"/>
              </a:rPr>
              <a:t> 8 </a:t>
            </a:r>
            <a:r>
              <a:rPr lang="cs-CZ" sz="2800" dirty="0" err="1" smtClean="0">
                <a:latin typeface="Garamond" pitchFamily="18" charset="0"/>
              </a:rPr>
              <a:t>months</a:t>
            </a:r>
            <a:endParaRPr lang="cs-CZ" sz="2800" dirty="0" smtClean="0">
              <a:latin typeface="Garamond" pitchFamily="18" charset="0"/>
            </a:endParaRPr>
          </a:p>
          <a:p>
            <a:pPr algn="just">
              <a:spcBef>
                <a:spcPct val="0"/>
              </a:spcBef>
              <a:buFont typeface="Arial" panose="020B0604020202020204" pitchFamily="34" charset="0"/>
              <a:buChar char="•"/>
              <a:defRPr/>
            </a:pPr>
            <a:r>
              <a:rPr lang="cs-CZ" sz="2800" dirty="0" smtClean="0">
                <a:latin typeface="Garamond" pitchFamily="18" charset="0"/>
              </a:rPr>
              <a:t>Master Jan Hus </a:t>
            </a:r>
            <a:r>
              <a:rPr lang="cs-CZ" sz="2800" dirty="0" err="1" smtClean="0">
                <a:latin typeface="Garamond" pitchFamily="18" charset="0"/>
              </a:rPr>
              <a:t>was</a:t>
            </a:r>
            <a:r>
              <a:rPr lang="cs-CZ" sz="2800" dirty="0" smtClean="0">
                <a:latin typeface="Garamond" pitchFamily="18" charset="0"/>
              </a:rPr>
              <a:t> </a:t>
            </a:r>
            <a:r>
              <a:rPr lang="cs-CZ" sz="2800" dirty="0" err="1" smtClean="0">
                <a:latin typeface="Garamond" pitchFamily="18" charset="0"/>
              </a:rPr>
              <a:t>condemned</a:t>
            </a:r>
            <a:r>
              <a:rPr lang="cs-CZ" sz="2800" dirty="0" smtClean="0">
                <a:latin typeface="Garamond" pitchFamily="18" charset="0"/>
              </a:rPr>
              <a:t> by </a:t>
            </a:r>
            <a:r>
              <a:rPr lang="cs-CZ" sz="2800" dirty="0" err="1" smtClean="0">
                <a:latin typeface="Garamond" pitchFamily="18" charset="0"/>
              </a:rPr>
              <a:t>the</a:t>
            </a:r>
            <a:r>
              <a:rPr lang="cs-CZ" sz="2800" dirty="0" smtClean="0">
                <a:latin typeface="Garamond" pitchFamily="18" charset="0"/>
              </a:rPr>
              <a:t> </a:t>
            </a:r>
            <a:r>
              <a:rPr lang="cs-CZ" sz="2800" dirty="0" err="1" smtClean="0">
                <a:latin typeface="Garamond" pitchFamily="18" charset="0"/>
              </a:rPr>
              <a:t>Council</a:t>
            </a:r>
            <a:r>
              <a:rPr lang="cs-CZ" sz="2800" dirty="0" smtClean="0">
                <a:latin typeface="Garamond" pitchFamily="18" charset="0"/>
              </a:rPr>
              <a:t> </a:t>
            </a:r>
            <a:r>
              <a:rPr lang="cs-CZ" sz="2800" dirty="0" err="1" smtClean="0">
                <a:latin typeface="Garamond" pitchFamily="18" charset="0"/>
              </a:rPr>
              <a:t>at</a:t>
            </a:r>
            <a:r>
              <a:rPr lang="cs-CZ" sz="2800" dirty="0" smtClean="0">
                <a:latin typeface="Garamond" pitchFamily="18" charset="0"/>
              </a:rPr>
              <a:t> </a:t>
            </a:r>
            <a:r>
              <a:rPr lang="cs-CZ" sz="2800" dirty="0" err="1" smtClean="0">
                <a:latin typeface="Garamond" pitchFamily="18" charset="0"/>
              </a:rPr>
              <a:t>Constance</a:t>
            </a:r>
            <a:r>
              <a:rPr lang="cs-CZ" sz="2800" dirty="0" smtClean="0">
                <a:latin typeface="Garamond" pitchFamily="18" charset="0"/>
              </a:rPr>
              <a:t> as a </a:t>
            </a:r>
            <a:r>
              <a:rPr lang="cs-CZ" sz="2800" dirty="0" err="1" smtClean="0">
                <a:latin typeface="Garamond" pitchFamily="18" charset="0"/>
              </a:rPr>
              <a:t>heretic</a:t>
            </a:r>
            <a:r>
              <a:rPr lang="cs-CZ" sz="2800" dirty="0" smtClean="0">
                <a:latin typeface="Garamond" pitchFamily="18" charset="0"/>
              </a:rPr>
              <a:t> </a:t>
            </a:r>
            <a:r>
              <a:rPr lang="cs-CZ" sz="2800" dirty="0" err="1" smtClean="0">
                <a:latin typeface="Garamond" pitchFamily="18" charset="0"/>
              </a:rPr>
              <a:t>and</a:t>
            </a:r>
            <a:r>
              <a:rPr lang="cs-CZ" sz="2800" dirty="0" smtClean="0">
                <a:latin typeface="Garamond" pitchFamily="18" charset="0"/>
              </a:rPr>
              <a:t> </a:t>
            </a:r>
            <a:r>
              <a:rPr lang="cs-CZ" sz="2800" dirty="0" err="1" smtClean="0">
                <a:latin typeface="Garamond" pitchFamily="18" charset="0"/>
              </a:rPr>
              <a:t>was</a:t>
            </a:r>
            <a:r>
              <a:rPr lang="cs-CZ" sz="2800" dirty="0" smtClean="0">
                <a:latin typeface="Garamond" pitchFamily="18" charset="0"/>
              </a:rPr>
              <a:t>  </a:t>
            </a:r>
            <a:r>
              <a:rPr lang="cs-CZ" sz="2800" dirty="0" err="1" smtClean="0">
                <a:latin typeface="Garamond" pitchFamily="18" charset="0"/>
              </a:rPr>
              <a:t>sentenced</a:t>
            </a:r>
            <a:r>
              <a:rPr lang="cs-CZ" sz="2800" dirty="0" smtClean="0">
                <a:latin typeface="Garamond" pitchFamily="18" charset="0"/>
              </a:rPr>
              <a:t> to </a:t>
            </a:r>
            <a:r>
              <a:rPr lang="cs-CZ" sz="2800" dirty="0" err="1" smtClean="0">
                <a:latin typeface="Garamond" pitchFamily="18" charset="0"/>
              </a:rPr>
              <a:t>death</a:t>
            </a:r>
            <a:r>
              <a:rPr lang="cs-CZ" sz="2800" dirty="0" smtClean="0">
                <a:latin typeface="Garamond" pitchFamily="18" charset="0"/>
              </a:rPr>
              <a:t>. </a:t>
            </a:r>
          </a:p>
          <a:p>
            <a:pPr algn="just">
              <a:spcBef>
                <a:spcPct val="0"/>
              </a:spcBef>
              <a:buFont typeface="Arial" panose="020B0604020202020204" pitchFamily="34" charset="0"/>
              <a:buChar char="•"/>
              <a:defRPr/>
            </a:pPr>
            <a:r>
              <a:rPr lang="cs-CZ" sz="2800" dirty="0" smtClean="0">
                <a:latin typeface="Garamond" pitchFamily="18" charset="0"/>
              </a:rPr>
              <a:t>6th July1415 – he </a:t>
            </a:r>
            <a:r>
              <a:rPr lang="cs-CZ" sz="2800" dirty="0" err="1" smtClean="0">
                <a:latin typeface="Garamond" pitchFamily="18" charset="0"/>
              </a:rPr>
              <a:t>was</a:t>
            </a:r>
            <a:r>
              <a:rPr lang="cs-CZ" sz="2800" dirty="0" smtClean="0">
                <a:latin typeface="Garamond" pitchFamily="18" charset="0"/>
              </a:rPr>
              <a:t> </a:t>
            </a:r>
            <a:r>
              <a:rPr lang="cs-CZ" sz="2800" dirty="0" err="1" smtClean="0">
                <a:latin typeface="Garamond" pitchFamily="18" charset="0"/>
              </a:rPr>
              <a:t>burnt</a:t>
            </a:r>
            <a:r>
              <a:rPr lang="cs-CZ" sz="2800" dirty="0" smtClean="0">
                <a:latin typeface="Garamond" pitchFamily="18" charset="0"/>
              </a:rPr>
              <a:t> to </a:t>
            </a:r>
            <a:r>
              <a:rPr lang="cs-CZ" sz="2800" dirty="0" err="1" smtClean="0">
                <a:latin typeface="Garamond" pitchFamily="18" charset="0"/>
              </a:rPr>
              <a:t>death</a:t>
            </a:r>
            <a:r>
              <a:rPr lang="cs-CZ" sz="2800" dirty="0" smtClean="0">
                <a:latin typeface="Garamond" pitchFamily="18" charset="0"/>
              </a:rPr>
              <a:t> </a:t>
            </a:r>
            <a:r>
              <a:rPr lang="cs-CZ" sz="2800" dirty="0" err="1" smtClean="0">
                <a:latin typeface="Garamond" pitchFamily="18" charset="0"/>
              </a:rPr>
              <a:t>at</a:t>
            </a:r>
            <a:r>
              <a:rPr lang="cs-CZ" sz="2800" dirty="0" smtClean="0">
                <a:latin typeface="Garamond" pitchFamily="18" charset="0"/>
              </a:rPr>
              <a:t> </a:t>
            </a:r>
            <a:r>
              <a:rPr lang="cs-CZ" sz="2800" dirty="0" err="1" smtClean="0">
                <a:latin typeface="Garamond" pitchFamily="18" charset="0"/>
              </a:rPr>
              <a:t>the</a:t>
            </a:r>
            <a:r>
              <a:rPr lang="cs-CZ" sz="2800" dirty="0" smtClean="0">
                <a:latin typeface="Garamond" pitchFamily="18" charset="0"/>
              </a:rPr>
              <a:t> </a:t>
            </a:r>
            <a:r>
              <a:rPr lang="cs-CZ" sz="2800" dirty="0" err="1" smtClean="0">
                <a:latin typeface="Garamond" pitchFamily="18" charset="0"/>
              </a:rPr>
              <a:t>stake</a:t>
            </a:r>
            <a:r>
              <a:rPr lang="cs-CZ" sz="2800" dirty="0" smtClean="0">
                <a:latin typeface="Garamond" pitchFamily="18" charset="0"/>
              </a:rPr>
              <a:t>.</a:t>
            </a:r>
          </a:p>
          <a:p>
            <a:pPr>
              <a:spcBef>
                <a:spcPct val="0"/>
              </a:spcBef>
              <a:defRPr/>
            </a:pPr>
            <a:endParaRPr lang="cs-CZ" sz="2800" dirty="0" smtClean="0">
              <a:latin typeface="Garamond" pitchFamily="18" charset="0"/>
            </a:endParaRPr>
          </a:p>
          <a:p>
            <a:pPr>
              <a:spcBef>
                <a:spcPct val="0"/>
              </a:spcBef>
              <a:defRPr/>
            </a:pPr>
            <a:endParaRPr lang="cs-CZ" sz="2800" dirty="0" smtClean="0">
              <a:latin typeface="Garamond" pitchFamily="18" charset="0"/>
            </a:endParaRPr>
          </a:p>
          <a:p>
            <a:pPr>
              <a:spcBef>
                <a:spcPct val="0"/>
              </a:spcBef>
              <a:buFont typeface="Wingdings 2" pitchFamily="18" charset="2"/>
              <a:buNone/>
              <a:defRPr/>
            </a:pPr>
            <a:endParaRPr lang="cs-CZ" dirty="0" smtClean="0"/>
          </a:p>
        </p:txBody>
      </p:sp>
      <p:pic>
        <p:nvPicPr>
          <p:cNvPr id="3" name="Zástupný symbol pro obsah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51520" y="1124744"/>
            <a:ext cx="3348038" cy="1995945"/>
          </a:xfrm>
        </p:spPr>
      </p:pic>
    </p:spTree>
    <p:extLst>
      <p:ext uri="{BB962C8B-B14F-4D97-AF65-F5344CB8AC3E}">
        <p14:creationId xmlns:p14="http://schemas.microsoft.com/office/powerpoint/2010/main" val="1710316986"/>
      </p:ext>
    </p:extLst>
  </p:cSld>
  <p:clrMapOvr>
    <a:masterClrMapping/>
  </p:clrMapOvr>
  <p:transition>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7239000" cy="764704"/>
          </a:xfrm>
        </p:spPr>
        <p:txBody>
          <a:bodyPr/>
          <a:lstStyle/>
          <a:p>
            <a:pPr algn="ctr" eaLnBrk="1" fontAlgn="auto" hangingPunct="1">
              <a:spcAft>
                <a:spcPts val="0"/>
              </a:spcAft>
              <a:defRPr/>
            </a:pPr>
            <a:r>
              <a:rPr lang="cs-CZ" dirty="0" err="1" smtClean="0">
                <a:latin typeface="Garamond" panose="02020404030301010803" pitchFamily="18" charset="0"/>
              </a:rPr>
              <a:t>Central</a:t>
            </a:r>
            <a:r>
              <a:rPr lang="cs-CZ" dirty="0" smtClean="0">
                <a:latin typeface="Garamond" panose="02020404030301010803" pitchFamily="18" charset="0"/>
              </a:rPr>
              <a:t> </a:t>
            </a:r>
            <a:r>
              <a:rPr lang="cs-CZ" dirty="0" err="1" smtClean="0">
                <a:latin typeface="Garamond" panose="02020404030301010803" pitchFamily="18" charset="0"/>
              </a:rPr>
              <a:t>Europe</a:t>
            </a:r>
            <a:endParaRPr lang="en-GB" dirty="0">
              <a:latin typeface="Garamond" panose="02020404030301010803" pitchFamily="18" charset="0"/>
            </a:endParaRPr>
          </a:p>
        </p:txBody>
      </p:sp>
      <p:sp>
        <p:nvSpPr>
          <p:cNvPr id="3" name="Zástupný symbol pro obsah 2"/>
          <p:cNvSpPr>
            <a:spLocks noGrp="1"/>
          </p:cNvSpPr>
          <p:nvPr>
            <p:ph sz="quarter" idx="13"/>
          </p:nvPr>
        </p:nvSpPr>
        <p:spPr>
          <a:xfrm>
            <a:off x="457200" y="836613"/>
            <a:ext cx="7239000" cy="5619750"/>
          </a:xfrm>
          <a:prstGeom prst="rect">
            <a:avLst/>
          </a:prstGeom>
        </p:spPr>
        <p:txBody>
          <a:bodyPr>
            <a:normAutofit lnSpcReduction="10000"/>
          </a:bodyPr>
          <a:lstStyle/>
          <a:p>
            <a:pPr marL="274320" indent="-274320" eaLnBrk="1" fontAlgn="auto" hangingPunct="1">
              <a:spcAft>
                <a:spcPts val="0"/>
              </a:spcAft>
              <a:buFont typeface="Wingdings 2"/>
              <a:buChar char=""/>
              <a:defRPr/>
            </a:pPr>
            <a:r>
              <a:rPr lang="cs-CZ" dirty="0" err="1" smtClean="0">
                <a:latin typeface="Garamond" panose="02020404030301010803" pitchFamily="18" charset="0"/>
              </a:rPr>
              <a:t>Demarcation</a:t>
            </a:r>
            <a:r>
              <a:rPr lang="cs-CZ" dirty="0" smtClean="0">
                <a:latin typeface="Garamond" panose="02020404030301010803" pitchFamily="18" charset="0"/>
              </a:rPr>
              <a:t> </a:t>
            </a:r>
            <a:r>
              <a:rPr lang="cs-CZ" dirty="0" err="1" smtClean="0">
                <a:latin typeface="Garamond" panose="02020404030301010803" pitchFamily="18" charset="0"/>
              </a:rPr>
              <a:t>of</a:t>
            </a:r>
            <a:r>
              <a:rPr lang="cs-CZ" dirty="0" smtClean="0">
                <a:latin typeface="Garamond" panose="02020404030301010803" pitchFamily="18" charset="0"/>
              </a:rPr>
              <a:t> CE:</a:t>
            </a:r>
          </a:p>
          <a:p>
            <a:pPr marL="342900" indent="-342900" eaLnBrk="1" fontAlgn="auto" hangingPunct="1">
              <a:spcBef>
                <a:spcPct val="20000"/>
              </a:spcBef>
              <a:spcAft>
                <a:spcPts val="0"/>
              </a:spcAft>
              <a:buFont typeface="Arial" pitchFamily="34" charset="0"/>
              <a:buChar char="•"/>
              <a:defRPr/>
            </a:pPr>
            <a:r>
              <a:rPr lang="cs-CZ" sz="2800" dirty="0" err="1" smtClean="0">
                <a:latin typeface="Garamond" panose="02020404030301010803" pitchFamily="18" charset="0"/>
              </a:rPr>
              <a:t>Geographical</a:t>
            </a:r>
            <a:r>
              <a:rPr lang="cs-CZ" sz="2800" dirty="0" smtClean="0">
                <a:latin typeface="Garamond" panose="02020404030301010803" pitchFamily="18" charset="0"/>
              </a:rPr>
              <a:t> </a:t>
            </a:r>
          </a:p>
          <a:p>
            <a:pPr marL="342900" indent="-342900" eaLnBrk="1" fontAlgn="auto" hangingPunct="1">
              <a:spcBef>
                <a:spcPct val="20000"/>
              </a:spcBef>
              <a:spcAft>
                <a:spcPts val="0"/>
              </a:spcAft>
              <a:buFont typeface="Arial" pitchFamily="34" charset="0"/>
              <a:buChar char="•"/>
              <a:defRPr/>
            </a:pPr>
            <a:r>
              <a:rPr lang="cs-CZ" sz="2800" dirty="0" err="1" smtClean="0">
                <a:latin typeface="Garamond" panose="02020404030301010803" pitchFamily="18" charset="0"/>
              </a:rPr>
              <a:t>Historical</a:t>
            </a:r>
            <a:r>
              <a:rPr lang="cs-CZ" sz="2800" dirty="0" smtClean="0">
                <a:latin typeface="Garamond" panose="02020404030301010803" pitchFamily="18" charset="0"/>
              </a:rPr>
              <a:t> </a:t>
            </a:r>
            <a:r>
              <a:rPr lang="cs-CZ" sz="2800" dirty="0" err="1" smtClean="0">
                <a:latin typeface="Garamond" panose="02020404030301010803" pitchFamily="18" charset="0"/>
              </a:rPr>
              <a:t>and</a:t>
            </a:r>
            <a:r>
              <a:rPr lang="cs-CZ" sz="2800" dirty="0" smtClean="0">
                <a:latin typeface="Garamond" panose="02020404030301010803" pitchFamily="18" charset="0"/>
              </a:rPr>
              <a:t> </a:t>
            </a:r>
            <a:r>
              <a:rPr lang="cs-CZ" sz="2800" dirty="0" err="1" smtClean="0">
                <a:latin typeface="Garamond" panose="02020404030301010803" pitchFamily="18" charset="0"/>
              </a:rPr>
              <a:t>political</a:t>
            </a:r>
            <a:r>
              <a:rPr lang="cs-CZ" sz="2800" dirty="0" smtClean="0">
                <a:latin typeface="Garamond" panose="02020404030301010803" pitchFamily="18" charset="0"/>
              </a:rPr>
              <a:t> </a:t>
            </a:r>
            <a:r>
              <a:rPr lang="cs-CZ" sz="2800" dirty="0" err="1" smtClean="0">
                <a:latin typeface="Garamond" panose="02020404030301010803" pitchFamily="18" charset="0"/>
              </a:rPr>
              <a:t>development</a:t>
            </a:r>
            <a:r>
              <a:rPr lang="cs-CZ" sz="2800" dirty="0" smtClean="0">
                <a:latin typeface="Garamond" panose="02020404030301010803" pitchFamily="18" charset="0"/>
              </a:rPr>
              <a:t>, CE as a </a:t>
            </a:r>
            <a:r>
              <a:rPr lang="cs-CZ" sz="2800" dirty="0" err="1" smtClean="0">
                <a:latin typeface="Garamond" panose="02020404030301010803" pitchFamily="18" charset="0"/>
              </a:rPr>
              <a:t>cultural</a:t>
            </a:r>
            <a:r>
              <a:rPr lang="cs-CZ" sz="2800" dirty="0" smtClean="0">
                <a:latin typeface="Garamond" panose="02020404030301010803" pitchFamily="18" charset="0"/>
              </a:rPr>
              <a:t> unit</a:t>
            </a:r>
            <a:endParaRPr lang="cs-CZ" dirty="0" smtClean="0">
              <a:latin typeface="Garamond" panose="02020404030301010803" pitchFamily="18" charset="0"/>
            </a:endParaRPr>
          </a:p>
          <a:p>
            <a:pPr marL="342900" indent="-342900" eaLnBrk="1" fontAlgn="auto" hangingPunct="1">
              <a:spcBef>
                <a:spcPct val="20000"/>
              </a:spcBef>
              <a:spcAft>
                <a:spcPts val="0"/>
              </a:spcAft>
              <a:buFont typeface="Arial" pitchFamily="34" charset="0"/>
              <a:buChar char="•"/>
              <a:defRPr/>
            </a:pPr>
            <a:r>
              <a:rPr lang="cs-CZ" sz="2800" dirty="0" smtClean="0">
                <a:latin typeface="Garamond" panose="02020404030301010803" pitchFamily="18" charset="0"/>
              </a:rPr>
              <a:t>Religion</a:t>
            </a:r>
          </a:p>
          <a:p>
            <a:pPr marL="342900" indent="-342900" eaLnBrk="1" fontAlgn="auto" hangingPunct="1">
              <a:spcBef>
                <a:spcPct val="20000"/>
              </a:spcBef>
              <a:spcAft>
                <a:spcPts val="0"/>
              </a:spcAft>
              <a:buFont typeface="Arial" pitchFamily="34" charset="0"/>
              <a:buChar char="•"/>
              <a:defRPr/>
            </a:pPr>
            <a:r>
              <a:rPr lang="cs-CZ" sz="2800" dirty="0" err="1" smtClean="0">
                <a:latin typeface="Garamond" panose="02020404030301010803" pitchFamily="18" charset="0"/>
              </a:rPr>
              <a:t>Political</a:t>
            </a:r>
            <a:r>
              <a:rPr lang="cs-CZ" sz="2800" dirty="0" smtClean="0">
                <a:latin typeface="Garamond" panose="02020404030301010803" pitchFamily="18" charset="0"/>
              </a:rPr>
              <a:t> </a:t>
            </a:r>
            <a:r>
              <a:rPr lang="cs-CZ" sz="2800" dirty="0" err="1" smtClean="0">
                <a:latin typeface="Garamond" panose="02020404030301010803" pitchFamily="18" charset="0"/>
              </a:rPr>
              <a:t>and</a:t>
            </a:r>
            <a:r>
              <a:rPr lang="cs-CZ" sz="2800" dirty="0" smtClean="0">
                <a:latin typeface="Garamond" panose="02020404030301010803" pitchFamily="18" charset="0"/>
              </a:rPr>
              <a:t> </a:t>
            </a:r>
            <a:r>
              <a:rPr lang="cs-CZ" sz="2800" dirty="0" err="1" smtClean="0">
                <a:latin typeface="Garamond" panose="02020404030301010803" pitchFamily="18" charset="0"/>
              </a:rPr>
              <a:t>economical</a:t>
            </a:r>
            <a:r>
              <a:rPr lang="cs-CZ" sz="2800" dirty="0" smtClean="0">
                <a:latin typeface="Garamond" panose="02020404030301010803" pitchFamily="18" charset="0"/>
              </a:rPr>
              <a:t> </a:t>
            </a:r>
            <a:r>
              <a:rPr lang="cs-CZ" sz="2800" dirty="0" err="1" smtClean="0">
                <a:latin typeface="Garamond" panose="02020404030301010803" pitchFamily="18" charset="0"/>
              </a:rPr>
              <a:t>development</a:t>
            </a:r>
            <a:endParaRPr lang="cs-CZ" sz="2800" dirty="0" smtClean="0">
              <a:latin typeface="Garamond" panose="02020404030301010803" pitchFamily="18" charset="0"/>
            </a:endParaRPr>
          </a:p>
          <a:p>
            <a:pPr marL="342900" indent="-342900" algn="just" eaLnBrk="1" fontAlgn="auto" hangingPunct="1">
              <a:spcBef>
                <a:spcPct val="20000"/>
              </a:spcBef>
              <a:spcAft>
                <a:spcPts val="0"/>
              </a:spcAft>
              <a:buFont typeface="Wingdings 2"/>
              <a:buChar char=""/>
              <a:defRPr/>
            </a:pPr>
            <a:r>
              <a:rPr lang="en-US" sz="2200" dirty="0" smtClean="0">
                <a:latin typeface="Garamond" panose="02020404030301010803" pitchFamily="18" charset="0"/>
              </a:rPr>
              <a:t>A Yearbook of Central European Culture characterizes Central Europe "as an abandoned West or a place where East and West collide</a:t>
            </a:r>
            <a:endParaRPr lang="cs-CZ" sz="2200" dirty="0" smtClean="0">
              <a:latin typeface="Garamond" panose="02020404030301010803" pitchFamily="18" charset="0"/>
            </a:endParaRPr>
          </a:p>
          <a:p>
            <a:pPr marL="342900" indent="-342900" algn="just" eaLnBrk="1" fontAlgn="auto" hangingPunct="1">
              <a:spcBef>
                <a:spcPct val="20000"/>
              </a:spcBef>
              <a:spcAft>
                <a:spcPts val="0"/>
              </a:spcAft>
              <a:buFont typeface="Wingdings 2"/>
              <a:buChar char=""/>
              <a:defRPr/>
            </a:pPr>
            <a:r>
              <a:rPr lang="en-US" sz="2200" dirty="0" smtClean="0">
                <a:latin typeface="Garamond" panose="02020404030301010803" pitchFamily="18" charset="0"/>
              </a:rPr>
              <a:t>Germany's Constant Committee for Geographical Names defines Central Europe both as a distinct cultural area and a political region</a:t>
            </a:r>
            <a:r>
              <a:rPr lang="cs-CZ" sz="2200" dirty="0" smtClean="0">
                <a:latin typeface="Garamond" panose="02020404030301010803" pitchFamily="18" charset="0"/>
              </a:rPr>
              <a:t>. </a:t>
            </a:r>
            <a:r>
              <a:rPr lang="en-US" sz="2200" dirty="0" smtClean="0">
                <a:latin typeface="Garamond" panose="02020404030301010803" pitchFamily="18" charset="0"/>
              </a:rPr>
              <a:t>George </a:t>
            </a:r>
            <a:r>
              <a:rPr lang="en-US" sz="2200" dirty="0" err="1" smtClean="0">
                <a:latin typeface="Garamond" panose="02020404030301010803" pitchFamily="18" charset="0"/>
              </a:rPr>
              <a:t>Schöpflin</a:t>
            </a:r>
            <a:r>
              <a:rPr lang="en-US" sz="2200" dirty="0" smtClean="0">
                <a:latin typeface="Garamond" panose="02020404030301010803" pitchFamily="18" charset="0"/>
              </a:rPr>
              <a:t> and others argue that Central Europe is defined by being "a part of Western Christianity", while Samuel P. Huntington places the region firmly within Western culture</a:t>
            </a:r>
            <a:endParaRPr lang="cs-CZ" sz="2200" dirty="0" smtClean="0">
              <a:latin typeface="Garamond" panose="02020404030301010803" pitchFamily="18" charset="0"/>
            </a:endParaRPr>
          </a:p>
          <a:p>
            <a:pPr marL="274320" indent="-274320" eaLnBrk="1" fontAlgn="auto" hangingPunct="1">
              <a:spcAft>
                <a:spcPts val="0"/>
              </a:spcAft>
              <a:buFontTx/>
              <a:buChar char="-"/>
              <a:defRPr/>
            </a:pPr>
            <a:endParaRPr lang="cs-CZ" dirty="0" smtClean="0"/>
          </a:p>
        </p:txBody>
      </p:sp>
    </p:spTree>
    <p:extLst>
      <p:ext uri="{BB962C8B-B14F-4D97-AF65-F5344CB8AC3E}">
        <p14:creationId xmlns:p14="http://schemas.microsoft.com/office/powerpoint/2010/main" val="28637853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7239000" cy="620688"/>
          </a:xfrm>
        </p:spPr>
        <p:txBody>
          <a:bodyPr/>
          <a:lstStyle/>
          <a:p>
            <a:pPr fontAlgn="auto">
              <a:spcAft>
                <a:spcPts val="0"/>
              </a:spcAft>
              <a:defRPr/>
            </a:pPr>
            <a:r>
              <a:rPr lang="cs-CZ" sz="2800" dirty="0" err="1" smtClean="0">
                <a:latin typeface="Garamond" pitchFamily="18" charset="0"/>
              </a:rPr>
              <a:t>The</a:t>
            </a:r>
            <a:r>
              <a:rPr lang="cs-CZ" sz="2800" dirty="0" smtClean="0">
                <a:latin typeface="Garamond" pitchFamily="18" charset="0"/>
              </a:rPr>
              <a:t> </a:t>
            </a:r>
            <a:r>
              <a:rPr lang="cs-CZ" sz="2800" dirty="0" err="1" smtClean="0">
                <a:latin typeface="Garamond" pitchFamily="18" charset="0"/>
              </a:rPr>
              <a:t>Hussites</a:t>
            </a:r>
            <a:endParaRPr lang="cs-CZ" sz="2800" dirty="0">
              <a:latin typeface="Garamond" pitchFamily="18" charset="0"/>
            </a:endParaRPr>
          </a:p>
        </p:txBody>
      </p:sp>
      <p:sp>
        <p:nvSpPr>
          <p:cNvPr id="3" name="Zástupný symbol pro obsah 2"/>
          <p:cNvSpPr>
            <a:spLocks noGrp="1"/>
          </p:cNvSpPr>
          <p:nvPr>
            <p:ph idx="4294967295"/>
          </p:nvPr>
        </p:nvSpPr>
        <p:spPr>
          <a:xfrm>
            <a:off x="179388" y="620713"/>
            <a:ext cx="8137525" cy="6237287"/>
          </a:xfrm>
          <a:prstGeom prst="rect">
            <a:avLst/>
          </a:prstGeom>
        </p:spPr>
        <p:txBody>
          <a:bodyPr>
            <a:noAutofit/>
          </a:bodyPr>
          <a:lstStyle/>
          <a:p>
            <a:pPr marL="342900" indent="-342900" algn="just" fontAlgn="auto">
              <a:spcAft>
                <a:spcPts val="0"/>
              </a:spcAft>
              <a:buFont typeface="Arial" panose="020B0604020202020204" pitchFamily="34" charset="0"/>
              <a:buChar char="•"/>
              <a:defRPr/>
            </a:pPr>
            <a:r>
              <a:rPr lang="cs-CZ" sz="2000" dirty="0" err="1">
                <a:latin typeface="Garamond" pitchFamily="18" charset="0"/>
              </a:rPr>
              <a:t>T</a:t>
            </a:r>
            <a:r>
              <a:rPr lang="cs-CZ" sz="2000" dirty="0" err="1" smtClean="0">
                <a:latin typeface="Garamond" pitchFamily="18" charset="0"/>
              </a:rPr>
              <a:t>he</a:t>
            </a:r>
            <a:r>
              <a:rPr lang="cs-CZ" sz="2000" dirty="0" smtClean="0">
                <a:latin typeface="Garamond" pitchFamily="18" charset="0"/>
              </a:rPr>
              <a:t> Bohemian </a:t>
            </a:r>
            <a:r>
              <a:rPr lang="cs-CZ" sz="2000" dirty="0" err="1" smtClean="0">
                <a:latin typeface="Garamond" pitchFamily="18" charset="0"/>
              </a:rPr>
              <a:t>people</a:t>
            </a:r>
            <a:r>
              <a:rPr lang="cs-CZ" sz="2000" dirty="0" smtClean="0">
                <a:latin typeface="Garamond" pitchFamily="18" charset="0"/>
              </a:rPr>
              <a:t> </a:t>
            </a:r>
            <a:r>
              <a:rPr lang="cs-CZ" sz="2000" dirty="0" err="1" smtClean="0">
                <a:latin typeface="Garamond" pitchFamily="18" charset="0"/>
              </a:rPr>
              <a:t>blamed</a:t>
            </a:r>
            <a:r>
              <a:rPr lang="cs-CZ" sz="2000" dirty="0" smtClean="0">
                <a:latin typeface="Garamond" pitchFamily="18" charset="0"/>
              </a:rPr>
              <a:t> </a:t>
            </a:r>
            <a:r>
              <a:rPr lang="cs-CZ" sz="2000" dirty="0" err="1" smtClean="0">
                <a:latin typeface="Garamond" pitchFamily="18" charset="0"/>
              </a:rPr>
              <a:t>Emperor</a:t>
            </a:r>
            <a:r>
              <a:rPr lang="cs-CZ" sz="2000" dirty="0" smtClean="0">
                <a:latin typeface="Garamond" pitchFamily="18" charset="0"/>
              </a:rPr>
              <a:t> </a:t>
            </a:r>
            <a:r>
              <a:rPr lang="cs-CZ" sz="2000" dirty="0" err="1" smtClean="0">
                <a:latin typeface="Garamond" pitchFamily="18" charset="0"/>
              </a:rPr>
              <a:t>Sigismund</a:t>
            </a:r>
            <a:r>
              <a:rPr lang="cs-CZ" sz="2000" dirty="0" smtClean="0">
                <a:latin typeface="Garamond" pitchFamily="18" charset="0"/>
              </a:rPr>
              <a:t> </a:t>
            </a:r>
            <a:r>
              <a:rPr lang="cs-CZ" sz="2000" dirty="0" err="1" smtClean="0">
                <a:latin typeface="Garamond" pitchFamily="18" charset="0"/>
              </a:rPr>
              <a:t>for</a:t>
            </a:r>
            <a:r>
              <a:rPr lang="cs-CZ" sz="2000" dirty="0" smtClean="0">
                <a:latin typeface="Garamond" pitchFamily="18" charset="0"/>
              </a:rPr>
              <a:t> Hus’ </a:t>
            </a:r>
            <a:r>
              <a:rPr lang="cs-CZ" sz="2000" dirty="0" err="1" smtClean="0">
                <a:latin typeface="Garamond" pitchFamily="18" charset="0"/>
              </a:rPr>
              <a:t>death</a:t>
            </a:r>
            <a:r>
              <a:rPr lang="cs-CZ" sz="2000" dirty="0" smtClean="0">
                <a:latin typeface="Garamond" pitchFamily="18" charset="0"/>
              </a:rPr>
              <a:t> so </a:t>
            </a:r>
            <a:r>
              <a:rPr lang="cs-CZ" sz="2000" dirty="0" err="1" smtClean="0">
                <a:latin typeface="Garamond" pitchFamily="18" charset="0"/>
              </a:rPr>
              <a:t>they</a:t>
            </a:r>
            <a:r>
              <a:rPr lang="cs-CZ" sz="2000" dirty="0" smtClean="0">
                <a:latin typeface="Garamond" pitchFamily="18" charset="0"/>
              </a:rPr>
              <a:t> </a:t>
            </a:r>
            <a:r>
              <a:rPr lang="cs-CZ" sz="2000" dirty="0" err="1" smtClean="0">
                <a:latin typeface="Garamond" pitchFamily="18" charset="0"/>
              </a:rPr>
              <a:t>did</a:t>
            </a:r>
            <a:r>
              <a:rPr lang="cs-CZ" sz="2000" dirty="0" smtClean="0">
                <a:latin typeface="Garamond" pitchFamily="18" charset="0"/>
              </a:rPr>
              <a:t> not </a:t>
            </a:r>
            <a:r>
              <a:rPr lang="cs-CZ" sz="2000" dirty="0" err="1" smtClean="0">
                <a:latin typeface="Garamond" pitchFamily="18" charset="0"/>
              </a:rPr>
              <a:t>want</a:t>
            </a:r>
            <a:r>
              <a:rPr lang="cs-CZ" sz="2000" dirty="0" smtClean="0">
                <a:latin typeface="Garamond" pitchFamily="18" charset="0"/>
              </a:rPr>
              <a:t> </a:t>
            </a:r>
            <a:r>
              <a:rPr lang="cs-CZ" sz="2000" dirty="0" err="1" smtClean="0">
                <a:latin typeface="Garamond" pitchFamily="18" charset="0"/>
              </a:rPr>
              <a:t>him</a:t>
            </a:r>
            <a:r>
              <a:rPr lang="cs-CZ" sz="2000" dirty="0" smtClean="0">
                <a:latin typeface="Garamond" pitchFamily="18" charset="0"/>
              </a:rPr>
              <a:t> to </a:t>
            </a:r>
            <a:r>
              <a:rPr lang="cs-CZ" sz="2000" dirty="0" err="1" smtClean="0">
                <a:latin typeface="Garamond" pitchFamily="18" charset="0"/>
              </a:rPr>
              <a:t>become</a:t>
            </a:r>
            <a:r>
              <a:rPr lang="cs-CZ" sz="2000" dirty="0" smtClean="0">
                <a:latin typeface="Garamond" pitchFamily="18" charset="0"/>
              </a:rPr>
              <a:t> </a:t>
            </a:r>
            <a:r>
              <a:rPr lang="cs-CZ" sz="2000" dirty="0" err="1" smtClean="0">
                <a:latin typeface="Garamond" pitchFamily="18" charset="0"/>
              </a:rPr>
              <a:t>the</a:t>
            </a:r>
            <a:r>
              <a:rPr lang="cs-CZ" sz="2000" dirty="0" smtClean="0">
                <a:latin typeface="Garamond" pitchFamily="18" charset="0"/>
              </a:rPr>
              <a:t> king </a:t>
            </a:r>
            <a:r>
              <a:rPr lang="cs-CZ" sz="2000" dirty="0" err="1" smtClean="0">
                <a:latin typeface="Garamond" pitchFamily="18" charset="0"/>
              </a:rPr>
              <a:t>of</a:t>
            </a:r>
            <a:r>
              <a:rPr lang="cs-CZ" sz="2000" dirty="0" smtClean="0">
                <a:latin typeface="Garamond" pitchFamily="18" charset="0"/>
              </a:rPr>
              <a:t> Bohemia </a:t>
            </a:r>
            <a:r>
              <a:rPr lang="cs-CZ" sz="2000" dirty="0" err="1" smtClean="0">
                <a:latin typeface="Garamond" pitchFamily="18" charset="0"/>
              </a:rPr>
              <a:t>after</a:t>
            </a:r>
            <a:r>
              <a:rPr lang="cs-CZ" sz="2000" dirty="0" smtClean="0">
                <a:latin typeface="Garamond" pitchFamily="18" charset="0"/>
              </a:rPr>
              <a:t> </a:t>
            </a:r>
            <a:r>
              <a:rPr lang="cs-CZ" sz="2000" dirty="0" err="1" smtClean="0">
                <a:latin typeface="Garamond" pitchFamily="18" charset="0"/>
              </a:rPr>
              <a:t>Wenceslaus</a:t>
            </a:r>
            <a:r>
              <a:rPr lang="cs-CZ" sz="2000" dirty="0" smtClean="0">
                <a:latin typeface="Garamond" pitchFamily="18" charset="0"/>
              </a:rPr>
              <a:t>’ </a:t>
            </a:r>
            <a:r>
              <a:rPr lang="cs-CZ" sz="2000" dirty="0" err="1" smtClean="0">
                <a:latin typeface="Garamond" pitchFamily="18" charset="0"/>
              </a:rPr>
              <a:t>death</a:t>
            </a:r>
            <a:r>
              <a:rPr lang="cs-CZ" sz="2000" dirty="0" smtClean="0">
                <a:latin typeface="Garamond" pitchFamily="18" charset="0"/>
              </a:rPr>
              <a:t> in 1419</a:t>
            </a:r>
          </a:p>
          <a:p>
            <a:pPr marL="342900" indent="-342900" algn="just" fontAlgn="auto">
              <a:spcAft>
                <a:spcPts val="0"/>
              </a:spcAft>
              <a:buFont typeface="Arial" panose="020B0604020202020204" pitchFamily="34" charset="0"/>
              <a:buChar char="•"/>
              <a:defRPr/>
            </a:pPr>
            <a:r>
              <a:rPr lang="cs-CZ" sz="2000" dirty="0" smtClean="0">
                <a:latin typeface="Garamond" pitchFamily="18" charset="0"/>
              </a:rPr>
              <a:t>Hus’ </a:t>
            </a:r>
            <a:r>
              <a:rPr lang="cs-CZ" sz="2000" dirty="0" err="1" smtClean="0">
                <a:latin typeface="Garamond" pitchFamily="18" charset="0"/>
              </a:rPr>
              <a:t>followers</a:t>
            </a:r>
            <a:r>
              <a:rPr lang="cs-CZ" sz="2000" dirty="0" smtClean="0">
                <a:latin typeface="Garamond" pitchFamily="18" charset="0"/>
              </a:rPr>
              <a:t> </a:t>
            </a:r>
            <a:r>
              <a:rPr lang="cs-CZ" sz="2000" dirty="0" err="1" smtClean="0">
                <a:latin typeface="Garamond" pitchFamily="18" charset="0"/>
              </a:rPr>
              <a:t>launched</a:t>
            </a:r>
            <a:r>
              <a:rPr lang="cs-CZ" sz="2000" dirty="0" smtClean="0">
                <a:latin typeface="Garamond" pitchFamily="18" charset="0"/>
              </a:rPr>
              <a:t> </a:t>
            </a:r>
            <a:r>
              <a:rPr lang="cs-CZ" sz="2000" dirty="0" err="1" smtClean="0">
                <a:latin typeface="Garamond" pitchFamily="18" charset="0"/>
              </a:rPr>
              <a:t>powerful</a:t>
            </a:r>
            <a:r>
              <a:rPr lang="cs-CZ" sz="2000" dirty="0" smtClean="0">
                <a:latin typeface="Garamond" pitchFamily="18" charset="0"/>
              </a:rPr>
              <a:t> </a:t>
            </a:r>
            <a:r>
              <a:rPr lang="cs-CZ" sz="2000" dirty="0" err="1" smtClean="0">
                <a:latin typeface="Garamond" pitchFamily="18" charset="0"/>
              </a:rPr>
              <a:t>religious</a:t>
            </a:r>
            <a:r>
              <a:rPr lang="cs-CZ" sz="2000" dirty="0" smtClean="0">
                <a:latin typeface="Garamond" pitchFamily="18" charset="0"/>
              </a:rPr>
              <a:t> </a:t>
            </a:r>
            <a:r>
              <a:rPr lang="cs-CZ" sz="2000" dirty="0" err="1" smtClean="0">
                <a:latin typeface="Garamond" pitchFamily="18" charset="0"/>
              </a:rPr>
              <a:t>movement</a:t>
            </a:r>
            <a:r>
              <a:rPr lang="cs-CZ" sz="2000" dirty="0" smtClean="0">
                <a:latin typeface="Garamond" pitchFamily="18" charset="0"/>
              </a:rPr>
              <a:t>, </a:t>
            </a:r>
            <a:r>
              <a:rPr lang="cs-CZ" sz="2000" dirty="0" err="1" smtClean="0">
                <a:latin typeface="Garamond" pitchFamily="18" charset="0"/>
              </a:rPr>
              <a:t>they</a:t>
            </a:r>
            <a:r>
              <a:rPr lang="cs-CZ" sz="2000" dirty="0" smtClean="0">
                <a:latin typeface="Garamond" pitchFamily="18" charset="0"/>
              </a:rPr>
              <a:t> </a:t>
            </a:r>
            <a:r>
              <a:rPr lang="cs-CZ" sz="2000" dirty="0" err="1" smtClean="0">
                <a:latin typeface="Garamond" pitchFamily="18" charset="0"/>
              </a:rPr>
              <a:t>called</a:t>
            </a:r>
            <a:r>
              <a:rPr lang="cs-CZ" sz="2000" dirty="0" smtClean="0">
                <a:latin typeface="Garamond" pitchFamily="18" charset="0"/>
              </a:rPr>
              <a:t> </a:t>
            </a:r>
            <a:r>
              <a:rPr lang="cs-CZ" sz="2000" dirty="0" err="1" smtClean="0">
                <a:latin typeface="Garamond" pitchFamily="18" charset="0"/>
              </a:rPr>
              <a:t>themselves</a:t>
            </a:r>
            <a:r>
              <a:rPr lang="cs-CZ" sz="2000" dirty="0" smtClean="0">
                <a:latin typeface="Garamond" pitchFamily="18" charset="0"/>
              </a:rPr>
              <a:t> </a:t>
            </a:r>
            <a:r>
              <a:rPr lang="cs-CZ" sz="2000" i="1" dirty="0" err="1" smtClean="0">
                <a:latin typeface="Garamond" pitchFamily="18" charset="0"/>
              </a:rPr>
              <a:t>the</a:t>
            </a:r>
            <a:r>
              <a:rPr lang="cs-CZ" sz="2000" i="1" dirty="0" smtClean="0">
                <a:latin typeface="Garamond" pitchFamily="18" charset="0"/>
              </a:rPr>
              <a:t> </a:t>
            </a:r>
            <a:r>
              <a:rPr lang="cs-CZ" sz="2000" i="1" dirty="0" err="1" smtClean="0">
                <a:latin typeface="Garamond" pitchFamily="18" charset="0"/>
              </a:rPr>
              <a:t>Hussites</a:t>
            </a:r>
            <a:r>
              <a:rPr lang="cs-CZ" sz="2000" dirty="0" smtClean="0">
                <a:latin typeface="Garamond" pitchFamily="18" charset="0"/>
              </a:rPr>
              <a:t>; ( </a:t>
            </a:r>
            <a:r>
              <a:rPr lang="cs-CZ" sz="2000" dirty="0" err="1" smtClean="0">
                <a:latin typeface="Garamond" pitchFamily="18" charset="0"/>
              </a:rPr>
              <a:t>or</a:t>
            </a:r>
            <a:r>
              <a:rPr lang="cs-CZ" sz="2000" dirty="0" smtClean="0">
                <a:latin typeface="Garamond" pitchFamily="18" charset="0"/>
              </a:rPr>
              <a:t> </a:t>
            </a:r>
            <a:r>
              <a:rPr lang="cs-CZ" sz="2000" dirty="0" err="1" smtClean="0">
                <a:latin typeface="Garamond" pitchFamily="18" charset="0"/>
              </a:rPr>
              <a:t>the</a:t>
            </a:r>
            <a:r>
              <a:rPr lang="cs-CZ" sz="2000" dirty="0" smtClean="0">
                <a:latin typeface="Garamond" pitchFamily="18" charset="0"/>
              </a:rPr>
              <a:t> </a:t>
            </a:r>
            <a:r>
              <a:rPr lang="cs-CZ" sz="2000" dirty="0" err="1" smtClean="0">
                <a:latin typeface="Garamond" pitchFamily="18" charset="0"/>
              </a:rPr>
              <a:t>Men</a:t>
            </a:r>
            <a:r>
              <a:rPr lang="cs-CZ" sz="2000" dirty="0" smtClean="0">
                <a:latin typeface="Garamond" pitchFamily="18" charset="0"/>
              </a:rPr>
              <a:t> </a:t>
            </a:r>
            <a:r>
              <a:rPr lang="cs-CZ" sz="2000" dirty="0" err="1" smtClean="0">
                <a:latin typeface="Garamond" pitchFamily="18" charset="0"/>
              </a:rPr>
              <a:t>of</a:t>
            </a:r>
            <a:r>
              <a:rPr lang="cs-CZ" sz="2000" dirty="0" smtClean="0">
                <a:latin typeface="Garamond" pitchFamily="18" charset="0"/>
              </a:rPr>
              <a:t> </a:t>
            </a:r>
            <a:r>
              <a:rPr lang="cs-CZ" sz="2000" dirty="0" err="1" smtClean="0">
                <a:latin typeface="Garamond" pitchFamily="18" charset="0"/>
              </a:rPr>
              <a:t>the</a:t>
            </a:r>
            <a:r>
              <a:rPr lang="cs-CZ" sz="2000" dirty="0" smtClean="0">
                <a:latin typeface="Garamond" pitchFamily="18" charset="0"/>
              </a:rPr>
              <a:t> </a:t>
            </a:r>
            <a:r>
              <a:rPr lang="cs-CZ" sz="2000" dirty="0" err="1" smtClean="0">
                <a:latin typeface="Garamond" pitchFamily="18" charset="0"/>
              </a:rPr>
              <a:t>Chalice</a:t>
            </a:r>
            <a:r>
              <a:rPr lang="cs-CZ" sz="2000" dirty="0" smtClean="0">
                <a:latin typeface="Garamond" pitchFamily="18" charset="0"/>
              </a:rPr>
              <a:t> - </a:t>
            </a:r>
            <a:r>
              <a:rPr lang="cs-CZ" sz="2000" dirty="0" err="1" smtClean="0">
                <a:latin typeface="Garamond" pitchFamily="18" charset="0"/>
              </a:rPr>
              <a:t>the</a:t>
            </a:r>
            <a:r>
              <a:rPr lang="cs-CZ" sz="2000" dirty="0" smtClean="0">
                <a:latin typeface="Garamond" pitchFamily="18" charset="0"/>
              </a:rPr>
              <a:t> symbol </a:t>
            </a:r>
            <a:r>
              <a:rPr lang="cs-CZ" sz="2000" dirty="0" err="1" smtClean="0">
                <a:latin typeface="Garamond" pitchFamily="18" charset="0"/>
              </a:rPr>
              <a:t>of</a:t>
            </a:r>
            <a:r>
              <a:rPr lang="cs-CZ" sz="2000" dirty="0" smtClean="0">
                <a:latin typeface="Garamond" pitchFamily="18" charset="0"/>
              </a:rPr>
              <a:t> </a:t>
            </a:r>
            <a:r>
              <a:rPr lang="cs-CZ" sz="2000" dirty="0" err="1" smtClean="0">
                <a:latin typeface="Garamond" pitchFamily="18" charset="0"/>
              </a:rPr>
              <a:t>Hussites</a:t>
            </a:r>
            <a:r>
              <a:rPr lang="cs-CZ" sz="2000" dirty="0" smtClean="0">
                <a:latin typeface="Garamond" pitchFamily="18" charset="0"/>
              </a:rPr>
              <a:t> </a:t>
            </a:r>
            <a:r>
              <a:rPr lang="cs-CZ" sz="2000" dirty="0" err="1" smtClean="0">
                <a:latin typeface="Garamond" pitchFamily="18" charset="0"/>
              </a:rPr>
              <a:t>movement</a:t>
            </a:r>
            <a:r>
              <a:rPr lang="cs-CZ" sz="2000" dirty="0" smtClean="0">
                <a:latin typeface="Garamond" pitchFamily="18" charset="0"/>
              </a:rPr>
              <a:t>)</a:t>
            </a:r>
          </a:p>
          <a:p>
            <a:pPr marL="285750" indent="-285750" algn="just" fontAlgn="auto">
              <a:spcAft>
                <a:spcPts val="0"/>
              </a:spcAft>
              <a:buFont typeface="Arial" panose="020B0604020202020204" pitchFamily="34" charset="0"/>
              <a:buChar char="•"/>
              <a:defRPr/>
            </a:pPr>
            <a:r>
              <a:rPr lang="cs-CZ" sz="1600" u="sng" dirty="0" err="1" smtClean="0">
                <a:latin typeface="Garamond" pitchFamily="18" charset="0"/>
              </a:rPr>
              <a:t>Principles</a:t>
            </a:r>
            <a:r>
              <a:rPr lang="cs-CZ" sz="1600" dirty="0" smtClean="0">
                <a:latin typeface="Garamond" pitchFamily="18" charset="0"/>
              </a:rPr>
              <a:t>:</a:t>
            </a:r>
          </a:p>
          <a:p>
            <a:pPr marL="285750" indent="-285750" algn="just" fontAlgn="auto">
              <a:spcAft>
                <a:spcPts val="0"/>
              </a:spcAft>
              <a:buFont typeface="Arial" panose="020B0604020202020204" pitchFamily="34" charset="0"/>
              <a:buChar char="•"/>
              <a:defRPr/>
            </a:pPr>
            <a:r>
              <a:rPr lang="cs-CZ" sz="1600" dirty="0" err="1" smtClean="0">
                <a:latin typeface="Garamond" pitchFamily="18" charset="0"/>
              </a:rPr>
              <a:t>Freedom</a:t>
            </a:r>
            <a:r>
              <a:rPr lang="cs-CZ" sz="1600" dirty="0" smtClean="0">
                <a:latin typeface="Garamond" pitchFamily="18" charset="0"/>
              </a:rPr>
              <a:t> to </a:t>
            </a:r>
            <a:r>
              <a:rPr lang="cs-CZ" sz="1600" dirty="0" err="1" smtClean="0">
                <a:latin typeface="Garamond" pitchFamily="18" charset="0"/>
              </a:rPr>
              <a:t>preach</a:t>
            </a:r>
            <a:r>
              <a:rPr lang="cs-CZ" sz="1600" dirty="0" smtClean="0">
                <a:latin typeface="Garamond" pitchFamily="18" charset="0"/>
              </a:rPr>
              <a:t> </a:t>
            </a:r>
            <a:r>
              <a:rPr lang="cs-CZ" sz="1600" dirty="0" err="1" smtClean="0">
                <a:latin typeface="Garamond" pitchFamily="18" charset="0"/>
              </a:rPr>
              <a:t>the</a:t>
            </a:r>
            <a:r>
              <a:rPr lang="cs-CZ" sz="1600" dirty="0" smtClean="0">
                <a:latin typeface="Garamond" pitchFamily="18" charset="0"/>
              </a:rPr>
              <a:t> Word </a:t>
            </a:r>
            <a:r>
              <a:rPr lang="cs-CZ" sz="1600" dirty="0" err="1" smtClean="0">
                <a:latin typeface="Garamond" pitchFamily="18" charset="0"/>
              </a:rPr>
              <a:t>of</a:t>
            </a:r>
            <a:r>
              <a:rPr lang="cs-CZ" sz="1600" dirty="0" smtClean="0">
                <a:latin typeface="Garamond" pitchFamily="18" charset="0"/>
              </a:rPr>
              <a:t> </a:t>
            </a:r>
            <a:r>
              <a:rPr lang="cs-CZ" sz="1600" dirty="0" err="1" smtClean="0">
                <a:latin typeface="Garamond" pitchFamily="18" charset="0"/>
              </a:rPr>
              <a:t>God</a:t>
            </a:r>
            <a:r>
              <a:rPr lang="cs-CZ" sz="1600" dirty="0" smtClean="0">
                <a:latin typeface="Garamond" pitchFamily="18" charset="0"/>
              </a:rPr>
              <a:t> </a:t>
            </a:r>
          </a:p>
          <a:p>
            <a:pPr marL="285750" indent="-285750" algn="just" fontAlgn="auto">
              <a:spcAft>
                <a:spcPts val="0"/>
              </a:spcAft>
              <a:buFont typeface="Arial" panose="020B0604020202020204" pitchFamily="34" charset="0"/>
              <a:buChar char="•"/>
              <a:defRPr/>
            </a:pPr>
            <a:r>
              <a:rPr lang="cs-CZ" sz="1600" dirty="0" err="1" smtClean="0">
                <a:latin typeface="Garamond" pitchFamily="18" charset="0"/>
              </a:rPr>
              <a:t>Celebration</a:t>
            </a:r>
            <a:r>
              <a:rPr lang="cs-CZ" sz="1600" dirty="0" smtClean="0">
                <a:latin typeface="Garamond" pitchFamily="18" charset="0"/>
              </a:rPr>
              <a:t> </a:t>
            </a:r>
            <a:r>
              <a:rPr lang="cs-CZ" sz="1600" dirty="0" err="1" smtClean="0">
                <a:latin typeface="Garamond" pitchFamily="18" charset="0"/>
              </a:rPr>
              <a:t>of</a:t>
            </a:r>
            <a:r>
              <a:rPr lang="cs-CZ" sz="1600" dirty="0" smtClean="0">
                <a:latin typeface="Garamond" pitchFamily="18" charset="0"/>
              </a:rPr>
              <a:t> </a:t>
            </a:r>
            <a:r>
              <a:rPr lang="cs-CZ" sz="1600" dirty="0" err="1" smtClean="0">
                <a:latin typeface="Garamond" pitchFamily="18" charset="0"/>
              </a:rPr>
              <a:t>the</a:t>
            </a:r>
            <a:r>
              <a:rPr lang="cs-CZ" sz="1600" dirty="0" smtClean="0">
                <a:latin typeface="Garamond" pitchFamily="18" charset="0"/>
              </a:rPr>
              <a:t> Lord's </a:t>
            </a:r>
            <a:r>
              <a:rPr lang="cs-CZ" sz="1600" dirty="0" err="1" smtClean="0">
                <a:latin typeface="Garamond" pitchFamily="18" charset="0"/>
              </a:rPr>
              <a:t>Supper</a:t>
            </a:r>
            <a:r>
              <a:rPr lang="cs-CZ" sz="1600" dirty="0" smtClean="0">
                <a:latin typeface="Garamond" pitchFamily="18" charset="0"/>
              </a:rPr>
              <a:t> in </a:t>
            </a:r>
            <a:r>
              <a:rPr lang="cs-CZ" sz="1600" dirty="0" err="1" smtClean="0">
                <a:latin typeface="Garamond" pitchFamily="18" charset="0"/>
              </a:rPr>
              <a:t>both</a:t>
            </a:r>
            <a:r>
              <a:rPr lang="cs-CZ" sz="1600" dirty="0" smtClean="0">
                <a:latin typeface="Garamond" pitchFamily="18" charset="0"/>
              </a:rPr>
              <a:t> </a:t>
            </a:r>
            <a:r>
              <a:rPr lang="cs-CZ" sz="1600" dirty="0" err="1" smtClean="0">
                <a:latin typeface="Garamond" pitchFamily="18" charset="0"/>
              </a:rPr>
              <a:t>kinds</a:t>
            </a:r>
            <a:r>
              <a:rPr lang="cs-CZ" sz="1600" dirty="0" smtClean="0">
                <a:latin typeface="Garamond" pitchFamily="18" charset="0"/>
              </a:rPr>
              <a:t> (</a:t>
            </a:r>
            <a:r>
              <a:rPr lang="cs-CZ" sz="1600" dirty="0" err="1" smtClean="0">
                <a:latin typeface="Garamond" pitchFamily="18" charset="0"/>
              </a:rPr>
              <a:t>bread</a:t>
            </a:r>
            <a:r>
              <a:rPr lang="cs-CZ" sz="1600" dirty="0" smtClean="0">
                <a:latin typeface="Garamond" pitchFamily="18" charset="0"/>
              </a:rPr>
              <a:t> and </a:t>
            </a:r>
            <a:r>
              <a:rPr lang="cs-CZ" sz="1600" dirty="0" err="1" smtClean="0">
                <a:latin typeface="Garamond" pitchFamily="18" charset="0"/>
              </a:rPr>
              <a:t>wine</a:t>
            </a:r>
            <a:r>
              <a:rPr lang="cs-CZ" sz="1600" dirty="0" smtClean="0">
                <a:latin typeface="Garamond" pitchFamily="18" charset="0"/>
              </a:rPr>
              <a:t> to </a:t>
            </a:r>
            <a:r>
              <a:rPr lang="cs-CZ" sz="1600" dirty="0" err="1" smtClean="0">
                <a:latin typeface="Garamond" pitchFamily="18" charset="0"/>
              </a:rPr>
              <a:t>priests</a:t>
            </a:r>
            <a:r>
              <a:rPr lang="cs-CZ" sz="1600" dirty="0" smtClean="0">
                <a:latin typeface="Garamond" pitchFamily="18" charset="0"/>
              </a:rPr>
              <a:t> and </a:t>
            </a:r>
            <a:r>
              <a:rPr lang="cs-CZ" sz="1600" dirty="0" err="1" smtClean="0">
                <a:latin typeface="Garamond" pitchFamily="18" charset="0"/>
              </a:rPr>
              <a:t>laity</a:t>
            </a:r>
            <a:r>
              <a:rPr lang="cs-CZ" sz="1600" dirty="0" smtClean="0">
                <a:latin typeface="Garamond" pitchFamily="18" charset="0"/>
              </a:rPr>
              <a:t> </a:t>
            </a:r>
            <a:r>
              <a:rPr lang="cs-CZ" sz="1600" dirty="0" err="1" smtClean="0">
                <a:latin typeface="Garamond" pitchFamily="18" charset="0"/>
              </a:rPr>
              <a:t>alike</a:t>
            </a:r>
            <a:endParaRPr lang="cs-CZ" sz="1600" dirty="0">
              <a:latin typeface="Garamond" pitchFamily="18" charset="0"/>
            </a:endParaRPr>
          </a:p>
          <a:p>
            <a:pPr marL="285750" indent="-285750" algn="just" fontAlgn="auto">
              <a:spcAft>
                <a:spcPts val="0"/>
              </a:spcAft>
              <a:buFont typeface="Arial" panose="020B0604020202020204" pitchFamily="34" charset="0"/>
              <a:buChar char="•"/>
              <a:defRPr/>
            </a:pPr>
            <a:r>
              <a:rPr lang="cs-CZ" sz="1600" dirty="0" smtClean="0">
                <a:latin typeface="Garamond" pitchFamily="18" charset="0"/>
              </a:rPr>
              <a:t>No </a:t>
            </a:r>
            <a:r>
              <a:rPr lang="cs-CZ" sz="1600" dirty="0" err="1" smtClean="0">
                <a:latin typeface="Garamond" pitchFamily="18" charset="0"/>
              </a:rPr>
              <a:t>secular</a:t>
            </a:r>
            <a:r>
              <a:rPr lang="cs-CZ" sz="1600" dirty="0" smtClean="0">
                <a:latin typeface="Garamond" pitchFamily="18" charset="0"/>
              </a:rPr>
              <a:t> </a:t>
            </a:r>
            <a:r>
              <a:rPr lang="cs-CZ" sz="1600" dirty="0" err="1" smtClean="0">
                <a:latin typeface="Garamond" pitchFamily="18" charset="0"/>
              </a:rPr>
              <a:t>power</a:t>
            </a:r>
            <a:r>
              <a:rPr lang="cs-CZ" sz="1600" dirty="0" smtClean="0">
                <a:latin typeface="Garamond" pitchFamily="18" charset="0"/>
              </a:rPr>
              <a:t> </a:t>
            </a:r>
            <a:r>
              <a:rPr lang="cs-CZ" sz="1600" dirty="0" err="1" smtClean="0">
                <a:latin typeface="Garamond" pitchFamily="18" charset="0"/>
              </a:rPr>
              <a:t>for</a:t>
            </a:r>
            <a:r>
              <a:rPr lang="cs-CZ" sz="1600" dirty="0" smtClean="0">
                <a:latin typeface="Garamond" pitchFamily="18" charset="0"/>
              </a:rPr>
              <a:t> </a:t>
            </a:r>
            <a:r>
              <a:rPr lang="cs-CZ" sz="1600" dirty="0" err="1" smtClean="0">
                <a:latin typeface="Garamond" pitchFamily="18" charset="0"/>
              </a:rPr>
              <a:t>the</a:t>
            </a:r>
            <a:r>
              <a:rPr lang="cs-CZ" sz="1600" dirty="0" smtClean="0">
                <a:latin typeface="Garamond" pitchFamily="18" charset="0"/>
              </a:rPr>
              <a:t> </a:t>
            </a:r>
            <a:r>
              <a:rPr lang="cs-CZ" sz="1600" dirty="0" err="1" smtClean="0">
                <a:latin typeface="Garamond" pitchFamily="18" charset="0"/>
              </a:rPr>
              <a:t>clergy</a:t>
            </a:r>
            <a:r>
              <a:rPr lang="cs-CZ" sz="1600" dirty="0" smtClean="0">
                <a:latin typeface="Garamond" pitchFamily="18" charset="0"/>
              </a:rPr>
              <a:t>.</a:t>
            </a:r>
          </a:p>
          <a:p>
            <a:pPr marL="285750" indent="-285750" algn="just" fontAlgn="auto">
              <a:spcAft>
                <a:spcPts val="0"/>
              </a:spcAft>
              <a:buFont typeface="Arial" panose="020B0604020202020204" pitchFamily="34" charset="0"/>
              <a:buChar char="•"/>
              <a:defRPr/>
            </a:pPr>
            <a:r>
              <a:rPr lang="cs-CZ" sz="1600" dirty="0" err="1" smtClean="0">
                <a:latin typeface="Garamond" pitchFamily="18" charset="0"/>
              </a:rPr>
              <a:t>Punishment</a:t>
            </a:r>
            <a:r>
              <a:rPr lang="cs-CZ" sz="1600" dirty="0" smtClean="0">
                <a:latin typeface="Garamond" pitchFamily="18" charset="0"/>
              </a:rPr>
              <a:t> </a:t>
            </a:r>
            <a:r>
              <a:rPr lang="cs-CZ" sz="1600" dirty="0" err="1" smtClean="0">
                <a:latin typeface="Garamond" pitchFamily="18" charset="0"/>
              </a:rPr>
              <a:t>for</a:t>
            </a:r>
            <a:r>
              <a:rPr lang="cs-CZ" sz="1600" dirty="0" smtClean="0">
                <a:latin typeface="Garamond" pitchFamily="18" charset="0"/>
              </a:rPr>
              <a:t> </a:t>
            </a:r>
            <a:r>
              <a:rPr lang="cs-CZ" sz="1600" dirty="0" err="1" smtClean="0">
                <a:latin typeface="Garamond" pitchFamily="18" charset="0"/>
              </a:rPr>
              <a:t>the</a:t>
            </a:r>
            <a:r>
              <a:rPr lang="cs-CZ" sz="1600" dirty="0" smtClean="0">
                <a:latin typeface="Garamond" pitchFamily="18" charset="0"/>
              </a:rPr>
              <a:t> </a:t>
            </a:r>
            <a:r>
              <a:rPr lang="cs-CZ" sz="1600" dirty="0" err="1" smtClean="0">
                <a:latin typeface="Garamond" pitchFamily="18" charset="0"/>
              </a:rPr>
              <a:t>mortal</a:t>
            </a:r>
            <a:r>
              <a:rPr lang="cs-CZ" sz="1600" dirty="0" smtClean="0">
                <a:latin typeface="Garamond" pitchFamily="18" charset="0"/>
              </a:rPr>
              <a:t> </a:t>
            </a:r>
            <a:r>
              <a:rPr lang="cs-CZ" sz="1600" dirty="0" err="1" smtClean="0">
                <a:latin typeface="Garamond" pitchFamily="18" charset="0"/>
              </a:rPr>
              <a:t>sins</a:t>
            </a:r>
            <a:r>
              <a:rPr lang="cs-CZ" sz="1600" dirty="0" smtClean="0">
                <a:latin typeface="Garamond" pitchFamily="18" charset="0"/>
              </a:rPr>
              <a:t>. </a:t>
            </a:r>
          </a:p>
          <a:p>
            <a:pPr algn="just">
              <a:buFont typeface="Arial" panose="020B0604020202020204" pitchFamily="34" charset="0"/>
              <a:buChar char="•"/>
              <a:defRPr/>
            </a:pPr>
            <a:endParaRPr lang="cs-CZ" sz="800" dirty="0" smtClean="0">
              <a:latin typeface="Garamond" pitchFamily="18" charset="0"/>
            </a:endParaRPr>
          </a:p>
          <a:p>
            <a:pPr marL="342900" indent="-342900" algn="just" fontAlgn="auto">
              <a:spcAft>
                <a:spcPts val="0"/>
              </a:spcAft>
              <a:buFont typeface="Arial" panose="020B0604020202020204" pitchFamily="34" charset="0"/>
              <a:buChar char="•"/>
              <a:defRPr/>
            </a:pPr>
            <a:r>
              <a:rPr lang="cs-CZ" sz="2000" dirty="0" smtClean="0">
                <a:latin typeface="Garamond" pitchFamily="18" charset="0"/>
              </a:rPr>
              <a:t>1420 - </a:t>
            </a:r>
            <a:r>
              <a:rPr lang="cs-CZ" sz="2000" dirty="0" err="1" smtClean="0">
                <a:latin typeface="Garamond" pitchFamily="18" charset="0"/>
              </a:rPr>
              <a:t>after</a:t>
            </a:r>
            <a:r>
              <a:rPr lang="cs-CZ" sz="2000" dirty="0" smtClean="0">
                <a:latin typeface="Garamond" pitchFamily="18" charset="0"/>
              </a:rPr>
              <a:t> his </a:t>
            </a:r>
            <a:r>
              <a:rPr lang="cs-CZ" sz="2000" dirty="0" err="1" smtClean="0">
                <a:latin typeface="Garamond" pitchFamily="18" charset="0"/>
              </a:rPr>
              <a:t>corronation</a:t>
            </a:r>
            <a:r>
              <a:rPr lang="cs-CZ" sz="2000" dirty="0" smtClean="0">
                <a:latin typeface="Garamond" pitchFamily="18" charset="0"/>
              </a:rPr>
              <a:t> in 1420 </a:t>
            </a:r>
            <a:r>
              <a:rPr lang="cs-CZ" sz="2000" dirty="0" err="1" smtClean="0">
                <a:latin typeface="Garamond" pitchFamily="18" charset="0"/>
              </a:rPr>
              <a:t>the</a:t>
            </a:r>
            <a:r>
              <a:rPr lang="cs-CZ" sz="2000" dirty="0" smtClean="0">
                <a:latin typeface="Garamond" pitchFamily="18" charset="0"/>
              </a:rPr>
              <a:t> </a:t>
            </a:r>
            <a:r>
              <a:rPr lang="cs-CZ" sz="2000" dirty="0" err="1" smtClean="0">
                <a:latin typeface="Garamond" pitchFamily="18" charset="0"/>
              </a:rPr>
              <a:t>Hussite</a:t>
            </a:r>
            <a:r>
              <a:rPr lang="cs-CZ" sz="2000" dirty="0" smtClean="0">
                <a:latin typeface="Garamond" pitchFamily="18" charset="0"/>
              </a:rPr>
              <a:t> </a:t>
            </a:r>
            <a:r>
              <a:rPr lang="cs-CZ" sz="2000" dirty="0" err="1" smtClean="0">
                <a:latin typeface="Garamond" pitchFamily="18" charset="0"/>
              </a:rPr>
              <a:t>uprising</a:t>
            </a:r>
            <a:r>
              <a:rPr lang="cs-CZ" sz="2000" dirty="0" smtClean="0">
                <a:latin typeface="Garamond" pitchFamily="18" charset="0"/>
              </a:rPr>
              <a:t> in Bohemia → </a:t>
            </a:r>
            <a:r>
              <a:rPr lang="cs-CZ" sz="2000" dirty="0" err="1" smtClean="0">
                <a:latin typeface="Garamond" pitchFamily="18" charset="0"/>
              </a:rPr>
              <a:t>the</a:t>
            </a:r>
            <a:r>
              <a:rPr lang="cs-CZ" sz="2000" dirty="0" smtClean="0">
                <a:latin typeface="Garamond" pitchFamily="18" charset="0"/>
              </a:rPr>
              <a:t> </a:t>
            </a:r>
            <a:r>
              <a:rPr lang="cs-CZ" sz="2000" dirty="0" err="1" smtClean="0">
                <a:latin typeface="Garamond" pitchFamily="18" charset="0"/>
              </a:rPr>
              <a:t>so</a:t>
            </a:r>
            <a:r>
              <a:rPr lang="cs-CZ" sz="2000" dirty="0" smtClean="0">
                <a:latin typeface="Garamond" pitchFamily="18" charset="0"/>
              </a:rPr>
              <a:t> </a:t>
            </a:r>
            <a:r>
              <a:rPr lang="cs-CZ" sz="2000" dirty="0" err="1" smtClean="0">
                <a:latin typeface="Garamond" pitchFamily="18" charset="0"/>
              </a:rPr>
              <a:t>called</a:t>
            </a:r>
            <a:r>
              <a:rPr lang="cs-CZ" sz="2000" dirty="0" smtClean="0">
                <a:latin typeface="Garamond" pitchFamily="18" charset="0"/>
              </a:rPr>
              <a:t> </a:t>
            </a:r>
            <a:r>
              <a:rPr lang="cs-CZ" sz="2000" dirty="0" err="1" smtClean="0">
                <a:latin typeface="Garamond" pitchFamily="18" charset="0"/>
              </a:rPr>
              <a:t>Hussite</a:t>
            </a:r>
            <a:r>
              <a:rPr lang="cs-CZ" sz="2000" dirty="0" smtClean="0">
                <a:latin typeface="Garamond" pitchFamily="18" charset="0"/>
              </a:rPr>
              <a:t> </a:t>
            </a:r>
            <a:r>
              <a:rPr lang="cs-CZ" sz="2000" dirty="0" err="1" smtClean="0">
                <a:latin typeface="Garamond" pitchFamily="18" charset="0"/>
              </a:rPr>
              <a:t>wars</a:t>
            </a:r>
            <a:r>
              <a:rPr lang="cs-CZ" sz="2000" dirty="0" smtClean="0">
                <a:latin typeface="Garamond" pitchFamily="18" charset="0"/>
              </a:rPr>
              <a:t> </a:t>
            </a:r>
            <a:r>
              <a:rPr lang="cs-CZ" sz="2000" dirty="0" err="1" smtClean="0">
                <a:latin typeface="Garamond" pitchFamily="18" charset="0"/>
              </a:rPr>
              <a:t>started</a:t>
            </a:r>
            <a:endParaRPr lang="cs-CZ" sz="2000" dirty="0" smtClean="0">
              <a:latin typeface="Garamond" pitchFamily="18" charset="0"/>
            </a:endParaRPr>
          </a:p>
          <a:p>
            <a:pPr marL="342900" indent="-342900" algn="just" fontAlgn="auto">
              <a:spcAft>
                <a:spcPts val="0"/>
              </a:spcAft>
              <a:buFont typeface="Arial" panose="020B0604020202020204" pitchFamily="34" charset="0"/>
              <a:buChar char="•"/>
              <a:defRPr/>
            </a:pPr>
            <a:r>
              <a:rPr lang="cs-CZ" sz="2000" dirty="0" err="1" smtClean="0">
                <a:latin typeface="Garamond" pitchFamily="18" charset="0"/>
              </a:rPr>
              <a:t>Catholics</a:t>
            </a:r>
            <a:r>
              <a:rPr lang="cs-CZ" sz="2000" dirty="0" smtClean="0">
                <a:latin typeface="Garamond" pitchFamily="18" charset="0"/>
              </a:rPr>
              <a:t> </a:t>
            </a:r>
            <a:r>
              <a:rPr lang="cs-CZ" sz="2000" dirty="0" err="1" smtClean="0">
                <a:latin typeface="Garamond" pitchFamily="18" charset="0"/>
              </a:rPr>
              <a:t>against</a:t>
            </a:r>
            <a:r>
              <a:rPr lang="cs-CZ" sz="2000" dirty="0" smtClean="0">
                <a:latin typeface="Garamond" pitchFamily="18" charset="0"/>
              </a:rPr>
              <a:t> </a:t>
            </a:r>
            <a:r>
              <a:rPr lang="cs-CZ" sz="2000" dirty="0" err="1" smtClean="0">
                <a:latin typeface="Garamond" pitchFamily="18" charset="0"/>
              </a:rPr>
              <a:t>Hussites</a:t>
            </a:r>
            <a:r>
              <a:rPr lang="cs-CZ" sz="2000" dirty="0" smtClean="0">
                <a:latin typeface="Garamond" pitchFamily="18" charset="0"/>
              </a:rPr>
              <a:t> </a:t>
            </a:r>
          </a:p>
          <a:p>
            <a:pPr marL="342900" indent="-342900" algn="just" fontAlgn="auto">
              <a:spcAft>
                <a:spcPts val="0"/>
              </a:spcAft>
              <a:buFont typeface="Arial" panose="020B0604020202020204" pitchFamily="34" charset="0"/>
              <a:buChar char="•"/>
              <a:defRPr/>
            </a:pPr>
            <a:r>
              <a:rPr lang="cs-CZ" sz="2000" dirty="0" err="1" smtClean="0">
                <a:latin typeface="Garamond" pitchFamily="18" charset="0"/>
              </a:rPr>
              <a:t>Sigismund</a:t>
            </a:r>
            <a:r>
              <a:rPr lang="cs-CZ" sz="2000" dirty="0" smtClean="0">
                <a:latin typeface="Garamond" pitchFamily="18" charset="0"/>
              </a:rPr>
              <a:t> </a:t>
            </a:r>
            <a:r>
              <a:rPr lang="cs-CZ" sz="2000" dirty="0" err="1" smtClean="0">
                <a:latin typeface="Garamond" pitchFamily="18" charset="0"/>
              </a:rPr>
              <a:t>organized</a:t>
            </a:r>
            <a:r>
              <a:rPr lang="cs-CZ" sz="2000" dirty="0" smtClean="0">
                <a:latin typeface="Garamond" pitchFamily="18" charset="0"/>
              </a:rPr>
              <a:t> </a:t>
            </a:r>
            <a:r>
              <a:rPr lang="cs-CZ" sz="2000" dirty="0" err="1" smtClean="0">
                <a:latin typeface="Garamond" pitchFamily="18" charset="0"/>
              </a:rPr>
              <a:t>five</a:t>
            </a:r>
            <a:r>
              <a:rPr lang="cs-CZ" sz="2000" dirty="0" smtClean="0">
                <a:latin typeface="Garamond" pitchFamily="18" charset="0"/>
              </a:rPr>
              <a:t> </a:t>
            </a:r>
            <a:r>
              <a:rPr lang="cs-CZ" sz="2000" dirty="0" err="1" smtClean="0">
                <a:latin typeface="Garamond" pitchFamily="18" charset="0"/>
              </a:rPr>
              <a:t>crusade</a:t>
            </a:r>
            <a:r>
              <a:rPr lang="cs-CZ" sz="2000" dirty="0" smtClean="0">
                <a:latin typeface="Garamond" pitchFamily="18" charset="0"/>
              </a:rPr>
              <a:t> </a:t>
            </a:r>
            <a:r>
              <a:rPr lang="cs-CZ" sz="2000" dirty="0" err="1" smtClean="0">
                <a:latin typeface="Garamond" pitchFamily="18" charset="0"/>
              </a:rPr>
              <a:t>campains</a:t>
            </a:r>
            <a:r>
              <a:rPr lang="cs-CZ" sz="2000" dirty="0" smtClean="0">
                <a:latin typeface="Garamond" pitchFamily="18" charset="0"/>
              </a:rPr>
              <a:t> </a:t>
            </a:r>
            <a:r>
              <a:rPr lang="cs-CZ" sz="2000" dirty="0" err="1" smtClean="0">
                <a:latin typeface="Garamond" pitchFamily="18" charset="0"/>
              </a:rPr>
              <a:t>against</a:t>
            </a:r>
            <a:r>
              <a:rPr lang="cs-CZ" sz="2000" dirty="0" smtClean="0">
                <a:latin typeface="Garamond" pitchFamily="18" charset="0"/>
              </a:rPr>
              <a:t> </a:t>
            </a:r>
            <a:r>
              <a:rPr lang="cs-CZ" sz="2000" dirty="0" err="1" smtClean="0">
                <a:latin typeface="Garamond" pitchFamily="18" charset="0"/>
              </a:rPr>
              <a:t>Hussites</a:t>
            </a:r>
            <a:r>
              <a:rPr lang="cs-CZ" sz="2000" dirty="0" smtClean="0">
                <a:latin typeface="Garamond" pitchFamily="18" charset="0"/>
              </a:rPr>
              <a:t> </a:t>
            </a:r>
            <a:r>
              <a:rPr lang="cs-CZ" sz="2000" dirty="0" err="1" smtClean="0">
                <a:latin typeface="Garamond" pitchFamily="18" charset="0"/>
              </a:rPr>
              <a:t>but</a:t>
            </a:r>
            <a:r>
              <a:rPr lang="cs-CZ" sz="2000" dirty="0" smtClean="0">
                <a:latin typeface="Garamond" pitchFamily="18" charset="0"/>
              </a:rPr>
              <a:t> </a:t>
            </a:r>
            <a:r>
              <a:rPr lang="cs-CZ" sz="2000" dirty="0" err="1" smtClean="0">
                <a:latin typeface="Garamond" pitchFamily="18" charset="0"/>
              </a:rPr>
              <a:t>all</a:t>
            </a:r>
            <a:r>
              <a:rPr lang="cs-CZ" sz="2000" dirty="0" smtClean="0">
                <a:latin typeface="Garamond" pitchFamily="18" charset="0"/>
              </a:rPr>
              <a:t> </a:t>
            </a:r>
            <a:r>
              <a:rPr lang="cs-CZ" sz="2000" dirty="0" err="1" smtClean="0">
                <a:latin typeface="Garamond" pitchFamily="18" charset="0"/>
              </a:rPr>
              <a:t>the</a:t>
            </a:r>
            <a:r>
              <a:rPr lang="cs-CZ" sz="2000" dirty="0" smtClean="0">
                <a:latin typeface="Garamond" pitchFamily="18" charset="0"/>
              </a:rPr>
              <a:t> </a:t>
            </a:r>
            <a:r>
              <a:rPr lang="cs-CZ" sz="2000" dirty="0" err="1" smtClean="0">
                <a:latin typeface="Garamond" pitchFamily="18" charset="0"/>
              </a:rPr>
              <a:t>campains</a:t>
            </a:r>
            <a:r>
              <a:rPr lang="cs-CZ" sz="2000" dirty="0" smtClean="0">
                <a:latin typeface="Garamond" pitchFamily="18" charset="0"/>
              </a:rPr>
              <a:t> </a:t>
            </a:r>
            <a:r>
              <a:rPr lang="cs-CZ" sz="2000" dirty="0" err="1" smtClean="0">
                <a:latin typeface="Garamond" pitchFamily="18" charset="0"/>
              </a:rPr>
              <a:t>were</a:t>
            </a:r>
            <a:r>
              <a:rPr lang="cs-CZ" sz="2000" dirty="0" smtClean="0">
                <a:latin typeface="Garamond" pitchFamily="18" charset="0"/>
              </a:rPr>
              <a:t> </a:t>
            </a:r>
            <a:r>
              <a:rPr lang="cs-CZ" sz="2000" dirty="0" err="1" smtClean="0">
                <a:latin typeface="Garamond" pitchFamily="18" charset="0"/>
              </a:rPr>
              <a:t>unsuccesfull</a:t>
            </a:r>
            <a:r>
              <a:rPr lang="cs-CZ" sz="2000" dirty="0" smtClean="0">
                <a:latin typeface="Garamond" pitchFamily="18" charset="0"/>
              </a:rPr>
              <a:t> (</a:t>
            </a:r>
            <a:r>
              <a:rPr lang="cs-CZ" sz="2000" dirty="0" err="1" smtClean="0">
                <a:latin typeface="Garamond" pitchFamily="18" charset="0"/>
              </a:rPr>
              <a:t>due</a:t>
            </a:r>
            <a:r>
              <a:rPr lang="cs-CZ" sz="2000" dirty="0" smtClean="0">
                <a:latin typeface="Garamond" pitchFamily="18" charset="0"/>
              </a:rPr>
              <a:t> to </a:t>
            </a:r>
            <a:r>
              <a:rPr lang="cs-CZ" sz="2000" dirty="0" err="1" smtClean="0">
                <a:latin typeface="Garamond" pitchFamily="18" charset="0"/>
              </a:rPr>
              <a:t>the</a:t>
            </a:r>
            <a:r>
              <a:rPr lang="cs-CZ" sz="2000" dirty="0" smtClean="0">
                <a:latin typeface="Garamond" pitchFamily="18" charset="0"/>
              </a:rPr>
              <a:t> </a:t>
            </a:r>
            <a:r>
              <a:rPr lang="cs-CZ" sz="2000" dirty="0" err="1" smtClean="0">
                <a:latin typeface="Garamond" pitchFamily="18" charset="0"/>
              </a:rPr>
              <a:t>outstanding</a:t>
            </a:r>
            <a:r>
              <a:rPr lang="cs-CZ" sz="2000" dirty="0" smtClean="0">
                <a:latin typeface="Garamond" pitchFamily="18" charset="0"/>
              </a:rPr>
              <a:t> </a:t>
            </a:r>
            <a:r>
              <a:rPr lang="cs-CZ" sz="2000" dirty="0" err="1" smtClean="0">
                <a:latin typeface="Garamond" pitchFamily="18" charset="0"/>
              </a:rPr>
              <a:t>military</a:t>
            </a:r>
            <a:r>
              <a:rPr lang="cs-CZ" sz="2000" dirty="0" smtClean="0">
                <a:latin typeface="Garamond" pitchFamily="18" charset="0"/>
              </a:rPr>
              <a:t> leader </a:t>
            </a:r>
            <a:r>
              <a:rPr lang="cs-CZ" sz="2000" dirty="0" err="1" smtClean="0">
                <a:latin typeface="Garamond" pitchFamily="18" charset="0"/>
              </a:rPr>
              <a:t>of</a:t>
            </a:r>
            <a:r>
              <a:rPr lang="cs-CZ" sz="2000" dirty="0" smtClean="0">
                <a:latin typeface="Garamond" pitchFamily="18" charset="0"/>
              </a:rPr>
              <a:t> </a:t>
            </a:r>
            <a:r>
              <a:rPr lang="cs-CZ" sz="2000" dirty="0" err="1" smtClean="0">
                <a:latin typeface="Garamond" pitchFamily="18" charset="0"/>
              </a:rPr>
              <a:t>Hussites</a:t>
            </a:r>
            <a:r>
              <a:rPr lang="cs-CZ" sz="2000" dirty="0" smtClean="0">
                <a:latin typeface="Garamond" pitchFamily="18" charset="0"/>
              </a:rPr>
              <a:t> – </a:t>
            </a:r>
            <a:r>
              <a:rPr lang="cs-CZ" sz="2000" b="1" dirty="0" smtClean="0">
                <a:latin typeface="Garamond" pitchFamily="18" charset="0"/>
              </a:rPr>
              <a:t>Jan Žižka </a:t>
            </a:r>
            <a:r>
              <a:rPr lang="cs-CZ" sz="2000" dirty="0" err="1" smtClean="0">
                <a:latin typeface="Garamond" pitchFamily="18" charset="0"/>
              </a:rPr>
              <a:t>who</a:t>
            </a:r>
            <a:r>
              <a:rPr lang="cs-CZ" sz="2000" dirty="0" smtClean="0">
                <a:latin typeface="Garamond" pitchFamily="18" charset="0"/>
              </a:rPr>
              <a:t> </a:t>
            </a:r>
            <a:r>
              <a:rPr lang="cs-CZ" sz="2000" dirty="0" err="1" smtClean="0">
                <a:latin typeface="Garamond" pitchFamily="18" charset="0"/>
              </a:rPr>
              <a:t>became</a:t>
            </a:r>
            <a:r>
              <a:rPr lang="cs-CZ" sz="2000" dirty="0" smtClean="0">
                <a:latin typeface="Garamond" pitchFamily="18" charset="0"/>
              </a:rPr>
              <a:t> a </a:t>
            </a:r>
            <a:r>
              <a:rPr lang="cs-CZ" sz="2000" dirty="0" err="1" smtClean="0">
                <a:latin typeface="Garamond" pitchFamily="18" charset="0"/>
              </a:rPr>
              <a:t>hero</a:t>
            </a:r>
            <a:r>
              <a:rPr lang="cs-CZ" sz="2000" dirty="0" smtClean="0">
                <a:latin typeface="Garamond" pitchFamily="18" charset="0"/>
              </a:rPr>
              <a:t> in </a:t>
            </a:r>
            <a:r>
              <a:rPr lang="cs-CZ" sz="2000" dirty="0" err="1" smtClean="0">
                <a:latin typeface="Garamond" pitchFamily="18" charset="0"/>
              </a:rPr>
              <a:t>the</a:t>
            </a:r>
            <a:r>
              <a:rPr lang="cs-CZ" sz="2000" dirty="0" smtClean="0">
                <a:latin typeface="Garamond" pitchFamily="18" charset="0"/>
              </a:rPr>
              <a:t> </a:t>
            </a:r>
            <a:r>
              <a:rPr lang="cs-CZ" sz="2000" dirty="0" err="1" smtClean="0">
                <a:latin typeface="Garamond" pitchFamily="18" charset="0"/>
              </a:rPr>
              <a:t>Czech</a:t>
            </a:r>
            <a:r>
              <a:rPr lang="cs-CZ" sz="2000" dirty="0" smtClean="0">
                <a:latin typeface="Garamond" pitchFamily="18" charset="0"/>
              </a:rPr>
              <a:t> </a:t>
            </a:r>
            <a:r>
              <a:rPr lang="cs-CZ" sz="2000" dirty="0" err="1" smtClean="0">
                <a:latin typeface="Garamond" pitchFamily="18" charset="0"/>
              </a:rPr>
              <a:t>tradition</a:t>
            </a:r>
            <a:r>
              <a:rPr lang="cs-CZ" sz="2000" dirty="0" smtClean="0">
                <a:latin typeface="Garamond" pitchFamily="18" charset="0"/>
              </a:rPr>
              <a:t>)</a:t>
            </a:r>
          </a:p>
          <a:p>
            <a:pPr marL="285750" indent="-285750" algn="just" fontAlgn="auto">
              <a:spcAft>
                <a:spcPts val="0"/>
              </a:spcAft>
              <a:buFont typeface="Arial" panose="020B0604020202020204" pitchFamily="34" charset="0"/>
              <a:buChar char="•"/>
              <a:defRPr/>
            </a:pPr>
            <a:r>
              <a:rPr lang="cs-CZ" sz="1800" dirty="0">
                <a:latin typeface="Garamond" panose="02020404030301010803" pitchFamily="18" charset="0"/>
              </a:rPr>
              <a:t>https://www.youtube.com/watch?v=AOcUVplxVOo</a:t>
            </a:r>
          </a:p>
        </p:txBody>
      </p:sp>
    </p:spTree>
    <p:extLst>
      <p:ext uri="{BB962C8B-B14F-4D97-AF65-F5344CB8AC3E}">
        <p14:creationId xmlns:p14="http://schemas.microsoft.com/office/powerpoint/2010/main" val="184686093"/>
      </p:ext>
    </p:extLst>
  </p:cSld>
  <p:clrMapOvr>
    <a:masterClrMapping/>
  </p:clrMapOvr>
  <p:transition>
    <p:wedg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50825" y="188913"/>
            <a:ext cx="7921625" cy="6669087"/>
          </a:xfrm>
          <a:prstGeom prst="rect">
            <a:avLst/>
          </a:prstGeom>
        </p:spPr>
        <p:txBody>
          <a:bodyPr/>
          <a:lstStyle/>
          <a:p>
            <a:pPr marL="342900" indent="-342900" algn="just" fontAlgn="auto">
              <a:spcAft>
                <a:spcPts val="0"/>
              </a:spcAft>
              <a:buFont typeface="Arial" panose="020B0604020202020204" pitchFamily="34" charset="0"/>
              <a:buChar char="•"/>
              <a:defRPr/>
            </a:pPr>
            <a:r>
              <a:rPr lang="cs-CZ" sz="2000" dirty="0" err="1">
                <a:latin typeface="Garamond" pitchFamily="18" charset="0"/>
              </a:rPr>
              <a:t>A</a:t>
            </a:r>
            <a:r>
              <a:rPr lang="cs-CZ" sz="2000" dirty="0" err="1" smtClean="0">
                <a:latin typeface="Garamond" pitchFamily="18" charset="0"/>
              </a:rPr>
              <a:t>lmost</a:t>
            </a:r>
            <a:r>
              <a:rPr lang="cs-CZ" sz="2000" dirty="0" smtClean="0">
                <a:latin typeface="Garamond" pitchFamily="18" charset="0"/>
              </a:rPr>
              <a:t> 15 </a:t>
            </a:r>
            <a:r>
              <a:rPr lang="cs-CZ" sz="2000" dirty="0" err="1" smtClean="0">
                <a:latin typeface="Garamond" pitchFamily="18" charset="0"/>
              </a:rPr>
              <a:t>years</a:t>
            </a:r>
            <a:r>
              <a:rPr lang="cs-CZ" sz="2000" dirty="0" smtClean="0">
                <a:latin typeface="Garamond" pitchFamily="18" charset="0"/>
              </a:rPr>
              <a:t> </a:t>
            </a:r>
            <a:r>
              <a:rPr lang="cs-CZ" sz="2000" dirty="0" err="1" smtClean="0">
                <a:latin typeface="Garamond" pitchFamily="18" charset="0"/>
              </a:rPr>
              <a:t>of</a:t>
            </a:r>
            <a:r>
              <a:rPr lang="cs-CZ" sz="2000" dirty="0" smtClean="0">
                <a:latin typeface="Garamond" pitchFamily="18" charset="0"/>
              </a:rPr>
              <a:t> </a:t>
            </a:r>
            <a:r>
              <a:rPr lang="cs-CZ" sz="2000" dirty="0" err="1" smtClean="0">
                <a:latin typeface="Garamond" pitchFamily="18" charset="0"/>
              </a:rPr>
              <a:t>religious</a:t>
            </a:r>
            <a:r>
              <a:rPr lang="cs-CZ" sz="2000" dirty="0" smtClean="0">
                <a:latin typeface="Garamond" pitchFamily="18" charset="0"/>
              </a:rPr>
              <a:t> </a:t>
            </a:r>
            <a:r>
              <a:rPr lang="cs-CZ" sz="2000" dirty="0" err="1" smtClean="0">
                <a:latin typeface="Garamond" pitchFamily="18" charset="0"/>
              </a:rPr>
              <a:t>struggles</a:t>
            </a:r>
            <a:r>
              <a:rPr lang="cs-CZ" sz="2000" dirty="0" smtClean="0">
                <a:latin typeface="Garamond" pitchFamily="18" charset="0"/>
              </a:rPr>
              <a:t> and civil </a:t>
            </a:r>
            <a:r>
              <a:rPr lang="cs-CZ" sz="2000" dirty="0" err="1" smtClean="0">
                <a:latin typeface="Garamond" pitchFamily="18" charset="0"/>
              </a:rPr>
              <a:t>wars</a:t>
            </a:r>
            <a:r>
              <a:rPr lang="cs-CZ" sz="2000" dirty="0" smtClean="0">
                <a:latin typeface="Garamond" pitchFamily="18" charset="0"/>
              </a:rPr>
              <a:t> – </a:t>
            </a:r>
            <a:r>
              <a:rPr lang="cs-CZ" sz="2000" dirty="0" err="1" smtClean="0">
                <a:latin typeface="Garamond" pitchFamily="18" charset="0"/>
              </a:rPr>
              <a:t>the</a:t>
            </a:r>
            <a:r>
              <a:rPr lang="cs-CZ" sz="2000" dirty="0" smtClean="0">
                <a:latin typeface="Garamond" pitchFamily="18" charset="0"/>
              </a:rPr>
              <a:t> country </a:t>
            </a:r>
            <a:r>
              <a:rPr lang="cs-CZ" sz="2000" dirty="0" err="1" smtClean="0">
                <a:latin typeface="Garamond" pitchFamily="18" charset="0"/>
              </a:rPr>
              <a:t>was</a:t>
            </a:r>
            <a:r>
              <a:rPr lang="cs-CZ" sz="2000" dirty="0" smtClean="0">
                <a:latin typeface="Garamond" pitchFamily="18" charset="0"/>
              </a:rPr>
              <a:t> </a:t>
            </a:r>
            <a:r>
              <a:rPr lang="cs-CZ" sz="2000" dirty="0" err="1" smtClean="0">
                <a:latin typeface="Garamond" pitchFamily="18" charset="0"/>
              </a:rPr>
              <a:t>destroyed</a:t>
            </a:r>
            <a:r>
              <a:rPr lang="cs-CZ" sz="2000" dirty="0" smtClean="0">
                <a:latin typeface="Garamond" pitchFamily="18" charset="0"/>
              </a:rPr>
              <a:t> and </a:t>
            </a:r>
            <a:r>
              <a:rPr lang="cs-CZ" sz="2000" dirty="0" err="1" smtClean="0">
                <a:latin typeface="Garamond" pitchFamily="18" charset="0"/>
              </a:rPr>
              <a:t>plundered</a:t>
            </a:r>
            <a:r>
              <a:rPr lang="cs-CZ" sz="2000" dirty="0" smtClean="0">
                <a:latin typeface="Garamond" pitchFamily="18" charset="0"/>
              </a:rPr>
              <a:t>: </a:t>
            </a:r>
            <a:r>
              <a:rPr lang="cs-CZ" sz="2000" dirty="0" err="1" smtClean="0">
                <a:latin typeface="Garamond" pitchFamily="18" charset="0"/>
              </a:rPr>
              <a:t>the</a:t>
            </a:r>
            <a:r>
              <a:rPr lang="cs-CZ" sz="2000" dirty="0" smtClean="0">
                <a:latin typeface="Garamond" pitchFamily="18" charset="0"/>
              </a:rPr>
              <a:t> </a:t>
            </a:r>
            <a:r>
              <a:rPr lang="cs-CZ" sz="2000" dirty="0" err="1" smtClean="0">
                <a:latin typeface="Garamond" pitchFamily="18" charset="0"/>
              </a:rPr>
              <a:t>ecomonical</a:t>
            </a:r>
            <a:r>
              <a:rPr lang="cs-CZ" sz="2000" dirty="0" smtClean="0">
                <a:latin typeface="Garamond" pitchFamily="18" charset="0"/>
              </a:rPr>
              <a:t> </a:t>
            </a:r>
            <a:r>
              <a:rPr lang="cs-CZ" sz="2000" dirty="0" err="1" smtClean="0">
                <a:latin typeface="Garamond" pitchFamily="18" charset="0"/>
              </a:rPr>
              <a:t>consequences</a:t>
            </a:r>
            <a:r>
              <a:rPr lang="cs-CZ" sz="2000" dirty="0">
                <a:latin typeface="Garamond" pitchFamily="18" charset="0"/>
              </a:rPr>
              <a:t>:</a:t>
            </a:r>
            <a:r>
              <a:rPr lang="cs-CZ" sz="2000" dirty="0" smtClean="0">
                <a:latin typeface="Garamond" pitchFamily="18" charset="0"/>
              </a:rPr>
              <a:t> </a:t>
            </a:r>
            <a:r>
              <a:rPr lang="cs-CZ" sz="2000" dirty="0" err="1" smtClean="0">
                <a:latin typeface="Garamond" pitchFamily="18" charset="0"/>
              </a:rPr>
              <a:t>starvation</a:t>
            </a:r>
            <a:r>
              <a:rPr lang="cs-CZ" sz="2000" dirty="0" smtClean="0">
                <a:latin typeface="Garamond" pitchFamily="18" charset="0"/>
              </a:rPr>
              <a:t>, </a:t>
            </a:r>
            <a:r>
              <a:rPr lang="cs-CZ" sz="2000" dirty="0" err="1" smtClean="0">
                <a:latin typeface="Garamond" pitchFamily="18" charset="0"/>
              </a:rPr>
              <a:t>stagnation</a:t>
            </a:r>
            <a:r>
              <a:rPr lang="cs-CZ" sz="2000" dirty="0" smtClean="0">
                <a:latin typeface="Garamond" pitchFamily="18" charset="0"/>
              </a:rPr>
              <a:t> </a:t>
            </a:r>
            <a:r>
              <a:rPr lang="cs-CZ" sz="2000" dirty="0" err="1" smtClean="0">
                <a:latin typeface="Garamond" pitchFamily="18" charset="0"/>
              </a:rPr>
              <a:t>of</a:t>
            </a:r>
            <a:r>
              <a:rPr lang="cs-CZ" sz="2000" dirty="0" smtClean="0">
                <a:latin typeface="Garamond" pitchFamily="18" charset="0"/>
              </a:rPr>
              <a:t>  </a:t>
            </a:r>
            <a:r>
              <a:rPr lang="cs-CZ" sz="2000" dirty="0" err="1" smtClean="0">
                <a:latin typeface="Garamond" pitchFamily="18" charset="0"/>
              </a:rPr>
              <a:t>the</a:t>
            </a:r>
            <a:r>
              <a:rPr lang="cs-CZ" sz="2000" dirty="0" smtClean="0">
                <a:latin typeface="Garamond" pitchFamily="18" charset="0"/>
              </a:rPr>
              <a:t> </a:t>
            </a:r>
            <a:r>
              <a:rPr lang="cs-CZ" sz="2000" dirty="0" err="1" smtClean="0">
                <a:latin typeface="Garamond" pitchFamily="18" charset="0"/>
              </a:rPr>
              <a:t>bussiness</a:t>
            </a:r>
            <a:r>
              <a:rPr lang="cs-CZ" sz="2000" dirty="0" smtClean="0">
                <a:latin typeface="Garamond" pitchFamily="18" charset="0"/>
              </a:rPr>
              <a:t>, </a:t>
            </a:r>
            <a:r>
              <a:rPr lang="cs-CZ" sz="2000" dirty="0" err="1" smtClean="0">
                <a:latin typeface="Garamond" pitchFamily="18" charset="0"/>
              </a:rPr>
              <a:t>destroyed</a:t>
            </a:r>
            <a:r>
              <a:rPr lang="cs-CZ" sz="2000" dirty="0" smtClean="0">
                <a:latin typeface="Garamond" pitchFamily="18" charset="0"/>
              </a:rPr>
              <a:t> </a:t>
            </a:r>
            <a:r>
              <a:rPr lang="cs-CZ" sz="2000" dirty="0" err="1" smtClean="0">
                <a:latin typeface="Garamond" pitchFamily="18" charset="0"/>
              </a:rPr>
              <a:t>buildings</a:t>
            </a:r>
            <a:endParaRPr lang="cs-CZ" sz="2000" dirty="0" smtClean="0">
              <a:latin typeface="Garamond" pitchFamily="18" charset="0"/>
            </a:endParaRPr>
          </a:p>
          <a:p>
            <a:pPr marL="342900" indent="-342900" algn="just" fontAlgn="auto">
              <a:spcAft>
                <a:spcPts val="0"/>
              </a:spcAft>
              <a:buFont typeface="Arial" panose="020B0604020202020204" pitchFamily="34" charset="0"/>
              <a:buChar char="•"/>
              <a:defRPr/>
            </a:pPr>
            <a:r>
              <a:rPr lang="cs-CZ" sz="2000" dirty="0" err="1" smtClean="0">
                <a:latin typeface="Garamond" pitchFamily="18" charset="0"/>
              </a:rPr>
              <a:t>Hussite</a:t>
            </a:r>
            <a:r>
              <a:rPr lang="cs-CZ" sz="2000" dirty="0" smtClean="0">
                <a:latin typeface="Garamond" pitchFamily="18" charset="0"/>
              </a:rPr>
              <a:t> </a:t>
            </a:r>
            <a:r>
              <a:rPr lang="cs-CZ" sz="2000" dirty="0" err="1" smtClean="0">
                <a:latin typeface="Garamond" pitchFamily="18" charset="0"/>
              </a:rPr>
              <a:t>movement</a:t>
            </a:r>
            <a:r>
              <a:rPr lang="cs-CZ" sz="2000" dirty="0" smtClean="0">
                <a:latin typeface="Garamond" pitchFamily="18" charset="0"/>
              </a:rPr>
              <a:t> split </a:t>
            </a:r>
            <a:r>
              <a:rPr lang="cs-CZ" sz="2000" dirty="0" err="1" smtClean="0">
                <a:latin typeface="Garamond" pitchFamily="18" charset="0"/>
              </a:rPr>
              <a:t>into</a:t>
            </a:r>
            <a:r>
              <a:rPr lang="cs-CZ" sz="2000" dirty="0" smtClean="0">
                <a:latin typeface="Garamond" pitchFamily="18" charset="0"/>
              </a:rPr>
              <a:t> </a:t>
            </a:r>
            <a:r>
              <a:rPr lang="cs-CZ" sz="2000" dirty="0" err="1" smtClean="0">
                <a:latin typeface="Garamond" pitchFamily="18" charset="0"/>
              </a:rPr>
              <a:t>two</a:t>
            </a:r>
            <a:r>
              <a:rPr lang="cs-CZ" sz="2000" dirty="0" smtClean="0">
                <a:latin typeface="Garamond" pitchFamily="18" charset="0"/>
              </a:rPr>
              <a:t> </a:t>
            </a:r>
            <a:r>
              <a:rPr lang="cs-CZ" sz="2000" dirty="0" err="1" smtClean="0">
                <a:latin typeface="Garamond" pitchFamily="18" charset="0"/>
              </a:rPr>
              <a:t>fractions</a:t>
            </a:r>
            <a:r>
              <a:rPr lang="cs-CZ" sz="2000" dirty="0" smtClean="0">
                <a:latin typeface="Garamond" pitchFamily="18" charset="0"/>
              </a:rPr>
              <a:t>: </a:t>
            </a:r>
            <a:r>
              <a:rPr lang="cs-CZ" sz="2000" dirty="0" err="1" smtClean="0">
                <a:latin typeface="Garamond" pitchFamily="18" charset="0"/>
              </a:rPr>
              <a:t>the</a:t>
            </a:r>
            <a:r>
              <a:rPr lang="cs-CZ" sz="2000" dirty="0" smtClean="0">
                <a:latin typeface="Garamond" pitchFamily="18" charset="0"/>
              </a:rPr>
              <a:t> </a:t>
            </a:r>
            <a:r>
              <a:rPr lang="cs-CZ" sz="2000" dirty="0" err="1" smtClean="0">
                <a:latin typeface="Garamond" pitchFamily="18" charset="0"/>
              </a:rPr>
              <a:t>moderate</a:t>
            </a:r>
            <a:r>
              <a:rPr lang="cs-CZ" sz="2000" dirty="0" smtClean="0">
                <a:latin typeface="Garamond" pitchFamily="18" charset="0"/>
              </a:rPr>
              <a:t> and </a:t>
            </a:r>
            <a:r>
              <a:rPr lang="cs-CZ" sz="2000" dirty="0" err="1" smtClean="0">
                <a:latin typeface="Garamond" pitchFamily="18" charset="0"/>
              </a:rPr>
              <a:t>the</a:t>
            </a:r>
            <a:r>
              <a:rPr lang="cs-CZ" sz="2000" dirty="0" smtClean="0">
                <a:latin typeface="Garamond" pitchFamily="18" charset="0"/>
              </a:rPr>
              <a:t> </a:t>
            </a:r>
            <a:r>
              <a:rPr lang="cs-CZ" sz="2000" dirty="0" err="1" smtClean="0">
                <a:latin typeface="Garamond" pitchFamily="18" charset="0"/>
              </a:rPr>
              <a:t>radical</a:t>
            </a:r>
            <a:r>
              <a:rPr lang="cs-CZ" sz="2000" dirty="0" smtClean="0">
                <a:latin typeface="Garamond" pitchFamily="18" charset="0"/>
              </a:rPr>
              <a:t>: </a:t>
            </a:r>
            <a:r>
              <a:rPr lang="cs-CZ" sz="2000" dirty="0" err="1" smtClean="0">
                <a:latin typeface="Garamond" pitchFamily="18" charset="0"/>
              </a:rPr>
              <a:t>Moderate</a:t>
            </a:r>
            <a:r>
              <a:rPr lang="cs-CZ" sz="2000" dirty="0" smtClean="0">
                <a:latin typeface="Garamond" pitchFamily="18" charset="0"/>
              </a:rPr>
              <a:t> </a:t>
            </a:r>
            <a:r>
              <a:rPr lang="cs-CZ" sz="2000" dirty="0" err="1" smtClean="0">
                <a:latin typeface="Garamond" pitchFamily="18" charset="0"/>
              </a:rPr>
              <a:t>Hussites</a:t>
            </a:r>
            <a:r>
              <a:rPr lang="cs-CZ" sz="2000" dirty="0" smtClean="0">
                <a:latin typeface="Garamond" pitchFamily="18" charset="0"/>
              </a:rPr>
              <a:t> </a:t>
            </a:r>
            <a:r>
              <a:rPr lang="cs-CZ" sz="2000" dirty="0" err="1" smtClean="0">
                <a:latin typeface="Garamond" pitchFamily="18" charset="0"/>
              </a:rPr>
              <a:t>wanted</a:t>
            </a:r>
            <a:r>
              <a:rPr lang="cs-CZ" sz="2000" dirty="0" smtClean="0">
                <a:latin typeface="Garamond" pitchFamily="18" charset="0"/>
              </a:rPr>
              <a:t> to </a:t>
            </a:r>
            <a:r>
              <a:rPr lang="cs-CZ" sz="2000" dirty="0" err="1" smtClean="0">
                <a:latin typeface="Garamond" pitchFamily="18" charset="0"/>
              </a:rPr>
              <a:t>finish</a:t>
            </a:r>
            <a:r>
              <a:rPr lang="cs-CZ" sz="2000" dirty="0" smtClean="0">
                <a:latin typeface="Garamond" pitchFamily="18" charset="0"/>
              </a:rPr>
              <a:t> </a:t>
            </a:r>
            <a:r>
              <a:rPr lang="cs-CZ" sz="2000" dirty="0" err="1" smtClean="0">
                <a:latin typeface="Garamond" pitchFamily="18" charset="0"/>
              </a:rPr>
              <a:t>the</a:t>
            </a:r>
            <a:r>
              <a:rPr lang="cs-CZ" sz="2000" dirty="0" smtClean="0">
                <a:latin typeface="Garamond" pitchFamily="18" charset="0"/>
              </a:rPr>
              <a:t> </a:t>
            </a:r>
            <a:r>
              <a:rPr lang="cs-CZ" sz="2000" dirty="0" err="1" smtClean="0">
                <a:latin typeface="Garamond" pitchFamily="18" charset="0"/>
              </a:rPr>
              <a:t>warfare</a:t>
            </a:r>
            <a:r>
              <a:rPr lang="cs-CZ" sz="2000" dirty="0" smtClean="0">
                <a:latin typeface="Garamond" pitchFamily="18" charset="0"/>
              </a:rPr>
              <a:t> so </a:t>
            </a:r>
            <a:r>
              <a:rPr lang="cs-CZ" sz="2000" dirty="0" err="1" smtClean="0">
                <a:latin typeface="Garamond" pitchFamily="18" charset="0"/>
              </a:rPr>
              <a:t>they</a:t>
            </a:r>
            <a:r>
              <a:rPr lang="cs-CZ" sz="2000" dirty="0" smtClean="0">
                <a:latin typeface="Garamond" pitchFamily="18" charset="0"/>
              </a:rPr>
              <a:t> </a:t>
            </a:r>
            <a:r>
              <a:rPr lang="cs-CZ" sz="2000" dirty="0" err="1" smtClean="0">
                <a:latin typeface="Garamond" pitchFamily="18" charset="0"/>
              </a:rPr>
              <a:t>united</a:t>
            </a:r>
            <a:r>
              <a:rPr lang="cs-CZ" sz="2000" dirty="0" smtClean="0">
                <a:latin typeface="Garamond" pitchFamily="18" charset="0"/>
              </a:rPr>
              <a:t> </a:t>
            </a:r>
            <a:r>
              <a:rPr lang="cs-CZ" sz="2000" dirty="0" err="1" smtClean="0">
                <a:latin typeface="Garamond" pitchFamily="18" charset="0"/>
              </a:rPr>
              <a:t>with</a:t>
            </a:r>
            <a:r>
              <a:rPr lang="cs-CZ" sz="2000" dirty="0" smtClean="0">
                <a:latin typeface="Garamond" pitchFamily="18" charset="0"/>
              </a:rPr>
              <a:t> </a:t>
            </a:r>
            <a:r>
              <a:rPr lang="cs-CZ" sz="2000" dirty="0" err="1" smtClean="0">
                <a:latin typeface="Garamond" pitchFamily="18" charset="0"/>
              </a:rPr>
              <a:t>Catholics</a:t>
            </a:r>
            <a:r>
              <a:rPr lang="cs-CZ" sz="2000" dirty="0" smtClean="0">
                <a:latin typeface="Garamond" pitchFamily="18" charset="0"/>
              </a:rPr>
              <a:t> and </a:t>
            </a:r>
            <a:r>
              <a:rPr lang="cs-CZ" sz="2000" dirty="0" err="1" smtClean="0">
                <a:latin typeface="Garamond" pitchFamily="18" charset="0"/>
              </a:rPr>
              <a:t>destroyed</a:t>
            </a:r>
            <a:r>
              <a:rPr lang="cs-CZ" sz="2000" dirty="0" smtClean="0">
                <a:latin typeface="Garamond" pitchFamily="18" charset="0"/>
              </a:rPr>
              <a:t> </a:t>
            </a:r>
            <a:r>
              <a:rPr lang="cs-CZ" sz="2000" dirty="0" err="1" smtClean="0">
                <a:latin typeface="Garamond" pitchFamily="18" charset="0"/>
              </a:rPr>
              <a:t>the</a:t>
            </a:r>
            <a:r>
              <a:rPr lang="cs-CZ" sz="2000" dirty="0" smtClean="0">
                <a:latin typeface="Garamond" pitchFamily="18" charset="0"/>
              </a:rPr>
              <a:t> </a:t>
            </a:r>
            <a:r>
              <a:rPr lang="cs-CZ" sz="2000" dirty="0" err="1" smtClean="0">
                <a:latin typeface="Garamond" pitchFamily="18" charset="0"/>
              </a:rPr>
              <a:t>radical</a:t>
            </a:r>
            <a:r>
              <a:rPr lang="cs-CZ" sz="2000" dirty="0" smtClean="0">
                <a:latin typeface="Garamond" pitchFamily="18" charset="0"/>
              </a:rPr>
              <a:t> </a:t>
            </a:r>
            <a:r>
              <a:rPr lang="cs-CZ" sz="2000" dirty="0" err="1" smtClean="0">
                <a:latin typeface="Garamond" pitchFamily="18" charset="0"/>
              </a:rPr>
              <a:t>Hussites</a:t>
            </a:r>
            <a:r>
              <a:rPr lang="cs-CZ" sz="2000" dirty="0" smtClean="0">
                <a:latin typeface="Garamond" pitchFamily="18" charset="0"/>
              </a:rPr>
              <a:t> </a:t>
            </a:r>
            <a:r>
              <a:rPr lang="cs-CZ" sz="2000" dirty="0" err="1" smtClean="0">
                <a:latin typeface="Garamond" pitchFamily="18" charset="0"/>
              </a:rPr>
              <a:t>at</a:t>
            </a:r>
            <a:r>
              <a:rPr lang="cs-CZ" sz="2000" dirty="0" smtClean="0">
                <a:latin typeface="Garamond" pitchFamily="18" charset="0"/>
              </a:rPr>
              <a:t> </a:t>
            </a:r>
            <a:r>
              <a:rPr lang="cs-CZ" sz="2000" dirty="0" err="1" smtClean="0">
                <a:latin typeface="Garamond" pitchFamily="18" charset="0"/>
              </a:rPr>
              <a:t>the</a:t>
            </a:r>
            <a:r>
              <a:rPr lang="cs-CZ" sz="2000" dirty="0" smtClean="0">
                <a:latin typeface="Garamond" pitchFamily="18" charset="0"/>
              </a:rPr>
              <a:t> </a:t>
            </a:r>
            <a:r>
              <a:rPr lang="cs-CZ" sz="2000" b="1" dirty="0" err="1" smtClean="0">
                <a:latin typeface="Garamond" pitchFamily="18" charset="0"/>
              </a:rPr>
              <a:t>battle</a:t>
            </a:r>
            <a:r>
              <a:rPr lang="cs-CZ" sz="2000" b="1" dirty="0" smtClean="0">
                <a:latin typeface="Garamond" pitchFamily="18" charset="0"/>
              </a:rPr>
              <a:t> </a:t>
            </a:r>
            <a:r>
              <a:rPr lang="cs-CZ" sz="2000" b="1" dirty="0" err="1" smtClean="0">
                <a:latin typeface="Garamond" pitchFamily="18" charset="0"/>
              </a:rPr>
              <a:t>of</a:t>
            </a:r>
            <a:r>
              <a:rPr lang="cs-CZ" sz="2000" b="1" dirty="0" smtClean="0">
                <a:latin typeface="Garamond" pitchFamily="18" charset="0"/>
              </a:rPr>
              <a:t> Lipany in May 1434</a:t>
            </a:r>
          </a:p>
          <a:p>
            <a:pPr marL="342900" indent="-342900" algn="just" fontAlgn="auto">
              <a:spcAft>
                <a:spcPts val="0"/>
              </a:spcAft>
              <a:buFont typeface="Arial" panose="020B0604020202020204" pitchFamily="34" charset="0"/>
              <a:buChar char="•"/>
              <a:defRPr/>
            </a:pPr>
            <a:endParaRPr lang="cs-CZ" sz="2000" dirty="0" smtClean="0">
              <a:latin typeface="Garamond" pitchFamily="18" charset="0"/>
            </a:endParaRPr>
          </a:p>
          <a:p>
            <a:pPr marL="342900" indent="-342900" algn="just" fontAlgn="auto">
              <a:spcAft>
                <a:spcPts val="0"/>
              </a:spcAft>
              <a:buFont typeface="Arial" panose="020B0604020202020204" pitchFamily="34" charset="0"/>
              <a:buChar char="•"/>
              <a:defRPr/>
            </a:pPr>
            <a:r>
              <a:rPr lang="cs-CZ" sz="2000" dirty="0" err="1" smtClean="0">
                <a:latin typeface="Garamond" pitchFamily="18" charset="0"/>
              </a:rPr>
              <a:t>The</a:t>
            </a:r>
            <a:r>
              <a:rPr lang="cs-CZ" sz="2000" dirty="0" smtClean="0">
                <a:latin typeface="Garamond" pitchFamily="18" charset="0"/>
              </a:rPr>
              <a:t> </a:t>
            </a:r>
            <a:r>
              <a:rPr lang="cs-CZ" sz="2000" dirty="0" err="1" smtClean="0">
                <a:latin typeface="Garamond" pitchFamily="18" charset="0"/>
              </a:rPr>
              <a:t>Catholic</a:t>
            </a:r>
            <a:r>
              <a:rPr lang="cs-CZ" sz="2000" dirty="0" smtClean="0">
                <a:latin typeface="Garamond" pitchFamily="18" charset="0"/>
              </a:rPr>
              <a:t> and </a:t>
            </a:r>
            <a:r>
              <a:rPr lang="cs-CZ" sz="2000" dirty="0" err="1" smtClean="0">
                <a:latin typeface="Garamond" pitchFamily="18" charset="0"/>
              </a:rPr>
              <a:t>the</a:t>
            </a:r>
            <a:r>
              <a:rPr lang="cs-CZ" sz="2000" dirty="0" smtClean="0">
                <a:latin typeface="Garamond" pitchFamily="18" charset="0"/>
              </a:rPr>
              <a:t> </a:t>
            </a:r>
            <a:r>
              <a:rPr lang="cs-CZ" sz="2000" dirty="0" err="1" smtClean="0">
                <a:latin typeface="Garamond" pitchFamily="18" charset="0"/>
              </a:rPr>
              <a:t>Hussite</a:t>
            </a:r>
            <a:r>
              <a:rPr lang="cs-CZ" sz="2000" dirty="0" smtClean="0">
                <a:latin typeface="Garamond" pitchFamily="18" charset="0"/>
              </a:rPr>
              <a:t> </a:t>
            </a:r>
            <a:r>
              <a:rPr lang="cs-CZ" sz="2000" dirty="0" err="1" smtClean="0">
                <a:latin typeface="Garamond" pitchFamily="18" charset="0"/>
              </a:rPr>
              <a:t>became</a:t>
            </a:r>
            <a:r>
              <a:rPr lang="cs-CZ" sz="2000" dirty="0" smtClean="0">
                <a:latin typeface="Garamond" pitchFamily="18" charset="0"/>
              </a:rPr>
              <a:t> </a:t>
            </a:r>
            <a:r>
              <a:rPr lang="cs-CZ" sz="2000" dirty="0" err="1" smtClean="0">
                <a:latin typeface="Garamond" pitchFamily="18" charset="0"/>
              </a:rPr>
              <a:t>legal</a:t>
            </a:r>
            <a:r>
              <a:rPr lang="cs-CZ" sz="2000" dirty="0" smtClean="0">
                <a:latin typeface="Garamond" pitchFamily="18" charset="0"/>
              </a:rPr>
              <a:t> in Bohemia and </a:t>
            </a:r>
            <a:r>
              <a:rPr lang="cs-CZ" sz="2000" b="1" dirty="0" err="1" smtClean="0">
                <a:latin typeface="Garamond" pitchFamily="18" charset="0"/>
              </a:rPr>
              <a:t>two</a:t>
            </a:r>
            <a:r>
              <a:rPr lang="cs-CZ" sz="2000" b="1" dirty="0" smtClean="0">
                <a:latin typeface="Garamond" pitchFamily="18" charset="0"/>
              </a:rPr>
              <a:t> </a:t>
            </a:r>
            <a:r>
              <a:rPr lang="cs-CZ" sz="2000" b="1" dirty="0" err="1" smtClean="0">
                <a:latin typeface="Garamond" pitchFamily="18" charset="0"/>
              </a:rPr>
              <a:t>churches</a:t>
            </a:r>
            <a:r>
              <a:rPr lang="cs-CZ" sz="2000" b="1" dirty="0" smtClean="0">
                <a:latin typeface="Garamond" pitchFamily="18" charset="0"/>
              </a:rPr>
              <a:t> </a:t>
            </a:r>
            <a:r>
              <a:rPr lang="cs-CZ" sz="2000" b="1" dirty="0" err="1" smtClean="0">
                <a:latin typeface="Garamond" pitchFamily="18" charset="0"/>
              </a:rPr>
              <a:t>were</a:t>
            </a:r>
            <a:r>
              <a:rPr lang="cs-CZ" sz="2000" b="1" dirty="0" smtClean="0">
                <a:latin typeface="Garamond" pitchFamily="18" charset="0"/>
              </a:rPr>
              <a:t> </a:t>
            </a:r>
            <a:r>
              <a:rPr lang="cs-CZ" sz="2000" b="1" dirty="0" err="1" smtClean="0">
                <a:latin typeface="Garamond" pitchFamily="18" charset="0"/>
              </a:rPr>
              <a:t>established</a:t>
            </a:r>
            <a:endParaRPr lang="cs-CZ" sz="2000" b="1" dirty="0" smtClean="0">
              <a:latin typeface="Garamond" pitchFamily="18" charset="0"/>
            </a:endParaRPr>
          </a:p>
          <a:p>
            <a:pPr marL="342900" indent="-342900" algn="just" fontAlgn="auto">
              <a:spcAft>
                <a:spcPts val="0"/>
              </a:spcAft>
              <a:buFont typeface="Arial" panose="020B0604020202020204" pitchFamily="34" charset="0"/>
              <a:buChar char="•"/>
              <a:defRPr/>
            </a:pPr>
            <a:r>
              <a:rPr lang="cs-CZ" sz="2000" dirty="0" smtClean="0">
                <a:latin typeface="Garamond" pitchFamily="18" charset="0"/>
              </a:rPr>
              <a:t>1436 – </a:t>
            </a:r>
            <a:r>
              <a:rPr lang="cs-CZ" sz="2000" dirty="0" err="1" smtClean="0">
                <a:latin typeface="Garamond" pitchFamily="18" charset="0"/>
              </a:rPr>
              <a:t>Sigismund</a:t>
            </a:r>
            <a:r>
              <a:rPr lang="cs-CZ" sz="2000" dirty="0" smtClean="0">
                <a:latin typeface="Garamond" pitchFamily="18" charset="0"/>
              </a:rPr>
              <a:t> </a:t>
            </a:r>
            <a:r>
              <a:rPr lang="cs-CZ" sz="2000" dirty="0" err="1" smtClean="0">
                <a:latin typeface="Garamond" pitchFamily="18" charset="0"/>
              </a:rPr>
              <a:t>was</a:t>
            </a:r>
            <a:r>
              <a:rPr lang="cs-CZ" sz="2000" dirty="0" smtClean="0">
                <a:latin typeface="Garamond" pitchFamily="18" charset="0"/>
              </a:rPr>
              <a:t> </a:t>
            </a:r>
            <a:r>
              <a:rPr lang="cs-CZ" sz="2000" dirty="0" err="1" smtClean="0">
                <a:latin typeface="Garamond" pitchFamily="18" charset="0"/>
              </a:rPr>
              <a:t>accepted</a:t>
            </a:r>
            <a:r>
              <a:rPr lang="cs-CZ" sz="2000" dirty="0" smtClean="0">
                <a:latin typeface="Garamond" pitchFamily="18" charset="0"/>
              </a:rPr>
              <a:t> as </a:t>
            </a:r>
            <a:r>
              <a:rPr lang="cs-CZ" sz="2000" dirty="0" err="1" smtClean="0">
                <a:latin typeface="Garamond" pitchFamily="18" charset="0"/>
              </a:rPr>
              <a:t>the</a:t>
            </a:r>
            <a:r>
              <a:rPr lang="cs-CZ" sz="2000" dirty="0" smtClean="0">
                <a:latin typeface="Garamond" pitchFamily="18" charset="0"/>
              </a:rPr>
              <a:t> King </a:t>
            </a:r>
            <a:r>
              <a:rPr lang="cs-CZ" sz="2000" dirty="0" err="1" smtClean="0">
                <a:latin typeface="Garamond" pitchFamily="18" charset="0"/>
              </a:rPr>
              <a:t>of</a:t>
            </a:r>
            <a:r>
              <a:rPr lang="cs-CZ" sz="2000" dirty="0" smtClean="0">
                <a:latin typeface="Garamond" pitchFamily="18" charset="0"/>
              </a:rPr>
              <a:t> Bohemia, but he </a:t>
            </a:r>
            <a:r>
              <a:rPr lang="cs-CZ" sz="2000" dirty="0" err="1" smtClean="0">
                <a:latin typeface="Garamond" pitchFamily="18" charset="0"/>
              </a:rPr>
              <a:t>died</a:t>
            </a:r>
            <a:r>
              <a:rPr lang="cs-CZ" sz="2000" dirty="0" smtClean="0">
                <a:latin typeface="Garamond" pitchFamily="18" charset="0"/>
              </a:rPr>
              <a:t> just </a:t>
            </a:r>
            <a:r>
              <a:rPr lang="cs-CZ" sz="2000" dirty="0" err="1" smtClean="0">
                <a:latin typeface="Garamond" pitchFamily="18" charset="0"/>
              </a:rPr>
              <a:t>one</a:t>
            </a:r>
            <a:r>
              <a:rPr lang="cs-CZ" sz="2000" dirty="0" smtClean="0">
                <a:latin typeface="Garamond" pitchFamily="18" charset="0"/>
              </a:rPr>
              <a:t> </a:t>
            </a:r>
            <a:r>
              <a:rPr lang="cs-CZ" sz="2000" dirty="0" err="1" smtClean="0">
                <a:latin typeface="Garamond" pitchFamily="18" charset="0"/>
              </a:rPr>
              <a:t>year</a:t>
            </a:r>
            <a:r>
              <a:rPr lang="cs-CZ" sz="2000" dirty="0" smtClean="0">
                <a:latin typeface="Garamond" pitchFamily="18" charset="0"/>
              </a:rPr>
              <a:t> </a:t>
            </a:r>
            <a:r>
              <a:rPr lang="cs-CZ" sz="2000" dirty="0" err="1" smtClean="0">
                <a:latin typeface="Garamond" pitchFamily="18" charset="0"/>
              </a:rPr>
              <a:t>later</a:t>
            </a:r>
            <a:endParaRPr lang="cs-CZ" sz="2000" dirty="0" smtClean="0">
              <a:latin typeface="Garamond" pitchFamily="18" charset="0"/>
            </a:endParaRPr>
          </a:p>
          <a:p>
            <a:pPr algn="just">
              <a:buFont typeface="Arial" panose="020B0604020202020204" pitchFamily="34" charset="0"/>
              <a:buChar char="•"/>
              <a:defRPr/>
            </a:pPr>
            <a:endParaRPr lang="cs-CZ" sz="2000" dirty="0" smtClean="0">
              <a:latin typeface="Garamond" pitchFamily="18" charset="0"/>
            </a:endParaRPr>
          </a:p>
          <a:p>
            <a:pPr algn="just">
              <a:buFont typeface="Arial" panose="020B0604020202020204" pitchFamily="34" charset="0"/>
              <a:buChar char="•"/>
              <a:defRPr/>
            </a:pPr>
            <a:r>
              <a:rPr lang="cs-CZ" sz="2000" dirty="0" err="1" smtClean="0">
                <a:latin typeface="Garamond" pitchFamily="18" charset="0"/>
              </a:rPr>
              <a:t>Sigismund</a:t>
            </a:r>
            <a:r>
              <a:rPr lang="cs-CZ" sz="2000" dirty="0" smtClean="0">
                <a:latin typeface="Garamond" pitchFamily="18" charset="0"/>
              </a:rPr>
              <a:t> had to </a:t>
            </a:r>
            <a:r>
              <a:rPr lang="cs-CZ" sz="2000" dirty="0" err="1" smtClean="0">
                <a:latin typeface="Garamond" pitchFamily="18" charset="0"/>
              </a:rPr>
              <a:t>fight</a:t>
            </a:r>
            <a:r>
              <a:rPr lang="cs-CZ" sz="2000" dirty="0" smtClean="0">
                <a:latin typeface="Garamond" pitchFamily="18" charset="0"/>
              </a:rPr>
              <a:t> not </a:t>
            </a:r>
            <a:r>
              <a:rPr lang="cs-CZ" sz="2000" dirty="0" err="1" smtClean="0">
                <a:latin typeface="Garamond" pitchFamily="18" charset="0"/>
              </a:rPr>
              <a:t>only</a:t>
            </a:r>
            <a:r>
              <a:rPr lang="cs-CZ" sz="2000" dirty="0" smtClean="0">
                <a:latin typeface="Garamond" pitchFamily="18" charset="0"/>
              </a:rPr>
              <a:t> </a:t>
            </a:r>
            <a:r>
              <a:rPr lang="cs-CZ" sz="2000" dirty="0" err="1" smtClean="0">
                <a:latin typeface="Garamond" pitchFamily="18" charset="0"/>
              </a:rPr>
              <a:t>against</a:t>
            </a:r>
            <a:r>
              <a:rPr lang="cs-CZ" sz="2000" dirty="0" smtClean="0">
                <a:latin typeface="Garamond" pitchFamily="18" charset="0"/>
              </a:rPr>
              <a:t> </a:t>
            </a:r>
            <a:r>
              <a:rPr lang="cs-CZ" sz="2000" dirty="0" err="1" smtClean="0">
                <a:latin typeface="Garamond" pitchFamily="18" charset="0"/>
              </a:rPr>
              <a:t>the</a:t>
            </a:r>
            <a:r>
              <a:rPr lang="cs-CZ" sz="2000" dirty="0" smtClean="0">
                <a:latin typeface="Garamond" pitchFamily="18" charset="0"/>
              </a:rPr>
              <a:t> </a:t>
            </a:r>
            <a:r>
              <a:rPr lang="cs-CZ" sz="2000" dirty="0" err="1" smtClean="0">
                <a:latin typeface="Garamond" pitchFamily="18" charset="0"/>
              </a:rPr>
              <a:t>Hussites</a:t>
            </a:r>
            <a:r>
              <a:rPr lang="cs-CZ" sz="2000" dirty="0" smtClean="0">
                <a:latin typeface="Garamond" pitchFamily="18" charset="0"/>
              </a:rPr>
              <a:t> but </a:t>
            </a:r>
            <a:r>
              <a:rPr lang="cs-CZ" sz="2000" dirty="0" err="1" smtClean="0">
                <a:latin typeface="Garamond" pitchFamily="18" charset="0"/>
              </a:rPr>
              <a:t>also</a:t>
            </a:r>
            <a:r>
              <a:rPr lang="cs-CZ" sz="2000" dirty="0" smtClean="0">
                <a:latin typeface="Garamond" pitchFamily="18" charset="0"/>
              </a:rPr>
              <a:t> </a:t>
            </a:r>
            <a:r>
              <a:rPr lang="cs-CZ" sz="2000" dirty="0" err="1" smtClean="0">
                <a:latin typeface="Garamond" pitchFamily="18" charset="0"/>
              </a:rPr>
              <a:t>against</a:t>
            </a:r>
            <a:r>
              <a:rPr lang="cs-CZ" sz="2000" dirty="0" smtClean="0">
                <a:latin typeface="Garamond" pitchFamily="18" charset="0"/>
              </a:rPr>
              <a:t> </a:t>
            </a:r>
            <a:r>
              <a:rPr lang="cs-CZ" sz="2000" dirty="0" err="1" smtClean="0">
                <a:latin typeface="Garamond" pitchFamily="18" charset="0"/>
              </a:rPr>
              <a:t>the</a:t>
            </a:r>
            <a:r>
              <a:rPr lang="cs-CZ" sz="2000" dirty="0" smtClean="0">
                <a:latin typeface="Garamond" pitchFamily="18" charset="0"/>
              </a:rPr>
              <a:t> </a:t>
            </a:r>
            <a:r>
              <a:rPr lang="cs-CZ" sz="2000" b="1" dirty="0" err="1" smtClean="0">
                <a:latin typeface="Garamond" pitchFamily="18" charset="0"/>
              </a:rPr>
              <a:t>Ottoman</a:t>
            </a:r>
            <a:r>
              <a:rPr lang="cs-CZ" sz="2000" b="1" dirty="0" smtClean="0">
                <a:latin typeface="Garamond" pitchFamily="18" charset="0"/>
              </a:rPr>
              <a:t> Empire </a:t>
            </a:r>
            <a:r>
              <a:rPr lang="cs-CZ" sz="2000" dirty="0" smtClean="0">
                <a:latin typeface="Garamond" pitchFamily="18" charset="0"/>
              </a:rPr>
              <a:t> </a:t>
            </a:r>
            <a:r>
              <a:rPr lang="cs-CZ" sz="2000" dirty="0" err="1" smtClean="0">
                <a:latin typeface="Garamond" pitchFamily="18" charset="0"/>
              </a:rPr>
              <a:t>who</a:t>
            </a:r>
            <a:r>
              <a:rPr lang="cs-CZ" sz="2000" dirty="0" smtClean="0">
                <a:latin typeface="Garamond" pitchFamily="18" charset="0"/>
              </a:rPr>
              <a:t> </a:t>
            </a:r>
            <a:r>
              <a:rPr lang="cs-CZ" sz="2000" dirty="0" err="1" smtClean="0">
                <a:latin typeface="Garamond" pitchFamily="18" charset="0"/>
              </a:rPr>
              <a:t>spread</a:t>
            </a:r>
            <a:r>
              <a:rPr lang="cs-CZ" sz="2000" dirty="0" smtClean="0">
                <a:latin typeface="Garamond" pitchFamily="18" charset="0"/>
              </a:rPr>
              <a:t> </a:t>
            </a:r>
            <a:r>
              <a:rPr lang="cs-CZ" sz="2000" dirty="0" err="1" smtClean="0">
                <a:latin typeface="Garamond" pitchFamily="18" charset="0"/>
              </a:rPr>
              <a:t>into</a:t>
            </a:r>
            <a:r>
              <a:rPr lang="cs-CZ" sz="2000" dirty="0" smtClean="0">
                <a:latin typeface="Garamond" pitchFamily="18" charset="0"/>
              </a:rPr>
              <a:t> </a:t>
            </a:r>
            <a:r>
              <a:rPr lang="cs-CZ" sz="2000" dirty="0" err="1" smtClean="0">
                <a:latin typeface="Garamond" pitchFamily="18" charset="0"/>
              </a:rPr>
              <a:t>Europe</a:t>
            </a:r>
            <a:r>
              <a:rPr lang="cs-CZ" sz="2000" dirty="0" smtClean="0">
                <a:latin typeface="Garamond" pitchFamily="18" charset="0"/>
              </a:rPr>
              <a:t> </a:t>
            </a:r>
            <a:r>
              <a:rPr lang="cs-CZ" sz="2000" dirty="0" err="1" smtClean="0">
                <a:latin typeface="Garamond" pitchFamily="18" charset="0"/>
              </a:rPr>
              <a:t>from</a:t>
            </a:r>
            <a:r>
              <a:rPr lang="cs-CZ" sz="2000" dirty="0" smtClean="0">
                <a:latin typeface="Garamond" pitchFamily="18" charset="0"/>
              </a:rPr>
              <a:t> </a:t>
            </a:r>
            <a:r>
              <a:rPr lang="cs-CZ" sz="2000" dirty="0" err="1" smtClean="0">
                <a:latin typeface="Garamond" pitchFamily="18" charset="0"/>
              </a:rPr>
              <a:t>Asia</a:t>
            </a:r>
            <a:r>
              <a:rPr lang="cs-CZ" sz="2000" dirty="0" smtClean="0">
                <a:latin typeface="Garamond" pitchFamily="18" charset="0"/>
              </a:rPr>
              <a:t> Minor </a:t>
            </a:r>
            <a:r>
              <a:rPr lang="cs-CZ" sz="2000" dirty="0" err="1" smtClean="0">
                <a:latin typeface="Garamond" pitchFamily="18" charset="0"/>
              </a:rPr>
              <a:t>at</a:t>
            </a:r>
            <a:r>
              <a:rPr lang="cs-CZ" sz="2000" dirty="0" smtClean="0">
                <a:latin typeface="Garamond" pitchFamily="18" charset="0"/>
              </a:rPr>
              <a:t> </a:t>
            </a:r>
            <a:r>
              <a:rPr lang="cs-CZ" sz="2000" dirty="0" err="1" smtClean="0">
                <a:latin typeface="Garamond" pitchFamily="18" charset="0"/>
              </a:rPr>
              <a:t>the</a:t>
            </a:r>
            <a:r>
              <a:rPr lang="cs-CZ" sz="2000" dirty="0" smtClean="0">
                <a:latin typeface="Garamond" pitchFamily="18" charset="0"/>
              </a:rPr>
              <a:t> end </a:t>
            </a:r>
            <a:r>
              <a:rPr lang="cs-CZ" sz="2000" dirty="0" err="1" smtClean="0">
                <a:latin typeface="Garamond" pitchFamily="18" charset="0"/>
              </a:rPr>
              <a:t>of</a:t>
            </a:r>
            <a:r>
              <a:rPr lang="cs-CZ" sz="2000" dirty="0" smtClean="0">
                <a:latin typeface="Garamond" pitchFamily="18" charset="0"/>
              </a:rPr>
              <a:t> </a:t>
            </a:r>
            <a:r>
              <a:rPr lang="cs-CZ" sz="2000" dirty="0" err="1" smtClean="0">
                <a:latin typeface="Garamond" pitchFamily="18" charset="0"/>
              </a:rPr>
              <a:t>the</a:t>
            </a:r>
            <a:r>
              <a:rPr lang="cs-CZ" sz="2000" dirty="0" smtClean="0">
                <a:latin typeface="Garamond" pitchFamily="18" charset="0"/>
              </a:rPr>
              <a:t> 14</a:t>
            </a:r>
            <a:r>
              <a:rPr lang="cs-CZ" sz="2000" baseline="30000" dirty="0" smtClean="0">
                <a:latin typeface="Garamond" pitchFamily="18" charset="0"/>
              </a:rPr>
              <a:t>th</a:t>
            </a:r>
            <a:r>
              <a:rPr lang="cs-CZ" sz="2000" dirty="0" smtClean="0">
                <a:latin typeface="Garamond" pitchFamily="18" charset="0"/>
              </a:rPr>
              <a:t> </a:t>
            </a:r>
            <a:r>
              <a:rPr lang="cs-CZ" sz="2000" dirty="0" err="1" smtClean="0">
                <a:latin typeface="Garamond" pitchFamily="18" charset="0"/>
              </a:rPr>
              <a:t>century</a:t>
            </a:r>
            <a:r>
              <a:rPr lang="cs-CZ" sz="2000" dirty="0" smtClean="0">
                <a:latin typeface="Garamond" pitchFamily="18" charset="0"/>
              </a:rPr>
              <a:t> – </a:t>
            </a:r>
            <a:r>
              <a:rPr lang="cs-CZ" sz="2000" dirty="0" err="1" smtClean="0">
                <a:latin typeface="Garamond" pitchFamily="18" charset="0"/>
              </a:rPr>
              <a:t>firstly</a:t>
            </a:r>
            <a:r>
              <a:rPr lang="cs-CZ" sz="2000" dirty="0" smtClean="0">
                <a:latin typeface="Garamond" pitchFamily="18" charset="0"/>
              </a:rPr>
              <a:t> </a:t>
            </a:r>
            <a:r>
              <a:rPr lang="cs-CZ" sz="2000" dirty="0" err="1" smtClean="0">
                <a:latin typeface="Garamond" pitchFamily="18" charset="0"/>
              </a:rPr>
              <a:t>they</a:t>
            </a:r>
            <a:r>
              <a:rPr lang="cs-CZ" sz="2000" dirty="0" smtClean="0">
                <a:latin typeface="Garamond" pitchFamily="18" charset="0"/>
              </a:rPr>
              <a:t> </a:t>
            </a:r>
            <a:r>
              <a:rPr lang="cs-CZ" sz="2000" dirty="0" err="1" smtClean="0">
                <a:latin typeface="Garamond" pitchFamily="18" charset="0"/>
              </a:rPr>
              <a:t>attacked</a:t>
            </a:r>
            <a:r>
              <a:rPr lang="cs-CZ" sz="2000" dirty="0" smtClean="0">
                <a:latin typeface="Garamond" pitchFamily="18" charset="0"/>
              </a:rPr>
              <a:t> </a:t>
            </a:r>
            <a:r>
              <a:rPr lang="cs-CZ" sz="2000" dirty="0" err="1" smtClean="0">
                <a:latin typeface="Garamond" pitchFamily="18" charset="0"/>
              </a:rPr>
              <a:t>the</a:t>
            </a:r>
            <a:r>
              <a:rPr lang="cs-CZ" sz="2000" dirty="0" smtClean="0">
                <a:latin typeface="Garamond" pitchFamily="18" charset="0"/>
              </a:rPr>
              <a:t> </a:t>
            </a:r>
            <a:r>
              <a:rPr lang="cs-CZ" sz="2000" dirty="0" err="1" smtClean="0">
                <a:latin typeface="Garamond" pitchFamily="18" charset="0"/>
              </a:rPr>
              <a:t>Balkan</a:t>
            </a:r>
            <a:r>
              <a:rPr lang="cs-CZ" sz="2000" dirty="0" smtClean="0">
                <a:latin typeface="Garamond" pitchFamily="18" charset="0"/>
              </a:rPr>
              <a:t> </a:t>
            </a:r>
            <a:r>
              <a:rPr lang="cs-CZ" sz="2000" dirty="0" err="1" smtClean="0">
                <a:latin typeface="Garamond" pitchFamily="18" charset="0"/>
              </a:rPr>
              <a:t>Peninsula</a:t>
            </a:r>
            <a:r>
              <a:rPr lang="cs-CZ" sz="2000" dirty="0" smtClean="0">
                <a:latin typeface="Garamond" pitchFamily="18" charset="0"/>
              </a:rPr>
              <a:t> and </a:t>
            </a:r>
            <a:r>
              <a:rPr lang="cs-CZ" sz="2000" dirty="0" err="1" smtClean="0">
                <a:latin typeface="Garamond" pitchFamily="18" charset="0"/>
              </a:rPr>
              <a:t>later</a:t>
            </a:r>
            <a:r>
              <a:rPr lang="cs-CZ" sz="2000" dirty="0" smtClean="0">
                <a:latin typeface="Garamond" pitchFamily="18" charset="0"/>
              </a:rPr>
              <a:t> – in 15</a:t>
            </a:r>
            <a:r>
              <a:rPr lang="cs-CZ" sz="2000" baseline="30000" dirty="0" smtClean="0">
                <a:latin typeface="Garamond" pitchFamily="18" charset="0"/>
              </a:rPr>
              <a:t>th</a:t>
            </a:r>
            <a:r>
              <a:rPr lang="cs-CZ" sz="2000" dirty="0" smtClean="0">
                <a:latin typeface="Garamond" pitchFamily="18" charset="0"/>
              </a:rPr>
              <a:t> </a:t>
            </a:r>
            <a:r>
              <a:rPr lang="cs-CZ" sz="2000" dirty="0" err="1" smtClean="0">
                <a:latin typeface="Garamond" pitchFamily="18" charset="0"/>
              </a:rPr>
              <a:t>century</a:t>
            </a:r>
            <a:r>
              <a:rPr lang="cs-CZ" sz="2000" dirty="0" smtClean="0">
                <a:latin typeface="Garamond" pitchFamily="18" charset="0"/>
              </a:rPr>
              <a:t> – </a:t>
            </a:r>
            <a:r>
              <a:rPr lang="cs-CZ" sz="2000" dirty="0" err="1" smtClean="0">
                <a:latin typeface="Garamond" pitchFamily="18" charset="0"/>
              </a:rPr>
              <a:t>they</a:t>
            </a:r>
            <a:r>
              <a:rPr lang="cs-CZ" sz="2000" dirty="0" smtClean="0">
                <a:latin typeface="Garamond" pitchFamily="18" charset="0"/>
              </a:rPr>
              <a:t> </a:t>
            </a:r>
            <a:r>
              <a:rPr lang="cs-CZ" sz="2000" dirty="0" err="1" smtClean="0">
                <a:latin typeface="Garamond" pitchFamily="18" charset="0"/>
              </a:rPr>
              <a:t>threatened</a:t>
            </a:r>
            <a:r>
              <a:rPr lang="cs-CZ" sz="2000" dirty="0" smtClean="0">
                <a:latin typeface="Garamond" pitchFamily="18" charset="0"/>
              </a:rPr>
              <a:t> </a:t>
            </a:r>
            <a:r>
              <a:rPr lang="cs-CZ" sz="2000" dirty="0" err="1" smtClean="0">
                <a:latin typeface="Garamond" pitchFamily="18" charset="0"/>
              </a:rPr>
              <a:t>Hungary</a:t>
            </a:r>
            <a:endParaRPr lang="cs-CZ" sz="2000" dirty="0" smtClean="0">
              <a:latin typeface="Garamond" pitchFamily="18" charset="0"/>
            </a:endParaRPr>
          </a:p>
          <a:p>
            <a:pPr marL="274320" indent="-274320" fontAlgn="auto">
              <a:spcAft>
                <a:spcPts val="0"/>
              </a:spcAft>
              <a:buFont typeface="Wingdings 2"/>
              <a:buChar char=""/>
              <a:defRPr/>
            </a:pPr>
            <a:endParaRPr lang="cs-CZ" sz="2000" dirty="0" smtClean="0">
              <a:latin typeface="Garamond" pitchFamily="18" charset="0"/>
            </a:endParaRPr>
          </a:p>
          <a:p>
            <a:pPr>
              <a:defRPr/>
            </a:pPr>
            <a:endParaRPr lang="cs-CZ" dirty="0"/>
          </a:p>
        </p:txBody>
      </p:sp>
    </p:spTree>
    <p:extLst>
      <p:ext uri="{BB962C8B-B14F-4D97-AF65-F5344CB8AC3E}">
        <p14:creationId xmlns:p14="http://schemas.microsoft.com/office/powerpoint/2010/main" val="14299215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57200" y="320040"/>
            <a:ext cx="7239000" cy="444664"/>
          </a:xfrm>
        </p:spPr>
        <p:txBody>
          <a:bodyPr/>
          <a:lstStyle/>
          <a:p>
            <a:pPr fontAlgn="auto">
              <a:spcAft>
                <a:spcPts val="0"/>
              </a:spcAft>
              <a:defRPr/>
            </a:pPr>
            <a:r>
              <a:rPr lang="cs-CZ" sz="2800" dirty="0" err="1" smtClean="0">
                <a:latin typeface="Garamond" pitchFamily="18" charset="0"/>
              </a:rPr>
              <a:t>The</a:t>
            </a:r>
            <a:r>
              <a:rPr lang="cs-CZ" sz="2800" dirty="0" smtClean="0">
                <a:latin typeface="Garamond" pitchFamily="18" charset="0"/>
              </a:rPr>
              <a:t> </a:t>
            </a:r>
            <a:r>
              <a:rPr lang="cs-CZ" sz="2800" dirty="0" err="1" smtClean="0">
                <a:latin typeface="Garamond" pitchFamily="18" charset="0"/>
              </a:rPr>
              <a:t>Hussites</a:t>
            </a:r>
            <a:endParaRPr lang="cs-CZ" sz="2800" dirty="0">
              <a:latin typeface="Garamond" pitchFamily="18" charset="0"/>
            </a:endParaRPr>
          </a:p>
        </p:txBody>
      </p:sp>
      <p:sp>
        <p:nvSpPr>
          <p:cNvPr id="5" name="Zástupný symbol pro obsah 4"/>
          <p:cNvSpPr>
            <a:spLocks noGrp="1"/>
          </p:cNvSpPr>
          <p:nvPr>
            <p:ph idx="4294967295"/>
          </p:nvPr>
        </p:nvSpPr>
        <p:spPr>
          <a:xfrm>
            <a:off x="250825" y="836613"/>
            <a:ext cx="8066088" cy="6021387"/>
          </a:xfrm>
          <a:prstGeom prst="rect">
            <a:avLst/>
          </a:prstGeom>
        </p:spPr>
        <p:txBody>
          <a:bodyPr>
            <a:normAutofit fontScale="62500" lnSpcReduction="20000"/>
          </a:bodyPr>
          <a:lstStyle/>
          <a:p>
            <a:pPr marL="457200" indent="-457200" algn="just" fontAlgn="auto">
              <a:spcAft>
                <a:spcPts val="0"/>
              </a:spcAft>
              <a:buFont typeface="Arial" panose="020B0604020202020204" pitchFamily="34" charset="0"/>
              <a:buChar char="•"/>
              <a:defRPr/>
            </a:pPr>
            <a:r>
              <a:rPr lang="cs-CZ" sz="3200" dirty="0" err="1" smtClean="0">
                <a:latin typeface="Garamond" panose="02020404030301010803" pitchFamily="18" charset="0"/>
              </a:rPr>
              <a:t>After</a:t>
            </a:r>
            <a:r>
              <a:rPr lang="cs-CZ" sz="3200" dirty="0" smtClean="0">
                <a:latin typeface="Garamond" pitchFamily="18" charset="0"/>
              </a:rPr>
              <a:t> </a:t>
            </a:r>
            <a:r>
              <a:rPr lang="cs-CZ" sz="3200" dirty="0" err="1" smtClean="0">
                <a:latin typeface="Garamond" pitchFamily="18" charset="0"/>
              </a:rPr>
              <a:t>two</a:t>
            </a:r>
            <a:r>
              <a:rPr lang="cs-CZ" sz="3200" dirty="0" smtClean="0">
                <a:latin typeface="Garamond" pitchFamily="18" charset="0"/>
              </a:rPr>
              <a:t> </a:t>
            </a:r>
            <a:r>
              <a:rPr lang="cs-CZ" sz="3200" dirty="0" err="1" smtClean="0">
                <a:latin typeface="Garamond" pitchFamily="18" charset="0"/>
              </a:rPr>
              <a:t>weak</a:t>
            </a:r>
            <a:r>
              <a:rPr lang="cs-CZ" sz="3200" dirty="0" smtClean="0">
                <a:latin typeface="Garamond" pitchFamily="18" charset="0"/>
              </a:rPr>
              <a:t> </a:t>
            </a:r>
            <a:r>
              <a:rPr lang="cs-CZ" sz="3200" dirty="0" err="1" smtClean="0">
                <a:latin typeface="Garamond" pitchFamily="18" charset="0"/>
              </a:rPr>
              <a:t>kings</a:t>
            </a:r>
            <a:r>
              <a:rPr lang="cs-CZ" sz="3200" dirty="0" smtClean="0">
                <a:latin typeface="Garamond" pitchFamily="18" charset="0"/>
              </a:rPr>
              <a:t> </a:t>
            </a:r>
            <a:r>
              <a:rPr lang="cs-CZ" sz="3200" dirty="0" err="1" smtClean="0">
                <a:latin typeface="Garamond" pitchFamily="18" charset="0"/>
              </a:rPr>
              <a:t>from</a:t>
            </a:r>
            <a:r>
              <a:rPr lang="cs-CZ" sz="3200" dirty="0" smtClean="0">
                <a:latin typeface="Garamond" pitchFamily="18" charset="0"/>
              </a:rPr>
              <a:t> </a:t>
            </a:r>
            <a:r>
              <a:rPr lang="cs-CZ" sz="3200" dirty="0" err="1" smtClean="0">
                <a:latin typeface="Garamond" pitchFamily="18" charset="0"/>
              </a:rPr>
              <a:t>the</a:t>
            </a:r>
            <a:r>
              <a:rPr lang="cs-CZ" sz="3200" dirty="0" smtClean="0">
                <a:latin typeface="Garamond" pitchFamily="18" charset="0"/>
              </a:rPr>
              <a:t> house </a:t>
            </a:r>
            <a:r>
              <a:rPr lang="cs-CZ" sz="3200" dirty="0" err="1" smtClean="0">
                <a:latin typeface="Garamond" pitchFamily="18" charset="0"/>
              </a:rPr>
              <a:t>of</a:t>
            </a:r>
            <a:r>
              <a:rPr lang="cs-CZ" sz="3200" dirty="0" smtClean="0">
                <a:latin typeface="Garamond" pitchFamily="18" charset="0"/>
              </a:rPr>
              <a:t> </a:t>
            </a:r>
            <a:r>
              <a:rPr lang="cs-CZ" sz="3200" dirty="0" err="1" smtClean="0">
                <a:latin typeface="Garamond" pitchFamily="18" charset="0"/>
              </a:rPr>
              <a:t>Habsburgs</a:t>
            </a:r>
            <a:r>
              <a:rPr lang="cs-CZ" sz="3200" dirty="0" smtClean="0">
                <a:latin typeface="Garamond" pitchFamily="18" charset="0"/>
              </a:rPr>
              <a:t> a Bohemian </a:t>
            </a:r>
            <a:r>
              <a:rPr lang="cs-CZ" sz="3200" dirty="0" err="1" smtClean="0">
                <a:latin typeface="Garamond" pitchFamily="18" charset="0"/>
              </a:rPr>
              <a:t>nobleman</a:t>
            </a:r>
            <a:r>
              <a:rPr lang="cs-CZ" sz="3200" dirty="0" smtClean="0">
                <a:latin typeface="Garamond" pitchFamily="18" charset="0"/>
              </a:rPr>
              <a:t> and </a:t>
            </a:r>
            <a:r>
              <a:rPr lang="cs-CZ" sz="3200" dirty="0" err="1" smtClean="0">
                <a:latin typeface="Garamond" pitchFamily="18" charset="0"/>
              </a:rPr>
              <a:t>the</a:t>
            </a:r>
            <a:r>
              <a:rPr lang="cs-CZ" sz="3200" dirty="0" smtClean="0">
                <a:latin typeface="Garamond" pitchFamily="18" charset="0"/>
              </a:rPr>
              <a:t> leader </a:t>
            </a:r>
            <a:r>
              <a:rPr lang="cs-CZ" sz="3200" dirty="0" err="1" smtClean="0">
                <a:latin typeface="Garamond" pitchFamily="18" charset="0"/>
              </a:rPr>
              <a:t>of</a:t>
            </a:r>
            <a:r>
              <a:rPr lang="cs-CZ" sz="3200" dirty="0" smtClean="0">
                <a:latin typeface="Garamond" pitchFamily="18" charset="0"/>
              </a:rPr>
              <a:t> </a:t>
            </a:r>
            <a:r>
              <a:rPr lang="cs-CZ" sz="3200" dirty="0" err="1" smtClean="0">
                <a:latin typeface="Garamond" pitchFamily="18" charset="0"/>
              </a:rPr>
              <a:t>the</a:t>
            </a:r>
            <a:r>
              <a:rPr lang="cs-CZ" sz="3200" dirty="0" smtClean="0">
                <a:latin typeface="Garamond" pitchFamily="18" charset="0"/>
              </a:rPr>
              <a:t> </a:t>
            </a:r>
            <a:r>
              <a:rPr lang="cs-CZ" sz="3200" dirty="0" err="1" smtClean="0">
                <a:latin typeface="Garamond" pitchFamily="18" charset="0"/>
              </a:rPr>
              <a:t>Hussites</a:t>
            </a:r>
            <a:r>
              <a:rPr lang="cs-CZ" sz="3200" dirty="0" smtClean="0">
                <a:latin typeface="Garamond" pitchFamily="18" charset="0"/>
              </a:rPr>
              <a:t> </a:t>
            </a:r>
            <a:r>
              <a:rPr lang="cs-CZ" sz="3200" b="1" dirty="0" smtClean="0">
                <a:solidFill>
                  <a:schemeClr val="tx2"/>
                </a:solidFill>
                <a:latin typeface="Garamond" pitchFamily="18" charset="0"/>
              </a:rPr>
              <a:t>George </a:t>
            </a:r>
            <a:r>
              <a:rPr lang="cs-CZ" sz="3200" b="1" dirty="0" err="1" smtClean="0">
                <a:solidFill>
                  <a:schemeClr val="tx2"/>
                </a:solidFill>
                <a:latin typeface="Garamond" pitchFamily="18" charset="0"/>
              </a:rPr>
              <a:t>of</a:t>
            </a:r>
            <a:r>
              <a:rPr lang="cs-CZ" sz="3200" b="1" dirty="0" smtClean="0">
                <a:solidFill>
                  <a:schemeClr val="tx2"/>
                </a:solidFill>
                <a:latin typeface="Garamond" pitchFamily="18" charset="0"/>
              </a:rPr>
              <a:t> Kunštát and Poděbrady</a:t>
            </a:r>
            <a:r>
              <a:rPr lang="cs-CZ" sz="3200" dirty="0" smtClean="0">
                <a:solidFill>
                  <a:schemeClr val="tx2"/>
                </a:solidFill>
                <a:latin typeface="Garamond" pitchFamily="18" charset="0"/>
              </a:rPr>
              <a:t> </a:t>
            </a:r>
            <a:r>
              <a:rPr lang="cs-CZ" sz="3200" dirty="0" smtClean="0">
                <a:latin typeface="Garamond" pitchFamily="18" charset="0"/>
              </a:rPr>
              <a:t>(1458–1471) </a:t>
            </a:r>
            <a:r>
              <a:rPr lang="cs-CZ" sz="3200" dirty="0" err="1" smtClean="0">
                <a:latin typeface="Garamond" pitchFamily="18" charset="0"/>
              </a:rPr>
              <a:t>was</a:t>
            </a:r>
            <a:r>
              <a:rPr lang="cs-CZ" sz="3200" dirty="0" smtClean="0">
                <a:latin typeface="Garamond" pitchFamily="18" charset="0"/>
              </a:rPr>
              <a:t> </a:t>
            </a:r>
            <a:r>
              <a:rPr lang="cs-CZ" sz="3200" dirty="0" err="1" smtClean="0">
                <a:latin typeface="Garamond" pitchFamily="18" charset="0"/>
              </a:rPr>
              <a:t>elected</a:t>
            </a:r>
            <a:r>
              <a:rPr lang="cs-CZ" sz="3200" dirty="0" smtClean="0">
                <a:latin typeface="Garamond" pitchFamily="18" charset="0"/>
              </a:rPr>
              <a:t> </a:t>
            </a:r>
            <a:r>
              <a:rPr lang="cs-CZ" sz="3200" dirty="0">
                <a:latin typeface="Garamond" pitchFamily="18" charset="0"/>
              </a:rPr>
              <a:t> </a:t>
            </a:r>
            <a:r>
              <a:rPr lang="cs-CZ" sz="3200" dirty="0" smtClean="0">
                <a:latin typeface="Garamond" pitchFamily="18" charset="0"/>
              </a:rPr>
              <a:t>- </a:t>
            </a:r>
            <a:r>
              <a:rPr lang="cs-CZ" sz="3200" b="1" dirty="0" smtClean="0">
                <a:latin typeface="Garamond" pitchFamily="18" charset="0"/>
              </a:rPr>
              <a:t>Bohemian king</a:t>
            </a:r>
          </a:p>
          <a:p>
            <a:pPr marL="285750" indent="-285750" algn="just" fontAlgn="auto">
              <a:spcAft>
                <a:spcPts val="0"/>
              </a:spcAft>
              <a:buFont typeface="Arial" panose="020B0604020202020204" pitchFamily="34" charset="0"/>
              <a:buChar char="•"/>
              <a:defRPr/>
            </a:pPr>
            <a:endParaRPr lang="cs-CZ" sz="1300" dirty="0" smtClean="0">
              <a:latin typeface="Garamond" pitchFamily="18" charset="0"/>
            </a:endParaRPr>
          </a:p>
          <a:p>
            <a:pPr marL="457200" indent="-457200" algn="just" fontAlgn="auto">
              <a:spcAft>
                <a:spcPts val="0"/>
              </a:spcAft>
              <a:buFont typeface="Arial" panose="020B0604020202020204" pitchFamily="34" charset="0"/>
              <a:buChar char="•"/>
              <a:defRPr/>
            </a:pPr>
            <a:r>
              <a:rPr lang="cs-CZ" sz="3200" dirty="0">
                <a:latin typeface="Garamond" pitchFamily="18" charset="0"/>
              </a:rPr>
              <a:t>H</a:t>
            </a:r>
            <a:r>
              <a:rPr lang="cs-CZ" sz="3200" dirty="0" smtClean="0">
                <a:latin typeface="Garamond" pitchFamily="18" charset="0"/>
              </a:rPr>
              <a:t>e </a:t>
            </a:r>
            <a:r>
              <a:rPr lang="cs-CZ" sz="3200" dirty="0" err="1" smtClean="0">
                <a:latin typeface="Garamond" pitchFamily="18" charset="0"/>
              </a:rPr>
              <a:t>suggested</a:t>
            </a:r>
            <a:r>
              <a:rPr lang="cs-CZ" sz="3200" dirty="0" smtClean="0">
                <a:latin typeface="Garamond" pitchFamily="18" charset="0"/>
              </a:rPr>
              <a:t> </a:t>
            </a:r>
            <a:r>
              <a:rPr lang="cs-CZ" sz="3200" dirty="0" err="1" smtClean="0">
                <a:latin typeface="Garamond" pitchFamily="18" charset="0"/>
              </a:rPr>
              <a:t>something</a:t>
            </a:r>
            <a:r>
              <a:rPr lang="cs-CZ" sz="3200" dirty="0" smtClean="0">
                <a:latin typeface="Garamond" pitchFamily="18" charset="0"/>
              </a:rPr>
              <a:t> </a:t>
            </a:r>
            <a:r>
              <a:rPr lang="cs-CZ" sz="3200" dirty="0" err="1" smtClean="0">
                <a:latin typeface="Garamond" pitchFamily="18" charset="0"/>
              </a:rPr>
              <a:t>what</a:t>
            </a:r>
            <a:r>
              <a:rPr lang="cs-CZ" sz="3200" dirty="0" smtClean="0">
                <a:latin typeface="Garamond" pitchFamily="18" charset="0"/>
              </a:rPr>
              <a:t> </a:t>
            </a:r>
            <a:r>
              <a:rPr lang="cs-CZ" sz="3200" dirty="0" err="1" smtClean="0">
                <a:latin typeface="Garamond" pitchFamily="18" charset="0"/>
              </a:rPr>
              <a:t>could</a:t>
            </a:r>
            <a:r>
              <a:rPr lang="cs-CZ" sz="3200" dirty="0" smtClean="0">
                <a:latin typeface="Garamond" pitchFamily="18" charset="0"/>
              </a:rPr>
              <a:t> </a:t>
            </a:r>
            <a:r>
              <a:rPr lang="cs-CZ" sz="3200" dirty="0" err="1" smtClean="0">
                <a:latin typeface="Garamond" pitchFamily="18" charset="0"/>
              </a:rPr>
              <a:t>be</a:t>
            </a:r>
            <a:r>
              <a:rPr lang="cs-CZ" sz="3200" dirty="0" smtClean="0">
                <a:latin typeface="Garamond" pitchFamily="18" charset="0"/>
              </a:rPr>
              <a:t> </a:t>
            </a:r>
            <a:r>
              <a:rPr lang="cs-CZ" sz="3200" dirty="0" err="1" smtClean="0">
                <a:latin typeface="Garamond" pitchFamily="18" charset="0"/>
              </a:rPr>
              <a:t>considered</a:t>
            </a:r>
            <a:r>
              <a:rPr lang="cs-CZ" sz="3200" dirty="0" smtClean="0">
                <a:latin typeface="Garamond" pitchFamily="18" charset="0"/>
              </a:rPr>
              <a:t> as a </a:t>
            </a:r>
            <a:r>
              <a:rPr lang="cs-CZ" sz="3200" dirty="0" err="1" smtClean="0">
                <a:latin typeface="Garamond" pitchFamily="18" charset="0"/>
              </a:rPr>
              <a:t>proposal</a:t>
            </a:r>
            <a:r>
              <a:rPr lang="cs-CZ" sz="3200" dirty="0" smtClean="0">
                <a:latin typeface="Garamond" pitchFamily="18" charset="0"/>
              </a:rPr>
              <a:t> </a:t>
            </a:r>
            <a:r>
              <a:rPr lang="cs-CZ" sz="3200" dirty="0" err="1" smtClean="0">
                <a:latin typeface="Garamond" pitchFamily="18" charset="0"/>
              </a:rPr>
              <a:t>of</a:t>
            </a:r>
            <a:r>
              <a:rPr lang="cs-CZ" sz="3200" dirty="0" smtClean="0">
                <a:latin typeface="Garamond" pitchFamily="18" charset="0"/>
              </a:rPr>
              <a:t> </a:t>
            </a:r>
            <a:r>
              <a:rPr lang="cs-CZ" sz="3200" dirty="0" err="1" smtClean="0">
                <a:latin typeface="Garamond" pitchFamily="18" charset="0"/>
              </a:rPr>
              <a:t>todays</a:t>
            </a:r>
            <a:r>
              <a:rPr lang="cs-CZ" sz="3200" dirty="0" smtClean="0">
                <a:latin typeface="Garamond" pitchFamily="18" charset="0"/>
              </a:rPr>
              <a:t> </a:t>
            </a:r>
            <a:r>
              <a:rPr lang="cs-CZ" sz="3200" dirty="0" err="1" smtClean="0">
                <a:latin typeface="Garamond" pitchFamily="18" charset="0"/>
              </a:rPr>
              <a:t>European</a:t>
            </a:r>
            <a:r>
              <a:rPr lang="cs-CZ" sz="3200" dirty="0" smtClean="0">
                <a:latin typeface="Garamond" pitchFamily="18" charset="0"/>
              </a:rPr>
              <a:t> Union</a:t>
            </a:r>
          </a:p>
          <a:p>
            <a:pPr marL="457200" indent="-457200" algn="just" fontAlgn="auto">
              <a:spcAft>
                <a:spcPts val="0"/>
              </a:spcAft>
              <a:buFont typeface="Arial" panose="020B0604020202020204" pitchFamily="34" charset="0"/>
              <a:buChar char="•"/>
              <a:defRPr/>
            </a:pPr>
            <a:r>
              <a:rPr lang="cs-CZ" sz="3200" dirty="0">
                <a:latin typeface="Garamond" pitchFamily="18" charset="0"/>
              </a:rPr>
              <a:t>H</a:t>
            </a:r>
            <a:r>
              <a:rPr lang="cs-CZ" sz="3200" dirty="0" smtClean="0">
                <a:latin typeface="Garamond" pitchFamily="18" charset="0"/>
              </a:rPr>
              <a:t>e </a:t>
            </a:r>
            <a:r>
              <a:rPr lang="cs-CZ" sz="3200" dirty="0" err="1" smtClean="0">
                <a:latin typeface="Garamond" pitchFamily="18" charset="0"/>
              </a:rPr>
              <a:t>tried</a:t>
            </a:r>
            <a:r>
              <a:rPr lang="cs-CZ" sz="3200" dirty="0" smtClean="0">
                <a:latin typeface="Garamond" pitchFamily="18" charset="0"/>
              </a:rPr>
              <a:t> to </a:t>
            </a:r>
            <a:r>
              <a:rPr lang="cs-CZ" sz="3200" dirty="0" err="1" smtClean="0">
                <a:latin typeface="Garamond" pitchFamily="18" charset="0"/>
              </a:rPr>
              <a:t>prevent</a:t>
            </a:r>
            <a:r>
              <a:rPr lang="cs-CZ" sz="3200" dirty="0" smtClean="0">
                <a:latin typeface="Garamond" pitchFamily="18" charset="0"/>
              </a:rPr>
              <a:t> </a:t>
            </a:r>
            <a:r>
              <a:rPr lang="cs-CZ" sz="3200" dirty="0" err="1" smtClean="0">
                <a:latin typeface="Garamond" pitchFamily="18" charset="0"/>
              </a:rPr>
              <a:t>isolation</a:t>
            </a:r>
            <a:r>
              <a:rPr lang="cs-CZ" sz="3200" dirty="0" smtClean="0">
                <a:latin typeface="Garamond" pitchFamily="18" charset="0"/>
              </a:rPr>
              <a:t> </a:t>
            </a:r>
            <a:r>
              <a:rPr lang="cs-CZ" sz="3200" dirty="0" err="1" smtClean="0">
                <a:latin typeface="Garamond" pitchFamily="18" charset="0"/>
              </a:rPr>
              <a:t>of</a:t>
            </a:r>
            <a:r>
              <a:rPr lang="cs-CZ" sz="3200" dirty="0" smtClean="0">
                <a:latin typeface="Garamond" pitchFamily="18" charset="0"/>
              </a:rPr>
              <a:t> </a:t>
            </a:r>
            <a:r>
              <a:rPr lang="cs-CZ" sz="3200" dirty="0" err="1" smtClean="0">
                <a:latin typeface="Garamond" pitchFamily="18" charset="0"/>
              </a:rPr>
              <a:t>hussite</a:t>
            </a:r>
            <a:r>
              <a:rPr lang="cs-CZ" sz="3200" dirty="0" smtClean="0">
                <a:latin typeface="Garamond" pitchFamily="18" charset="0"/>
              </a:rPr>
              <a:t> Bohemia in </a:t>
            </a:r>
            <a:r>
              <a:rPr lang="cs-CZ" sz="3200" dirty="0" err="1" smtClean="0">
                <a:latin typeface="Garamond" pitchFamily="18" charset="0"/>
              </a:rPr>
              <a:t>catholic</a:t>
            </a:r>
            <a:r>
              <a:rPr lang="cs-CZ" sz="3200" dirty="0" smtClean="0">
                <a:latin typeface="Garamond" pitchFamily="18" charset="0"/>
              </a:rPr>
              <a:t> </a:t>
            </a:r>
            <a:r>
              <a:rPr lang="cs-CZ" sz="3200" dirty="0" err="1" smtClean="0">
                <a:latin typeface="Garamond" pitchFamily="18" charset="0"/>
              </a:rPr>
              <a:t>Europe</a:t>
            </a:r>
            <a:r>
              <a:rPr lang="cs-CZ" sz="3200" dirty="0" smtClean="0">
                <a:latin typeface="Garamond" pitchFamily="18" charset="0"/>
              </a:rPr>
              <a:t>, so he </a:t>
            </a:r>
            <a:r>
              <a:rPr lang="cs-CZ" sz="3200" dirty="0" err="1" smtClean="0">
                <a:latin typeface="Garamond" pitchFamily="18" charset="0"/>
              </a:rPr>
              <a:t>proposed</a:t>
            </a:r>
            <a:r>
              <a:rPr lang="cs-CZ" sz="3200" dirty="0" smtClean="0">
                <a:latin typeface="Garamond" pitchFamily="18" charset="0"/>
              </a:rPr>
              <a:t> a </a:t>
            </a:r>
            <a:r>
              <a:rPr lang="cs-CZ" sz="3200" dirty="0" err="1" smtClean="0">
                <a:latin typeface="Garamond" pitchFamily="18" charset="0"/>
              </a:rPr>
              <a:t>treaty</a:t>
            </a:r>
            <a:r>
              <a:rPr lang="cs-CZ" sz="3200" dirty="0" smtClean="0">
                <a:latin typeface="Garamond" pitchFamily="18" charset="0"/>
              </a:rPr>
              <a:t> </a:t>
            </a:r>
            <a:r>
              <a:rPr lang="cs-CZ" sz="3200" dirty="0" err="1" smtClean="0">
                <a:latin typeface="Garamond" pitchFamily="18" charset="0"/>
              </a:rPr>
              <a:t>among</a:t>
            </a:r>
            <a:r>
              <a:rPr lang="cs-CZ" sz="3200" dirty="0" smtClean="0">
                <a:latin typeface="Garamond" pitchFamily="18" charset="0"/>
              </a:rPr>
              <a:t> </a:t>
            </a:r>
            <a:r>
              <a:rPr lang="cs-CZ" sz="3200" dirty="0" err="1" smtClean="0">
                <a:latin typeface="Garamond" pitchFamily="18" charset="0"/>
              </a:rPr>
              <a:t>all</a:t>
            </a:r>
            <a:r>
              <a:rPr lang="cs-CZ" sz="3200" dirty="0" smtClean="0">
                <a:latin typeface="Garamond" pitchFamily="18" charset="0"/>
              </a:rPr>
              <a:t> Christian </a:t>
            </a:r>
            <a:r>
              <a:rPr lang="cs-CZ" sz="3200" dirty="0" err="1" smtClean="0">
                <a:latin typeface="Garamond" pitchFamily="18" charset="0"/>
              </a:rPr>
              <a:t>powers</a:t>
            </a:r>
            <a:r>
              <a:rPr lang="cs-CZ" sz="3200" dirty="0" smtClean="0">
                <a:latin typeface="Garamond" pitchFamily="18" charset="0"/>
              </a:rPr>
              <a:t>, </a:t>
            </a:r>
            <a:r>
              <a:rPr lang="cs-CZ" sz="3200" dirty="0" err="1" smtClean="0">
                <a:latin typeface="Garamond" pitchFamily="18" charset="0"/>
              </a:rPr>
              <a:t>the</a:t>
            </a:r>
            <a:r>
              <a:rPr lang="cs-CZ" sz="3200" dirty="0" smtClean="0">
                <a:latin typeface="Garamond" pitchFamily="18" charset="0"/>
              </a:rPr>
              <a:t> </a:t>
            </a:r>
            <a:r>
              <a:rPr lang="cs-CZ" sz="3200" dirty="0" err="1" smtClean="0">
                <a:latin typeface="Garamond" pitchFamily="18" charset="0"/>
              </a:rPr>
              <a:t>member</a:t>
            </a:r>
            <a:r>
              <a:rPr lang="cs-CZ" sz="3200" dirty="0" smtClean="0">
                <a:latin typeface="Garamond" pitchFamily="18" charset="0"/>
              </a:rPr>
              <a:t> </a:t>
            </a:r>
            <a:r>
              <a:rPr lang="cs-CZ" sz="3200" dirty="0" err="1" smtClean="0">
                <a:latin typeface="Garamond" pitchFamily="18" charset="0"/>
              </a:rPr>
              <a:t>states</a:t>
            </a:r>
            <a:r>
              <a:rPr lang="cs-CZ" sz="3200" dirty="0" smtClean="0">
                <a:latin typeface="Garamond" pitchFamily="18" charset="0"/>
              </a:rPr>
              <a:t> </a:t>
            </a:r>
            <a:r>
              <a:rPr lang="cs-CZ" sz="3200" dirty="0" err="1" smtClean="0">
                <a:latin typeface="Garamond" pitchFamily="18" charset="0"/>
              </a:rPr>
              <a:t>should</a:t>
            </a:r>
            <a:r>
              <a:rPr lang="cs-CZ" sz="3200" dirty="0" smtClean="0">
                <a:latin typeface="Garamond" pitchFamily="18" charset="0"/>
              </a:rPr>
              <a:t> </a:t>
            </a:r>
            <a:r>
              <a:rPr lang="cs-CZ" sz="3200" dirty="0" err="1" smtClean="0">
                <a:latin typeface="Garamond" pitchFamily="18" charset="0"/>
              </a:rPr>
              <a:t>pledge</a:t>
            </a:r>
            <a:r>
              <a:rPr lang="cs-CZ" sz="3200" dirty="0" smtClean="0">
                <a:latin typeface="Garamond" pitchFamily="18" charset="0"/>
              </a:rPr>
              <a:t> to </a:t>
            </a:r>
            <a:r>
              <a:rPr lang="cs-CZ" sz="3200" dirty="0" err="1" smtClean="0">
                <a:latin typeface="Garamond" pitchFamily="18" charset="0"/>
              </a:rPr>
              <a:t>settle</a:t>
            </a:r>
            <a:r>
              <a:rPr lang="cs-CZ" sz="3200" dirty="0" smtClean="0">
                <a:latin typeface="Garamond" pitchFamily="18" charset="0"/>
              </a:rPr>
              <a:t> </a:t>
            </a:r>
            <a:r>
              <a:rPr lang="cs-CZ" sz="3200" dirty="0" err="1" smtClean="0">
                <a:latin typeface="Garamond" pitchFamily="18" charset="0"/>
              </a:rPr>
              <a:t>all</a:t>
            </a:r>
            <a:r>
              <a:rPr lang="cs-CZ" sz="3200" dirty="0" smtClean="0">
                <a:latin typeface="Garamond" pitchFamily="18" charset="0"/>
              </a:rPr>
              <a:t> </a:t>
            </a:r>
            <a:r>
              <a:rPr lang="cs-CZ" sz="3200" dirty="0" err="1" smtClean="0">
                <a:latin typeface="Garamond" pitchFamily="18" charset="0"/>
              </a:rPr>
              <a:t>differences</a:t>
            </a:r>
            <a:r>
              <a:rPr lang="cs-CZ" sz="3200" dirty="0" smtClean="0">
                <a:latin typeface="Garamond" pitchFamily="18" charset="0"/>
              </a:rPr>
              <a:t> by </a:t>
            </a:r>
            <a:r>
              <a:rPr lang="cs-CZ" sz="3200" dirty="0" err="1" smtClean="0">
                <a:latin typeface="Garamond" pitchFamily="18" charset="0"/>
              </a:rPr>
              <a:t>exclusively</a:t>
            </a:r>
            <a:r>
              <a:rPr lang="cs-CZ" sz="3200" dirty="0" smtClean="0">
                <a:latin typeface="Garamond" pitchFamily="18" charset="0"/>
              </a:rPr>
              <a:t> </a:t>
            </a:r>
            <a:r>
              <a:rPr lang="cs-CZ" sz="3200" dirty="0" err="1" smtClean="0">
                <a:latin typeface="Garamond" pitchFamily="18" charset="0"/>
              </a:rPr>
              <a:t>peaceful</a:t>
            </a:r>
            <a:r>
              <a:rPr lang="cs-CZ" sz="3200" dirty="0" smtClean="0">
                <a:latin typeface="Garamond" pitchFamily="18" charset="0"/>
              </a:rPr>
              <a:t> </a:t>
            </a:r>
            <a:r>
              <a:rPr lang="cs-CZ" sz="3200" dirty="0" err="1" smtClean="0">
                <a:latin typeface="Garamond" pitchFamily="18" charset="0"/>
              </a:rPr>
              <a:t>means</a:t>
            </a:r>
            <a:r>
              <a:rPr lang="cs-CZ" sz="3200" dirty="0" smtClean="0">
                <a:latin typeface="Garamond" pitchFamily="18" charset="0"/>
              </a:rPr>
              <a:t> and </a:t>
            </a:r>
            <a:r>
              <a:rPr lang="cs-CZ" sz="3200" dirty="0" err="1" smtClean="0">
                <a:latin typeface="Garamond" pitchFamily="18" charset="0"/>
              </a:rPr>
              <a:t>fight</a:t>
            </a:r>
            <a:r>
              <a:rPr lang="cs-CZ" sz="3200" dirty="0" smtClean="0">
                <a:latin typeface="Garamond" pitchFamily="18" charset="0"/>
              </a:rPr>
              <a:t> </a:t>
            </a:r>
            <a:r>
              <a:rPr lang="cs-CZ" sz="3200" dirty="0" err="1" smtClean="0">
                <a:latin typeface="Garamond" pitchFamily="18" charset="0"/>
              </a:rPr>
              <a:t>altogether</a:t>
            </a:r>
            <a:r>
              <a:rPr lang="cs-CZ" sz="3200" dirty="0" smtClean="0">
                <a:latin typeface="Garamond" pitchFamily="18" charset="0"/>
              </a:rPr>
              <a:t> </a:t>
            </a:r>
            <a:r>
              <a:rPr lang="cs-CZ" sz="3200" dirty="0" err="1" smtClean="0">
                <a:latin typeface="Garamond" pitchFamily="18" charset="0"/>
              </a:rPr>
              <a:t>against</a:t>
            </a:r>
            <a:r>
              <a:rPr lang="cs-CZ" sz="3200" dirty="0" smtClean="0">
                <a:latin typeface="Garamond" pitchFamily="18" charset="0"/>
              </a:rPr>
              <a:t> </a:t>
            </a:r>
            <a:r>
              <a:rPr lang="cs-CZ" sz="3200" dirty="0" err="1" smtClean="0">
                <a:latin typeface="Garamond" pitchFamily="18" charset="0"/>
              </a:rPr>
              <a:t>Ottoman</a:t>
            </a:r>
            <a:r>
              <a:rPr lang="cs-CZ" sz="3200" dirty="0" smtClean="0">
                <a:latin typeface="Garamond" pitchFamily="18" charset="0"/>
              </a:rPr>
              <a:t> Empire  </a:t>
            </a:r>
            <a:r>
              <a:rPr lang="cs-CZ" sz="3200" dirty="0" err="1" smtClean="0">
                <a:latin typeface="Garamond" pitchFamily="18" charset="0"/>
              </a:rPr>
              <a:t>who</a:t>
            </a:r>
            <a:r>
              <a:rPr lang="cs-CZ" sz="3200" dirty="0" smtClean="0">
                <a:latin typeface="Garamond" pitchFamily="18" charset="0"/>
              </a:rPr>
              <a:t> </a:t>
            </a:r>
            <a:r>
              <a:rPr lang="cs-CZ" sz="3200" dirty="0" err="1" smtClean="0">
                <a:latin typeface="Garamond" pitchFamily="18" charset="0"/>
              </a:rPr>
              <a:t>was</a:t>
            </a:r>
            <a:r>
              <a:rPr lang="cs-CZ" sz="3200" dirty="0" smtClean="0">
                <a:latin typeface="Garamond" pitchFamily="18" charset="0"/>
              </a:rPr>
              <a:t> </a:t>
            </a:r>
            <a:r>
              <a:rPr lang="cs-CZ" sz="3200" dirty="0" err="1" smtClean="0">
                <a:latin typeface="Garamond" pitchFamily="18" charset="0"/>
              </a:rPr>
              <a:t>threatening</a:t>
            </a:r>
            <a:r>
              <a:rPr lang="cs-CZ" sz="3200" dirty="0" smtClean="0">
                <a:latin typeface="Garamond" pitchFamily="18" charset="0"/>
              </a:rPr>
              <a:t> </a:t>
            </a:r>
            <a:r>
              <a:rPr lang="cs-CZ" sz="3200" dirty="0" err="1" smtClean="0">
                <a:latin typeface="Garamond" pitchFamily="18" charset="0"/>
              </a:rPr>
              <a:t>Central</a:t>
            </a:r>
            <a:r>
              <a:rPr lang="cs-CZ" sz="3200" dirty="0" smtClean="0">
                <a:latin typeface="Garamond" pitchFamily="18" charset="0"/>
              </a:rPr>
              <a:t> </a:t>
            </a:r>
            <a:r>
              <a:rPr lang="cs-CZ" sz="3200" dirty="0" err="1" smtClean="0">
                <a:latin typeface="Garamond" pitchFamily="18" charset="0"/>
              </a:rPr>
              <a:t>Europe</a:t>
            </a:r>
            <a:endParaRPr lang="cs-CZ" sz="3200" dirty="0" smtClean="0">
              <a:latin typeface="Garamond" pitchFamily="18" charset="0"/>
            </a:endParaRPr>
          </a:p>
          <a:p>
            <a:pPr marL="457200" indent="-457200" algn="just" fontAlgn="auto">
              <a:spcAft>
                <a:spcPts val="0"/>
              </a:spcAft>
              <a:buFont typeface="Arial" panose="020B0604020202020204" pitchFamily="34" charset="0"/>
              <a:buChar char="•"/>
              <a:defRPr/>
            </a:pPr>
            <a:endParaRPr lang="cs-CZ" sz="3200" dirty="0" smtClean="0">
              <a:latin typeface="Garamond" pitchFamily="18" charset="0"/>
            </a:endParaRPr>
          </a:p>
          <a:p>
            <a:pPr marL="457200" indent="-457200" algn="just" fontAlgn="auto">
              <a:spcAft>
                <a:spcPts val="0"/>
              </a:spcAft>
              <a:buFont typeface="Arial" panose="020B0604020202020204" pitchFamily="34" charset="0"/>
              <a:buChar char="•"/>
              <a:defRPr/>
            </a:pPr>
            <a:r>
              <a:rPr lang="cs-CZ" sz="3200" dirty="0" smtClean="0">
                <a:latin typeface="Garamond" pitchFamily="18" charset="0"/>
              </a:rPr>
              <a:t>1464 </a:t>
            </a:r>
            <a:r>
              <a:rPr lang="cs-CZ" sz="3200" dirty="0" err="1" smtClean="0">
                <a:latin typeface="Garamond" pitchFamily="18" charset="0"/>
              </a:rPr>
              <a:t>the</a:t>
            </a:r>
            <a:r>
              <a:rPr lang="cs-CZ" sz="3200" dirty="0" smtClean="0">
                <a:latin typeface="Garamond" pitchFamily="18" charset="0"/>
              </a:rPr>
              <a:t> </a:t>
            </a:r>
            <a:r>
              <a:rPr lang="cs-CZ" sz="3200" dirty="0" err="1" smtClean="0">
                <a:latin typeface="Garamond" pitchFamily="18" charset="0"/>
              </a:rPr>
              <a:t>new</a:t>
            </a:r>
            <a:r>
              <a:rPr lang="cs-CZ" sz="3200" dirty="0" smtClean="0">
                <a:latin typeface="Garamond" pitchFamily="18" charset="0"/>
              </a:rPr>
              <a:t> Pope Paul II </a:t>
            </a:r>
            <a:r>
              <a:rPr lang="cs-CZ" sz="3200" dirty="0" err="1" smtClean="0">
                <a:latin typeface="Garamond" pitchFamily="18" charset="0"/>
              </a:rPr>
              <a:t>asked</a:t>
            </a:r>
            <a:r>
              <a:rPr lang="cs-CZ" sz="3200" dirty="0" smtClean="0">
                <a:latin typeface="Garamond" pitchFamily="18" charset="0"/>
              </a:rPr>
              <a:t> </a:t>
            </a:r>
            <a:r>
              <a:rPr lang="cs-CZ" sz="3200" dirty="0" err="1" smtClean="0">
                <a:latin typeface="Garamond" pitchFamily="18" charset="0"/>
              </a:rPr>
              <a:t>George</a:t>
            </a:r>
            <a:r>
              <a:rPr lang="cs-CZ" sz="3200" dirty="0" smtClean="0">
                <a:latin typeface="Garamond" pitchFamily="18" charset="0"/>
              </a:rPr>
              <a:t> to </a:t>
            </a:r>
            <a:r>
              <a:rPr lang="cs-CZ" sz="3200" dirty="0" err="1" smtClean="0">
                <a:latin typeface="Garamond" pitchFamily="18" charset="0"/>
              </a:rPr>
              <a:t>leave</a:t>
            </a:r>
            <a:r>
              <a:rPr lang="cs-CZ" sz="3200" dirty="0" smtClean="0">
                <a:latin typeface="Garamond" pitchFamily="18" charset="0"/>
              </a:rPr>
              <a:t> </a:t>
            </a:r>
            <a:r>
              <a:rPr lang="cs-CZ" sz="3200" dirty="0" err="1" smtClean="0">
                <a:latin typeface="Garamond" pitchFamily="18" charset="0"/>
              </a:rPr>
              <a:t>hussite</a:t>
            </a:r>
            <a:r>
              <a:rPr lang="cs-CZ" sz="3200" dirty="0" smtClean="0">
                <a:latin typeface="Garamond" pitchFamily="18" charset="0"/>
              </a:rPr>
              <a:t> </a:t>
            </a:r>
            <a:r>
              <a:rPr lang="cs-CZ" sz="3200" dirty="0" err="1" smtClean="0">
                <a:latin typeface="Garamond" pitchFamily="18" charset="0"/>
              </a:rPr>
              <a:t>church</a:t>
            </a:r>
            <a:r>
              <a:rPr lang="cs-CZ" sz="3200" dirty="0" smtClean="0">
                <a:latin typeface="Garamond" pitchFamily="18" charset="0"/>
              </a:rPr>
              <a:t> </a:t>
            </a:r>
            <a:r>
              <a:rPr lang="cs-CZ" sz="3200" dirty="0" err="1" smtClean="0">
                <a:latin typeface="Garamond" pitchFamily="18" charset="0"/>
              </a:rPr>
              <a:t>and</a:t>
            </a:r>
            <a:r>
              <a:rPr lang="cs-CZ" sz="3200" dirty="0" smtClean="0">
                <a:latin typeface="Garamond" pitchFamily="18" charset="0"/>
              </a:rPr>
              <a:t> </a:t>
            </a:r>
            <a:r>
              <a:rPr lang="cs-CZ" sz="3200" dirty="0" err="1" smtClean="0">
                <a:latin typeface="Garamond" pitchFamily="18" charset="0"/>
              </a:rPr>
              <a:t>join</a:t>
            </a:r>
            <a:r>
              <a:rPr lang="cs-CZ" sz="3200" dirty="0" smtClean="0">
                <a:latin typeface="Garamond" pitchFamily="18" charset="0"/>
              </a:rPr>
              <a:t> </a:t>
            </a:r>
            <a:r>
              <a:rPr lang="cs-CZ" sz="3200" dirty="0" err="1" smtClean="0">
                <a:latin typeface="Garamond" pitchFamily="18" charset="0"/>
              </a:rPr>
              <a:t>the</a:t>
            </a:r>
            <a:r>
              <a:rPr lang="cs-CZ" sz="3200" dirty="0" smtClean="0">
                <a:latin typeface="Garamond" pitchFamily="18" charset="0"/>
              </a:rPr>
              <a:t> </a:t>
            </a:r>
            <a:r>
              <a:rPr lang="cs-CZ" sz="3200" dirty="0" err="1" smtClean="0">
                <a:latin typeface="Garamond" pitchFamily="18" charset="0"/>
              </a:rPr>
              <a:t>Catholic</a:t>
            </a:r>
            <a:r>
              <a:rPr lang="cs-CZ" sz="3200" dirty="0" smtClean="0">
                <a:latin typeface="Garamond" pitchFamily="18" charset="0"/>
              </a:rPr>
              <a:t> </a:t>
            </a:r>
            <a:r>
              <a:rPr lang="cs-CZ" sz="3200" dirty="0" err="1" smtClean="0">
                <a:latin typeface="Garamond" pitchFamily="18" charset="0"/>
              </a:rPr>
              <a:t>Church</a:t>
            </a:r>
            <a:r>
              <a:rPr lang="cs-CZ" sz="3200" dirty="0" smtClean="0">
                <a:latin typeface="Garamond" pitchFamily="18" charset="0"/>
              </a:rPr>
              <a:t>, </a:t>
            </a:r>
            <a:r>
              <a:rPr lang="cs-CZ" sz="3200" dirty="0" err="1" smtClean="0">
                <a:latin typeface="Garamond" pitchFamily="18" charset="0"/>
              </a:rPr>
              <a:t>but</a:t>
            </a:r>
            <a:r>
              <a:rPr lang="cs-CZ" sz="3200" dirty="0" smtClean="0">
                <a:latin typeface="Garamond" pitchFamily="18" charset="0"/>
              </a:rPr>
              <a:t> </a:t>
            </a:r>
            <a:r>
              <a:rPr lang="cs-CZ" sz="3200" dirty="0" err="1" smtClean="0">
                <a:latin typeface="Garamond" pitchFamily="18" charset="0"/>
              </a:rPr>
              <a:t>George</a:t>
            </a:r>
            <a:r>
              <a:rPr lang="cs-CZ" sz="3200" dirty="0" smtClean="0">
                <a:latin typeface="Garamond" pitchFamily="18" charset="0"/>
              </a:rPr>
              <a:t> </a:t>
            </a:r>
            <a:r>
              <a:rPr lang="cs-CZ" sz="3200" dirty="0" err="1" smtClean="0">
                <a:latin typeface="Garamond" pitchFamily="18" charset="0"/>
              </a:rPr>
              <a:t>refused</a:t>
            </a:r>
            <a:r>
              <a:rPr lang="cs-CZ" sz="3200" dirty="0" smtClean="0">
                <a:latin typeface="Garamond" pitchFamily="18" charset="0"/>
              </a:rPr>
              <a:t> → </a:t>
            </a:r>
            <a:r>
              <a:rPr lang="cs-CZ" sz="3200" dirty="0" err="1" smtClean="0">
                <a:latin typeface="Garamond" pitchFamily="18" charset="0"/>
              </a:rPr>
              <a:t>the</a:t>
            </a:r>
            <a:r>
              <a:rPr lang="cs-CZ" sz="3200" dirty="0" smtClean="0">
                <a:latin typeface="Garamond" pitchFamily="18" charset="0"/>
              </a:rPr>
              <a:t> Pope </a:t>
            </a:r>
            <a:r>
              <a:rPr lang="cs-CZ" sz="3200" dirty="0" err="1" smtClean="0">
                <a:latin typeface="Garamond" pitchFamily="18" charset="0"/>
              </a:rPr>
              <a:t>proclaimed</a:t>
            </a:r>
            <a:r>
              <a:rPr lang="cs-CZ" sz="3200" dirty="0" smtClean="0">
                <a:latin typeface="Garamond" pitchFamily="18" charset="0"/>
              </a:rPr>
              <a:t> </a:t>
            </a:r>
            <a:r>
              <a:rPr lang="cs-CZ" sz="3200" dirty="0" err="1" smtClean="0">
                <a:latin typeface="Garamond" pitchFamily="18" charset="0"/>
              </a:rPr>
              <a:t>George</a:t>
            </a:r>
            <a:r>
              <a:rPr lang="cs-CZ" sz="3200" dirty="0" smtClean="0">
                <a:latin typeface="Garamond" pitchFamily="18" charset="0"/>
              </a:rPr>
              <a:t> a </a:t>
            </a:r>
            <a:r>
              <a:rPr lang="cs-CZ" sz="3200" dirty="0" err="1" smtClean="0">
                <a:latin typeface="Garamond" pitchFamily="18" charset="0"/>
              </a:rPr>
              <a:t>heretic</a:t>
            </a:r>
            <a:r>
              <a:rPr lang="cs-CZ" sz="3200" dirty="0" smtClean="0">
                <a:latin typeface="Garamond" pitchFamily="18" charset="0"/>
              </a:rPr>
              <a:t> </a:t>
            </a:r>
            <a:r>
              <a:rPr lang="cs-CZ" sz="3200" dirty="0" err="1" smtClean="0">
                <a:latin typeface="Garamond" pitchFamily="18" charset="0"/>
              </a:rPr>
              <a:t>and</a:t>
            </a:r>
            <a:r>
              <a:rPr lang="cs-CZ" sz="3200" dirty="0" smtClean="0">
                <a:latin typeface="Garamond" pitchFamily="18" charset="0"/>
              </a:rPr>
              <a:t> </a:t>
            </a:r>
            <a:r>
              <a:rPr lang="cs-CZ" sz="3200" dirty="0" err="1" smtClean="0">
                <a:latin typeface="Garamond" pitchFamily="18" charset="0"/>
              </a:rPr>
              <a:t>excomunicated</a:t>
            </a:r>
            <a:r>
              <a:rPr lang="cs-CZ" sz="3200" dirty="0" smtClean="0">
                <a:latin typeface="Garamond" pitchFamily="18" charset="0"/>
              </a:rPr>
              <a:t> </a:t>
            </a:r>
            <a:r>
              <a:rPr lang="cs-CZ" sz="3200" dirty="0" err="1" smtClean="0">
                <a:latin typeface="Garamond" pitchFamily="18" charset="0"/>
              </a:rPr>
              <a:t>him</a:t>
            </a:r>
            <a:r>
              <a:rPr lang="cs-CZ" sz="3200" dirty="0" smtClean="0">
                <a:latin typeface="Garamond" pitchFamily="18" charset="0"/>
              </a:rPr>
              <a:t> </a:t>
            </a:r>
          </a:p>
          <a:p>
            <a:pPr marL="457200" indent="-457200" algn="just" fontAlgn="auto">
              <a:spcAft>
                <a:spcPts val="0"/>
              </a:spcAft>
              <a:buFont typeface="Arial" panose="020B0604020202020204" pitchFamily="34" charset="0"/>
              <a:buChar char="•"/>
              <a:defRPr/>
            </a:pPr>
            <a:r>
              <a:rPr lang="cs-CZ" sz="3200" dirty="0" smtClean="0">
                <a:latin typeface="Garamond" pitchFamily="18" charset="0"/>
              </a:rPr>
              <a:t>He had </a:t>
            </a:r>
            <a:r>
              <a:rPr lang="cs-CZ" sz="3200" dirty="0" err="1" smtClean="0">
                <a:latin typeface="Garamond" pitchFamily="18" charset="0"/>
              </a:rPr>
              <a:t>also</a:t>
            </a:r>
            <a:r>
              <a:rPr lang="cs-CZ" sz="3200" dirty="0" smtClean="0">
                <a:latin typeface="Garamond" pitchFamily="18" charset="0"/>
              </a:rPr>
              <a:t> </a:t>
            </a:r>
            <a:r>
              <a:rPr lang="cs-CZ" sz="3200" dirty="0" err="1" smtClean="0">
                <a:latin typeface="Garamond" pitchFamily="18" charset="0"/>
              </a:rPr>
              <a:t>enemies</a:t>
            </a:r>
            <a:r>
              <a:rPr lang="cs-CZ" sz="3200" dirty="0" smtClean="0">
                <a:latin typeface="Garamond" pitchFamily="18" charset="0"/>
              </a:rPr>
              <a:t> </a:t>
            </a:r>
            <a:r>
              <a:rPr lang="cs-CZ" sz="3200" dirty="0" err="1" smtClean="0">
                <a:latin typeface="Garamond" pitchFamily="18" charset="0"/>
              </a:rPr>
              <a:t>among</a:t>
            </a:r>
            <a:r>
              <a:rPr lang="cs-CZ" sz="3200" dirty="0" smtClean="0">
                <a:latin typeface="Garamond" pitchFamily="18" charset="0"/>
              </a:rPr>
              <a:t> Bohemian </a:t>
            </a:r>
            <a:r>
              <a:rPr lang="cs-CZ" sz="3200" dirty="0" err="1" smtClean="0">
                <a:latin typeface="Garamond" pitchFamily="18" charset="0"/>
              </a:rPr>
              <a:t>catholic</a:t>
            </a:r>
            <a:r>
              <a:rPr lang="cs-CZ" sz="3200" dirty="0" smtClean="0">
                <a:latin typeface="Garamond" pitchFamily="18" charset="0"/>
              </a:rPr>
              <a:t> </a:t>
            </a:r>
            <a:r>
              <a:rPr lang="cs-CZ" sz="3200" dirty="0" err="1" smtClean="0">
                <a:latin typeface="Garamond" pitchFamily="18" charset="0"/>
              </a:rPr>
              <a:t>noblemen</a:t>
            </a:r>
            <a:r>
              <a:rPr lang="cs-CZ" sz="3200" dirty="0" smtClean="0">
                <a:latin typeface="Garamond" pitchFamily="18" charset="0"/>
              </a:rPr>
              <a:t> – </a:t>
            </a:r>
            <a:r>
              <a:rPr lang="cs-CZ" sz="3200" dirty="0" err="1" smtClean="0">
                <a:latin typeface="Garamond" pitchFamily="18" charset="0"/>
              </a:rPr>
              <a:t>they</a:t>
            </a:r>
            <a:r>
              <a:rPr lang="cs-CZ" sz="3200" dirty="0" smtClean="0">
                <a:latin typeface="Garamond" pitchFamily="18" charset="0"/>
              </a:rPr>
              <a:t> </a:t>
            </a:r>
            <a:r>
              <a:rPr lang="cs-CZ" sz="3200" dirty="0" err="1" smtClean="0">
                <a:latin typeface="Garamond" pitchFamily="18" charset="0"/>
              </a:rPr>
              <a:t>allied</a:t>
            </a:r>
            <a:r>
              <a:rPr lang="cs-CZ" sz="3200" dirty="0" smtClean="0">
                <a:latin typeface="Garamond" pitchFamily="18" charset="0"/>
              </a:rPr>
              <a:t> </a:t>
            </a:r>
            <a:r>
              <a:rPr lang="cs-CZ" sz="3200" dirty="0" err="1" smtClean="0">
                <a:latin typeface="Garamond" pitchFamily="18" charset="0"/>
              </a:rPr>
              <a:t>with</a:t>
            </a:r>
            <a:r>
              <a:rPr lang="cs-CZ" sz="3200" dirty="0" smtClean="0">
                <a:latin typeface="Garamond" pitchFamily="18" charset="0"/>
              </a:rPr>
              <a:t> </a:t>
            </a:r>
            <a:r>
              <a:rPr lang="cs-CZ" sz="3200" b="1" dirty="0" smtClean="0">
                <a:solidFill>
                  <a:schemeClr val="tx2"/>
                </a:solidFill>
                <a:latin typeface="Garamond" pitchFamily="18" charset="0"/>
              </a:rPr>
              <a:t>Matthias </a:t>
            </a:r>
            <a:r>
              <a:rPr lang="cs-CZ" sz="3200" b="1" dirty="0" err="1" smtClean="0">
                <a:solidFill>
                  <a:schemeClr val="tx2"/>
                </a:solidFill>
                <a:latin typeface="Garamond" pitchFamily="18" charset="0"/>
              </a:rPr>
              <a:t>Corvinus</a:t>
            </a:r>
            <a:r>
              <a:rPr lang="cs-CZ" sz="3200" b="1" dirty="0" smtClean="0">
                <a:solidFill>
                  <a:schemeClr val="tx2"/>
                </a:solidFill>
                <a:latin typeface="Garamond" pitchFamily="18" charset="0"/>
              </a:rPr>
              <a:t> </a:t>
            </a:r>
            <a:r>
              <a:rPr lang="cs-CZ" sz="3200" b="1" dirty="0" err="1" smtClean="0">
                <a:solidFill>
                  <a:schemeClr val="tx2"/>
                </a:solidFill>
                <a:latin typeface="Garamond" pitchFamily="18" charset="0"/>
              </a:rPr>
              <a:t>of</a:t>
            </a:r>
            <a:r>
              <a:rPr lang="cs-CZ" sz="3200" b="1" dirty="0" smtClean="0">
                <a:solidFill>
                  <a:schemeClr val="tx2"/>
                </a:solidFill>
                <a:latin typeface="Garamond" pitchFamily="18" charset="0"/>
              </a:rPr>
              <a:t> </a:t>
            </a:r>
            <a:r>
              <a:rPr lang="cs-CZ" sz="3200" b="1" dirty="0" err="1" smtClean="0">
                <a:solidFill>
                  <a:schemeClr val="tx2"/>
                </a:solidFill>
                <a:latin typeface="Garamond" pitchFamily="18" charset="0"/>
              </a:rPr>
              <a:t>Hungary</a:t>
            </a:r>
            <a:r>
              <a:rPr lang="cs-CZ" sz="3200" b="1" dirty="0" smtClean="0">
                <a:solidFill>
                  <a:schemeClr val="tx2"/>
                </a:solidFill>
                <a:latin typeface="Garamond" pitchFamily="18" charset="0"/>
              </a:rPr>
              <a:t> </a:t>
            </a:r>
            <a:r>
              <a:rPr lang="cs-CZ" sz="3200" dirty="0" smtClean="0">
                <a:latin typeface="Garamond" pitchFamily="18" charset="0"/>
              </a:rPr>
              <a:t>(</a:t>
            </a:r>
            <a:r>
              <a:rPr lang="cs-CZ" sz="1800" dirty="0"/>
              <a:t>*</a:t>
            </a:r>
            <a:r>
              <a:rPr lang="cs-CZ" sz="3200" dirty="0" smtClean="0">
                <a:latin typeface="Garamond" pitchFamily="18" charset="0"/>
              </a:rPr>
              <a:t>1443–1490)</a:t>
            </a:r>
          </a:p>
          <a:p>
            <a:pPr marL="457200" indent="-457200" algn="just" fontAlgn="auto">
              <a:spcAft>
                <a:spcPts val="0"/>
              </a:spcAft>
              <a:buFont typeface="Arial" panose="020B0604020202020204" pitchFamily="34" charset="0"/>
              <a:buChar char="•"/>
              <a:defRPr/>
            </a:pPr>
            <a:r>
              <a:rPr lang="cs-CZ" sz="3200" dirty="0" err="1" smtClean="0">
                <a:latin typeface="Garamond" pitchFamily="18" charset="0"/>
              </a:rPr>
              <a:t>Matthias</a:t>
            </a:r>
            <a:r>
              <a:rPr lang="cs-CZ" sz="3200" dirty="0" smtClean="0">
                <a:latin typeface="Garamond" pitchFamily="18" charset="0"/>
              </a:rPr>
              <a:t> </a:t>
            </a:r>
            <a:r>
              <a:rPr lang="cs-CZ" sz="3200" dirty="0" err="1" smtClean="0">
                <a:latin typeface="Garamond" pitchFamily="18" charset="0"/>
              </a:rPr>
              <a:t>conquered</a:t>
            </a:r>
            <a:r>
              <a:rPr lang="cs-CZ" sz="3200" dirty="0" smtClean="0">
                <a:latin typeface="Garamond" pitchFamily="18" charset="0"/>
              </a:rPr>
              <a:t> a </a:t>
            </a:r>
            <a:r>
              <a:rPr lang="cs-CZ" sz="3200" dirty="0" err="1" smtClean="0">
                <a:latin typeface="Garamond" pitchFamily="18" charset="0"/>
              </a:rPr>
              <a:t>large</a:t>
            </a:r>
            <a:r>
              <a:rPr lang="cs-CZ" sz="3200" dirty="0" smtClean="0">
                <a:latin typeface="Garamond" pitchFamily="18" charset="0"/>
              </a:rPr>
              <a:t> part </a:t>
            </a:r>
            <a:r>
              <a:rPr lang="cs-CZ" sz="3200" dirty="0" err="1" smtClean="0">
                <a:latin typeface="Garamond" pitchFamily="18" charset="0"/>
              </a:rPr>
              <a:t>of</a:t>
            </a:r>
            <a:r>
              <a:rPr lang="cs-CZ" sz="3200" dirty="0" smtClean="0">
                <a:latin typeface="Garamond" pitchFamily="18" charset="0"/>
              </a:rPr>
              <a:t> </a:t>
            </a:r>
            <a:r>
              <a:rPr lang="cs-CZ" sz="3200" dirty="0" err="1" smtClean="0">
                <a:latin typeface="Garamond" pitchFamily="18" charset="0"/>
              </a:rPr>
              <a:t>Moravia</a:t>
            </a:r>
            <a:r>
              <a:rPr lang="cs-CZ" sz="3200" dirty="0" smtClean="0">
                <a:latin typeface="Garamond" pitchFamily="18" charset="0"/>
              </a:rPr>
              <a:t>, </a:t>
            </a:r>
            <a:r>
              <a:rPr lang="cs-CZ" sz="3200" dirty="0" err="1" smtClean="0">
                <a:latin typeface="Garamond" pitchFamily="18" charset="0"/>
              </a:rPr>
              <a:t>and</a:t>
            </a:r>
            <a:r>
              <a:rPr lang="cs-CZ" sz="3200" dirty="0" smtClean="0">
                <a:latin typeface="Garamond" pitchFamily="18" charset="0"/>
              </a:rPr>
              <a:t> in 1469 </a:t>
            </a:r>
            <a:r>
              <a:rPr lang="cs-CZ" sz="3200" dirty="0" err="1" smtClean="0">
                <a:latin typeface="Garamond" pitchFamily="18" charset="0"/>
              </a:rPr>
              <a:t>was</a:t>
            </a:r>
            <a:r>
              <a:rPr lang="cs-CZ" sz="3200" dirty="0" smtClean="0">
                <a:latin typeface="Garamond" pitchFamily="18" charset="0"/>
              </a:rPr>
              <a:t> </a:t>
            </a:r>
            <a:r>
              <a:rPr lang="cs-CZ" sz="3200" dirty="0" err="1" smtClean="0">
                <a:latin typeface="Garamond" pitchFamily="18" charset="0"/>
              </a:rPr>
              <a:t>crowned</a:t>
            </a:r>
            <a:r>
              <a:rPr lang="cs-CZ" sz="3200" dirty="0" smtClean="0">
                <a:latin typeface="Garamond" pitchFamily="18" charset="0"/>
              </a:rPr>
              <a:t> King </a:t>
            </a:r>
            <a:r>
              <a:rPr lang="cs-CZ" sz="3200" dirty="0" err="1" smtClean="0">
                <a:latin typeface="Garamond" pitchFamily="18" charset="0"/>
              </a:rPr>
              <a:t>of</a:t>
            </a:r>
            <a:r>
              <a:rPr lang="cs-CZ" sz="3200" dirty="0" smtClean="0">
                <a:latin typeface="Garamond" pitchFamily="18" charset="0"/>
              </a:rPr>
              <a:t> Bohemia by </a:t>
            </a:r>
            <a:r>
              <a:rPr lang="cs-CZ" sz="3200" dirty="0" err="1" smtClean="0">
                <a:latin typeface="Garamond" pitchFamily="18" charset="0"/>
              </a:rPr>
              <a:t>the</a:t>
            </a:r>
            <a:r>
              <a:rPr lang="cs-CZ" sz="3200" dirty="0" smtClean="0">
                <a:latin typeface="Garamond" pitchFamily="18" charset="0"/>
              </a:rPr>
              <a:t> papal party in </a:t>
            </a:r>
            <a:r>
              <a:rPr lang="cs-CZ" sz="3200" dirty="0" err="1" smtClean="0">
                <a:latin typeface="Garamond" pitchFamily="18" charset="0"/>
              </a:rPr>
              <a:t>the</a:t>
            </a:r>
            <a:r>
              <a:rPr lang="cs-CZ" sz="3200" dirty="0" smtClean="0">
                <a:latin typeface="Garamond" pitchFamily="18" charset="0"/>
              </a:rPr>
              <a:t> </a:t>
            </a:r>
            <a:r>
              <a:rPr lang="cs-CZ" sz="3200" dirty="0" err="1" smtClean="0">
                <a:latin typeface="Garamond" pitchFamily="18" charset="0"/>
              </a:rPr>
              <a:t>Moravian</a:t>
            </a:r>
            <a:r>
              <a:rPr lang="cs-CZ" sz="3200" dirty="0" smtClean="0">
                <a:latin typeface="Garamond" pitchFamily="18" charset="0"/>
              </a:rPr>
              <a:t> </a:t>
            </a:r>
            <a:r>
              <a:rPr lang="cs-CZ" sz="3200" dirty="0" err="1" smtClean="0">
                <a:latin typeface="Garamond" pitchFamily="18" charset="0"/>
              </a:rPr>
              <a:t>ecclesiastical</a:t>
            </a:r>
            <a:r>
              <a:rPr lang="cs-CZ" sz="3200" dirty="0" smtClean="0">
                <a:latin typeface="Garamond" pitchFamily="18" charset="0"/>
              </a:rPr>
              <a:t> </a:t>
            </a:r>
            <a:r>
              <a:rPr lang="cs-CZ" sz="3200" dirty="0" err="1" smtClean="0">
                <a:latin typeface="Garamond" pitchFamily="18" charset="0"/>
              </a:rPr>
              <a:t>metropolis</a:t>
            </a:r>
            <a:r>
              <a:rPr lang="cs-CZ" sz="3200" dirty="0" smtClean="0">
                <a:latin typeface="Garamond" pitchFamily="18" charset="0"/>
              </a:rPr>
              <a:t> Olomouc</a:t>
            </a:r>
          </a:p>
          <a:p>
            <a:pPr marL="457200" indent="-457200" algn="just" fontAlgn="auto">
              <a:spcAft>
                <a:spcPts val="0"/>
              </a:spcAft>
              <a:buFont typeface="Arial" panose="020B0604020202020204" pitchFamily="34" charset="0"/>
              <a:buChar char="•"/>
              <a:defRPr/>
            </a:pPr>
            <a:r>
              <a:rPr lang="cs-CZ" sz="3200" dirty="0" smtClean="0">
                <a:latin typeface="Garamond" pitchFamily="18" charset="0"/>
              </a:rPr>
              <a:t>1470 – </a:t>
            </a:r>
            <a:r>
              <a:rPr lang="cs-CZ" sz="3200" dirty="0" err="1" smtClean="0">
                <a:latin typeface="Garamond" pitchFamily="18" charset="0"/>
              </a:rPr>
              <a:t>an</a:t>
            </a:r>
            <a:r>
              <a:rPr lang="cs-CZ" sz="3200" dirty="0" smtClean="0">
                <a:latin typeface="Garamond" pitchFamily="18" charset="0"/>
              </a:rPr>
              <a:t> </a:t>
            </a:r>
            <a:r>
              <a:rPr lang="cs-CZ" sz="3200" dirty="0" err="1" smtClean="0">
                <a:latin typeface="Garamond" pitchFamily="18" charset="0"/>
              </a:rPr>
              <a:t>agreement</a:t>
            </a:r>
            <a:r>
              <a:rPr lang="cs-CZ" sz="3200" dirty="0" smtClean="0">
                <a:latin typeface="Garamond" pitchFamily="18" charset="0"/>
              </a:rPr>
              <a:t> – </a:t>
            </a:r>
            <a:r>
              <a:rPr lang="cs-CZ" sz="3200" dirty="0" err="1" smtClean="0">
                <a:latin typeface="Garamond" pitchFamily="18" charset="0"/>
              </a:rPr>
              <a:t>Mathias</a:t>
            </a:r>
            <a:r>
              <a:rPr lang="cs-CZ" sz="3200" dirty="0" smtClean="0">
                <a:latin typeface="Garamond" pitchFamily="18" charset="0"/>
              </a:rPr>
              <a:t> </a:t>
            </a:r>
            <a:r>
              <a:rPr lang="cs-CZ" sz="3200" dirty="0" err="1" smtClean="0">
                <a:latin typeface="Garamond" pitchFamily="18" charset="0"/>
              </a:rPr>
              <a:t>was</a:t>
            </a:r>
            <a:r>
              <a:rPr lang="cs-CZ" sz="3200" dirty="0" smtClean="0">
                <a:latin typeface="Garamond" pitchFamily="18" charset="0"/>
              </a:rPr>
              <a:t> </a:t>
            </a:r>
            <a:r>
              <a:rPr lang="cs-CZ" sz="3200" dirty="0" err="1" smtClean="0">
                <a:latin typeface="Garamond" pitchFamily="18" charset="0"/>
              </a:rPr>
              <a:t>rulling</a:t>
            </a:r>
            <a:r>
              <a:rPr lang="cs-CZ" sz="3200" dirty="0" smtClean="0">
                <a:latin typeface="Garamond" pitchFamily="18" charset="0"/>
              </a:rPr>
              <a:t> </a:t>
            </a:r>
            <a:r>
              <a:rPr lang="cs-CZ" sz="3200" dirty="0" err="1" smtClean="0">
                <a:latin typeface="Garamond" pitchFamily="18" charset="0"/>
              </a:rPr>
              <a:t>over</a:t>
            </a:r>
            <a:r>
              <a:rPr lang="cs-CZ" sz="3200" dirty="0" smtClean="0">
                <a:latin typeface="Garamond" pitchFamily="18" charset="0"/>
              </a:rPr>
              <a:t> </a:t>
            </a:r>
            <a:r>
              <a:rPr lang="cs-CZ" sz="3200" dirty="0" err="1" smtClean="0">
                <a:latin typeface="Garamond" pitchFamily="18" charset="0"/>
              </a:rPr>
              <a:t>Moravia</a:t>
            </a:r>
            <a:r>
              <a:rPr lang="cs-CZ" sz="3200" dirty="0" smtClean="0">
                <a:latin typeface="Garamond" pitchFamily="18" charset="0"/>
              </a:rPr>
              <a:t> </a:t>
            </a:r>
            <a:r>
              <a:rPr lang="cs-CZ" sz="3200" dirty="0" err="1" smtClean="0">
                <a:latin typeface="Garamond" pitchFamily="18" charset="0"/>
              </a:rPr>
              <a:t>and</a:t>
            </a:r>
            <a:r>
              <a:rPr lang="cs-CZ" sz="3200" dirty="0" smtClean="0">
                <a:latin typeface="Garamond" pitchFamily="18" charset="0"/>
              </a:rPr>
              <a:t> </a:t>
            </a:r>
            <a:r>
              <a:rPr lang="cs-CZ" sz="3200" dirty="0" err="1" smtClean="0">
                <a:latin typeface="Garamond" pitchFamily="18" charset="0"/>
              </a:rPr>
              <a:t>George</a:t>
            </a:r>
            <a:r>
              <a:rPr lang="cs-CZ" sz="3200" dirty="0" smtClean="0">
                <a:latin typeface="Garamond" pitchFamily="18" charset="0"/>
              </a:rPr>
              <a:t> </a:t>
            </a:r>
            <a:r>
              <a:rPr lang="cs-CZ" sz="3200" dirty="0" err="1" smtClean="0">
                <a:latin typeface="Garamond" pitchFamily="18" charset="0"/>
              </a:rPr>
              <a:t>over</a:t>
            </a:r>
            <a:r>
              <a:rPr lang="cs-CZ" sz="3200" dirty="0" smtClean="0">
                <a:latin typeface="Garamond" pitchFamily="18" charset="0"/>
              </a:rPr>
              <a:t> Bohemia</a:t>
            </a:r>
          </a:p>
          <a:p>
            <a:pPr marL="274320" indent="-274320" fontAlgn="auto">
              <a:spcAft>
                <a:spcPts val="0"/>
              </a:spcAft>
              <a:buFont typeface="Wingdings 2"/>
              <a:buChar char=""/>
              <a:defRPr/>
            </a:pPr>
            <a:endParaRPr lang="cs-CZ" sz="3300" dirty="0" smtClean="0">
              <a:latin typeface="Garamond" pitchFamily="18" charset="0"/>
            </a:endParaRPr>
          </a:p>
          <a:p>
            <a:pPr marL="274320" indent="-274320" fontAlgn="auto">
              <a:spcAft>
                <a:spcPts val="0"/>
              </a:spcAft>
              <a:buFont typeface="Wingdings 2"/>
              <a:buChar char=""/>
              <a:defRPr/>
            </a:pPr>
            <a:endParaRPr lang="cs-CZ" sz="3300" dirty="0" smtClean="0">
              <a:latin typeface="Garamond" pitchFamily="18" charset="0"/>
            </a:endParaRPr>
          </a:p>
          <a:p>
            <a:pPr marL="274320" indent="-274320" fontAlgn="auto">
              <a:spcAft>
                <a:spcPts val="0"/>
              </a:spcAft>
              <a:buFont typeface="Wingdings 2"/>
              <a:buChar char=""/>
              <a:defRPr/>
            </a:pPr>
            <a:endParaRPr lang="cs-CZ" sz="3400" dirty="0" smtClean="0">
              <a:latin typeface="Garamond" pitchFamily="18" charset="0"/>
            </a:endParaRPr>
          </a:p>
          <a:p>
            <a:pPr marL="274320" indent="-274320" fontAlgn="auto">
              <a:spcAft>
                <a:spcPts val="0"/>
              </a:spcAft>
              <a:buFont typeface="Wingdings 2"/>
              <a:buChar char=""/>
              <a:defRPr/>
            </a:pPr>
            <a:endParaRPr lang="cs-CZ" sz="1300" i="1" dirty="0" smtClean="0">
              <a:latin typeface="Garamond" pitchFamily="18" charset="0"/>
            </a:endParaRPr>
          </a:p>
          <a:p>
            <a:pPr marL="274320" indent="-274320" fontAlgn="auto">
              <a:spcAft>
                <a:spcPts val="0"/>
              </a:spcAft>
              <a:buFont typeface="Wingdings 2"/>
              <a:buChar char=""/>
              <a:defRPr/>
            </a:pPr>
            <a:endParaRPr lang="cs-CZ" sz="3200" dirty="0" smtClean="0">
              <a:latin typeface="Garamond" pitchFamily="18" charset="0"/>
            </a:endParaRPr>
          </a:p>
          <a:p>
            <a:pPr marL="274320" indent="-274320" fontAlgn="auto">
              <a:spcAft>
                <a:spcPts val="0"/>
              </a:spcAft>
              <a:buFont typeface="Wingdings 2"/>
              <a:buChar char=""/>
              <a:defRPr/>
            </a:pPr>
            <a:endParaRPr lang="cs-CZ" sz="3400" dirty="0" smtClean="0">
              <a:latin typeface="Garamond" pitchFamily="18" charset="0"/>
            </a:endParaRPr>
          </a:p>
          <a:p>
            <a:pPr marL="274320" indent="-274320" fontAlgn="auto">
              <a:spcAft>
                <a:spcPts val="0"/>
              </a:spcAft>
              <a:buFont typeface="Wingdings 2" pitchFamily="18" charset="2"/>
              <a:buNone/>
              <a:defRPr/>
            </a:pPr>
            <a:endParaRPr lang="cs-CZ" sz="2800" dirty="0" smtClean="0">
              <a:latin typeface="Garamond" pitchFamily="18" charset="0"/>
            </a:endParaRPr>
          </a:p>
          <a:p>
            <a:pPr marL="274320" indent="-274320" fontAlgn="auto">
              <a:spcAft>
                <a:spcPts val="0"/>
              </a:spcAft>
              <a:buFont typeface="Wingdings 2"/>
              <a:buChar char=""/>
              <a:defRPr/>
            </a:pPr>
            <a:endParaRPr lang="cs-CZ" sz="3300" dirty="0" smtClean="0"/>
          </a:p>
          <a:p>
            <a:pPr marL="274320" indent="-274320" fontAlgn="auto">
              <a:spcAft>
                <a:spcPts val="0"/>
              </a:spcAft>
              <a:buFont typeface="Wingdings 2"/>
              <a:buChar char=""/>
              <a:defRPr/>
            </a:pPr>
            <a:endParaRPr lang="cs-CZ" dirty="0"/>
          </a:p>
        </p:txBody>
      </p:sp>
    </p:spTree>
    <p:extLst>
      <p:ext uri="{BB962C8B-B14F-4D97-AF65-F5344CB8AC3E}">
        <p14:creationId xmlns:p14="http://schemas.microsoft.com/office/powerpoint/2010/main" val="961979994"/>
      </p:ext>
    </p:extLst>
  </p:cSld>
  <p:clrMapOvr>
    <a:masterClrMapping/>
  </p:clrMapOvr>
  <p:transition>
    <p:wedg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35696" y="5733256"/>
            <a:ext cx="7350711" cy="792088"/>
          </a:xfrm>
        </p:spPr>
        <p:txBody>
          <a:bodyPr/>
          <a:lstStyle/>
          <a:p>
            <a:r>
              <a:rPr lang="en-US" sz="1800" dirty="0">
                <a:effectLst/>
                <a:latin typeface="Garamond" panose="02020404030301010803" pitchFamily="18" charset="0"/>
              </a:rPr>
              <a:t>Kingdom of Bohemia during the Hussite </a:t>
            </a:r>
            <a:r>
              <a:rPr lang="en-US" sz="1800" dirty="0" smtClean="0">
                <a:effectLst/>
                <a:latin typeface="Garamond" panose="02020404030301010803" pitchFamily="18" charset="0"/>
              </a:rPr>
              <a:t>Wars</a:t>
            </a:r>
            <a:endParaRPr lang="cs-CZ" sz="1800" dirty="0">
              <a:latin typeface="Garamond" panose="02020404030301010803" pitchFamily="18" charset="0"/>
            </a:endParaRPr>
          </a:p>
        </p:txBody>
      </p:sp>
      <p:pic>
        <p:nvPicPr>
          <p:cNvPr id="4" name="Zástupný symbol pro obsah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475656" y="764704"/>
            <a:ext cx="5904656" cy="4162251"/>
          </a:xfrm>
        </p:spPr>
      </p:pic>
    </p:spTree>
    <p:extLst>
      <p:ext uri="{BB962C8B-B14F-4D97-AF65-F5344CB8AC3E}">
        <p14:creationId xmlns:p14="http://schemas.microsoft.com/office/powerpoint/2010/main" val="17129994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0"/>
            <a:ext cx="8280920" cy="732061"/>
          </a:xfrm>
        </p:spPr>
        <p:txBody>
          <a:bodyPr/>
          <a:lstStyle/>
          <a:p>
            <a:pPr>
              <a:defRPr/>
            </a:pPr>
            <a:r>
              <a:rPr lang="cs-CZ" sz="2800" dirty="0" err="1" smtClean="0">
                <a:latin typeface="Garamond" pitchFamily="18" charset="0"/>
              </a:rPr>
              <a:t>The</a:t>
            </a:r>
            <a:r>
              <a:rPr lang="cs-CZ" sz="2800" dirty="0" smtClean="0">
                <a:latin typeface="Garamond" pitchFamily="18" charset="0"/>
              </a:rPr>
              <a:t> House </a:t>
            </a:r>
            <a:r>
              <a:rPr lang="cs-CZ" sz="2800" dirty="0" err="1" smtClean="0">
                <a:latin typeface="Garamond" pitchFamily="18" charset="0"/>
              </a:rPr>
              <a:t>of</a:t>
            </a:r>
            <a:r>
              <a:rPr lang="cs-CZ" sz="2800" dirty="0" smtClean="0">
                <a:latin typeface="Garamond" pitchFamily="18" charset="0"/>
              </a:rPr>
              <a:t> </a:t>
            </a:r>
            <a:r>
              <a:rPr lang="cs-CZ" sz="2800" dirty="0" err="1" smtClean="0">
                <a:latin typeface="Garamond" pitchFamily="18" charset="0"/>
              </a:rPr>
              <a:t>Jaggiellonians</a:t>
            </a:r>
            <a:endParaRPr lang="cs-CZ" sz="2800" dirty="0">
              <a:latin typeface="Garamond" pitchFamily="18" charset="0"/>
            </a:endParaRPr>
          </a:p>
        </p:txBody>
      </p:sp>
      <p:sp>
        <p:nvSpPr>
          <p:cNvPr id="3" name="Zástupný symbol pro obsah 2"/>
          <p:cNvSpPr>
            <a:spLocks noGrp="1"/>
          </p:cNvSpPr>
          <p:nvPr>
            <p:ph idx="4294967295"/>
          </p:nvPr>
        </p:nvSpPr>
        <p:spPr>
          <a:xfrm>
            <a:off x="179388" y="908050"/>
            <a:ext cx="8713092" cy="5949950"/>
          </a:xfrm>
          <a:prstGeom prst="rect">
            <a:avLst/>
          </a:prstGeom>
        </p:spPr>
        <p:txBody>
          <a:bodyPr>
            <a:normAutofit/>
          </a:bodyPr>
          <a:lstStyle/>
          <a:p>
            <a:pPr marL="342900" indent="-342900" algn="just" fontAlgn="auto">
              <a:spcAft>
                <a:spcPts val="0"/>
              </a:spcAft>
              <a:buFont typeface="Arial" panose="020B0604020202020204" pitchFamily="34" charset="0"/>
              <a:buChar char="•"/>
              <a:defRPr/>
            </a:pPr>
            <a:r>
              <a:rPr lang="cs-CZ" sz="2200" dirty="0" err="1" smtClean="0">
                <a:latin typeface="Garamond" pitchFamily="18" charset="0"/>
              </a:rPr>
              <a:t>After</a:t>
            </a:r>
            <a:r>
              <a:rPr lang="cs-CZ" sz="2200" dirty="0" smtClean="0">
                <a:latin typeface="Garamond" pitchFamily="18" charset="0"/>
              </a:rPr>
              <a:t> </a:t>
            </a:r>
            <a:r>
              <a:rPr lang="cs-CZ" sz="2200" dirty="0" err="1" smtClean="0">
                <a:latin typeface="Garamond" pitchFamily="18" charset="0"/>
              </a:rPr>
              <a:t>George’s</a:t>
            </a:r>
            <a:r>
              <a:rPr lang="cs-CZ" sz="2200" dirty="0" smtClean="0">
                <a:latin typeface="Garamond" pitchFamily="18" charset="0"/>
              </a:rPr>
              <a:t> </a:t>
            </a:r>
            <a:r>
              <a:rPr lang="cs-CZ" sz="2200" dirty="0" err="1" smtClean="0">
                <a:latin typeface="Garamond" pitchFamily="18" charset="0"/>
              </a:rPr>
              <a:t>death</a:t>
            </a:r>
            <a:r>
              <a:rPr lang="cs-CZ" sz="2200" dirty="0" smtClean="0">
                <a:latin typeface="Garamond" pitchFamily="18" charset="0"/>
              </a:rPr>
              <a:t> a </a:t>
            </a:r>
            <a:r>
              <a:rPr lang="cs-CZ" sz="2200" dirty="0" err="1" smtClean="0">
                <a:latin typeface="Garamond" pitchFamily="18" charset="0"/>
              </a:rPr>
              <a:t>new</a:t>
            </a:r>
            <a:r>
              <a:rPr lang="cs-CZ" sz="2200" dirty="0" smtClean="0">
                <a:latin typeface="Garamond" pitchFamily="18" charset="0"/>
              </a:rPr>
              <a:t> dynasty </a:t>
            </a:r>
            <a:r>
              <a:rPr lang="cs-CZ" sz="2200" dirty="0" err="1" smtClean="0">
                <a:latin typeface="Garamond" pitchFamily="18" charset="0"/>
              </a:rPr>
              <a:t>from</a:t>
            </a:r>
            <a:r>
              <a:rPr lang="cs-CZ" sz="2200" dirty="0" smtClean="0">
                <a:latin typeface="Garamond" pitchFamily="18" charset="0"/>
              </a:rPr>
              <a:t> </a:t>
            </a:r>
            <a:r>
              <a:rPr lang="cs-CZ" sz="2200" dirty="0" err="1" smtClean="0">
                <a:latin typeface="Garamond" pitchFamily="18" charset="0"/>
              </a:rPr>
              <a:t>Poland</a:t>
            </a:r>
            <a:r>
              <a:rPr lang="cs-CZ" sz="2200" dirty="0" smtClean="0">
                <a:latin typeface="Garamond" pitchFamily="18" charset="0"/>
              </a:rPr>
              <a:t> (</a:t>
            </a:r>
            <a:r>
              <a:rPr lang="cs-CZ" sz="2200" dirty="0" err="1" smtClean="0">
                <a:latin typeface="Garamond" pitchFamily="18" charset="0"/>
              </a:rPr>
              <a:t>originally</a:t>
            </a:r>
            <a:r>
              <a:rPr lang="cs-CZ" sz="2200" dirty="0" smtClean="0">
                <a:latin typeface="Garamond" pitchFamily="18" charset="0"/>
              </a:rPr>
              <a:t> </a:t>
            </a:r>
            <a:r>
              <a:rPr lang="cs-CZ" sz="2200" dirty="0" err="1" smtClean="0">
                <a:latin typeface="Garamond" pitchFamily="18" charset="0"/>
              </a:rPr>
              <a:t>from</a:t>
            </a:r>
            <a:r>
              <a:rPr lang="cs-CZ" sz="2200" dirty="0" smtClean="0">
                <a:latin typeface="Garamond" pitchFamily="18" charset="0"/>
              </a:rPr>
              <a:t> </a:t>
            </a:r>
            <a:r>
              <a:rPr lang="cs-CZ" sz="2200" dirty="0" err="1" smtClean="0">
                <a:latin typeface="Garamond" pitchFamily="18" charset="0"/>
              </a:rPr>
              <a:t>Lithuania</a:t>
            </a:r>
            <a:r>
              <a:rPr lang="cs-CZ" sz="2200" dirty="0" smtClean="0">
                <a:latin typeface="Garamond" pitchFamily="18" charset="0"/>
              </a:rPr>
              <a:t>) </a:t>
            </a:r>
            <a:r>
              <a:rPr lang="cs-CZ" sz="2200" dirty="0" err="1" smtClean="0">
                <a:latin typeface="Garamond" pitchFamily="18" charset="0"/>
              </a:rPr>
              <a:t>came</a:t>
            </a:r>
            <a:r>
              <a:rPr lang="cs-CZ" sz="2200" dirty="0" smtClean="0">
                <a:latin typeface="Garamond" pitchFamily="18" charset="0"/>
              </a:rPr>
              <a:t> to </a:t>
            </a:r>
            <a:r>
              <a:rPr lang="cs-CZ" sz="2200" dirty="0" err="1" smtClean="0">
                <a:latin typeface="Garamond" pitchFamily="18" charset="0"/>
              </a:rPr>
              <a:t>the</a:t>
            </a:r>
            <a:r>
              <a:rPr lang="cs-CZ" sz="2200" dirty="0" smtClean="0">
                <a:latin typeface="Garamond" pitchFamily="18" charset="0"/>
              </a:rPr>
              <a:t> </a:t>
            </a:r>
            <a:r>
              <a:rPr lang="cs-CZ" sz="2200" dirty="0" err="1" smtClean="0">
                <a:latin typeface="Garamond" pitchFamily="18" charset="0"/>
              </a:rPr>
              <a:t>Kingdom</a:t>
            </a:r>
            <a:r>
              <a:rPr lang="cs-CZ" sz="2200" dirty="0" smtClean="0">
                <a:latin typeface="Garamond" pitchFamily="18" charset="0"/>
              </a:rPr>
              <a:t> </a:t>
            </a:r>
            <a:r>
              <a:rPr lang="cs-CZ" sz="2200" dirty="0" err="1" smtClean="0">
                <a:latin typeface="Garamond" pitchFamily="18" charset="0"/>
              </a:rPr>
              <a:t>of</a:t>
            </a:r>
            <a:r>
              <a:rPr lang="cs-CZ" sz="2200" dirty="0" smtClean="0">
                <a:latin typeface="Garamond" pitchFamily="18" charset="0"/>
              </a:rPr>
              <a:t> Bohemia – </a:t>
            </a:r>
            <a:r>
              <a:rPr lang="cs-CZ" sz="2200" b="1" dirty="0" err="1" smtClean="0">
                <a:latin typeface="Garamond" pitchFamily="18" charset="0"/>
              </a:rPr>
              <a:t>Jaggiellonians</a:t>
            </a:r>
            <a:r>
              <a:rPr lang="cs-CZ" sz="2200" dirty="0" smtClean="0">
                <a:latin typeface="Garamond" pitchFamily="18" charset="0"/>
              </a:rPr>
              <a:t>  </a:t>
            </a:r>
          </a:p>
          <a:p>
            <a:pPr marL="342900" indent="-342900" algn="just" fontAlgn="auto">
              <a:spcAft>
                <a:spcPts val="0"/>
              </a:spcAft>
              <a:buFont typeface="Arial" panose="020B0604020202020204" pitchFamily="34" charset="0"/>
              <a:buChar char="•"/>
              <a:defRPr/>
            </a:pPr>
            <a:r>
              <a:rPr lang="cs-CZ" sz="2200" b="1" dirty="0" err="1" smtClean="0">
                <a:solidFill>
                  <a:schemeClr val="tx2"/>
                </a:solidFill>
                <a:latin typeface="Garamond" pitchFamily="18" charset="0"/>
              </a:rPr>
              <a:t>Vladislaus</a:t>
            </a:r>
            <a:r>
              <a:rPr lang="cs-CZ" sz="2200" b="1" dirty="0" smtClean="0">
                <a:solidFill>
                  <a:schemeClr val="tx2"/>
                </a:solidFill>
                <a:latin typeface="Garamond" pitchFamily="18" charset="0"/>
              </a:rPr>
              <a:t> II </a:t>
            </a:r>
            <a:r>
              <a:rPr lang="cs-CZ" sz="2200" dirty="0" smtClean="0">
                <a:latin typeface="Garamond" pitchFamily="18" charset="0"/>
              </a:rPr>
              <a:t>(</a:t>
            </a:r>
            <a:r>
              <a:rPr lang="cs-CZ" dirty="0"/>
              <a:t>*</a:t>
            </a:r>
            <a:r>
              <a:rPr lang="cs-CZ" sz="2200" dirty="0" smtClean="0">
                <a:latin typeface="Garamond" pitchFamily="18" charset="0"/>
              </a:rPr>
              <a:t>1456–1516) </a:t>
            </a:r>
          </a:p>
          <a:p>
            <a:pPr marL="342900" indent="-342900" algn="just" fontAlgn="auto">
              <a:spcAft>
                <a:spcPts val="0"/>
              </a:spcAft>
              <a:buFont typeface="Arial" panose="020B0604020202020204" pitchFamily="34" charset="0"/>
              <a:buChar char="•"/>
              <a:defRPr/>
            </a:pPr>
            <a:r>
              <a:rPr lang="cs-CZ" sz="2200" dirty="0" smtClean="0">
                <a:latin typeface="Garamond" pitchFamily="18" charset="0"/>
              </a:rPr>
              <a:t>A </a:t>
            </a:r>
            <a:r>
              <a:rPr lang="cs-CZ" sz="2200" dirty="0" err="1" smtClean="0">
                <a:latin typeface="Garamond" pitchFamily="18" charset="0"/>
              </a:rPr>
              <a:t>conflict</a:t>
            </a:r>
            <a:r>
              <a:rPr lang="cs-CZ" sz="2200" dirty="0" smtClean="0">
                <a:latin typeface="Garamond" pitchFamily="18" charset="0"/>
              </a:rPr>
              <a:t> </a:t>
            </a:r>
            <a:r>
              <a:rPr lang="cs-CZ" sz="2200" dirty="0" err="1" smtClean="0">
                <a:latin typeface="Garamond" pitchFamily="18" charset="0"/>
              </a:rPr>
              <a:t>between</a:t>
            </a:r>
            <a:r>
              <a:rPr lang="cs-CZ" sz="2200" dirty="0" smtClean="0">
                <a:latin typeface="Garamond" pitchFamily="18" charset="0"/>
              </a:rPr>
              <a:t> Bohemian and </a:t>
            </a:r>
            <a:r>
              <a:rPr lang="cs-CZ" sz="2200" dirty="0" err="1" smtClean="0">
                <a:latin typeface="Garamond" pitchFamily="18" charset="0"/>
              </a:rPr>
              <a:t>Hungarian</a:t>
            </a:r>
            <a:r>
              <a:rPr lang="cs-CZ" sz="2200" dirty="0" smtClean="0">
                <a:latin typeface="Garamond" pitchFamily="18" charset="0"/>
              </a:rPr>
              <a:t> King </a:t>
            </a:r>
            <a:r>
              <a:rPr lang="cs-CZ" sz="2200" dirty="0" err="1" smtClean="0">
                <a:latin typeface="Garamond" pitchFamily="18" charset="0"/>
              </a:rPr>
              <a:t>succeded</a:t>
            </a:r>
            <a:r>
              <a:rPr lang="cs-CZ" sz="2200" dirty="0" smtClean="0">
                <a:latin typeface="Garamond" pitchFamily="18" charset="0"/>
              </a:rPr>
              <a:t> – 1471 – </a:t>
            </a:r>
            <a:r>
              <a:rPr lang="cs-CZ" sz="2200" dirty="0" err="1" smtClean="0">
                <a:latin typeface="Garamond" pitchFamily="18" charset="0"/>
              </a:rPr>
              <a:t>the</a:t>
            </a:r>
            <a:r>
              <a:rPr lang="cs-CZ" sz="2200" dirty="0" smtClean="0">
                <a:latin typeface="Garamond" pitchFamily="18" charset="0"/>
              </a:rPr>
              <a:t> </a:t>
            </a:r>
            <a:r>
              <a:rPr lang="cs-CZ" sz="2200" dirty="0" err="1" smtClean="0">
                <a:latin typeface="Garamond" pitchFamily="18" charset="0"/>
              </a:rPr>
              <a:t>Peace</a:t>
            </a:r>
            <a:r>
              <a:rPr lang="cs-CZ" sz="2200" dirty="0" smtClean="0">
                <a:latin typeface="Garamond" pitchFamily="18" charset="0"/>
              </a:rPr>
              <a:t> </a:t>
            </a:r>
            <a:r>
              <a:rPr lang="cs-CZ" sz="2200" dirty="0" err="1" smtClean="0">
                <a:latin typeface="Garamond" pitchFamily="18" charset="0"/>
              </a:rPr>
              <a:t>of</a:t>
            </a:r>
            <a:r>
              <a:rPr lang="cs-CZ" sz="2200" dirty="0" smtClean="0">
                <a:latin typeface="Garamond" pitchFamily="18" charset="0"/>
              </a:rPr>
              <a:t> Olomouc, </a:t>
            </a:r>
            <a:r>
              <a:rPr lang="cs-CZ" sz="2200" dirty="0" err="1" smtClean="0">
                <a:latin typeface="Garamond" pitchFamily="18" charset="0"/>
              </a:rPr>
              <a:t>which</a:t>
            </a:r>
            <a:r>
              <a:rPr lang="cs-CZ" sz="2200" dirty="0" smtClean="0">
                <a:latin typeface="Garamond" pitchFamily="18" charset="0"/>
              </a:rPr>
              <a:t> </a:t>
            </a:r>
            <a:r>
              <a:rPr lang="cs-CZ" sz="2200" dirty="0" err="1" smtClean="0">
                <a:latin typeface="Garamond" pitchFamily="18" charset="0"/>
              </a:rPr>
              <a:t>allowed</a:t>
            </a:r>
            <a:r>
              <a:rPr lang="cs-CZ" sz="2200" dirty="0" smtClean="0">
                <a:latin typeface="Garamond" pitchFamily="18" charset="0"/>
              </a:rPr>
              <a:t> </a:t>
            </a:r>
            <a:r>
              <a:rPr lang="cs-CZ" sz="2200" dirty="0" err="1" smtClean="0">
                <a:latin typeface="Garamond" pitchFamily="18" charset="0"/>
              </a:rPr>
              <a:t>both</a:t>
            </a:r>
            <a:r>
              <a:rPr lang="cs-CZ" sz="2200" dirty="0" smtClean="0">
                <a:latin typeface="Garamond" pitchFamily="18" charset="0"/>
              </a:rPr>
              <a:t> </a:t>
            </a:r>
            <a:r>
              <a:rPr lang="cs-CZ" sz="2200" dirty="0" err="1" smtClean="0">
                <a:latin typeface="Garamond" pitchFamily="18" charset="0"/>
              </a:rPr>
              <a:t>Vladislaus</a:t>
            </a:r>
            <a:r>
              <a:rPr lang="cs-CZ" sz="2200" dirty="0" smtClean="0">
                <a:latin typeface="Garamond" pitchFamily="18" charset="0"/>
              </a:rPr>
              <a:t> and Matthias </a:t>
            </a:r>
            <a:r>
              <a:rPr lang="cs-CZ" sz="2200" dirty="0" err="1" smtClean="0">
                <a:latin typeface="Garamond" pitchFamily="18" charset="0"/>
              </a:rPr>
              <a:t>Corvinus</a:t>
            </a:r>
            <a:r>
              <a:rPr lang="cs-CZ" sz="2200" dirty="0" smtClean="0">
                <a:latin typeface="Garamond" pitchFamily="18" charset="0"/>
              </a:rPr>
              <a:t> to use </a:t>
            </a:r>
            <a:r>
              <a:rPr lang="cs-CZ" sz="2200" dirty="0" err="1" smtClean="0">
                <a:latin typeface="Garamond" pitchFamily="18" charset="0"/>
              </a:rPr>
              <a:t>the</a:t>
            </a:r>
            <a:r>
              <a:rPr lang="cs-CZ" sz="2200" dirty="0" smtClean="0">
                <a:latin typeface="Garamond" pitchFamily="18" charset="0"/>
              </a:rPr>
              <a:t> </a:t>
            </a:r>
            <a:r>
              <a:rPr lang="cs-CZ" sz="2200" dirty="0" err="1" smtClean="0">
                <a:latin typeface="Garamond" pitchFamily="18" charset="0"/>
              </a:rPr>
              <a:t>title</a:t>
            </a:r>
            <a:r>
              <a:rPr lang="cs-CZ" sz="2200" dirty="0" smtClean="0">
                <a:latin typeface="Garamond" pitchFamily="18" charset="0"/>
              </a:rPr>
              <a:t> </a:t>
            </a:r>
            <a:r>
              <a:rPr lang="cs-CZ" sz="2200" i="1" dirty="0" smtClean="0">
                <a:latin typeface="Garamond" pitchFamily="18" charset="0"/>
              </a:rPr>
              <a:t>"King </a:t>
            </a:r>
            <a:r>
              <a:rPr lang="cs-CZ" sz="2200" i="1" dirty="0" err="1" smtClean="0">
                <a:latin typeface="Garamond" pitchFamily="18" charset="0"/>
              </a:rPr>
              <a:t>of</a:t>
            </a:r>
            <a:r>
              <a:rPr lang="cs-CZ" sz="2200" i="1" dirty="0" smtClean="0">
                <a:latin typeface="Garamond" pitchFamily="18" charset="0"/>
              </a:rPr>
              <a:t> </a:t>
            </a:r>
            <a:r>
              <a:rPr lang="cs-CZ" i="1" dirty="0" smtClean="0">
                <a:latin typeface="Garamond" pitchFamily="18" charset="0"/>
              </a:rPr>
              <a:t>Bohemia„ (</a:t>
            </a:r>
            <a:r>
              <a:rPr lang="cs-CZ" sz="2200" dirty="0" err="1" smtClean="0">
                <a:latin typeface="Garamond" pitchFamily="18" charset="0"/>
              </a:rPr>
              <a:t>Vladislaus</a:t>
            </a:r>
            <a:r>
              <a:rPr lang="cs-CZ" sz="2200" dirty="0" smtClean="0">
                <a:latin typeface="Garamond" pitchFamily="18" charset="0"/>
              </a:rPr>
              <a:t> </a:t>
            </a:r>
            <a:r>
              <a:rPr lang="cs-CZ" sz="2200" dirty="0" err="1" smtClean="0">
                <a:latin typeface="Garamond" pitchFamily="18" charset="0"/>
              </a:rPr>
              <a:t>would</a:t>
            </a:r>
            <a:r>
              <a:rPr lang="cs-CZ" sz="2200" dirty="0" smtClean="0">
                <a:latin typeface="Garamond" pitchFamily="18" charset="0"/>
              </a:rPr>
              <a:t> </a:t>
            </a:r>
            <a:r>
              <a:rPr lang="cs-CZ" sz="2200" dirty="0" err="1" smtClean="0">
                <a:latin typeface="Garamond" pitchFamily="18" charset="0"/>
              </a:rPr>
              <a:t>reign</a:t>
            </a:r>
            <a:r>
              <a:rPr lang="cs-CZ" sz="2200" dirty="0" smtClean="0">
                <a:latin typeface="Garamond" pitchFamily="18" charset="0"/>
              </a:rPr>
              <a:t> in Bohemia and Matthias </a:t>
            </a:r>
            <a:r>
              <a:rPr lang="cs-CZ" sz="2200" dirty="0" err="1" smtClean="0">
                <a:latin typeface="Garamond" pitchFamily="18" charset="0"/>
              </a:rPr>
              <a:t>gained</a:t>
            </a:r>
            <a:r>
              <a:rPr lang="cs-CZ" sz="2200" dirty="0" smtClean="0">
                <a:latin typeface="Garamond" pitchFamily="18" charset="0"/>
              </a:rPr>
              <a:t> Moravia, </a:t>
            </a:r>
            <a:r>
              <a:rPr lang="cs-CZ" sz="2200" dirty="0" err="1" smtClean="0">
                <a:latin typeface="Garamond" pitchFamily="18" charset="0"/>
              </a:rPr>
              <a:t>Silesia</a:t>
            </a:r>
            <a:r>
              <a:rPr lang="cs-CZ" sz="2200" dirty="0" smtClean="0">
                <a:latin typeface="Garamond" pitchFamily="18" charset="0"/>
              </a:rPr>
              <a:t>, and </a:t>
            </a:r>
            <a:r>
              <a:rPr lang="cs-CZ" sz="2200" dirty="0" err="1" smtClean="0">
                <a:latin typeface="Garamond" pitchFamily="18" charset="0"/>
              </a:rPr>
              <a:t>the</a:t>
            </a:r>
            <a:r>
              <a:rPr lang="cs-CZ" sz="2200" dirty="0" smtClean="0">
                <a:latin typeface="Garamond" pitchFamily="18" charset="0"/>
              </a:rPr>
              <a:t> </a:t>
            </a:r>
            <a:r>
              <a:rPr lang="cs-CZ" sz="2200" dirty="0" err="1" smtClean="0">
                <a:latin typeface="Garamond" pitchFamily="18" charset="0"/>
              </a:rPr>
              <a:t>two</a:t>
            </a:r>
            <a:r>
              <a:rPr lang="cs-CZ" sz="2200" dirty="0" smtClean="0">
                <a:latin typeface="Garamond" pitchFamily="18" charset="0"/>
              </a:rPr>
              <a:t> </a:t>
            </a:r>
            <a:r>
              <a:rPr lang="cs-CZ" sz="2200" dirty="0" err="1" smtClean="0">
                <a:latin typeface="Garamond" pitchFamily="18" charset="0"/>
              </a:rPr>
              <a:t>Lusatias</a:t>
            </a:r>
            <a:r>
              <a:rPr lang="cs-CZ" sz="2200" dirty="0" smtClean="0">
                <a:latin typeface="Garamond" pitchFamily="18" charset="0"/>
              </a:rPr>
              <a:t>)</a:t>
            </a:r>
          </a:p>
          <a:p>
            <a:pPr marL="342900" indent="-342900" algn="just" fontAlgn="auto">
              <a:spcAft>
                <a:spcPts val="0"/>
              </a:spcAft>
              <a:buFont typeface="Arial" panose="020B0604020202020204" pitchFamily="34" charset="0"/>
              <a:buChar char="•"/>
              <a:defRPr/>
            </a:pPr>
            <a:r>
              <a:rPr lang="cs-CZ" sz="2200" dirty="0" smtClean="0">
                <a:latin typeface="Garamond" pitchFamily="18" charset="0"/>
              </a:rPr>
              <a:t>1491 – </a:t>
            </a:r>
            <a:r>
              <a:rPr lang="cs-CZ" sz="2200" dirty="0" err="1" smtClean="0">
                <a:latin typeface="Garamond" pitchFamily="18" charset="0"/>
              </a:rPr>
              <a:t>Mathias</a:t>
            </a:r>
            <a:r>
              <a:rPr lang="cs-CZ" sz="2200" dirty="0" smtClean="0">
                <a:latin typeface="Garamond" pitchFamily="18" charset="0"/>
              </a:rPr>
              <a:t> </a:t>
            </a:r>
            <a:r>
              <a:rPr lang="cs-CZ" sz="2200" dirty="0" err="1" smtClean="0">
                <a:latin typeface="Garamond" pitchFamily="18" charset="0"/>
              </a:rPr>
              <a:t>died</a:t>
            </a:r>
            <a:r>
              <a:rPr lang="cs-CZ" sz="2200" dirty="0" smtClean="0">
                <a:latin typeface="Garamond" pitchFamily="18" charset="0"/>
              </a:rPr>
              <a:t> → a </a:t>
            </a:r>
            <a:r>
              <a:rPr lang="cs-CZ" sz="2200" dirty="0" err="1" smtClean="0">
                <a:latin typeface="Garamond" pitchFamily="18" charset="0"/>
              </a:rPr>
              <a:t>personal</a:t>
            </a:r>
            <a:r>
              <a:rPr lang="cs-CZ" sz="2200" dirty="0" smtClean="0">
                <a:latin typeface="Garamond" pitchFamily="18" charset="0"/>
              </a:rPr>
              <a:t> union </a:t>
            </a:r>
            <a:r>
              <a:rPr lang="cs-CZ" sz="2200" dirty="0" err="1" smtClean="0">
                <a:latin typeface="Garamond" pitchFamily="18" charset="0"/>
              </a:rPr>
              <a:t>between</a:t>
            </a:r>
            <a:r>
              <a:rPr lang="cs-CZ" sz="2200" dirty="0" smtClean="0">
                <a:latin typeface="Garamond" pitchFamily="18" charset="0"/>
              </a:rPr>
              <a:t> Bohemia, </a:t>
            </a:r>
            <a:r>
              <a:rPr lang="cs-CZ" sz="2200" dirty="0" err="1" smtClean="0">
                <a:latin typeface="Garamond" pitchFamily="18" charset="0"/>
              </a:rPr>
              <a:t>Poland</a:t>
            </a:r>
            <a:r>
              <a:rPr lang="cs-CZ" sz="2200" dirty="0" smtClean="0">
                <a:latin typeface="Garamond" pitchFamily="18" charset="0"/>
              </a:rPr>
              <a:t> </a:t>
            </a:r>
            <a:r>
              <a:rPr lang="cs-CZ" sz="2200" dirty="0" err="1" smtClean="0">
                <a:latin typeface="Garamond" pitchFamily="18" charset="0"/>
              </a:rPr>
              <a:t>and</a:t>
            </a:r>
            <a:r>
              <a:rPr lang="cs-CZ" sz="2200" dirty="0" smtClean="0">
                <a:latin typeface="Garamond" pitchFamily="18" charset="0"/>
              </a:rPr>
              <a:t> </a:t>
            </a:r>
            <a:r>
              <a:rPr lang="cs-CZ" sz="2200" dirty="0" err="1" smtClean="0">
                <a:latin typeface="Garamond" pitchFamily="18" charset="0"/>
              </a:rPr>
              <a:t>Hungary</a:t>
            </a:r>
            <a:r>
              <a:rPr lang="cs-CZ" sz="2200" dirty="0" smtClean="0">
                <a:latin typeface="Garamond" pitchFamily="18" charset="0"/>
              </a:rPr>
              <a:t> – </a:t>
            </a:r>
            <a:r>
              <a:rPr lang="cs-CZ" sz="2200" dirty="0" err="1" smtClean="0">
                <a:latin typeface="Garamond" pitchFamily="18" charset="0"/>
              </a:rPr>
              <a:t>Vladislaus</a:t>
            </a:r>
            <a:r>
              <a:rPr lang="cs-CZ" sz="2200" dirty="0" smtClean="0">
                <a:latin typeface="Garamond" pitchFamily="18" charset="0"/>
              </a:rPr>
              <a:t> </a:t>
            </a:r>
            <a:r>
              <a:rPr lang="cs-CZ" sz="2200" dirty="0" err="1" smtClean="0">
                <a:latin typeface="Garamond" pitchFamily="18" charset="0"/>
              </a:rPr>
              <a:t>moved</a:t>
            </a:r>
            <a:r>
              <a:rPr lang="cs-CZ" sz="2200" dirty="0" smtClean="0">
                <a:latin typeface="Garamond" pitchFamily="18" charset="0"/>
              </a:rPr>
              <a:t> his </a:t>
            </a:r>
            <a:r>
              <a:rPr lang="cs-CZ" sz="2200" dirty="0" err="1" smtClean="0">
                <a:latin typeface="Garamond" pitchFamily="18" charset="0"/>
              </a:rPr>
              <a:t>capital</a:t>
            </a:r>
            <a:r>
              <a:rPr lang="cs-CZ" sz="2200" dirty="0" smtClean="0">
                <a:latin typeface="Garamond" pitchFamily="18" charset="0"/>
              </a:rPr>
              <a:t> to </a:t>
            </a:r>
            <a:r>
              <a:rPr lang="cs-CZ" sz="2200" dirty="0" err="1" smtClean="0">
                <a:latin typeface="Garamond" pitchFamily="18" charset="0"/>
              </a:rPr>
              <a:t>Buda</a:t>
            </a:r>
            <a:r>
              <a:rPr lang="cs-CZ" sz="2200" dirty="0" smtClean="0">
                <a:latin typeface="Garamond" pitchFamily="18" charset="0"/>
              </a:rPr>
              <a:t> (</a:t>
            </a:r>
            <a:r>
              <a:rPr lang="cs-CZ" sz="2200" dirty="0" err="1" smtClean="0">
                <a:latin typeface="Garamond" pitchFamily="18" charset="0"/>
              </a:rPr>
              <a:t>Hungary</a:t>
            </a:r>
            <a:r>
              <a:rPr lang="cs-CZ" sz="2200" dirty="0" smtClean="0">
                <a:latin typeface="Garamond" pitchFamily="18" charset="0"/>
              </a:rPr>
              <a:t>)</a:t>
            </a:r>
          </a:p>
          <a:p>
            <a:pPr marL="342900" indent="-342900" algn="just" fontAlgn="auto">
              <a:spcAft>
                <a:spcPts val="0"/>
              </a:spcAft>
              <a:buFont typeface="Arial" panose="020B0604020202020204" pitchFamily="34" charset="0"/>
              <a:buChar char="•"/>
              <a:defRPr/>
            </a:pPr>
            <a:r>
              <a:rPr lang="cs-CZ" sz="2200" dirty="0" err="1" smtClean="0">
                <a:latin typeface="Garamond" pitchFamily="18" charset="0"/>
              </a:rPr>
              <a:t>Vladislaus</a:t>
            </a:r>
            <a:r>
              <a:rPr lang="cs-CZ" sz="2200" dirty="0" smtClean="0">
                <a:latin typeface="Garamond" pitchFamily="18" charset="0"/>
              </a:rPr>
              <a:t> </a:t>
            </a:r>
            <a:r>
              <a:rPr lang="cs-CZ" sz="2200" dirty="0" err="1" smtClean="0">
                <a:latin typeface="Garamond" pitchFamily="18" charset="0"/>
              </a:rPr>
              <a:t>was</a:t>
            </a:r>
            <a:r>
              <a:rPr lang="cs-CZ" sz="2200" dirty="0" smtClean="0">
                <a:latin typeface="Garamond" pitchFamily="18" charset="0"/>
              </a:rPr>
              <a:t> </a:t>
            </a:r>
            <a:r>
              <a:rPr lang="cs-CZ" sz="2200" dirty="0" err="1" smtClean="0">
                <a:latin typeface="Garamond" pitchFamily="18" charset="0"/>
              </a:rPr>
              <a:t>weak</a:t>
            </a:r>
            <a:r>
              <a:rPr lang="cs-CZ" sz="2200" dirty="0" smtClean="0">
                <a:latin typeface="Garamond" pitchFamily="18" charset="0"/>
              </a:rPr>
              <a:t> </a:t>
            </a:r>
            <a:r>
              <a:rPr lang="cs-CZ" sz="2200" dirty="0" err="1" smtClean="0">
                <a:latin typeface="Garamond" pitchFamily="18" charset="0"/>
              </a:rPr>
              <a:t>ruler</a:t>
            </a:r>
            <a:r>
              <a:rPr lang="cs-CZ" sz="2200" dirty="0" smtClean="0">
                <a:latin typeface="Garamond" pitchFamily="18" charset="0"/>
              </a:rPr>
              <a:t> </a:t>
            </a:r>
            <a:r>
              <a:rPr lang="cs-CZ" sz="2200" dirty="0" err="1" smtClean="0">
                <a:latin typeface="Garamond" pitchFamily="18" charset="0"/>
              </a:rPr>
              <a:t>and</a:t>
            </a:r>
            <a:r>
              <a:rPr lang="cs-CZ" sz="2200" dirty="0" smtClean="0">
                <a:latin typeface="Garamond" pitchFamily="18" charset="0"/>
              </a:rPr>
              <a:t> </a:t>
            </a:r>
            <a:r>
              <a:rPr lang="cs-CZ" sz="2200" dirty="0" err="1" smtClean="0">
                <a:latin typeface="Garamond" pitchFamily="18" charset="0"/>
              </a:rPr>
              <a:t>didn’</a:t>
            </a:r>
            <a:r>
              <a:rPr lang="cs-CZ" sz="2200" dirty="0" smtClean="0">
                <a:latin typeface="Garamond" pitchFamily="18" charset="0"/>
              </a:rPr>
              <a:t> </a:t>
            </a:r>
            <a:r>
              <a:rPr lang="cs-CZ" sz="2200" dirty="0" err="1" smtClean="0">
                <a:latin typeface="Garamond" pitchFamily="18" charset="0"/>
              </a:rPr>
              <a:t>like</a:t>
            </a:r>
            <a:r>
              <a:rPr lang="cs-CZ" sz="2200" dirty="0" smtClean="0">
                <a:latin typeface="Garamond" pitchFamily="18" charset="0"/>
              </a:rPr>
              <a:t> </a:t>
            </a:r>
            <a:r>
              <a:rPr lang="cs-CZ" sz="2200" dirty="0" err="1" smtClean="0">
                <a:latin typeface="Garamond" pitchFamily="18" charset="0"/>
              </a:rPr>
              <a:t>conflicts</a:t>
            </a:r>
            <a:endParaRPr lang="cs-CZ" sz="2200" dirty="0" smtClean="0">
              <a:latin typeface="Garamond" pitchFamily="18" charset="0"/>
            </a:endParaRPr>
          </a:p>
          <a:p>
            <a:pPr algn="just">
              <a:buFont typeface="Arial" panose="020B0604020202020204" pitchFamily="34" charset="0"/>
              <a:buChar char="•"/>
              <a:defRPr/>
            </a:pPr>
            <a:r>
              <a:rPr lang="cs-CZ" sz="2200" dirty="0" smtClean="0">
                <a:latin typeface="Garamond" pitchFamily="18" charset="0"/>
              </a:rPr>
              <a:t>1500 – </a:t>
            </a:r>
            <a:r>
              <a:rPr lang="cs-CZ" sz="2200" dirty="0" err="1" smtClean="0">
                <a:latin typeface="Garamond" pitchFamily="18" charset="0"/>
              </a:rPr>
              <a:t>Czech</a:t>
            </a:r>
            <a:r>
              <a:rPr lang="cs-CZ" sz="2200" dirty="0" smtClean="0">
                <a:latin typeface="Garamond" pitchFamily="18" charset="0"/>
              </a:rPr>
              <a:t> </a:t>
            </a:r>
            <a:r>
              <a:rPr lang="cs-CZ" sz="2200" dirty="0" err="1" smtClean="0">
                <a:latin typeface="Garamond" pitchFamily="18" charset="0"/>
              </a:rPr>
              <a:t>Council</a:t>
            </a:r>
            <a:r>
              <a:rPr lang="cs-CZ" sz="2200" dirty="0" smtClean="0">
                <a:latin typeface="Garamond" pitchFamily="18" charset="0"/>
              </a:rPr>
              <a:t> </a:t>
            </a:r>
            <a:r>
              <a:rPr lang="cs-CZ" sz="2200" dirty="0" err="1" smtClean="0">
                <a:latin typeface="Garamond" pitchFamily="18" charset="0"/>
              </a:rPr>
              <a:t>adopted</a:t>
            </a:r>
            <a:r>
              <a:rPr lang="cs-CZ" sz="2200" dirty="0" smtClean="0">
                <a:latin typeface="Garamond" pitchFamily="18" charset="0"/>
              </a:rPr>
              <a:t> a </a:t>
            </a:r>
            <a:r>
              <a:rPr lang="cs-CZ" sz="2200" dirty="0" err="1" smtClean="0">
                <a:latin typeface="Garamond" pitchFamily="18" charset="0"/>
              </a:rPr>
              <a:t>new</a:t>
            </a:r>
            <a:r>
              <a:rPr lang="cs-CZ" sz="2200" dirty="0" smtClean="0">
                <a:latin typeface="Garamond" pitchFamily="18" charset="0"/>
              </a:rPr>
              <a:t> </a:t>
            </a:r>
            <a:r>
              <a:rPr lang="cs-CZ" sz="2200" dirty="0" err="1" smtClean="0">
                <a:latin typeface="Garamond" pitchFamily="18" charset="0"/>
              </a:rPr>
              <a:t>municipal</a:t>
            </a:r>
            <a:r>
              <a:rPr lang="cs-CZ" sz="2200" dirty="0" smtClean="0">
                <a:latin typeface="Garamond" pitchFamily="18" charset="0"/>
              </a:rPr>
              <a:t> </a:t>
            </a:r>
            <a:r>
              <a:rPr lang="cs-CZ" sz="2200" dirty="0" err="1" smtClean="0">
                <a:latin typeface="Garamond" pitchFamily="18" charset="0"/>
              </a:rPr>
              <a:t>constitution</a:t>
            </a:r>
            <a:r>
              <a:rPr lang="cs-CZ" sz="2200" dirty="0" smtClean="0">
                <a:latin typeface="Garamond" pitchFamily="18" charset="0"/>
              </a:rPr>
              <a:t> </a:t>
            </a:r>
            <a:r>
              <a:rPr lang="cs-CZ" sz="2200" dirty="0" err="1" smtClean="0">
                <a:latin typeface="Garamond" pitchFamily="18" charset="0"/>
              </a:rPr>
              <a:t>that</a:t>
            </a:r>
            <a:r>
              <a:rPr lang="cs-CZ" sz="2200" dirty="0" smtClean="0">
                <a:latin typeface="Garamond" pitchFamily="18" charset="0"/>
              </a:rPr>
              <a:t> limited </a:t>
            </a:r>
            <a:r>
              <a:rPr lang="cs-CZ" sz="2200" dirty="0" err="1" smtClean="0">
                <a:latin typeface="Garamond" pitchFamily="18" charset="0"/>
              </a:rPr>
              <a:t>royal</a:t>
            </a:r>
            <a:r>
              <a:rPr lang="cs-CZ" sz="2200" dirty="0" smtClean="0">
                <a:latin typeface="Garamond" pitchFamily="18" charset="0"/>
              </a:rPr>
              <a:t> </a:t>
            </a:r>
            <a:r>
              <a:rPr lang="cs-CZ" sz="2200" dirty="0" err="1" smtClean="0">
                <a:latin typeface="Garamond" pitchFamily="18" charset="0"/>
              </a:rPr>
              <a:t>power</a:t>
            </a:r>
            <a:r>
              <a:rPr lang="cs-CZ" sz="2200" dirty="0" smtClean="0">
                <a:latin typeface="Garamond" pitchFamily="18" charset="0"/>
              </a:rPr>
              <a:t> </a:t>
            </a:r>
            <a:r>
              <a:rPr lang="cs-CZ" sz="2200" dirty="0" err="1" smtClean="0">
                <a:latin typeface="Garamond" pitchFamily="18" charset="0"/>
              </a:rPr>
              <a:t>and</a:t>
            </a:r>
            <a:r>
              <a:rPr lang="cs-CZ" sz="2200" dirty="0" smtClean="0">
                <a:latin typeface="Garamond" pitchFamily="18" charset="0"/>
              </a:rPr>
              <a:t> </a:t>
            </a:r>
            <a:r>
              <a:rPr lang="cs-CZ" sz="2200" dirty="0" err="1" smtClean="0">
                <a:latin typeface="Garamond" pitchFamily="18" charset="0"/>
              </a:rPr>
              <a:t>Vladislaus</a:t>
            </a:r>
            <a:r>
              <a:rPr lang="cs-CZ" sz="2200" dirty="0" smtClean="0">
                <a:latin typeface="Garamond" pitchFamily="18" charset="0"/>
              </a:rPr>
              <a:t> </a:t>
            </a:r>
            <a:r>
              <a:rPr lang="cs-CZ" sz="2200" dirty="0" err="1" smtClean="0">
                <a:latin typeface="Garamond" pitchFamily="18" charset="0"/>
              </a:rPr>
              <a:t>signed</a:t>
            </a:r>
            <a:r>
              <a:rPr lang="cs-CZ" sz="2200" dirty="0" smtClean="0">
                <a:latin typeface="Garamond" pitchFamily="18" charset="0"/>
              </a:rPr>
              <a:t> </a:t>
            </a:r>
            <a:r>
              <a:rPr lang="cs-CZ" sz="2200" dirty="0" err="1" smtClean="0">
                <a:latin typeface="Garamond" pitchFamily="18" charset="0"/>
              </a:rPr>
              <a:t>it</a:t>
            </a:r>
            <a:r>
              <a:rPr lang="cs-CZ" sz="2200" dirty="0" smtClean="0">
                <a:latin typeface="Garamond" pitchFamily="18" charset="0"/>
              </a:rPr>
              <a:t> in 1502 (hence </a:t>
            </a:r>
            <a:r>
              <a:rPr lang="cs-CZ" sz="2200" dirty="0" err="1" smtClean="0">
                <a:latin typeface="Garamond" pitchFamily="18" charset="0"/>
              </a:rPr>
              <a:t>it</a:t>
            </a:r>
            <a:r>
              <a:rPr lang="cs-CZ" sz="2200" dirty="0" smtClean="0">
                <a:latin typeface="Garamond" pitchFamily="18" charset="0"/>
              </a:rPr>
              <a:t> </a:t>
            </a:r>
            <a:r>
              <a:rPr lang="cs-CZ" sz="2200" dirty="0" err="1" smtClean="0">
                <a:latin typeface="Garamond" pitchFamily="18" charset="0"/>
              </a:rPr>
              <a:t>is</a:t>
            </a:r>
            <a:r>
              <a:rPr lang="cs-CZ" sz="2200" dirty="0" smtClean="0">
                <a:latin typeface="Garamond" pitchFamily="18" charset="0"/>
              </a:rPr>
              <a:t> </a:t>
            </a:r>
            <a:r>
              <a:rPr lang="cs-CZ" sz="2200" dirty="0" err="1" smtClean="0">
                <a:latin typeface="Garamond" pitchFamily="18" charset="0"/>
              </a:rPr>
              <a:t>known</a:t>
            </a:r>
            <a:r>
              <a:rPr lang="cs-CZ" sz="2200" dirty="0" smtClean="0">
                <a:latin typeface="Garamond" pitchFamily="18" charset="0"/>
              </a:rPr>
              <a:t> as </a:t>
            </a:r>
            <a:r>
              <a:rPr lang="cs-CZ" sz="2200" i="1" dirty="0" smtClean="0">
                <a:latin typeface="Garamond" pitchFamily="18" charset="0"/>
              </a:rPr>
              <a:t>Vladislav </a:t>
            </a:r>
            <a:r>
              <a:rPr lang="cs-CZ" sz="2200" i="1" dirty="0" err="1" smtClean="0">
                <a:latin typeface="Garamond" pitchFamily="18" charset="0"/>
              </a:rPr>
              <a:t>municipal</a:t>
            </a:r>
            <a:r>
              <a:rPr lang="cs-CZ" sz="2200" i="1" dirty="0" smtClean="0">
                <a:latin typeface="Garamond" pitchFamily="18" charset="0"/>
              </a:rPr>
              <a:t> </a:t>
            </a:r>
            <a:r>
              <a:rPr lang="cs-CZ" sz="2200" i="1" dirty="0" err="1" smtClean="0">
                <a:latin typeface="Garamond" pitchFamily="18" charset="0"/>
              </a:rPr>
              <a:t>constitution</a:t>
            </a:r>
            <a:r>
              <a:rPr lang="cs-CZ" sz="2200" dirty="0" smtClean="0">
                <a:latin typeface="Garamond" pitchFamily="18" charset="0"/>
              </a:rPr>
              <a:t>)</a:t>
            </a:r>
          </a:p>
          <a:p>
            <a:pPr algn="just">
              <a:buFont typeface="Arial" panose="020B0604020202020204" pitchFamily="34" charset="0"/>
              <a:buChar char="•"/>
              <a:defRPr/>
            </a:pPr>
            <a:r>
              <a:rPr lang="cs-CZ" sz="2200" dirty="0" smtClean="0">
                <a:latin typeface="Garamond" pitchFamily="18" charset="0"/>
              </a:rPr>
              <a:t>1515 – his </a:t>
            </a:r>
            <a:r>
              <a:rPr lang="cs-CZ" sz="2200" dirty="0" err="1" smtClean="0">
                <a:latin typeface="Garamond" pitchFamily="18" charset="0"/>
              </a:rPr>
              <a:t>daughter</a:t>
            </a:r>
            <a:r>
              <a:rPr lang="cs-CZ" sz="2200" dirty="0" smtClean="0">
                <a:latin typeface="Garamond" pitchFamily="18" charset="0"/>
              </a:rPr>
              <a:t> Anna </a:t>
            </a:r>
            <a:r>
              <a:rPr lang="cs-CZ" sz="2200" dirty="0" err="1" smtClean="0">
                <a:latin typeface="Garamond" pitchFamily="18" charset="0"/>
              </a:rPr>
              <a:t>married</a:t>
            </a:r>
            <a:r>
              <a:rPr lang="cs-CZ" sz="2200" dirty="0" smtClean="0">
                <a:latin typeface="Garamond" pitchFamily="18" charset="0"/>
              </a:rPr>
              <a:t> </a:t>
            </a:r>
            <a:r>
              <a:rPr lang="cs-CZ" sz="2200" b="1" dirty="0" smtClean="0">
                <a:latin typeface="Garamond" pitchFamily="18" charset="0"/>
              </a:rPr>
              <a:t>Ferdinand </a:t>
            </a:r>
            <a:r>
              <a:rPr lang="cs-CZ" sz="2200" b="1" dirty="0" err="1" smtClean="0">
                <a:latin typeface="Garamond" pitchFamily="18" charset="0"/>
              </a:rPr>
              <a:t>of</a:t>
            </a:r>
            <a:r>
              <a:rPr lang="cs-CZ" sz="2200" b="1" dirty="0" smtClean="0">
                <a:latin typeface="Garamond" pitchFamily="18" charset="0"/>
              </a:rPr>
              <a:t> </a:t>
            </a:r>
            <a:r>
              <a:rPr lang="cs-CZ" sz="2200" b="1" dirty="0" err="1" smtClean="0">
                <a:latin typeface="Garamond" pitchFamily="18" charset="0"/>
              </a:rPr>
              <a:t>Austria</a:t>
            </a:r>
            <a:r>
              <a:rPr lang="cs-CZ" sz="2200" b="1" dirty="0" smtClean="0">
                <a:latin typeface="Garamond" pitchFamily="18" charset="0"/>
              </a:rPr>
              <a:t> </a:t>
            </a:r>
            <a:r>
              <a:rPr lang="cs-CZ" sz="2200" dirty="0" err="1" smtClean="0">
                <a:latin typeface="Garamond" pitchFamily="18" charset="0"/>
              </a:rPr>
              <a:t>from</a:t>
            </a:r>
            <a:r>
              <a:rPr lang="cs-CZ" sz="2200" dirty="0" smtClean="0">
                <a:latin typeface="Garamond" pitchFamily="18" charset="0"/>
              </a:rPr>
              <a:t> </a:t>
            </a:r>
            <a:r>
              <a:rPr lang="cs-CZ" sz="2200" dirty="0" err="1" smtClean="0">
                <a:latin typeface="Garamond" pitchFamily="18" charset="0"/>
              </a:rPr>
              <a:t>the</a:t>
            </a:r>
            <a:r>
              <a:rPr lang="cs-CZ" sz="2200" dirty="0" smtClean="0">
                <a:latin typeface="Garamond" pitchFamily="18" charset="0"/>
              </a:rPr>
              <a:t> </a:t>
            </a:r>
            <a:r>
              <a:rPr lang="cs-CZ" sz="2200" b="1" dirty="0" smtClean="0">
                <a:latin typeface="Garamond" pitchFamily="18" charset="0"/>
              </a:rPr>
              <a:t>House </a:t>
            </a:r>
            <a:r>
              <a:rPr lang="cs-CZ" sz="2200" b="1" dirty="0" err="1" smtClean="0">
                <a:latin typeface="Garamond" pitchFamily="18" charset="0"/>
              </a:rPr>
              <a:t>of</a:t>
            </a:r>
            <a:r>
              <a:rPr lang="cs-CZ" sz="2200" b="1" dirty="0" smtClean="0">
                <a:latin typeface="Garamond" pitchFamily="18" charset="0"/>
              </a:rPr>
              <a:t> </a:t>
            </a:r>
            <a:r>
              <a:rPr lang="cs-CZ" sz="2200" b="1" dirty="0" err="1" smtClean="0">
                <a:latin typeface="Garamond" pitchFamily="18" charset="0"/>
              </a:rPr>
              <a:t>Habsburgs</a:t>
            </a:r>
            <a:endParaRPr lang="cs-CZ" sz="2200" b="1" dirty="0" smtClean="0">
              <a:latin typeface="Garamond" pitchFamily="18" charset="0"/>
            </a:endParaRPr>
          </a:p>
        </p:txBody>
      </p:sp>
    </p:spTree>
    <p:extLst>
      <p:ext uri="{BB962C8B-B14F-4D97-AF65-F5344CB8AC3E}">
        <p14:creationId xmlns:p14="http://schemas.microsoft.com/office/powerpoint/2010/main" val="5670726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320675"/>
            <a:ext cx="8352928" cy="516037"/>
          </a:xfrm>
        </p:spPr>
        <p:txBody>
          <a:bodyPr/>
          <a:lstStyle/>
          <a:p>
            <a:pPr>
              <a:defRPr/>
            </a:pPr>
            <a:r>
              <a:rPr lang="cs-CZ" sz="2800" dirty="0" err="1" smtClean="0">
                <a:latin typeface="Garamond" pitchFamily="18" charset="0"/>
              </a:rPr>
              <a:t>The</a:t>
            </a:r>
            <a:r>
              <a:rPr lang="cs-CZ" sz="2800" dirty="0" smtClean="0">
                <a:latin typeface="Garamond" pitchFamily="18" charset="0"/>
              </a:rPr>
              <a:t> House </a:t>
            </a:r>
            <a:r>
              <a:rPr lang="cs-CZ" sz="2800" dirty="0" err="1" smtClean="0">
                <a:latin typeface="Garamond" pitchFamily="18" charset="0"/>
              </a:rPr>
              <a:t>of</a:t>
            </a:r>
            <a:r>
              <a:rPr lang="cs-CZ" sz="2800" dirty="0" smtClean="0">
                <a:latin typeface="Garamond" pitchFamily="18" charset="0"/>
              </a:rPr>
              <a:t> </a:t>
            </a:r>
            <a:r>
              <a:rPr lang="cs-CZ" sz="2800" dirty="0" err="1" smtClean="0">
                <a:latin typeface="Garamond" pitchFamily="18" charset="0"/>
              </a:rPr>
              <a:t>Jaggiellonians</a:t>
            </a:r>
            <a:endParaRPr lang="cs-CZ" sz="2800" dirty="0"/>
          </a:p>
        </p:txBody>
      </p:sp>
      <p:sp>
        <p:nvSpPr>
          <p:cNvPr id="3" name="Zástupný symbol pro obsah 2"/>
          <p:cNvSpPr>
            <a:spLocks noGrp="1"/>
          </p:cNvSpPr>
          <p:nvPr>
            <p:ph idx="4294967295"/>
          </p:nvPr>
        </p:nvSpPr>
        <p:spPr>
          <a:xfrm>
            <a:off x="179388" y="1052513"/>
            <a:ext cx="8964612" cy="5403850"/>
          </a:xfrm>
          <a:prstGeom prst="rect">
            <a:avLst/>
          </a:prstGeom>
        </p:spPr>
        <p:txBody>
          <a:bodyPr/>
          <a:lstStyle/>
          <a:p>
            <a:pPr marL="342900" indent="-342900" algn="just" fontAlgn="auto">
              <a:spcAft>
                <a:spcPts val="0"/>
              </a:spcAft>
              <a:buFont typeface="Arial" panose="020B0604020202020204" pitchFamily="34" charset="0"/>
              <a:buChar char="•"/>
              <a:defRPr/>
            </a:pPr>
            <a:r>
              <a:rPr lang="cs-CZ" dirty="0" err="1">
                <a:latin typeface="Garamond" pitchFamily="18" charset="0"/>
              </a:rPr>
              <a:t>D</a:t>
            </a:r>
            <a:r>
              <a:rPr lang="cs-CZ" dirty="0" err="1" smtClean="0">
                <a:latin typeface="Garamond" pitchFamily="18" charset="0"/>
              </a:rPr>
              <a:t>uring</a:t>
            </a:r>
            <a:r>
              <a:rPr lang="cs-CZ" dirty="0" smtClean="0">
                <a:latin typeface="Garamond" pitchFamily="18" charset="0"/>
              </a:rPr>
              <a:t> </a:t>
            </a:r>
            <a:r>
              <a:rPr lang="cs-CZ" dirty="0" err="1" smtClean="0">
                <a:latin typeface="Garamond" pitchFamily="18" charset="0"/>
              </a:rPr>
              <a:t>their</a:t>
            </a:r>
            <a:r>
              <a:rPr lang="cs-CZ" dirty="0" smtClean="0">
                <a:latin typeface="Garamond" pitchFamily="18" charset="0"/>
              </a:rPr>
              <a:t> </a:t>
            </a:r>
            <a:r>
              <a:rPr lang="cs-CZ" dirty="0" err="1" smtClean="0">
                <a:latin typeface="Garamond" pitchFamily="18" charset="0"/>
              </a:rPr>
              <a:t>reign</a:t>
            </a:r>
            <a:r>
              <a:rPr lang="cs-CZ" dirty="0" smtClean="0">
                <a:latin typeface="Garamond" pitchFamily="18" charset="0"/>
              </a:rPr>
              <a:t> </a:t>
            </a:r>
            <a:r>
              <a:rPr lang="cs-CZ" dirty="0" err="1" smtClean="0">
                <a:latin typeface="Garamond" pitchFamily="18" charset="0"/>
              </a:rPr>
              <a:t>Hungary</a:t>
            </a:r>
            <a:r>
              <a:rPr lang="cs-CZ" dirty="0" smtClean="0">
                <a:latin typeface="Garamond" pitchFamily="18" charset="0"/>
              </a:rPr>
              <a:t> </a:t>
            </a:r>
            <a:r>
              <a:rPr lang="cs-CZ" dirty="0" err="1" smtClean="0">
                <a:latin typeface="Garamond" pitchFamily="18" charset="0"/>
              </a:rPr>
              <a:t>was</a:t>
            </a:r>
            <a:r>
              <a:rPr lang="cs-CZ" dirty="0" smtClean="0">
                <a:latin typeface="Garamond" pitchFamily="18" charset="0"/>
              </a:rPr>
              <a:t> </a:t>
            </a:r>
            <a:r>
              <a:rPr lang="cs-CZ" dirty="0" err="1" smtClean="0">
                <a:latin typeface="Garamond" pitchFamily="18" charset="0"/>
              </a:rPr>
              <a:t>under</a:t>
            </a:r>
            <a:r>
              <a:rPr lang="cs-CZ" dirty="0" smtClean="0">
                <a:latin typeface="Garamond" pitchFamily="18" charset="0"/>
              </a:rPr>
              <a:t> </a:t>
            </a:r>
            <a:r>
              <a:rPr lang="cs-CZ" dirty="0" err="1" smtClean="0">
                <a:latin typeface="Garamond" pitchFamily="18" charset="0"/>
              </a:rPr>
              <a:t>consistent</a:t>
            </a:r>
            <a:r>
              <a:rPr lang="cs-CZ" dirty="0" smtClean="0">
                <a:latin typeface="Garamond" pitchFamily="18" charset="0"/>
              </a:rPr>
              <a:t> </a:t>
            </a:r>
            <a:r>
              <a:rPr lang="cs-CZ" dirty="0" err="1" smtClean="0">
                <a:latin typeface="Garamond" pitchFamily="18" charset="0"/>
              </a:rPr>
              <a:t>border</a:t>
            </a:r>
            <a:r>
              <a:rPr lang="cs-CZ" dirty="0" smtClean="0">
                <a:latin typeface="Garamond" pitchFamily="18" charset="0"/>
              </a:rPr>
              <a:t> </a:t>
            </a:r>
            <a:r>
              <a:rPr lang="cs-CZ" dirty="0" err="1" smtClean="0">
                <a:latin typeface="Garamond" pitchFamily="18" charset="0"/>
              </a:rPr>
              <a:t>pressure</a:t>
            </a:r>
            <a:r>
              <a:rPr lang="cs-CZ" dirty="0" smtClean="0">
                <a:latin typeface="Garamond" pitchFamily="18" charset="0"/>
              </a:rPr>
              <a:t> </a:t>
            </a:r>
            <a:r>
              <a:rPr lang="cs-CZ" dirty="0" err="1" smtClean="0">
                <a:latin typeface="Garamond" pitchFamily="18" charset="0"/>
              </a:rPr>
              <a:t>from</a:t>
            </a:r>
            <a:r>
              <a:rPr lang="cs-CZ" dirty="0" smtClean="0">
                <a:latin typeface="Garamond" pitchFamily="18" charset="0"/>
              </a:rPr>
              <a:t> </a:t>
            </a:r>
            <a:r>
              <a:rPr lang="cs-CZ" dirty="0" err="1" smtClean="0">
                <a:latin typeface="Garamond" pitchFamily="18" charset="0"/>
              </a:rPr>
              <a:t>the</a:t>
            </a:r>
            <a:r>
              <a:rPr lang="cs-CZ" dirty="0" smtClean="0">
                <a:latin typeface="Garamond" pitchFamily="18" charset="0"/>
              </a:rPr>
              <a:t> </a:t>
            </a:r>
            <a:r>
              <a:rPr lang="cs-CZ" dirty="0" err="1" smtClean="0">
                <a:latin typeface="Garamond" pitchFamily="18" charset="0"/>
              </a:rPr>
              <a:t>Ottoman</a:t>
            </a:r>
            <a:r>
              <a:rPr lang="cs-CZ" dirty="0" smtClean="0">
                <a:latin typeface="Garamond" pitchFamily="18" charset="0"/>
              </a:rPr>
              <a:t> Empire </a:t>
            </a:r>
          </a:p>
          <a:p>
            <a:pPr marL="342900" indent="-342900" algn="just" fontAlgn="auto">
              <a:spcAft>
                <a:spcPts val="0"/>
              </a:spcAft>
              <a:buFont typeface="Arial" panose="020B0604020202020204" pitchFamily="34" charset="0"/>
              <a:buChar char="•"/>
              <a:defRPr/>
            </a:pPr>
            <a:r>
              <a:rPr lang="cs-CZ" b="1" dirty="0" smtClean="0">
                <a:solidFill>
                  <a:schemeClr val="tx2"/>
                </a:solidFill>
                <a:latin typeface="Garamond" pitchFamily="18" charset="0"/>
              </a:rPr>
              <a:t>Louis (Ludwig) II </a:t>
            </a:r>
            <a:r>
              <a:rPr lang="cs-CZ" dirty="0" smtClean="0">
                <a:latin typeface="Garamond" pitchFamily="18" charset="0"/>
              </a:rPr>
              <a:t>(</a:t>
            </a:r>
            <a:r>
              <a:rPr lang="cs-CZ" dirty="0"/>
              <a:t>*</a:t>
            </a:r>
            <a:r>
              <a:rPr lang="cs-CZ" dirty="0" smtClean="0">
                <a:latin typeface="Garamond" pitchFamily="18" charset="0"/>
              </a:rPr>
              <a:t>1506–1526) </a:t>
            </a:r>
          </a:p>
          <a:p>
            <a:pPr marL="342900" indent="-342900" algn="just" fontAlgn="auto">
              <a:spcAft>
                <a:spcPts val="0"/>
              </a:spcAft>
              <a:buFont typeface="Arial" panose="020B0604020202020204" pitchFamily="34" charset="0"/>
              <a:buChar char="•"/>
              <a:defRPr/>
            </a:pPr>
            <a:r>
              <a:rPr lang="cs-CZ" dirty="0" err="1">
                <a:latin typeface="Garamond" pitchFamily="18" charset="0"/>
              </a:rPr>
              <a:t>O</a:t>
            </a:r>
            <a:r>
              <a:rPr lang="cs-CZ" dirty="0" err="1" smtClean="0">
                <a:latin typeface="Garamond" pitchFamily="18" charset="0"/>
              </a:rPr>
              <a:t>nly</a:t>
            </a:r>
            <a:r>
              <a:rPr lang="cs-CZ" dirty="0" smtClean="0">
                <a:latin typeface="Garamond" pitchFamily="18" charset="0"/>
              </a:rPr>
              <a:t> 10 </a:t>
            </a:r>
            <a:r>
              <a:rPr lang="cs-CZ" dirty="0" err="1" smtClean="0">
                <a:latin typeface="Garamond" pitchFamily="18" charset="0"/>
              </a:rPr>
              <a:t>years</a:t>
            </a:r>
            <a:r>
              <a:rPr lang="cs-CZ" dirty="0" smtClean="0">
                <a:latin typeface="Garamond" pitchFamily="18" charset="0"/>
              </a:rPr>
              <a:t> </a:t>
            </a:r>
            <a:r>
              <a:rPr lang="cs-CZ" dirty="0" err="1" smtClean="0">
                <a:latin typeface="Garamond" pitchFamily="18" charset="0"/>
              </a:rPr>
              <a:t>old</a:t>
            </a:r>
            <a:r>
              <a:rPr lang="cs-CZ" dirty="0" smtClean="0">
                <a:latin typeface="Garamond" pitchFamily="18" charset="0"/>
              </a:rPr>
              <a:t> </a:t>
            </a:r>
            <a:r>
              <a:rPr lang="cs-CZ" dirty="0" err="1" smtClean="0">
                <a:latin typeface="Garamond" pitchFamily="18" charset="0"/>
              </a:rPr>
              <a:t>when</a:t>
            </a:r>
            <a:r>
              <a:rPr lang="cs-CZ" dirty="0" smtClean="0">
                <a:latin typeface="Garamond" pitchFamily="18" charset="0"/>
              </a:rPr>
              <a:t> his </a:t>
            </a:r>
            <a:r>
              <a:rPr lang="cs-CZ" dirty="0" err="1" smtClean="0">
                <a:latin typeface="Garamond" pitchFamily="18" charset="0"/>
              </a:rPr>
              <a:t>Father</a:t>
            </a:r>
            <a:r>
              <a:rPr lang="cs-CZ" dirty="0" smtClean="0">
                <a:latin typeface="Garamond" pitchFamily="18" charset="0"/>
              </a:rPr>
              <a:t> </a:t>
            </a:r>
            <a:r>
              <a:rPr lang="cs-CZ" dirty="0" err="1" smtClean="0">
                <a:latin typeface="Garamond" pitchFamily="18" charset="0"/>
              </a:rPr>
              <a:t>died</a:t>
            </a:r>
            <a:endParaRPr lang="cs-CZ" b="1" dirty="0" smtClean="0">
              <a:latin typeface="Garamond" pitchFamily="18" charset="0"/>
            </a:endParaRPr>
          </a:p>
          <a:p>
            <a:pPr marL="342900" indent="-342900" algn="just" fontAlgn="auto">
              <a:spcAft>
                <a:spcPts val="0"/>
              </a:spcAft>
              <a:buFont typeface="Arial" panose="020B0604020202020204" pitchFamily="34" charset="0"/>
              <a:buChar char="•"/>
              <a:defRPr/>
            </a:pPr>
            <a:r>
              <a:rPr lang="cs-CZ" dirty="0" smtClean="0">
                <a:latin typeface="Garamond" pitchFamily="18" charset="0"/>
              </a:rPr>
              <a:t>1526 – </a:t>
            </a:r>
            <a:r>
              <a:rPr lang="cs-CZ" dirty="0" err="1" smtClean="0">
                <a:latin typeface="Garamond" pitchFamily="18" charset="0"/>
              </a:rPr>
              <a:t>died</a:t>
            </a:r>
            <a:r>
              <a:rPr lang="cs-CZ" dirty="0" smtClean="0">
                <a:latin typeface="Garamond" pitchFamily="18" charset="0"/>
              </a:rPr>
              <a:t> </a:t>
            </a:r>
            <a:r>
              <a:rPr lang="cs-CZ" dirty="0" err="1" smtClean="0">
                <a:latin typeface="Garamond" pitchFamily="18" charset="0"/>
              </a:rPr>
              <a:t>at</a:t>
            </a:r>
            <a:r>
              <a:rPr lang="cs-CZ" dirty="0" smtClean="0">
                <a:latin typeface="Garamond" pitchFamily="18" charset="0"/>
              </a:rPr>
              <a:t> </a:t>
            </a:r>
            <a:r>
              <a:rPr lang="cs-CZ" dirty="0" err="1" smtClean="0">
                <a:latin typeface="Garamond" pitchFamily="18" charset="0"/>
              </a:rPr>
              <a:t>the</a:t>
            </a:r>
            <a:r>
              <a:rPr lang="cs-CZ" dirty="0" smtClean="0">
                <a:latin typeface="Garamond" pitchFamily="18" charset="0"/>
              </a:rPr>
              <a:t> </a:t>
            </a:r>
            <a:r>
              <a:rPr lang="cs-CZ" b="1" dirty="0" err="1" smtClean="0">
                <a:latin typeface="Garamond" pitchFamily="18" charset="0"/>
              </a:rPr>
              <a:t>battle</a:t>
            </a:r>
            <a:r>
              <a:rPr lang="cs-CZ" b="1" dirty="0" smtClean="0">
                <a:latin typeface="Garamond" pitchFamily="18" charset="0"/>
              </a:rPr>
              <a:t> </a:t>
            </a:r>
            <a:r>
              <a:rPr lang="cs-CZ" b="1" dirty="0" err="1" smtClean="0">
                <a:latin typeface="Garamond" pitchFamily="18" charset="0"/>
              </a:rPr>
              <a:t>of</a:t>
            </a:r>
            <a:r>
              <a:rPr lang="cs-CZ" b="1" dirty="0" smtClean="0">
                <a:latin typeface="Garamond" pitchFamily="18" charset="0"/>
              </a:rPr>
              <a:t> </a:t>
            </a:r>
            <a:r>
              <a:rPr lang="cs-CZ" b="1" dirty="0" err="1" smtClean="0">
                <a:latin typeface="Garamond" pitchFamily="18" charset="0"/>
              </a:rPr>
              <a:t>Mohács</a:t>
            </a:r>
            <a:r>
              <a:rPr lang="cs-CZ" b="1" dirty="0" smtClean="0">
                <a:latin typeface="Garamond" pitchFamily="18" charset="0"/>
              </a:rPr>
              <a:t> </a:t>
            </a:r>
            <a:r>
              <a:rPr lang="cs-CZ" dirty="0" smtClean="0">
                <a:latin typeface="Garamond" pitchFamily="18" charset="0"/>
              </a:rPr>
              <a:t>- his </a:t>
            </a:r>
            <a:r>
              <a:rPr lang="cs-CZ" dirty="0" err="1" smtClean="0">
                <a:latin typeface="Garamond" pitchFamily="18" charset="0"/>
              </a:rPr>
              <a:t>troops</a:t>
            </a:r>
            <a:r>
              <a:rPr lang="cs-CZ" dirty="0" smtClean="0">
                <a:latin typeface="Garamond" pitchFamily="18" charset="0"/>
              </a:rPr>
              <a:t> </a:t>
            </a:r>
            <a:r>
              <a:rPr lang="cs-CZ" dirty="0" err="1" smtClean="0">
                <a:latin typeface="Garamond" pitchFamily="18" charset="0"/>
              </a:rPr>
              <a:t>were</a:t>
            </a:r>
            <a:r>
              <a:rPr lang="cs-CZ" dirty="0" smtClean="0">
                <a:latin typeface="Garamond" pitchFamily="18" charset="0"/>
              </a:rPr>
              <a:t> </a:t>
            </a:r>
            <a:r>
              <a:rPr lang="cs-CZ" dirty="0" err="1" smtClean="0">
                <a:latin typeface="Garamond" pitchFamily="18" charset="0"/>
              </a:rPr>
              <a:t>defeated</a:t>
            </a:r>
            <a:r>
              <a:rPr lang="cs-CZ" dirty="0" smtClean="0">
                <a:latin typeface="Garamond" pitchFamily="18" charset="0"/>
              </a:rPr>
              <a:t> by </a:t>
            </a:r>
            <a:r>
              <a:rPr lang="cs-CZ" dirty="0" err="1" smtClean="0">
                <a:latin typeface="Garamond" pitchFamily="18" charset="0"/>
              </a:rPr>
              <a:t>the</a:t>
            </a:r>
            <a:r>
              <a:rPr lang="cs-CZ" dirty="0" smtClean="0">
                <a:latin typeface="Garamond" pitchFamily="18" charset="0"/>
              </a:rPr>
              <a:t> </a:t>
            </a:r>
            <a:r>
              <a:rPr lang="cs-CZ" dirty="0" err="1" smtClean="0">
                <a:latin typeface="Garamond" pitchFamily="18" charset="0"/>
              </a:rPr>
              <a:t>Ottoman</a:t>
            </a:r>
            <a:r>
              <a:rPr lang="cs-CZ" dirty="0" smtClean="0">
                <a:latin typeface="Garamond" pitchFamily="18" charset="0"/>
              </a:rPr>
              <a:t> Empire – </a:t>
            </a:r>
            <a:r>
              <a:rPr lang="cs-CZ" dirty="0" err="1" smtClean="0">
                <a:latin typeface="Garamond" pitchFamily="18" charset="0"/>
              </a:rPr>
              <a:t>Sultan</a:t>
            </a:r>
            <a:r>
              <a:rPr lang="cs-CZ" dirty="0" smtClean="0">
                <a:latin typeface="Garamond" pitchFamily="18" charset="0"/>
              </a:rPr>
              <a:t> </a:t>
            </a:r>
            <a:r>
              <a:rPr lang="cs-CZ" b="1" dirty="0" err="1" smtClean="0">
                <a:latin typeface="Garamond" pitchFamily="18" charset="0"/>
              </a:rPr>
              <a:t>Suleyman</a:t>
            </a:r>
            <a:r>
              <a:rPr lang="cs-CZ" b="1" dirty="0" smtClean="0">
                <a:latin typeface="Garamond" pitchFamily="18" charset="0"/>
              </a:rPr>
              <a:t> </a:t>
            </a:r>
            <a:r>
              <a:rPr lang="cs-CZ" b="1" dirty="0" err="1" smtClean="0">
                <a:latin typeface="Garamond" pitchFamily="18" charset="0"/>
              </a:rPr>
              <a:t>the</a:t>
            </a:r>
            <a:r>
              <a:rPr lang="cs-CZ" b="1" dirty="0" smtClean="0">
                <a:latin typeface="Garamond" pitchFamily="18" charset="0"/>
              </a:rPr>
              <a:t> </a:t>
            </a:r>
            <a:r>
              <a:rPr lang="cs-CZ" b="1" dirty="0" err="1" smtClean="0">
                <a:latin typeface="Garamond" pitchFamily="18" charset="0"/>
              </a:rPr>
              <a:t>Magnificent</a:t>
            </a:r>
            <a:endParaRPr lang="cs-CZ" b="1" dirty="0" smtClean="0">
              <a:latin typeface="Garamond" pitchFamily="18" charset="0"/>
            </a:endParaRPr>
          </a:p>
          <a:p>
            <a:pPr marL="342900" indent="-342900" algn="just" fontAlgn="auto">
              <a:spcAft>
                <a:spcPts val="0"/>
              </a:spcAft>
              <a:buFont typeface="Arial" panose="020B0604020202020204" pitchFamily="34" charset="0"/>
              <a:buChar char="•"/>
              <a:defRPr/>
            </a:pPr>
            <a:r>
              <a:rPr lang="en-US" dirty="0" smtClean="0">
                <a:latin typeface="Garamond" pitchFamily="18" charset="0"/>
              </a:rPr>
              <a:t>The Ottoman victory led to the partition of Hungary for several centuries </a:t>
            </a:r>
            <a:r>
              <a:rPr lang="cs-CZ" dirty="0" err="1" smtClean="0">
                <a:latin typeface="Garamond" pitchFamily="18" charset="0"/>
              </a:rPr>
              <a:t>among</a:t>
            </a:r>
            <a:r>
              <a:rPr lang="en-US" dirty="0" smtClean="0">
                <a:latin typeface="Garamond" pitchFamily="18" charset="0"/>
              </a:rPr>
              <a:t> the Ottoman Empire, the Habsburg Monarchy, and the Principality of Transylvania</a:t>
            </a:r>
            <a:endParaRPr lang="cs-CZ" dirty="0" smtClean="0">
              <a:latin typeface="Garamond" pitchFamily="18" charset="0"/>
            </a:endParaRPr>
          </a:p>
          <a:p>
            <a:pPr marL="342900" indent="-342900" algn="just" fontAlgn="auto">
              <a:spcAft>
                <a:spcPts val="0"/>
              </a:spcAft>
              <a:buFont typeface="Arial" panose="020B0604020202020204" pitchFamily="34" charset="0"/>
              <a:buChar char="•"/>
              <a:defRPr/>
            </a:pPr>
            <a:r>
              <a:rPr lang="cs-CZ" dirty="0" err="1">
                <a:latin typeface="Garamond" pitchFamily="18" charset="0"/>
              </a:rPr>
              <a:t>B</a:t>
            </a:r>
            <a:r>
              <a:rPr lang="cs-CZ" dirty="0" err="1" smtClean="0">
                <a:latin typeface="Garamond" pitchFamily="18" charset="0"/>
              </a:rPr>
              <a:t>ecause</a:t>
            </a:r>
            <a:r>
              <a:rPr lang="cs-CZ" dirty="0" smtClean="0">
                <a:latin typeface="Garamond" pitchFamily="18" charset="0"/>
              </a:rPr>
              <a:t> Louis II </a:t>
            </a:r>
            <a:r>
              <a:rPr lang="cs-CZ" dirty="0" err="1" smtClean="0">
                <a:latin typeface="Garamond" pitchFamily="18" charset="0"/>
              </a:rPr>
              <a:t>died</a:t>
            </a:r>
            <a:r>
              <a:rPr lang="cs-CZ" dirty="0" smtClean="0">
                <a:latin typeface="Garamond" pitchFamily="18" charset="0"/>
              </a:rPr>
              <a:t> </a:t>
            </a:r>
            <a:r>
              <a:rPr lang="cs-CZ" dirty="0" err="1" smtClean="0">
                <a:latin typeface="Garamond" pitchFamily="18" charset="0"/>
              </a:rPr>
              <a:t>without</a:t>
            </a:r>
            <a:r>
              <a:rPr lang="cs-CZ" dirty="0" smtClean="0">
                <a:latin typeface="Garamond" pitchFamily="18" charset="0"/>
              </a:rPr>
              <a:t> </a:t>
            </a:r>
            <a:r>
              <a:rPr lang="cs-CZ" dirty="0" err="1" smtClean="0">
                <a:latin typeface="Garamond" pitchFamily="18" charset="0"/>
              </a:rPr>
              <a:t>having</a:t>
            </a:r>
            <a:r>
              <a:rPr lang="cs-CZ" dirty="0" smtClean="0">
                <a:latin typeface="Garamond" pitchFamily="18" charset="0"/>
              </a:rPr>
              <a:t> </a:t>
            </a:r>
            <a:r>
              <a:rPr lang="cs-CZ" dirty="0" err="1" smtClean="0">
                <a:latin typeface="Garamond" pitchFamily="18" charset="0"/>
              </a:rPr>
              <a:t>any</a:t>
            </a:r>
            <a:r>
              <a:rPr lang="cs-CZ" dirty="0" smtClean="0">
                <a:latin typeface="Garamond" pitchFamily="18" charset="0"/>
              </a:rPr>
              <a:t> </a:t>
            </a:r>
            <a:r>
              <a:rPr lang="cs-CZ" dirty="0" err="1" smtClean="0">
                <a:latin typeface="Garamond" pitchFamily="18" charset="0"/>
              </a:rPr>
              <a:t>children</a:t>
            </a:r>
            <a:r>
              <a:rPr lang="cs-CZ" dirty="0" smtClean="0">
                <a:latin typeface="Garamond" pitchFamily="18" charset="0"/>
              </a:rPr>
              <a:t>, his </a:t>
            </a:r>
            <a:r>
              <a:rPr lang="cs-CZ" dirty="0" err="1" smtClean="0">
                <a:latin typeface="Garamond" pitchFamily="18" charset="0"/>
              </a:rPr>
              <a:t>succesor</a:t>
            </a:r>
            <a:r>
              <a:rPr lang="cs-CZ" dirty="0" smtClean="0">
                <a:latin typeface="Garamond" pitchFamily="18" charset="0"/>
              </a:rPr>
              <a:t> </a:t>
            </a:r>
            <a:r>
              <a:rPr lang="cs-CZ" dirty="0" err="1" smtClean="0">
                <a:latin typeface="Garamond" pitchFamily="18" charset="0"/>
              </a:rPr>
              <a:t>became</a:t>
            </a:r>
            <a:r>
              <a:rPr lang="cs-CZ" dirty="0" smtClean="0">
                <a:latin typeface="Garamond" pitchFamily="18" charset="0"/>
              </a:rPr>
              <a:t> his sister’s </a:t>
            </a:r>
            <a:r>
              <a:rPr lang="cs-CZ" dirty="0" err="1" smtClean="0">
                <a:latin typeface="Garamond" pitchFamily="18" charset="0"/>
              </a:rPr>
              <a:t>husband</a:t>
            </a:r>
            <a:r>
              <a:rPr lang="cs-CZ" dirty="0" smtClean="0">
                <a:latin typeface="Garamond" pitchFamily="18" charset="0"/>
              </a:rPr>
              <a:t> </a:t>
            </a:r>
            <a:r>
              <a:rPr lang="cs-CZ" b="1" dirty="0" err="1" smtClean="0">
                <a:solidFill>
                  <a:schemeClr val="tx2"/>
                </a:solidFill>
                <a:latin typeface="Garamond" pitchFamily="18" charset="0"/>
              </a:rPr>
              <a:t>Ferdinad</a:t>
            </a:r>
            <a:r>
              <a:rPr lang="cs-CZ" b="1" dirty="0" smtClean="0">
                <a:solidFill>
                  <a:schemeClr val="tx2"/>
                </a:solidFill>
                <a:latin typeface="Garamond" pitchFamily="18" charset="0"/>
              </a:rPr>
              <a:t> </a:t>
            </a:r>
            <a:r>
              <a:rPr lang="cs-CZ" b="1" dirty="0" err="1" smtClean="0">
                <a:solidFill>
                  <a:schemeClr val="tx2"/>
                </a:solidFill>
                <a:latin typeface="Garamond" pitchFamily="18" charset="0"/>
              </a:rPr>
              <a:t>of</a:t>
            </a:r>
            <a:r>
              <a:rPr lang="cs-CZ" b="1" dirty="0" smtClean="0">
                <a:solidFill>
                  <a:schemeClr val="tx2"/>
                </a:solidFill>
                <a:latin typeface="Garamond" pitchFamily="18" charset="0"/>
              </a:rPr>
              <a:t> </a:t>
            </a:r>
            <a:r>
              <a:rPr lang="cs-CZ" b="1" dirty="0" err="1" smtClean="0">
                <a:solidFill>
                  <a:schemeClr val="tx2"/>
                </a:solidFill>
                <a:latin typeface="Garamond" pitchFamily="18" charset="0"/>
              </a:rPr>
              <a:t>Austria</a:t>
            </a:r>
            <a:endParaRPr lang="cs-CZ" dirty="0" smtClean="0">
              <a:solidFill>
                <a:schemeClr val="tx2"/>
              </a:solidFill>
              <a:latin typeface="Garamond" pitchFamily="18" charset="0"/>
            </a:endParaRPr>
          </a:p>
          <a:p>
            <a:pPr marL="274320" indent="-274320" algn="just" fontAlgn="auto">
              <a:spcAft>
                <a:spcPts val="0"/>
              </a:spcAft>
              <a:buFont typeface="Wingdings 2"/>
              <a:buChar char=""/>
              <a:defRPr/>
            </a:pPr>
            <a:endParaRPr lang="cs-CZ" sz="2800" dirty="0" smtClean="0">
              <a:latin typeface="Garamond" panose="02020404030301010803" pitchFamily="18" charset="0"/>
            </a:endParaRPr>
          </a:p>
          <a:p>
            <a:pPr algn="just">
              <a:defRPr/>
            </a:pPr>
            <a:endParaRPr lang="cs-CZ" dirty="0">
              <a:latin typeface="Garamond" panose="02020404030301010803" pitchFamily="18" charset="0"/>
            </a:endParaRPr>
          </a:p>
        </p:txBody>
      </p:sp>
    </p:spTree>
    <p:extLst>
      <p:ext uri="{BB962C8B-B14F-4D97-AF65-F5344CB8AC3E}">
        <p14:creationId xmlns:p14="http://schemas.microsoft.com/office/powerpoint/2010/main" val="77639780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text 1"/>
          <p:cNvSpPr>
            <a:spLocks noGrp="1"/>
          </p:cNvSpPr>
          <p:nvPr>
            <p:ph type="body" idx="1"/>
          </p:nvPr>
        </p:nvSpPr>
        <p:spPr>
          <a:xfrm>
            <a:off x="323528" y="731520"/>
            <a:ext cx="2880320" cy="537240"/>
          </a:xfrm>
        </p:spPr>
        <p:txBody>
          <a:bodyPr/>
          <a:lstStyle/>
          <a:p>
            <a:r>
              <a:rPr lang="cs-CZ" dirty="0" err="1" smtClean="0">
                <a:latin typeface="Garamond" panose="02020404030301010803" pitchFamily="18" charset="0"/>
              </a:rPr>
              <a:t>Before</a:t>
            </a:r>
            <a:r>
              <a:rPr lang="cs-CZ" dirty="0" smtClean="0">
                <a:latin typeface="Garamond" panose="02020404030301010803" pitchFamily="18" charset="0"/>
              </a:rPr>
              <a:t> 1526</a:t>
            </a:r>
            <a:endParaRPr lang="cs-CZ" dirty="0">
              <a:latin typeface="Garamond" panose="02020404030301010803" pitchFamily="18" charset="0"/>
            </a:endParaRPr>
          </a:p>
        </p:txBody>
      </p:sp>
      <p:pic>
        <p:nvPicPr>
          <p:cNvPr id="7" name="Zástupný symbol pro obsah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9512" y="1412776"/>
            <a:ext cx="3748162" cy="3096344"/>
          </a:xfrm>
        </p:spPr>
      </p:pic>
      <p:sp>
        <p:nvSpPr>
          <p:cNvPr id="4" name="Zástupný symbol pro text 3"/>
          <p:cNvSpPr>
            <a:spLocks noGrp="1"/>
          </p:cNvSpPr>
          <p:nvPr>
            <p:ph type="body" sz="quarter" idx="3"/>
          </p:nvPr>
        </p:nvSpPr>
        <p:spPr/>
        <p:txBody>
          <a:bodyPr/>
          <a:lstStyle/>
          <a:p>
            <a:r>
              <a:rPr lang="cs-CZ" dirty="0" err="1" smtClean="0">
                <a:latin typeface="Garamond" panose="02020404030301010803" pitchFamily="18" charset="0"/>
              </a:rPr>
              <a:t>After</a:t>
            </a:r>
            <a:r>
              <a:rPr lang="cs-CZ" dirty="0" smtClean="0">
                <a:latin typeface="Garamond" panose="02020404030301010803" pitchFamily="18" charset="0"/>
              </a:rPr>
              <a:t> 1526</a:t>
            </a:r>
            <a:endParaRPr lang="cs-CZ" dirty="0">
              <a:latin typeface="Garamond" panose="02020404030301010803" pitchFamily="18" charset="0"/>
            </a:endParaRPr>
          </a:p>
        </p:txBody>
      </p:sp>
      <p:pic>
        <p:nvPicPr>
          <p:cNvPr id="8" name="Zástupný symbol pro obsah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4" y="1484784"/>
            <a:ext cx="4175447" cy="2952328"/>
          </a:xfrm>
        </p:spPr>
      </p:pic>
      <p:sp>
        <p:nvSpPr>
          <p:cNvPr id="6" name="Nadpis 5"/>
          <p:cNvSpPr>
            <a:spLocks noGrp="1"/>
          </p:cNvSpPr>
          <p:nvPr>
            <p:ph type="title"/>
          </p:nvPr>
        </p:nvSpPr>
        <p:spPr>
          <a:xfrm>
            <a:off x="323528" y="5517232"/>
            <a:ext cx="8712967" cy="576064"/>
          </a:xfrm>
        </p:spPr>
        <p:txBody>
          <a:bodyPr/>
          <a:lstStyle/>
          <a:p>
            <a:pPr algn="ctr"/>
            <a:r>
              <a:rPr lang="cs-CZ" sz="2400" dirty="0" smtClean="0">
                <a:latin typeface="Garamond" panose="02020404030301010803" pitchFamily="18" charset="0"/>
              </a:rPr>
              <a:t>Map </a:t>
            </a:r>
            <a:r>
              <a:rPr lang="cs-CZ" sz="2400" dirty="0" err="1" smtClean="0">
                <a:latin typeface="Garamond" panose="02020404030301010803" pitchFamily="18" charset="0"/>
              </a:rPr>
              <a:t>of</a:t>
            </a:r>
            <a:r>
              <a:rPr lang="cs-CZ" sz="2400" dirty="0" smtClean="0">
                <a:latin typeface="Garamond" panose="02020404030301010803" pitchFamily="18" charset="0"/>
              </a:rPr>
              <a:t> </a:t>
            </a:r>
            <a:r>
              <a:rPr lang="cs-CZ" sz="2400" dirty="0" err="1" smtClean="0">
                <a:latin typeface="Garamond" panose="02020404030301010803" pitchFamily="18" charset="0"/>
              </a:rPr>
              <a:t>Hungary</a:t>
            </a:r>
            <a:r>
              <a:rPr lang="cs-CZ" sz="2400" dirty="0" smtClean="0">
                <a:latin typeface="Garamond" panose="02020404030301010803" pitchFamily="18" charset="0"/>
              </a:rPr>
              <a:t> </a:t>
            </a:r>
            <a:r>
              <a:rPr lang="cs-CZ" sz="2400" dirty="0" err="1" smtClean="0">
                <a:latin typeface="Garamond" panose="02020404030301010803" pitchFamily="18" charset="0"/>
              </a:rPr>
              <a:t>before</a:t>
            </a:r>
            <a:r>
              <a:rPr lang="cs-CZ" sz="2400" dirty="0" smtClean="0">
                <a:latin typeface="Garamond" panose="02020404030301010803" pitchFamily="18" charset="0"/>
              </a:rPr>
              <a:t> and </a:t>
            </a:r>
            <a:r>
              <a:rPr lang="cs-CZ" sz="2400" dirty="0" err="1" smtClean="0">
                <a:latin typeface="Garamond" panose="02020404030301010803" pitchFamily="18" charset="0"/>
              </a:rPr>
              <a:t>after</a:t>
            </a:r>
            <a:r>
              <a:rPr lang="cs-CZ" sz="2400" dirty="0" smtClean="0">
                <a:latin typeface="Garamond" panose="02020404030301010803" pitchFamily="18" charset="0"/>
              </a:rPr>
              <a:t> 1526</a:t>
            </a:r>
            <a:endParaRPr lang="cs-CZ" sz="2400" dirty="0">
              <a:latin typeface="Garamond" panose="02020404030301010803" pitchFamily="18" charset="0"/>
            </a:endParaRPr>
          </a:p>
        </p:txBody>
      </p:sp>
    </p:spTree>
    <p:extLst>
      <p:ext uri="{BB962C8B-B14F-4D97-AF65-F5344CB8AC3E}">
        <p14:creationId xmlns:p14="http://schemas.microsoft.com/office/powerpoint/2010/main" val="32164060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4372168"/>
            <a:ext cx="8856983" cy="1143000"/>
          </a:xfrm>
        </p:spPr>
        <p:txBody>
          <a:bodyPr>
            <a:normAutofit/>
          </a:bodyPr>
          <a:lstStyle/>
          <a:p>
            <a:pPr algn="ctr">
              <a:defRPr/>
            </a:pPr>
            <a:r>
              <a:rPr lang="cs-CZ" sz="2800" dirty="0" err="1">
                <a:latin typeface="Garamond" pitchFamily="18" charset="0"/>
              </a:rPr>
              <a:t>The</a:t>
            </a:r>
            <a:r>
              <a:rPr lang="cs-CZ" sz="2800" dirty="0">
                <a:latin typeface="Garamond" pitchFamily="18" charset="0"/>
              </a:rPr>
              <a:t> </a:t>
            </a:r>
            <a:r>
              <a:rPr lang="cs-CZ" sz="2800" dirty="0" smtClean="0">
                <a:latin typeface="Garamond" pitchFamily="18" charset="0"/>
              </a:rPr>
              <a:t>House </a:t>
            </a:r>
            <a:r>
              <a:rPr lang="cs-CZ" sz="2800" dirty="0" err="1">
                <a:latin typeface="Garamond" pitchFamily="18" charset="0"/>
              </a:rPr>
              <a:t>of</a:t>
            </a:r>
            <a:r>
              <a:rPr lang="cs-CZ" sz="2800" dirty="0">
                <a:latin typeface="Garamond" pitchFamily="18" charset="0"/>
              </a:rPr>
              <a:t> </a:t>
            </a:r>
            <a:r>
              <a:rPr lang="cs-CZ" sz="2800" dirty="0" err="1">
                <a:latin typeface="Garamond" pitchFamily="18" charset="0"/>
              </a:rPr>
              <a:t>Jaggiellonians</a:t>
            </a:r>
            <a:endParaRPr lang="cs-CZ" sz="2800" dirty="0"/>
          </a:p>
        </p:txBody>
      </p:sp>
      <p:sp>
        <p:nvSpPr>
          <p:cNvPr id="81923" name="Zástupný symbol pro text 2"/>
          <p:cNvSpPr>
            <a:spLocks noGrp="1"/>
          </p:cNvSpPr>
          <p:nvPr>
            <p:ph type="body" idx="1"/>
          </p:nvPr>
        </p:nvSpPr>
        <p:spPr>
          <a:xfrm>
            <a:off x="457200" y="5867400"/>
            <a:ext cx="3521075" cy="457200"/>
          </a:xfrm>
          <a:ln>
            <a:miter lim="800000"/>
            <a:headEnd/>
            <a:tailEnd/>
          </a:ln>
        </p:spPr>
        <p:txBody>
          <a:bodyPr/>
          <a:lstStyle/>
          <a:p>
            <a:r>
              <a:rPr lang="cs-CZ" altLang="cs-CZ" smtClean="0">
                <a:latin typeface="Garamond" pitchFamily="18" charset="0"/>
              </a:rPr>
              <a:t>Vladislaus II</a:t>
            </a:r>
            <a:endParaRPr lang="cs-CZ" altLang="cs-CZ" smtClean="0"/>
          </a:p>
        </p:txBody>
      </p:sp>
      <p:sp>
        <p:nvSpPr>
          <p:cNvPr id="81924" name="Zástupný symbol pro text 3"/>
          <p:cNvSpPr>
            <a:spLocks noGrp="1"/>
          </p:cNvSpPr>
          <p:nvPr>
            <p:ph type="body" sz="half" idx="3"/>
          </p:nvPr>
        </p:nvSpPr>
        <p:spPr>
          <a:xfrm>
            <a:off x="4178300" y="5867400"/>
            <a:ext cx="3521075" cy="457200"/>
          </a:xfrm>
          <a:ln>
            <a:miter lim="800000"/>
            <a:headEnd/>
            <a:tailEnd/>
          </a:ln>
        </p:spPr>
        <p:txBody>
          <a:bodyPr/>
          <a:lstStyle/>
          <a:p>
            <a:r>
              <a:rPr lang="cs-CZ" altLang="cs-CZ" dirty="0" smtClean="0">
                <a:latin typeface="Garamond" pitchFamily="18" charset="0"/>
              </a:rPr>
              <a:t>Louis (Ludwig) II</a:t>
            </a:r>
            <a:endParaRPr lang="cs-CZ" altLang="cs-CZ" dirty="0" smtClean="0"/>
          </a:p>
        </p:txBody>
      </p:sp>
      <p:pic>
        <p:nvPicPr>
          <p:cNvPr id="81925" name="Zástupný symbol pro obsah 6"/>
          <p:cNvPicPr>
            <a:picLocks noGrp="1" noChangeAspect="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899592" y="980728"/>
            <a:ext cx="2089150" cy="2519363"/>
          </a:xfrm>
        </p:spPr>
      </p:pic>
      <p:pic>
        <p:nvPicPr>
          <p:cNvPr id="81926" name="Zástupný symbol pro obsah 7"/>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5292080" y="620688"/>
            <a:ext cx="2381250" cy="3314700"/>
          </a:xfrm>
        </p:spPr>
      </p:pic>
    </p:spTree>
    <p:extLst>
      <p:ext uri="{BB962C8B-B14F-4D97-AF65-F5344CB8AC3E}">
        <p14:creationId xmlns:p14="http://schemas.microsoft.com/office/powerpoint/2010/main" val="33105023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5576" y="320048"/>
            <a:ext cx="7239000" cy="1308752"/>
          </a:xfrm>
        </p:spPr>
        <p:txBody>
          <a:bodyPr>
            <a:normAutofit/>
          </a:bodyPr>
          <a:lstStyle/>
          <a:p>
            <a:pPr algn="ctr">
              <a:defRPr/>
            </a:pPr>
            <a:r>
              <a:rPr lang="cs-CZ" sz="3200" dirty="0" smtClean="0">
                <a:latin typeface="Garamond" panose="02020404030301010803" pitchFamily="18" charset="0"/>
              </a:rPr>
              <a:t>Late </a:t>
            </a:r>
            <a:r>
              <a:rPr lang="cs-CZ" sz="3200" dirty="0" err="1" smtClean="0">
                <a:latin typeface="Garamond" panose="02020404030301010803" pitchFamily="18" charset="0"/>
              </a:rPr>
              <a:t>gothic</a:t>
            </a:r>
            <a:r>
              <a:rPr lang="cs-CZ" sz="3200" dirty="0" smtClean="0">
                <a:latin typeface="Garamond" panose="02020404030301010803" pitchFamily="18" charset="0"/>
              </a:rPr>
              <a:t> art (</a:t>
            </a:r>
            <a:r>
              <a:rPr lang="cs-CZ" sz="3200" dirty="0" err="1" smtClean="0">
                <a:latin typeface="Garamond" panose="02020404030301010803" pitchFamily="18" charset="0"/>
              </a:rPr>
              <a:t>Jagiellonian</a:t>
            </a:r>
            <a:r>
              <a:rPr lang="cs-CZ" sz="3200" dirty="0" smtClean="0">
                <a:latin typeface="Garamond" panose="02020404030301010803" pitchFamily="18" charset="0"/>
              </a:rPr>
              <a:t> </a:t>
            </a:r>
            <a:r>
              <a:rPr lang="cs-CZ" sz="3200" dirty="0" err="1" smtClean="0">
                <a:latin typeface="Garamond" panose="02020404030301010803" pitchFamily="18" charset="0"/>
              </a:rPr>
              <a:t>Gothic</a:t>
            </a:r>
            <a:r>
              <a:rPr lang="cs-CZ" sz="3200" dirty="0" smtClean="0">
                <a:latin typeface="Garamond" panose="02020404030301010803" pitchFamily="18" charset="0"/>
              </a:rPr>
              <a:t>)</a:t>
            </a:r>
            <a:endParaRPr lang="cs-CZ" sz="3200" dirty="0">
              <a:latin typeface="Garamond" panose="02020404030301010803" pitchFamily="18" charset="0"/>
            </a:endParaRPr>
          </a:p>
        </p:txBody>
      </p:sp>
      <p:sp>
        <p:nvSpPr>
          <p:cNvPr id="82947" name="Zástupný symbol pro obsah 2"/>
          <p:cNvSpPr>
            <a:spLocks noGrp="1"/>
          </p:cNvSpPr>
          <p:nvPr>
            <p:ph idx="4294967295"/>
          </p:nvPr>
        </p:nvSpPr>
        <p:spPr>
          <a:xfrm>
            <a:off x="457200" y="1609725"/>
            <a:ext cx="7239000" cy="4846638"/>
          </a:xfrm>
          <a:prstGeom prst="rect">
            <a:avLst/>
          </a:prstGeom>
        </p:spPr>
        <p:txBody>
          <a:bodyPr/>
          <a:lstStyle/>
          <a:p>
            <a:r>
              <a:rPr lang="cs-CZ" altLang="cs-CZ" dirty="0" smtClean="0">
                <a:latin typeface="Garamond" pitchFamily="18" charset="0"/>
              </a:rPr>
              <a:t>Vladislav </a:t>
            </a:r>
            <a:r>
              <a:rPr lang="cs-CZ" altLang="cs-CZ" dirty="0" err="1" smtClean="0">
                <a:latin typeface="Garamond" pitchFamily="18" charset="0"/>
              </a:rPr>
              <a:t>Hall</a:t>
            </a:r>
            <a:r>
              <a:rPr lang="cs-CZ" altLang="cs-CZ" dirty="0" smtClean="0"/>
              <a:t>, </a:t>
            </a:r>
            <a:r>
              <a:rPr lang="cs-CZ" altLang="cs-CZ" dirty="0" smtClean="0">
                <a:latin typeface="Garamond" panose="02020404030301010803" pitchFamily="18" charset="0"/>
              </a:rPr>
              <a:t>Prague </a:t>
            </a:r>
            <a:r>
              <a:rPr lang="cs-CZ" altLang="cs-CZ" dirty="0" err="1" smtClean="0">
                <a:latin typeface="Garamond" panose="02020404030301010803" pitchFamily="18" charset="0"/>
              </a:rPr>
              <a:t>Castle</a:t>
            </a:r>
            <a:endParaRPr lang="cs-CZ" altLang="cs-CZ" dirty="0" smtClean="0">
              <a:latin typeface="Garamond" panose="02020404030301010803" pitchFamily="18" charset="0"/>
            </a:endParaRPr>
          </a:p>
        </p:txBody>
      </p:sp>
      <p:pic>
        <p:nvPicPr>
          <p:cNvPr id="82948"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349500"/>
            <a:ext cx="4032250"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12833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3289" y="404664"/>
            <a:ext cx="6512511" cy="1584176"/>
          </a:xfrm>
        </p:spPr>
        <p:txBody>
          <a:bodyPr>
            <a:normAutofit/>
          </a:bodyPr>
          <a:lstStyle/>
          <a:p>
            <a:pPr algn="ctr">
              <a:defRPr/>
            </a:pPr>
            <a:r>
              <a:rPr lang="cs-CZ" sz="2800" dirty="0" smtClean="0">
                <a:latin typeface="Garamond" panose="02020404030301010803" pitchFamily="18" charset="0"/>
              </a:rPr>
              <a:t>Late </a:t>
            </a:r>
            <a:r>
              <a:rPr lang="cs-CZ" sz="2800" dirty="0" err="1" smtClean="0">
                <a:latin typeface="Garamond" panose="02020404030301010803" pitchFamily="18" charset="0"/>
              </a:rPr>
              <a:t>gothic</a:t>
            </a:r>
            <a:r>
              <a:rPr lang="cs-CZ" sz="2800" dirty="0" smtClean="0">
                <a:latin typeface="Garamond" panose="02020404030301010803" pitchFamily="18" charset="0"/>
              </a:rPr>
              <a:t> art (</a:t>
            </a:r>
            <a:r>
              <a:rPr lang="cs-CZ" sz="2800" dirty="0" err="1" smtClean="0">
                <a:latin typeface="Garamond" panose="02020404030301010803" pitchFamily="18" charset="0"/>
              </a:rPr>
              <a:t>Jagiellonian</a:t>
            </a:r>
            <a:r>
              <a:rPr lang="cs-CZ" sz="2800" dirty="0" smtClean="0">
                <a:latin typeface="Garamond" panose="02020404030301010803" pitchFamily="18" charset="0"/>
              </a:rPr>
              <a:t> </a:t>
            </a:r>
            <a:r>
              <a:rPr lang="cs-CZ" sz="2800" dirty="0" err="1" smtClean="0">
                <a:latin typeface="Garamond" panose="02020404030301010803" pitchFamily="18" charset="0"/>
              </a:rPr>
              <a:t>Gothic</a:t>
            </a:r>
            <a:r>
              <a:rPr lang="cs-CZ" sz="2800" dirty="0" smtClean="0">
                <a:latin typeface="Garamond" panose="02020404030301010803" pitchFamily="18" charset="0"/>
              </a:rPr>
              <a:t>)</a:t>
            </a:r>
            <a:endParaRPr lang="cs-CZ" sz="2800" dirty="0"/>
          </a:p>
        </p:txBody>
      </p:sp>
      <p:sp>
        <p:nvSpPr>
          <p:cNvPr id="83971" name="Zástupný symbol pro obsah 2"/>
          <p:cNvSpPr>
            <a:spLocks noGrp="1"/>
          </p:cNvSpPr>
          <p:nvPr>
            <p:ph idx="4294967295"/>
          </p:nvPr>
        </p:nvSpPr>
        <p:spPr>
          <a:xfrm>
            <a:off x="457200" y="1609725"/>
            <a:ext cx="7239000" cy="4846638"/>
          </a:xfrm>
          <a:prstGeom prst="rect">
            <a:avLst/>
          </a:prstGeom>
        </p:spPr>
        <p:txBody>
          <a:bodyPr/>
          <a:lstStyle/>
          <a:p>
            <a:r>
              <a:rPr lang="en-US" altLang="cs-CZ" dirty="0" smtClean="0">
                <a:latin typeface="Garamond" pitchFamily="18" charset="0"/>
              </a:rPr>
              <a:t>Church of Our Lady before </a:t>
            </a:r>
            <a:r>
              <a:rPr lang="en-US" altLang="cs-CZ" dirty="0" err="1" smtClean="0">
                <a:latin typeface="Garamond" pitchFamily="18" charset="0"/>
              </a:rPr>
              <a:t>Týn</a:t>
            </a:r>
            <a:r>
              <a:rPr lang="cs-CZ" altLang="cs-CZ" dirty="0" smtClean="0">
                <a:latin typeface="Garamond" pitchFamily="18" charset="0"/>
              </a:rPr>
              <a:t>, Prague</a:t>
            </a:r>
          </a:p>
        </p:txBody>
      </p:sp>
      <p:pic>
        <p:nvPicPr>
          <p:cNvPr id="83972"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184400"/>
            <a:ext cx="4824413"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91119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1143000"/>
          </a:xfrm>
        </p:spPr>
        <p:txBody>
          <a:bodyPr>
            <a:normAutofit fontScale="90000"/>
          </a:bodyPr>
          <a:lstStyle/>
          <a:p>
            <a:pPr algn="ctr" eaLnBrk="1" fontAlgn="auto" hangingPunct="1">
              <a:spcAft>
                <a:spcPts val="0"/>
              </a:spcAft>
              <a:defRPr/>
            </a:pPr>
            <a:r>
              <a:rPr lang="cs-CZ" dirty="0" err="1" smtClean="0">
                <a:latin typeface="Garamond" panose="02020404030301010803" pitchFamily="18" charset="0"/>
              </a:rPr>
              <a:t>Geographical</a:t>
            </a:r>
            <a:r>
              <a:rPr lang="cs-CZ" dirty="0" smtClean="0">
                <a:latin typeface="Garamond" panose="02020404030301010803" pitchFamily="18" charset="0"/>
              </a:rPr>
              <a:t> </a:t>
            </a:r>
            <a:r>
              <a:rPr lang="cs-CZ" dirty="0" err="1" smtClean="0">
                <a:latin typeface="Garamond" panose="02020404030301010803" pitchFamily="18" charset="0"/>
              </a:rPr>
              <a:t>demarcation</a:t>
            </a:r>
            <a:r>
              <a:rPr lang="cs-CZ" dirty="0" smtClean="0">
                <a:latin typeface="Garamond" panose="02020404030301010803" pitchFamily="18" charset="0"/>
              </a:rPr>
              <a:t> </a:t>
            </a:r>
            <a:r>
              <a:rPr lang="cs-CZ" dirty="0" err="1" smtClean="0">
                <a:latin typeface="Garamond" panose="02020404030301010803" pitchFamily="18" charset="0"/>
              </a:rPr>
              <a:t>of</a:t>
            </a:r>
            <a:r>
              <a:rPr lang="cs-CZ" dirty="0" smtClean="0">
                <a:latin typeface="Garamond" panose="02020404030301010803" pitchFamily="18" charset="0"/>
              </a:rPr>
              <a:t> CE </a:t>
            </a:r>
            <a:endParaRPr lang="en-GB" dirty="0">
              <a:latin typeface="Garamond" panose="02020404030301010803" pitchFamily="18" charset="0"/>
            </a:endParaRPr>
          </a:p>
        </p:txBody>
      </p:sp>
      <p:sp>
        <p:nvSpPr>
          <p:cNvPr id="13315" name="Zástupný symbol pro obsah 2"/>
          <p:cNvSpPr>
            <a:spLocks noGrp="1"/>
          </p:cNvSpPr>
          <p:nvPr>
            <p:ph sz="quarter" idx="13"/>
          </p:nvPr>
        </p:nvSpPr>
        <p:spPr>
          <a:xfrm>
            <a:off x="457200" y="1609725"/>
            <a:ext cx="7239000" cy="4846638"/>
          </a:xfrm>
          <a:prstGeom prst="rect">
            <a:avLst/>
          </a:prstGeom>
        </p:spPr>
        <p:txBody>
          <a:bodyPr/>
          <a:lstStyle/>
          <a:p>
            <a:pPr eaLnBrk="1" hangingPunct="1">
              <a:buFont typeface="Arial" panose="020B0604020202020204" pitchFamily="34" charset="0"/>
              <a:buChar char="•"/>
            </a:pPr>
            <a:r>
              <a:rPr lang="en-GB" altLang="en-US" dirty="0" smtClean="0">
                <a:latin typeface="Garamond" pitchFamily="18" charset="0"/>
              </a:rPr>
              <a:t>Germany, Poland, Hung</a:t>
            </a:r>
            <a:r>
              <a:rPr lang="cs-CZ" altLang="en-US" dirty="0" smtClean="0">
                <a:latin typeface="Garamond" pitchFamily="18" charset="0"/>
              </a:rPr>
              <a:t>a</a:t>
            </a:r>
            <a:r>
              <a:rPr lang="en-GB" altLang="en-US" dirty="0" err="1" smtClean="0">
                <a:latin typeface="Garamond" pitchFamily="18" charset="0"/>
              </a:rPr>
              <a:t>ry</a:t>
            </a:r>
            <a:r>
              <a:rPr lang="en-GB" altLang="en-US" dirty="0" smtClean="0">
                <a:latin typeface="Garamond" pitchFamily="18" charset="0"/>
              </a:rPr>
              <a:t>, Czech Republic, Slovakia, Austria, Switzerland, Liechtenstein (last 3 – Alpine countries)</a:t>
            </a:r>
          </a:p>
          <a:p>
            <a:pPr algn="just" eaLnBrk="1" hangingPunct="1">
              <a:buFont typeface="Arial" panose="020B0604020202020204" pitchFamily="34" charset="0"/>
              <a:buChar char="•"/>
            </a:pPr>
            <a:r>
              <a:rPr lang="en-GB" altLang="en-US" dirty="0" smtClean="0">
                <a:latin typeface="Garamond" pitchFamily="18" charset="0"/>
              </a:rPr>
              <a:t>Earlier publication – CE includes also Belgium, the Netherlands, Luxemburg and Romania (1935)</a:t>
            </a:r>
          </a:p>
          <a:p>
            <a:pPr algn="ctr" eaLnBrk="1" hangingPunct="1">
              <a:buFont typeface="Arial" panose="020B0604020202020204" pitchFamily="34" charset="0"/>
              <a:buChar char="•"/>
            </a:pPr>
            <a:r>
              <a:rPr lang="en-GB" altLang="en-US" dirty="0" smtClean="0">
                <a:latin typeface="Garamond" pitchFamily="18" charset="0"/>
              </a:rPr>
              <a:t>	</a:t>
            </a:r>
            <a:r>
              <a:rPr lang="en-GB" altLang="en-US" sz="3200" dirty="0" smtClean="0">
                <a:latin typeface="Garamond" pitchFamily="18" charset="0"/>
              </a:rPr>
              <a:t>x</a:t>
            </a:r>
          </a:p>
          <a:p>
            <a:pPr eaLnBrk="1" hangingPunct="1">
              <a:buFont typeface="Arial" panose="020B0604020202020204" pitchFamily="34" charset="0"/>
              <a:buChar char="•"/>
            </a:pPr>
            <a:r>
              <a:rPr lang="en-GB" altLang="en-US" dirty="0" smtClean="0">
                <a:latin typeface="Garamond" pitchFamily="18" charset="0"/>
              </a:rPr>
              <a:t>Slovenia, Croatia (new concept)</a:t>
            </a:r>
          </a:p>
          <a:p>
            <a:pPr eaLnBrk="1" hangingPunct="1">
              <a:buFont typeface="Arial" panose="020B0604020202020204" pitchFamily="34" charset="0"/>
              <a:buChar char="•"/>
            </a:pPr>
            <a:endParaRPr lang="en-GB" altLang="en-US" dirty="0" smtClean="0">
              <a:latin typeface="Garamond" pitchFamily="18" charset="0"/>
            </a:endParaRPr>
          </a:p>
          <a:p>
            <a:pPr eaLnBrk="1" hangingPunct="1">
              <a:buFont typeface="Arial" panose="020B0604020202020204" pitchFamily="34" charset="0"/>
              <a:buChar char="•"/>
            </a:pPr>
            <a:r>
              <a:rPr lang="en-GB" altLang="en-US" dirty="0" smtClean="0">
                <a:latin typeface="Garamond" pitchFamily="18" charset="0"/>
              </a:rPr>
              <a:t>climate, water – shed, mountains </a:t>
            </a:r>
          </a:p>
          <a:p>
            <a:pPr eaLnBrk="1" hangingPunct="1">
              <a:buFont typeface="Wingdings 2" pitchFamily="18" charset="2"/>
              <a:buNone/>
            </a:pPr>
            <a:endParaRPr lang="en-GB" altLang="en-US" dirty="0" smtClean="0"/>
          </a:p>
        </p:txBody>
      </p:sp>
    </p:spTree>
    <p:extLst>
      <p:ext uri="{BB962C8B-B14F-4D97-AF65-F5344CB8AC3E}">
        <p14:creationId xmlns:p14="http://schemas.microsoft.com/office/powerpoint/2010/main" val="15569986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260648"/>
            <a:ext cx="9073008" cy="1872208"/>
          </a:xfrm>
        </p:spPr>
        <p:txBody>
          <a:bodyPr/>
          <a:lstStyle/>
          <a:p>
            <a:pPr marL="0" indent="0" algn="l">
              <a:buNone/>
              <a:defRPr/>
            </a:pPr>
            <a:r>
              <a:rPr lang="cs-CZ" sz="2800" dirty="0" err="1" smtClean="0">
                <a:latin typeface="Garamond" pitchFamily="18" charset="0"/>
              </a:rPr>
              <a:t>Kingdom</a:t>
            </a:r>
            <a:r>
              <a:rPr lang="cs-CZ" sz="2800" dirty="0" smtClean="0">
                <a:latin typeface="Garamond" pitchFamily="18" charset="0"/>
              </a:rPr>
              <a:t> </a:t>
            </a:r>
            <a:r>
              <a:rPr lang="cs-CZ" sz="2800" dirty="0" err="1" smtClean="0">
                <a:latin typeface="Garamond" pitchFamily="18" charset="0"/>
              </a:rPr>
              <a:t>of</a:t>
            </a:r>
            <a:r>
              <a:rPr lang="cs-CZ" sz="2800" dirty="0" smtClean="0">
                <a:latin typeface="Garamond" pitchFamily="18" charset="0"/>
              </a:rPr>
              <a:t> </a:t>
            </a:r>
            <a:r>
              <a:rPr lang="cs-CZ" sz="2800" dirty="0">
                <a:latin typeface="Garamond" pitchFamily="18" charset="0"/>
              </a:rPr>
              <a:t>B</a:t>
            </a:r>
            <a:r>
              <a:rPr lang="cs-CZ" sz="2800" dirty="0" smtClean="0">
                <a:latin typeface="Garamond" pitchFamily="18" charset="0"/>
              </a:rPr>
              <a:t>ohemia  </a:t>
            </a:r>
            <a:r>
              <a:rPr lang="cs-CZ" sz="2800" dirty="0" err="1" smtClean="0">
                <a:latin typeface="Garamond" pitchFamily="18" charset="0"/>
              </a:rPr>
              <a:t>during</a:t>
            </a:r>
            <a:r>
              <a:rPr lang="cs-CZ" sz="2800" dirty="0" smtClean="0">
                <a:latin typeface="Garamond" pitchFamily="18" charset="0"/>
              </a:rPr>
              <a:t> </a:t>
            </a:r>
            <a:r>
              <a:rPr lang="cs-CZ" sz="2800" dirty="0" err="1" smtClean="0">
                <a:latin typeface="Garamond" pitchFamily="18" charset="0"/>
              </a:rPr>
              <a:t>the</a:t>
            </a:r>
            <a:r>
              <a:rPr lang="cs-CZ" sz="2800" dirty="0" smtClean="0">
                <a:latin typeface="Garamond" pitchFamily="18" charset="0"/>
              </a:rPr>
              <a:t> </a:t>
            </a:r>
            <a:r>
              <a:rPr lang="cs-CZ" sz="2800" dirty="0" err="1">
                <a:latin typeface="Garamond" pitchFamily="18" charset="0"/>
              </a:rPr>
              <a:t>M</a:t>
            </a:r>
            <a:r>
              <a:rPr lang="cs-CZ" sz="2800" dirty="0" err="1" smtClean="0">
                <a:latin typeface="Garamond" pitchFamily="18" charset="0"/>
              </a:rPr>
              <a:t>iddle</a:t>
            </a:r>
            <a:r>
              <a:rPr lang="cs-CZ" sz="2800" dirty="0" smtClean="0">
                <a:latin typeface="Garamond" pitchFamily="18" charset="0"/>
              </a:rPr>
              <a:t> </a:t>
            </a:r>
            <a:r>
              <a:rPr lang="cs-CZ" sz="2800" dirty="0" err="1">
                <a:latin typeface="Garamond" pitchFamily="18" charset="0"/>
              </a:rPr>
              <a:t>A</a:t>
            </a:r>
            <a:r>
              <a:rPr lang="cs-CZ" sz="2800" dirty="0" err="1" smtClean="0">
                <a:latin typeface="Garamond" pitchFamily="18" charset="0"/>
              </a:rPr>
              <a:t>ges</a:t>
            </a:r>
            <a:r>
              <a:rPr lang="cs-CZ" sz="2800" dirty="0" smtClean="0">
                <a:latin typeface="Garamond" pitchFamily="18" charset="0"/>
              </a:rPr>
              <a:t>.</a:t>
            </a:r>
            <a:br>
              <a:rPr lang="cs-CZ" sz="2800" dirty="0" smtClean="0">
                <a:latin typeface="Garamond" pitchFamily="18" charset="0"/>
              </a:rPr>
            </a:br>
            <a:r>
              <a:rPr lang="cs-CZ" sz="2800" dirty="0" smtClean="0">
                <a:latin typeface="Garamond" pitchFamily="18" charset="0"/>
              </a:rPr>
              <a:t>a map. </a:t>
            </a:r>
            <a:br>
              <a:rPr lang="cs-CZ" sz="2800" dirty="0" smtClean="0">
                <a:latin typeface="Garamond" pitchFamily="18" charset="0"/>
              </a:rPr>
            </a:br>
            <a:endParaRPr lang="cs-CZ" sz="2800" dirty="0">
              <a:latin typeface="Garamond" pitchFamily="18" charset="0"/>
            </a:endParaRPr>
          </a:p>
        </p:txBody>
      </p:sp>
      <p:sp>
        <p:nvSpPr>
          <p:cNvPr id="84995" name="Zástupný symbol pro obsah 2"/>
          <p:cNvSpPr>
            <a:spLocks noGrp="1"/>
          </p:cNvSpPr>
          <p:nvPr>
            <p:ph idx="4294967295"/>
          </p:nvPr>
        </p:nvSpPr>
        <p:spPr>
          <a:xfrm>
            <a:off x="179388" y="2420938"/>
            <a:ext cx="7516812" cy="4035425"/>
          </a:xfrm>
          <a:prstGeom prst="rect">
            <a:avLst/>
          </a:prstGeom>
        </p:spPr>
        <p:txBody>
          <a:bodyPr/>
          <a:lstStyle/>
          <a:p>
            <a:r>
              <a:rPr lang="cs-CZ" altLang="cs-CZ" dirty="0" smtClean="0">
                <a:latin typeface="Garamond" pitchFamily="18" charset="0"/>
                <a:hlinkClick r:id="rId2"/>
              </a:rPr>
              <a:t>https://www.youtube.com/watch?v=-SK7YmwuVak</a:t>
            </a:r>
            <a:endParaRPr lang="cs-CZ" altLang="cs-CZ" dirty="0" smtClean="0">
              <a:latin typeface="Garamond" pitchFamily="18" charset="0"/>
            </a:endParaRPr>
          </a:p>
          <a:p>
            <a:endParaRPr lang="cs-CZ" altLang="cs-CZ" dirty="0">
              <a:latin typeface="Garamond" pitchFamily="18" charset="0"/>
            </a:endParaRPr>
          </a:p>
          <a:p>
            <a:endParaRPr lang="cs-CZ" altLang="cs-CZ" dirty="0" smtClean="0">
              <a:latin typeface="Garamond" pitchFamily="18" charset="0"/>
            </a:endParaRPr>
          </a:p>
          <a:p>
            <a:endParaRPr lang="cs-CZ" altLang="cs-CZ" dirty="0" smtClean="0">
              <a:latin typeface="Garamond" pitchFamily="18" charset="0"/>
            </a:endParaRPr>
          </a:p>
        </p:txBody>
      </p:sp>
    </p:spTree>
    <p:extLst>
      <p:ext uri="{BB962C8B-B14F-4D97-AF65-F5344CB8AC3E}">
        <p14:creationId xmlns:p14="http://schemas.microsoft.com/office/powerpoint/2010/main" val="107492615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7239000" cy="732061"/>
          </a:xfrm>
        </p:spPr>
        <p:txBody>
          <a:bodyPr/>
          <a:lstStyle/>
          <a:p>
            <a:pPr>
              <a:defRPr/>
            </a:pPr>
            <a:r>
              <a:rPr lang="cs-CZ" sz="2800" dirty="0" err="1" smtClean="0">
                <a:latin typeface="Garamond" pitchFamily="18" charset="0"/>
              </a:rPr>
              <a:t>Readings</a:t>
            </a:r>
            <a:endParaRPr lang="cs-CZ" sz="2800" dirty="0"/>
          </a:p>
        </p:txBody>
      </p:sp>
      <p:sp>
        <p:nvSpPr>
          <p:cNvPr id="3" name="Zástupný symbol pro obsah 2"/>
          <p:cNvSpPr>
            <a:spLocks noGrp="1"/>
          </p:cNvSpPr>
          <p:nvPr>
            <p:ph idx="4294967295"/>
          </p:nvPr>
        </p:nvSpPr>
        <p:spPr>
          <a:xfrm>
            <a:off x="250825" y="981075"/>
            <a:ext cx="7777163" cy="5688013"/>
          </a:xfrm>
          <a:prstGeom prst="rect">
            <a:avLst/>
          </a:prstGeom>
        </p:spPr>
        <p:txBody>
          <a:bodyPr/>
          <a:lstStyle/>
          <a:p>
            <a:pPr marL="274320" indent="-274320" fontAlgn="auto">
              <a:spcAft>
                <a:spcPts val="0"/>
              </a:spcAft>
              <a:buFont typeface="Arial" pitchFamily="34" charset="0"/>
              <a:buChar char="•"/>
              <a:defRPr/>
            </a:pPr>
            <a:r>
              <a:rPr lang="cs-CZ" sz="2800" i="1" dirty="0" smtClean="0">
                <a:latin typeface="Garamond" pitchFamily="18" charset="0"/>
              </a:rPr>
              <a:t>	</a:t>
            </a:r>
            <a:r>
              <a:rPr lang="cs-CZ" sz="2200" i="1" dirty="0" err="1" smtClean="0">
                <a:latin typeface="Garamond" pitchFamily="18" charset="0"/>
              </a:rPr>
              <a:t>Sedlar</a:t>
            </a:r>
            <a:r>
              <a:rPr lang="cs-CZ" sz="2200" i="1" dirty="0" smtClean="0">
                <a:latin typeface="Garamond" pitchFamily="18" charset="0"/>
              </a:rPr>
              <a:t>, Jean (1994): </a:t>
            </a:r>
            <a:r>
              <a:rPr lang="en-US" sz="2200" i="1" dirty="0" smtClean="0">
                <a:latin typeface="Garamond" pitchFamily="18" charset="0"/>
              </a:rPr>
              <a:t>W. East Central Europe in the Middle Ages, 1000-1500</a:t>
            </a:r>
            <a:r>
              <a:rPr lang="cs-CZ" sz="2200" i="1" dirty="0" smtClean="0">
                <a:latin typeface="Garamond" pitchFamily="18" charset="0"/>
              </a:rPr>
              <a:t>. </a:t>
            </a:r>
            <a:r>
              <a:rPr lang="en-US" sz="2200" i="1" dirty="0" smtClean="0">
                <a:latin typeface="Garamond" pitchFamily="18" charset="0"/>
              </a:rPr>
              <a:t>Seattle: University of Washington Press</a:t>
            </a:r>
            <a:r>
              <a:rPr lang="cs-CZ" sz="2200" i="1" dirty="0" smtClean="0">
                <a:latin typeface="Garamond" pitchFamily="18" charset="0"/>
              </a:rPr>
              <a:t>.</a:t>
            </a:r>
          </a:p>
          <a:p>
            <a:pPr marL="274320" indent="-274320" fontAlgn="auto">
              <a:spcAft>
                <a:spcPts val="0"/>
              </a:spcAft>
              <a:buFont typeface="Arial" pitchFamily="34" charset="0"/>
              <a:buChar char="•"/>
              <a:defRPr/>
            </a:pPr>
            <a:r>
              <a:rPr lang="cs-CZ" sz="2200" i="1" dirty="0" smtClean="0">
                <a:latin typeface="Garamond" pitchFamily="18" charset="0"/>
              </a:rPr>
              <a:t>         </a:t>
            </a:r>
            <a:r>
              <a:rPr lang="cs-CZ" sz="2200" i="1" dirty="0" err="1" smtClean="0">
                <a:latin typeface="Garamond" pitchFamily="18" charset="0"/>
              </a:rPr>
              <a:t>Kalhous</a:t>
            </a:r>
            <a:r>
              <a:rPr lang="cs-CZ" sz="2200" i="1" dirty="0" smtClean="0">
                <a:latin typeface="Garamond" pitchFamily="18" charset="0"/>
              </a:rPr>
              <a:t>, David (2012)</a:t>
            </a:r>
            <a:r>
              <a:rPr lang="en-US" sz="2200" i="1" dirty="0" smtClean="0">
                <a:latin typeface="Garamond" pitchFamily="18" charset="0"/>
              </a:rPr>
              <a:t>. Anatomy of a duchy: the political and ecclesiastical structures of early </a:t>
            </a:r>
            <a:r>
              <a:rPr lang="en-US" sz="2200" i="1" dirty="0" err="1" smtClean="0">
                <a:latin typeface="Garamond" pitchFamily="18" charset="0"/>
              </a:rPr>
              <a:t>Přemyslid</a:t>
            </a:r>
            <a:r>
              <a:rPr lang="en-US" sz="2200" i="1" dirty="0" smtClean="0">
                <a:latin typeface="Garamond" pitchFamily="18" charset="0"/>
              </a:rPr>
              <a:t> Bohemia</a:t>
            </a:r>
            <a:r>
              <a:rPr lang="en-US" sz="2200" dirty="0" smtClean="0">
                <a:latin typeface="Garamond" pitchFamily="18" charset="0"/>
              </a:rPr>
              <a:t>. </a:t>
            </a:r>
            <a:r>
              <a:rPr lang="en-US" sz="2200" i="1" dirty="0" smtClean="0">
                <a:latin typeface="Garamond" pitchFamily="18" charset="0"/>
              </a:rPr>
              <a:t>Leiden: Brill</a:t>
            </a:r>
            <a:r>
              <a:rPr lang="cs-CZ" sz="2200" i="1" dirty="0" smtClean="0">
                <a:latin typeface="Garamond" pitchFamily="18" charset="0"/>
              </a:rPr>
              <a:t>.</a:t>
            </a:r>
          </a:p>
          <a:p>
            <a:pPr marL="274320" indent="-274320" fontAlgn="auto">
              <a:spcAft>
                <a:spcPts val="0"/>
              </a:spcAft>
              <a:buFont typeface="Arial" pitchFamily="34" charset="0"/>
              <a:buChar char="•"/>
              <a:defRPr/>
            </a:pPr>
            <a:r>
              <a:rPr lang="cs-CZ" sz="2200" i="1" dirty="0" smtClean="0">
                <a:latin typeface="Garamond" pitchFamily="18" charset="0"/>
              </a:rPr>
              <a:t>        Doležalová, Eva – Pánek, Jaroslav (2011): </a:t>
            </a:r>
            <a:r>
              <a:rPr lang="cs-CZ" sz="2200" i="1" dirty="0" err="1" smtClean="0">
                <a:latin typeface="Garamond" pitchFamily="18" charset="0"/>
              </a:rPr>
              <a:t>Confession</a:t>
            </a:r>
            <a:r>
              <a:rPr lang="cs-CZ" sz="2200" i="1" dirty="0" smtClean="0">
                <a:latin typeface="Garamond" pitchFamily="18" charset="0"/>
              </a:rPr>
              <a:t> </a:t>
            </a:r>
            <a:r>
              <a:rPr lang="cs-CZ" sz="2200" i="1" dirty="0" err="1" smtClean="0">
                <a:latin typeface="Garamond" pitchFamily="18" charset="0"/>
              </a:rPr>
              <a:t>and</a:t>
            </a:r>
            <a:r>
              <a:rPr lang="cs-CZ" sz="2200" i="1" dirty="0" smtClean="0">
                <a:latin typeface="Garamond" pitchFamily="18" charset="0"/>
              </a:rPr>
              <a:t> </a:t>
            </a:r>
            <a:r>
              <a:rPr lang="cs-CZ" sz="2200" i="1" dirty="0" err="1" smtClean="0">
                <a:latin typeface="Garamond" pitchFamily="18" charset="0"/>
              </a:rPr>
              <a:t>nation</a:t>
            </a:r>
            <a:r>
              <a:rPr lang="cs-CZ" sz="2200" i="1" dirty="0" smtClean="0">
                <a:latin typeface="Garamond" pitchFamily="18" charset="0"/>
              </a:rPr>
              <a:t> in </a:t>
            </a:r>
            <a:r>
              <a:rPr lang="cs-CZ" sz="2200" i="1" dirty="0" err="1" smtClean="0">
                <a:latin typeface="Garamond" pitchFamily="18" charset="0"/>
              </a:rPr>
              <a:t>the</a:t>
            </a:r>
            <a:r>
              <a:rPr lang="cs-CZ" sz="2200" i="1" dirty="0" smtClean="0">
                <a:latin typeface="Garamond" pitchFamily="18" charset="0"/>
              </a:rPr>
              <a:t> </a:t>
            </a:r>
            <a:r>
              <a:rPr lang="cs-CZ" sz="2200" i="1" dirty="0" err="1" smtClean="0">
                <a:latin typeface="Garamond" pitchFamily="18" charset="0"/>
              </a:rPr>
              <a:t>era</a:t>
            </a:r>
            <a:r>
              <a:rPr lang="cs-CZ" sz="2200" i="1" dirty="0" smtClean="0">
                <a:latin typeface="Garamond" pitchFamily="18" charset="0"/>
              </a:rPr>
              <a:t> </a:t>
            </a:r>
            <a:r>
              <a:rPr lang="cs-CZ" sz="2200" i="1" dirty="0" err="1" smtClean="0">
                <a:latin typeface="Garamond" pitchFamily="18" charset="0"/>
              </a:rPr>
              <a:t>of</a:t>
            </a:r>
            <a:r>
              <a:rPr lang="cs-CZ" sz="2200" i="1" dirty="0" smtClean="0">
                <a:latin typeface="Garamond" pitchFamily="18" charset="0"/>
              </a:rPr>
              <a:t> </a:t>
            </a:r>
            <a:r>
              <a:rPr lang="cs-CZ" sz="2200" i="1" dirty="0" err="1" smtClean="0">
                <a:latin typeface="Garamond" pitchFamily="18" charset="0"/>
              </a:rPr>
              <a:t>reformations</a:t>
            </a:r>
            <a:r>
              <a:rPr lang="cs-CZ" sz="2200" i="1" dirty="0" smtClean="0">
                <a:latin typeface="Garamond" pitchFamily="18" charset="0"/>
              </a:rPr>
              <a:t>: </a:t>
            </a:r>
            <a:r>
              <a:rPr lang="cs-CZ" sz="2200" i="1" dirty="0" err="1" smtClean="0">
                <a:latin typeface="Garamond" pitchFamily="18" charset="0"/>
              </a:rPr>
              <a:t>Central</a:t>
            </a:r>
            <a:r>
              <a:rPr lang="cs-CZ" sz="2200" i="1" dirty="0" smtClean="0">
                <a:latin typeface="Garamond" pitchFamily="18" charset="0"/>
              </a:rPr>
              <a:t> </a:t>
            </a:r>
            <a:r>
              <a:rPr lang="cs-CZ" sz="2200" i="1" dirty="0" err="1" smtClean="0">
                <a:latin typeface="Garamond" pitchFamily="18" charset="0"/>
              </a:rPr>
              <a:t>Europe</a:t>
            </a:r>
            <a:r>
              <a:rPr lang="cs-CZ" sz="2200" i="1" dirty="0" smtClean="0">
                <a:latin typeface="Garamond" pitchFamily="18" charset="0"/>
              </a:rPr>
              <a:t> in </a:t>
            </a:r>
            <a:r>
              <a:rPr lang="cs-CZ" sz="2200" i="1" dirty="0" err="1" smtClean="0">
                <a:latin typeface="Garamond" pitchFamily="18" charset="0"/>
              </a:rPr>
              <a:t>comparative</a:t>
            </a:r>
            <a:r>
              <a:rPr lang="cs-CZ" sz="2200" i="1" dirty="0" smtClean="0">
                <a:latin typeface="Garamond" pitchFamily="18" charset="0"/>
              </a:rPr>
              <a:t> </a:t>
            </a:r>
            <a:r>
              <a:rPr lang="cs-CZ" sz="2200" i="1" dirty="0" err="1" smtClean="0">
                <a:latin typeface="Garamond" pitchFamily="18" charset="0"/>
              </a:rPr>
              <a:t>Perspective</a:t>
            </a:r>
            <a:r>
              <a:rPr lang="cs-CZ" sz="2200" i="1" dirty="0" smtClean="0">
                <a:latin typeface="Garamond" pitchFamily="18" charset="0"/>
              </a:rPr>
              <a:t>). </a:t>
            </a:r>
            <a:r>
              <a:rPr lang="cs-CZ" sz="2200" i="1" dirty="0" err="1" smtClean="0">
                <a:latin typeface="Garamond" pitchFamily="18" charset="0"/>
              </a:rPr>
              <a:t>Prague</a:t>
            </a:r>
            <a:r>
              <a:rPr lang="cs-CZ" sz="2200" i="1" dirty="0" smtClean="0">
                <a:latin typeface="Garamond" pitchFamily="18" charset="0"/>
              </a:rPr>
              <a:t>: </a:t>
            </a:r>
            <a:r>
              <a:rPr lang="cs-CZ" sz="2200" i="1" dirty="0" err="1" smtClean="0">
                <a:latin typeface="Garamond" pitchFamily="18" charset="0"/>
              </a:rPr>
              <a:t>Academy</a:t>
            </a:r>
            <a:r>
              <a:rPr lang="cs-CZ" sz="2200" i="1" dirty="0" smtClean="0">
                <a:latin typeface="Garamond" pitchFamily="18" charset="0"/>
              </a:rPr>
              <a:t> </a:t>
            </a:r>
            <a:r>
              <a:rPr lang="cs-CZ" sz="2200" i="1" dirty="0" err="1" smtClean="0">
                <a:latin typeface="Garamond" pitchFamily="18" charset="0"/>
              </a:rPr>
              <a:t>of</a:t>
            </a:r>
            <a:r>
              <a:rPr lang="cs-CZ" sz="2200" i="1" dirty="0" smtClean="0">
                <a:latin typeface="Garamond" pitchFamily="18" charset="0"/>
              </a:rPr>
              <a:t> </a:t>
            </a:r>
            <a:r>
              <a:rPr lang="cs-CZ" sz="2200" i="1" dirty="0" err="1" smtClean="0">
                <a:latin typeface="Garamond" pitchFamily="18" charset="0"/>
              </a:rPr>
              <a:t>Sciences</a:t>
            </a:r>
            <a:r>
              <a:rPr lang="cs-CZ" sz="2200" i="1" dirty="0" smtClean="0">
                <a:latin typeface="Garamond" pitchFamily="18" charset="0"/>
              </a:rPr>
              <a:t> </a:t>
            </a:r>
            <a:r>
              <a:rPr lang="cs-CZ" sz="2200" i="1" dirty="0" err="1" smtClean="0">
                <a:latin typeface="Garamond" pitchFamily="18" charset="0"/>
              </a:rPr>
              <a:t>of</a:t>
            </a:r>
            <a:r>
              <a:rPr lang="cs-CZ" sz="2200" i="1" dirty="0" smtClean="0">
                <a:latin typeface="Garamond" pitchFamily="18" charset="0"/>
              </a:rPr>
              <a:t> </a:t>
            </a:r>
            <a:r>
              <a:rPr lang="cs-CZ" sz="2200" i="1" dirty="0" err="1" smtClean="0">
                <a:latin typeface="Garamond" pitchFamily="18" charset="0"/>
              </a:rPr>
              <a:t>the</a:t>
            </a:r>
            <a:r>
              <a:rPr lang="cs-CZ" sz="2200" i="1" dirty="0" smtClean="0">
                <a:latin typeface="Garamond" pitchFamily="18" charset="0"/>
              </a:rPr>
              <a:t> </a:t>
            </a:r>
            <a:r>
              <a:rPr lang="cs-CZ" sz="2200" i="1" dirty="0" err="1" smtClean="0">
                <a:latin typeface="Garamond" pitchFamily="18" charset="0"/>
              </a:rPr>
              <a:t>Czech</a:t>
            </a:r>
            <a:r>
              <a:rPr lang="cs-CZ" sz="2200" i="1" dirty="0" smtClean="0">
                <a:latin typeface="Garamond" pitchFamily="18" charset="0"/>
              </a:rPr>
              <a:t> </a:t>
            </a:r>
            <a:r>
              <a:rPr lang="cs-CZ" sz="2200" i="1" dirty="0" err="1" smtClean="0">
                <a:latin typeface="Garamond" pitchFamily="18" charset="0"/>
              </a:rPr>
              <a:t>Republic</a:t>
            </a:r>
            <a:r>
              <a:rPr lang="cs-CZ" sz="2200" i="1" dirty="0" smtClean="0">
                <a:latin typeface="Garamond" pitchFamily="18" charset="0"/>
              </a:rPr>
              <a:t>.</a:t>
            </a:r>
          </a:p>
          <a:p>
            <a:pPr marL="274320" indent="-274320" fontAlgn="auto">
              <a:spcAft>
                <a:spcPts val="0"/>
              </a:spcAft>
              <a:buFont typeface="Arial" pitchFamily="34" charset="0"/>
              <a:buChar char="•"/>
              <a:defRPr/>
            </a:pPr>
            <a:r>
              <a:rPr lang="cs-CZ" sz="2200" i="1" dirty="0" smtClean="0">
                <a:latin typeface="Garamond" pitchFamily="18" charset="0"/>
              </a:rPr>
              <a:t>	</a:t>
            </a:r>
            <a:r>
              <a:rPr lang="cs-CZ" sz="2200" i="1" dirty="0" err="1" smtClean="0">
                <a:latin typeface="Garamond" pitchFamily="18" charset="0"/>
              </a:rPr>
              <a:t>Kejř</a:t>
            </a:r>
            <a:r>
              <a:rPr lang="cs-CZ" sz="2200" i="1" dirty="0" smtClean="0">
                <a:latin typeface="Garamond" pitchFamily="18" charset="0"/>
              </a:rPr>
              <a:t>, Jiří (1964). </a:t>
            </a:r>
            <a:r>
              <a:rPr lang="cs-CZ" sz="2200" i="1" dirty="0" err="1" smtClean="0">
                <a:latin typeface="Garamond" pitchFamily="18" charset="0"/>
              </a:rPr>
              <a:t>The</a:t>
            </a:r>
            <a:r>
              <a:rPr lang="cs-CZ" sz="2200" i="1" dirty="0" smtClean="0">
                <a:latin typeface="Garamond" pitchFamily="18" charset="0"/>
              </a:rPr>
              <a:t> </a:t>
            </a:r>
            <a:r>
              <a:rPr lang="cs-CZ" sz="2200" i="1" dirty="0" err="1" smtClean="0">
                <a:latin typeface="Garamond" pitchFamily="18" charset="0"/>
              </a:rPr>
              <a:t>universal</a:t>
            </a:r>
            <a:r>
              <a:rPr lang="cs-CZ" sz="2200" i="1" dirty="0" smtClean="0">
                <a:latin typeface="Garamond" pitchFamily="18" charset="0"/>
              </a:rPr>
              <a:t> </a:t>
            </a:r>
            <a:r>
              <a:rPr lang="cs-CZ" sz="2200" i="1" dirty="0" err="1" smtClean="0">
                <a:latin typeface="Garamond" pitchFamily="18" charset="0"/>
              </a:rPr>
              <a:t>peace</a:t>
            </a:r>
            <a:r>
              <a:rPr lang="cs-CZ" sz="2200" i="1" dirty="0" smtClean="0">
                <a:latin typeface="Garamond" pitchFamily="18" charset="0"/>
              </a:rPr>
              <a:t> </a:t>
            </a:r>
            <a:r>
              <a:rPr lang="cs-CZ" sz="2200" i="1" dirty="0" err="1" smtClean="0">
                <a:latin typeface="Garamond" pitchFamily="18" charset="0"/>
              </a:rPr>
              <a:t>organization</a:t>
            </a:r>
            <a:r>
              <a:rPr lang="cs-CZ" sz="2200" i="1" dirty="0" smtClean="0">
                <a:latin typeface="Garamond" pitchFamily="18" charset="0"/>
              </a:rPr>
              <a:t> </a:t>
            </a:r>
            <a:r>
              <a:rPr lang="cs-CZ" sz="2200" i="1" dirty="0" err="1" smtClean="0">
                <a:latin typeface="Garamond" pitchFamily="18" charset="0"/>
              </a:rPr>
              <a:t>of</a:t>
            </a:r>
            <a:r>
              <a:rPr lang="cs-CZ" sz="2200" i="1" dirty="0" smtClean="0">
                <a:latin typeface="Garamond" pitchFamily="18" charset="0"/>
              </a:rPr>
              <a:t> king </a:t>
            </a:r>
            <a:r>
              <a:rPr lang="cs-CZ" sz="2200" i="1" dirty="0" err="1" smtClean="0">
                <a:latin typeface="Garamond" pitchFamily="18" charset="0"/>
              </a:rPr>
              <a:t>George</a:t>
            </a:r>
            <a:r>
              <a:rPr lang="cs-CZ" sz="2200" i="1" dirty="0" smtClean="0">
                <a:latin typeface="Garamond" pitchFamily="18" charset="0"/>
              </a:rPr>
              <a:t> </a:t>
            </a:r>
            <a:r>
              <a:rPr lang="cs-CZ" sz="2200" i="1" dirty="0" err="1" smtClean="0">
                <a:latin typeface="Garamond" pitchFamily="18" charset="0"/>
              </a:rPr>
              <a:t>of</a:t>
            </a:r>
            <a:r>
              <a:rPr lang="cs-CZ" sz="2200" i="1" dirty="0" smtClean="0">
                <a:latin typeface="Garamond" pitchFamily="18" charset="0"/>
              </a:rPr>
              <a:t> Bohemia a </a:t>
            </a:r>
            <a:r>
              <a:rPr lang="cs-CZ" sz="2200" i="1" dirty="0" err="1" smtClean="0">
                <a:latin typeface="Garamond" pitchFamily="18" charset="0"/>
              </a:rPr>
              <a:t>fifteenth</a:t>
            </a:r>
            <a:r>
              <a:rPr lang="cs-CZ" sz="2200" i="1" dirty="0" smtClean="0">
                <a:latin typeface="Garamond" pitchFamily="18" charset="0"/>
              </a:rPr>
              <a:t> </a:t>
            </a:r>
            <a:r>
              <a:rPr lang="cs-CZ" sz="2200" i="1" dirty="0" err="1" smtClean="0">
                <a:latin typeface="Garamond" pitchFamily="18" charset="0"/>
              </a:rPr>
              <a:t>century</a:t>
            </a:r>
            <a:r>
              <a:rPr lang="cs-CZ" sz="2200" i="1" dirty="0" smtClean="0">
                <a:latin typeface="Garamond" pitchFamily="18" charset="0"/>
              </a:rPr>
              <a:t> </a:t>
            </a:r>
            <a:r>
              <a:rPr lang="cs-CZ" sz="2200" i="1" dirty="0" err="1" smtClean="0">
                <a:latin typeface="Garamond" pitchFamily="18" charset="0"/>
              </a:rPr>
              <a:t>plan</a:t>
            </a:r>
            <a:r>
              <a:rPr lang="cs-CZ" sz="2200" i="1" dirty="0" smtClean="0">
                <a:latin typeface="Garamond" pitchFamily="18" charset="0"/>
              </a:rPr>
              <a:t> </a:t>
            </a:r>
            <a:r>
              <a:rPr lang="cs-CZ" sz="2200" i="1" dirty="0" err="1" smtClean="0">
                <a:latin typeface="Garamond" pitchFamily="18" charset="0"/>
              </a:rPr>
              <a:t>for</a:t>
            </a:r>
            <a:r>
              <a:rPr lang="cs-CZ" sz="2200" i="1" dirty="0" smtClean="0">
                <a:latin typeface="Garamond" pitchFamily="18" charset="0"/>
              </a:rPr>
              <a:t> </a:t>
            </a:r>
            <a:r>
              <a:rPr lang="cs-CZ" sz="2200" i="1" dirty="0" err="1" smtClean="0">
                <a:latin typeface="Garamond" pitchFamily="18" charset="0"/>
              </a:rPr>
              <a:t>world</a:t>
            </a:r>
            <a:r>
              <a:rPr lang="cs-CZ" sz="2200" i="1" dirty="0" smtClean="0">
                <a:latin typeface="Garamond" pitchFamily="18" charset="0"/>
              </a:rPr>
              <a:t> </a:t>
            </a:r>
            <a:r>
              <a:rPr lang="cs-CZ" sz="2200" i="1" dirty="0" err="1" smtClean="0">
                <a:latin typeface="Garamond" pitchFamily="18" charset="0"/>
              </a:rPr>
              <a:t>peace</a:t>
            </a:r>
            <a:r>
              <a:rPr lang="cs-CZ" sz="2200" i="1" dirty="0" smtClean="0">
                <a:latin typeface="Garamond" pitchFamily="18" charset="0"/>
              </a:rPr>
              <a:t> 1462/1464 ; Václav Vaněček ; </a:t>
            </a:r>
            <a:r>
              <a:rPr lang="cs-CZ" sz="2200" i="1" dirty="0" err="1" smtClean="0">
                <a:latin typeface="Garamond" pitchFamily="18" charset="0"/>
              </a:rPr>
              <a:t>edition</a:t>
            </a:r>
            <a:r>
              <a:rPr lang="cs-CZ" sz="2200" i="1" dirty="0" smtClean="0">
                <a:latin typeface="Garamond" pitchFamily="18" charset="0"/>
              </a:rPr>
              <a:t> </a:t>
            </a:r>
            <a:r>
              <a:rPr lang="cs-CZ" sz="2200" i="1" dirty="0" err="1" smtClean="0">
                <a:latin typeface="Garamond" pitchFamily="18" charset="0"/>
              </a:rPr>
              <a:t>of</a:t>
            </a:r>
            <a:r>
              <a:rPr lang="cs-CZ" sz="2200" i="1" dirty="0" smtClean="0">
                <a:latin typeface="Garamond" pitchFamily="18" charset="0"/>
              </a:rPr>
              <a:t> </a:t>
            </a:r>
            <a:r>
              <a:rPr lang="cs-CZ" sz="2200" i="1" dirty="0" err="1" smtClean="0">
                <a:latin typeface="Garamond" pitchFamily="18" charset="0"/>
              </a:rPr>
              <a:t>the</a:t>
            </a:r>
            <a:r>
              <a:rPr lang="cs-CZ" sz="2200" i="1" dirty="0" smtClean="0">
                <a:latin typeface="Garamond" pitchFamily="18" charset="0"/>
              </a:rPr>
              <a:t> </a:t>
            </a:r>
            <a:r>
              <a:rPr lang="cs-CZ" sz="2200" i="1" dirty="0" err="1" smtClean="0">
                <a:latin typeface="Garamond" pitchFamily="18" charset="0"/>
              </a:rPr>
              <a:t>document</a:t>
            </a:r>
            <a:r>
              <a:rPr lang="cs-CZ" sz="2200" i="1" dirty="0" smtClean="0">
                <a:latin typeface="Garamond" pitchFamily="18" charset="0"/>
              </a:rPr>
              <a:t> Jiří </a:t>
            </a:r>
            <a:r>
              <a:rPr lang="cs-CZ" sz="2200" i="1" dirty="0" err="1" smtClean="0">
                <a:latin typeface="Garamond" pitchFamily="18" charset="0"/>
              </a:rPr>
              <a:t>Kejř</a:t>
            </a:r>
            <a:r>
              <a:rPr lang="cs-CZ" sz="2200" i="1" dirty="0" smtClean="0">
                <a:latin typeface="Garamond" pitchFamily="18" charset="0"/>
              </a:rPr>
              <a:t> ; </a:t>
            </a:r>
            <a:r>
              <a:rPr lang="cs-CZ" sz="2200" i="1" dirty="0" err="1" smtClean="0">
                <a:latin typeface="Garamond" pitchFamily="18" charset="0"/>
              </a:rPr>
              <a:t>english</a:t>
            </a:r>
            <a:r>
              <a:rPr lang="cs-CZ" sz="2200" i="1" dirty="0" smtClean="0">
                <a:latin typeface="Garamond" pitchFamily="18" charset="0"/>
              </a:rPr>
              <a:t> </a:t>
            </a:r>
            <a:r>
              <a:rPr lang="cs-CZ" sz="2200" i="1" dirty="0" err="1" smtClean="0">
                <a:latin typeface="Garamond" pitchFamily="18" charset="0"/>
              </a:rPr>
              <a:t>translation</a:t>
            </a:r>
            <a:r>
              <a:rPr lang="cs-CZ" sz="2200" i="1" dirty="0" smtClean="0">
                <a:latin typeface="Garamond" pitchFamily="18" charset="0"/>
              </a:rPr>
              <a:t> Ivo Dvořák. </a:t>
            </a:r>
            <a:r>
              <a:rPr lang="cs-CZ" sz="2200" i="1" dirty="0" err="1" smtClean="0">
                <a:latin typeface="Garamond" pitchFamily="18" charset="0"/>
              </a:rPr>
              <a:t>Prague</a:t>
            </a:r>
            <a:r>
              <a:rPr lang="cs-CZ" sz="2200" i="1" dirty="0" smtClean="0">
                <a:latin typeface="Garamond" pitchFamily="18" charset="0"/>
              </a:rPr>
              <a:t>: </a:t>
            </a:r>
            <a:r>
              <a:rPr lang="cs-CZ" sz="2200" i="1" dirty="0" err="1" smtClean="0">
                <a:latin typeface="Garamond" pitchFamily="18" charset="0"/>
              </a:rPr>
              <a:t>Czechoslovak</a:t>
            </a:r>
            <a:r>
              <a:rPr lang="cs-CZ" sz="2200" i="1" dirty="0" smtClean="0">
                <a:latin typeface="Garamond" pitchFamily="18" charset="0"/>
              </a:rPr>
              <a:t> </a:t>
            </a:r>
            <a:r>
              <a:rPr lang="cs-CZ" sz="2200" i="1" dirty="0" err="1" smtClean="0">
                <a:latin typeface="Garamond" pitchFamily="18" charset="0"/>
              </a:rPr>
              <a:t>Academy</a:t>
            </a:r>
            <a:r>
              <a:rPr lang="cs-CZ" sz="2200" i="1" dirty="0" smtClean="0">
                <a:latin typeface="Garamond" pitchFamily="18" charset="0"/>
              </a:rPr>
              <a:t> </a:t>
            </a:r>
            <a:r>
              <a:rPr lang="cs-CZ" sz="2200" i="1" dirty="0" err="1" smtClean="0">
                <a:latin typeface="Garamond" pitchFamily="18" charset="0"/>
              </a:rPr>
              <a:t>of</a:t>
            </a:r>
            <a:r>
              <a:rPr lang="cs-CZ" sz="2200" i="1" dirty="0" smtClean="0">
                <a:latin typeface="Garamond" pitchFamily="18" charset="0"/>
              </a:rPr>
              <a:t> </a:t>
            </a:r>
            <a:r>
              <a:rPr lang="cs-CZ" sz="2200" i="1" dirty="0" err="1" smtClean="0">
                <a:latin typeface="Garamond" pitchFamily="18" charset="0"/>
              </a:rPr>
              <a:t>Sciences</a:t>
            </a:r>
            <a:r>
              <a:rPr lang="cs-CZ" sz="2200" i="1" dirty="0" smtClean="0">
                <a:latin typeface="Garamond" pitchFamily="18" charset="0"/>
              </a:rPr>
              <a:t>.</a:t>
            </a:r>
          </a:p>
          <a:p>
            <a:pPr marL="274320" indent="-274320" fontAlgn="auto">
              <a:spcAft>
                <a:spcPts val="0"/>
              </a:spcAft>
              <a:buFont typeface="Arial" pitchFamily="34" charset="0"/>
              <a:buChar char="•"/>
              <a:defRPr/>
            </a:pPr>
            <a:r>
              <a:rPr lang="cs-CZ" sz="2200" i="1" dirty="0" smtClean="0">
                <a:latin typeface="Garamond" pitchFamily="18" charset="0"/>
              </a:rPr>
              <a:t>        </a:t>
            </a:r>
            <a:r>
              <a:rPr lang="en-US" sz="2200" i="1" dirty="0" err="1" smtClean="0">
                <a:latin typeface="Garamond" pitchFamily="18" charset="0"/>
              </a:rPr>
              <a:t>Odložilík</a:t>
            </a:r>
            <a:r>
              <a:rPr lang="en-US" sz="2200" i="1" dirty="0" smtClean="0">
                <a:latin typeface="Garamond" pitchFamily="18" charset="0"/>
              </a:rPr>
              <a:t>, </a:t>
            </a:r>
            <a:r>
              <a:rPr lang="en-US" sz="2200" i="1" dirty="0" err="1" smtClean="0">
                <a:latin typeface="Garamond" pitchFamily="18" charset="0"/>
              </a:rPr>
              <a:t>Otakar</a:t>
            </a:r>
            <a:r>
              <a:rPr lang="cs-CZ" sz="2200" i="1" dirty="0" smtClean="0">
                <a:latin typeface="Garamond" pitchFamily="18" charset="0"/>
              </a:rPr>
              <a:t> (1965)</a:t>
            </a:r>
            <a:r>
              <a:rPr lang="en-US" sz="2200" i="1" dirty="0" smtClean="0">
                <a:latin typeface="Garamond" pitchFamily="18" charset="0"/>
              </a:rPr>
              <a:t>. The </a:t>
            </a:r>
            <a:r>
              <a:rPr lang="en-US" sz="2200" i="1" dirty="0" err="1" smtClean="0">
                <a:latin typeface="Garamond" pitchFamily="18" charset="0"/>
              </a:rPr>
              <a:t>Hussite</a:t>
            </a:r>
            <a:r>
              <a:rPr lang="en-US" sz="2200" i="1" dirty="0" smtClean="0">
                <a:latin typeface="Garamond" pitchFamily="18" charset="0"/>
              </a:rPr>
              <a:t> king: Bohemia in European affairs 1440-1471. New Brunswick: Rutgers University Press</a:t>
            </a:r>
            <a:r>
              <a:rPr lang="cs-CZ" sz="2200" i="1" dirty="0" smtClean="0">
                <a:latin typeface="Garamond" pitchFamily="18" charset="0"/>
              </a:rPr>
              <a:t>.</a:t>
            </a:r>
          </a:p>
          <a:p>
            <a:pPr marL="274320" indent="-274320" fontAlgn="auto">
              <a:spcAft>
                <a:spcPts val="0"/>
              </a:spcAft>
              <a:buFont typeface="Arial" pitchFamily="34" charset="0"/>
              <a:buChar char="•"/>
              <a:defRPr/>
            </a:pPr>
            <a:r>
              <a:rPr lang="cs-CZ" sz="2200" i="1" dirty="0" smtClean="0">
                <a:latin typeface="Garamond" pitchFamily="18" charset="0"/>
              </a:rPr>
              <a:t>http://husitstvi.cz/en/</a:t>
            </a:r>
          </a:p>
          <a:p>
            <a:pPr>
              <a:defRPr/>
            </a:pPr>
            <a:endParaRPr lang="cs-CZ" dirty="0"/>
          </a:p>
        </p:txBody>
      </p:sp>
    </p:spTree>
    <p:extLst>
      <p:ext uri="{BB962C8B-B14F-4D97-AF65-F5344CB8AC3E}">
        <p14:creationId xmlns:p14="http://schemas.microsoft.com/office/powerpoint/2010/main" val="21834071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7239000" cy="1944216"/>
          </a:xfrm>
        </p:spPr>
        <p:txBody>
          <a:bodyPr>
            <a:normAutofit fontScale="90000"/>
          </a:bodyPr>
          <a:lstStyle/>
          <a:p>
            <a:pPr algn="ctr" eaLnBrk="1" fontAlgn="auto" hangingPunct="1">
              <a:spcAft>
                <a:spcPts val="0"/>
              </a:spcAft>
              <a:defRPr/>
            </a:pPr>
            <a:r>
              <a:rPr lang="cs-CZ" dirty="0" smtClean="0"/>
              <a:t/>
            </a:r>
            <a:br>
              <a:rPr lang="cs-CZ" dirty="0" smtClean="0"/>
            </a:br>
            <a:r>
              <a:rPr lang="en-GB" dirty="0" smtClean="0">
                <a:latin typeface="Garamond" panose="02020404030301010803" pitchFamily="18" charset="0"/>
              </a:rPr>
              <a:t>Historical development of C</a:t>
            </a:r>
            <a:r>
              <a:rPr lang="cs-CZ" dirty="0">
                <a:latin typeface="Garamond" panose="02020404030301010803" pitchFamily="18" charset="0"/>
              </a:rPr>
              <a:t>E</a:t>
            </a:r>
            <a:endParaRPr lang="en-GB" dirty="0">
              <a:latin typeface="Garamond" panose="02020404030301010803" pitchFamily="18" charset="0"/>
            </a:endParaRPr>
          </a:p>
        </p:txBody>
      </p:sp>
      <p:sp>
        <p:nvSpPr>
          <p:cNvPr id="14339" name="Zástupný symbol pro obsah 2"/>
          <p:cNvSpPr>
            <a:spLocks noGrp="1"/>
          </p:cNvSpPr>
          <p:nvPr>
            <p:ph sz="quarter" idx="13"/>
          </p:nvPr>
        </p:nvSpPr>
        <p:spPr>
          <a:xfrm>
            <a:off x="457200" y="2492895"/>
            <a:ext cx="7239000" cy="3963467"/>
          </a:xfrm>
          <a:prstGeom prst="rect">
            <a:avLst/>
          </a:prstGeom>
        </p:spPr>
        <p:txBody>
          <a:bodyPr/>
          <a:lstStyle/>
          <a:p>
            <a:pPr eaLnBrk="1" hangingPunct="1">
              <a:buFont typeface="Arial" panose="020B0604020202020204" pitchFamily="34" charset="0"/>
              <a:buChar char="•"/>
            </a:pPr>
            <a:r>
              <a:rPr lang="en-US" altLang="en-US" dirty="0" smtClean="0">
                <a:latin typeface="Garamond" pitchFamily="18" charset="0"/>
              </a:rPr>
              <a:t>CE – direct influence of „Germany“ (Holy Roman Empire, </a:t>
            </a:r>
            <a:r>
              <a:rPr lang="cs-CZ" altLang="en-US" dirty="0" err="1" smtClean="0">
                <a:latin typeface="Garamond" pitchFamily="18" charset="0"/>
              </a:rPr>
              <a:t>The</a:t>
            </a:r>
            <a:r>
              <a:rPr lang="cs-CZ" altLang="en-US" dirty="0" smtClean="0">
                <a:latin typeface="Garamond" pitchFamily="18" charset="0"/>
              </a:rPr>
              <a:t> </a:t>
            </a:r>
            <a:r>
              <a:rPr lang="en-US" altLang="en-US" dirty="0" smtClean="0">
                <a:latin typeface="Garamond" pitchFamily="18" charset="0"/>
              </a:rPr>
              <a:t>Ha</a:t>
            </a:r>
            <a:r>
              <a:rPr lang="cs-CZ" altLang="en-US" dirty="0" smtClean="0">
                <a:latin typeface="Garamond" pitchFamily="18" charset="0"/>
              </a:rPr>
              <a:t>b</a:t>
            </a:r>
            <a:r>
              <a:rPr lang="en-US" altLang="en-US" dirty="0" err="1" smtClean="0">
                <a:latin typeface="Garamond" pitchFamily="18" charset="0"/>
              </a:rPr>
              <a:t>sburg</a:t>
            </a:r>
            <a:r>
              <a:rPr lang="en-US" altLang="en-US" dirty="0" smtClean="0">
                <a:latin typeface="Garamond" pitchFamily="18" charset="0"/>
              </a:rPr>
              <a:t> </a:t>
            </a:r>
            <a:r>
              <a:rPr lang="cs-CZ" altLang="en-US" dirty="0" smtClean="0">
                <a:latin typeface="Garamond" pitchFamily="18" charset="0"/>
              </a:rPr>
              <a:t>M</a:t>
            </a:r>
            <a:r>
              <a:rPr lang="en-US" altLang="en-US" dirty="0" err="1" smtClean="0">
                <a:latin typeface="Garamond" pitchFamily="18" charset="0"/>
              </a:rPr>
              <a:t>onarchy</a:t>
            </a:r>
            <a:r>
              <a:rPr lang="en-US" altLang="en-US" dirty="0" smtClean="0">
                <a:latin typeface="Garamond" pitchFamily="18" charset="0"/>
              </a:rPr>
              <a:t>)</a:t>
            </a:r>
          </a:p>
          <a:p>
            <a:pPr eaLnBrk="1" hangingPunct="1">
              <a:buFont typeface="Arial" panose="020B0604020202020204" pitchFamily="34" charset="0"/>
              <a:buChar char="•"/>
            </a:pPr>
            <a:r>
              <a:rPr lang="en-US" altLang="en-US" dirty="0" smtClean="0">
                <a:latin typeface="Garamond" pitchFamily="18" charset="0"/>
              </a:rPr>
              <a:t>Division of CE – capitalistic bloc x Soviet </a:t>
            </a:r>
            <a:r>
              <a:rPr lang="cs-CZ" altLang="en-US" dirty="0" smtClean="0">
                <a:latin typeface="Garamond" pitchFamily="18" charset="0"/>
              </a:rPr>
              <a:t>B</a:t>
            </a:r>
            <a:r>
              <a:rPr lang="en-US" altLang="en-US" dirty="0" err="1" smtClean="0">
                <a:latin typeface="Garamond" pitchFamily="18" charset="0"/>
              </a:rPr>
              <a:t>loc</a:t>
            </a:r>
            <a:endParaRPr lang="en-US" altLang="en-US" dirty="0" smtClean="0">
              <a:latin typeface="Garamond" pitchFamily="18" charset="0"/>
            </a:endParaRPr>
          </a:p>
          <a:p>
            <a:pPr eaLnBrk="1" hangingPunct="1"/>
            <a:endParaRPr lang="en-GB" altLang="en-US" dirty="0" smtClean="0">
              <a:latin typeface="Garamond" pitchFamily="18" charset="0"/>
            </a:endParaRPr>
          </a:p>
        </p:txBody>
      </p:sp>
    </p:spTree>
    <p:extLst>
      <p:ext uri="{BB962C8B-B14F-4D97-AF65-F5344CB8AC3E}">
        <p14:creationId xmlns:p14="http://schemas.microsoft.com/office/powerpoint/2010/main" val="678048880"/>
      </p:ext>
    </p:extLst>
  </p:cSld>
  <p:clrMapOvr>
    <a:masterClrMapping/>
  </p:clrMapOvr>
  <p:timing>
    <p:tnLst>
      <p:par>
        <p:cTn id="1" dur="indefinite" restart="never" nodeType="tmRoot"/>
      </p:par>
    </p:tnLst>
  </p:timing>
</p:sld>
</file>

<file path=ppt/theme/theme1.xml><?xml version="1.0" encoding="utf-8"?>
<a:theme xmlns:a="http://schemas.openxmlformats.org/drawingml/2006/main" name="Aerodynamika">
  <a:themeElements>
    <a:clrScheme name="Aerodynamika">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erodynamika">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erodynamika">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786</TotalTime>
  <Words>3231</Words>
  <Application>Microsoft Office PowerPoint</Application>
  <PresentationFormat>Předvádění na obrazovce (4:3)</PresentationFormat>
  <Paragraphs>364</Paragraphs>
  <Slides>81</Slides>
  <Notes>30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81</vt:i4>
      </vt:variant>
    </vt:vector>
  </HeadingPairs>
  <TitlesOfParts>
    <vt:vector size="88" baseType="lpstr">
      <vt:lpstr>Arial</vt:lpstr>
      <vt:lpstr>Calibri</vt:lpstr>
      <vt:lpstr>Garamond</vt:lpstr>
      <vt:lpstr>Georgia</vt:lpstr>
      <vt:lpstr>Trebuchet MS</vt:lpstr>
      <vt:lpstr>Wingdings 2</vt:lpstr>
      <vt:lpstr>Aerodynamika</vt:lpstr>
      <vt:lpstr>History of Central Europe</vt:lpstr>
      <vt:lpstr>Lecture 1</vt:lpstr>
      <vt:lpstr>Organization</vt:lpstr>
      <vt:lpstr>Materials</vt:lpstr>
      <vt:lpstr>Central Europe</vt:lpstr>
      <vt:lpstr>Prezentace aplikace PowerPoint</vt:lpstr>
      <vt:lpstr>Central Europe</vt:lpstr>
      <vt:lpstr>Geographical demarcation of CE </vt:lpstr>
      <vt:lpstr> Historical development of CE</vt:lpstr>
      <vt:lpstr>Prezentace aplikace PowerPoint</vt:lpstr>
      <vt:lpstr>Prezentace aplikace PowerPoint</vt:lpstr>
      <vt:lpstr>CE as a cultural unit?           CE as a cultural unit? </vt:lpstr>
      <vt:lpstr>CE - Mitteleuropa</vt:lpstr>
      <vt:lpstr>CE</vt:lpstr>
      <vt:lpstr>CE: Interwar period</vt:lpstr>
      <vt:lpstr>CE: Interwar period </vt:lpstr>
      <vt:lpstr>CE after WWII</vt:lpstr>
      <vt:lpstr>CE: after WWII</vt:lpstr>
      <vt:lpstr>CE: after WWII</vt:lpstr>
      <vt:lpstr>CE 1989</vt:lpstr>
      <vt:lpstr>CE after 1989</vt:lpstr>
      <vt:lpstr>CE after 1989</vt:lpstr>
      <vt:lpstr>ERDF (CENTRAL EUROPE PROGRAM)</vt:lpstr>
      <vt:lpstr>CE</vt:lpstr>
      <vt:lpstr>CE: Lonnie R. Johnson </vt:lpstr>
      <vt:lpstr>CE: Peter J. Katzenstein   “…V4 and cuncontestable way to decide whether they are parts of Central Europe or not…“</vt:lpstr>
      <vt:lpstr>CE: Ronald Tiersky  “…V4…“</vt:lpstr>
      <vt:lpstr>References</vt:lpstr>
      <vt:lpstr>Central Europe and the Czech Lands in the Middle Ages</vt:lpstr>
      <vt:lpstr>Middle Ages</vt:lpstr>
      <vt:lpstr>Great Moravia</vt:lpstr>
      <vt:lpstr>Map of Great Moravia</vt:lpstr>
      <vt:lpstr>Great Moravia – cultural development </vt:lpstr>
      <vt:lpstr>Collaps of Great Moravia</vt:lpstr>
      <vt:lpstr>Great Moravia: territorial changes </vt:lpstr>
      <vt:lpstr>Central Europe in 10th and 11th century </vt:lpstr>
      <vt:lpstr>Rulers</vt:lpstr>
      <vt:lpstr>Bohemia from 9th century till 1306 </vt:lpstr>
      <vt:lpstr>CE around the year 1000</vt:lpstr>
      <vt:lpstr>Prezentace aplikace PowerPoint</vt:lpstr>
      <vt:lpstr>The Kingdom of Bohemia</vt:lpstr>
      <vt:lpstr>The Kingdom of Bohemia</vt:lpstr>
      <vt:lpstr>Maps of Bohemian Kingdom</vt:lpstr>
      <vt:lpstr>The House of Přemyslids</vt:lpstr>
      <vt:lpstr>Holy Roman Empire</vt:lpstr>
      <vt:lpstr>Arts </vt:lpstr>
      <vt:lpstr>Prezentace aplikace PowerPoint</vt:lpstr>
      <vt:lpstr>St. Catherine Rotunda in znojmo </vt:lpstr>
      <vt:lpstr>Early Gothic Art</vt:lpstr>
      <vt:lpstr>Early Gothic Art (1230 – 14th C) Předklášteří u Tišnova</vt:lpstr>
      <vt:lpstr>Early gothic art</vt:lpstr>
      <vt:lpstr>Early gothic art</vt:lpstr>
      <vt:lpstr>The House of Luxembourgs</vt:lpstr>
      <vt:lpstr>The House of Luxembourgs (1310–1437)  </vt:lpstr>
      <vt:lpstr>Charles IV</vt:lpstr>
      <vt:lpstr>Bust of Charles IV in St. Vitus Cathedral, 1370s, Prague</vt:lpstr>
      <vt:lpstr>Regalia</vt:lpstr>
      <vt:lpstr>Prezentace aplikace PowerPoint</vt:lpstr>
      <vt:lpstr>Holy Roman Empire under the reign of  Charles IV</vt:lpstr>
      <vt:lpstr>High Gothic Art</vt:lpstr>
      <vt:lpstr>Prezentace aplikace PowerPoint</vt:lpstr>
      <vt:lpstr>Prezentace aplikace PowerPoint</vt:lpstr>
      <vt:lpstr>Prezentace aplikace PowerPoint</vt:lpstr>
      <vt:lpstr>The Holy Roman Empire during 14th - 15th century</vt:lpstr>
      <vt:lpstr>Prezentace aplikace PowerPoint</vt:lpstr>
      <vt:lpstr>The church  in 14th and 15th  century</vt:lpstr>
      <vt:lpstr>Prezentace aplikace PowerPoint</vt:lpstr>
      <vt:lpstr>The Hussite Revolution (1419 - 1436)</vt:lpstr>
      <vt:lpstr>Master Jan Hus</vt:lpstr>
      <vt:lpstr>The Hussites</vt:lpstr>
      <vt:lpstr>Prezentace aplikace PowerPoint</vt:lpstr>
      <vt:lpstr>The Hussites</vt:lpstr>
      <vt:lpstr>Kingdom of Bohemia during the Hussite Wars</vt:lpstr>
      <vt:lpstr>The House of Jaggiellonians</vt:lpstr>
      <vt:lpstr>The House of Jaggiellonians</vt:lpstr>
      <vt:lpstr>Map of Hungary before and after 1526</vt:lpstr>
      <vt:lpstr>The House of Jaggiellonians</vt:lpstr>
      <vt:lpstr>Late gothic art (Jagiellonian Gothic)</vt:lpstr>
      <vt:lpstr>Late gothic art (Jagiellonian Gothic)</vt:lpstr>
      <vt:lpstr>Kingdom of Bohemia  during the Middle Ages. a map.  </vt:lpstr>
      <vt:lpstr>Readings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Central Europe</dc:title>
  <dc:creator>Ultrabook-Toshiba</dc:creator>
  <cp:lastModifiedBy>Jana Musilová</cp:lastModifiedBy>
  <cp:revision>273</cp:revision>
  <dcterms:created xsi:type="dcterms:W3CDTF">2017-03-18T10:55:20Z</dcterms:created>
  <dcterms:modified xsi:type="dcterms:W3CDTF">2017-03-23T10:45:30Z</dcterms:modified>
</cp:coreProperties>
</file>