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sldIdLst>
    <p:sldId id="529" r:id="rId2"/>
    <p:sldId id="530" r:id="rId3"/>
    <p:sldId id="531" r:id="rId4"/>
    <p:sldId id="532" r:id="rId5"/>
    <p:sldId id="533" r:id="rId6"/>
    <p:sldId id="534" r:id="rId7"/>
    <p:sldId id="535" r:id="rId8"/>
    <p:sldId id="536" r:id="rId9"/>
    <p:sldId id="537" r:id="rId10"/>
    <p:sldId id="538" r:id="rId11"/>
    <p:sldId id="539" r:id="rId12"/>
    <p:sldId id="540" r:id="rId13"/>
    <p:sldId id="541" r:id="rId14"/>
    <p:sldId id="542" r:id="rId15"/>
    <p:sldId id="557" r:id="rId16"/>
    <p:sldId id="543" r:id="rId17"/>
    <p:sldId id="544" r:id="rId18"/>
    <p:sldId id="545" r:id="rId19"/>
    <p:sldId id="546" r:id="rId20"/>
    <p:sldId id="547" r:id="rId21"/>
    <p:sldId id="548" r:id="rId22"/>
    <p:sldId id="549" r:id="rId23"/>
    <p:sldId id="606" r:id="rId24"/>
    <p:sldId id="550" r:id="rId25"/>
    <p:sldId id="551" r:id="rId26"/>
    <p:sldId id="552" r:id="rId27"/>
    <p:sldId id="602" r:id="rId28"/>
    <p:sldId id="553" r:id="rId29"/>
    <p:sldId id="607" r:id="rId30"/>
    <p:sldId id="554" r:id="rId31"/>
    <p:sldId id="604" r:id="rId32"/>
    <p:sldId id="598" r:id="rId33"/>
    <p:sldId id="599" r:id="rId34"/>
    <p:sldId id="555" r:id="rId35"/>
    <p:sldId id="600" r:id="rId36"/>
    <p:sldId id="601" r:id="rId37"/>
    <p:sldId id="556" r:id="rId38"/>
    <p:sldId id="558" r:id="rId39"/>
    <p:sldId id="603" r:id="rId40"/>
    <p:sldId id="559" r:id="rId41"/>
    <p:sldId id="560" r:id="rId42"/>
    <p:sldId id="565" r:id="rId43"/>
    <p:sldId id="569" r:id="rId44"/>
    <p:sldId id="570" r:id="rId45"/>
    <p:sldId id="571" r:id="rId46"/>
    <p:sldId id="573" r:id="rId47"/>
    <p:sldId id="574" r:id="rId48"/>
    <p:sldId id="575" r:id="rId49"/>
    <p:sldId id="576" r:id="rId50"/>
    <p:sldId id="577" r:id="rId51"/>
    <p:sldId id="578" r:id="rId52"/>
    <p:sldId id="579"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F273B-4F08-4143-B7C3-6B66D54AC419}" type="datetimeFigureOut">
              <a:rPr lang="cs-CZ" smtClean="0"/>
              <a:t>23.3.2017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17F1D-BC2C-47DA-ADE9-9D5B0F7E49AA}" type="slidenum">
              <a:rPr lang="cs-CZ" smtClean="0"/>
              <a:t>‹#›</a:t>
            </a:fld>
            <a:endParaRPr lang="cs-CZ"/>
          </a:p>
        </p:txBody>
      </p:sp>
    </p:spTree>
    <p:extLst>
      <p:ext uri="{BB962C8B-B14F-4D97-AF65-F5344CB8AC3E}">
        <p14:creationId xmlns:p14="http://schemas.microsoft.com/office/powerpoint/2010/main" val="295511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E9A5C96-A2FB-4B0D-B59F-6B8C258677B8}" type="datetimeFigureOut">
              <a:rPr lang="cs-CZ" smtClean="0"/>
              <a:t>23.3.2017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C928C52-A463-4296-866D-8A98EA0DE655}"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8E9A5C96-A2FB-4B0D-B59F-6B8C258677B8}" type="datetimeFigureOut">
              <a:rPr lang="cs-CZ" smtClean="0"/>
              <a:t>23.3.2017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E9A5C96-A2FB-4B0D-B59F-6B8C258677B8}" type="datetimeFigureOut">
              <a:rPr lang="cs-CZ" smtClean="0"/>
              <a:t>23.3.2017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9A5C96-A2FB-4B0D-B59F-6B8C258677B8}" type="datetimeFigureOut">
              <a:rPr lang="cs-CZ" smtClean="0"/>
              <a:t>23.3.2017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C928C52-A463-4296-866D-8A98EA0DE655}"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E9A5C96-A2FB-4B0D-B59F-6B8C258677B8}" type="datetimeFigureOut">
              <a:rPr lang="cs-CZ" smtClean="0"/>
              <a:t>23.3.2017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9A5C96-A2FB-4B0D-B59F-6B8C258677B8}" type="datetimeFigureOut">
              <a:rPr lang="cs-CZ" smtClean="0"/>
              <a:t>23.3.2017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C928C52-A463-4296-866D-8A98EA0DE655}"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E9A5C96-A2FB-4B0D-B59F-6B8C258677B8}" type="datetimeFigureOut">
              <a:rPr lang="cs-CZ" smtClean="0"/>
              <a:t>23.3.2017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C928C52-A463-4296-866D-8A98EA0DE655}"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E9A5C96-A2FB-4B0D-B59F-6B8C258677B8}" type="datetimeFigureOut">
              <a:rPr lang="cs-CZ" smtClean="0"/>
              <a:t>23.3.2017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A5C96-A2FB-4B0D-B59F-6B8C258677B8}" type="datetimeFigureOut">
              <a:rPr lang="cs-CZ" smtClean="0"/>
              <a:t>23.3.2017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E9A5C96-A2FB-4B0D-B59F-6B8C258677B8}" type="datetimeFigureOut">
              <a:rPr lang="cs-CZ" smtClean="0"/>
              <a:t>23.3.2017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C928C52-A463-4296-866D-8A98EA0DE65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E9A5C96-A2FB-4B0D-B59F-6B8C258677B8}" type="datetimeFigureOut">
              <a:rPr lang="cs-CZ" smtClean="0"/>
              <a:t>23.3.2017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C928C52-A463-4296-866D-8A98EA0DE655}"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E9A5C96-A2FB-4B0D-B59F-6B8C258677B8}" type="datetimeFigureOut">
              <a:rPr lang="cs-CZ" smtClean="0"/>
              <a:t>23.3.2017</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C928C52-A463-4296-866D-8A98EA0DE65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olocaustresearchproject.org/toc.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watch?v=kWR2I5Q9d9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g6IFfQdM7EI&amp;feature=relate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jvax5VUvjWQ" TargetMode="External"/><Relationship Id="rId2" Type="http://schemas.openxmlformats.org/officeDocument/2006/relationships/hyperlink" Target="http://www.history.com/speeches/the-truman-doctrine" TargetMode="External"/><Relationship Id="rId1" Type="http://schemas.openxmlformats.org/officeDocument/2006/relationships/slideLayout" Target="../slideLayouts/slideLayout2.xml"/><Relationship Id="rId4" Type="http://schemas.openxmlformats.org/officeDocument/2006/relationships/hyperlink" Target="http://www.oecd.org/general/themarshallplanspeechatharvarduniversity5june1947.ht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rumanlibrary.org/whistlestop/BERLIN_A/PAGE_11.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http://www.google.cz/search?q=soviet+working+camps&amp;hl=cs&amp;prmd=imvns&amp;source=lnms&amp;tbm=isch&amp;sa=X&amp;ei=pR2ZUMrwCIjEswaM8oHIBA&amp;ved=0CAcQ_AUoAQ&amp;biw=1008&amp;bih=61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T-EwVVm89o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332656"/>
            <a:ext cx="8640960" cy="4968552"/>
          </a:xfrm>
        </p:spPr>
        <p:txBody>
          <a:bodyPr/>
          <a:lstStyle/>
          <a:p>
            <a:pPr algn="ctr"/>
            <a:r>
              <a:rPr lang="cs-CZ" sz="3200" dirty="0" err="1" smtClean="0">
                <a:latin typeface="Garamond" panose="02020404030301010803" pitchFamily="18" charset="0"/>
              </a:rPr>
              <a:t>Czechoslovakia</a:t>
            </a:r>
            <a:r>
              <a:rPr lang="cs-CZ" sz="3200" dirty="0" smtClean="0">
                <a:latin typeface="Garamond" panose="02020404030301010803" pitchFamily="18" charset="0"/>
              </a:rPr>
              <a:t> </a:t>
            </a:r>
            <a:r>
              <a:rPr lang="cs-CZ" sz="3200" dirty="0" err="1" smtClean="0">
                <a:latin typeface="Garamond" panose="02020404030301010803" pitchFamily="18" charset="0"/>
              </a:rPr>
              <a:t>during</a:t>
            </a:r>
            <a:r>
              <a:rPr lang="cs-CZ" sz="3200" dirty="0" smtClean="0">
                <a:latin typeface="Garamond" panose="02020404030301010803" pitchFamily="18" charset="0"/>
              </a:rPr>
              <a:t> </a:t>
            </a:r>
            <a:r>
              <a:rPr lang="cs-CZ" sz="3200" dirty="0" err="1" smtClean="0">
                <a:latin typeface="Garamond" panose="02020404030301010803" pitchFamily="18" charset="0"/>
              </a:rPr>
              <a:t>the</a:t>
            </a:r>
            <a:r>
              <a:rPr lang="cs-CZ" sz="3200" dirty="0" smtClean="0">
                <a:latin typeface="Garamond" panose="02020404030301010803" pitchFamily="18" charset="0"/>
              </a:rPr>
              <a:t> </a:t>
            </a:r>
            <a:r>
              <a:rPr lang="cs-CZ" sz="3200" dirty="0" err="1">
                <a:latin typeface="Garamond" panose="02020404030301010803" pitchFamily="18" charset="0"/>
              </a:rPr>
              <a:t>I</a:t>
            </a:r>
            <a:r>
              <a:rPr lang="cs-CZ" sz="3200" dirty="0" err="1" smtClean="0">
                <a:latin typeface="Garamond" panose="02020404030301010803" pitchFamily="18" charset="0"/>
              </a:rPr>
              <a:t>nterwar</a:t>
            </a:r>
            <a:r>
              <a:rPr lang="cs-CZ" sz="3200" dirty="0" smtClean="0">
                <a:latin typeface="Garamond" panose="02020404030301010803" pitchFamily="18" charset="0"/>
              </a:rPr>
              <a:t> </a:t>
            </a:r>
            <a:r>
              <a:rPr lang="cs-CZ" sz="3200" dirty="0">
                <a:latin typeface="Garamond" panose="02020404030301010803" pitchFamily="18" charset="0"/>
              </a:rPr>
              <a:t>P</a:t>
            </a:r>
            <a:r>
              <a:rPr lang="cs-CZ" sz="3200" dirty="0" smtClean="0">
                <a:latin typeface="Garamond" panose="02020404030301010803" pitchFamily="18" charset="0"/>
              </a:rPr>
              <a:t>eriod</a:t>
            </a:r>
            <a:br>
              <a:rPr lang="cs-CZ" sz="3200" dirty="0" smtClean="0">
                <a:latin typeface="Garamond" panose="02020404030301010803" pitchFamily="18" charset="0"/>
              </a:rPr>
            </a:br>
            <a:r>
              <a:rPr lang="cs-CZ" sz="3200" dirty="0" smtClean="0">
                <a:latin typeface="Garamond" panose="02020404030301010803" pitchFamily="18" charset="0"/>
              </a:rPr>
              <a:t>WWII  in </a:t>
            </a:r>
            <a:r>
              <a:rPr lang="cs-CZ" sz="3200" dirty="0" err="1">
                <a:latin typeface="Garamond" panose="02020404030301010803" pitchFamily="18" charset="0"/>
              </a:rPr>
              <a:t>C</a:t>
            </a:r>
            <a:r>
              <a:rPr lang="cs-CZ" sz="3200" dirty="0" err="1" smtClean="0">
                <a:latin typeface="Garamond" panose="02020404030301010803" pitchFamily="18" charset="0"/>
              </a:rPr>
              <a:t>entral</a:t>
            </a:r>
            <a:r>
              <a:rPr lang="cs-CZ" sz="3200" dirty="0" smtClean="0">
                <a:latin typeface="Garamond" panose="02020404030301010803" pitchFamily="18" charset="0"/>
              </a:rPr>
              <a:t> </a:t>
            </a:r>
            <a:r>
              <a:rPr lang="cs-CZ" sz="3200" dirty="0" err="1">
                <a:latin typeface="Garamond" panose="02020404030301010803" pitchFamily="18" charset="0"/>
              </a:rPr>
              <a:t>E</a:t>
            </a:r>
            <a:r>
              <a:rPr lang="cs-CZ" sz="3200" dirty="0" err="1" smtClean="0">
                <a:latin typeface="Garamond" panose="02020404030301010803" pitchFamily="18" charset="0"/>
              </a:rPr>
              <a:t>urope</a:t>
            </a:r>
            <a:r>
              <a:rPr lang="cs-CZ" sz="3200" dirty="0" smtClean="0">
                <a:latin typeface="Garamond" panose="02020404030301010803" pitchFamily="18" charset="0"/>
              </a:rPr>
              <a:t/>
            </a:r>
            <a:br>
              <a:rPr lang="cs-CZ" sz="3200" dirty="0" smtClean="0">
                <a:latin typeface="Garamond" panose="02020404030301010803" pitchFamily="18" charset="0"/>
              </a:rPr>
            </a:br>
            <a:r>
              <a:rPr lang="cs-CZ" sz="3200" dirty="0" err="1">
                <a:latin typeface="Garamond" panose="02020404030301010803" pitchFamily="18" charset="0"/>
              </a:rPr>
              <a:t>L</a:t>
            </a:r>
            <a:r>
              <a:rPr lang="cs-CZ" sz="3200" dirty="0" err="1" smtClean="0">
                <a:latin typeface="Garamond" panose="02020404030301010803" pitchFamily="18" charset="0"/>
              </a:rPr>
              <a:t>iberation</a:t>
            </a:r>
            <a:r>
              <a:rPr lang="cs-CZ" sz="3200" dirty="0" smtClean="0">
                <a:latin typeface="Garamond" panose="02020404030301010803" pitchFamily="18" charset="0"/>
              </a:rPr>
              <a:t> </a:t>
            </a:r>
            <a:r>
              <a:rPr lang="cs-CZ" sz="3200" dirty="0" err="1" smtClean="0">
                <a:latin typeface="Garamond" panose="02020404030301010803" pitchFamily="18" charset="0"/>
              </a:rPr>
              <a:t>of</a:t>
            </a:r>
            <a:r>
              <a:rPr lang="cs-CZ" sz="3200" dirty="0" smtClean="0">
                <a:latin typeface="Garamond" panose="02020404030301010803" pitchFamily="18" charset="0"/>
              </a:rPr>
              <a:t> </a:t>
            </a:r>
            <a:r>
              <a:rPr lang="cs-CZ" sz="3200" dirty="0" err="1" smtClean="0">
                <a:latin typeface="Garamond" panose="02020404030301010803" pitchFamily="18" charset="0"/>
              </a:rPr>
              <a:t>the</a:t>
            </a:r>
            <a:r>
              <a:rPr lang="cs-CZ" sz="3200" dirty="0" smtClean="0">
                <a:latin typeface="Garamond" panose="02020404030301010803" pitchFamily="18" charset="0"/>
              </a:rPr>
              <a:t> </a:t>
            </a:r>
            <a:r>
              <a:rPr lang="cs-CZ" sz="3200" dirty="0" err="1">
                <a:latin typeface="Garamond" panose="02020404030301010803" pitchFamily="18" charset="0"/>
              </a:rPr>
              <a:t>C</a:t>
            </a:r>
            <a:r>
              <a:rPr lang="cs-CZ" sz="3200" dirty="0" err="1" smtClean="0">
                <a:latin typeface="Garamond" panose="02020404030301010803" pitchFamily="18" charset="0"/>
              </a:rPr>
              <a:t>entral</a:t>
            </a:r>
            <a:r>
              <a:rPr lang="cs-CZ" sz="3200" dirty="0" smtClean="0">
                <a:latin typeface="Garamond" panose="02020404030301010803" pitchFamily="18" charset="0"/>
              </a:rPr>
              <a:t> </a:t>
            </a:r>
            <a:r>
              <a:rPr lang="cs-CZ" sz="3200" dirty="0" err="1">
                <a:latin typeface="Garamond" panose="02020404030301010803" pitchFamily="18" charset="0"/>
              </a:rPr>
              <a:t>E</a:t>
            </a:r>
            <a:r>
              <a:rPr lang="cs-CZ" sz="3200" dirty="0" err="1" smtClean="0">
                <a:latin typeface="Garamond" panose="02020404030301010803" pitchFamily="18" charset="0"/>
              </a:rPr>
              <a:t>urope</a:t>
            </a:r>
            <a:endParaRPr lang="cs-CZ" sz="3200" dirty="0">
              <a:latin typeface="Garamond" panose="02020404030301010803" pitchFamily="18" charset="0"/>
            </a:endParaRPr>
          </a:p>
        </p:txBody>
      </p:sp>
      <p:sp>
        <p:nvSpPr>
          <p:cNvPr id="3" name="Podnadpis 2"/>
          <p:cNvSpPr>
            <a:spLocks noGrp="1"/>
          </p:cNvSpPr>
          <p:nvPr>
            <p:ph type="subTitle" idx="1"/>
          </p:nvPr>
        </p:nvSpPr>
        <p:spPr>
          <a:xfrm>
            <a:off x="3563888" y="5517232"/>
            <a:ext cx="5114778" cy="1101248"/>
          </a:xfrm>
        </p:spPr>
        <p:txBody>
          <a:bodyPr/>
          <a:lstStyle/>
          <a:p>
            <a:endParaRPr lang="cs-CZ" dirty="0"/>
          </a:p>
        </p:txBody>
      </p:sp>
    </p:spTree>
    <p:extLst>
      <p:ext uri="{BB962C8B-B14F-4D97-AF65-F5344CB8AC3E}">
        <p14:creationId xmlns:p14="http://schemas.microsoft.com/office/powerpoint/2010/main" val="146506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424936" cy="648072"/>
          </a:xfrm>
        </p:spPr>
        <p:txBody>
          <a:bodyPr>
            <a:norm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908720"/>
            <a:ext cx="8712968" cy="5949280"/>
          </a:xfrm>
          <a:prstGeom prst="rect">
            <a:avLst/>
          </a:prstGeom>
        </p:spPr>
        <p:txBody>
          <a:bodyPr>
            <a:normAutofit/>
          </a:bodyPr>
          <a:lstStyle/>
          <a:p>
            <a:pPr>
              <a:buFont typeface="Arial" panose="020B0604020202020204" pitchFamily="34" charset="0"/>
              <a:buChar char="•"/>
            </a:pPr>
            <a:r>
              <a:rPr lang="cs-CZ" b="1" i="1" dirty="0" err="1" smtClean="0">
                <a:latin typeface="Garamond" panose="02020404030301010803" pitchFamily="18" charset="0"/>
              </a:rPr>
              <a:t>Germany</a:t>
            </a:r>
            <a:r>
              <a:rPr lang="cs-CZ" dirty="0" smtClean="0">
                <a:latin typeface="Garamond" panose="02020404030301010803" pitchFamily="18" charset="0"/>
              </a:rPr>
              <a:t> </a:t>
            </a:r>
          </a:p>
          <a:p>
            <a:pPr lvl="0" algn="just">
              <a:buFont typeface="Arial" panose="020B0604020202020204" pitchFamily="34" charset="0"/>
              <a:buChar char="•"/>
            </a:pPr>
            <a:r>
              <a:rPr lang="cs-CZ" b="1" dirty="0" err="1">
                <a:latin typeface="Garamond" panose="02020404030301010803" pitchFamily="18" charset="0"/>
              </a:rPr>
              <a:t>T</a:t>
            </a:r>
            <a:r>
              <a:rPr lang="cs-CZ" b="1" dirty="0" err="1" smtClean="0">
                <a:latin typeface="Garamond" panose="02020404030301010803" pitchFamily="18" charset="0"/>
              </a:rPr>
              <a:t>he</a:t>
            </a:r>
            <a:r>
              <a:rPr lang="cs-CZ" b="1" dirty="0" smtClean="0">
                <a:latin typeface="Garamond" panose="02020404030301010803" pitchFamily="18" charset="0"/>
              </a:rPr>
              <a:t> </a:t>
            </a:r>
            <a:r>
              <a:rPr lang="cs-CZ" b="1" dirty="0" err="1" smtClean="0">
                <a:latin typeface="Garamond" panose="02020404030301010803" pitchFamily="18" charset="0"/>
              </a:rPr>
              <a:t>Third</a:t>
            </a:r>
            <a:r>
              <a:rPr lang="cs-CZ" b="1" dirty="0" smtClean="0">
                <a:latin typeface="Garamond" panose="02020404030301010803" pitchFamily="18" charset="0"/>
              </a:rPr>
              <a:t> Reich</a:t>
            </a:r>
            <a:r>
              <a:rPr lang="cs-CZ" dirty="0" smtClean="0">
                <a:latin typeface="Garamond" panose="02020404030301010803" pitchFamily="18" charset="0"/>
              </a:rPr>
              <a:t> – </a:t>
            </a:r>
            <a:r>
              <a:rPr lang="cs-CZ" b="1" dirty="0" smtClean="0">
                <a:latin typeface="Garamond" panose="02020404030301010803" pitchFamily="18" charset="0"/>
              </a:rPr>
              <a:t>Adolf Hitler </a:t>
            </a:r>
            <a:r>
              <a:rPr lang="cs-CZ" dirty="0" smtClean="0">
                <a:latin typeface="Garamond" panose="02020404030301010803" pitchFamily="18" charset="0"/>
              </a:rPr>
              <a:t>as a Führer (Leader) – </a:t>
            </a:r>
            <a:r>
              <a:rPr lang="cs-CZ" dirty="0" err="1" smtClean="0">
                <a:latin typeface="Garamond" panose="02020404030301010803" pitchFamily="18" charset="0"/>
              </a:rPr>
              <a:t>all</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power</a:t>
            </a:r>
            <a:r>
              <a:rPr lang="cs-CZ" dirty="0" smtClean="0">
                <a:latin typeface="Garamond" panose="02020404030301010803" pitchFamily="18" charset="0"/>
              </a:rPr>
              <a:t> </a:t>
            </a:r>
            <a:r>
              <a:rPr lang="cs-CZ" dirty="0" err="1" smtClean="0">
                <a:latin typeface="Garamond" panose="02020404030301010803" pitchFamily="18" charset="0"/>
              </a:rPr>
              <a:t>centralized</a:t>
            </a:r>
            <a:r>
              <a:rPr lang="cs-CZ" dirty="0" smtClean="0">
                <a:latin typeface="Garamond" panose="02020404030301010803" pitchFamily="18" charset="0"/>
              </a:rPr>
              <a:t> in his </a:t>
            </a:r>
            <a:r>
              <a:rPr lang="cs-CZ" dirty="0" err="1" smtClean="0">
                <a:latin typeface="Garamond" panose="02020404030301010803" pitchFamily="18" charset="0"/>
              </a:rPr>
              <a:t>hands</a:t>
            </a:r>
            <a:r>
              <a:rPr lang="cs-CZ" dirty="0" smtClean="0">
                <a:latin typeface="Garamond" panose="02020404030301010803" pitchFamily="18" charset="0"/>
              </a:rPr>
              <a:t>, </a:t>
            </a:r>
            <a:r>
              <a:rPr lang="cs-CZ" dirty="0" err="1" smtClean="0">
                <a:latin typeface="Garamond" panose="02020404030301010803" pitchFamily="18" charset="0"/>
              </a:rPr>
              <a:t>nazism</a:t>
            </a:r>
            <a:r>
              <a:rPr lang="cs-CZ" dirty="0" smtClean="0">
                <a:latin typeface="Garamond" panose="02020404030301010803" pitchFamily="18" charset="0"/>
              </a:rPr>
              <a:t>, Gestapo (</a:t>
            </a:r>
            <a:r>
              <a:rPr lang="cs-CZ" dirty="0" err="1" smtClean="0">
                <a:latin typeface="Garamond" panose="02020404030301010803" pitchFamily="18" charset="0"/>
              </a:rPr>
              <a:t>secret</a:t>
            </a:r>
            <a:r>
              <a:rPr lang="cs-CZ" dirty="0" smtClean="0">
                <a:latin typeface="Garamond" panose="02020404030301010803" pitchFamily="18" charset="0"/>
              </a:rPr>
              <a:t> police – </a:t>
            </a:r>
            <a:r>
              <a:rPr lang="cs-CZ" b="1" dirty="0" smtClean="0">
                <a:latin typeface="Garamond" panose="02020404030301010803" pitchFamily="18" charset="0"/>
              </a:rPr>
              <a:t>Heinrich Himmler</a:t>
            </a:r>
            <a:r>
              <a:rPr lang="cs-CZ" dirty="0" smtClean="0">
                <a:latin typeface="Garamond" panose="02020404030301010803" pitchFamily="18" charset="0"/>
              </a:rPr>
              <a:t>) – </a:t>
            </a:r>
            <a:r>
              <a:rPr lang="cs-CZ" dirty="0" err="1" smtClean="0">
                <a:latin typeface="Garamond" panose="02020404030301010803" pitchFamily="18" charset="0"/>
              </a:rPr>
              <a:t>persecuting</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Jews</a:t>
            </a:r>
            <a:r>
              <a:rPr lang="cs-CZ" dirty="0" smtClean="0">
                <a:latin typeface="Garamond" panose="02020404030301010803" pitchFamily="18" charset="0"/>
              </a:rPr>
              <a:t>, </a:t>
            </a:r>
            <a:r>
              <a:rPr lang="cs-CZ" dirty="0" err="1" smtClean="0">
                <a:latin typeface="Garamond" panose="02020404030301010803" pitchFamily="18" charset="0"/>
              </a:rPr>
              <a:t>liberals</a:t>
            </a:r>
            <a:r>
              <a:rPr lang="cs-CZ" dirty="0" smtClean="0">
                <a:latin typeface="Garamond" panose="02020404030301010803" pitchFamily="18" charset="0"/>
              </a:rPr>
              <a:t>, Socialist, and </a:t>
            </a:r>
            <a:r>
              <a:rPr lang="cs-CZ" dirty="0" err="1" smtClean="0">
                <a:latin typeface="Garamond" panose="02020404030301010803" pitchFamily="18" charset="0"/>
              </a:rPr>
              <a:t>Communist</a:t>
            </a:r>
            <a:r>
              <a:rPr lang="cs-CZ" dirty="0" smtClean="0">
                <a:latin typeface="Garamond" panose="02020404030301010803" pitchFamily="18" charset="0"/>
              </a:rPr>
              <a:t> </a:t>
            </a:r>
            <a:r>
              <a:rPr lang="cs-CZ" dirty="0" err="1" smtClean="0">
                <a:latin typeface="Garamond" panose="02020404030301010803" pitchFamily="18" charset="0"/>
              </a:rPr>
              <a:t>opposition</a:t>
            </a:r>
            <a:r>
              <a:rPr lang="cs-CZ" dirty="0" smtClean="0">
                <a:latin typeface="Garamond" panose="02020404030301010803" pitchFamily="18" charset="0"/>
              </a:rPr>
              <a:t> – </a:t>
            </a:r>
            <a:r>
              <a:rPr lang="cs-CZ" dirty="0" err="1" smtClean="0">
                <a:latin typeface="Garamond" panose="02020404030301010803" pitchFamily="18" charset="0"/>
              </a:rPr>
              <a:t>concentrations</a:t>
            </a:r>
            <a:r>
              <a:rPr lang="cs-CZ" dirty="0" smtClean="0">
                <a:latin typeface="Garamond" panose="02020404030301010803" pitchFamily="18" charset="0"/>
              </a:rPr>
              <a:t> </a:t>
            </a:r>
            <a:r>
              <a:rPr lang="cs-CZ" dirty="0" err="1" smtClean="0">
                <a:latin typeface="Garamond" panose="02020404030301010803" pitchFamily="18" charset="0"/>
              </a:rPr>
              <a:t>camps</a:t>
            </a:r>
            <a:r>
              <a:rPr lang="cs-CZ" dirty="0" smtClean="0">
                <a:latin typeface="Garamond" panose="02020404030301010803" pitchFamily="18" charset="0"/>
              </a:rPr>
              <a:t>, propaganda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smtClean="0">
                <a:latin typeface="Garamond" panose="02020404030301010803" pitchFamily="18" charset="0"/>
              </a:rPr>
              <a:t>Joseph Goebbels</a:t>
            </a:r>
            <a:r>
              <a:rPr lang="cs-CZ" dirty="0" smtClean="0">
                <a:latin typeface="Garamond" panose="02020404030301010803" pitchFamily="18" charset="0"/>
              </a:rPr>
              <a:t>), </a:t>
            </a:r>
            <a:r>
              <a:rPr lang="cs-CZ" dirty="0" err="1" smtClean="0">
                <a:latin typeface="Garamond" panose="02020404030301010803" pitchFamily="18" charset="0"/>
              </a:rPr>
              <a:t>economical</a:t>
            </a:r>
            <a:r>
              <a:rPr lang="cs-CZ" dirty="0" smtClean="0">
                <a:latin typeface="Garamond" panose="02020404030301010803" pitchFamily="18" charset="0"/>
              </a:rPr>
              <a:t> prosperity </a:t>
            </a:r>
            <a:r>
              <a:rPr lang="cs-CZ" dirty="0" err="1" smtClean="0">
                <a:latin typeface="Garamond" panose="02020404030301010803" pitchFamily="18" charset="0"/>
              </a:rPr>
              <a:t>again</a:t>
            </a:r>
            <a:r>
              <a:rPr lang="cs-CZ" dirty="0" smtClean="0">
                <a:latin typeface="Garamond" panose="02020404030301010803" pitchFamily="18" charset="0"/>
              </a:rPr>
              <a:t> – </a:t>
            </a:r>
            <a:r>
              <a:rPr lang="cs-CZ" dirty="0" err="1" smtClean="0">
                <a:latin typeface="Garamond" panose="02020404030301010803" pitchFamily="18" charset="0"/>
              </a:rPr>
              <a:t>preparations</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war</a:t>
            </a:r>
            <a:r>
              <a:rPr lang="cs-CZ" dirty="0" smtClean="0">
                <a:latin typeface="Garamond" panose="02020404030301010803" pitchFamily="18" charset="0"/>
              </a:rPr>
              <a:t>, in 1935 – </a:t>
            </a:r>
            <a:r>
              <a:rPr lang="cs-CZ" dirty="0" err="1" smtClean="0">
                <a:latin typeface="Garamond" panose="02020404030301010803" pitchFamily="18" charset="0"/>
              </a:rPr>
              <a:t>Germany</a:t>
            </a:r>
            <a:r>
              <a:rPr lang="cs-CZ" dirty="0" smtClean="0">
                <a:latin typeface="Garamond" panose="02020404030301010803" pitchFamily="18" charset="0"/>
              </a:rPr>
              <a:t> </a:t>
            </a:r>
            <a:r>
              <a:rPr lang="cs-CZ" dirty="0" err="1" smtClean="0">
                <a:latin typeface="Garamond" panose="02020404030301010803" pitchFamily="18" charset="0"/>
              </a:rPr>
              <a:t>began</a:t>
            </a:r>
            <a:r>
              <a:rPr lang="cs-CZ" dirty="0" smtClean="0">
                <a:latin typeface="Garamond" panose="02020404030301010803" pitchFamily="18" charset="0"/>
              </a:rPr>
              <a:t> to re-</a:t>
            </a:r>
            <a:r>
              <a:rPr lang="cs-CZ" dirty="0" err="1" smtClean="0">
                <a:latin typeface="Garamond" panose="02020404030301010803" pitchFamily="18" charset="0"/>
              </a:rPr>
              <a:t>arm</a:t>
            </a:r>
            <a:r>
              <a:rPr lang="cs-CZ" dirty="0" smtClean="0">
                <a:latin typeface="Garamond" panose="02020404030301010803" pitchFamily="18" charset="0"/>
              </a:rPr>
              <a:t>, 1936 – </a:t>
            </a:r>
            <a:r>
              <a:rPr lang="cs-CZ" dirty="0" err="1" smtClean="0">
                <a:latin typeface="Garamond" panose="02020404030301010803" pitchFamily="18" charset="0"/>
              </a:rPr>
              <a:t>remilitarization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Rhineland</a:t>
            </a:r>
            <a:r>
              <a:rPr lang="cs-CZ" dirty="0" smtClean="0">
                <a:latin typeface="Garamond" panose="02020404030301010803" pitchFamily="18" charset="0"/>
              </a:rPr>
              <a:t>, </a:t>
            </a:r>
            <a:r>
              <a:rPr lang="cs-CZ" b="1" dirty="0" smtClean="0">
                <a:latin typeface="Garamond" panose="02020404030301010803" pitchFamily="18" charset="0"/>
              </a:rPr>
              <a:t>Axis </a:t>
            </a:r>
            <a:r>
              <a:rPr lang="cs-CZ" b="1" dirty="0" err="1" smtClean="0">
                <a:latin typeface="Garamond" panose="02020404030301010803" pitchFamily="18" charset="0"/>
              </a:rPr>
              <a:t>with</a:t>
            </a:r>
            <a:r>
              <a:rPr lang="cs-CZ" b="1" dirty="0" smtClean="0">
                <a:latin typeface="Garamond" panose="02020404030301010803" pitchFamily="18" charset="0"/>
              </a:rPr>
              <a:t> Italy and </a:t>
            </a:r>
            <a:r>
              <a:rPr lang="cs-CZ" b="1" dirty="0" err="1" smtClean="0">
                <a:latin typeface="Garamond" panose="02020404030301010803" pitchFamily="18" charset="0"/>
              </a:rPr>
              <a:t>later</a:t>
            </a:r>
            <a:r>
              <a:rPr lang="cs-CZ" b="1" dirty="0" smtClean="0">
                <a:latin typeface="Garamond" panose="02020404030301010803" pitchFamily="18" charset="0"/>
              </a:rPr>
              <a:t> </a:t>
            </a:r>
            <a:r>
              <a:rPr lang="cs-CZ" b="1" dirty="0" err="1" smtClean="0">
                <a:latin typeface="Garamond" panose="02020404030301010803" pitchFamily="18" charset="0"/>
              </a:rPr>
              <a:t>also</a:t>
            </a:r>
            <a:r>
              <a:rPr lang="cs-CZ" b="1" dirty="0" smtClean="0">
                <a:latin typeface="Garamond" panose="02020404030301010803" pitchFamily="18" charset="0"/>
              </a:rPr>
              <a:t> </a:t>
            </a:r>
            <a:r>
              <a:rPr lang="cs-CZ" b="1" dirty="0" err="1" smtClean="0">
                <a:latin typeface="Garamond" panose="02020404030301010803" pitchFamily="18" charset="0"/>
              </a:rPr>
              <a:t>with</a:t>
            </a:r>
            <a:r>
              <a:rPr lang="cs-CZ" b="1" dirty="0" smtClean="0">
                <a:latin typeface="Garamond" panose="02020404030301010803" pitchFamily="18" charset="0"/>
              </a:rPr>
              <a:t> Japan …</a:t>
            </a:r>
          </a:p>
          <a:p>
            <a:pPr lvl="0" algn="just">
              <a:buFont typeface="Arial" panose="020B0604020202020204" pitchFamily="34" charset="0"/>
              <a:buChar char="•"/>
            </a:pPr>
            <a:r>
              <a:rPr lang="cs-CZ" dirty="0" err="1">
                <a:latin typeface="Garamond" panose="02020404030301010803" pitchFamily="18" charset="0"/>
              </a:rPr>
              <a:t>A</a:t>
            </a:r>
            <a:r>
              <a:rPr lang="cs-CZ" dirty="0" err="1" smtClean="0">
                <a:latin typeface="Garamond" panose="02020404030301010803" pitchFamily="18" charset="0"/>
              </a:rPr>
              <a:t>ttack</a:t>
            </a:r>
            <a:r>
              <a:rPr lang="cs-CZ" dirty="0" smtClean="0">
                <a:latin typeface="Garamond" panose="02020404030301010803" pitchFamily="18" charset="0"/>
              </a:rPr>
              <a:t> on </a:t>
            </a:r>
            <a:r>
              <a:rPr lang="cs-CZ" dirty="0" err="1" smtClean="0">
                <a:latin typeface="Garamond" panose="02020404030301010803" pitchFamily="18" charset="0"/>
              </a:rPr>
              <a:t>Poland</a:t>
            </a:r>
            <a:r>
              <a:rPr lang="cs-CZ" dirty="0" smtClean="0">
                <a:latin typeface="Garamond" panose="02020404030301010803" pitchFamily="18" charset="0"/>
              </a:rPr>
              <a:t> in </a:t>
            </a:r>
            <a:r>
              <a:rPr lang="cs-CZ" dirty="0" err="1" smtClean="0">
                <a:latin typeface="Garamond" panose="02020404030301010803" pitchFamily="18" charset="0"/>
              </a:rPr>
              <a:t>September</a:t>
            </a:r>
            <a:r>
              <a:rPr lang="cs-CZ" dirty="0" smtClean="0">
                <a:latin typeface="Garamond" panose="02020404030301010803" pitchFamily="18" charset="0"/>
              </a:rPr>
              <a:t> 1939, </a:t>
            </a:r>
            <a:r>
              <a:rPr lang="cs-CZ" dirty="0" err="1" smtClean="0">
                <a:latin typeface="Garamond" panose="02020404030301010803" pitchFamily="18" charset="0"/>
              </a:rPr>
              <a:t>attack</a:t>
            </a:r>
            <a:r>
              <a:rPr lang="cs-CZ" dirty="0" smtClean="0">
                <a:latin typeface="Garamond" panose="02020404030301010803" pitchFamily="18" charset="0"/>
              </a:rPr>
              <a:t> on France in </a:t>
            </a:r>
            <a:r>
              <a:rPr lang="cs-CZ" dirty="0" err="1" smtClean="0">
                <a:latin typeface="Garamond" panose="02020404030301010803" pitchFamily="18" charset="0"/>
              </a:rPr>
              <a:t>spring</a:t>
            </a:r>
            <a:r>
              <a:rPr lang="cs-CZ" dirty="0" smtClean="0">
                <a:latin typeface="Garamond" panose="02020404030301010803" pitchFamily="18" charset="0"/>
              </a:rPr>
              <a:t> 1940, </a:t>
            </a:r>
            <a:r>
              <a:rPr lang="cs-CZ" dirty="0" err="1" smtClean="0">
                <a:latin typeface="Garamond" panose="02020404030301010803" pitchFamily="18" charset="0"/>
              </a:rPr>
              <a:t>autumn</a:t>
            </a:r>
            <a:r>
              <a:rPr lang="cs-CZ" dirty="0" smtClean="0">
                <a:latin typeface="Garamond" panose="02020404030301010803" pitchFamily="18" charset="0"/>
              </a:rPr>
              <a:t> 1940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battle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Britain</a:t>
            </a:r>
            <a:r>
              <a:rPr lang="cs-CZ" dirty="0" smtClean="0">
                <a:latin typeface="Garamond" panose="02020404030301010803" pitchFamily="18" charset="0"/>
              </a:rPr>
              <a:t>, June 1942 – </a:t>
            </a:r>
            <a:r>
              <a:rPr lang="cs-CZ" dirty="0" err="1" smtClean="0">
                <a:latin typeface="Garamond" panose="02020404030301010803" pitchFamily="18" charset="0"/>
              </a:rPr>
              <a:t>operation</a:t>
            </a:r>
            <a:r>
              <a:rPr lang="cs-CZ" dirty="0" smtClean="0">
                <a:latin typeface="Garamond" panose="02020404030301010803" pitchFamily="18" charset="0"/>
              </a:rPr>
              <a:t> Barbarossa – </a:t>
            </a:r>
            <a:r>
              <a:rPr lang="cs-CZ" dirty="0" err="1" smtClean="0">
                <a:latin typeface="Garamond" panose="02020404030301010803" pitchFamily="18" charset="0"/>
              </a:rPr>
              <a:t>attack</a:t>
            </a:r>
            <a:r>
              <a:rPr lang="cs-CZ" dirty="0" smtClean="0">
                <a:latin typeface="Garamond" panose="02020404030301010803" pitchFamily="18" charset="0"/>
              </a:rPr>
              <a:t> on USSR –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1942 to </a:t>
            </a:r>
            <a:r>
              <a:rPr lang="cs-CZ" dirty="0" err="1" smtClean="0">
                <a:latin typeface="Garamond" panose="02020404030301010803" pitchFamily="18" charset="0"/>
              </a:rPr>
              <a:t>February</a:t>
            </a:r>
            <a:r>
              <a:rPr lang="cs-CZ" dirty="0" smtClean="0">
                <a:latin typeface="Garamond" panose="02020404030301010803" pitchFamily="18" charset="0"/>
              </a:rPr>
              <a:t> 1943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battle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Stalingrad – </a:t>
            </a:r>
            <a:r>
              <a:rPr lang="cs-CZ" dirty="0" err="1" smtClean="0">
                <a:latin typeface="Garamond" panose="02020404030301010803" pitchFamily="18" charset="0"/>
              </a:rPr>
              <a:t>crucial</a:t>
            </a:r>
            <a:r>
              <a:rPr lang="cs-CZ" dirty="0" smtClean="0">
                <a:latin typeface="Garamond" panose="02020404030301010803" pitchFamily="18" charset="0"/>
              </a:rPr>
              <a:t> point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war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Soviets</a:t>
            </a:r>
            <a:r>
              <a:rPr lang="cs-CZ" dirty="0" smtClean="0">
                <a:latin typeface="Garamond" panose="02020404030301010803" pitchFamily="18" charset="0"/>
              </a:rPr>
              <a:t> </a:t>
            </a:r>
            <a:r>
              <a:rPr lang="cs-CZ" dirty="0" err="1" smtClean="0">
                <a:latin typeface="Garamond" panose="02020404030301010803" pitchFamily="18" charset="0"/>
              </a:rPr>
              <a:t>won</a:t>
            </a:r>
            <a:r>
              <a:rPr lang="cs-CZ" dirty="0" smtClean="0">
                <a:latin typeface="Garamond" panose="02020404030301010803" pitchFamily="18" charset="0"/>
              </a:rPr>
              <a:t> and </a:t>
            </a:r>
            <a:r>
              <a:rPr lang="cs-CZ" dirty="0" err="1" smtClean="0">
                <a:latin typeface="Garamond" panose="02020404030301010803" pitchFamily="18" charset="0"/>
              </a:rPr>
              <a:t>launched</a:t>
            </a:r>
            <a:r>
              <a:rPr lang="cs-CZ" dirty="0" smtClean="0">
                <a:latin typeface="Garamond" panose="02020404030301010803" pitchFamily="18" charset="0"/>
              </a:rPr>
              <a:t> </a:t>
            </a:r>
            <a:r>
              <a:rPr lang="cs-CZ" dirty="0" err="1" smtClean="0">
                <a:latin typeface="Garamond" panose="02020404030301010803" pitchFamily="18" charset="0"/>
              </a:rPr>
              <a:t>great</a:t>
            </a:r>
            <a:r>
              <a:rPr lang="cs-CZ" dirty="0" smtClean="0">
                <a:latin typeface="Garamond" panose="02020404030301010803" pitchFamily="18" charset="0"/>
              </a:rPr>
              <a:t> </a:t>
            </a:r>
            <a:r>
              <a:rPr lang="cs-CZ" dirty="0" err="1" smtClean="0">
                <a:latin typeface="Garamond" panose="02020404030301010803" pitchFamily="18" charset="0"/>
              </a:rPr>
              <a:t>offensive</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1944 – </a:t>
            </a:r>
            <a:r>
              <a:rPr lang="cs-CZ" dirty="0" err="1" smtClean="0">
                <a:latin typeface="Garamond" panose="02020404030301010803" pitchFamily="18" charset="0"/>
              </a:rPr>
              <a:t>crisis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regime</a:t>
            </a:r>
            <a:r>
              <a:rPr lang="cs-CZ" dirty="0" smtClean="0">
                <a:latin typeface="Garamond" panose="02020404030301010803" pitchFamily="18" charset="0"/>
              </a:rPr>
              <a:t> </a:t>
            </a:r>
          </a:p>
          <a:p>
            <a:pPr lvl="0" algn="just">
              <a:buFont typeface="Arial" panose="020B0604020202020204" pitchFamily="34" charset="0"/>
              <a:buChar char="•"/>
            </a:pPr>
            <a:r>
              <a:rPr lang="cs-CZ" dirty="0" err="1" smtClean="0">
                <a:latin typeface="Garamond" panose="02020404030301010803" pitchFamily="18" charset="0"/>
              </a:rPr>
              <a:t>January</a:t>
            </a:r>
            <a:r>
              <a:rPr lang="cs-CZ" dirty="0" smtClean="0">
                <a:latin typeface="Garamond" panose="02020404030301010803" pitchFamily="18" charset="0"/>
              </a:rPr>
              <a:t> 1945 –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stopped</a:t>
            </a:r>
            <a:r>
              <a:rPr lang="cs-CZ" dirty="0" smtClean="0">
                <a:latin typeface="Garamond" panose="02020404030301010803" pitchFamily="18" charset="0"/>
              </a:rPr>
              <a:t> by </a:t>
            </a:r>
            <a:r>
              <a:rPr lang="cs-CZ" dirty="0" err="1" smtClean="0">
                <a:latin typeface="Garamond" panose="02020404030301010803" pitchFamily="18" charset="0"/>
              </a:rPr>
              <a:t>French</a:t>
            </a:r>
            <a:r>
              <a:rPr lang="cs-CZ" dirty="0" smtClean="0">
                <a:latin typeface="Garamond" panose="02020404030301010803" pitchFamily="18" charset="0"/>
              </a:rPr>
              <a:t> and </a:t>
            </a:r>
            <a:r>
              <a:rPr lang="cs-CZ" dirty="0" err="1" smtClean="0">
                <a:latin typeface="Garamond" panose="02020404030301010803" pitchFamily="18" charset="0"/>
              </a:rPr>
              <a:t>American</a:t>
            </a:r>
            <a:r>
              <a:rPr lang="cs-CZ" dirty="0" smtClean="0">
                <a:latin typeface="Garamond" panose="02020404030301010803" pitchFamily="18" charset="0"/>
              </a:rPr>
              <a:t> </a:t>
            </a:r>
            <a:r>
              <a:rPr lang="cs-CZ" dirty="0" err="1" smtClean="0">
                <a:latin typeface="Garamond" panose="02020404030301010803" pitchFamily="18" charset="0"/>
              </a:rPr>
              <a:t>troops</a:t>
            </a:r>
            <a:r>
              <a:rPr lang="cs-CZ" dirty="0" smtClean="0">
                <a:latin typeface="Garamond" panose="02020404030301010803" pitchFamily="18" charset="0"/>
              </a:rPr>
              <a:t> </a:t>
            </a:r>
            <a:r>
              <a:rPr lang="cs-CZ" dirty="0" err="1" smtClean="0">
                <a:latin typeface="Garamond" panose="02020404030301010803" pitchFamily="18" charset="0"/>
              </a:rPr>
              <a:t>at</a:t>
            </a:r>
            <a:r>
              <a:rPr lang="cs-CZ" dirty="0" smtClean="0">
                <a:latin typeface="Garamond" panose="02020404030301010803" pitchFamily="18" charset="0"/>
              </a:rPr>
              <a:t> Western front</a:t>
            </a:r>
          </a:p>
          <a:p>
            <a:endParaRPr lang="cs-CZ" dirty="0"/>
          </a:p>
        </p:txBody>
      </p:sp>
    </p:spTree>
    <p:extLst>
      <p:ext uri="{BB962C8B-B14F-4D97-AF65-F5344CB8AC3E}">
        <p14:creationId xmlns:p14="http://schemas.microsoft.com/office/powerpoint/2010/main" val="184522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7452320" y="5013176"/>
            <a:ext cx="1691680" cy="1152128"/>
          </a:xfrm>
        </p:spPr>
        <p:txBody>
          <a:bodyPr>
            <a:normAutofit/>
          </a:bodyPr>
          <a:lstStyle/>
          <a:p>
            <a:pPr algn="ctr"/>
            <a:r>
              <a:rPr lang="cs-CZ" sz="2000" b="1" dirty="0" err="1" smtClean="0">
                <a:latin typeface="Garamond" panose="02020404030301010803" pitchFamily="18" charset="0"/>
              </a:rPr>
              <a:t>Europe</a:t>
            </a:r>
            <a:r>
              <a:rPr lang="cs-CZ" sz="2000" b="1" dirty="0" smtClean="0">
                <a:latin typeface="Garamond" panose="02020404030301010803" pitchFamily="18" charset="0"/>
              </a:rPr>
              <a:t> </a:t>
            </a:r>
            <a:r>
              <a:rPr lang="cs-CZ" sz="2000" b="1" dirty="0" err="1" smtClean="0">
                <a:latin typeface="Garamond" panose="02020404030301010803" pitchFamily="18" charset="0"/>
              </a:rPr>
              <a:t>under</a:t>
            </a:r>
            <a:r>
              <a:rPr lang="cs-CZ" sz="2000" b="1" dirty="0" smtClean="0">
                <a:latin typeface="Garamond" panose="02020404030301010803" pitchFamily="18" charset="0"/>
              </a:rPr>
              <a:t> </a:t>
            </a:r>
            <a:r>
              <a:rPr lang="cs-CZ" sz="2000" b="1" dirty="0" err="1" smtClean="0">
                <a:latin typeface="Garamond" panose="02020404030301010803" pitchFamily="18" charset="0"/>
              </a:rPr>
              <a:t>Nazi</a:t>
            </a:r>
            <a:r>
              <a:rPr lang="cs-CZ" sz="2000" b="1" dirty="0" smtClean="0">
                <a:latin typeface="Garamond" panose="02020404030301010803" pitchFamily="18" charset="0"/>
              </a:rPr>
              <a:t> </a:t>
            </a:r>
            <a:r>
              <a:rPr lang="cs-CZ" sz="2000" b="1" dirty="0" err="1" smtClean="0">
                <a:latin typeface="Garamond" panose="02020404030301010803" pitchFamily="18" charset="0"/>
              </a:rPr>
              <a:t>domination</a:t>
            </a:r>
            <a:endParaRPr lang="cs-CZ" sz="2000" b="1" dirty="0">
              <a:latin typeface="Garamond" panose="02020404030301010803" pitchFamily="18" charset="0"/>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8640"/>
            <a:ext cx="6277852" cy="5792009"/>
          </a:xfrm>
          <a:prstGeom prst="rect">
            <a:avLst/>
          </a:prstGeom>
        </p:spPr>
      </p:pic>
    </p:spTree>
    <p:extLst>
      <p:ext uri="{BB962C8B-B14F-4D97-AF65-F5344CB8AC3E}">
        <p14:creationId xmlns:p14="http://schemas.microsoft.com/office/powerpoint/2010/main" val="244922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20040"/>
            <a:ext cx="8496944" cy="516672"/>
          </a:xfrm>
        </p:spPr>
        <p:txBody>
          <a:bodyPr>
            <a:normAutofit fontScale="90000"/>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467544" y="1484784"/>
            <a:ext cx="8352928" cy="4846320"/>
          </a:xfrm>
          <a:prstGeom prst="rect">
            <a:avLst/>
          </a:prstGeom>
        </p:spPr>
        <p:txBody>
          <a:bodyPr/>
          <a:lstStyle/>
          <a:p>
            <a:pPr algn="just">
              <a:buNone/>
            </a:pPr>
            <a:r>
              <a:rPr lang="cs-CZ" b="1" i="1" dirty="0" err="1" smtClean="0">
                <a:latin typeface="Garamond" panose="02020404030301010803" pitchFamily="18" charset="0"/>
              </a:rPr>
              <a:t>Austria</a:t>
            </a:r>
            <a:r>
              <a:rPr lang="cs-CZ" b="1" dirty="0" smtClean="0">
                <a:latin typeface="Garamond" panose="02020404030301010803" pitchFamily="18" charset="0"/>
              </a:rPr>
              <a:t> </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A</a:t>
            </a:r>
            <a:r>
              <a:rPr lang="cs-CZ" dirty="0" err="1" smtClean="0">
                <a:latin typeface="Garamond" panose="02020404030301010803" pitchFamily="18" charset="0"/>
              </a:rPr>
              <a:t>fter</a:t>
            </a:r>
            <a:r>
              <a:rPr lang="cs-CZ" dirty="0" smtClean="0">
                <a:latin typeface="Garamond" panose="02020404030301010803" pitchFamily="18" charset="0"/>
              </a:rPr>
              <a:t> </a:t>
            </a:r>
            <a:r>
              <a:rPr lang="cs-CZ" dirty="0" err="1" smtClean="0">
                <a:latin typeface="Garamond" panose="02020404030301010803" pitchFamily="18" charset="0"/>
              </a:rPr>
              <a:t>Anschluss</a:t>
            </a:r>
            <a:r>
              <a:rPr lang="cs-CZ" dirty="0" smtClean="0">
                <a:latin typeface="Garamond" panose="02020404030301010803" pitchFamily="18" charset="0"/>
              </a:rPr>
              <a:t> in </a:t>
            </a:r>
            <a:r>
              <a:rPr lang="cs-CZ" dirty="0" err="1" smtClean="0">
                <a:latin typeface="Garamond" panose="02020404030301010803" pitchFamily="18" charset="0"/>
              </a:rPr>
              <a:t>March</a:t>
            </a:r>
            <a:r>
              <a:rPr lang="cs-CZ" dirty="0" smtClean="0">
                <a:latin typeface="Garamond" panose="02020404030301010803" pitchFamily="18" charset="0"/>
              </a:rPr>
              <a:t> 1938 (</a:t>
            </a:r>
            <a:r>
              <a:rPr lang="cs-CZ" dirty="0" err="1" smtClean="0">
                <a:latin typeface="Garamond" panose="02020404030301010803" pitchFamily="18" charset="0"/>
              </a:rPr>
              <a:t>Fall</a:t>
            </a:r>
            <a:r>
              <a:rPr lang="cs-CZ" dirty="0" smtClean="0">
                <a:latin typeface="Garamond" panose="02020404030301010803" pitchFamily="18" charset="0"/>
              </a:rPr>
              <a:t> Otto) </a:t>
            </a:r>
            <a:r>
              <a:rPr lang="cs-CZ" dirty="0" err="1" smtClean="0">
                <a:latin typeface="Garamond" panose="02020404030301010803" pitchFamily="18" charset="0"/>
              </a:rPr>
              <a:t>Austria</a:t>
            </a:r>
            <a:r>
              <a:rPr lang="cs-CZ" dirty="0" smtClean="0">
                <a:latin typeface="Garamond" panose="02020404030301010803" pitchFamily="18" charset="0"/>
              </a:rPr>
              <a:t> </a:t>
            </a:r>
            <a:r>
              <a:rPr lang="cs-CZ" dirty="0" err="1" smtClean="0">
                <a:latin typeface="Garamond" panose="02020404030301010803" pitchFamily="18" charset="0"/>
              </a:rPr>
              <a:t>became</a:t>
            </a:r>
            <a:r>
              <a:rPr lang="cs-CZ" dirty="0" smtClean="0">
                <a:latin typeface="Garamond" panose="02020404030301010803" pitchFamily="18" charset="0"/>
              </a:rPr>
              <a:t> a part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territory</a:t>
            </a:r>
            <a:r>
              <a:rPr lang="cs-CZ" dirty="0" smtClean="0">
                <a:latin typeface="Garamond" panose="02020404030301010803" pitchFamily="18" charset="0"/>
              </a:rPr>
              <a:t> </a:t>
            </a:r>
          </a:p>
          <a:p>
            <a:pPr lvl="0" algn="just">
              <a:buFont typeface="Arial" panose="020B0604020202020204" pitchFamily="34" charset="0"/>
              <a:buChar char="•"/>
            </a:pPr>
            <a:r>
              <a:rPr lang="cs-CZ" dirty="0">
                <a:latin typeface="Garamond" panose="02020404030301010803" pitchFamily="18" charset="0"/>
              </a:rPr>
              <a:t>I</a:t>
            </a:r>
            <a:r>
              <a:rPr lang="cs-CZ" dirty="0" smtClean="0">
                <a:latin typeface="Garamond" panose="02020404030301010803" pitchFamily="18" charset="0"/>
              </a:rPr>
              <a:t>n </a:t>
            </a:r>
            <a:r>
              <a:rPr lang="cs-CZ" dirty="0" err="1" smtClean="0">
                <a:latin typeface="Garamond" panose="02020404030301010803" pitchFamily="18" charset="0"/>
              </a:rPr>
              <a:t>April</a:t>
            </a:r>
            <a:r>
              <a:rPr lang="cs-CZ" dirty="0" smtClean="0">
                <a:latin typeface="Garamond" panose="02020404030301010803" pitchFamily="18" charset="0"/>
              </a:rPr>
              <a:t> a plebiscite </a:t>
            </a:r>
            <a:r>
              <a:rPr lang="cs-CZ" dirty="0" err="1" smtClean="0">
                <a:latin typeface="Garamond" panose="02020404030301010803" pitchFamily="18" charset="0"/>
              </a:rPr>
              <a:t>that</a:t>
            </a:r>
            <a:r>
              <a:rPr lang="cs-CZ" dirty="0" smtClean="0">
                <a:latin typeface="Garamond" panose="02020404030301010803" pitchFamily="18" charset="0"/>
              </a:rPr>
              <a:t> </a:t>
            </a:r>
            <a:r>
              <a:rPr lang="cs-CZ" dirty="0" err="1" smtClean="0">
                <a:latin typeface="Garamond" panose="02020404030301010803" pitchFamily="18" charset="0"/>
              </a:rPr>
              <a:t>confirmed</a:t>
            </a:r>
            <a:r>
              <a:rPr lang="cs-CZ" dirty="0" smtClean="0">
                <a:latin typeface="Garamond" panose="02020404030301010803" pitchFamily="18" charset="0"/>
              </a:rPr>
              <a:t> </a:t>
            </a:r>
            <a:r>
              <a:rPr lang="cs-CZ" dirty="0" err="1" smtClean="0">
                <a:latin typeface="Garamond" panose="02020404030301010803" pitchFamily="18" charset="0"/>
              </a:rPr>
              <a:t>annexation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Austria</a:t>
            </a:r>
            <a:r>
              <a:rPr lang="cs-CZ" dirty="0" smtClean="0">
                <a:latin typeface="Garamond" panose="02020404030301010803" pitchFamily="18" charset="0"/>
              </a:rPr>
              <a:t> </a:t>
            </a:r>
            <a:r>
              <a:rPr lang="cs-CZ" dirty="0" err="1" smtClean="0">
                <a:latin typeface="Garamond" panose="02020404030301010803" pitchFamily="18" charset="0"/>
              </a:rPr>
              <a:t>into</a:t>
            </a:r>
            <a:r>
              <a:rPr lang="cs-CZ" dirty="0" smtClean="0">
                <a:latin typeface="Garamond" panose="02020404030301010803" pitchFamily="18" charset="0"/>
              </a:rPr>
              <a:t>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Germany</a:t>
            </a:r>
            <a:endParaRPr lang="cs-CZ" dirty="0" smtClean="0">
              <a:latin typeface="Garamond" panose="02020404030301010803" pitchFamily="18" charset="0"/>
            </a:endParaRPr>
          </a:p>
          <a:p>
            <a:pPr lvl="0" algn="just">
              <a:buNone/>
            </a:pPr>
            <a:endParaRPr lang="cs-CZ" dirty="0" smtClean="0"/>
          </a:p>
          <a:p>
            <a:pPr algn="just"/>
            <a:endParaRPr lang="cs-CZ" dirty="0"/>
          </a:p>
        </p:txBody>
      </p:sp>
    </p:spTree>
    <p:extLst>
      <p:ext uri="{BB962C8B-B14F-4D97-AF65-F5344CB8AC3E}">
        <p14:creationId xmlns:p14="http://schemas.microsoft.com/office/powerpoint/2010/main" val="250393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208912" cy="732696"/>
          </a:xfrm>
        </p:spPr>
        <p:txBody>
          <a:bodyPr>
            <a:no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sz="half" idx="4294967295"/>
          </p:nvPr>
        </p:nvSpPr>
        <p:spPr>
          <a:xfrm>
            <a:off x="107504" y="1196752"/>
            <a:ext cx="3520440" cy="5102027"/>
          </a:xfrm>
          <a:prstGeom prst="rect">
            <a:avLst/>
          </a:prstGeom>
        </p:spPr>
        <p:txBody>
          <a:bodyPr>
            <a:normAutofit/>
          </a:bodyPr>
          <a:lstStyle/>
          <a:p>
            <a:pPr algn="just">
              <a:buFont typeface="Arial" panose="020B0604020202020204" pitchFamily="34" charset="0"/>
              <a:buChar char="•"/>
            </a:pPr>
            <a:r>
              <a:rPr lang="cs-CZ" b="1" i="1" dirty="0" err="1" smtClean="0">
                <a:latin typeface="Garamond" panose="02020404030301010803" pitchFamily="18" charset="0"/>
              </a:rPr>
              <a:t>Hungary</a:t>
            </a:r>
            <a:r>
              <a:rPr lang="cs-CZ" dirty="0" smtClean="0">
                <a:latin typeface="Garamond" panose="02020404030301010803" pitchFamily="18" charset="0"/>
              </a:rPr>
              <a:t> </a:t>
            </a: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erritorial</a:t>
            </a:r>
            <a:r>
              <a:rPr lang="cs-CZ" dirty="0" smtClean="0">
                <a:latin typeface="Garamond" panose="02020404030301010803" pitchFamily="18" charset="0"/>
              </a:rPr>
              <a:t> </a:t>
            </a:r>
            <a:r>
              <a:rPr lang="cs-CZ" dirty="0" err="1" smtClean="0">
                <a:latin typeface="Garamond" panose="02020404030301010803" pitchFamily="18" charset="0"/>
              </a:rPr>
              <a:t>gains</a:t>
            </a:r>
            <a:r>
              <a:rPr lang="cs-CZ" dirty="0" smtClean="0">
                <a:latin typeface="Garamond" panose="02020404030301010803" pitchFamily="18" charset="0"/>
              </a:rPr>
              <a:t> –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Rumania</a:t>
            </a:r>
            <a:r>
              <a:rPr lang="cs-CZ" dirty="0" smtClean="0">
                <a:latin typeface="Garamond" panose="02020404030301010803" pitchFamily="18" charset="0"/>
              </a:rPr>
              <a:t> and </a:t>
            </a:r>
            <a:r>
              <a:rPr lang="cs-CZ" dirty="0" err="1" smtClean="0">
                <a:latin typeface="Garamond" panose="02020404030301010803" pitchFamily="18" charset="0"/>
              </a:rPr>
              <a:t>Yugoslavia</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H</a:t>
            </a:r>
            <a:r>
              <a:rPr lang="cs-CZ" dirty="0" err="1" smtClean="0">
                <a:latin typeface="Garamond" panose="02020404030301010803" pitchFamily="18" charset="0"/>
              </a:rPr>
              <a:t>ungarian</a:t>
            </a:r>
            <a:r>
              <a:rPr lang="cs-CZ" dirty="0" smtClean="0">
                <a:latin typeface="Garamond" panose="02020404030301010803" pitchFamily="18" charset="0"/>
              </a:rPr>
              <a:t> </a:t>
            </a:r>
            <a:r>
              <a:rPr lang="cs-CZ" dirty="0" err="1" smtClean="0">
                <a:latin typeface="Garamond" panose="02020404030301010803" pitchFamily="18" charset="0"/>
              </a:rPr>
              <a:t>nazism</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1940 - </a:t>
            </a:r>
            <a:r>
              <a:rPr lang="cs-CZ" dirty="0" err="1" smtClean="0">
                <a:latin typeface="Garamond" panose="02020404030301010803" pitchFamily="18" charset="0"/>
              </a:rPr>
              <a:t>joined</a:t>
            </a:r>
            <a:r>
              <a:rPr lang="cs-CZ" dirty="0" smtClean="0">
                <a:latin typeface="Garamond" panose="02020404030301010803" pitchFamily="18" charset="0"/>
              </a:rPr>
              <a:t> Axis Berlin – Rome – </a:t>
            </a:r>
            <a:r>
              <a:rPr lang="cs-CZ" dirty="0" err="1" smtClean="0">
                <a:latin typeface="Garamond" panose="02020404030301010803" pitchFamily="18" charset="0"/>
              </a:rPr>
              <a:t>Tokyo</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Participated</a:t>
            </a:r>
            <a:r>
              <a:rPr lang="cs-CZ" dirty="0" smtClean="0">
                <a:latin typeface="Garamond" panose="02020404030301010803" pitchFamily="18" charset="0"/>
              </a:rPr>
              <a:t> on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invasions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Yugoslavia</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a:t>
            </a:r>
            <a:r>
              <a:rPr lang="cs-CZ" dirty="0" smtClean="0">
                <a:latin typeface="Garamond" panose="02020404030301010803" pitchFamily="18" charset="0"/>
              </a:rPr>
              <a:t> Union</a:t>
            </a:r>
          </a:p>
          <a:p>
            <a:endParaRPr lang="cs-CZ" dirty="0"/>
          </a:p>
        </p:txBody>
      </p:sp>
      <p:pic>
        <p:nvPicPr>
          <p:cNvPr id="5" name="Zástupný symbol pro obsah 4" descr="800px-TeritorialGainsHungary1920-41.svg.png"/>
          <p:cNvPicPr>
            <a:picLocks noGrp="1" noChangeAspect="1"/>
          </p:cNvPicPr>
          <p:nvPr>
            <p:ph sz="half" idx="4294967295"/>
          </p:nvPr>
        </p:nvPicPr>
        <p:blipFill>
          <a:blip r:embed="rId2" cstate="print"/>
          <a:stretch>
            <a:fillRect/>
          </a:stretch>
        </p:blipFill>
        <p:spPr>
          <a:xfrm>
            <a:off x="3635896" y="1772815"/>
            <a:ext cx="5184576" cy="3791221"/>
          </a:xfrm>
          <a:prstGeom prst="rect">
            <a:avLst/>
          </a:prstGeom>
        </p:spPr>
      </p:pic>
    </p:spTree>
    <p:extLst>
      <p:ext uri="{BB962C8B-B14F-4D97-AF65-F5344CB8AC3E}">
        <p14:creationId xmlns:p14="http://schemas.microsoft.com/office/powerpoint/2010/main" val="176510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316416" cy="588680"/>
          </a:xfrm>
        </p:spPr>
        <p:txBody>
          <a:bodyPr>
            <a:norm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107504" y="764704"/>
            <a:ext cx="9036496" cy="6093296"/>
          </a:xfrm>
          <a:prstGeom prst="rect">
            <a:avLst/>
          </a:prstGeom>
        </p:spPr>
        <p:txBody>
          <a:bodyPr>
            <a:normAutofit fontScale="92500"/>
          </a:bodyPr>
          <a:lstStyle/>
          <a:p>
            <a:pPr algn="just">
              <a:buFont typeface="Arial" panose="020B0604020202020204" pitchFamily="34" charset="0"/>
              <a:buChar char="•"/>
            </a:pPr>
            <a:r>
              <a:rPr lang="cs-CZ" b="1" i="1" dirty="0" err="1" smtClean="0">
                <a:latin typeface="Garamond" panose="02020404030301010803" pitchFamily="18" charset="0"/>
              </a:rPr>
              <a:t>Poland</a:t>
            </a:r>
            <a:r>
              <a:rPr lang="cs-CZ" dirty="0" smtClean="0">
                <a:latin typeface="Garamond" panose="02020404030301010803" pitchFamily="18" charset="0"/>
              </a:rPr>
              <a:t> </a:t>
            </a:r>
          </a:p>
          <a:p>
            <a:pPr algn="just">
              <a:buFont typeface="Arial" panose="020B0604020202020204" pitchFamily="34" charset="0"/>
              <a:buChar char="•"/>
            </a:pPr>
            <a:r>
              <a:rPr lang="cs-CZ" dirty="0" err="1">
                <a:latin typeface="Garamond" panose="02020404030301010803" pitchFamily="18" charset="0"/>
              </a:rPr>
              <a:t>E</a:t>
            </a:r>
            <a:r>
              <a:rPr lang="cs-CZ" dirty="0" err="1" smtClean="0">
                <a:latin typeface="Garamond" panose="02020404030301010803" pitchFamily="18" charset="0"/>
              </a:rPr>
              <a:t>ndangered</a:t>
            </a:r>
            <a:r>
              <a:rPr lang="cs-CZ" dirty="0" smtClean="0">
                <a:latin typeface="Garamond" panose="02020404030301010803" pitchFamily="18" charset="0"/>
              </a:rPr>
              <a:t> by </a:t>
            </a:r>
            <a:r>
              <a:rPr lang="cs-CZ" dirty="0" err="1" smtClean="0">
                <a:latin typeface="Garamond" panose="02020404030301010803" pitchFamily="18" charset="0"/>
              </a:rPr>
              <a:t>Germany</a:t>
            </a:r>
            <a:r>
              <a:rPr lang="cs-CZ" dirty="0" smtClean="0">
                <a:latin typeface="Garamond" panose="02020404030301010803" pitchFamily="18" charset="0"/>
              </a:rPr>
              <a:t> but </a:t>
            </a:r>
            <a:r>
              <a:rPr lang="cs-CZ" dirty="0" err="1" smtClean="0">
                <a:latin typeface="Garamond" panose="02020404030301010803" pitchFamily="18" charset="0"/>
              </a:rPr>
              <a:t>also</a:t>
            </a:r>
            <a:r>
              <a:rPr lang="cs-CZ" dirty="0" smtClean="0">
                <a:latin typeface="Garamond" panose="02020404030301010803" pitchFamily="18" charset="0"/>
              </a:rPr>
              <a:t> by </a:t>
            </a:r>
            <a:r>
              <a:rPr lang="cs-CZ" dirty="0" err="1" smtClean="0">
                <a:latin typeface="Garamond" panose="02020404030301010803" pitchFamily="18" charset="0"/>
              </a:rPr>
              <a:t>Soviet</a:t>
            </a:r>
            <a:r>
              <a:rPr lang="cs-CZ" dirty="0" smtClean="0">
                <a:latin typeface="Garamond" panose="02020404030301010803" pitchFamily="18" charset="0"/>
              </a:rPr>
              <a:t> Union</a:t>
            </a:r>
          </a:p>
          <a:p>
            <a:pPr lvl="0" algn="just">
              <a:buFont typeface="Arial" panose="020B0604020202020204" pitchFamily="34" charset="0"/>
              <a:buChar char="•"/>
            </a:pPr>
            <a:r>
              <a:rPr lang="cs-CZ" dirty="0" err="1">
                <a:latin typeface="Garamond" panose="02020404030301010803" pitchFamily="18" charset="0"/>
              </a:rPr>
              <a:t>A</a:t>
            </a:r>
            <a:r>
              <a:rPr lang="cs-CZ" dirty="0" err="1" smtClean="0">
                <a:latin typeface="Garamond" panose="02020404030301010803" pitchFamily="18" charset="0"/>
              </a:rPr>
              <a:t>ttacked</a:t>
            </a:r>
            <a:r>
              <a:rPr lang="cs-CZ" dirty="0" smtClean="0">
                <a:latin typeface="Garamond" panose="02020404030301010803" pitchFamily="18" charset="0"/>
              </a:rPr>
              <a:t> by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Germany</a:t>
            </a:r>
            <a:r>
              <a:rPr lang="cs-CZ" dirty="0" smtClean="0">
                <a:latin typeface="Garamond" panose="02020404030301010803" pitchFamily="18" charset="0"/>
              </a:rPr>
              <a:t> on 1</a:t>
            </a:r>
            <a:r>
              <a:rPr lang="cs-CZ" baseline="30000" dirty="0" smtClean="0">
                <a:latin typeface="Garamond" panose="02020404030301010803" pitchFamily="18" charset="0"/>
              </a:rPr>
              <a:t>st</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1939 </a:t>
            </a:r>
            <a:r>
              <a:rPr lang="cs-CZ" dirty="0" err="1" smtClean="0">
                <a:latin typeface="Garamond" panose="02020404030301010803" pitchFamily="18" charset="0"/>
              </a:rPr>
              <a:t>without</a:t>
            </a:r>
            <a:r>
              <a:rPr lang="cs-CZ" dirty="0" smtClean="0">
                <a:latin typeface="Garamond" panose="02020404030301010803" pitchFamily="18" charset="0"/>
              </a:rPr>
              <a:t> </a:t>
            </a:r>
            <a:r>
              <a:rPr lang="cs-CZ" dirty="0" err="1" smtClean="0">
                <a:latin typeface="Garamond" panose="02020404030301010803" pitchFamily="18" charset="0"/>
              </a:rPr>
              <a:t>declaring</a:t>
            </a:r>
            <a:r>
              <a:rPr lang="cs-CZ" dirty="0" smtClean="0">
                <a:latin typeface="Garamond" panose="02020404030301010803" pitchFamily="18" charset="0"/>
              </a:rPr>
              <a:t> </a:t>
            </a:r>
            <a:r>
              <a:rPr lang="cs-CZ" dirty="0" err="1" smtClean="0">
                <a:latin typeface="Garamond" panose="02020404030301010803" pitchFamily="18" charset="0"/>
              </a:rPr>
              <a:t>war</a:t>
            </a:r>
            <a:r>
              <a:rPr lang="cs-CZ" dirty="0" smtClean="0">
                <a:latin typeface="Garamond" panose="02020404030301010803" pitchFamily="18" charset="0"/>
              </a:rPr>
              <a:t> on </a:t>
            </a:r>
            <a:r>
              <a:rPr lang="cs-CZ" dirty="0" err="1" smtClean="0">
                <a:latin typeface="Garamond" panose="02020404030301010803" pitchFamily="18" charset="0"/>
              </a:rPr>
              <a:t>Poland</a:t>
            </a:r>
            <a:r>
              <a:rPr lang="cs-CZ" dirty="0" smtClean="0">
                <a:latin typeface="Garamond" panose="02020404030301010803" pitchFamily="18" charset="0"/>
              </a:rPr>
              <a:t> </a:t>
            </a:r>
          </a:p>
          <a:p>
            <a:pPr lvl="0" algn="just">
              <a:buFont typeface="Arial" panose="020B0604020202020204" pitchFamily="34" charset="0"/>
              <a:buChar char="•"/>
            </a:pPr>
            <a:r>
              <a:rPr lang="cs-CZ" dirty="0" smtClean="0">
                <a:latin typeface="Garamond" panose="02020404030301010803" pitchFamily="18" charset="0"/>
              </a:rPr>
              <a:t>17</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 USSR </a:t>
            </a:r>
            <a:r>
              <a:rPr lang="cs-CZ" dirty="0" err="1" smtClean="0">
                <a:latin typeface="Garamond" panose="02020404030301010803" pitchFamily="18" charset="0"/>
              </a:rPr>
              <a:t>attacked</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occupied</a:t>
            </a:r>
            <a:r>
              <a:rPr lang="cs-CZ" dirty="0" smtClean="0">
                <a:latin typeface="Garamond" panose="02020404030301010803" pitchFamily="18" charset="0"/>
              </a:rPr>
              <a:t> </a:t>
            </a:r>
            <a:r>
              <a:rPr lang="cs-CZ" dirty="0" err="1" smtClean="0">
                <a:latin typeface="Garamond" panose="02020404030301010803" pitchFamily="18" charset="0"/>
              </a:rPr>
              <a:t>eastern</a:t>
            </a:r>
            <a:r>
              <a:rPr lang="cs-CZ" dirty="0" smtClean="0">
                <a:latin typeface="Garamond" panose="02020404030301010803" pitchFamily="18" charset="0"/>
              </a:rPr>
              <a:t> part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p>
          <a:p>
            <a:pPr lvl="0" algn="just">
              <a:buFont typeface="Arial" panose="020B0604020202020204" pitchFamily="34" charset="0"/>
              <a:buChar char="•"/>
            </a:pPr>
            <a:r>
              <a:rPr lang="cs-CZ" dirty="0">
                <a:latin typeface="Garamond" panose="02020404030301010803" pitchFamily="18" charset="0"/>
              </a:rPr>
              <a:t>S</a:t>
            </a:r>
            <a:r>
              <a:rPr lang="cs-CZ" dirty="0" smtClean="0">
                <a:latin typeface="Garamond" panose="02020404030301010803" pitchFamily="18" charset="0"/>
              </a:rPr>
              <a:t>o </a:t>
            </a:r>
            <a:r>
              <a:rPr lang="cs-CZ" dirty="0" err="1" smtClean="0">
                <a:latin typeface="Garamond" panose="02020404030301010803" pitchFamily="18" charset="0"/>
              </a:rPr>
              <a:t>called</a:t>
            </a:r>
            <a:r>
              <a:rPr lang="cs-CZ" dirty="0" smtClean="0">
                <a:latin typeface="Garamond" panose="02020404030301010803" pitchFamily="18" charset="0"/>
              </a:rPr>
              <a:t> </a:t>
            </a:r>
            <a:r>
              <a:rPr lang="cs-CZ" dirty="0">
                <a:latin typeface="Garamond" panose="02020404030301010803" pitchFamily="18" charset="0"/>
              </a:rPr>
              <a:t>“ </a:t>
            </a:r>
            <a:r>
              <a:rPr lang="cs-CZ" i="1" dirty="0">
                <a:latin typeface="Garamond" panose="02020404030301010803" pitchFamily="18" charset="0"/>
              </a:rPr>
              <a:t>New </a:t>
            </a:r>
            <a:r>
              <a:rPr lang="cs-CZ" i="1" dirty="0" err="1" smtClean="0">
                <a:latin typeface="Garamond" panose="02020404030301010803" pitchFamily="18" charset="0"/>
              </a:rPr>
              <a:t>Partition</a:t>
            </a:r>
            <a:r>
              <a:rPr lang="cs-CZ" i="1" dirty="0" smtClean="0">
                <a:latin typeface="Garamond" panose="02020404030301010803" pitchFamily="18" charset="0"/>
              </a:rPr>
              <a:t> </a:t>
            </a:r>
            <a:r>
              <a:rPr lang="cs-CZ" i="1" dirty="0" err="1" smtClean="0">
                <a:latin typeface="Garamond" panose="02020404030301010803" pitchFamily="18" charset="0"/>
              </a:rPr>
              <a:t>of</a:t>
            </a:r>
            <a:r>
              <a:rPr lang="cs-CZ" i="1" dirty="0" smtClean="0">
                <a:latin typeface="Garamond" panose="02020404030301010803" pitchFamily="18" charset="0"/>
              </a:rPr>
              <a:t> </a:t>
            </a:r>
            <a:r>
              <a:rPr lang="cs-CZ" i="1" dirty="0" err="1" smtClean="0">
                <a:latin typeface="Garamond" panose="02020404030301010803" pitchFamily="18" charset="0"/>
              </a:rPr>
              <a:t>Poland</a:t>
            </a:r>
            <a:r>
              <a:rPr lang="cs-CZ" dirty="0" smtClean="0">
                <a:latin typeface="Garamond" panose="02020404030301010803" pitchFamily="18" charset="0"/>
              </a:rPr>
              <a:t>“ – </a:t>
            </a:r>
            <a:r>
              <a:rPr lang="cs-CZ" b="1" dirty="0" smtClean="0">
                <a:latin typeface="Garamond" panose="02020404030301010803" pitchFamily="18" charset="0"/>
              </a:rPr>
              <a:t>western</a:t>
            </a:r>
            <a:r>
              <a:rPr lang="cs-CZ" dirty="0" smtClean="0">
                <a:latin typeface="Garamond" panose="02020404030301010803" pitchFamily="18" charset="0"/>
              </a:rPr>
              <a:t> part </a:t>
            </a:r>
            <a:r>
              <a:rPr lang="cs-CZ" dirty="0" err="1" smtClean="0">
                <a:latin typeface="Garamond" panose="02020404030301010803" pitchFamily="18" charset="0"/>
              </a:rPr>
              <a:t>under</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Reich, </a:t>
            </a:r>
            <a:r>
              <a:rPr lang="cs-CZ" b="1" dirty="0" err="1" smtClean="0">
                <a:latin typeface="Garamond" panose="02020404030301010803" pitchFamily="18" charset="0"/>
              </a:rPr>
              <a:t>central</a:t>
            </a:r>
            <a:r>
              <a:rPr lang="cs-CZ" b="1" dirty="0" smtClean="0">
                <a:latin typeface="Garamond" panose="02020404030301010803" pitchFamily="18" charset="0"/>
              </a:rPr>
              <a:t> part </a:t>
            </a:r>
            <a:r>
              <a:rPr lang="cs-CZ" dirty="0" smtClean="0">
                <a:latin typeface="Garamond" panose="02020404030301010803" pitchFamily="18" charset="0"/>
              </a:rPr>
              <a:t>– General Gouvernement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capital</a:t>
            </a:r>
            <a:r>
              <a:rPr lang="cs-CZ" dirty="0" smtClean="0">
                <a:latin typeface="Garamond" panose="02020404030301010803" pitchFamily="18" charset="0"/>
              </a:rPr>
              <a:t> city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Krakow</a:t>
            </a:r>
            <a:r>
              <a:rPr lang="cs-CZ" dirty="0" smtClean="0">
                <a:latin typeface="Garamond" panose="02020404030301010803" pitchFamily="18" charset="0"/>
              </a:rPr>
              <a:t>)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head</a:t>
            </a:r>
            <a:r>
              <a:rPr lang="cs-CZ" dirty="0" smtClean="0">
                <a:latin typeface="Garamond" panose="02020404030301010803" pitchFamily="18" charset="0"/>
              </a:rPr>
              <a:t> </a:t>
            </a:r>
            <a:r>
              <a:rPr lang="cs-CZ" b="1" dirty="0" smtClean="0">
                <a:latin typeface="Garamond" panose="02020404030301010803" pitchFamily="18" charset="0"/>
              </a:rPr>
              <a:t>Hans Frank</a:t>
            </a:r>
            <a:r>
              <a:rPr lang="cs-CZ" dirty="0" smtClean="0">
                <a:latin typeface="Garamond" panose="02020404030301010803" pitchFamily="18" charset="0"/>
              </a:rPr>
              <a:t>, </a:t>
            </a:r>
            <a:r>
              <a:rPr lang="cs-CZ" b="1" dirty="0" err="1" smtClean="0">
                <a:latin typeface="Garamond" panose="02020404030301010803" pitchFamily="18" charset="0"/>
              </a:rPr>
              <a:t>eastern</a:t>
            </a:r>
            <a:r>
              <a:rPr lang="cs-CZ" b="1" dirty="0" smtClean="0">
                <a:latin typeface="Garamond" panose="02020404030301010803" pitchFamily="18" charset="0"/>
              </a:rPr>
              <a:t> part </a:t>
            </a:r>
            <a:r>
              <a:rPr lang="cs-CZ" dirty="0" smtClean="0">
                <a:latin typeface="Garamond" panose="02020404030301010803" pitchFamily="18" charset="0"/>
              </a:rPr>
              <a:t>– </a:t>
            </a:r>
            <a:r>
              <a:rPr lang="cs-CZ" dirty="0" err="1" smtClean="0">
                <a:latin typeface="Garamond" panose="02020404030301010803" pitchFamily="18" charset="0"/>
              </a:rPr>
              <a:t>occupied</a:t>
            </a:r>
            <a:r>
              <a:rPr lang="cs-CZ" dirty="0" smtClean="0">
                <a:latin typeface="Garamond" panose="02020404030301010803" pitchFamily="18" charset="0"/>
              </a:rPr>
              <a:t> by USSR </a:t>
            </a:r>
          </a:p>
          <a:p>
            <a:pPr lvl="0" algn="just">
              <a:buFont typeface="Arial" panose="020B0604020202020204" pitchFamily="34" charset="0"/>
              <a:buChar char="•"/>
            </a:pPr>
            <a:r>
              <a:rPr lang="cs-CZ" dirty="0">
                <a:latin typeface="Garamond" panose="02020404030301010803" pitchFamily="18" charset="0"/>
              </a:rPr>
              <a:t>M</a:t>
            </a:r>
            <a:r>
              <a:rPr lang="cs-CZ" dirty="0" smtClean="0">
                <a:latin typeface="Garamond" panose="02020404030301010803" pitchFamily="18" charset="0"/>
              </a:rPr>
              <a:t>any </a:t>
            </a:r>
            <a:r>
              <a:rPr lang="cs-CZ" dirty="0" err="1" smtClean="0">
                <a:latin typeface="Garamond" panose="02020404030301010803" pitchFamily="18" charset="0"/>
              </a:rPr>
              <a:t>concentration</a:t>
            </a:r>
            <a:r>
              <a:rPr lang="cs-CZ" dirty="0" smtClean="0">
                <a:latin typeface="Garamond" panose="02020404030301010803" pitchFamily="18" charset="0"/>
              </a:rPr>
              <a:t> </a:t>
            </a:r>
            <a:r>
              <a:rPr lang="cs-CZ" dirty="0" err="1" smtClean="0">
                <a:latin typeface="Garamond" panose="02020404030301010803" pitchFamily="18" charset="0"/>
              </a:rPr>
              <a:t>camps</a:t>
            </a:r>
            <a:r>
              <a:rPr lang="cs-CZ" dirty="0" smtClean="0">
                <a:latin typeface="Garamond" panose="02020404030301010803" pitchFamily="18" charset="0"/>
              </a:rPr>
              <a:t> in </a:t>
            </a:r>
            <a:r>
              <a:rPr lang="cs-CZ" dirty="0" err="1" smtClean="0">
                <a:latin typeface="Garamond" panose="02020404030301010803" pitchFamily="18" charset="0"/>
              </a:rPr>
              <a:t>Poland</a:t>
            </a:r>
            <a:r>
              <a:rPr lang="cs-CZ" dirty="0" smtClean="0">
                <a:latin typeface="Garamond" panose="02020404030301010803" pitchFamily="18" charset="0"/>
              </a:rPr>
              <a:t> – </a:t>
            </a:r>
            <a:r>
              <a:rPr lang="cs-CZ" dirty="0" err="1" smtClean="0">
                <a:latin typeface="Garamond" panose="02020404030301010803" pitchFamily="18" charset="0"/>
              </a:rPr>
              <a:t>Auschwitz</a:t>
            </a:r>
            <a:r>
              <a:rPr lang="cs-CZ" dirty="0" smtClean="0">
                <a:latin typeface="Garamond" panose="02020404030301010803" pitchFamily="18" charset="0"/>
              </a:rPr>
              <a:t>, </a:t>
            </a:r>
            <a:r>
              <a:rPr lang="cs-CZ" dirty="0" err="1" smtClean="0">
                <a:latin typeface="Garamond" panose="02020404030301010803" pitchFamily="18" charset="0"/>
              </a:rPr>
              <a:t>Majdanek</a:t>
            </a:r>
            <a:r>
              <a:rPr lang="cs-CZ" dirty="0" smtClean="0">
                <a:latin typeface="Garamond" panose="02020404030301010803" pitchFamily="18" charset="0"/>
              </a:rPr>
              <a:t>, </a:t>
            </a:r>
            <a:r>
              <a:rPr lang="cs-CZ" dirty="0" err="1" smtClean="0">
                <a:latin typeface="Garamond" panose="02020404030301010803" pitchFamily="18" charset="0"/>
              </a:rPr>
              <a:t>Sobibor</a:t>
            </a:r>
            <a:r>
              <a:rPr lang="cs-CZ" dirty="0" smtClean="0">
                <a:latin typeface="Garamond" panose="02020404030301010803" pitchFamily="18" charset="0"/>
              </a:rPr>
              <a:t>, Treblinka ...</a:t>
            </a: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egregation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Jews</a:t>
            </a:r>
            <a:r>
              <a:rPr lang="cs-CZ" dirty="0" smtClean="0">
                <a:latin typeface="Garamond" panose="02020404030301010803" pitchFamily="18" charset="0"/>
              </a:rPr>
              <a:t> – a big ghetto in </a:t>
            </a:r>
            <a:r>
              <a:rPr lang="cs-CZ" dirty="0" err="1" smtClean="0">
                <a:latin typeface="Garamond" panose="02020404030301010803" pitchFamily="18" charset="0"/>
              </a:rPr>
              <a:t>Warsaw</a:t>
            </a:r>
            <a:r>
              <a:rPr lang="cs-CZ" dirty="0" smtClean="0">
                <a:latin typeface="Garamond" panose="02020404030301010803" pitchFamily="18" charset="0"/>
              </a:rPr>
              <a:t> –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April</a:t>
            </a:r>
            <a:r>
              <a:rPr lang="cs-CZ" dirty="0" smtClean="0">
                <a:latin typeface="Garamond" panose="02020404030301010803" pitchFamily="18" charset="0"/>
              </a:rPr>
              <a:t> to May 1943 – </a:t>
            </a:r>
            <a:r>
              <a:rPr lang="cs-CZ" b="1" dirty="0" err="1" smtClean="0">
                <a:latin typeface="Garamond" panose="02020404030301010803" pitchFamily="18" charset="0"/>
              </a:rPr>
              <a:t>Warsaw</a:t>
            </a:r>
            <a:r>
              <a:rPr lang="cs-CZ" b="1" dirty="0" smtClean="0">
                <a:latin typeface="Garamond" panose="02020404030301010803" pitchFamily="18" charset="0"/>
              </a:rPr>
              <a:t> Ghetto </a:t>
            </a:r>
            <a:r>
              <a:rPr lang="cs-CZ" b="1" dirty="0" err="1" smtClean="0">
                <a:latin typeface="Garamond" panose="02020404030301010803" pitchFamily="18" charset="0"/>
              </a:rPr>
              <a:t>Uprising</a:t>
            </a:r>
            <a:r>
              <a:rPr lang="cs-CZ" dirty="0" smtClean="0">
                <a:latin typeface="Garamond" panose="02020404030301010803" pitchFamily="18" charset="0"/>
              </a:rPr>
              <a:t>  </a:t>
            </a:r>
          </a:p>
          <a:p>
            <a:pPr lvl="0" algn="just">
              <a:buFont typeface="Arial" panose="020B0604020202020204" pitchFamily="34" charset="0"/>
              <a:buChar char="•"/>
            </a:pPr>
            <a:r>
              <a:rPr lang="cs-CZ" dirty="0" err="1" smtClean="0">
                <a:latin typeface="Garamond" panose="02020404030301010803" pitchFamily="18" charset="0"/>
              </a:rPr>
              <a:t>Out</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Poland's</a:t>
            </a:r>
            <a:r>
              <a:rPr lang="cs-CZ" dirty="0" smtClean="0">
                <a:latin typeface="Garamond" panose="02020404030301010803" pitchFamily="18" charset="0"/>
              </a:rPr>
              <a:t> </a:t>
            </a:r>
            <a:r>
              <a:rPr lang="cs-CZ" dirty="0" err="1" smtClean="0">
                <a:latin typeface="Garamond" panose="02020404030301010803" pitchFamily="18" charset="0"/>
              </a:rPr>
              <a:t>prewar</a:t>
            </a:r>
            <a:r>
              <a:rPr lang="cs-CZ" dirty="0" smtClean="0">
                <a:latin typeface="Garamond" panose="02020404030301010803" pitchFamily="18" charset="0"/>
              </a:rPr>
              <a:t> </a:t>
            </a:r>
            <a:r>
              <a:rPr lang="cs-CZ" dirty="0" err="1" smtClean="0">
                <a:latin typeface="Garamond" panose="02020404030301010803" pitchFamily="18" charset="0"/>
              </a:rPr>
              <a:t>Jewish</a:t>
            </a:r>
            <a:r>
              <a:rPr lang="cs-CZ" dirty="0" smtClean="0">
                <a:latin typeface="Garamond" panose="02020404030301010803" pitchFamily="18" charset="0"/>
              </a:rPr>
              <a:t> </a:t>
            </a:r>
            <a:r>
              <a:rPr lang="cs-CZ" dirty="0" err="1" smtClean="0">
                <a:latin typeface="Garamond" panose="02020404030301010803" pitchFamily="18" charset="0"/>
              </a:rPr>
              <a:t>population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3 </a:t>
            </a:r>
            <a:r>
              <a:rPr lang="cs-CZ" dirty="0" err="1" smtClean="0">
                <a:latin typeface="Garamond" panose="02020404030301010803" pitchFamily="18" charset="0"/>
              </a:rPr>
              <a:t>million</a:t>
            </a:r>
            <a:r>
              <a:rPr lang="cs-CZ" dirty="0" smtClean="0">
                <a:latin typeface="Garamond" panose="02020404030301010803" pitchFamily="18" charset="0"/>
              </a:rPr>
              <a:t>, </a:t>
            </a:r>
            <a:r>
              <a:rPr lang="cs-CZ" dirty="0" err="1" smtClean="0">
                <a:latin typeface="Garamond" panose="02020404030301010803" pitchFamily="18" charset="0"/>
              </a:rPr>
              <a:t>only</a:t>
            </a:r>
            <a:r>
              <a:rPr lang="cs-CZ" dirty="0" smtClean="0">
                <a:latin typeface="Garamond" panose="02020404030301010803" pitchFamily="18" charset="0"/>
              </a:rPr>
              <a:t> </a:t>
            </a:r>
            <a:r>
              <a:rPr lang="cs-CZ" dirty="0" err="1" smtClean="0">
                <a:latin typeface="Garamond" panose="02020404030301010803" pitchFamily="18" charset="0"/>
              </a:rPr>
              <a:t>about</a:t>
            </a:r>
            <a:r>
              <a:rPr lang="cs-CZ" dirty="0" smtClean="0">
                <a:latin typeface="Garamond" panose="02020404030301010803" pitchFamily="18" charset="0"/>
              </a:rPr>
              <a:t> 369,000 </a:t>
            </a:r>
            <a:r>
              <a:rPr lang="cs-CZ" dirty="0" err="1" smtClean="0">
                <a:latin typeface="Garamond" panose="02020404030301010803" pitchFamily="18" charset="0"/>
              </a:rPr>
              <a:t>survived</a:t>
            </a:r>
            <a:r>
              <a:rPr lang="cs-CZ" dirty="0" smtClean="0">
                <a:latin typeface="Garamond" panose="02020404030301010803" pitchFamily="18" charset="0"/>
              </a:rPr>
              <a:t> </a:t>
            </a:r>
          </a:p>
          <a:p>
            <a:pPr lvl="0" algn="just">
              <a:buFont typeface="Arial" panose="020B0604020202020204" pitchFamily="34" charset="0"/>
              <a:buChar char="•"/>
            </a:pPr>
            <a:r>
              <a:rPr lang="cs-CZ" b="1" dirty="0" err="1" smtClean="0">
                <a:latin typeface="Garamond" panose="02020404030301010803" pitchFamily="18" charset="0"/>
              </a:rPr>
              <a:t>Polish</a:t>
            </a:r>
            <a:r>
              <a:rPr lang="cs-CZ" b="1" dirty="0" smtClean="0">
                <a:latin typeface="Garamond" panose="02020404030301010803" pitchFamily="18" charset="0"/>
              </a:rPr>
              <a:t> </a:t>
            </a:r>
            <a:r>
              <a:rPr lang="cs-CZ" b="1" dirty="0" err="1" smtClean="0">
                <a:latin typeface="Garamond" panose="02020404030301010803" pitchFamily="18" charset="0"/>
              </a:rPr>
              <a:t>resistance</a:t>
            </a:r>
            <a:r>
              <a:rPr lang="cs-CZ" b="1" dirty="0" smtClean="0">
                <a:latin typeface="Garamond" panose="02020404030301010803" pitchFamily="18" charset="0"/>
              </a:rPr>
              <a:t> </a:t>
            </a:r>
            <a:r>
              <a:rPr lang="cs-CZ" b="1" dirty="0" err="1" smtClean="0">
                <a:latin typeface="Garamond" panose="02020404030301010803" pitchFamily="18" charset="0"/>
              </a:rPr>
              <a:t>movement</a:t>
            </a:r>
            <a:r>
              <a:rPr lang="cs-CZ" b="1" dirty="0" smtClean="0">
                <a:latin typeface="Garamond" panose="02020404030301010803" pitchFamily="18" charset="0"/>
              </a:rPr>
              <a:t> </a:t>
            </a:r>
            <a:r>
              <a:rPr lang="cs-CZ" dirty="0" smtClean="0">
                <a:latin typeface="Garamond" panose="02020404030301010803" pitchFamily="18" charset="0"/>
              </a:rPr>
              <a:t>– </a:t>
            </a:r>
            <a:r>
              <a:rPr lang="cs-CZ" dirty="0" err="1" smtClean="0">
                <a:latin typeface="Garamond" panose="02020404030301010803" pitchFamily="18" charset="0"/>
              </a:rPr>
              <a:t>Polish</a:t>
            </a:r>
            <a:r>
              <a:rPr lang="cs-CZ" dirty="0" smtClean="0">
                <a:latin typeface="Garamond" panose="02020404030301010803" pitchFamily="18" charset="0"/>
              </a:rPr>
              <a:t> </a:t>
            </a:r>
            <a:r>
              <a:rPr lang="cs-CZ" dirty="0" err="1" smtClean="0">
                <a:latin typeface="Garamond" panose="02020404030301010803" pitchFamily="18" charset="0"/>
              </a:rPr>
              <a:t>goverment</a:t>
            </a:r>
            <a:r>
              <a:rPr lang="cs-CZ" dirty="0" smtClean="0">
                <a:latin typeface="Garamond" panose="02020404030301010803" pitchFamily="18" charset="0"/>
              </a:rPr>
              <a:t> in exile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Władysław</a:t>
            </a:r>
            <a:r>
              <a:rPr lang="cs-CZ" dirty="0" smtClean="0">
                <a:latin typeface="Garamond" panose="02020404030301010803" pitchFamily="18" charset="0"/>
              </a:rPr>
              <a:t> </a:t>
            </a:r>
            <a:r>
              <a:rPr lang="cs-CZ" dirty="0" err="1" smtClean="0">
                <a:latin typeface="Garamond" panose="02020404030301010803" pitchFamily="18" charset="0"/>
              </a:rPr>
              <a:t>Sikorski</a:t>
            </a:r>
            <a:r>
              <a:rPr lang="cs-CZ" dirty="0" smtClean="0">
                <a:latin typeface="Garamond" panose="02020404030301010803" pitchFamily="18" charset="0"/>
              </a:rPr>
              <a:t> as Prime </a:t>
            </a:r>
            <a:r>
              <a:rPr lang="cs-CZ" dirty="0" err="1" smtClean="0">
                <a:latin typeface="Garamond" panose="02020404030301010803" pitchFamily="18" charset="0"/>
              </a:rPr>
              <a:t>Minister</a:t>
            </a:r>
            <a:r>
              <a:rPr lang="cs-CZ" dirty="0" smtClean="0">
                <a:latin typeface="Garamond" panose="02020404030301010803" pitchFamily="18" charset="0"/>
              </a:rPr>
              <a:t>, in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Home</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Armia</a:t>
            </a:r>
            <a:r>
              <a:rPr lang="cs-CZ" dirty="0" smtClean="0">
                <a:latin typeface="Garamond" panose="02020404030301010803" pitchFamily="18" charset="0"/>
              </a:rPr>
              <a:t> </a:t>
            </a:r>
            <a:r>
              <a:rPr lang="cs-CZ" dirty="0" err="1" smtClean="0">
                <a:latin typeface="Garamond" panose="02020404030301010803" pitchFamily="18" charset="0"/>
              </a:rPr>
              <a:t>Krajowa</a:t>
            </a:r>
            <a:r>
              <a:rPr lang="cs-CZ" dirty="0" smtClean="0">
                <a:latin typeface="Garamond" panose="02020404030301010803" pitchFamily="18" charset="0"/>
              </a:rPr>
              <a:t>) and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Peoples</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Armia</a:t>
            </a:r>
            <a:r>
              <a:rPr lang="cs-CZ" dirty="0" smtClean="0">
                <a:latin typeface="Garamond" panose="02020404030301010803" pitchFamily="18" charset="0"/>
              </a:rPr>
              <a:t> </a:t>
            </a:r>
            <a:r>
              <a:rPr lang="cs-CZ" dirty="0" err="1" smtClean="0">
                <a:latin typeface="Garamond" panose="02020404030301010803" pitchFamily="18" charset="0"/>
              </a:rPr>
              <a:t>Ludowa</a:t>
            </a:r>
            <a:r>
              <a:rPr lang="cs-CZ" dirty="0" smtClean="0">
                <a:latin typeface="Garamond" panose="02020404030301010803" pitchFamily="18" charset="0"/>
              </a:rPr>
              <a:t>)</a:t>
            </a:r>
          </a:p>
          <a:p>
            <a:pPr lvl="0" algn="just"/>
            <a:endParaRPr lang="cs-CZ" dirty="0" smtClean="0"/>
          </a:p>
          <a:p>
            <a:pPr algn="just"/>
            <a:endParaRPr lang="cs-CZ" dirty="0"/>
          </a:p>
        </p:txBody>
      </p:sp>
    </p:spTree>
    <p:extLst>
      <p:ext uri="{BB962C8B-B14F-4D97-AF65-F5344CB8AC3E}">
        <p14:creationId xmlns:p14="http://schemas.microsoft.com/office/powerpoint/2010/main" val="321996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r>
              <a:rPr lang="cs-CZ" dirty="0" smtClean="0">
                <a:latin typeface="Garamond" panose="02020404030301010803" pitchFamily="18" charset="0"/>
              </a:rPr>
              <a:t>1939 - 1941</a:t>
            </a:r>
            <a:endParaRPr lang="cs-CZ" dirty="0">
              <a:latin typeface="Garamond" panose="02020404030301010803" pitchFamily="18" charset="0"/>
            </a:endParaRPr>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412776"/>
            <a:ext cx="3020331" cy="4117057"/>
          </a:xfrm>
        </p:spPr>
      </p:pic>
      <p:sp>
        <p:nvSpPr>
          <p:cNvPr id="4" name="Zástupný symbol pro text 3"/>
          <p:cNvSpPr>
            <a:spLocks noGrp="1"/>
          </p:cNvSpPr>
          <p:nvPr>
            <p:ph type="body" sz="quarter" idx="3"/>
          </p:nvPr>
        </p:nvSpPr>
        <p:spPr/>
        <p:txBody>
          <a:bodyPr/>
          <a:lstStyle/>
          <a:p>
            <a:r>
              <a:rPr lang="cs-CZ" dirty="0" err="1" smtClean="0">
                <a:latin typeface="Garamond" panose="02020404030301010803" pitchFamily="18" charset="0"/>
              </a:rPr>
              <a:t>After</a:t>
            </a:r>
            <a:r>
              <a:rPr lang="cs-CZ" dirty="0" smtClean="0">
                <a:latin typeface="Garamond" panose="02020404030301010803" pitchFamily="18" charset="0"/>
              </a:rPr>
              <a:t> 1941</a:t>
            </a:r>
            <a:endParaRPr lang="cs-CZ" dirty="0">
              <a:latin typeface="Garamond" panose="02020404030301010803" pitchFamily="18" charset="0"/>
            </a:endParaRPr>
          </a:p>
        </p:txBody>
      </p:sp>
      <p:pic>
        <p:nvPicPr>
          <p:cNvPr id="8" name="Zástupný symbol pro obsah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064" y="1412776"/>
            <a:ext cx="2952328" cy="4118644"/>
          </a:xfrm>
        </p:spPr>
      </p:pic>
      <p:sp>
        <p:nvSpPr>
          <p:cNvPr id="9" name="Nadpis 8"/>
          <p:cNvSpPr>
            <a:spLocks noGrp="1"/>
          </p:cNvSpPr>
          <p:nvPr>
            <p:ph type="title"/>
          </p:nvPr>
        </p:nvSpPr>
        <p:spPr>
          <a:xfrm>
            <a:off x="2915816" y="5949280"/>
            <a:ext cx="5389984" cy="576064"/>
          </a:xfrm>
        </p:spPr>
        <p:txBody>
          <a:bodyPr/>
          <a:lstStyle/>
          <a:p>
            <a:r>
              <a:rPr lang="cs-CZ" sz="1800" b="0" dirty="0" smtClean="0">
                <a:latin typeface="Garamond" panose="02020404030301010803" pitchFamily="18" charset="0"/>
              </a:rPr>
              <a:t>Map </a:t>
            </a:r>
            <a:r>
              <a:rPr lang="cs-CZ" sz="1800" b="0" dirty="0" err="1" smtClean="0">
                <a:latin typeface="Garamond" panose="02020404030301010803" pitchFamily="18" charset="0"/>
              </a:rPr>
              <a:t>of</a:t>
            </a:r>
            <a:r>
              <a:rPr lang="cs-CZ" sz="1800" b="0" dirty="0" smtClean="0">
                <a:latin typeface="Garamond" panose="02020404030301010803" pitchFamily="18" charset="0"/>
              </a:rPr>
              <a:t> New</a:t>
            </a:r>
            <a:r>
              <a:rPr lang="cs-CZ" sz="1800" b="0" dirty="0">
                <a:latin typeface="Garamond" panose="02020404030301010803" pitchFamily="18" charset="0"/>
              </a:rPr>
              <a:t> </a:t>
            </a:r>
            <a:r>
              <a:rPr lang="cs-CZ" sz="1800" b="0" dirty="0" err="1">
                <a:latin typeface="Garamond" panose="02020404030301010803" pitchFamily="18" charset="0"/>
              </a:rPr>
              <a:t>Partition</a:t>
            </a:r>
            <a:r>
              <a:rPr lang="cs-CZ" sz="1800" b="0" dirty="0">
                <a:latin typeface="Garamond" panose="02020404030301010803" pitchFamily="18" charset="0"/>
              </a:rPr>
              <a:t> </a:t>
            </a:r>
            <a:r>
              <a:rPr lang="cs-CZ" sz="1800" b="0" dirty="0" err="1">
                <a:latin typeface="Garamond" panose="02020404030301010803" pitchFamily="18" charset="0"/>
              </a:rPr>
              <a:t>of</a:t>
            </a:r>
            <a:r>
              <a:rPr lang="cs-CZ" sz="1800" b="0" dirty="0">
                <a:latin typeface="Garamond" panose="02020404030301010803" pitchFamily="18" charset="0"/>
              </a:rPr>
              <a:t> </a:t>
            </a:r>
            <a:r>
              <a:rPr lang="cs-CZ" sz="1800" b="0" dirty="0" err="1">
                <a:latin typeface="Garamond" panose="02020404030301010803" pitchFamily="18" charset="0"/>
              </a:rPr>
              <a:t>Poland</a:t>
            </a:r>
            <a:r>
              <a:rPr lang="cs-CZ" sz="1800" b="0" dirty="0" smtClean="0">
                <a:latin typeface="Garamond" panose="02020404030301010803" pitchFamily="18" charset="0"/>
              </a:rPr>
              <a:t> </a:t>
            </a:r>
            <a:endParaRPr lang="cs-CZ" sz="1800" b="0" dirty="0">
              <a:latin typeface="Garamond" panose="02020404030301010803" pitchFamily="18" charset="0"/>
            </a:endParaRPr>
          </a:p>
        </p:txBody>
      </p:sp>
    </p:spTree>
    <p:extLst>
      <p:ext uri="{BB962C8B-B14F-4D97-AF65-F5344CB8AC3E}">
        <p14:creationId xmlns:p14="http://schemas.microsoft.com/office/powerpoint/2010/main" val="60761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424936" cy="576064"/>
          </a:xfrm>
        </p:spPr>
        <p:txBody>
          <a:bodyPr>
            <a:norm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908720"/>
            <a:ext cx="7848872" cy="5949280"/>
          </a:xfrm>
          <a:prstGeom prst="rect">
            <a:avLst/>
          </a:prstGeom>
        </p:spPr>
        <p:txBody>
          <a:bodyPr>
            <a:normAutofit/>
          </a:bodyPr>
          <a:lstStyle/>
          <a:p>
            <a:pPr algn="just">
              <a:buFont typeface="Arial" panose="020B0604020202020204" pitchFamily="34" charset="0"/>
              <a:buChar char="•"/>
            </a:pPr>
            <a:r>
              <a:rPr lang="cs-CZ" b="1" i="1" dirty="0" err="1" smtClean="0">
                <a:latin typeface="Garamond" panose="02020404030301010803" pitchFamily="18" charset="0"/>
              </a:rPr>
              <a:t>Czechoslovakia</a:t>
            </a:r>
            <a:r>
              <a:rPr lang="cs-CZ" dirty="0" smtClean="0">
                <a:latin typeface="Garamond" panose="02020404030301010803" pitchFamily="18" charset="0"/>
              </a:rPr>
              <a:t> </a:t>
            </a:r>
          </a:p>
          <a:p>
            <a:pPr lvl="0" algn="just">
              <a:buFont typeface="Arial" panose="020B0604020202020204" pitchFamily="34" charset="0"/>
              <a:buChar char="•"/>
            </a:pPr>
            <a:r>
              <a:rPr lang="cs-CZ" dirty="0">
                <a:latin typeface="Garamond" panose="02020404030301010803" pitchFamily="18" charset="0"/>
              </a:rPr>
              <a:t>I</a:t>
            </a:r>
            <a:r>
              <a:rPr lang="cs-CZ" dirty="0" smtClean="0">
                <a:latin typeface="Garamond" panose="02020404030301010803" pitchFamily="18" charset="0"/>
              </a:rPr>
              <a:t>n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numerous</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minortity</a:t>
            </a:r>
            <a:r>
              <a:rPr lang="cs-CZ" dirty="0" smtClean="0">
                <a:latin typeface="Garamond" panose="02020404030301010803" pitchFamily="18" charset="0"/>
              </a:rPr>
              <a:t>, </a:t>
            </a:r>
            <a:r>
              <a:rPr lang="cs-CZ" b="1" dirty="0" err="1" smtClean="0">
                <a:latin typeface="Garamond" panose="02020404030301010803" pitchFamily="18" charset="0"/>
              </a:rPr>
              <a:t>Sudeten</a:t>
            </a:r>
            <a:r>
              <a:rPr lang="cs-CZ" b="1" dirty="0" smtClean="0">
                <a:latin typeface="Garamond" panose="02020404030301010803" pitchFamily="18" charset="0"/>
              </a:rPr>
              <a:t> </a:t>
            </a:r>
            <a:r>
              <a:rPr lang="cs-CZ" b="1" dirty="0" err="1" smtClean="0">
                <a:latin typeface="Garamond" panose="02020404030301010803" pitchFamily="18" charset="0"/>
              </a:rPr>
              <a:t>German</a:t>
            </a:r>
            <a:r>
              <a:rPr lang="cs-CZ" b="1" dirty="0" smtClean="0">
                <a:latin typeface="Garamond" panose="02020404030301010803" pitchFamily="18" charset="0"/>
              </a:rPr>
              <a:t> Party, </a:t>
            </a:r>
            <a:r>
              <a:rPr lang="cs-CZ" dirty="0" smtClean="0">
                <a:latin typeface="Garamond" panose="02020404030301010803" pitchFamily="18" charset="0"/>
              </a:rPr>
              <a:t>leader </a:t>
            </a:r>
            <a:r>
              <a:rPr lang="cs-CZ" b="1" i="1" dirty="0" smtClean="0">
                <a:latin typeface="Garamond" panose="02020404030301010803" pitchFamily="18" charset="0"/>
              </a:rPr>
              <a:t>Konrad Henlein</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April</a:t>
            </a:r>
            <a:r>
              <a:rPr lang="cs-CZ" dirty="0" smtClean="0">
                <a:latin typeface="Garamond" panose="02020404030301010803" pitchFamily="18" charset="0"/>
              </a:rPr>
              <a:t> 1938 – </a:t>
            </a:r>
            <a:r>
              <a:rPr lang="cs-CZ" b="1" dirty="0" err="1" smtClean="0">
                <a:latin typeface="Garamond" panose="02020404030301010803" pitchFamily="18" charset="0"/>
              </a:rPr>
              <a:t>Carlsbad</a:t>
            </a:r>
            <a:r>
              <a:rPr lang="cs-CZ" b="1" dirty="0" smtClean="0">
                <a:latin typeface="Garamond" panose="02020404030301010803" pitchFamily="18" charset="0"/>
              </a:rPr>
              <a:t> </a:t>
            </a:r>
            <a:r>
              <a:rPr lang="cs-CZ" b="1" dirty="0" err="1" smtClean="0">
                <a:latin typeface="Garamond" panose="02020404030301010803" pitchFamily="18" charset="0"/>
              </a:rPr>
              <a:t>Decrees</a:t>
            </a:r>
            <a:r>
              <a:rPr lang="cs-CZ" dirty="0" smtClean="0">
                <a:latin typeface="Garamond" panose="02020404030301010803" pitchFamily="18" charset="0"/>
              </a:rPr>
              <a:t> </a:t>
            </a:r>
            <a:r>
              <a:rPr lang="cs-CZ" dirty="0" err="1" smtClean="0">
                <a:latin typeface="Garamond" panose="02020404030301010803" pitchFamily="18" charset="0"/>
              </a:rPr>
              <a:t>demanding</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authonomy</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freedom</a:t>
            </a:r>
            <a:r>
              <a:rPr lang="cs-CZ" dirty="0" smtClean="0">
                <a:latin typeface="Garamond" panose="02020404030301010803" pitchFamily="18" charset="0"/>
              </a:rPr>
              <a:t> to </a:t>
            </a:r>
            <a:r>
              <a:rPr lang="cs-CZ" dirty="0" err="1" smtClean="0">
                <a:latin typeface="Garamond" panose="02020404030301010803" pitchFamily="18" charset="0"/>
              </a:rPr>
              <a:t>profess</a:t>
            </a:r>
            <a:r>
              <a:rPr lang="cs-CZ" dirty="0" smtClean="0">
                <a:latin typeface="Garamond" panose="02020404030301010803" pitchFamily="18" charset="0"/>
              </a:rPr>
              <a:t> </a:t>
            </a:r>
            <a:r>
              <a:rPr lang="cs-CZ" dirty="0" err="1" smtClean="0">
                <a:latin typeface="Garamond" panose="02020404030301010803" pitchFamily="18" charset="0"/>
              </a:rPr>
              <a:t>Nazi</a:t>
            </a:r>
            <a:r>
              <a:rPr lang="cs-CZ" dirty="0" smtClean="0">
                <a:latin typeface="Garamond" panose="02020404030301010803" pitchFamily="18" charset="0"/>
              </a:rPr>
              <a:t> ideology,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expected</a:t>
            </a:r>
            <a:r>
              <a:rPr lang="cs-CZ" dirty="0" smtClean="0">
                <a:latin typeface="Garamond" panose="02020404030301010803" pitchFamily="18" charset="0"/>
              </a:rPr>
              <a:t> </a:t>
            </a:r>
            <a:r>
              <a:rPr lang="cs-CZ" dirty="0" err="1" smtClean="0">
                <a:latin typeface="Garamond" panose="02020404030301010803" pitchFamily="18" charset="0"/>
              </a:rPr>
              <a:t>that</a:t>
            </a:r>
            <a:r>
              <a:rPr lang="cs-CZ" dirty="0" smtClean="0">
                <a:latin typeface="Garamond" panose="02020404030301010803" pitchFamily="18" charset="0"/>
              </a:rPr>
              <a:t> President Beneš </a:t>
            </a:r>
            <a:r>
              <a:rPr lang="cs-CZ" dirty="0" err="1" smtClean="0">
                <a:latin typeface="Garamond" panose="02020404030301010803" pitchFamily="18" charset="0"/>
              </a:rPr>
              <a:t>will</a:t>
            </a:r>
            <a:r>
              <a:rPr lang="cs-CZ" dirty="0" smtClean="0">
                <a:latin typeface="Garamond" panose="02020404030301010803" pitchFamily="18" charset="0"/>
              </a:rPr>
              <a:t> </a:t>
            </a:r>
            <a:r>
              <a:rPr lang="cs-CZ" dirty="0" err="1" smtClean="0">
                <a:latin typeface="Garamond" panose="02020404030301010803" pitchFamily="18" charset="0"/>
              </a:rPr>
              <a:t>refuse</a:t>
            </a:r>
            <a:r>
              <a:rPr lang="cs-CZ" dirty="0" smtClean="0">
                <a:latin typeface="Garamond" panose="02020404030301010803" pitchFamily="18" charset="0"/>
              </a:rPr>
              <a:t> </a:t>
            </a:r>
            <a:r>
              <a:rPr lang="cs-CZ" dirty="0" err="1" smtClean="0">
                <a:latin typeface="Garamond" panose="02020404030301010803" pitchFamily="18" charset="0"/>
              </a:rPr>
              <a:t>their</a:t>
            </a:r>
            <a:r>
              <a:rPr lang="cs-CZ" dirty="0" smtClean="0">
                <a:latin typeface="Garamond" panose="02020404030301010803" pitchFamily="18" charset="0"/>
              </a:rPr>
              <a:t> </a:t>
            </a:r>
            <a:r>
              <a:rPr lang="cs-CZ" dirty="0" err="1" smtClean="0">
                <a:latin typeface="Garamond" panose="02020404030301010803" pitchFamily="18" charset="0"/>
              </a:rPr>
              <a:t>exaggerated</a:t>
            </a:r>
            <a:r>
              <a:rPr lang="cs-CZ" dirty="0" smtClean="0">
                <a:latin typeface="Garamond" panose="02020404030301010803" pitchFamily="18" charset="0"/>
              </a:rPr>
              <a:t> </a:t>
            </a:r>
            <a:r>
              <a:rPr lang="cs-CZ" dirty="0" err="1" smtClean="0">
                <a:latin typeface="Garamond" panose="02020404030301010803" pitchFamily="18" charset="0"/>
              </a:rPr>
              <a:t>requirments</a:t>
            </a:r>
            <a:r>
              <a:rPr lang="cs-CZ" dirty="0" smtClean="0">
                <a:latin typeface="Garamond" panose="02020404030301010803" pitchFamily="18" charset="0"/>
              </a:rPr>
              <a:t> </a:t>
            </a:r>
          </a:p>
          <a:p>
            <a:pPr lvl="0" algn="just">
              <a:buFont typeface="Arial" panose="020B0604020202020204" pitchFamily="34" charset="0"/>
              <a:buChar char="•"/>
            </a:pP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forced</a:t>
            </a:r>
            <a:r>
              <a:rPr lang="cs-CZ" dirty="0" smtClean="0">
                <a:latin typeface="Garamond" panose="02020404030301010803" pitchFamily="18" charset="0"/>
              </a:rPr>
              <a:t> to </a:t>
            </a:r>
            <a:r>
              <a:rPr lang="cs-CZ" dirty="0" err="1" smtClean="0">
                <a:latin typeface="Garamond" panose="02020404030301010803" pitchFamily="18" charset="0"/>
              </a:rPr>
              <a:t>coclude</a:t>
            </a:r>
            <a:r>
              <a:rPr lang="cs-CZ" dirty="0" smtClean="0">
                <a:latin typeface="Garamond" panose="02020404030301010803" pitchFamily="18" charset="0"/>
              </a:rPr>
              <a:t>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agreement</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Henlein</a:t>
            </a:r>
            <a:r>
              <a:rPr lang="cs-CZ" dirty="0" smtClean="0">
                <a:latin typeface="Garamond" panose="02020404030301010803" pitchFamily="18" charset="0"/>
              </a:rPr>
              <a:t> </a:t>
            </a:r>
            <a:r>
              <a:rPr lang="cs-CZ" dirty="0" err="1" smtClean="0">
                <a:latin typeface="Garamond" panose="02020404030301010803" pitchFamily="18" charset="0"/>
              </a:rPr>
              <a:t>but</a:t>
            </a:r>
            <a:r>
              <a:rPr lang="cs-CZ" dirty="0" smtClean="0">
                <a:latin typeface="Garamond" panose="02020404030301010803" pitchFamily="18" charset="0"/>
              </a:rPr>
              <a:t> he </a:t>
            </a:r>
            <a:r>
              <a:rPr lang="cs-CZ" dirty="0" err="1" smtClean="0">
                <a:latin typeface="Garamond" panose="02020404030301010803" pitchFamily="18" charset="0"/>
              </a:rPr>
              <a:t>refused</a:t>
            </a:r>
            <a:r>
              <a:rPr lang="cs-CZ" dirty="0" smtClean="0">
                <a:latin typeface="Garamond" panose="02020404030301010803" pitchFamily="18" charset="0"/>
              </a:rPr>
              <a:t> </a:t>
            </a:r>
            <a:r>
              <a:rPr lang="cs-CZ" dirty="0" err="1" smtClean="0">
                <a:latin typeface="Garamond" panose="02020404030301010803" pitchFamily="18" charset="0"/>
              </a:rPr>
              <a:t>all</a:t>
            </a:r>
            <a:r>
              <a:rPr lang="cs-CZ" dirty="0" smtClean="0">
                <a:latin typeface="Garamond" panose="02020404030301010803" pitchFamily="18" charset="0"/>
              </a:rPr>
              <a:t> </a:t>
            </a:r>
            <a:r>
              <a:rPr lang="cs-CZ" dirty="0" err="1" smtClean="0">
                <a:latin typeface="Garamond" panose="02020404030301010803" pitchFamily="18" charset="0"/>
              </a:rPr>
              <a:t>their</a:t>
            </a:r>
            <a:r>
              <a:rPr lang="cs-CZ" dirty="0" smtClean="0">
                <a:latin typeface="Garamond" panose="02020404030301010803" pitchFamily="18" charset="0"/>
              </a:rPr>
              <a:t> </a:t>
            </a:r>
            <a:r>
              <a:rPr lang="cs-CZ" dirty="0" err="1" smtClean="0">
                <a:latin typeface="Garamond" panose="02020404030301010803" pitchFamily="18" charset="0"/>
              </a:rPr>
              <a:t>suggestions</a:t>
            </a:r>
            <a:r>
              <a:rPr lang="cs-CZ" dirty="0" smtClean="0">
                <a:latin typeface="Garamond" panose="02020404030301010803" pitchFamily="18" charset="0"/>
              </a:rPr>
              <a:t> </a:t>
            </a:r>
            <a:r>
              <a:rPr lang="cs-CZ" dirty="0" err="1" smtClean="0">
                <a:latin typeface="Garamond" panose="02020404030301010803" pitchFamily="18" charset="0"/>
              </a:rPr>
              <a:t>according</a:t>
            </a:r>
            <a:r>
              <a:rPr lang="cs-CZ" dirty="0" smtClean="0">
                <a:latin typeface="Garamond" panose="02020404030301010803" pitchFamily="18" charset="0"/>
              </a:rPr>
              <a:t> to Hitler´s </a:t>
            </a:r>
            <a:r>
              <a:rPr lang="cs-CZ" dirty="0" err="1" smtClean="0">
                <a:latin typeface="Garamond" panose="02020404030301010803" pitchFamily="18" charset="0"/>
              </a:rPr>
              <a:t>instructions</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everal</a:t>
            </a:r>
            <a:r>
              <a:rPr lang="cs-CZ" dirty="0" smtClean="0">
                <a:latin typeface="Garamond" panose="02020404030301010803" pitchFamily="18" charset="0"/>
              </a:rPr>
              <a:t> </a:t>
            </a:r>
            <a:r>
              <a:rPr lang="cs-CZ" dirty="0" err="1" smtClean="0">
                <a:latin typeface="Garamond" panose="02020404030301010803" pitchFamily="18" charset="0"/>
              </a:rPr>
              <a:t>negotiations</a:t>
            </a:r>
            <a:r>
              <a:rPr lang="cs-CZ" dirty="0" smtClean="0">
                <a:latin typeface="Garamond" panose="02020404030301010803" pitchFamily="18" charset="0"/>
              </a:rPr>
              <a:t> on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between</a:t>
            </a:r>
            <a:r>
              <a:rPr lang="cs-CZ" dirty="0" smtClean="0">
                <a:latin typeface="Garamond" panose="02020404030301010803" pitchFamily="18" charset="0"/>
              </a:rPr>
              <a:t> Adolf Hitler and </a:t>
            </a:r>
            <a:r>
              <a:rPr lang="cs-CZ" dirty="0" err="1" smtClean="0">
                <a:latin typeface="Garamond" panose="02020404030301010803" pitchFamily="18" charset="0"/>
              </a:rPr>
              <a:t>British</a:t>
            </a:r>
            <a:r>
              <a:rPr lang="cs-CZ" dirty="0" smtClean="0">
                <a:latin typeface="Garamond" panose="02020404030301010803" pitchFamily="18" charset="0"/>
              </a:rPr>
              <a:t> Prime </a:t>
            </a:r>
            <a:r>
              <a:rPr lang="cs-CZ" dirty="0" err="1" smtClean="0">
                <a:latin typeface="Garamond" panose="02020404030301010803" pitchFamily="18" charset="0"/>
              </a:rPr>
              <a:t>Minister</a:t>
            </a:r>
            <a:r>
              <a:rPr lang="cs-CZ" dirty="0" smtClean="0">
                <a:latin typeface="Garamond" panose="02020404030301010803" pitchFamily="18" charset="0"/>
              </a:rPr>
              <a:t> Neville Chamberlain </a:t>
            </a:r>
            <a:r>
              <a:rPr lang="cs-CZ" dirty="0" err="1" smtClean="0">
                <a:latin typeface="Garamond" panose="02020404030301010803" pitchFamily="18" charset="0"/>
              </a:rPr>
              <a:t>during</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1938</a:t>
            </a:r>
          </a:p>
          <a:p>
            <a:endParaRPr lang="cs-CZ" dirty="0"/>
          </a:p>
        </p:txBody>
      </p:sp>
    </p:spTree>
    <p:extLst>
      <p:ext uri="{BB962C8B-B14F-4D97-AF65-F5344CB8AC3E}">
        <p14:creationId xmlns:p14="http://schemas.microsoft.com/office/powerpoint/2010/main" val="40872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20040"/>
            <a:ext cx="8640960" cy="588680"/>
          </a:xfrm>
        </p:spPr>
        <p:txBody>
          <a:bodyPr>
            <a:norm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1196752"/>
            <a:ext cx="8136904" cy="5661248"/>
          </a:xfrm>
          <a:prstGeom prst="rect">
            <a:avLst/>
          </a:prstGeom>
        </p:spPr>
        <p:txBody>
          <a:bodyPr>
            <a:normAutofit/>
          </a:bodyPr>
          <a:lstStyle/>
          <a:p>
            <a:pPr lvl="0" algn="just">
              <a:buFont typeface="Arial" panose="020B0604020202020204" pitchFamily="34" charset="0"/>
              <a:buChar char="•"/>
            </a:pPr>
            <a:r>
              <a:rPr lang="cs-CZ" dirty="0" smtClean="0">
                <a:latin typeface="Garamond" panose="02020404030301010803" pitchFamily="18" charset="0"/>
              </a:rPr>
              <a:t>15</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 </a:t>
            </a:r>
            <a:r>
              <a:rPr lang="cs-CZ" b="1" dirty="0" smtClean="0">
                <a:latin typeface="Garamond" panose="02020404030301010803" pitchFamily="18" charset="0"/>
              </a:rPr>
              <a:t>Berchtesgaden</a:t>
            </a:r>
            <a:r>
              <a:rPr lang="cs-CZ" dirty="0" smtClean="0">
                <a:latin typeface="Garamond" panose="02020404030301010803" pitchFamily="18" charset="0"/>
              </a:rPr>
              <a:t> – Great </a:t>
            </a:r>
            <a:r>
              <a:rPr lang="cs-CZ" dirty="0" err="1">
                <a:latin typeface="Garamond" panose="02020404030301010803" pitchFamily="18" charset="0"/>
              </a:rPr>
              <a:t>P</a:t>
            </a:r>
            <a:r>
              <a:rPr lang="cs-CZ" dirty="0" err="1" smtClean="0">
                <a:latin typeface="Garamond" panose="02020404030301010803" pitchFamily="18" charset="0"/>
              </a:rPr>
              <a:t>owers</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putting</a:t>
            </a:r>
            <a:r>
              <a:rPr lang="cs-CZ" dirty="0" smtClean="0">
                <a:latin typeface="Garamond" panose="02020404030301010803" pitchFamily="18" charset="0"/>
              </a:rPr>
              <a:t> </a:t>
            </a:r>
            <a:r>
              <a:rPr lang="cs-CZ" dirty="0" err="1" smtClean="0">
                <a:latin typeface="Garamond" panose="02020404030301010803" pitchFamily="18" charset="0"/>
              </a:rPr>
              <a:t>pressure</a:t>
            </a:r>
            <a:r>
              <a:rPr lang="cs-CZ" dirty="0" smtClean="0">
                <a:latin typeface="Garamond" panose="02020404030301010803" pitchFamily="18" charset="0"/>
              </a:rPr>
              <a:t> on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to </a:t>
            </a:r>
            <a:r>
              <a:rPr lang="cs-CZ" dirty="0" err="1" smtClean="0">
                <a:latin typeface="Garamond" panose="02020404030301010803" pitchFamily="18" charset="0"/>
              </a:rPr>
              <a:t>accept</a:t>
            </a:r>
            <a:r>
              <a:rPr lang="cs-CZ" dirty="0" smtClean="0">
                <a:latin typeface="Garamond" panose="02020404030301010803" pitchFamily="18" charset="0"/>
              </a:rPr>
              <a:t> </a:t>
            </a:r>
            <a:r>
              <a:rPr lang="cs-CZ" dirty="0" err="1" smtClean="0">
                <a:latin typeface="Garamond" panose="02020404030301010803" pitchFamily="18" charset="0"/>
              </a:rPr>
              <a:t>Hilter´s</a:t>
            </a:r>
            <a:r>
              <a:rPr lang="cs-CZ" dirty="0" smtClean="0">
                <a:latin typeface="Garamond" panose="02020404030301010803" pitchFamily="18" charset="0"/>
              </a:rPr>
              <a:t> </a:t>
            </a:r>
            <a:r>
              <a:rPr lang="cs-CZ" dirty="0" err="1" smtClean="0">
                <a:latin typeface="Garamond" panose="02020404030301010803" pitchFamily="18" charset="0"/>
              </a:rPr>
              <a:t>requirments</a:t>
            </a:r>
            <a:r>
              <a:rPr lang="cs-CZ" dirty="0" smtClean="0">
                <a:latin typeface="Garamond" panose="02020404030301010803" pitchFamily="18" charset="0"/>
              </a:rPr>
              <a:t> – he </a:t>
            </a:r>
            <a:r>
              <a:rPr lang="cs-CZ" dirty="0" err="1" smtClean="0">
                <a:latin typeface="Garamond" panose="02020404030301010803" pitchFamily="18" charset="0"/>
              </a:rPr>
              <a:t>wanted</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firstly</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a:t>
            </a:r>
            <a:r>
              <a:rPr lang="cs-CZ" dirty="0" err="1" smtClean="0">
                <a:latin typeface="Garamond" panose="02020404030301010803" pitchFamily="18" charset="0"/>
              </a:rPr>
              <a:t>refused</a:t>
            </a:r>
            <a:r>
              <a:rPr lang="cs-CZ" dirty="0" smtClean="0">
                <a:latin typeface="Garamond" panose="02020404030301010803" pitchFamily="18" charset="0"/>
              </a:rPr>
              <a:t> </a:t>
            </a:r>
            <a:r>
              <a:rPr lang="cs-CZ" dirty="0" err="1" smtClean="0">
                <a:latin typeface="Garamond" panose="02020404030301010803" pitchFamily="18" charset="0"/>
              </a:rPr>
              <a:t>British</a:t>
            </a:r>
            <a:r>
              <a:rPr lang="cs-CZ" dirty="0" smtClean="0">
                <a:latin typeface="Garamond" panose="02020404030301010803" pitchFamily="18" charset="0"/>
              </a:rPr>
              <a:t> and </a:t>
            </a:r>
            <a:r>
              <a:rPr lang="cs-CZ" dirty="0" err="1" smtClean="0">
                <a:latin typeface="Garamond" panose="02020404030301010803" pitchFamily="18" charset="0"/>
              </a:rPr>
              <a:t>French</a:t>
            </a:r>
            <a:r>
              <a:rPr lang="cs-CZ" dirty="0" smtClean="0">
                <a:latin typeface="Garamond" panose="02020404030301010803" pitchFamily="18" charset="0"/>
              </a:rPr>
              <a:t> </a:t>
            </a:r>
            <a:r>
              <a:rPr lang="cs-CZ" dirty="0" err="1" smtClean="0">
                <a:latin typeface="Garamond" panose="02020404030301010803" pitchFamily="18" charset="0"/>
              </a:rPr>
              <a:t>pressure</a:t>
            </a:r>
            <a:r>
              <a:rPr lang="cs-CZ" dirty="0" smtClean="0">
                <a:latin typeface="Garamond" panose="02020404030301010803" pitchFamily="18" charset="0"/>
              </a:rPr>
              <a:t> but on 21</a:t>
            </a:r>
            <a:r>
              <a:rPr lang="cs-CZ" baseline="30000" dirty="0" smtClean="0">
                <a:latin typeface="Garamond" panose="02020404030301010803" pitchFamily="18" charset="0"/>
              </a:rPr>
              <a:t>st</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forced</a:t>
            </a:r>
            <a:r>
              <a:rPr lang="cs-CZ" dirty="0" smtClean="0">
                <a:latin typeface="Garamond" panose="02020404030301010803" pitchFamily="18" charset="0"/>
              </a:rPr>
              <a:t> to </a:t>
            </a:r>
            <a:r>
              <a:rPr lang="cs-CZ" dirty="0" err="1" smtClean="0">
                <a:latin typeface="Garamond" panose="02020404030301010803" pitchFamily="18" charset="0"/>
              </a:rPr>
              <a:t>accept</a:t>
            </a:r>
            <a:r>
              <a:rPr lang="cs-CZ" dirty="0" smtClean="0">
                <a:latin typeface="Garamond" panose="02020404030301010803" pitchFamily="18" charset="0"/>
              </a:rPr>
              <a:t> Hitler´s </a:t>
            </a:r>
            <a:r>
              <a:rPr lang="cs-CZ" dirty="0" err="1" smtClean="0">
                <a:latin typeface="Garamond" panose="02020404030301010803" pitchFamily="18" charset="0"/>
              </a:rPr>
              <a:t>requirments</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22</a:t>
            </a:r>
            <a:r>
              <a:rPr lang="cs-CZ" baseline="30000" dirty="0" smtClean="0">
                <a:latin typeface="Garamond" panose="02020404030301010803" pitchFamily="18" charset="0"/>
              </a:rPr>
              <a:t>nd</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 </a:t>
            </a:r>
            <a:r>
              <a:rPr lang="cs-CZ" b="1" dirty="0" err="1" smtClean="0">
                <a:latin typeface="Garamond" panose="02020404030301010803" pitchFamily="18" charset="0"/>
              </a:rPr>
              <a:t>Bad</a:t>
            </a:r>
            <a:r>
              <a:rPr lang="cs-CZ" b="1" dirty="0" smtClean="0">
                <a:latin typeface="Garamond" panose="02020404030301010803" pitchFamily="18" charset="0"/>
              </a:rPr>
              <a:t> </a:t>
            </a:r>
            <a:r>
              <a:rPr lang="cs-CZ" b="1" dirty="0" err="1" smtClean="0">
                <a:latin typeface="Garamond" panose="02020404030301010803" pitchFamily="18" charset="0"/>
              </a:rPr>
              <a:t>Godesberg</a:t>
            </a:r>
            <a:r>
              <a:rPr lang="cs-CZ" b="1" dirty="0" smtClean="0">
                <a:latin typeface="Garamond" panose="02020404030301010803" pitchFamily="18" charset="0"/>
              </a:rPr>
              <a:t> </a:t>
            </a:r>
            <a:r>
              <a:rPr lang="cs-CZ" dirty="0" smtClean="0">
                <a:latin typeface="Garamond" panose="02020404030301010803" pitchFamily="18" charset="0"/>
              </a:rPr>
              <a:t>– </a:t>
            </a:r>
            <a:r>
              <a:rPr lang="cs-CZ" dirty="0" err="1" smtClean="0">
                <a:latin typeface="Garamond" panose="02020404030301010803" pitchFamily="18" charset="0"/>
              </a:rPr>
              <a:t>new</a:t>
            </a:r>
            <a:r>
              <a:rPr lang="cs-CZ" dirty="0" smtClean="0">
                <a:latin typeface="Garamond" panose="02020404030301010803" pitchFamily="18" charset="0"/>
              </a:rPr>
              <a:t> Hitler´s </a:t>
            </a:r>
            <a:r>
              <a:rPr lang="cs-CZ" dirty="0" err="1" smtClean="0">
                <a:latin typeface="Garamond" panose="02020404030301010803" pitchFamily="18" charset="0"/>
              </a:rPr>
              <a:t>requirments</a:t>
            </a:r>
            <a:r>
              <a:rPr lang="cs-CZ" dirty="0" smtClean="0">
                <a:latin typeface="Garamond" panose="02020404030301010803" pitchFamily="18" charset="0"/>
              </a:rPr>
              <a:t> – he </a:t>
            </a:r>
            <a:r>
              <a:rPr lang="cs-CZ" dirty="0" err="1" smtClean="0">
                <a:latin typeface="Garamond" panose="02020404030301010803" pitchFamily="18" charset="0"/>
              </a:rPr>
              <a:t>wanted</a:t>
            </a:r>
            <a:r>
              <a:rPr lang="cs-CZ" dirty="0" smtClean="0">
                <a:latin typeface="Garamond" panose="02020404030301010803" pitchFamily="18" charset="0"/>
              </a:rPr>
              <a:t> to </a:t>
            </a:r>
            <a:r>
              <a:rPr lang="cs-CZ" dirty="0" err="1" smtClean="0">
                <a:latin typeface="Garamond" panose="02020404030301010803" pitchFamily="18" charset="0"/>
              </a:rPr>
              <a:t>occupy</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fortification</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some</a:t>
            </a:r>
            <a:r>
              <a:rPr lang="cs-CZ" dirty="0" smtClean="0">
                <a:latin typeface="Garamond" panose="02020404030301010803" pitchFamily="18" charset="0"/>
              </a:rPr>
              <a:t> </a:t>
            </a:r>
            <a:r>
              <a:rPr lang="cs-CZ" dirty="0" err="1" smtClean="0">
                <a:latin typeface="Garamond" panose="02020404030301010803" pitchFamily="18" charset="0"/>
              </a:rPr>
              <a:t>border</a:t>
            </a:r>
            <a:r>
              <a:rPr lang="cs-CZ" dirty="0" smtClean="0">
                <a:latin typeface="Garamond" panose="02020404030301010803" pitchFamily="18" charset="0"/>
              </a:rPr>
              <a:t> </a:t>
            </a:r>
            <a:r>
              <a:rPr lang="cs-CZ" dirty="0" err="1" smtClean="0">
                <a:latin typeface="Garamond" panose="02020404030301010803" pitchFamily="18" charset="0"/>
              </a:rPr>
              <a:t>areas</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Hungary</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Hitler </a:t>
            </a:r>
            <a:r>
              <a:rPr lang="cs-CZ" dirty="0" err="1" smtClean="0">
                <a:latin typeface="Garamond" panose="02020404030301010803" pitchFamily="18" charset="0"/>
              </a:rPr>
              <a:t>announced</a:t>
            </a:r>
            <a:r>
              <a:rPr lang="cs-CZ" dirty="0" smtClean="0">
                <a:latin typeface="Garamond" panose="02020404030301010803" pitchFamily="18" charset="0"/>
              </a:rPr>
              <a:t> </a:t>
            </a:r>
            <a:r>
              <a:rPr lang="cs-CZ" dirty="0" err="1" smtClean="0">
                <a:latin typeface="Garamond" panose="02020404030301010803" pitchFamily="18" charset="0"/>
              </a:rPr>
              <a:t>that</a:t>
            </a:r>
            <a:r>
              <a:rPr lang="cs-CZ" dirty="0" smtClean="0">
                <a:latin typeface="Garamond" panose="02020404030301010803" pitchFamily="18" charset="0"/>
              </a:rPr>
              <a:t> he </a:t>
            </a:r>
            <a:r>
              <a:rPr lang="cs-CZ" dirty="0" err="1" smtClean="0">
                <a:latin typeface="Garamond" panose="02020404030301010803" pitchFamily="18" charset="0"/>
              </a:rPr>
              <a:t>will</a:t>
            </a:r>
            <a:r>
              <a:rPr lang="cs-CZ" dirty="0" smtClean="0">
                <a:latin typeface="Garamond" panose="02020404030301010803" pitchFamily="18" charset="0"/>
              </a:rPr>
              <a:t> </a:t>
            </a:r>
            <a:r>
              <a:rPr lang="cs-CZ" dirty="0" err="1" smtClean="0">
                <a:latin typeface="Garamond" panose="02020404030301010803" pitchFamily="18" charset="0"/>
              </a:rPr>
              <a:t>attack</a:t>
            </a:r>
            <a:r>
              <a:rPr lang="cs-CZ" dirty="0" smtClean="0">
                <a:latin typeface="Garamond" panose="02020404030301010803" pitchFamily="18" charset="0"/>
              </a:rPr>
              <a:t> </a:t>
            </a:r>
            <a:r>
              <a:rPr lang="cs-CZ" dirty="0" err="1" smtClean="0">
                <a:latin typeface="Garamond" panose="02020404030301010803" pitchFamily="18" charset="0"/>
              </a:rPr>
              <a:t>Czechoslvoakia</a:t>
            </a:r>
            <a:r>
              <a:rPr lang="cs-CZ" dirty="0" smtClean="0">
                <a:latin typeface="Garamond" panose="02020404030301010803" pitchFamily="18" charset="0"/>
              </a:rPr>
              <a:t> on 28</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a:t>
            </a:r>
            <a:r>
              <a:rPr lang="cs-CZ" dirty="0" err="1" smtClean="0">
                <a:latin typeface="Garamond" panose="02020404030301010803" pitchFamily="18" charset="0"/>
              </a:rPr>
              <a:t>according</a:t>
            </a:r>
            <a:r>
              <a:rPr lang="cs-CZ" dirty="0" smtClean="0">
                <a:latin typeface="Garamond" panose="02020404030301010803" pitchFamily="18" charset="0"/>
              </a:rPr>
              <a:t> to </a:t>
            </a:r>
            <a:r>
              <a:rPr lang="cs-CZ" dirty="0" err="1" smtClean="0">
                <a:latin typeface="Garamond" panose="02020404030301010803" pitchFamily="18" charset="0"/>
              </a:rPr>
              <a:t>the</a:t>
            </a:r>
            <a:r>
              <a:rPr lang="cs-CZ" dirty="0" smtClean="0">
                <a:latin typeface="Garamond" panose="02020404030301010803" pitchFamily="18" charset="0"/>
              </a:rPr>
              <a:t> </a:t>
            </a:r>
            <a:r>
              <a:rPr lang="cs-CZ" b="1" dirty="0" err="1" smtClean="0">
                <a:latin typeface="Garamond" panose="02020404030301010803" pitchFamily="18" charset="0"/>
              </a:rPr>
              <a:t>Fall</a:t>
            </a:r>
            <a:r>
              <a:rPr lang="cs-CZ" b="1" dirty="0" smtClean="0">
                <a:latin typeface="Garamond" panose="02020404030301010803" pitchFamily="18" charset="0"/>
              </a:rPr>
              <a:t> </a:t>
            </a:r>
            <a:r>
              <a:rPr lang="cs-CZ" b="1" dirty="0" err="1" smtClean="0">
                <a:latin typeface="Garamond" panose="02020404030301010803" pitchFamily="18" charset="0"/>
              </a:rPr>
              <a:t>Grün</a:t>
            </a:r>
            <a:r>
              <a:rPr lang="cs-CZ" b="1" dirty="0" smtClean="0">
                <a:latin typeface="Garamond" panose="02020404030301010803" pitchFamily="18" charset="0"/>
              </a:rPr>
              <a:t> </a:t>
            </a:r>
            <a:r>
              <a:rPr lang="cs-CZ" dirty="0" err="1" smtClean="0">
                <a:latin typeface="Garamond" panose="02020404030301010803" pitchFamily="18" charset="0"/>
              </a:rPr>
              <a:t>prepared</a:t>
            </a:r>
            <a:r>
              <a:rPr lang="cs-CZ" dirty="0" smtClean="0">
                <a:latin typeface="Garamond" panose="02020404030301010803" pitchFamily="18" charset="0"/>
              </a:rPr>
              <a:t> </a:t>
            </a:r>
            <a:r>
              <a:rPr lang="cs-CZ" dirty="0" err="1" smtClean="0">
                <a:latin typeface="Garamond" panose="02020404030301010803" pitchFamily="18" charset="0"/>
              </a:rPr>
              <a:t>already</a:t>
            </a:r>
            <a:r>
              <a:rPr lang="cs-CZ" dirty="0" smtClean="0">
                <a:latin typeface="Garamond" panose="02020404030301010803" pitchFamily="18" charset="0"/>
              </a:rPr>
              <a:t> in </a:t>
            </a:r>
            <a:r>
              <a:rPr lang="cs-CZ" dirty="0" err="1" smtClean="0">
                <a:latin typeface="Garamond" panose="02020404030301010803" pitchFamily="18" charset="0"/>
              </a:rPr>
              <a:t>April</a:t>
            </a:r>
            <a:r>
              <a:rPr lang="cs-CZ" dirty="0" smtClean="0">
                <a:latin typeface="Garamond" panose="02020404030301010803" pitchFamily="18" charset="0"/>
              </a:rPr>
              <a:t> 1938)</a:t>
            </a:r>
          </a:p>
          <a:p>
            <a:pPr lvl="0" algn="just">
              <a:buFont typeface="Arial" panose="020B0604020202020204" pitchFamily="34" charset="0"/>
              <a:buChar char="•"/>
            </a:pPr>
            <a:r>
              <a:rPr lang="cs-CZ" dirty="0" err="1">
                <a:latin typeface="Garamond" panose="02020404030301010803" pitchFamily="18" charset="0"/>
              </a:rPr>
              <a:t>C</a:t>
            </a:r>
            <a:r>
              <a:rPr lang="cs-CZ" dirty="0" err="1" smtClean="0">
                <a:latin typeface="Garamond" panose="02020404030301010803" pitchFamily="18" charset="0"/>
              </a:rPr>
              <a:t>hange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in </a:t>
            </a:r>
            <a:r>
              <a:rPr lang="cs-CZ" dirty="0" err="1" smtClean="0">
                <a:latin typeface="Garamond" panose="02020404030301010803" pitchFamily="18" charset="0"/>
              </a:rPr>
              <a:t>Czechoslovakia</a:t>
            </a:r>
            <a:r>
              <a:rPr lang="cs-CZ" dirty="0" smtClean="0">
                <a:latin typeface="Garamond" panose="02020404030301010803" pitchFamily="18" charset="0"/>
              </a:rPr>
              <a:t> – Prime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smtClean="0">
                <a:latin typeface="Garamond" panose="02020404030301010803" pitchFamily="18" charset="0"/>
              </a:rPr>
              <a:t>General Syrový</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23</a:t>
            </a:r>
            <a:r>
              <a:rPr lang="cs-CZ" baseline="30000" dirty="0" smtClean="0">
                <a:latin typeface="Garamond" panose="02020404030301010803" pitchFamily="18" charset="0"/>
              </a:rPr>
              <a:t>rd</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 </a:t>
            </a:r>
            <a:r>
              <a:rPr lang="cs-CZ" dirty="0" err="1" smtClean="0">
                <a:latin typeface="Garamond" panose="02020404030301010803" pitchFamily="18" charset="0"/>
              </a:rPr>
              <a:t>general</a:t>
            </a:r>
            <a:r>
              <a:rPr lang="cs-CZ" dirty="0" smtClean="0">
                <a:latin typeface="Garamond" panose="02020404030301010803" pitchFamily="18" charset="0"/>
              </a:rPr>
              <a:t> </a:t>
            </a:r>
            <a:r>
              <a:rPr lang="cs-CZ" dirty="0" err="1" smtClean="0">
                <a:latin typeface="Garamond" panose="02020404030301010803" pitchFamily="18" charset="0"/>
              </a:rPr>
              <a:t>mobilization</a:t>
            </a:r>
            <a:r>
              <a:rPr lang="cs-CZ" dirty="0" smtClean="0">
                <a:latin typeface="Garamond" panose="02020404030301010803" pitchFamily="18" charset="0"/>
              </a:rPr>
              <a:t> in </a:t>
            </a:r>
            <a:r>
              <a:rPr lang="cs-CZ" dirty="0" err="1" smtClean="0">
                <a:latin typeface="Garamond" panose="02020404030301010803" pitchFamily="18" charset="0"/>
              </a:rPr>
              <a:t>Czechoslovakia</a:t>
            </a:r>
            <a:endParaRPr lang="cs-CZ" dirty="0" smtClean="0">
              <a:latin typeface="Garamond" panose="02020404030301010803" pitchFamily="18" charset="0"/>
            </a:endParaRPr>
          </a:p>
          <a:p>
            <a:endParaRPr lang="cs-CZ" dirty="0"/>
          </a:p>
        </p:txBody>
      </p:sp>
    </p:spTree>
    <p:extLst>
      <p:ext uri="{BB962C8B-B14F-4D97-AF65-F5344CB8AC3E}">
        <p14:creationId xmlns:p14="http://schemas.microsoft.com/office/powerpoint/2010/main" val="216971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20040"/>
            <a:ext cx="8640960" cy="516672"/>
          </a:xfrm>
        </p:spPr>
        <p:txBody>
          <a:bodyPr>
            <a:normAutofit fontScale="90000"/>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179512" y="908720"/>
            <a:ext cx="8208912" cy="5949280"/>
          </a:xfrm>
          <a:prstGeom prst="rect">
            <a:avLst/>
          </a:prstGeom>
        </p:spPr>
        <p:txBody>
          <a:bodyPr>
            <a:normAutofit fontScale="92500"/>
          </a:bodyPr>
          <a:lstStyle/>
          <a:p>
            <a:pPr lvl="0" algn="just">
              <a:buFont typeface="Arial" panose="020B0604020202020204" pitchFamily="34" charset="0"/>
              <a:buChar char="•"/>
            </a:pPr>
            <a:r>
              <a:rPr lang="cs-CZ" dirty="0" smtClean="0">
                <a:latin typeface="Garamond" panose="02020404030301010803" pitchFamily="18" charset="0"/>
              </a:rPr>
              <a:t>29</a:t>
            </a:r>
            <a:r>
              <a:rPr lang="cs-CZ" baseline="30000" dirty="0" smtClean="0">
                <a:latin typeface="Garamond" panose="02020404030301010803" pitchFamily="18" charset="0"/>
              </a:rPr>
              <a:t>th</a:t>
            </a:r>
            <a:r>
              <a:rPr lang="cs-CZ" dirty="0" smtClean="0">
                <a:latin typeface="Garamond" panose="02020404030301010803" pitchFamily="18" charset="0"/>
              </a:rPr>
              <a:t> to 30</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September</a:t>
            </a:r>
            <a:r>
              <a:rPr lang="cs-CZ" dirty="0" smtClean="0">
                <a:latin typeface="Garamond" panose="02020404030301010803" pitchFamily="18" charset="0"/>
              </a:rPr>
              <a:t> – </a:t>
            </a:r>
            <a:r>
              <a:rPr lang="cs-CZ" dirty="0" err="1" smtClean="0">
                <a:latin typeface="Garamond" panose="02020404030301010803" pitchFamily="18" charset="0"/>
              </a:rPr>
              <a:t>Negotioations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Great </a:t>
            </a:r>
            <a:r>
              <a:rPr lang="cs-CZ" dirty="0" err="1">
                <a:latin typeface="Garamond" panose="02020404030301010803" pitchFamily="18" charset="0"/>
              </a:rPr>
              <a:t>P</a:t>
            </a:r>
            <a:r>
              <a:rPr lang="cs-CZ" dirty="0" err="1" smtClean="0">
                <a:latin typeface="Garamond" panose="02020404030301010803" pitchFamily="18" charset="0"/>
              </a:rPr>
              <a:t>owers</a:t>
            </a:r>
            <a:r>
              <a:rPr lang="cs-CZ" dirty="0" smtClean="0">
                <a:latin typeface="Garamond" panose="02020404030301010803" pitchFamily="18" charset="0"/>
              </a:rPr>
              <a:t> in </a:t>
            </a:r>
            <a:r>
              <a:rPr lang="cs-CZ" b="1" dirty="0" err="1" smtClean="0">
                <a:latin typeface="Garamond" panose="02020404030301010803" pitchFamily="18" charset="0"/>
              </a:rPr>
              <a:t>Munich</a:t>
            </a:r>
            <a:r>
              <a:rPr lang="cs-CZ" b="1" dirty="0" smtClean="0">
                <a:latin typeface="Garamond" panose="02020404030301010803" pitchFamily="18" charset="0"/>
              </a:rPr>
              <a:t> </a:t>
            </a:r>
            <a:r>
              <a:rPr lang="cs-CZ" dirty="0" smtClean="0">
                <a:latin typeface="Garamond" panose="02020404030301010803" pitchFamily="18" charset="0"/>
              </a:rPr>
              <a:t>(</a:t>
            </a:r>
            <a:r>
              <a:rPr lang="cs-CZ" dirty="0" err="1" smtClean="0">
                <a:latin typeface="Garamond" panose="02020404030301010803" pitchFamily="18" charset="0"/>
              </a:rPr>
              <a:t>Germany</a:t>
            </a:r>
            <a:r>
              <a:rPr lang="cs-CZ" dirty="0" smtClean="0">
                <a:latin typeface="Garamond" panose="02020404030301010803" pitchFamily="18" charset="0"/>
              </a:rPr>
              <a:t> – Hitler, Italy – Mussolini, Great </a:t>
            </a:r>
            <a:r>
              <a:rPr lang="cs-CZ" dirty="0" err="1" smtClean="0">
                <a:latin typeface="Garamond" panose="02020404030301010803" pitchFamily="18" charset="0"/>
              </a:rPr>
              <a:t>Britain</a:t>
            </a:r>
            <a:r>
              <a:rPr lang="cs-CZ" dirty="0" smtClean="0">
                <a:latin typeface="Garamond" panose="02020404030301010803" pitchFamily="18" charset="0"/>
              </a:rPr>
              <a:t> – Chamberlain, France – Daladier) – </a:t>
            </a:r>
            <a:r>
              <a:rPr lang="cs-CZ" dirty="0" err="1" smtClean="0">
                <a:latin typeface="Garamond" panose="02020404030301010803" pitchFamily="18" charset="0"/>
              </a:rPr>
              <a:t>about</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frontiers</a:t>
            </a:r>
            <a:r>
              <a:rPr lang="cs-CZ" dirty="0" smtClean="0">
                <a:latin typeface="Garamond" panose="02020404030301010803" pitchFamily="18" charset="0"/>
              </a:rPr>
              <a:t> and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requirments</a:t>
            </a:r>
            <a:r>
              <a:rPr lang="cs-CZ" dirty="0" smtClean="0">
                <a:latin typeface="Garamond" panose="02020404030301010803" pitchFamily="18" charset="0"/>
              </a:rPr>
              <a:t> but </a:t>
            </a:r>
            <a:r>
              <a:rPr lang="cs-CZ" dirty="0" err="1" smtClean="0">
                <a:latin typeface="Garamond" panose="02020404030301010803" pitchFamily="18" charset="0"/>
              </a:rPr>
              <a:t>without</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 France and Great </a:t>
            </a:r>
            <a:r>
              <a:rPr lang="cs-CZ" dirty="0" err="1" smtClean="0">
                <a:latin typeface="Garamond" panose="02020404030301010803" pitchFamily="18" charset="0"/>
              </a:rPr>
              <a:t>Britain</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allies</a:t>
            </a:r>
            <a:r>
              <a:rPr lang="cs-CZ" dirty="0" smtClean="0">
                <a:latin typeface="Garamond" panose="02020404030301010803" pitchFamily="18" charset="0"/>
              </a:rPr>
              <a:t> but </a:t>
            </a:r>
            <a:r>
              <a:rPr lang="cs-CZ" dirty="0" err="1" smtClean="0">
                <a:latin typeface="Garamond" panose="02020404030301010803" pitchFamily="18" charset="0"/>
              </a:rPr>
              <a:t>they</a:t>
            </a:r>
            <a:r>
              <a:rPr lang="cs-CZ" dirty="0" smtClean="0">
                <a:latin typeface="Garamond" panose="02020404030301010803" pitchFamily="18" charset="0"/>
              </a:rPr>
              <a:t> </a:t>
            </a:r>
            <a:r>
              <a:rPr lang="cs-CZ" dirty="0" err="1" smtClean="0">
                <a:latin typeface="Garamond" panose="02020404030301010803" pitchFamily="18" charset="0"/>
              </a:rPr>
              <a:t>signed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agreement</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enemy</a:t>
            </a:r>
            <a:r>
              <a:rPr lang="cs-CZ" dirty="0" smtClean="0">
                <a:latin typeface="Garamond" panose="02020404030301010803" pitchFamily="18" charset="0"/>
              </a:rPr>
              <a:t>:</a:t>
            </a:r>
          </a:p>
          <a:p>
            <a:pPr lvl="0" algn="just">
              <a:buFont typeface="Wingdings" panose="05000000000000000000" pitchFamily="2" charset="2"/>
              <a:buChar char="Ø"/>
            </a:pPr>
            <a:r>
              <a:rPr lang="cs-CZ" b="1" dirty="0" smtClean="0">
                <a:latin typeface="Garamond" panose="02020404030301010803" pitchFamily="18" charset="0"/>
              </a:rPr>
              <a:t> </a:t>
            </a:r>
            <a:r>
              <a:rPr lang="cs-CZ" b="1" dirty="0" err="1" smtClean="0">
                <a:latin typeface="Garamond" panose="02020404030301010803" pitchFamily="18" charset="0"/>
              </a:rPr>
              <a:t>Munich</a:t>
            </a:r>
            <a:r>
              <a:rPr lang="cs-CZ" b="1" dirty="0" smtClean="0">
                <a:latin typeface="Garamond" panose="02020404030301010803" pitchFamily="18" charset="0"/>
              </a:rPr>
              <a:t> </a:t>
            </a:r>
            <a:r>
              <a:rPr lang="cs-CZ" b="1" dirty="0" err="1" smtClean="0">
                <a:latin typeface="Garamond" panose="02020404030301010803" pitchFamily="18" charset="0"/>
              </a:rPr>
              <a:t>Agreement</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troops</a:t>
            </a:r>
            <a:r>
              <a:rPr lang="cs-CZ" dirty="0" smtClean="0">
                <a:latin typeface="Garamond" panose="02020404030301010803" pitchFamily="18" charset="0"/>
              </a:rPr>
              <a:t>) had to </a:t>
            </a:r>
            <a:r>
              <a:rPr lang="cs-CZ" dirty="0" err="1" smtClean="0">
                <a:latin typeface="Garamond" panose="02020404030301010803" pitchFamily="18" charset="0"/>
              </a:rPr>
              <a:t>evacuate</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and </a:t>
            </a:r>
            <a:r>
              <a:rPr lang="cs-CZ" dirty="0" err="1" smtClean="0">
                <a:latin typeface="Garamond" panose="02020404030301010803" pitchFamily="18" charset="0"/>
              </a:rPr>
              <a:t>cede</a:t>
            </a:r>
            <a:r>
              <a:rPr lang="cs-CZ" dirty="0" smtClean="0">
                <a:latin typeface="Garamond" panose="02020404030301010803" pitchFamily="18" charset="0"/>
              </a:rPr>
              <a:t> </a:t>
            </a:r>
            <a:r>
              <a:rPr lang="cs-CZ" dirty="0" err="1" smtClean="0">
                <a:latin typeface="Garamond" panose="02020404030301010803" pitchFamily="18" charset="0"/>
              </a:rPr>
              <a:t>it</a:t>
            </a:r>
            <a:r>
              <a:rPr lang="cs-CZ" dirty="0" smtClean="0">
                <a:latin typeface="Garamond" panose="02020404030301010803" pitchFamily="18" charset="0"/>
              </a:rPr>
              <a:t> to </a:t>
            </a:r>
            <a:r>
              <a:rPr lang="cs-CZ" dirty="0" err="1" smtClean="0">
                <a:latin typeface="Garamond" panose="02020404030301010803" pitchFamily="18" charset="0"/>
              </a:rPr>
              <a:t>Germany</a:t>
            </a:r>
            <a:r>
              <a:rPr lang="cs-CZ" dirty="0" smtClean="0">
                <a:latin typeface="Garamond" panose="02020404030301010803" pitchFamily="18" charset="0"/>
              </a:rPr>
              <a:t> </a:t>
            </a: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USSR </a:t>
            </a:r>
            <a:r>
              <a:rPr lang="cs-CZ" dirty="0" err="1" smtClean="0">
                <a:latin typeface="Garamond" panose="02020404030301010803" pitchFamily="18" charset="0"/>
              </a:rPr>
              <a:t>did</a:t>
            </a:r>
            <a:r>
              <a:rPr lang="cs-CZ" dirty="0" smtClean="0">
                <a:latin typeface="Garamond" panose="02020404030301010803" pitchFamily="18" charset="0"/>
              </a:rPr>
              <a:t> not </a:t>
            </a:r>
            <a:r>
              <a:rPr lang="cs-CZ" dirty="0" err="1" smtClean="0">
                <a:latin typeface="Garamond" panose="02020404030301010803" pitchFamily="18" charset="0"/>
              </a:rPr>
              <a:t>reply</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application</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help</a:t>
            </a:r>
          </a:p>
          <a:p>
            <a:pPr lvl="0" algn="just">
              <a:buFont typeface="Arial" panose="020B0604020202020204" pitchFamily="34" charset="0"/>
              <a:buChar char="•"/>
            </a:pPr>
            <a:r>
              <a:rPr lang="cs-CZ" dirty="0" err="1">
                <a:latin typeface="Garamond" panose="02020404030301010803" pitchFamily="18" charset="0"/>
              </a:rPr>
              <a:t>F</a:t>
            </a:r>
            <a:r>
              <a:rPr lang="cs-CZ" dirty="0" err="1" smtClean="0">
                <a:latin typeface="Garamond" panose="02020404030301010803" pitchFamily="18" charset="0"/>
              </a:rPr>
              <a:t>rom</a:t>
            </a:r>
            <a:r>
              <a:rPr lang="cs-CZ" dirty="0" smtClean="0">
                <a:latin typeface="Garamond" panose="02020404030301010803" pitchFamily="18" charset="0"/>
              </a:rPr>
              <a:t> 1</a:t>
            </a:r>
            <a:r>
              <a:rPr lang="cs-CZ" baseline="30000" dirty="0" smtClean="0">
                <a:latin typeface="Garamond" panose="02020404030301010803" pitchFamily="18" charset="0"/>
              </a:rPr>
              <a:t>st</a:t>
            </a:r>
            <a:r>
              <a:rPr lang="cs-CZ" dirty="0" smtClean="0">
                <a:latin typeface="Garamond" panose="02020404030301010803" pitchFamily="18" charset="0"/>
              </a:rPr>
              <a:t> to 10</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October</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borderland</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occupied</a:t>
            </a:r>
            <a:r>
              <a:rPr lang="cs-CZ" dirty="0" smtClean="0">
                <a:latin typeface="Garamond" panose="02020404030301010803" pitchFamily="18" charset="0"/>
              </a:rPr>
              <a:t> by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troops</a:t>
            </a:r>
            <a:r>
              <a:rPr lang="cs-CZ" dirty="0" smtClean="0">
                <a:latin typeface="Garamond" panose="02020404030301010803" pitchFamily="18" charset="0"/>
              </a:rPr>
              <a:t> and </a:t>
            </a:r>
            <a:r>
              <a:rPr lang="cs-CZ" dirty="0" err="1" smtClean="0">
                <a:latin typeface="Garamond" panose="02020404030301010803" pitchFamily="18" charset="0"/>
              </a:rPr>
              <a:t>annexed</a:t>
            </a:r>
            <a:r>
              <a:rPr lang="cs-CZ" dirty="0" smtClean="0">
                <a:latin typeface="Garamond" panose="02020404030301010803" pitchFamily="18" charset="0"/>
              </a:rPr>
              <a:t> to </a:t>
            </a:r>
            <a:r>
              <a:rPr lang="cs-CZ" dirty="0" err="1" smtClean="0">
                <a:latin typeface="Garamond" panose="02020404030301010803" pitchFamily="18" charset="0"/>
              </a:rPr>
              <a:t>Germany</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got</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area </a:t>
            </a:r>
            <a:r>
              <a:rPr lang="cs-CZ" dirty="0" err="1" smtClean="0">
                <a:latin typeface="Garamond" panose="02020404030301010803" pitchFamily="18" charset="0"/>
              </a:rPr>
              <a:t>around</a:t>
            </a:r>
            <a:r>
              <a:rPr lang="cs-CZ" dirty="0" smtClean="0">
                <a:latin typeface="Garamond" panose="02020404030301010803" pitchFamily="18" charset="0"/>
              </a:rPr>
              <a:t> Těšín and Spiš, </a:t>
            </a:r>
            <a:r>
              <a:rPr lang="cs-CZ" dirty="0" err="1" smtClean="0">
                <a:latin typeface="Garamond" panose="02020404030301010803" pitchFamily="18" charset="0"/>
              </a:rPr>
              <a:t>Hungary</a:t>
            </a:r>
            <a:r>
              <a:rPr lang="cs-CZ" dirty="0" smtClean="0">
                <a:latin typeface="Garamond" panose="02020404030301010803" pitchFamily="18" charset="0"/>
              </a:rPr>
              <a:t> </a:t>
            </a:r>
            <a:r>
              <a:rPr lang="cs-CZ" dirty="0" err="1" smtClean="0">
                <a:latin typeface="Garamond" panose="02020404030301010803" pitchFamily="18" charset="0"/>
              </a:rPr>
              <a:t>got</a:t>
            </a:r>
            <a:r>
              <a:rPr lang="cs-CZ" dirty="0" smtClean="0">
                <a:latin typeface="Garamond" panose="02020404030301010803" pitchFamily="18" charset="0"/>
              </a:rPr>
              <a:t> </a:t>
            </a:r>
            <a:r>
              <a:rPr lang="cs-CZ" dirty="0" err="1" smtClean="0">
                <a:latin typeface="Garamond" panose="02020404030301010803" pitchFamily="18" charset="0"/>
              </a:rPr>
              <a:t>Carpathian</a:t>
            </a:r>
            <a:r>
              <a:rPr lang="cs-CZ" dirty="0" smtClean="0">
                <a:latin typeface="Garamond" panose="02020404030301010803" pitchFamily="18" charset="0"/>
              </a:rPr>
              <a:t> Ruthenia and </a:t>
            </a:r>
            <a:r>
              <a:rPr lang="cs-CZ" dirty="0" err="1" smtClean="0">
                <a:latin typeface="Garamond" panose="02020404030301010803" pitchFamily="18" charset="0"/>
              </a:rPr>
              <a:t>southern</a:t>
            </a:r>
            <a:r>
              <a:rPr lang="cs-CZ" dirty="0" smtClean="0">
                <a:latin typeface="Garamond" panose="02020404030301010803" pitchFamily="18" charset="0"/>
              </a:rPr>
              <a:t> </a:t>
            </a:r>
            <a:r>
              <a:rPr lang="cs-CZ" dirty="0" err="1" smtClean="0">
                <a:latin typeface="Garamond" panose="02020404030301010803" pitchFamily="18" charset="0"/>
              </a:rPr>
              <a:t>parts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Slovakia</a:t>
            </a:r>
          </a:p>
          <a:p>
            <a:pPr lvl="0" algn="just">
              <a:buFont typeface="Arial" panose="020B0604020202020204" pitchFamily="34" charset="0"/>
              <a:buChar char="•"/>
            </a:pP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lost</a:t>
            </a:r>
            <a:r>
              <a:rPr lang="cs-CZ" dirty="0" smtClean="0">
                <a:latin typeface="Garamond" panose="02020404030301010803" pitchFamily="18" charset="0"/>
              </a:rPr>
              <a:t> 1/3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its</a:t>
            </a:r>
            <a:r>
              <a:rPr lang="cs-CZ" dirty="0" smtClean="0">
                <a:latin typeface="Garamond" panose="02020404030301010803" pitchFamily="18" charset="0"/>
              </a:rPr>
              <a:t> area, 1/3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light</a:t>
            </a:r>
            <a:r>
              <a:rPr lang="cs-CZ" dirty="0" smtClean="0">
                <a:latin typeface="Garamond" panose="02020404030301010803" pitchFamily="18" charset="0"/>
              </a:rPr>
              <a:t> </a:t>
            </a:r>
            <a:r>
              <a:rPr lang="cs-CZ" dirty="0" err="1" smtClean="0">
                <a:latin typeface="Garamond" panose="02020404030301010803" pitchFamily="18" charset="0"/>
              </a:rPr>
              <a:t>industry</a:t>
            </a:r>
            <a:r>
              <a:rPr lang="cs-CZ" dirty="0" smtClean="0">
                <a:latin typeface="Garamond" panose="02020404030301010803" pitchFamily="18" charset="0"/>
              </a:rPr>
              <a:t>, in </a:t>
            </a:r>
            <a:r>
              <a:rPr lang="cs-CZ" dirty="0" err="1" smtClean="0">
                <a:latin typeface="Garamond" panose="02020404030301010803" pitchFamily="18" charset="0"/>
              </a:rPr>
              <a:t>southern</a:t>
            </a:r>
            <a:r>
              <a:rPr lang="cs-CZ" dirty="0" smtClean="0">
                <a:latin typeface="Garamond" panose="02020404030301010803" pitchFamily="18" charset="0"/>
              </a:rPr>
              <a:t> </a:t>
            </a:r>
            <a:r>
              <a:rPr lang="cs-CZ" dirty="0" err="1" smtClean="0">
                <a:latin typeface="Garamond" panose="02020404030301010803" pitchFamily="18" charset="0"/>
              </a:rPr>
              <a:t>Slovakia</a:t>
            </a:r>
            <a:r>
              <a:rPr lang="cs-CZ" dirty="0" smtClean="0">
                <a:latin typeface="Garamond" panose="02020404030301010803" pitchFamily="18" charset="0"/>
              </a:rPr>
              <a:t> </a:t>
            </a:r>
            <a:r>
              <a:rPr lang="cs-CZ" dirty="0" err="1" smtClean="0">
                <a:latin typeface="Garamond" panose="02020404030301010803" pitchFamily="18" charset="0"/>
              </a:rPr>
              <a:t>fertile</a:t>
            </a:r>
            <a:r>
              <a:rPr lang="cs-CZ" dirty="0" smtClean="0">
                <a:latin typeface="Garamond" panose="02020404030301010803" pitchFamily="18" charset="0"/>
              </a:rPr>
              <a:t> </a:t>
            </a:r>
            <a:r>
              <a:rPr lang="cs-CZ" dirty="0" err="1" smtClean="0">
                <a:latin typeface="Garamond" panose="02020404030301010803" pitchFamily="18" charset="0"/>
              </a:rPr>
              <a:t>soil</a:t>
            </a:r>
            <a:r>
              <a:rPr lang="cs-CZ" dirty="0" smtClean="0">
                <a:latin typeface="Garamond" panose="02020404030301010803" pitchFamily="18" charset="0"/>
              </a:rPr>
              <a:t> </a:t>
            </a:r>
            <a:r>
              <a:rPr lang="cs-CZ" dirty="0" err="1" smtClean="0">
                <a:latin typeface="Garamond" panose="02020404030301010803" pitchFamily="18" charset="0"/>
              </a:rPr>
              <a:t>important</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agriculture</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lost</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a:t>
            </a:r>
            <a:r>
              <a:rPr lang="cs-CZ" dirty="0" err="1" smtClean="0">
                <a:latin typeface="Garamond" panose="02020404030301010803" pitchFamily="18" charset="0"/>
              </a:rPr>
              <a:t>First</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a:latin typeface="Garamond" panose="02020404030301010803" pitchFamily="18" charset="0"/>
              </a:rPr>
              <a:t>R</a:t>
            </a:r>
            <a:r>
              <a:rPr lang="cs-CZ" dirty="0" smtClean="0">
                <a:latin typeface="Garamond" panose="02020404030301010803" pitchFamily="18" charset="0"/>
              </a:rPr>
              <a:t>epublic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dissoluted</a:t>
            </a:r>
            <a:r>
              <a:rPr lang="cs-CZ" dirty="0" smtClean="0">
                <a:latin typeface="Garamond" panose="02020404030301010803" pitchFamily="18" charset="0"/>
              </a:rPr>
              <a:t>, so </a:t>
            </a:r>
            <a:r>
              <a:rPr lang="cs-CZ" dirty="0" err="1" smtClean="0">
                <a:latin typeface="Garamond" panose="02020404030301010803" pitchFamily="18" charset="0"/>
              </a:rPr>
              <a:t>called</a:t>
            </a:r>
            <a:r>
              <a:rPr lang="cs-CZ" dirty="0" smtClean="0">
                <a:latin typeface="Garamond" panose="02020404030301010803" pitchFamily="18" charset="0"/>
              </a:rPr>
              <a:t> </a:t>
            </a:r>
            <a:r>
              <a:rPr lang="cs-CZ" b="1" dirty="0" smtClean="0">
                <a:latin typeface="Garamond" panose="02020404030301010803" pitchFamily="18" charset="0"/>
              </a:rPr>
              <a:t>Second </a:t>
            </a:r>
            <a:r>
              <a:rPr lang="cs-CZ" b="1" dirty="0" err="1" smtClean="0">
                <a:latin typeface="Garamond" panose="02020404030301010803" pitchFamily="18" charset="0"/>
              </a:rPr>
              <a:t>Czecho-Slovak</a:t>
            </a:r>
            <a:r>
              <a:rPr lang="cs-CZ" b="1" dirty="0" smtClean="0">
                <a:latin typeface="Garamond" panose="02020404030301010803" pitchFamily="18" charset="0"/>
              </a:rPr>
              <a:t> Republic</a:t>
            </a:r>
            <a:r>
              <a:rPr lang="cs-CZ" dirty="0" smtClean="0">
                <a:latin typeface="Garamond" panose="02020404030301010803" pitchFamily="18" charset="0"/>
              </a:rPr>
              <a:t> </a:t>
            </a:r>
            <a:r>
              <a:rPr lang="cs-CZ" dirty="0" err="1" smtClean="0">
                <a:latin typeface="Garamond" panose="02020404030301010803" pitchFamily="18" charset="0"/>
              </a:rPr>
              <a:t>till</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 – President </a:t>
            </a:r>
            <a:r>
              <a:rPr lang="cs-CZ" b="1" dirty="0" smtClean="0">
                <a:latin typeface="Garamond" panose="02020404030301010803" pitchFamily="18" charset="0"/>
              </a:rPr>
              <a:t>Emil Hácha</a:t>
            </a:r>
            <a:r>
              <a:rPr lang="cs-CZ" dirty="0" smtClean="0">
                <a:latin typeface="Garamond" panose="02020404030301010803" pitchFamily="18" charset="0"/>
              </a:rPr>
              <a:t>, no </a:t>
            </a:r>
            <a:r>
              <a:rPr lang="cs-CZ" dirty="0" err="1" smtClean="0">
                <a:latin typeface="Garamond" panose="02020404030301010803" pitchFamily="18" charset="0"/>
              </a:rPr>
              <a:t>parliamentary</a:t>
            </a:r>
            <a:r>
              <a:rPr lang="cs-CZ" dirty="0" smtClean="0">
                <a:latin typeface="Garamond" panose="02020404030301010803" pitchFamily="18" charset="0"/>
              </a:rPr>
              <a:t> </a:t>
            </a:r>
            <a:r>
              <a:rPr lang="cs-CZ" dirty="0" err="1" smtClean="0">
                <a:latin typeface="Garamond" panose="02020404030301010803" pitchFamily="18" charset="0"/>
              </a:rPr>
              <a:t>democracy</a:t>
            </a:r>
            <a:r>
              <a:rPr lang="cs-CZ" dirty="0" smtClean="0">
                <a:latin typeface="Garamond" panose="02020404030301010803" pitchFamily="18" charset="0"/>
              </a:rPr>
              <a:t> </a:t>
            </a:r>
            <a:r>
              <a:rPr lang="cs-CZ" dirty="0" err="1" smtClean="0">
                <a:latin typeface="Garamond" panose="02020404030301010803" pitchFamily="18" charset="0"/>
              </a:rPr>
              <a:t>anymore</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7</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October</a:t>
            </a:r>
            <a:r>
              <a:rPr lang="cs-CZ" dirty="0" smtClean="0">
                <a:latin typeface="Garamond" panose="02020404030301010803" pitchFamily="18" charset="0"/>
              </a:rPr>
              <a:t> – autonomy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Slovakia</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proclaimed</a:t>
            </a:r>
            <a:r>
              <a:rPr lang="cs-CZ" dirty="0" smtClean="0">
                <a:latin typeface="Garamond" panose="02020404030301010803" pitchFamily="18" charset="0"/>
              </a:rPr>
              <a:t> – </a:t>
            </a:r>
            <a:r>
              <a:rPr lang="cs-CZ" b="1" dirty="0" err="1" smtClean="0">
                <a:latin typeface="Garamond" panose="02020404030301010803" pitchFamily="18" charset="0"/>
              </a:rPr>
              <a:t>Czecho</a:t>
            </a:r>
            <a:r>
              <a:rPr lang="cs-CZ" b="1" dirty="0" smtClean="0">
                <a:latin typeface="Garamond" panose="02020404030301010803" pitchFamily="18" charset="0"/>
              </a:rPr>
              <a:t>–</a:t>
            </a:r>
            <a:r>
              <a:rPr lang="cs-CZ" b="1" dirty="0" err="1" smtClean="0">
                <a:latin typeface="Garamond" panose="02020404030301010803" pitchFamily="18" charset="0"/>
              </a:rPr>
              <a:t>Slovakia</a:t>
            </a:r>
            <a:r>
              <a:rPr lang="cs-CZ" b="1" dirty="0" smtClean="0">
                <a:latin typeface="Garamond" panose="02020404030301010803" pitchFamily="18" charset="0"/>
              </a:rPr>
              <a:t> </a:t>
            </a:r>
            <a:endParaRPr lang="cs-CZ" dirty="0" smtClean="0">
              <a:latin typeface="Garamond" panose="02020404030301010803" pitchFamily="18" charset="0"/>
            </a:endParaRPr>
          </a:p>
          <a:p>
            <a:endParaRPr lang="cs-CZ" dirty="0"/>
          </a:p>
        </p:txBody>
      </p:sp>
    </p:spTree>
    <p:extLst>
      <p:ext uri="{BB962C8B-B14F-4D97-AF65-F5344CB8AC3E}">
        <p14:creationId xmlns:p14="http://schemas.microsoft.com/office/powerpoint/2010/main" val="148488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136904" cy="908720"/>
          </a:xfrm>
        </p:spPr>
        <p:txBody>
          <a:bodyPr>
            <a:noAutofit/>
          </a:bodyPr>
          <a:lstStyle/>
          <a:p>
            <a:r>
              <a:rPr lang="cs-CZ" sz="2800" dirty="0" err="1" smtClean="0">
                <a:latin typeface="Garamond" panose="02020404030301010803" pitchFamily="18" charset="0"/>
              </a:rPr>
              <a:t>Munich</a:t>
            </a:r>
            <a:r>
              <a:rPr lang="cs-CZ" sz="2800" dirty="0" smtClean="0">
                <a:latin typeface="Garamond" panose="02020404030301010803" pitchFamily="18" charset="0"/>
              </a:rPr>
              <a:t> </a:t>
            </a:r>
            <a:br>
              <a:rPr lang="cs-CZ" sz="2800" dirty="0" smtClean="0">
                <a:latin typeface="Garamond" panose="02020404030301010803" pitchFamily="18" charset="0"/>
              </a:rPr>
            </a:br>
            <a:r>
              <a:rPr lang="cs-CZ" sz="2800" dirty="0" err="1">
                <a:latin typeface="Garamond" panose="02020404030301010803" pitchFamily="18" charset="0"/>
              </a:rPr>
              <a:t>A</a:t>
            </a:r>
            <a:r>
              <a:rPr lang="cs-CZ" sz="2800" dirty="0" err="1" smtClean="0">
                <a:latin typeface="Garamond" panose="02020404030301010803" pitchFamily="18" charset="0"/>
              </a:rPr>
              <a:t>greement</a:t>
            </a:r>
            <a:endParaRPr lang="cs-CZ" sz="2800" dirty="0">
              <a:latin typeface="Garamond" panose="02020404030301010803" pitchFamily="18" charset="0"/>
            </a:endParaRPr>
          </a:p>
        </p:txBody>
      </p:sp>
      <p:sp>
        <p:nvSpPr>
          <p:cNvPr id="7" name="Zástupný symbol pro text 6"/>
          <p:cNvSpPr>
            <a:spLocks noGrp="1"/>
          </p:cNvSpPr>
          <p:nvPr>
            <p:ph type="body" sz="half" idx="2"/>
          </p:nvPr>
        </p:nvSpPr>
        <p:spPr>
          <a:xfrm>
            <a:off x="2987824" y="5445224"/>
            <a:ext cx="5472608" cy="1128152"/>
          </a:xfrm>
        </p:spPr>
        <p:txBody>
          <a:bodyPr>
            <a:noAutofit/>
          </a:bodyPr>
          <a:lstStyle/>
          <a:p>
            <a:pPr>
              <a:buFont typeface="Arial" panose="020B0604020202020204" pitchFamily="34" charset="0"/>
              <a:buChar char="•"/>
            </a:pPr>
            <a:r>
              <a:rPr lang="cs-CZ" sz="1800" dirty="0" err="1" smtClean="0">
                <a:latin typeface="Garamond" panose="02020404030301010803" pitchFamily="18" charset="0"/>
              </a:rPr>
              <a:t>September</a:t>
            </a:r>
            <a:r>
              <a:rPr lang="cs-CZ" sz="1800" dirty="0" smtClean="0">
                <a:latin typeface="Garamond" panose="02020404030301010803" pitchFamily="18" charset="0"/>
              </a:rPr>
              <a:t> 1938 – </a:t>
            </a:r>
            <a:r>
              <a:rPr lang="cs-CZ" sz="1800" dirty="0" err="1" smtClean="0">
                <a:latin typeface="Garamond" panose="02020404030301010803" pitchFamily="18" charset="0"/>
              </a:rPr>
              <a:t>Munich</a:t>
            </a:r>
            <a:r>
              <a:rPr lang="cs-CZ" sz="1800" dirty="0" smtClean="0">
                <a:latin typeface="Garamond" panose="02020404030301010803" pitchFamily="18" charset="0"/>
              </a:rPr>
              <a:t> </a:t>
            </a:r>
            <a:r>
              <a:rPr lang="cs-CZ" sz="1800" dirty="0" err="1" smtClean="0">
                <a:latin typeface="Garamond" panose="02020404030301010803" pitchFamily="18" charset="0"/>
              </a:rPr>
              <a:t>Agreement</a:t>
            </a:r>
            <a:r>
              <a:rPr lang="cs-CZ" sz="1800" dirty="0" smtClean="0">
                <a:latin typeface="Garamond" panose="02020404030301010803" pitchFamily="18" charset="0"/>
              </a:rPr>
              <a:t> – </a:t>
            </a:r>
            <a:r>
              <a:rPr lang="cs-CZ" sz="1800" dirty="0" err="1" smtClean="0">
                <a:latin typeface="Garamond" panose="02020404030301010803" pitchFamily="18" charset="0"/>
              </a:rPr>
              <a:t>lost</a:t>
            </a:r>
            <a:r>
              <a:rPr lang="cs-CZ" sz="1800" dirty="0" smtClean="0">
                <a:latin typeface="Garamond" panose="02020404030301010803" pitchFamily="18" charset="0"/>
              </a:rPr>
              <a:t> </a:t>
            </a:r>
            <a:r>
              <a:rPr lang="cs-CZ" sz="1800" dirty="0" err="1" smtClean="0">
                <a:latin typeface="Garamond" panose="02020404030301010803" pitchFamily="18" charset="0"/>
              </a:rPr>
              <a:t>of</a:t>
            </a:r>
            <a:r>
              <a:rPr lang="cs-CZ" sz="1800" dirty="0" smtClean="0">
                <a:latin typeface="Garamond" panose="02020404030301010803" pitchFamily="18" charset="0"/>
              </a:rPr>
              <a:t> </a:t>
            </a:r>
            <a:r>
              <a:rPr lang="cs-CZ" sz="1800" dirty="0" err="1" smtClean="0">
                <a:latin typeface="Garamond" panose="02020404030301010803" pitchFamily="18" charset="0"/>
              </a:rPr>
              <a:t>Sudetenland</a:t>
            </a:r>
            <a:endParaRPr lang="cs-CZ" sz="1800" dirty="0" smtClean="0">
              <a:latin typeface="Garamond" panose="02020404030301010803" pitchFamily="18" charset="0"/>
            </a:endParaRPr>
          </a:p>
          <a:p>
            <a:pPr>
              <a:buFont typeface="Arial" panose="020B0604020202020204" pitchFamily="34" charset="0"/>
              <a:buChar char="•"/>
            </a:pPr>
            <a:r>
              <a:rPr lang="cs-CZ" sz="1800" dirty="0" err="1" smtClean="0">
                <a:latin typeface="Garamond" panose="02020404030301010803" pitchFamily="18" charset="0"/>
              </a:rPr>
              <a:t>March</a:t>
            </a:r>
            <a:r>
              <a:rPr lang="cs-CZ" sz="1800" dirty="0" smtClean="0">
                <a:latin typeface="Garamond" panose="02020404030301010803" pitchFamily="18" charset="0"/>
              </a:rPr>
              <a:t> 1939 – </a:t>
            </a:r>
            <a:r>
              <a:rPr lang="cs-CZ" sz="1800" dirty="0" err="1" smtClean="0">
                <a:latin typeface="Garamond" panose="02020404030301010803" pitchFamily="18" charset="0"/>
              </a:rPr>
              <a:t>establishing</a:t>
            </a:r>
            <a:r>
              <a:rPr lang="cs-CZ" sz="1800" dirty="0" smtClean="0">
                <a:latin typeface="Garamond" panose="02020404030301010803" pitchFamily="18" charset="0"/>
              </a:rPr>
              <a:t> </a:t>
            </a:r>
            <a:r>
              <a:rPr lang="cs-CZ" sz="1800" dirty="0" err="1" smtClean="0">
                <a:latin typeface="Garamond" panose="02020404030301010803" pitchFamily="18" charset="0"/>
              </a:rPr>
              <a:t>of</a:t>
            </a:r>
            <a:r>
              <a:rPr lang="cs-CZ" sz="1800" dirty="0" smtClean="0">
                <a:latin typeface="Garamond" panose="02020404030301010803" pitchFamily="18" charset="0"/>
              </a:rPr>
              <a:t> </a:t>
            </a:r>
            <a:r>
              <a:rPr lang="cs-CZ" sz="1800" dirty="0" err="1" smtClean="0">
                <a:latin typeface="Garamond" panose="02020404030301010803" pitchFamily="18" charset="0"/>
              </a:rPr>
              <a:t>Protectorate</a:t>
            </a:r>
            <a:r>
              <a:rPr lang="cs-CZ" sz="1800" dirty="0" smtClean="0">
                <a:latin typeface="Garamond" panose="02020404030301010803" pitchFamily="18" charset="0"/>
              </a:rPr>
              <a:t> Bohemia </a:t>
            </a:r>
            <a:r>
              <a:rPr lang="cs-CZ" sz="1800" dirty="0" err="1" smtClean="0">
                <a:latin typeface="Garamond" panose="02020404030301010803" pitchFamily="18" charset="0"/>
              </a:rPr>
              <a:t>and</a:t>
            </a:r>
            <a:r>
              <a:rPr lang="cs-CZ" sz="1800" dirty="0" smtClean="0">
                <a:latin typeface="Garamond" panose="02020404030301010803" pitchFamily="18" charset="0"/>
              </a:rPr>
              <a:t> </a:t>
            </a:r>
            <a:r>
              <a:rPr lang="cs-CZ" sz="1800" dirty="0" err="1" smtClean="0">
                <a:latin typeface="Garamond" panose="02020404030301010803" pitchFamily="18" charset="0"/>
              </a:rPr>
              <a:t>Moravia</a:t>
            </a:r>
            <a:endParaRPr lang="cs-CZ" sz="1800" dirty="0" smtClean="0">
              <a:latin typeface="Garamond" panose="02020404030301010803" pitchFamily="18" charset="0"/>
            </a:endParaRPr>
          </a:p>
          <a:p>
            <a:pPr>
              <a:buFont typeface="Arial" panose="020B0604020202020204" pitchFamily="34" charset="0"/>
              <a:buChar char="•"/>
            </a:pPr>
            <a:r>
              <a:rPr lang="cs-CZ" sz="1800" dirty="0" err="1" smtClean="0">
                <a:latin typeface="Garamond" panose="02020404030301010803" pitchFamily="18" charset="0"/>
              </a:rPr>
              <a:t>March</a:t>
            </a:r>
            <a:r>
              <a:rPr lang="cs-CZ" sz="1800" dirty="0" smtClean="0">
                <a:latin typeface="Garamond" panose="02020404030301010803" pitchFamily="18" charset="0"/>
              </a:rPr>
              <a:t> 1939 – </a:t>
            </a:r>
            <a:r>
              <a:rPr lang="cs-CZ" sz="1800" dirty="0" err="1" smtClean="0">
                <a:latin typeface="Garamond" panose="02020404030301010803" pitchFamily="18" charset="0"/>
              </a:rPr>
              <a:t>Slovak</a:t>
            </a:r>
            <a:r>
              <a:rPr lang="cs-CZ" sz="1800" dirty="0" smtClean="0">
                <a:latin typeface="Garamond" panose="02020404030301010803" pitchFamily="18" charset="0"/>
              </a:rPr>
              <a:t> </a:t>
            </a:r>
            <a:r>
              <a:rPr lang="cs-CZ" sz="1800" dirty="0" err="1" smtClean="0">
                <a:latin typeface="Garamond" panose="02020404030301010803" pitchFamily="18" charset="0"/>
              </a:rPr>
              <a:t>State</a:t>
            </a:r>
            <a:r>
              <a:rPr lang="cs-CZ" sz="1800" dirty="0" smtClean="0">
                <a:latin typeface="Garamond" panose="02020404030301010803" pitchFamily="18" charset="0"/>
              </a:rPr>
              <a:t> </a:t>
            </a:r>
            <a:endParaRPr lang="cs-CZ" sz="1800" dirty="0">
              <a:latin typeface="Garamond" panose="02020404030301010803" pitchFamily="18" charset="0"/>
            </a:endParaRPr>
          </a:p>
        </p:txBody>
      </p:sp>
      <p:pic>
        <p:nvPicPr>
          <p:cNvPr id="6" name="Zástupný symbol pro obsah 5" descr="Czechoslovakia_1939.SVG.png"/>
          <p:cNvPicPr>
            <a:picLocks noGrp="1" noChangeAspect="1"/>
          </p:cNvPicPr>
          <p:nvPr>
            <p:ph type="pic" idx="1"/>
          </p:nvPr>
        </p:nvPicPr>
        <p:blipFill>
          <a:blip r:embed="rId2" cstate="print"/>
          <a:stretch>
            <a:fillRect/>
          </a:stretch>
        </p:blipFill>
        <p:spPr>
          <a:xfrm>
            <a:off x="323528" y="1196752"/>
            <a:ext cx="8820472" cy="3633592"/>
          </a:xfrm>
          <a:prstGeom prst="rect">
            <a:avLst/>
          </a:prstGeom>
          <a:noFill/>
          <a:ln>
            <a:noFill/>
          </a:ln>
        </p:spPr>
      </p:pic>
    </p:spTree>
    <p:extLst>
      <p:ext uri="{BB962C8B-B14F-4D97-AF65-F5344CB8AC3E}">
        <p14:creationId xmlns:p14="http://schemas.microsoft.com/office/powerpoint/2010/main" val="254545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239000" cy="516672"/>
          </a:xfrm>
        </p:spPr>
        <p:txBody>
          <a:bodyPr>
            <a:normAutofit fontScale="90000"/>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980728"/>
            <a:ext cx="8712968" cy="5877272"/>
          </a:xfrm>
          <a:prstGeom prst="rect">
            <a:avLst/>
          </a:prstGeom>
        </p:spPr>
        <p:txBody>
          <a:bodyPr>
            <a:normAutofit/>
          </a:bodyPr>
          <a:lstStyle/>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a:t>
            </a:r>
            <a:r>
              <a:rPr lang="cs-CZ" dirty="0" err="1" smtClean="0">
                <a:latin typeface="Garamond" panose="02020404030301010803" pitchFamily="18" charset="0"/>
              </a:rPr>
              <a:t>First</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a:latin typeface="Garamond" panose="02020404030301010803" pitchFamily="18" charset="0"/>
              </a:rPr>
              <a:t>R</a:t>
            </a:r>
            <a:r>
              <a:rPr lang="cs-CZ" dirty="0" smtClean="0">
                <a:latin typeface="Garamond" panose="02020404030301010803" pitchFamily="18" charset="0"/>
              </a:rPr>
              <a:t>epublic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proclaimed</a:t>
            </a:r>
            <a:r>
              <a:rPr lang="cs-CZ" dirty="0" smtClean="0">
                <a:latin typeface="Garamond" panose="02020404030301010803" pitchFamily="18" charset="0"/>
              </a:rPr>
              <a:t> on </a:t>
            </a:r>
            <a:r>
              <a:rPr lang="cs-CZ" b="1" dirty="0" err="1" smtClean="0">
                <a:latin typeface="Garamond" panose="02020404030301010803" pitchFamily="18" charset="0"/>
              </a:rPr>
              <a:t>October</a:t>
            </a:r>
            <a:r>
              <a:rPr lang="cs-CZ" b="1" dirty="0" smtClean="0">
                <a:latin typeface="Garamond" panose="02020404030301010803" pitchFamily="18" charset="0"/>
              </a:rPr>
              <a:t> 28, 1918 in Prague</a:t>
            </a:r>
          </a:p>
          <a:p>
            <a:pPr lvl="0" algn="just">
              <a:buFont typeface="Arial" panose="020B0604020202020204" pitchFamily="34" charset="0"/>
              <a:buChar char="•"/>
            </a:pPr>
            <a:r>
              <a:rPr lang="cs-CZ" dirty="0" err="1">
                <a:latin typeface="Garamond" panose="02020404030301010803" pitchFamily="18" charset="0"/>
              </a:rPr>
              <a:t>C</a:t>
            </a:r>
            <a:r>
              <a:rPr lang="cs-CZ" dirty="0" err="1" smtClean="0">
                <a:latin typeface="Garamond" panose="02020404030301010803" pitchFamily="18" charset="0"/>
              </a:rPr>
              <a:t>onsisted</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Bohemia, Moravia, </a:t>
            </a:r>
            <a:r>
              <a:rPr lang="cs-CZ" dirty="0" err="1" smtClean="0">
                <a:latin typeface="Garamond" panose="02020404030301010803" pitchFamily="18" charset="0"/>
              </a:rPr>
              <a:t>Silesia</a:t>
            </a:r>
            <a:r>
              <a:rPr lang="cs-CZ" dirty="0" smtClean="0">
                <a:latin typeface="Garamond" panose="02020404030301010803" pitchFamily="18" charset="0"/>
              </a:rPr>
              <a:t>, Slovakia and </a:t>
            </a:r>
            <a:r>
              <a:rPr lang="cs-CZ" dirty="0" err="1" smtClean="0">
                <a:latin typeface="Garamond" panose="02020404030301010803" pitchFamily="18" charset="0"/>
              </a:rPr>
              <a:t>Carpathian</a:t>
            </a:r>
            <a:r>
              <a:rPr lang="cs-CZ" dirty="0" smtClean="0">
                <a:latin typeface="Garamond" panose="02020404030301010803" pitchFamily="18" charset="0"/>
              </a:rPr>
              <a:t> Ruthenia </a:t>
            </a:r>
          </a:p>
          <a:p>
            <a:pPr lvl="0" algn="just">
              <a:buFont typeface="Arial" panose="020B0604020202020204" pitchFamily="34" charset="0"/>
              <a:buChar char="•"/>
            </a:pPr>
            <a:r>
              <a:rPr lang="cs-CZ" dirty="0" smtClean="0">
                <a:latin typeface="Garamond" panose="02020404030301010803" pitchFamily="18" charset="0"/>
              </a:rPr>
              <a:t>1920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constitution</a:t>
            </a:r>
            <a:r>
              <a:rPr lang="cs-CZ" dirty="0" smtClean="0">
                <a:latin typeface="Garamond" panose="02020404030301010803" pitchFamily="18" charset="0"/>
              </a:rPr>
              <a:t> - </a:t>
            </a:r>
            <a:r>
              <a:rPr lang="cs-CZ" b="1" dirty="0" err="1" smtClean="0">
                <a:latin typeface="Garamond" panose="02020404030301010803" pitchFamily="18" charset="0"/>
              </a:rPr>
              <a:t>plural</a:t>
            </a:r>
            <a:r>
              <a:rPr lang="cs-CZ" b="1" dirty="0" smtClean="0">
                <a:latin typeface="Garamond" panose="02020404030301010803" pitchFamily="18" charset="0"/>
              </a:rPr>
              <a:t> </a:t>
            </a:r>
            <a:r>
              <a:rPr lang="cs-CZ" b="1" dirty="0" err="1" smtClean="0">
                <a:latin typeface="Garamond" panose="02020404030301010803" pitchFamily="18" charset="0"/>
              </a:rPr>
              <a:t>parliament</a:t>
            </a:r>
            <a:r>
              <a:rPr lang="cs-CZ" b="1" dirty="0" smtClean="0">
                <a:latin typeface="Garamond" panose="02020404030301010803" pitchFamily="18" charset="0"/>
              </a:rPr>
              <a:t> </a:t>
            </a:r>
            <a:r>
              <a:rPr lang="cs-CZ" b="1" dirty="0" err="1" smtClean="0">
                <a:latin typeface="Garamond" panose="02020404030301010803" pitchFamily="18" charset="0"/>
              </a:rPr>
              <a:t>democracy</a:t>
            </a:r>
            <a:endParaRPr lang="cs-CZ" b="1"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1920 – </a:t>
            </a:r>
            <a:r>
              <a:rPr lang="cs-CZ" b="1" dirty="0" smtClean="0">
                <a:latin typeface="Garamond" panose="02020404030301010803" pitchFamily="18" charset="0"/>
              </a:rPr>
              <a:t>Tomas Garrigue Masaryk (1850–1937)</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elected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first</a:t>
            </a:r>
            <a:r>
              <a:rPr lang="cs-CZ" dirty="0" smtClean="0">
                <a:latin typeface="Garamond" panose="02020404030301010803" pitchFamily="18" charset="0"/>
              </a:rPr>
              <a:t> President (</a:t>
            </a:r>
            <a:r>
              <a:rPr lang="cs-CZ" dirty="0" err="1" smtClean="0">
                <a:latin typeface="Garamond" panose="02020404030301010803" pitchFamily="18" charset="0"/>
              </a:rPr>
              <a:t>reelected</a:t>
            </a:r>
            <a:r>
              <a:rPr lang="cs-CZ" dirty="0" smtClean="0">
                <a:latin typeface="Garamond" panose="02020404030301010803" pitchFamily="18" charset="0"/>
              </a:rPr>
              <a:t> in 1925 and 1929, </a:t>
            </a:r>
            <a:r>
              <a:rPr lang="cs-CZ" dirty="0" err="1" smtClean="0">
                <a:latin typeface="Garamond" panose="02020404030301010803" pitchFamily="18" charset="0"/>
              </a:rPr>
              <a:t>served</a:t>
            </a:r>
            <a:r>
              <a:rPr lang="cs-CZ" dirty="0" smtClean="0">
                <a:latin typeface="Garamond" panose="02020404030301010803" pitchFamily="18" charset="0"/>
              </a:rPr>
              <a:t> </a:t>
            </a:r>
            <a:r>
              <a:rPr lang="cs-CZ" dirty="0" err="1" smtClean="0">
                <a:latin typeface="Garamond" panose="02020404030301010803" pitchFamily="18" charset="0"/>
              </a:rPr>
              <a:t>till</a:t>
            </a:r>
            <a:r>
              <a:rPr lang="cs-CZ" dirty="0" smtClean="0">
                <a:latin typeface="Garamond" panose="02020404030301010803" pitchFamily="18" charset="0"/>
              </a:rPr>
              <a:t> 1935), he </a:t>
            </a:r>
            <a:r>
              <a:rPr lang="cs-CZ" dirty="0" err="1" smtClean="0">
                <a:latin typeface="Garamond" panose="02020404030301010803" pitchFamily="18" charset="0"/>
              </a:rPr>
              <a:t>was</a:t>
            </a:r>
            <a:r>
              <a:rPr lang="cs-CZ" dirty="0" smtClean="0">
                <a:latin typeface="Garamond" panose="02020404030301010803" pitchFamily="18" charset="0"/>
              </a:rPr>
              <a:t> a </a:t>
            </a:r>
            <a:r>
              <a:rPr lang="cs-CZ" dirty="0" err="1" smtClean="0">
                <a:latin typeface="Garamond" panose="02020404030301010803" pitchFamily="18" charset="0"/>
              </a:rPr>
              <a:t>philosopher</a:t>
            </a:r>
            <a:r>
              <a:rPr lang="cs-CZ" dirty="0" smtClean="0">
                <a:latin typeface="Garamond" panose="02020404030301010803" pitchFamily="18" charset="0"/>
              </a:rPr>
              <a:t> and </a:t>
            </a:r>
            <a:r>
              <a:rPr lang="cs-CZ" dirty="0" err="1" smtClean="0">
                <a:latin typeface="Garamond" panose="02020404030301010803" pitchFamily="18" charset="0"/>
              </a:rPr>
              <a:t>politician</a:t>
            </a:r>
            <a:r>
              <a:rPr lang="cs-CZ" dirty="0" smtClean="0">
                <a:latin typeface="Garamond" panose="02020404030301010803" pitchFamily="18" charset="0"/>
              </a:rPr>
              <a:t>, very </a:t>
            </a:r>
            <a:r>
              <a:rPr lang="cs-CZ" dirty="0" err="1" smtClean="0">
                <a:latin typeface="Garamond" panose="02020404030301010803" pitchFamily="18" charset="0"/>
              </a:rPr>
              <a:t>influential</a:t>
            </a:r>
            <a:r>
              <a:rPr lang="cs-CZ" dirty="0" smtClean="0">
                <a:latin typeface="Garamond" panose="02020404030301010803" pitchFamily="18" charset="0"/>
              </a:rPr>
              <a:t> personality, </a:t>
            </a:r>
            <a:r>
              <a:rPr lang="cs-CZ" dirty="0" err="1" smtClean="0">
                <a:latin typeface="Garamond" panose="02020404030301010803" pitchFamily="18" charset="0"/>
              </a:rPr>
              <a:t>lived</a:t>
            </a:r>
            <a:r>
              <a:rPr lang="cs-CZ" dirty="0" smtClean="0">
                <a:latin typeface="Garamond" panose="02020404030301010803" pitchFamily="18" charset="0"/>
              </a:rPr>
              <a:t> in exile </a:t>
            </a:r>
            <a:r>
              <a:rPr lang="cs-CZ" dirty="0" err="1" smtClean="0">
                <a:latin typeface="Garamond" panose="02020404030301010803" pitchFamily="18" charset="0"/>
              </a:rPr>
              <a:t>during</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WW I – </a:t>
            </a:r>
            <a:r>
              <a:rPr lang="cs-CZ" dirty="0" err="1" smtClean="0">
                <a:latin typeface="Garamond" panose="02020404030301010803" pitchFamily="18" charset="0"/>
              </a:rPr>
              <a:t>Geneve</a:t>
            </a:r>
            <a:r>
              <a:rPr lang="cs-CZ" dirty="0" smtClean="0">
                <a:latin typeface="Garamond" panose="02020404030301010803" pitchFamily="18" charset="0"/>
              </a:rPr>
              <a:t>, Paris, London, USA, his </a:t>
            </a:r>
            <a:r>
              <a:rPr lang="cs-CZ" dirty="0" err="1" smtClean="0">
                <a:latin typeface="Garamond" panose="02020404030301010803" pitchFamily="18" charset="0"/>
              </a:rPr>
              <a:t>wife</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American</a:t>
            </a:r>
            <a:r>
              <a:rPr lang="cs-CZ" dirty="0" smtClean="0">
                <a:latin typeface="Garamond" panose="02020404030301010803" pitchFamily="18" charset="0"/>
              </a:rPr>
              <a:t> – Charlotte Garrigue, </a:t>
            </a:r>
            <a:r>
              <a:rPr lang="cs-CZ" dirty="0" err="1" smtClean="0">
                <a:latin typeface="Garamond" panose="02020404030301010803" pitchFamily="18" charset="0"/>
              </a:rPr>
              <a:t>their</a:t>
            </a:r>
            <a:r>
              <a:rPr lang="cs-CZ" dirty="0" smtClean="0">
                <a:latin typeface="Garamond" panose="02020404030301010803" pitchFamily="18" charset="0"/>
              </a:rPr>
              <a:t> son </a:t>
            </a:r>
            <a:r>
              <a:rPr lang="cs-CZ" b="1" dirty="0" smtClean="0">
                <a:latin typeface="Garamond" panose="02020404030301010803" pitchFamily="18" charset="0"/>
              </a:rPr>
              <a:t>Jan Masaryk</a:t>
            </a:r>
            <a:r>
              <a:rPr lang="cs-CZ" dirty="0" smtClean="0">
                <a:latin typeface="Garamond" panose="02020404030301010803" pitchFamily="18" charset="0"/>
              </a:rPr>
              <a:t> </a:t>
            </a:r>
            <a:r>
              <a:rPr lang="cs-CZ" dirty="0" err="1" smtClean="0">
                <a:latin typeface="Garamond" panose="02020404030301010803" pitchFamily="18" charset="0"/>
              </a:rPr>
              <a:t>served</a:t>
            </a:r>
            <a:r>
              <a:rPr lang="cs-CZ" dirty="0" smtClean="0">
                <a:latin typeface="Garamond" panose="02020404030301010803" pitchFamily="18" charset="0"/>
              </a:rPr>
              <a:t> </a:t>
            </a:r>
            <a:r>
              <a:rPr lang="cs-CZ" dirty="0" err="1" smtClean="0">
                <a:latin typeface="Garamond" panose="02020404030301010803" pitchFamily="18" charset="0"/>
              </a:rPr>
              <a:t>later</a:t>
            </a:r>
            <a:r>
              <a:rPr lang="cs-CZ" dirty="0" smtClean="0">
                <a:latin typeface="Garamond" panose="02020404030301010803" pitchFamily="18" charset="0"/>
              </a:rPr>
              <a:t> as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Foreign</a:t>
            </a:r>
            <a:r>
              <a:rPr lang="cs-CZ" dirty="0" smtClean="0">
                <a:latin typeface="Garamond" panose="02020404030301010803" pitchFamily="18" charset="0"/>
              </a:rPr>
              <a:t> </a:t>
            </a:r>
            <a:r>
              <a:rPr lang="cs-CZ" dirty="0" err="1" smtClean="0">
                <a:latin typeface="Garamond" panose="02020404030301010803" pitchFamily="18" charset="0"/>
              </a:rPr>
              <a:t>Minister</a:t>
            </a:r>
            <a:r>
              <a:rPr lang="cs-CZ" dirty="0" smtClean="0">
                <a:latin typeface="Garamond" panose="02020404030301010803" pitchFamily="18" charset="0"/>
              </a:rPr>
              <a:t> </a:t>
            </a:r>
          </a:p>
          <a:p>
            <a:pPr lvl="0" algn="just">
              <a:buFont typeface="Arial" panose="020B0604020202020204" pitchFamily="34" charset="0"/>
              <a:buChar char="•"/>
            </a:pPr>
            <a:r>
              <a:rPr lang="cs-CZ" dirty="0">
                <a:latin typeface="Garamond" panose="02020404030301010803" pitchFamily="18" charset="0"/>
              </a:rPr>
              <a:t>M</a:t>
            </a:r>
            <a:r>
              <a:rPr lang="cs-CZ" dirty="0" smtClean="0">
                <a:latin typeface="Garamond" panose="02020404030301010803" pitchFamily="18" charset="0"/>
              </a:rPr>
              <a:t>ost </a:t>
            </a:r>
            <a:r>
              <a:rPr lang="cs-CZ" dirty="0" err="1" smtClean="0">
                <a:latin typeface="Garamond" panose="02020404030301010803" pitchFamily="18" charset="0"/>
              </a:rPr>
              <a:t>important</a:t>
            </a:r>
            <a:r>
              <a:rPr lang="cs-CZ" dirty="0" smtClean="0">
                <a:latin typeface="Garamond" panose="02020404030301010803" pitchFamily="18" charset="0"/>
              </a:rPr>
              <a:t> and most </a:t>
            </a:r>
            <a:r>
              <a:rPr lang="cs-CZ" dirty="0" err="1" smtClean="0">
                <a:latin typeface="Garamond" panose="02020404030301010803" pitchFamily="18" charset="0"/>
              </a:rPr>
              <a:t>influential</a:t>
            </a:r>
            <a:r>
              <a:rPr lang="cs-CZ" dirty="0" smtClean="0">
                <a:latin typeface="Garamond" panose="02020404030301010803" pitchFamily="18" charset="0"/>
              </a:rPr>
              <a:t> </a:t>
            </a:r>
            <a:r>
              <a:rPr lang="cs-CZ" dirty="0" err="1" smtClean="0">
                <a:latin typeface="Garamond" panose="02020404030301010803" pitchFamily="18" charset="0"/>
              </a:rPr>
              <a:t>political</a:t>
            </a:r>
            <a:r>
              <a:rPr lang="cs-CZ" dirty="0" smtClean="0">
                <a:latin typeface="Garamond" panose="02020404030301010803" pitchFamily="18" charset="0"/>
              </a:rPr>
              <a:t> party - </a:t>
            </a:r>
            <a:r>
              <a:rPr lang="cs-CZ" dirty="0" err="1" smtClean="0">
                <a:latin typeface="Garamond" panose="02020404030301010803" pitchFamily="18" charset="0"/>
              </a:rPr>
              <a:t>Republican</a:t>
            </a:r>
            <a:r>
              <a:rPr lang="cs-CZ" dirty="0" smtClean="0">
                <a:latin typeface="Garamond" panose="02020404030301010803" pitchFamily="18" charset="0"/>
              </a:rPr>
              <a:t> Party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Agricultural</a:t>
            </a:r>
            <a:r>
              <a:rPr lang="cs-CZ" dirty="0" smtClean="0">
                <a:latin typeface="Garamond" panose="02020404030301010803" pitchFamily="18" charset="0"/>
              </a:rPr>
              <a:t> and </a:t>
            </a:r>
            <a:r>
              <a:rPr lang="cs-CZ" dirty="0" err="1" smtClean="0">
                <a:latin typeface="Garamond" panose="02020404030301010803" pitchFamily="18" charset="0"/>
              </a:rPr>
              <a:t>Smallholder</a:t>
            </a:r>
            <a:r>
              <a:rPr lang="cs-CZ" dirty="0" smtClean="0">
                <a:latin typeface="Garamond" panose="02020404030301010803" pitchFamily="18" charset="0"/>
              </a:rPr>
              <a:t> </a:t>
            </a:r>
            <a:r>
              <a:rPr lang="cs-CZ" dirty="0" err="1" smtClean="0">
                <a:latin typeface="Garamond" panose="02020404030301010803" pitchFamily="18" charset="0"/>
              </a:rPr>
              <a:t>People</a:t>
            </a:r>
            <a:r>
              <a:rPr lang="cs-CZ" dirty="0" smtClean="0">
                <a:latin typeface="Garamond" panose="02020404030301010803" pitchFamily="18" charset="0"/>
              </a:rPr>
              <a:t> - </a:t>
            </a:r>
            <a:r>
              <a:rPr lang="cs-CZ" dirty="0" err="1" smtClean="0">
                <a:latin typeface="Garamond" panose="02020404030301010803" pitchFamily="18" charset="0"/>
              </a:rPr>
              <a:t>Peasant</a:t>
            </a:r>
            <a:r>
              <a:rPr lang="cs-CZ" dirty="0" smtClean="0">
                <a:latin typeface="Garamond" panose="02020404030301010803" pitchFamily="18" charset="0"/>
              </a:rPr>
              <a:t> party, </a:t>
            </a:r>
            <a:r>
              <a:rPr lang="cs-CZ" dirty="0" err="1" smtClean="0">
                <a:latin typeface="Garamond" panose="02020404030301010803" pitchFamily="18" charset="0"/>
              </a:rPr>
              <a:t>they</a:t>
            </a:r>
            <a:r>
              <a:rPr lang="cs-CZ" dirty="0" smtClean="0">
                <a:latin typeface="Garamond" panose="02020404030301010803" pitchFamily="18" charset="0"/>
              </a:rPr>
              <a:t> </a:t>
            </a:r>
            <a:r>
              <a:rPr lang="cs-CZ" dirty="0" err="1" smtClean="0">
                <a:latin typeface="Garamond" panose="02020404030301010803" pitchFamily="18" charset="0"/>
              </a:rPr>
              <a:t>ussually</a:t>
            </a:r>
            <a:r>
              <a:rPr lang="cs-CZ" dirty="0" smtClean="0">
                <a:latin typeface="Garamond" panose="02020404030301010803" pitchFamily="18" charset="0"/>
              </a:rPr>
              <a:t> had a Prime </a:t>
            </a:r>
            <a:r>
              <a:rPr lang="cs-CZ" dirty="0" err="1" smtClean="0">
                <a:latin typeface="Garamond" panose="02020404030301010803" pitchFamily="18" charset="0"/>
              </a:rPr>
              <a:t>Minister</a:t>
            </a:r>
            <a:r>
              <a:rPr lang="cs-CZ" dirty="0" smtClean="0">
                <a:latin typeface="Garamond" panose="02020404030301010803" pitchFamily="18" charset="0"/>
              </a:rPr>
              <a:t> – </a:t>
            </a:r>
            <a:r>
              <a:rPr lang="cs-CZ" b="1" dirty="0" smtClean="0">
                <a:latin typeface="Garamond" panose="02020404030301010803" pitchFamily="18" charset="0"/>
              </a:rPr>
              <a:t>Antonín Švehla </a:t>
            </a:r>
            <a:r>
              <a:rPr lang="cs-CZ" dirty="0" smtClean="0">
                <a:latin typeface="Garamond" panose="02020404030301010803" pitchFamily="18" charset="0"/>
              </a:rPr>
              <a:t>in 1920s, Jan </a:t>
            </a:r>
            <a:r>
              <a:rPr lang="cs-CZ" dirty="0" err="1" smtClean="0">
                <a:latin typeface="Garamond" panose="02020404030301010803" pitchFamily="18" charset="0"/>
              </a:rPr>
              <a:t>Malypetr</a:t>
            </a:r>
            <a:r>
              <a:rPr lang="cs-CZ" dirty="0" smtClean="0">
                <a:latin typeface="Garamond" panose="02020404030301010803" pitchFamily="18" charset="0"/>
              </a:rPr>
              <a:t> and </a:t>
            </a:r>
            <a:r>
              <a:rPr lang="cs-CZ" b="1" dirty="0" smtClean="0">
                <a:latin typeface="Garamond" panose="02020404030301010803" pitchFamily="18" charset="0"/>
              </a:rPr>
              <a:t>Milan Hodža</a:t>
            </a:r>
            <a:r>
              <a:rPr lang="cs-CZ" dirty="0" smtClean="0">
                <a:latin typeface="Garamond" panose="02020404030301010803" pitchFamily="18" charset="0"/>
              </a:rPr>
              <a:t> in 1930s</a:t>
            </a:r>
          </a:p>
        </p:txBody>
      </p:sp>
    </p:spTree>
    <p:extLst>
      <p:ext uri="{BB962C8B-B14F-4D97-AF65-F5344CB8AC3E}">
        <p14:creationId xmlns:p14="http://schemas.microsoft.com/office/powerpoint/2010/main" val="2122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20040"/>
            <a:ext cx="8568952" cy="588680"/>
          </a:xfrm>
        </p:spPr>
        <p:txBody>
          <a:bodyPr>
            <a:normAutofit/>
          </a:bodyPr>
          <a:lstStyle/>
          <a:p>
            <a:r>
              <a:rPr lang="cs-CZ" sz="2800" dirty="0" err="1" smtClean="0"/>
              <a:t>Central</a:t>
            </a:r>
            <a:r>
              <a:rPr lang="cs-CZ" sz="2800" dirty="0" smtClean="0"/>
              <a:t> </a:t>
            </a:r>
            <a:r>
              <a:rPr lang="cs-CZ" sz="2800" dirty="0" err="1" smtClean="0"/>
              <a:t>Europe</a:t>
            </a:r>
            <a:r>
              <a:rPr lang="cs-CZ" sz="2800" dirty="0" smtClean="0"/>
              <a:t> </a:t>
            </a:r>
            <a:r>
              <a:rPr lang="cs-CZ" sz="2800" dirty="0" err="1" smtClean="0"/>
              <a:t>at</a:t>
            </a:r>
            <a:r>
              <a:rPr lang="cs-CZ" sz="2800" dirty="0" smtClean="0"/>
              <a:t> </a:t>
            </a:r>
            <a:r>
              <a:rPr lang="cs-CZ" sz="2800" dirty="0" err="1" smtClean="0"/>
              <a:t>the</a:t>
            </a:r>
            <a:r>
              <a:rPr lang="cs-CZ" sz="2800" dirty="0" smtClean="0"/>
              <a:t> </a:t>
            </a:r>
            <a:r>
              <a:rPr lang="cs-CZ" sz="2800" dirty="0" err="1" smtClean="0"/>
              <a:t>beginning</a:t>
            </a:r>
            <a:r>
              <a:rPr lang="cs-CZ" sz="2800" dirty="0" smtClean="0"/>
              <a:t> </a:t>
            </a:r>
            <a:r>
              <a:rPr lang="cs-CZ" sz="2800" dirty="0" err="1" smtClean="0"/>
              <a:t>of</a:t>
            </a:r>
            <a:r>
              <a:rPr lang="cs-CZ" sz="2800" dirty="0" smtClean="0"/>
              <a:t> WW II</a:t>
            </a:r>
            <a:endParaRPr lang="cs-CZ" sz="2800" dirty="0"/>
          </a:p>
        </p:txBody>
      </p:sp>
      <p:sp>
        <p:nvSpPr>
          <p:cNvPr id="3" name="Zástupný symbol pro obsah 2"/>
          <p:cNvSpPr>
            <a:spLocks noGrp="1"/>
          </p:cNvSpPr>
          <p:nvPr>
            <p:ph idx="4294967295"/>
          </p:nvPr>
        </p:nvSpPr>
        <p:spPr>
          <a:xfrm>
            <a:off x="251520" y="1124744"/>
            <a:ext cx="8712968" cy="5733256"/>
          </a:xfrm>
          <a:prstGeom prst="rect">
            <a:avLst/>
          </a:prstGeom>
        </p:spPr>
        <p:txBody>
          <a:bodyPr>
            <a:normAutofit/>
          </a:bodyPr>
          <a:lstStyle/>
          <a:p>
            <a:pPr lvl="0" algn="just">
              <a:buFont typeface="Arial" panose="020B0604020202020204" pitchFamily="34" charset="0"/>
              <a:buChar char="•"/>
            </a:pPr>
            <a:r>
              <a:rPr lang="cs-CZ" dirty="0" smtClean="0">
                <a:latin typeface="Garamond" panose="02020404030301010803" pitchFamily="18" charset="0"/>
              </a:rPr>
              <a:t>13</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 – </a:t>
            </a:r>
            <a:r>
              <a:rPr lang="cs-CZ" dirty="0" err="1" smtClean="0">
                <a:latin typeface="Garamond" panose="02020404030301010803" pitchFamily="18" charset="0"/>
              </a:rPr>
              <a:t>Slovak</a:t>
            </a:r>
            <a:r>
              <a:rPr lang="cs-CZ" dirty="0" smtClean="0">
                <a:latin typeface="Garamond" panose="02020404030301010803" pitchFamily="18" charset="0"/>
              </a:rPr>
              <a:t> Prime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err="1" smtClean="0">
                <a:latin typeface="Garamond" panose="02020404030301010803" pitchFamily="18" charset="0"/>
              </a:rPr>
              <a:t>Jozef</a:t>
            </a:r>
            <a:r>
              <a:rPr lang="cs-CZ" b="1" dirty="0" smtClean="0">
                <a:latin typeface="Garamond" panose="02020404030301010803" pitchFamily="18" charset="0"/>
              </a:rPr>
              <a:t> Tiso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invited</a:t>
            </a:r>
            <a:r>
              <a:rPr lang="cs-CZ" dirty="0" smtClean="0">
                <a:latin typeface="Garamond" panose="02020404030301010803" pitchFamily="18" charset="0"/>
              </a:rPr>
              <a:t> </a:t>
            </a:r>
            <a:r>
              <a:rPr lang="cs-CZ" dirty="0" err="1" smtClean="0">
                <a:latin typeface="Garamond" panose="02020404030301010803" pitchFamily="18" charset="0"/>
              </a:rPr>
              <a:t>into</a:t>
            </a:r>
            <a:r>
              <a:rPr lang="cs-CZ" dirty="0" smtClean="0">
                <a:latin typeface="Garamond" panose="02020404030301010803" pitchFamily="18" charset="0"/>
              </a:rPr>
              <a:t> Berlin – he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made</a:t>
            </a:r>
            <a:r>
              <a:rPr lang="cs-CZ" dirty="0" smtClean="0">
                <a:latin typeface="Garamond" panose="02020404030301010803" pitchFamily="18" charset="0"/>
              </a:rPr>
              <a:t> to </a:t>
            </a:r>
            <a:r>
              <a:rPr lang="cs-CZ" dirty="0" err="1" smtClean="0">
                <a:latin typeface="Garamond" panose="02020404030301010803" pitchFamily="18" charset="0"/>
              </a:rPr>
              <a:t>enforce</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separation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Slovakia</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14</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 – </a:t>
            </a:r>
            <a:r>
              <a:rPr lang="cs-CZ" b="1" dirty="0" err="1" smtClean="0">
                <a:latin typeface="Garamond" panose="02020404030301010803" pitchFamily="18" charset="0"/>
              </a:rPr>
              <a:t>Slovak</a:t>
            </a:r>
            <a:r>
              <a:rPr lang="cs-CZ" b="1" dirty="0" smtClean="0">
                <a:latin typeface="Garamond" panose="02020404030301010803" pitchFamily="18" charset="0"/>
              </a:rPr>
              <a:t> </a:t>
            </a:r>
            <a:r>
              <a:rPr lang="cs-CZ" b="1" dirty="0" err="1" smtClean="0">
                <a:latin typeface="Garamond" panose="02020404030301010803" pitchFamily="18" charset="0"/>
              </a:rPr>
              <a:t>State</a:t>
            </a:r>
            <a:r>
              <a:rPr lang="cs-CZ" b="1"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proclaimed</a:t>
            </a:r>
            <a:r>
              <a:rPr lang="cs-CZ" dirty="0" smtClean="0">
                <a:latin typeface="Garamond" panose="02020404030301010803" pitchFamily="18" charset="0"/>
              </a:rPr>
              <a:t>, </a:t>
            </a:r>
            <a:r>
              <a:rPr lang="cs-CZ" dirty="0" err="1" smtClean="0">
                <a:latin typeface="Garamond" panose="02020404030301010803" pitchFamily="18" charset="0"/>
              </a:rPr>
              <a:t>dependent</a:t>
            </a:r>
            <a:r>
              <a:rPr lang="cs-CZ" dirty="0" smtClean="0">
                <a:latin typeface="Garamond" panose="02020404030301010803" pitchFamily="18" charset="0"/>
              </a:rPr>
              <a:t> on </a:t>
            </a:r>
            <a:r>
              <a:rPr lang="cs-CZ" dirty="0" err="1" smtClean="0">
                <a:latin typeface="Garamond" panose="02020404030301010803" pitchFamily="18" charset="0"/>
              </a:rPr>
              <a:t>Germany</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14</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a:t>
            </a:r>
            <a:r>
              <a:rPr lang="cs-CZ" b="1" dirty="0" smtClean="0">
                <a:latin typeface="Garamond" panose="02020404030301010803" pitchFamily="18" charset="0"/>
              </a:rPr>
              <a:t> –</a:t>
            </a:r>
            <a:r>
              <a:rPr lang="cs-CZ" dirty="0" smtClean="0">
                <a:latin typeface="Garamond" panose="02020404030301010803" pitchFamily="18" charset="0"/>
              </a:rPr>
              <a:t> President </a:t>
            </a:r>
            <a:r>
              <a:rPr lang="cs-CZ" b="1" dirty="0" smtClean="0">
                <a:latin typeface="Garamond" panose="02020404030301010803" pitchFamily="18" charset="0"/>
              </a:rPr>
              <a:t>Emil Hácha </a:t>
            </a:r>
            <a:r>
              <a:rPr lang="cs-CZ" dirty="0" smtClean="0">
                <a:latin typeface="Garamond" panose="02020404030301010803" pitchFamily="18" charset="0"/>
              </a:rPr>
              <a:t>and </a:t>
            </a:r>
            <a:r>
              <a:rPr lang="cs-CZ" dirty="0" err="1" smtClean="0">
                <a:latin typeface="Garamond" panose="02020404030301010803" pitchFamily="18" charset="0"/>
              </a:rPr>
              <a:t>Foreign</a:t>
            </a:r>
            <a:r>
              <a:rPr lang="cs-CZ" dirty="0" smtClean="0">
                <a:latin typeface="Garamond" panose="02020404030301010803" pitchFamily="18" charset="0"/>
              </a:rPr>
              <a:t>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a:latin typeface="Garamond" panose="02020404030301010803" pitchFamily="18" charset="0"/>
              </a:rPr>
              <a:t>F</a:t>
            </a:r>
            <a:r>
              <a:rPr lang="cs-CZ" b="1" dirty="0" smtClean="0">
                <a:latin typeface="Garamond" panose="02020404030301010803" pitchFamily="18" charset="0"/>
              </a:rPr>
              <a:t>rantišek </a:t>
            </a:r>
            <a:r>
              <a:rPr lang="cs-CZ" b="1" dirty="0" err="1" smtClean="0">
                <a:latin typeface="Garamond" panose="02020404030301010803" pitchFamily="18" charset="0"/>
              </a:rPr>
              <a:t>Chvalkovský</a:t>
            </a:r>
            <a:r>
              <a:rPr lang="cs-CZ" b="1" dirty="0" smtClean="0">
                <a:latin typeface="Garamond" panose="02020404030301010803" pitchFamily="18" charset="0"/>
              </a:rPr>
              <a:t> </a:t>
            </a:r>
            <a:r>
              <a:rPr lang="cs-CZ" dirty="0" err="1" smtClean="0">
                <a:latin typeface="Garamond" panose="02020404030301010803" pitchFamily="18" charset="0"/>
              </a:rPr>
              <a:t>invited</a:t>
            </a:r>
            <a:r>
              <a:rPr lang="cs-CZ" dirty="0" smtClean="0">
                <a:latin typeface="Garamond" panose="02020404030301010803" pitchFamily="18" charset="0"/>
              </a:rPr>
              <a:t> to Berlin – Hitler </a:t>
            </a:r>
            <a:r>
              <a:rPr lang="cs-CZ" dirty="0" err="1" smtClean="0">
                <a:latin typeface="Garamond" panose="02020404030301010803" pitchFamily="18" charset="0"/>
              </a:rPr>
              <a:t>threatened</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bombing</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Prague – </a:t>
            </a:r>
            <a:r>
              <a:rPr lang="cs-CZ" dirty="0" err="1" smtClean="0">
                <a:latin typeface="Garamond" panose="02020404030301010803" pitchFamily="18" charset="0"/>
              </a:rPr>
              <a:t>they</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forced</a:t>
            </a:r>
            <a:r>
              <a:rPr lang="cs-CZ" dirty="0" smtClean="0">
                <a:latin typeface="Garamond" panose="02020404030301010803" pitchFamily="18" charset="0"/>
              </a:rPr>
              <a:t> to sign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document</a:t>
            </a:r>
            <a:r>
              <a:rPr lang="cs-CZ" dirty="0" smtClean="0">
                <a:latin typeface="Garamond" panose="02020404030301010803" pitchFamily="18" charset="0"/>
              </a:rPr>
              <a:t> </a:t>
            </a:r>
            <a:r>
              <a:rPr lang="cs-CZ" dirty="0" err="1" smtClean="0">
                <a:latin typeface="Garamond" panose="02020404030301010803" pitchFamily="18" charset="0"/>
              </a:rPr>
              <a:t>asking</a:t>
            </a:r>
            <a:r>
              <a:rPr lang="cs-CZ" dirty="0" smtClean="0">
                <a:latin typeface="Garamond" panose="02020404030301010803" pitchFamily="18" charset="0"/>
              </a:rPr>
              <a:t> </a:t>
            </a:r>
            <a:r>
              <a:rPr lang="cs-CZ" dirty="0" err="1" smtClean="0">
                <a:latin typeface="Garamond" panose="02020404030301010803" pitchFamily="18" charset="0"/>
              </a:rPr>
              <a:t>Germany</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protection</a:t>
            </a:r>
            <a:r>
              <a:rPr lang="cs-CZ" dirty="0" smtClean="0">
                <a:latin typeface="Garamond" panose="02020404030301010803" pitchFamily="18" charset="0"/>
              </a:rPr>
              <a:t> </a:t>
            </a:r>
            <a:r>
              <a:rPr lang="cs-CZ" dirty="0" err="1" smtClean="0">
                <a:latin typeface="Garamond" panose="02020404030301010803" pitchFamily="18" charset="0"/>
              </a:rPr>
              <a:t>what</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in </a:t>
            </a:r>
            <a:r>
              <a:rPr lang="cs-CZ" dirty="0" err="1" smtClean="0">
                <a:latin typeface="Garamond" panose="02020404030301010803" pitchFamily="18" charset="0"/>
              </a:rPr>
              <a:t>fact</a:t>
            </a:r>
            <a:r>
              <a:rPr lang="cs-CZ" dirty="0" smtClean="0">
                <a:latin typeface="Garamond" panose="02020404030301010803" pitchFamily="18" charset="0"/>
              </a:rPr>
              <a:t> </a:t>
            </a:r>
            <a:r>
              <a:rPr lang="cs-CZ" dirty="0" err="1" smtClean="0">
                <a:latin typeface="Garamond" panose="02020404030301010803" pitchFamily="18" charset="0"/>
              </a:rPr>
              <a:t>forced</a:t>
            </a:r>
            <a:r>
              <a:rPr lang="cs-CZ" dirty="0" smtClean="0">
                <a:latin typeface="Garamond" panose="02020404030301010803" pitchFamily="18" charset="0"/>
              </a:rPr>
              <a:t> </a:t>
            </a:r>
            <a:r>
              <a:rPr lang="cs-CZ" dirty="0" err="1" smtClean="0">
                <a:latin typeface="Garamond" panose="02020404030301010803" pitchFamily="18" charset="0"/>
              </a:rPr>
              <a:t>capitulations</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15</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 –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occupied</a:t>
            </a:r>
            <a:r>
              <a:rPr lang="cs-CZ" dirty="0" smtClean="0">
                <a:latin typeface="Garamond" panose="02020404030301010803" pitchFamily="18" charset="0"/>
              </a:rPr>
              <a:t> Bohemia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Moravia</a:t>
            </a:r>
            <a:r>
              <a:rPr lang="cs-CZ" dirty="0" smtClean="0">
                <a:latin typeface="Garamond" panose="02020404030301010803" pitchFamily="18" charset="0"/>
              </a:rPr>
              <a:t> – </a:t>
            </a:r>
            <a:r>
              <a:rPr lang="cs-CZ" dirty="0" err="1" smtClean="0">
                <a:latin typeface="Garamond" panose="02020404030301010803" pitchFamily="18" charset="0"/>
              </a:rPr>
              <a:t>dissolution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Second</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Republic</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16</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1939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occupants</a:t>
            </a:r>
            <a:r>
              <a:rPr lang="cs-CZ" dirty="0" smtClean="0">
                <a:latin typeface="Garamond" panose="02020404030301010803" pitchFamily="18" charset="0"/>
              </a:rPr>
              <a:t> </a:t>
            </a:r>
            <a:r>
              <a:rPr lang="cs-CZ" dirty="0" err="1" smtClean="0">
                <a:latin typeface="Garamond" panose="02020404030301010803" pitchFamily="18" charset="0"/>
              </a:rPr>
              <a:t>proclaimed</a:t>
            </a:r>
            <a:r>
              <a:rPr lang="cs-CZ" dirty="0" smtClean="0">
                <a:latin typeface="Garamond" panose="02020404030301010803" pitchFamily="18" charset="0"/>
              </a:rPr>
              <a:t> </a:t>
            </a:r>
            <a:r>
              <a:rPr lang="cs-CZ" b="1" dirty="0" err="1" smtClean="0">
                <a:latin typeface="Garamond" panose="02020404030301010803" pitchFamily="18" charset="0"/>
              </a:rPr>
              <a:t>Protectorate</a:t>
            </a:r>
            <a:r>
              <a:rPr lang="cs-CZ" b="1" dirty="0" smtClean="0">
                <a:latin typeface="Garamond" panose="02020404030301010803" pitchFamily="18" charset="0"/>
              </a:rPr>
              <a:t> </a:t>
            </a:r>
            <a:r>
              <a:rPr lang="cs-CZ" b="1" dirty="0" err="1" smtClean="0">
                <a:latin typeface="Garamond" panose="02020404030301010803" pitchFamily="18" charset="0"/>
              </a:rPr>
              <a:t>of</a:t>
            </a:r>
            <a:r>
              <a:rPr lang="cs-CZ" b="1" dirty="0" smtClean="0">
                <a:latin typeface="Garamond" panose="02020404030301010803" pitchFamily="18" charset="0"/>
              </a:rPr>
              <a:t> Bohemia </a:t>
            </a:r>
            <a:r>
              <a:rPr lang="cs-CZ" b="1" dirty="0" err="1" smtClean="0">
                <a:latin typeface="Garamond" panose="02020404030301010803" pitchFamily="18" charset="0"/>
              </a:rPr>
              <a:t>and</a:t>
            </a:r>
            <a:r>
              <a:rPr lang="cs-CZ" b="1" dirty="0" smtClean="0">
                <a:latin typeface="Garamond" panose="02020404030301010803" pitchFamily="18" charset="0"/>
              </a:rPr>
              <a:t> </a:t>
            </a:r>
            <a:r>
              <a:rPr lang="cs-CZ" b="1" dirty="0" err="1" smtClean="0">
                <a:latin typeface="Garamond" panose="02020404030301010803" pitchFamily="18" charset="0"/>
              </a:rPr>
              <a:t>Moravia</a:t>
            </a:r>
            <a:r>
              <a:rPr lang="cs-CZ" b="1" dirty="0" smtClean="0">
                <a:latin typeface="Garamond" panose="02020404030301010803" pitchFamily="18" charset="0"/>
              </a:rPr>
              <a:t> –</a:t>
            </a:r>
            <a:r>
              <a:rPr lang="cs-CZ" dirty="0" smtClean="0">
                <a:latin typeface="Garamond" panose="02020404030301010803" pitchFamily="18" charset="0"/>
              </a:rPr>
              <a:t> </a:t>
            </a:r>
            <a:r>
              <a:rPr lang="cs-CZ" dirty="0" err="1" smtClean="0">
                <a:latin typeface="Garamond" panose="02020404030301010803" pitchFamily="18" charset="0"/>
              </a:rPr>
              <a:t>it</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part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Reich, </a:t>
            </a:r>
            <a:r>
              <a:rPr lang="cs-CZ" dirty="0" err="1" smtClean="0">
                <a:latin typeface="Garamond" panose="02020404030301010803" pitchFamily="18" charset="0"/>
              </a:rPr>
              <a:t>formaly</a:t>
            </a:r>
            <a:r>
              <a:rPr lang="cs-CZ" dirty="0" smtClean="0">
                <a:latin typeface="Garamond" panose="02020404030301010803" pitchFamily="18" charset="0"/>
              </a:rPr>
              <a:t> </a:t>
            </a:r>
            <a:r>
              <a:rPr lang="cs-CZ" dirty="0" err="1" smtClean="0">
                <a:latin typeface="Garamond" panose="02020404030301010803" pitchFamily="18" charset="0"/>
              </a:rPr>
              <a:t>autonomous</a:t>
            </a:r>
            <a:r>
              <a:rPr lang="cs-CZ" dirty="0" smtClean="0">
                <a:latin typeface="Garamond" panose="02020404030301010803" pitchFamily="18" charset="0"/>
              </a:rPr>
              <a:t> </a:t>
            </a:r>
            <a:r>
              <a:rPr lang="cs-CZ" dirty="0" err="1" smtClean="0">
                <a:latin typeface="Garamond" panose="02020404030301010803" pitchFamily="18" charset="0"/>
              </a:rPr>
              <a:t>state</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so</a:t>
            </a:r>
            <a:r>
              <a:rPr lang="cs-CZ" dirty="0" smtClean="0">
                <a:latin typeface="Garamond" panose="02020404030301010803" pitchFamily="18" charset="0"/>
              </a:rPr>
              <a:t> </a:t>
            </a:r>
            <a:r>
              <a:rPr lang="cs-CZ" dirty="0" err="1" smtClean="0">
                <a:latin typeface="Garamond" panose="02020404030301010803" pitchFamily="18" charset="0"/>
              </a:rPr>
              <a:t>called</a:t>
            </a:r>
            <a:r>
              <a:rPr lang="cs-CZ" dirty="0" smtClean="0">
                <a:latin typeface="Garamond" panose="02020404030301010803" pitchFamily="18" charset="0"/>
              </a:rPr>
              <a:t> </a:t>
            </a:r>
            <a:r>
              <a:rPr lang="cs-CZ" dirty="0" err="1" smtClean="0">
                <a:latin typeface="Garamond" panose="02020404030301010803" pitchFamily="18" charset="0"/>
              </a:rPr>
              <a:t>State</a:t>
            </a:r>
            <a:r>
              <a:rPr lang="cs-CZ" dirty="0" smtClean="0">
                <a:latin typeface="Garamond" panose="02020404030301010803" pitchFamily="18" charset="0"/>
              </a:rPr>
              <a:t> President Emil </a:t>
            </a:r>
            <a:r>
              <a:rPr lang="cs-CZ" dirty="0" err="1" smtClean="0">
                <a:latin typeface="Garamond" panose="02020404030301010803" pitchFamily="18" charset="0"/>
              </a:rPr>
              <a:t>Hácha</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Prime </a:t>
            </a:r>
            <a:r>
              <a:rPr lang="cs-CZ" dirty="0" err="1" smtClean="0">
                <a:latin typeface="Garamond" panose="02020404030301010803" pitchFamily="18" charset="0"/>
              </a:rPr>
              <a:t>Minister</a:t>
            </a:r>
            <a:r>
              <a:rPr lang="cs-CZ" dirty="0" smtClean="0">
                <a:latin typeface="Garamond" panose="02020404030301010803" pitchFamily="18" charset="0"/>
              </a:rPr>
              <a:t> Rudolf Beran </a:t>
            </a:r>
            <a:r>
              <a:rPr lang="cs-CZ" dirty="0" err="1" smtClean="0">
                <a:latin typeface="Garamond" panose="02020404030301010803" pitchFamily="18" charset="0"/>
              </a:rPr>
              <a:t>but</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real</a:t>
            </a:r>
            <a:r>
              <a:rPr lang="cs-CZ" dirty="0" smtClean="0">
                <a:latin typeface="Garamond" panose="02020404030301010803" pitchFamily="18" charset="0"/>
              </a:rPr>
              <a:t> </a:t>
            </a:r>
            <a:r>
              <a:rPr lang="cs-CZ" dirty="0" err="1" smtClean="0">
                <a:latin typeface="Garamond" panose="02020404030301010803" pitchFamily="18" charset="0"/>
              </a:rPr>
              <a:t>power</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in </a:t>
            </a:r>
            <a:r>
              <a:rPr lang="cs-CZ" dirty="0" err="1" smtClean="0">
                <a:latin typeface="Garamond" panose="02020404030301010803" pitchFamily="18" charset="0"/>
              </a:rPr>
              <a:t>hands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Reichsprotektor</a:t>
            </a:r>
            <a:r>
              <a:rPr lang="cs-CZ" dirty="0" smtClean="0">
                <a:latin typeface="Garamond" panose="02020404030301010803" pitchFamily="18" charset="0"/>
              </a:rPr>
              <a:t> </a:t>
            </a:r>
            <a:r>
              <a:rPr lang="cs-CZ" b="1" dirty="0" smtClean="0">
                <a:latin typeface="Garamond" panose="02020404030301010803" pitchFamily="18" charset="0"/>
              </a:rPr>
              <a:t>Konstantin </a:t>
            </a:r>
            <a:r>
              <a:rPr lang="cs-CZ" b="1" dirty="0" err="1" smtClean="0">
                <a:latin typeface="Garamond" panose="02020404030301010803" pitchFamily="18" charset="0"/>
              </a:rPr>
              <a:t>von</a:t>
            </a:r>
            <a:r>
              <a:rPr lang="cs-CZ" b="1" dirty="0" smtClean="0">
                <a:latin typeface="Garamond" panose="02020404030301010803" pitchFamily="18" charset="0"/>
              </a:rPr>
              <a:t> </a:t>
            </a:r>
            <a:r>
              <a:rPr lang="cs-CZ" b="1" dirty="0" err="1" smtClean="0">
                <a:latin typeface="Garamond" panose="02020404030301010803" pitchFamily="18" charset="0"/>
              </a:rPr>
              <a:t>Neurath</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later</a:t>
            </a:r>
            <a:r>
              <a:rPr lang="cs-CZ" dirty="0" smtClean="0">
                <a:latin typeface="Garamond" panose="02020404030301010803" pitchFamily="18" charset="0"/>
              </a:rPr>
              <a:t> </a:t>
            </a:r>
            <a:r>
              <a:rPr lang="cs-CZ" b="1" dirty="0" err="1" smtClean="0">
                <a:latin typeface="Garamond" panose="02020404030301010803" pitchFamily="18" charset="0"/>
              </a:rPr>
              <a:t>Reinhard</a:t>
            </a:r>
            <a:r>
              <a:rPr lang="cs-CZ" b="1" dirty="0" smtClean="0">
                <a:latin typeface="Garamond" panose="02020404030301010803" pitchFamily="18" charset="0"/>
              </a:rPr>
              <a:t> </a:t>
            </a:r>
            <a:r>
              <a:rPr lang="cs-CZ" b="1" dirty="0" err="1" smtClean="0">
                <a:latin typeface="Garamond" panose="02020404030301010803" pitchFamily="18" charset="0"/>
              </a:rPr>
              <a:t>Heydrich</a:t>
            </a:r>
            <a:endParaRPr lang="cs-CZ" dirty="0" smtClean="0">
              <a:latin typeface="Garamond" panose="02020404030301010803" pitchFamily="18" charset="0"/>
            </a:endParaRPr>
          </a:p>
          <a:p>
            <a:pPr algn="just">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298107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7920880" cy="588680"/>
          </a:xfrm>
        </p:spPr>
        <p:txBody>
          <a:bodyPr>
            <a:normAutofit/>
          </a:bodyPr>
          <a:lstStyle/>
          <a:p>
            <a:r>
              <a:rPr lang="cs-CZ" sz="2800" dirty="0" err="1" smtClean="0">
                <a:latin typeface="Garamond" panose="02020404030301010803" pitchFamily="18" charset="0"/>
              </a:rPr>
              <a:t>Central</a:t>
            </a:r>
            <a:r>
              <a:rPr lang="cs-CZ" sz="2800" dirty="0" smtClean="0">
                <a:latin typeface="Garamond" panose="02020404030301010803" pitchFamily="18" charset="0"/>
              </a:rPr>
              <a:t> </a:t>
            </a:r>
            <a:r>
              <a:rPr lang="cs-CZ" sz="2800" dirty="0" err="1" smtClean="0">
                <a:latin typeface="Garamond" panose="02020404030301010803" pitchFamily="18" charset="0"/>
              </a:rPr>
              <a:t>Europe</a:t>
            </a:r>
            <a:r>
              <a:rPr lang="cs-CZ" sz="2800" dirty="0" smtClean="0">
                <a:latin typeface="Garamond" panose="02020404030301010803" pitchFamily="18" charset="0"/>
              </a:rPr>
              <a:t> </a:t>
            </a:r>
            <a:r>
              <a:rPr lang="cs-CZ" sz="2800" dirty="0" err="1" smtClean="0">
                <a:latin typeface="Garamond" panose="02020404030301010803" pitchFamily="18" charset="0"/>
              </a:rPr>
              <a:t>at</a:t>
            </a:r>
            <a:r>
              <a:rPr lang="cs-CZ" sz="2800" dirty="0" smtClean="0">
                <a:latin typeface="Garamond" panose="02020404030301010803" pitchFamily="18" charset="0"/>
              </a:rPr>
              <a:t> </a:t>
            </a:r>
            <a:r>
              <a:rPr lang="cs-CZ" sz="2800" dirty="0" err="1" smtClean="0">
                <a:latin typeface="Garamond" panose="02020404030301010803" pitchFamily="18" charset="0"/>
              </a:rPr>
              <a:t>the</a:t>
            </a:r>
            <a:r>
              <a:rPr lang="cs-CZ" sz="2800" dirty="0" smtClean="0">
                <a:latin typeface="Garamond" panose="02020404030301010803" pitchFamily="18" charset="0"/>
              </a:rPr>
              <a:t> </a:t>
            </a:r>
            <a:r>
              <a:rPr lang="cs-CZ" sz="2800" dirty="0" err="1" smtClean="0">
                <a:latin typeface="Garamond" panose="02020404030301010803" pitchFamily="18" charset="0"/>
              </a:rPr>
              <a:t>beginning</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WW II</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179512" y="908720"/>
            <a:ext cx="8964488" cy="5949280"/>
          </a:xfrm>
          <a:prstGeom prst="rect">
            <a:avLst/>
          </a:prstGeom>
        </p:spPr>
        <p:txBody>
          <a:bodyPr>
            <a:normAutofit/>
          </a:bodyPr>
          <a:lstStyle/>
          <a:p>
            <a:pPr lvl="0" algn="just">
              <a:buFont typeface="Arial" panose="020B0604020202020204" pitchFamily="34" charset="0"/>
              <a:buChar char="•"/>
            </a:pPr>
            <a:r>
              <a:rPr lang="cs-CZ" b="1" dirty="0" err="1" smtClean="0">
                <a:latin typeface="Garamond" panose="02020404030301010803" pitchFamily="18" charset="0"/>
              </a:rPr>
              <a:t>Jews</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dismissed</a:t>
            </a:r>
            <a:r>
              <a:rPr lang="cs-CZ" dirty="0" smtClean="0">
                <a:latin typeface="Garamond" panose="02020404030301010803" pitchFamily="18" charset="0"/>
              </a:rPr>
              <a:t>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civil </a:t>
            </a:r>
            <a:r>
              <a:rPr lang="cs-CZ" dirty="0" err="1" smtClean="0">
                <a:latin typeface="Garamond" panose="02020404030301010803" pitchFamily="18" charset="0"/>
              </a:rPr>
              <a:t>service</a:t>
            </a:r>
            <a:r>
              <a:rPr lang="cs-CZ" dirty="0" smtClean="0">
                <a:latin typeface="Garamond" panose="02020404030301010803" pitchFamily="18" charset="0"/>
              </a:rPr>
              <a:t> and </a:t>
            </a:r>
            <a:r>
              <a:rPr lang="cs-CZ" dirty="0" err="1" smtClean="0">
                <a:latin typeface="Garamond" panose="02020404030301010803" pitchFamily="18" charset="0"/>
              </a:rPr>
              <a:t>placed</a:t>
            </a:r>
            <a:r>
              <a:rPr lang="cs-CZ" dirty="0" smtClean="0">
                <a:latin typeface="Garamond" panose="02020404030301010803" pitchFamily="18" charset="0"/>
              </a:rPr>
              <a:t> in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extralegal</a:t>
            </a:r>
            <a:r>
              <a:rPr lang="cs-CZ" dirty="0" smtClean="0">
                <a:latin typeface="Garamond" panose="02020404030301010803" pitchFamily="18" charset="0"/>
              </a:rPr>
              <a:t> </a:t>
            </a:r>
            <a:r>
              <a:rPr lang="cs-CZ" dirty="0" err="1" smtClean="0">
                <a:latin typeface="Garamond" panose="02020404030301010803" pitchFamily="18" charset="0"/>
              </a:rPr>
              <a:t>position</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a:t>
            </a:r>
            <a:r>
              <a:rPr lang="cs-CZ" dirty="0" err="1" smtClean="0">
                <a:latin typeface="Garamond" panose="02020404030301010803" pitchFamily="18" charset="0"/>
              </a:rPr>
              <a:t>Czechs</a:t>
            </a:r>
            <a:r>
              <a:rPr lang="cs-CZ" dirty="0" smtClean="0">
                <a:latin typeface="Garamond" panose="02020404030301010803" pitchFamily="18" charset="0"/>
              </a:rPr>
              <a:t> </a:t>
            </a:r>
            <a:r>
              <a:rPr lang="cs-CZ" dirty="0" err="1" smtClean="0">
                <a:latin typeface="Garamond" panose="02020404030301010803" pitchFamily="18" charset="0"/>
              </a:rPr>
              <a:t>launched</a:t>
            </a:r>
            <a:r>
              <a:rPr lang="cs-CZ" dirty="0" smtClean="0">
                <a:latin typeface="Garamond" panose="02020404030301010803" pitchFamily="18" charset="0"/>
              </a:rPr>
              <a:t> </a:t>
            </a:r>
            <a:r>
              <a:rPr lang="cs-CZ" dirty="0" err="1" smtClean="0">
                <a:latin typeface="Garamond" panose="02020404030301010803" pitchFamily="18" charset="0"/>
              </a:rPr>
              <a:t>secret</a:t>
            </a:r>
            <a:r>
              <a:rPr lang="cs-CZ" dirty="0" smtClean="0">
                <a:latin typeface="Garamond" panose="02020404030301010803" pitchFamily="18" charset="0"/>
              </a:rPr>
              <a:t> </a:t>
            </a:r>
            <a:r>
              <a:rPr lang="cs-CZ" dirty="0" err="1" smtClean="0">
                <a:latin typeface="Garamond" panose="02020404030301010803" pitchFamily="18" charset="0"/>
              </a:rPr>
              <a:t>resistance</a:t>
            </a:r>
            <a:r>
              <a:rPr lang="cs-CZ" dirty="0" smtClean="0">
                <a:latin typeface="Garamond" panose="02020404030301010803" pitchFamily="18" charset="0"/>
              </a:rPr>
              <a:t> </a:t>
            </a:r>
            <a:r>
              <a:rPr lang="cs-CZ" dirty="0" err="1" smtClean="0">
                <a:latin typeface="Garamond" panose="02020404030301010803" pitchFamily="18" charset="0"/>
              </a:rPr>
              <a:t>movement</a:t>
            </a:r>
            <a:r>
              <a:rPr lang="cs-CZ" dirty="0" smtClean="0">
                <a:latin typeface="Garamond" panose="02020404030301010803" pitchFamily="18" charset="0"/>
              </a:rPr>
              <a:t> to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occupation</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in exile in London</a:t>
            </a:r>
          </a:p>
          <a:p>
            <a:pPr lvl="0" algn="just">
              <a:buFont typeface="Arial" panose="020B0604020202020204" pitchFamily="34" charset="0"/>
              <a:buChar char="•"/>
            </a:pPr>
            <a:r>
              <a:rPr lang="cs-CZ" dirty="0" err="1">
                <a:latin typeface="Garamond" panose="02020404030301010803" pitchFamily="18" charset="0"/>
              </a:rPr>
              <a:t>M</a:t>
            </a:r>
            <a:r>
              <a:rPr lang="cs-CZ" dirty="0" err="1" smtClean="0">
                <a:latin typeface="Garamond" panose="02020404030301010803" pitchFamily="18" charset="0"/>
              </a:rPr>
              <a:t>ass</a:t>
            </a:r>
            <a:r>
              <a:rPr lang="cs-CZ" dirty="0" smtClean="0">
                <a:latin typeface="Garamond" panose="02020404030301010803" pitchFamily="18" charset="0"/>
              </a:rPr>
              <a:t> </a:t>
            </a:r>
            <a:r>
              <a:rPr lang="cs-CZ" dirty="0" err="1" smtClean="0">
                <a:latin typeface="Garamond" panose="02020404030301010803" pitchFamily="18" charset="0"/>
              </a:rPr>
              <a:t>demonstrations</a:t>
            </a:r>
            <a:r>
              <a:rPr lang="cs-CZ" dirty="0" smtClean="0">
                <a:latin typeface="Garamond" panose="02020404030301010803" pitchFamily="18" charset="0"/>
              </a:rPr>
              <a:t> in </a:t>
            </a:r>
            <a:r>
              <a:rPr lang="cs-CZ" dirty="0" err="1" smtClean="0">
                <a:latin typeface="Garamond" panose="02020404030301010803" pitchFamily="18" charset="0"/>
              </a:rPr>
              <a:t>October</a:t>
            </a:r>
            <a:r>
              <a:rPr lang="cs-CZ" dirty="0" smtClean="0">
                <a:latin typeface="Garamond" panose="02020404030301010803" pitchFamily="18" charset="0"/>
              </a:rPr>
              <a:t> 1939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anniversary</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establishing</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 </a:t>
            </a:r>
            <a:r>
              <a:rPr lang="cs-CZ" dirty="0" err="1" smtClean="0">
                <a:latin typeface="Garamond" panose="02020404030301010803" pitchFamily="18" charset="0"/>
              </a:rPr>
              <a:t>one</a:t>
            </a:r>
            <a:r>
              <a:rPr lang="cs-CZ" dirty="0" smtClean="0">
                <a:latin typeface="Garamond" panose="02020404030301010803" pitchFamily="18" charset="0"/>
              </a:rPr>
              <a:t> student </a:t>
            </a:r>
            <a:r>
              <a:rPr lang="cs-CZ" b="1" dirty="0" smtClean="0">
                <a:latin typeface="Garamond" panose="02020404030301010803" pitchFamily="18" charset="0"/>
              </a:rPr>
              <a:t>Vojtěch Sedláček </a:t>
            </a:r>
            <a:r>
              <a:rPr lang="cs-CZ" dirty="0" err="1" smtClean="0">
                <a:latin typeface="Garamond" panose="02020404030301010803" pitchFamily="18" charset="0"/>
              </a:rPr>
              <a:t>was</a:t>
            </a:r>
            <a:r>
              <a:rPr lang="cs-CZ" dirty="0" smtClean="0">
                <a:latin typeface="Garamond" panose="02020404030301010803" pitchFamily="18" charset="0"/>
              </a:rPr>
              <a:t> shot to </a:t>
            </a:r>
            <a:r>
              <a:rPr lang="cs-CZ" dirty="0" err="1" smtClean="0">
                <a:latin typeface="Garamond" panose="02020404030301010803" pitchFamily="18" charset="0"/>
              </a:rPr>
              <a:t>death</a:t>
            </a:r>
            <a:r>
              <a:rPr lang="cs-CZ" dirty="0" smtClean="0">
                <a:latin typeface="Garamond" panose="02020404030301010803" pitchFamily="18" charset="0"/>
              </a:rPr>
              <a:t> and </a:t>
            </a:r>
            <a:r>
              <a:rPr lang="cs-CZ" dirty="0" err="1" smtClean="0">
                <a:latin typeface="Garamond" panose="02020404030301010803" pitchFamily="18" charset="0"/>
              </a:rPr>
              <a:t>the</a:t>
            </a:r>
            <a:r>
              <a:rPr lang="cs-CZ" dirty="0" smtClean="0">
                <a:latin typeface="Garamond" panose="02020404030301010803" pitchFamily="18" charset="0"/>
              </a:rPr>
              <a:t> second </a:t>
            </a:r>
            <a:r>
              <a:rPr lang="cs-CZ" dirty="0" err="1" smtClean="0">
                <a:latin typeface="Garamond" panose="02020404030301010803" pitchFamily="18" charset="0"/>
              </a:rPr>
              <a:t>one</a:t>
            </a:r>
            <a:r>
              <a:rPr lang="cs-CZ" dirty="0" smtClean="0">
                <a:latin typeface="Garamond" panose="02020404030301010803" pitchFamily="18" charset="0"/>
              </a:rPr>
              <a:t> – </a:t>
            </a:r>
            <a:r>
              <a:rPr lang="cs-CZ" b="1" dirty="0" smtClean="0">
                <a:latin typeface="Garamond" panose="02020404030301010803" pitchFamily="18" charset="0"/>
              </a:rPr>
              <a:t>Jan Opletal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seriously</a:t>
            </a:r>
            <a:r>
              <a:rPr lang="cs-CZ" dirty="0" smtClean="0">
                <a:latin typeface="Garamond" panose="02020404030301010803" pitchFamily="18" charset="0"/>
              </a:rPr>
              <a:t> </a:t>
            </a:r>
            <a:r>
              <a:rPr lang="cs-CZ" dirty="0" err="1" smtClean="0">
                <a:latin typeface="Garamond" panose="02020404030301010803" pitchFamily="18" charset="0"/>
              </a:rPr>
              <a:t>injured</a:t>
            </a:r>
            <a:r>
              <a:rPr lang="cs-CZ" dirty="0" smtClean="0">
                <a:latin typeface="Garamond" panose="02020404030301010803" pitchFamily="18" charset="0"/>
              </a:rPr>
              <a:t> and </a:t>
            </a:r>
            <a:r>
              <a:rPr lang="cs-CZ" dirty="0" err="1" smtClean="0">
                <a:latin typeface="Garamond" panose="02020404030301010803" pitchFamily="18" charset="0"/>
              </a:rPr>
              <a:t>died</a:t>
            </a:r>
            <a:r>
              <a:rPr lang="cs-CZ" dirty="0" smtClean="0">
                <a:latin typeface="Garamond" panose="02020404030301010803" pitchFamily="18" charset="0"/>
              </a:rPr>
              <a:t> </a:t>
            </a:r>
            <a:r>
              <a:rPr lang="cs-CZ" dirty="0" err="1" smtClean="0">
                <a:latin typeface="Garamond" panose="02020404030301010803" pitchFamily="18" charset="0"/>
              </a:rPr>
              <a:t>later</a:t>
            </a:r>
            <a:r>
              <a:rPr lang="cs-CZ" dirty="0" smtClean="0">
                <a:latin typeface="Garamond" panose="02020404030301010803" pitchFamily="18" charset="0"/>
              </a:rPr>
              <a:t>, his </a:t>
            </a:r>
            <a:r>
              <a:rPr lang="cs-CZ" dirty="0" err="1" smtClean="0">
                <a:latin typeface="Garamond" panose="02020404030301010803" pitchFamily="18" charset="0"/>
              </a:rPr>
              <a:t>funeral</a:t>
            </a:r>
            <a:r>
              <a:rPr lang="cs-CZ" dirty="0" smtClean="0">
                <a:latin typeface="Garamond" panose="02020404030301010803" pitchFamily="18" charset="0"/>
              </a:rPr>
              <a:t> on 15</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November</a:t>
            </a:r>
            <a:r>
              <a:rPr lang="cs-CZ" dirty="0" smtClean="0">
                <a:latin typeface="Garamond" panose="02020404030301010803" pitchFamily="18" charset="0"/>
              </a:rPr>
              <a:t> </a:t>
            </a:r>
            <a:r>
              <a:rPr lang="cs-CZ" dirty="0" err="1" smtClean="0">
                <a:latin typeface="Garamond" panose="02020404030301010803" pitchFamily="18" charset="0"/>
              </a:rPr>
              <a:t>became</a:t>
            </a:r>
            <a:r>
              <a:rPr lang="cs-CZ" dirty="0" smtClean="0">
                <a:latin typeface="Garamond" panose="02020404030301010803" pitchFamily="18" charset="0"/>
              </a:rPr>
              <a:t> a </a:t>
            </a:r>
            <a:r>
              <a:rPr lang="cs-CZ" dirty="0" err="1" smtClean="0">
                <a:latin typeface="Garamond" panose="02020404030301010803" pitchFamily="18" charset="0"/>
              </a:rPr>
              <a:t>new</a:t>
            </a:r>
            <a:r>
              <a:rPr lang="cs-CZ" dirty="0" smtClean="0">
                <a:latin typeface="Garamond" panose="02020404030301010803" pitchFamily="18" charset="0"/>
              </a:rPr>
              <a:t> </a:t>
            </a:r>
            <a:r>
              <a:rPr lang="cs-CZ" dirty="0" err="1" smtClean="0">
                <a:latin typeface="Garamond" panose="02020404030301010803" pitchFamily="18" charset="0"/>
              </a:rPr>
              <a:t>mass</a:t>
            </a:r>
            <a:r>
              <a:rPr lang="cs-CZ" dirty="0" smtClean="0">
                <a:latin typeface="Garamond" panose="02020404030301010803" pitchFamily="18" charset="0"/>
              </a:rPr>
              <a:t> </a:t>
            </a:r>
            <a:r>
              <a:rPr lang="cs-CZ" dirty="0" err="1" smtClean="0">
                <a:latin typeface="Garamond" panose="02020404030301010803" pitchFamily="18" charset="0"/>
              </a:rPr>
              <a:t>manifestation</a:t>
            </a:r>
            <a:r>
              <a:rPr lang="cs-CZ" dirty="0" smtClean="0">
                <a:latin typeface="Garamond" panose="02020404030301010803" pitchFamily="18" charset="0"/>
              </a:rPr>
              <a:t> </a:t>
            </a: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a:t>
            </a:r>
            <a:r>
              <a:rPr lang="cs-CZ" dirty="0" err="1" smtClean="0">
                <a:latin typeface="Garamond" panose="02020404030301010803" pitchFamily="18" charset="0"/>
              </a:rPr>
              <a:t>Nazis</a:t>
            </a:r>
            <a:r>
              <a:rPr lang="cs-CZ" dirty="0" smtClean="0">
                <a:latin typeface="Garamond" panose="02020404030301010803" pitchFamily="18" charset="0"/>
              </a:rPr>
              <a:t> </a:t>
            </a:r>
            <a:r>
              <a:rPr lang="cs-CZ" dirty="0" err="1" smtClean="0">
                <a:latin typeface="Garamond" panose="02020404030301010803" pitchFamily="18" charset="0"/>
              </a:rPr>
              <a:t>started</a:t>
            </a:r>
            <a:r>
              <a:rPr lang="cs-CZ" dirty="0" smtClean="0">
                <a:latin typeface="Garamond" panose="02020404030301010803" pitchFamily="18" charset="0"/>
              </a:rPr>
              <a:t>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intervention</a:t>
            </a:r>
            <a:r>
              <a:rPr lang="cs-CZ" dirty="0" smtClean="0">
                <a:latin typeface="Garamond" panose="02020404030301010803" pitchFamily="18" charset="0"/>
              </a:rPr>
              <a:t> </a:t>
            </a:r>
            <a:r>
              <a:rPr lang="cs-CZ" dirty="0" err="1" smtClean="0">
                <a:latin typeface="Garamond" panose="02020404030301010803" pitchFamily="18" charset="0"/>
              </a:rPr>
              <a:t>against</a:t>
            </a:r>
            <a:r>
              <a:rPr lang="cs-CZ" dirty="0" smtClean="0">
                <a:latin typeface="Garamond" panose="02020404030301010803" pitchFamily="18" charset="0"/>
              </a:rPr>
              <a:t> </a:t>
            </a:r>
            <a:r>
              <a:rPr lang="cs-CZ" dirty="0" err="1" smtClean="0">
                <a:latin typeface="Garamond" panose="02020404030301010803" pitchFamily="18" charset="0"/>
              </a:rPr>
              <a:t>students</a:t>
            </a:r>
            <a:r>
              <a:rPr lang="cs-CZ" dirty="0" smtClean="0">
                <a:latin typeface="Garamond" panose="02020404030301010803" pitchFamily="18" charset="0"/>
              </a:rPr>
              <a:t> on </a:t>
            </a:r>
            <a:r>
              <a:rPr lang="cs-CZ" b="1" dirty="0" smtClean="0">
                <a:latin typeface="Garamond" panose="02020404030301010803" pitchFamily="18" charset="0"/>
              </a:rPr>
              <a:t>17</a:t>
            </a:r>
            <a:r>
              <a:rPr lang="cs-CZ" b="1" baseline="30000" dirty="0" smtClean="0">
                <a:latin typeface="Garamond" panose="02020404030301010803" pitchFamily="18" charset="0"/>
              </a:rPr>
              <a:t>th</a:t>
            </a:r>
            <a:r>
              <a:rPr lang="cs-CZ" b="1" dirty="0" smtClean="0">
                <a:latin typeface="Garamond" panose="02020404030301010803" pitchFamily="18" charset="0"/>
              </a:rPr>
              <a:t> </a:t>
            </a:r>
            <a:r>
              <a:rPr lang="cs-CZ" b="1" dirty="0" err="1" smtClean="0">
                <a:latin typeface="Garamond" panose="02020404030301010803" pitchFamily="18" charset="0"/>
              </a:rPr>
              <a:t>November</a:t>
            </a:r>
            <a:r>
              <a:rPr lang="cs-CZ" b="1" dirty="0" smtClean="0">
                <a:latin typeface="Garamond" panose="02020404030301010803" pitchFamily="18" charset="0"/>
              </a:rPr>
              <a:t> </a:t>
            </a:r>
            <a:r>
              <a:rPr lang="cs-CZ" dirty="0" smtClean="0">
                <a:latin typeface="Garamond" panose="02020404030301010803" pitchFamily="18" charset="0"/>
              </a:rPr>
              <a:t>1939 – 9 </a:t>
            </a:r>
            <a:r>
              <a:rPr lang="cs-CZ" dirty="0" err="1" smtClean="0">
                <a:latin typeface="Garamond" panose="02020404030301010803" pitchFamily="18" charset="0"/>
              </a:rPr>
              <a:t>students</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executed</a:t>
            </a:r>
            <a:r>
              <a:rPr lang="cs-CZ" dirty="0" smtClean="0">
                <a:latin typeface="Garamond" panose="02020404030301010803" pitchFamily="18" charset="0"/>
              </a:rPr>
              <a:t>, 1200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them</a:t>
            </a:r>
            <a:r>
              <a:rPr lang="cs-CZ" dirty="0" smtClean="0">
                <a:latin typeface="Garamond" panose="02020404030301010803" pitchFamily="18" charset="0"/>
              </a:rPr>
              <a:t> </a:t>
            </a:r>
            <a:r>
              <a:rPr lang="cs-CZ" dirty="0" err="1" smtClean="0">
                <a:latin typeface="Garamond" panose="02020404030301010803" pitchFamily="18" charset="0"/>
              </a:rPr>
              <a:t>deported</a:t>
            </a:r>
            <a:r>
              <a:rPr lang="cs-CZ" dirty="0" smtClean="0">
                <a:latin typeface="Garamond" panose="02020404030301010803" pitchFamily="18" charset="0"/>
              </a:rPr>
              <a:t> </a:t>
            </a:r>
            <a:r>
              <a:rPr lang="cs-CZ" dirty="0" err="1" smtClean="0">
                <a:latin typeface="Garamond" panose="02020404030301010803" pitchFamily="18" charset="0"/>
              </a:rPr>
              <a:t>into</a:t>
            </a:r>
            <a:r>
              <a:rPr lang="cs-CZ" dirty="0" smtClean="0">
                <a:latin typeface="Garamond" panose="02020404030301010803" pitchFamily="18" charset="0"/>
              </a:rPr>
              <a:t> </a:t>
            </a:r>
            <a:r>
              <a:rPr lang="cs-CZ" dirty="0" err="1" smtClean="0">
                <a:latin typeface="Garamond" panose="02020404030301010803" pitchFamily="18" charset="0"/>
              </a:rPr>
              <a:t>concentration</a:t>
            </a:r>
            <a:r>
              <a:rPr lang="cs-CZ" dirty="0" smtClean="0">
                <a:latin typeface="Garamond" panose="02020404030301010803" pitchFamily="18" charset="0"/>
              </a:rPr>
              <a:t> camp in Sachsenhausen, </a:t>
            </a:r>
            <a:r>
              <a:rPr lang="cs-CZ" dirty="0" err="1" smtClean="0">
                <a:latin typeface="Garamond" panose="02020404030301010803" pitchFamily="18" charset="0"/>
              </a:rPr>
              <a:t>all</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Universities</a:t>
            </a:r>
            <a:r>
              <a:rPr lang="cs-CZ" dirty="0" smtClean="0">
                <a:latin typeface="Garamond" panose="02020404030301010803" pitchFamily="18" charset="0"/>
              </a:rPr>
              <a:t> in </a:t>
            </a:r>
            <a:r>
              <a:rPr lang="cs-CZ" dirty="0" err="1" smtClean="0">
                <a:latin typeface="Garamond" panose="02020404030301010803" pitchFamily="18" charset="0"/>
              </a:rPr>
              <a:t>Protectorate</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closed</a:t>
            </a:r>
            <a:r>
              <a:rPr lang="cs-CZ" dirty="0" smtClean="0">
                <a:latin typeface="Garamond" panose="02020404030301010803" pitchFamily="18" charset="0"/>
              </a:rPr>
              <a:t> (→ International </a:t>
            </a:r>
            <a:r>
              <a:rPr lang="cs-CZ" dirty="0" err="1" smtClean="0">
                <a:latin typeface="Garamond" panose="02020404030301010803" pitchFamily="18" charset="0"/>
              </a:rPr>
              <a:t>Students</a:t>
            </a:r>
            <a:r>
              <a:rPr lang="cs-CZ" dirty="0" smtClean="0">
                <a:latin typeface="Garamond" panose="02020404030301010803" pitchFamily="18" charset="0"/>
              </a:rPr>
              <a:t>´ </a:t>
            </a:r>
            <a:r>
              <a:rPr lang="cs-CZ" dirty="0" err="1" smtClean="0">
                <a:latin typeface="Garamond" panose="02020404030301010803" pitchFamily="18" charset="0"/>
              </a:rPr>
              <a:t>Day</a:t>
            </a:r>
            <a:r>
              <a:rPr lang="cs-CZ" dirty="0" smtClean="0">
                <a:latin typeface="Garamond" panose="02020404030301010803" pitchFamily="18" charset="0"/>
              </a:rPr>
              <a:t>)</a:t>
            </a:r>
          </a:p>
          <a:p>
            <a:pPr algn="just">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391009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444664"/>
          </a:xfrm>
        </p:spPr>
        <p:txBody>
          <a:bodyPr>
            <a:normAutofit fontScale="90000"/>
          </a:bodyPr>
          <a:lstStyle/>
          <a:p>
            <a:r>
              <a:rPr lang="cs-CZ" sz="2800" dirty="0" err="1" smtClean="0">
                <a:latin typeface="Garamond" panose="02020404030301010803" pitchFamily="18" charset="0"/>
              </a:rPr>
              <a:t>Readings</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457200" y="1609416"/>
            <a:ext cx="7239000" cy="4846320"/>
          </a:xfrm>
          <a:prstGeom prst="rect">
            <a:avLst/>
          </a:prstGeom>
        </p:spPr>
        <p:txBody>
          <a:bodyPr/>
          <a:lstStyle/>
          <a:p>
            <a:pPr algn="just">
              <a:buFont typeface="Arial" panose="020B0604020202020204" pitchFamily="34" charset="0"/>
              <a:buChar char="•"/>
            </a:pPr>
            <a:r>
              <a:rPr lang="cs-CZ" dirty="0" err="1" smtClean="0">
                <a:latin typeface="Garamond" panose="02020404030301010803" pitchFamily="18" charset="0"/>
              </a:rPr>
              <a:t>Seton</a:t>
            </a:r>
            <a:r>
              <a:rPr lang="cs-CZ" dirty="0" smtClean="0">
                <a:latin typeface="Garamond" panose="02020404030301010803" pitchFamily="18" charset="0"/>
              </a:rPr>
              <a:t>-</a:t>
            </a:r>
            <a:r>
              <a:rPr lang="cs-CZ" dirty="0" err="1" smtClean="0">
                <a:latin typeface="Garamond" panose="02020404030301010803" pitchFamily="18" charset="0"/>
              </a:rPr>
              <a:t>Watson</a:t>
            </a:r>
            <a:r>
              <a:rPr lang="cs-CZ" dirty="0" smtClean="0">
                <a:latin typeface="Garamond" panose="02020404030301010803" pitchFamily="18" charset="0"/>
              </a:rPr>
              <a:t>, </a:t>
            </a:r>
            <a:r>
              <a:rPr lang="cs-CZ" dirty="0" err="1" smtClean="0">
                <a:latin typeface="Garamond" panose="02020404030301010803" pitchFamily="18" charset="0"/>
              </a:rPr>
              <a:t>Hugh</a:t>
            </a:r>
            <a:r>
              <a:rPr lang="cs-CZ" dirty="0" smtClean="0">
                <a:latin typeface="Garamond" panose="02020404030301010803" pitchFamily="18" charset="0"/>
              </a:rPr>
              <a:t>: </a:t>
            </a:r>
            <a:r>
              <a:rPr lang="cs-CZ" dirty="0" err="1" smtClean="0">
                <a:latin typeface="Garamond" panose="02020404030301010803" pitchFamily="18" charset="0"/>
              </a:rPr>
              <a:t>Eastern</a:t>
            </a:r>
            <a:r>
              <a:rPr lang="cs-CZ" dirty="0" smtClean="0">
                <a:latin typeface="Garamond" panose="02020404030301010803" pitchFamily="18" charset="0"/>
              </a:rPr>
              <a:t> </a:t>
            </a:r>
            <a:r>
              <a:rPr lang="cs-CZ" dirty="0" err="1" smtClean="0">
                <a:latin typeface="Garamond" panose="02020404030301010803" pitchFamily="18" charset="0"/>
              </a:rPr>
              <a:t>Europe</a:t>
            </a:r>
            <a:r>
              <a:rPr lang="cs-CZ" dirty="0" smtClean="0">
                <a:latin typeface="Garamond" panose="02020404030301010803" pitchFamily="18" charset="0"/>
              </a:rPr>
              <a:t> 1918 – 1941. </a:t>
            </a:r>
            <a:r>
              <a:rPr lang="cs-CZ" dirty="0" err="1" smtClean="0">
                <a:latin typeface="Garamond" panose="02020404030301010803" pitchFamily="18" charset="0"/>
              </a:rPr>
              <a:t>Hamden</a:t>
            </a:r>
            <a:r>
              <a:rPr lang="cs-CZ" dirty="0" smtClean="0">
                <a:latin typeface="Garamond" panose="02020404030301010803" pitchFamily="18" charset="0"/>
              </a:rPr>
              <a:t> 1962.</a:t>
            </a:r>
          </a:p>
          <a:p>
            <a:pPr algn="just">
              <a:buFont typeface="Arial" panose="020B0604020202020204" pitchFamily="34" charset="0"/>
              <a:buChar char="•"/>
            </a:pPr>
            <a:r>
              <a:rPr lang="cs-CZ" dirty="0" err="1" smtClean="0">
                <a:latin typeface="Garamond" panose="02020404030301010803" pitchFamily="18" charset="0"/>
              </a:rPr>
              <a:t>Rotschild</a:t>
            </a:r>
            <a:r>
              <a:rPr lang="cs-CZ" dirty="0" smtClean="0">
                <a:latin typeface="Garamond" panose="02020404030301010803" pitchFamily="18" charset="0"/>
              </a:rPr>
              <a:t>, </a:t>
            </a:r>
            <a:r>
              <a:rPr lang="cs-CZ" dirty="0" err="1" smtClean="0">
                <a:latin typeface="Garamond" panose="02020404030301010803" pitchFamily="18" charset="0"/>
              </a:rPr>
              <a:t>Joseph</a:t>
            </a:r>
            <a:r>
              <a:rPr lang="cs-CZ" dirty="0" smtClean="0">
                <a:latin typeface="Garamond" panose="02020404030301010803" pitchFamily="18" charset="0"/>
              </a:rPr>
              <a:t>: </a:t>
            </a:r>
            <a:r>
              <a:rPr lang="cs-CZ" dirty="0" err="1" smtClean="0">
                <a:latin typeface="Garamond" panose="02020404030301010803" pitchFamily="18" charset="0"/>
              </a:rPr>
              <a:t>East</a:t>
            </a:r>
            <a:r>
              <a:rPr lang="cs-CZ" dirty="0" smtClean="0">
                <a:latin typeface="Garamond" panose="02020404030301010803" pitchFamily="18" charset="0"/>
              </a:rPr>
              <a:t> </a:t>
            </a:r>
            <a:r>
              <a:rPr lang="cs-CZ" dirty="0" err="1" smtClean="0">
                <a:latin typeface="Garamond" panose="02020404030301010803" pitchFamily="18" charset="0"/>
              </a:rPr>
              <a:t>Central</a:t>
            </a:r>
            <a:r>
              <a:rPr lang="cs-CZ" dirty="0" smtClean="0">
                <a:latin typeface="Garamond" panose="02020404030301010803" pitchFamily="18" charset="0"/>
              </a:rPr>
              <a:t> </a:t>
            </a:r>
            <a:r>
              <a:rPr lang="cs-CZ" dirty="0" err="1" smtClean="0">
                <a:latin typeface="Garamond" panose="02020404030301010803" pitchFamily="18" charset="0"/>
              </a:rPr>
              <a:t>Europe</a:t>
            </a:r>
            <a:r>
              <a:rPr lang="cs-CZ" dirty="0" smtClean="0">
                <a:latin typeface="Garamond" panose="02020404030301010803" pitchFamily="18" charset="0"/>
              </a:rPr>
              <a:t> </a:t>
            </a:r>
            <a:r>
              <a:rPr lang="cs-CZ" dirty="0" err="1" smtClean="0">
                <a:latin typeface="Garamond" panose="02020404030301010803" pitchFamily="18" charset="0"/>
              </a:rPr>
              <a:t>between</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Wars</a:t>
            </a:r>
            <a:r>
              <a:rPr lang="cs-CZ" dirty="0" smtClean="0">
                <a:latin typeface="Garamond" panose="02020404030301010803" pitchFamily="18" charset="0"/>
              </a:rPr>
              <a:t>. Seattle 1974.</a:t>
            </a:r>
          </a:p>
          <a:p>
            <a:pPr algn="just">
              <a:buFont typeface="Arial" panose="020B0604020202020204" pitchFamily="34" charset="0"/>
              <a:buChar char="•"/>
            </a:pPr>
            <a:r>
              <a:rPr lang="cs-CZ" dirty="0" smtClean="0">
                <a:latin typeface="Garamond" panose="02020404030301010803" pitchFamily="18" charset="0"/>
              </a:rPr>
              <a:t>Voráček, Emil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others</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Disintegration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end</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1930s. </a:t>
            </a:r>
            <a:r>
              <a:rPr lang="cs-CZ" dirty="0" err="1" smtClean="0">
                <a:latin typeface="Garamond" panose="02020404030301010803" pitchFamily="18" charset="0"/>
              </a:rPr>
              <a:t>Policy</a:t>
            </a:r>
            <a:r>
              <a:rPr lang="cs-CZ" dirty="0" smtClean="0">
                <a:latin typeface="Garamond" panose="02020404030301010803" pitchFamily="18" charset="0"/>
              </a:rPr>
              <a:t> in </a:t>
            </a:r>
            <a:r>
              <a:rPr lang="cs-CZ" dirty="0" err="1" smtClean="0">
                <a:latin typeface="Garamond" panose="02020404030301010803" pitchFamily="18" charset="0"/>
              </a:rPr>
              <a:t>Central</a:t>
            </a:r>
            <a:r>
              <a:rPr lang="cs-CZ" dirty="0" smtClean="0">
                <a:latin typeface="Garamond" panose="02020404030301010803" pitchFamily="18" charset="0"/>
              </a:rPr>
              <a:t> </a:t>
            </a:r>
            <a:r>
              <a:rPr lang="cs-CZ" dirty="0" err="1" smtClean="0">
                <a:latin typeface="Garamond" panose="02020404030301010803" pitchFamily="18" charset="0"/>
              </a:rPr>
              <a:t>Europe</a:t>
            </a:r>
            <a:r>
              <a:rPr lang="cs-CZ" dirty="0" smtClean="0">
                <a:latin typeface="Garamond" panose="02020404030301010803" pitchFamily="18" charset="0"/>
              </a:rPr>
              <a:t>. </a:t>
            </a:r>
            <a:r>
              <a:rPr lang="cs-CZ" dirty="0" err="1" smtClean="0">
                <a:latin typeface="Garamond" panose="02020404030301010803" pitchFamily="18" charset="0"/>
              </a:rPr>
              <a:t>Prague</a:t>
            </a:r>
            <a:r>
              <a:rPr lang="cs-CZ" dirty="0" smtClean="0">
                <a:latin typeface="Garamond" panose="02020404030301010803" pitchFamily="18" charset="0"/>
              </a:rPr>
              <a:t> 2009.</a:t>
            </a:r>
          </a:p>
          <a:p>
            <a:pPr algn="just">
              <a:buFont typeface="Arial" panose="020B0604020202020204" pitchFamily="34" charset="0"/>
              <a:buChar char="•"/>
            </a:pPr>
            <a:r>
              <a:rPr lang="cs-CZ" i="1" u="sng" dirty="0" smtClean="0">
                <a:latin typeface="Garamond" panose="02020404030301010803" pitchFamily="18" charset="0"/>
                <a:hlinkClick r:id="rId2"/>
              </a:rPr>
              <a:t>http://www.</a:t>
            </a:r>
            <a:r>
              <a:rPr lang="cs-CZ" i="1" u="sng" dirty="0" err="1" smtClean="0">
                <a:latin typeface="Garamond" panose="02020404030301010803" pitchFamily="18" charset="0"/>
                <a:hlinkClick r:id="rId2"/>
              </a:rPr>
              <a:t>holocaustresearchproject.org</a:t>
            </a:r>
            <a:r>
              <a:rPr lang="cs-CZ" i="1" u="sng" dirty="0" smtClean="0">
                <a:latin typeface="Garamond" panose="02020404030301010803" pitchFamily="18" charset="0"/>
                <a:hlinkClick r:id="rId2"/>
              </a:rPr>
              <a:t>/</a:t>
            </a:r>
            <a:r>
              <a:rPr lang="cs-CZ" i="1" u="sng" dirty="0" err="1" smtClean="0">
                <a:latin typeface="Garamond" panose="02020404030301010803" pitchFamily="18" charset="0"/>
                <a:hlinkClick r:id="rId2"/>
              </a:rPr>
              <a:t>toc.html</a:t>
            </a:r>
            <a:endParaRPr lang="cs-CZ" dirty="0">
              <a:latin typeface="Garamond" panose="02020404030301010803" pitchFamily="18" charset="0"/>
            </a:endParaRPr>
          </a:p>
        </p:txBody>
      </p:sp>
    </p:spTree>
    <p:extLst>
      <p:ext uri="{BB962C8B-B14F-4D97-AF65-F5344CB8AC3E}">
        <p14:creationId xmlns:p14="http://schemas.microsoft.com/office/powerpoint/2010/main" val="391055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457200" y="0"/>
            <a:ext cx="8435280" cy="6456363"/>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Growing power of the Soviet political system in these states</a:t>
            </a:r>
          </a:p>
          <a:p>
            <a:pPr algn="just" eaLnBrk="1" hangingPunct="1">
              <a:buFont typeface="Arial" panose="020B0604020202020204" pitchFamily="34" charset="0"/>
              <a:buChar char="•"/>
            </a:pPr>
            <a:r>
              <a:rPr lang="en-US" altLang="en-US" dirty="0" smtClean="0">
                <a:latin typeface="Garamond" panose="02020404030301010803" pitchFamily="18" charset="0"/>
              </a:rPr>
              <a:t>Policy of  these states should had been directly under the control of Soviet Union</a:t>
            </a:r>
          </a:p>
          <a:p>
            <a:pPr algn="just" eaLnBrk="1" hangingPunct="1">
              <a:buFont typeface="Arial" panose="020B0604020202020204" pitchFamily="34" charset="0"/>
              <a:buChar char="•"/>
            </a:pPr>
            <a:r>
              <a:rPr lang="en-US" altLang="en-US" dirty="0" smtClean="0">
                <a:latin typeface="Garamond" panose="02020404030301010803" pitchFamily="18" charset="0"/>
              </a:rPr>
              <a:t>1946 – 1948 emergency of the bloc of the states with so called Democratic People's Republic of…</a:t>
            </a:r>
          </a:p>
          <a:p>
            <a:pPr algn="just" eaLnBrk="1" hangingPunct="1">
              <a:buFont typeface="Arial" panose="020B0604020202020204" pitchFamily="34" charset="0"/>
              <a:buChar char="•"/>
            </a:pPr>
            <a:r>
              <a:rPr lang="en-US" altLang="en-US" dirty="0" smtClean="0">
                <a:latin typeface="Garamond" panose="02020404030301010803" pitchFamily="18" charset="0"/>
              </a:rPr>
              <a:t>Out of direct sphere of influence – Greece, since 1955 Austria and Finland</a:t>
            </a:r>
          </a:p>
          <a:p>
            <a:pPr algn="just" eaLnBrk="1" hangingPunct="1">
              <a:buFont typeface="Arial" panose="020B0604020202020204" pitchFamily="34" charset="0"/>
              <a:buChar char="•"/>
            </a:pPr>
            <a:r>
              <a:rPr lang="en-US" altLang="en-US" dirty="0" smtClean="0">
                <a:latin typeface="Garamond" panose="02020404030301010803" pitchFamily="18" charset="0"/>
              </a:rPr>
              <a:t>1947 establishment of </a:t>
            </a:r>
            <a:r>
              <a:rPr lang="en-US" altLang="en-US" dirty="0" err="1" smtClean="0">
                <a:latin typeface="Garamond" panose="02020404030301010803" pitchFamily="18" charset="0"/>
              </a:rPr>
              <a:t>Infobyro</a:t>
            </a:r>
            <a:r>
              <a:rPr lang="en-US" altLang="en-US" dirty="0" smtClean="0">
                <a:latin typeface="Garamond" panose="02020404030301010803" pitchFamily="18" charset="0"/>
              </a:rPr>
              <a:t> – organization, Soviet government was able to control and lead the other communistic parties </a:t>
            </a:r>
          </a:p>
          <a:p>
            <a:pPr algn="just" eaLnBrk="1" hangingPunct="1">
              <a:buFont typeface="Arial" panose="020B0604020202020204" pitchFamily="34" charset="0"/>
              <a:buChar char="•"/>
            </a:pPr>
            <a:r>
              <a:rPr lang="en-US" altLang="en-US" dirty="0" smtClean="0">
                <a:latin typeface="Garamond" panose="02020404030301010803" pitchFamily="18" charset="0"/>
              </a:rPr>
              <a:t>Growing leftist governments in West Europe</a:t>
            </a:r>
          </a:p>
          <a:p>
            <a:pPr algn="just" eaLnBrk="1" hangingPunct="1"/>
            <a:endParaRPr lang="en-US" altLang="en-US" dirty="0" smtClean="0"/>
          </a:p>
        </p:txBody>
      </p:sp>
    </p:spTree>
    <p:extLst>
      <p:ext uri="{BB962C8B-B14F-4D97-AF65-F5344CB8AC3E}">
        <p14:creationId xmlns:p14="http://schemas.microsoft.com/office/powerpoint/2010/main" val="37747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516672"/>
          </a:xfrm>
        </p:spPr>
        <p:txBody>
          <a:bodyPr>
            <a:normAutofit fontScale="90000"/>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395536" y="1124744"/>
            <a:ext cx="8568952" cy="5472608"/>
          </a:xfrm>
          <a:prstGeom prst="rect">
            <a:avLst/>
          </a:prstGeom>
        </p:spPr>
        <p:txBody>
          <a:bodyPr>
            <a:normAutofit/>
          </a:bodyPr>
          <a:lstStyle/>
          <a:p>
            <a:pPr lvl="0" algn="just">
              <a:buFont typeface="Arial" panose="020B0604020202020204" pitchFamily="34" charset="0"/>
              <a:buChar char="•"/>
            </a:pP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a:t>
            </a:r>
            <a:r>
              <a:rPr lang="cs-CZ" dirty="0" smtClean="0">
                <a:latin typeface="Garamond" panose="02020404030301010803" pitchFamily="18" charset="0"/>
              </a:rPr>
              <a:t> </a:t>
            </a:r>
            <a:r>
              <a:rPr lang="cs-CZ" dirty="0" err="1" smtClean="0">
                <a:latin typeface="Garamond" panose="02020404030301010803" pitchFamily="18" charset="0"/>
              </a:rPr>
              <a:t>Red</a:t>
            </a:r>
            <a:r>
              <a:rPr lang="cs-CZ" dirty="0" smtClean="0">
                <a:latin typeface="Garamond" panose="02020404030301010803" pitchFamily="18" charset="0"/>
              </a:rPr>
              <a:t> </a:t>
            </a:r>
            <a:r>
              <a:rPr lang="cs-CZ" dirty="0" err="1" smtClean="0">
                <a:latin typeface="Garamond" panose="02020404030301010803" pitchFamily="18" charset="0"/>
              </a:rPr>
              <a:t>Army</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ince</a:t>
            </a:r>
            <a:r>
              <a:rPr lang="cs-CZ" dirty="0" smtClean="0">
                <a:latin typeface="Garamond" panose="02020404030301010803" pitchFamily="18" charset="0"/>
              </a:rPr>
              <a:t> </a:t>
            </a:r>
            <a:r>
              <a:rPr lang="cs-CZ" dirty="0" err="1" smtClean="0">
                <a:latin typeface="Garamond" panose="02020404030301010803" pitchFamily="18" charset="0"/>
              </a:rPr>
              <a:t>March</a:t>
            </a:r>
            <a:r>
              <a:rPr lang="cs-CZ" dirty="0" smtClean="0">
                <a:latin typeface="Garamond" panose="02020404030301010803" pitchFamily="18" charset="0"/>
              </a:rPr>
              <a:t> 1943 to May 1944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territories</a:t>
            </a:r>
            <a:r>
              <a:rPr lang="cs-CZ" dirty="0" smtClean="0">
                <a:latin typeface="Garamond" panose="02020404030301010803" pitchFamily="18" charset="0"/>
              </a:rPr>
              <a:t> in </a:t>
            </a:r>
            <a:r>
              <a:rPr lang="cs-CZ" b="1" dirty="0" err="1" smtClean="0">
                <a:latin typeface="Garamond" panose="02020404030301010803" pitchFamily="18" charset="0"/>
              </a:rPr>
              <a:t>the</a:t>
            </a:r>
            <a:r>
              <a:rPr lang="cs-CZ" b="1" dirty="0" smtClean="0">
                <a:latin typeface="Garamond" panose="02020404030301010803" pitchFamily="18" charset="0"/>
              </a:rPr>
              <a:t> </a:t>
            </a:r>
            <a:r>
              <a:rPr lang="cs-CZ" b="1" dirty="0" err="1" smtClean="0">
                <a:latin typeface="Garamond" panose="02020404030301010803" pitchFamily="18" charset="0"/>
              </a:rPr>
              <a:t>Ukraine</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liberated</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August 1944 –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regime</a:t>
            </a:r>
            <a:r>
              <a:rPr lang="cs-CZ" dirty="0" smtClean="0">
                <a:latin typeface="Garamond" panose="02020404030301010803" pitchFamily="18" charset="0"/>
              </a:rPr>
              <a:t> in </a:t>
            </a:r>
            <a:r>
              <a:rPr lang="cs-CZ" b="1" dirty="0" err="1" smtClean="0">
                <a:latin typeface="Garamond" panose="02020404030301010803" pitchFamily="18" charset="0"/>
              </a:rPr>
              <a:t>Romania</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overthrown</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September</a:t>
            </a:r>
            <a:r>
              <a:rPr lang="cs-CZ" dirty="0" smtClean="0">
                <a:latin typeface="Garamond" panose="02020404030301010803" pitchFamily="18" charset="0"/>
              </a:rPr>
              <a:t> 1944 – </a:t>
            </a:r>
            <a:r>
              <a:rPr lang="cs-CZ" dirty="0" err="1" smtClean="0">
                <a:latin typeface="Garamond" panose="02020404030301010803" pitchFamily="18" charset="0"/>
              </a:rPr>
              <a:t>also</a:t>
            </a:r>
            <a:r>
              <a:rPr lang="cs-CZ" dirty="0" smtClean="0">
                <a:latin typeface="Garamond" panose="02020404030301010803" pitchFamily="18" charset="0"/>
              </a:rPr>
              <a:t> </a:t>
            </a:r>
            <a:r>
              <a:rPr lang="cs-CZ" b="1" dirty="0" err="1" smtClean="0">
                <a:latin typeface="Garamond" panose="02020404030301010803" pitchFamily="18" charset="0"/>
              </a:rPr>
              <a:t>Bulgaria</a:t>
            </a:r>
            <a:r>
              <a:rPr lang="cs-CZ" dirty="0" smtClean="0">
                <a:latin typeface="Garamond" panose="02020404030301010803" pitchFamily="18" charset="0"/>
              </a:rPr>
              <a:t> </a:t>
            </a:r>
            <a:r>
              <a:rPr lang="cs-CZ" dirty="0" err="1" smtClean="0">
                <a:latin typeface="Garamond" panose="02020404030301010803" pitchFamily="18" charset="0"/>
              </a:rPr>
              <a:t>became</a:t>
            </a:r>
            <a:r>
              <a:rPr lang="cs-CZ" dirty="0" smtClean="0">
                <a:latin typeface="Garamond" panose="02020404030301010803" pitchFamily="18" charset="0"/>
              </a:rPr>
              <a:t> a </a:t>
            </a:r>
            <a:r>
              <a:rPr lang="cs-CZ" dirty="0" err="1" smtClean="0">
                <a:latin typeface="Garamond" panose="02020404030301010803" pitchFamily="18" charset="0"/>
              </a:rPr>
              <a:t>member</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anti</a:t>
            </a:r>
            <a:r>
              <a:rPr lang="cs-CZ" dirty="0" smtClean="0">
                <a:latin typeface="Garamond" panose="02020404030301010803" pitchFamily="18" charset="0"/>
              </a:rPr>
              <a:t>-</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alliance</a:t>
            </a:r>
            <a:endParaRPr lang="cs-CZ" dirty="0" smtClean="0">
              <a:latin typeface="Garamond" panose="02020404030301010803" pitchFamily="18" charset="0"/>
            </a:endParaRPr>
          </a:p>
          <a:p>
            <a:pPr lvl="0" algn="just">
              <a:buFont typeface="Arial" panose="020B0604020202020204" pitchFamily="34" charset="0"/>
              <a:buChar char="•"/>
            </a:pPr>
            <a:r>
              <a:rPr lang="cs-CZ" b="1" dirty="0" err="1" smtClean="0">
                <a:latin typeface="Garamond" panose="02020404030301010803" pitchFamily="18" charset="0"/>
              </a:rPr>
              <a:t>Yugoslavia</a:t>
            </a:r>
            <a:r>
              <a:rPr lang="cs-CZ" dirty="0" smtClean="0">
                <a:latin typeface="Garamond" panose="02020404030301010803" pitchFamily="18" charset="0"/>
              </a:rPr>
              <a:t> – </a:t>
            </a:r>
            <a:r>
              <a:rPr lang="cs-CZ" dirty="0" err="1" smtClean="0">
                <a:latin typeface="Garamond" panose="02020404030301010803" pitchFamily="18" charset="0"/>
              </a:rPr>
              <a:t>strong</a:t>
            </a:r>
            <a:r>
              <a:rPr lang="cs-CZ" dirty="0" smtClean="0">
                <a:latin typeface="Garamond" panose="02020404030301010803" pitchFamily="18" charset="0"/>
              </a:rPr>
              <a:t> </a:t>
            </a:r>
            <a:r>
              <a:rPr lang="cs-CZ" dirty="0" err="1" smtClean="0">
                <a:latin typeface="Garamond" panose="02020404030301010803" pitchFamily="18" charset="0"/>
              </a:rPr>
              <a:t>resistance</a:t>
            </a:r>
            <a:r>
              <a:rPr lang="cs-CZ" dirty="0" smtClean="0">
                <a:latin typeface="Garamond" panose="02020404030301010803" pitchFamily="18" charset="0"/>
              </a:rPr>
              <a:t> </a:t>
            </a:r>
            <a:r>
              <a:rPr lang="cs-CZ" dirty="0" err="1" smtClean="0">
                <a:latin typeface="Garamond" panose="02020404030301010803" pitchFamily="18" charset="0"/>
              </a:rPr>
              <a:t>movement</a:t>
            </a:r>
            <a:r>
              <a:rPr lang="cs-CZ" dirty="0" smtClean="0">
                <a:latin typeface="Garamond" panose="02020404030301010803" pitchFamily="18" charset="0"/>
              </a:rPr>
              <a:t> – </a:t>
            </a:r>
            <a:r>
              <a:rPr lang="cs-CZ" dirty="0" err="1" smtClean="0">
                <a:latin typeface="Garamond" panose="02020404030301010803" pitchFamily="18" charset="0"/>
              </a:rPr>
              <a:t>communists</a:t>
            </a:r>
            <a:r>
              <a:rPr lang="cs-CZ" dirty="0" smtClean="0">
                <a:latin typeface="Garamond" panose="02020404030301010803" pitchFamily="18" charset="0"/>
              </a:rPr>
              <a:t> (</a:t>
            </a:r>
            <a:r>
              <a:rPr lang="cs-CZ" dirty="0" err="1" smtClean="0">
                <a:latin typeface="Garamond" panose="02020404030301010803" pitchFamily="18" charset="0"/>
              </a:rPr>
              <a:t>Partisans</a:t>
            </a:r>
            <a:r>
              <a:rPr lang="cs-CZ" dirty="0" smtClean="0">
                <a:latin typeface="Garamond" panose="02020404030301010803" pitchFamily="18" charset="0"/>
              </a:rPr>
              <a:t>) </a:t>
            </a:r>
            <a:r>
              <a:rPr lang="cs-CZ" dirty="0" err="1" smtClean="0">
                <a:latin typeface="Garamond" panose="02020404030301010803" pitchFamily="18" charset="0"/>
              </a:rPr>
              <a:t>under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leadership</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b="1" dirty="0" err="1" smtClean="0">
                <a:latin typeface="Garamond" panose="02020404030301010803" pitchFamily="18" charset="0"/>
              </a:rPr>
              <a:t>Josip</a:t>
            </a:r>
            <a:r>
              <a:rPr lang="cs-CZ" b="1" dirty="0" smtClean="0">
                <a:latin typeface="Garamond" panose="02020404030301010803" pitchFamily="18" charset="0"/>
              </a:rPr>
              <a:t> </a:t>
            </a:r>
            <a:r>
              <a:rPr lang="cs-CZ" b="1" dirty="0" err="1" smtClean="0">
                <a:latin typeface="Garamond" panose="02020404030301010803" pitchFamily="18" charset="0"/>
              </a:rPr>
              <a:t>Broz</a:t>
            </a:r>
            <a:r>
              <a:rPr lang="cs-CZ" b="1" dirty="0" smtClean="0">
                <a:latin typeface="Garamond" panose="02020404030301010803" pitchFamily="18" charset="0"/>
              </a:rPr>
              <a:t> Tito, </a:t>
            </a:r>
            <a:r>
              <a:rPr lang="cs-CZ" dirty="0" smtClean="0">
                <a:latin typeface="Garamond" panose="02020404030301010803" pitchFamily="18" charset="0"/>
              </a:rPr>
              <a:t>in </a:t>
            </a:r>
            <a:r>
              <a:rPr lang="cs-CZ" dirty="0" err="1" smtClean="0">
                <a:latin typeface="Garamond" panose="02020404030301010803" pitchFamily="18" charset="0"/>
              </a:rPr>
              <a:t>October</a:t>
            </a:r>
            <a:r>
              <a:rPr lang="cs-CZ" dirty="0" smtClean="0">
                <a:latin typeface="Garamond" panose="02020404030301010803" pitchFamily="18" charset="0"/>
              </a:rPr>
              <a:t> 1944 – </a:t>
            </a:r>
            <a:r>
              <a:rPr lang="cs-CZ" dirty="0" err="1" smtClean="0">
                <a:latin typeface="Garamond" panose="02020404030301010803" pitchFamily="18" charset="0"/>
              </a:rPr>
              <a:t>Belgrade</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liberated</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help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Red</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rest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Yugoslavia</a:t>
            </a:r>
            <a:r>
              <a:rPr lang="cs-CZ" dirty="0" smtClean="0">
                <a:latin typeface="Garamond" panose="02020404030301010803" pitchFamily="18" charset="0"/>
              </a:rPr>
              <a:t> </a:t>
            </a:r>
            <a:r>
              <a:rPr lang="cs-CZ" dirty="0" err="1" smtClean="0">
                <a:latin typeface="Garamond" panose="02020404030301010803" pitchFamily="18" charset="0"/>
              </a:rPr>
              <a:t>liberated</a:t>
            </a:r>
            <a:r>
              <a:rPr lang="cs-CZ" dirty="0" smtClean="0">
                <a:latin typeface="Garamond" panose="02020404030301010803" pitchFamily="18" charset="0"/>
              </a:rPr>
              <a:t> </a:t>
            </a:r>
            <a:r>
              <a:rPr lang="cs-CZ" dirty="0" err="1" smtClean="0">
                <a:latin typeface="Garamond" panose="02020404030301010803" pitchFamily="18" charset="0"/>
              </a:rPr>
              <a:t>mostly</a:t>
            </a:r>
            <a:r>
              <a:rPr lang="cs-CZ" dirty="0" smtClean="0">
                <a:latin typeface="Garamond" panose="02020404030301010803" pitchFamily="18" charset="0"/>
              </a:rPr>
              <a:t> by </a:t>
            </a:r>
            <a:r>
              <a:rPr lang="cs-CZ" dirty="0" err="1" smtClean="0">
                <a:latin typeface="Garamond" panose="02020404030301010803" pitchFamily="18" charset="0"/>
              </a:rPr>
              <a:t>Partisans</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 </a:t>
            </a:r>
            <a:r>
              <a:rPr lang="cs-CZ" dirty="0" err="1">
                <a:latin typeface="Garamond" panose="02020404030301010803" pitchFamily="18" charset="0"/>
              </a:rPr>
              <a:t>F</a:t>
            </a:r>
            <a:r>
              <a:rPr lang="cs-CZ" dirty="0" err="1" smtClean="0">
                <a:latin typeface="Garamond" panose="02020404030301010803" pitchFamily="18" charset="0"/>
              </a:rPr>
              <a:t>rom</a:t>
            </a:r>
            <a:r>
              <a:rPr lang="cs-CZ" dirty="0" smtClean="0">
                <a:latin typeface="Garamond" panose="02020404030301010803" pitchFamily="18" charset="0"/>
              </a:rPr>
              <a:t> </a:t>
            </a:r>
            <a:r>
              <a:rPr lang="cs-CZ" dirty="0" err="1" smtClean="0">
                <a:latin typeface="Garamond" panose="02020404030301010803" pitchFamily="18" charset="0"/>
              </a:rPr>
              <a:t>October</a:t>
            </a:r>
            <a:r>
              <a:rPr lang="cs-CZ" dirty="0" smtClean="0">
                <a:latin typeface="Garamond" panose="02020404030301010803" pitchFamily="18" charset="0"/>
              </a:rPr>
              <a:t> 1944 </a:t>
            </a:r>
            <a:r>
              <a:rPr lang="cs-CZ" dirty="0" err="1" smtClean="0">
                <a:latin typeface="Garamond" panose="02020404030301010803" pitchFamily="18" charset="0"/>
              </a:rPr>
              <a:t>till</a:t>
            </a:r>
            <a:r>
              <a:rPr lang="cs-CZ" dirty="0" smtClean="0">
                <a:latin typeface="Garamond" panose="02020404030301010803" pitchFamily="18" charset="0"/>
              </a:rPr>
              <a:t> </a:t>
            </a:r>
            <a:r>
              <a:rPr lang="cs-CZ" dirty="0" err="1" smtClean="0">
                <a:latin typeface="Garamond" panose="02020404030301010803" pitchFamily="18" charset="0"/>
              </a:rPr>
              <a:t>February</a:t>
            </a:r>
            <a:r>
              <a:rPr lang="cs-CZ" dirty="0" smtClean="0">
                <a:latin typeface="Garamond" panose="02020404030301010803" pitchFamily="18" charset="0"/>
              </a:rPr>
              <a:t> 1945 – </a:t>
            </a:r>
            <a:r>
              <a:rPr lang="cs-CZ" dirty="0" err="1" smtClean="0">
                <a:latin typeface="Garamond" panose="02020404030301010803" pitchFamily="18" charset="0"/>
              </a:rPr>
              <a:t>fights</a:t>
            </a:r>
            <a:r>
              <a:rPr lang="cs-CZ" dirty="0" smtClean="0">
                <a:latin typeface="Garamond" panose="02020404030301010803" pitchFamily="18" charset="0"/>
              </a:rPr>
              <a:t> in </a:t>
            </a:r>
            <a:r>
              <a:rPr lang="cs-CZ" b="1" dirty="0" err="1" smtClean="0">
                <a:latin typeface="Garamond" panose="02020404030301010803" pitchFamily="18" charset="0"/>
              </a:rPr>
              <a:t>Hungary</a:t>
            </a:r>
            <a:r>
              <a:rPr lang="cs-CZ" dirty="0" smtClean="0">
                <a:latin typeface="Garamond" panose="02020404030301010803" pitchFamily="18" charset="0"/>
              </a:rPr>
              <a:t>, </a:t>
            </a:r>
            <a:r>
              <a:rPr lang="cs-CZ" dirty="0" err="1" smtClean="0">
                <a:latin typeface="Garamond" panose="02020404030301010803" pitchFamily="18" charset="0"/>
              </a:rPr>
              <a:t>siege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Budapest</a:t>
            </a:r>
            <a:endParaRPr lang="cs-CZ" dirty="0" smtClean="0">
              <a:latin typeface="Garamond" panose="02020404030301010803" pitchFamily="18" charset="0"/>
            </a:endParaRPr>
          </a:p>
          <a:p>
            <a:pPr algn="just">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254658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444664"/>
          </a:xfrm>
        </p:spPr>
        <p:txBody>
          <a:bodyPr>
            <a:normAutofit fontScale="90000"/>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1052736"/>
            <a:ext cx="8892480" cy="5688632"/>
          </a:xfrm>
          <a:prstGeom prst="rect">
            <a:avLst/>
          </a:prstGeom>
        </p:spPr>
        <p:txBody>
          <a:bodyPr>
            <a:normAutofit/>
          </a:bodyPr>
          <a:lstStyle/>
          <a:p>
            <a:pPr lvl="0" algn="just">
              <a:buFont typeface="Arial" panose="020B0604020202020204" pitchFamily="34" charset="0"/>
              <a:buChar char="•"/>
            </a:pPr>
            <a:r>
              <a:rPr lang="cs-CZ" dirty="0">
                <a:latin typeface="Garamond" panose="02020404030301010803" pitchFamily="18" charset="0"/>
              </a:rPr>
              <a:t>I</a:t>
            </a:r>
            <a:r>
              <a:rPr lang="cs-CZ" dirty="0" smtClean="0">
                <a:latin typeface="Garamond" panose="02020404030301010803" pitchFamily="18" charset="0"/>
              </a:rPr>
              <a:t>n </a:t>
            </a:r>
            <a:r>
              <a:rPr lang="cs-CZ" dirty="0" err="1" smtClean="0">
                <a:latin typeface="Garamond" panose="02020404030301010803" pitchFamily="18" charset="0"/>
              </a:rPr>
              <a:t>April</a:t>
            </a:r>
            <a:r>
              <a:rPr lang="cs-CZ" dirty="0" smtClean="0">
                <a:latin typeface="Garamond" panose="02020404030301010803" pitchFamily="18" charset="0"/>
              </a:rPr>
              <a:t> 1945 </a:t>
            </a:r>
            <a:r>
              <a:rPr lang="cs-CZ" dirty="0" err="1" smtClean="0">
                <a:latin typeface="Garamond" panose="02020404030301010803" pitchFamily="18" charset="0"/>
              </a:rPr>
              <a:t>German-Hungarian</a:t>
            </a:r>
            <a:r>
              <a:rPr lang="cs-CZ" dirty="0" smtClean="0">
                <a:latin typeface="Garamond" panose="02020404030301010803" pitchFamily="18" charset="0"/>
              </a:rPr>
              <a:t> </a:t>
            </a:r>
            <a:r>
              <a:rPr lang="cs-CZ" dirty="0" err="1" smtClean="0">
                <a:latin typeface="Garamond" panose="02020404030301010803" pitchFamily="18" charset="0"/>
              </a:rPr>
              <a:t>forces</a:t>
            </a:r>
            <a:r>
              <a:rPr lang="cs-CZ" dirty="0" smtClean="0">
                <a:latin typeface="Garamond" panose="02020404030301010803" pitchFamily="18" charset="0"/>
              </a:rPr>
              <a:t> </a:t>
            </a:r>
            <a:r>
              <a:rPr lang="cs-CZ" dirty="0" err="1" smtClean="0">
                <a:latin typeface="Garamond" panose="02020404030301010803" pitchFamily="18" charset="0"/>
              </a:rPr>
              <a:t>finaly</a:t>
            </a:r>
            <a:r>
              <a:rPr lang="cs-CZ" dirty="0" smtClean="0">
                <a:latin typeface="Garamond" panose="02020404030301010803" pitchFamily="18" charset="0"/>
              </a:rPr>
              <a:t> </a:t>
            </a:r>
            <a:r>
              <a:rPr lang="cs-CZ" dirty="0" err="1" smtClean="0">
                <a:latin typeface="Garamond" panose="02020404030301010803" pitchFamily="18" charset="0"/>
              </a:rPr>
              <a:t>pushed</a:t>
            </a:r>
            <a:r>
              <a:rPr lang="cs-CZ" dirty="0" smtClean="0">
                <a:latin typeface="Garamond" panose="02020404030301010803" pitchFamily="18" charset="0"/>
              </a:rPr>
              <a:t>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Hungary</a:t>
            </a:r>
            <a:r>
              <a:rPr lang="cs-CZ" dirty="0" smtClean="0">
                <a:latin typeface="Garamond" panose="02020404030301010803" pitchFamily="18" charset="0"/>
              </a:rPr>
              <a:t> to </a:t>
            </a:r>
            <a:r>
              <a:rPr lang="cs-CZ" dirty="0" err="1" smtClean="0">
                <a:latin typeface="Garamond" panose="02020404030301010803" pitchFamily="18" charset="0"/>
              </a:rPr>
              <a:t>Austria</a:t>
            </a:r>
            <a:r>
              <a:rPr lang="cs-CZ" dirty="0" smtClean="0">
                <a:latin typeface="Garamond" panose="02020404030301010803" pitchFamily="18" charset="0"/>
              </a:rPr>
              <a:t>  </a:t>
            </a:r>
          </a:p>
          <a:p>
            <a:pPr lvl="0" algn="just">
              <a:buFont typeface="Arial" panose="020B0604020202020204" pitchFamily="34" charset="0"/>
              <a:buChar char="•"/>
            </a:pPr>
            <a:r>
              <a:rPr lang="cs-CZ" dirty="0" err="1" smtClean="0">
                <a:latin typeface="Garamond" panose="02020404030301010803" pitchFamily="18" charset="0"/>
              </a:rPr>
              <a:t>February</a:t>
            </a:r>
            <a:r>
              <a:rPr lang="cs-CZ" dirty="0" smtClean="0">
                <a:latin typeface="Garamond" panose="02020404030301010803" pitchFamily="18" charset="0"/>
              </a:rPr>
              <a:t> 1945 </a:t>
            </a:r>
            <a:r>
              <a:rPr lang="cs-CZ" b="1" dirty="0" err="1" smtClean="0">
                <a:latin typeface="Garamond" panose="02020404030301010803" pitchFamily="18" charset="0"/>
              </a:rPr>
              <a:t>Poland</a:t>
            </a:r>
            <a:r>
              <a:rPr lang="cs-CZ" dirty="0" smtClean="0">
                <a:latin typeface="Garamond" panose="02020404030301010803" pitchFamily="18" charset="0"/>
              </a:rPr>
              <a:t> (17</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February</a:t>
            </a:r>
            <a:r>
              <a:rPr lang="cs-CZ" dirty="0" smtClean="0">
                <a:latin typeface="Garamond" panose="02020404030301010803" pitchFamily="18" charset="0"/>
              </a:rPr>
              <a:t> – </a:t>
            </a:r>
            <a:r>
              <a:rPr lang="cs-CZ" dirty="0" err="1" smtClean="0">
                <a:latin typeface="Garamond" panose="02020404030301010803" pitchFamily="18" charset="0"/>
              </a:rPr>
              <a:t>liberation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Warsaw</a:t>
            </a:r>
            <a:r>
              <a:rPr lang="cs-CZ" dirty="0" smtClean="0">
                <a:latin typeface="Garamond" panose="02020404030301010803" pitchFamily="18" charset="0"/>
              </a:rPr>
              <a:t>)</a:t>
            </a:r>
          </a:p>
          <a:p>
            <a:pPr lvl="0" algn="just">
              <a:buFont typeface="Arial" panose="020B0604020202020204" pitchFamily="34" charset="0"/>
              <a:buChar char="•"/>
            </a:pPr>
            <a:r>
              <a:rPr lang="cs-CZ" dirty="0">
                <a:latin typeface="Garamond" panose="02020404030301010803" pitchFamily="18" charset="0"/>
              </a:rPr>
              <a:t>I</a:t>
            </a:r>
            <a:r>
              <a:rPr lang="cs-CZ" dirty="0" smtClean="0">
                <a:latin typeface="Garamond" panose="02020404030301010803" pitchFamily="18" charset="0"/>
              </a:rPr>
              <a:t>n </a:t>
            </a:r>
            <a:r>
              <a:rPr lang="cs-CZ" dirty="0" err="1" smtClean="0">
                <a:latin typeface="Garamond" panose="02020404030301010803" pitchFamily="18" charset="0"/>
              </a:rPr>
              <a:t>January</a:t>
            </a:r>
            <a:r>
              <a:rPr lang="cs-CZ" dirty="0" smtClean="0">
                <a:latin typeface="Garamond" panose="02020404030301010803" pitchFamily="18" charset="0"/>
              </a:rPr>
              <a:t> 1945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Provisional</a:t>
            </a:r>
            <a:r>
              <a:rPr lang="cs-CZ" dirty="0" smtClean="0">
                <a:latin typeface="Garamond" panose="02020404030301010803" pitchFamily="18" charset="0"/>
              </a:rPr>
              <a:t> </a:t>
            </a:r>
            <a:r>
              <a:rPr lang="cs-CZ" dirty="0" err="1" smtClean="0">
                <a:latin typeface="Garamond" panose="02020404030301010803" pitchFamily="18" charset="0"/>
              </a:rPr>
              <a:t>Governement</a:t>
            </a:r>
            <a:r>
              <a:rPr lang="cs-CZ" dirty="0" smtClean="0">
                <a:latin typeface="Garamond" panose="02020404030301010803" pitchFamily="18" charset="0"/>
              </a:rPr>
              <a:t> in </a:t>
            </a:r>
            <a:r>
              <a:rPr lang="cs-CZ" dirty="0" err="1" smtClean="0">
                <a:latin typeface="Garamond" panose="02020404030301010803" pitchFamily="18" charset="0"/>
              </a:rPr>
              <a:t>Poland</a:t>
            </a:r>
            <a:r>
              <a:rPr lang="cs-CZ" dirty="0" smtClean="0">
                <a:latin typeface="Garamond" panose="02020404030301010803" pitchFamily="18" charset="0"/>
              </a:rPr>
              <a:t> –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Soviet</a:t>
            </a:r>
            <a:r>
              <a:rPr lang="cs-CZ" dirty="0" smtClean="0">
                <a:latin typeface="Garamond" panose="02020404030301010803" pitchFamily="18" charset="0"/>
              </a:rPr>
              <a:t> support</a:t>
            </a:r>
          </a:p>
          <a:p>
            <a:pPr lvl="0" algn="just">
              <a:buFont typeface="Arial" panose="020B0604020202020204" pitchFamily="34" charset="0"/>
              <a:buChar char="•"/>
            </a:pPr>
            <a:r>
              <a:rPr lang="cs-CZ" dirty="0" err="1">
                <a:latin typeface="Garamond" panose="02020404030301010803" pitchFamily="18" charset="0"/>
              </a:rPr>
              <a:t>M</a:t>
            </a:r>
            <a:r>
              <a:rPr lang="cs-CZ" dirty="0" err="1" smtClean="0">
                <a:latin typeface="Garamond" panose="02020404030301010803" pitchFamily="18" charset="0"/>
              </a:rPr>
              <a:t>embers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anti-</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resistance</a:t>
            </a:r>
            <a:r>
              <a:rPr lang="cs-CZ" dirty="0" smtClean="0">
                <a:latin typeface="Garamond" panose="02020404030301010803" pitchFamily="18" charset="0"/>
              </a:rPr>
              <a:t> </a:t>
            </a:r>
            <a:r>
              <a:rPr lang="cs-CZ" dirty="0" err="1" smtClean="0">
                <a:latin typeface="Garamond" panose="02020404030301010803" pitchFamily="18" charset="0"/>
              </a:rPr>
              <a:t>movement</a:t>
            </a:r>
            <a:r>
              <a:rPr lang="cs-CZ" dirty="0" smtClean="0">
                <a:latin typeface="Garamond" panose="02020404030301010803" pitchFamily="18" charset="0"/>
              </a:rPr>
              <a:t> </a:t>
            </a:r>
            <a:r>
              <a:rPr lang="cs-CZ" dirty="0" err="1" smtClean="0">
                <a:latin typeface="Garamond" panose="02020404030301010803" pitchFamily="18" charset="0"/>
              </a:rPr>
              <a:t>that</a:t>
            </a:r>
            <a:r>
              <a:rPr lang="cs-CZ" dirty="0" smtClean="0">
                <a:latin typeface="Garamond" panose="02020404030301010803" pitchFamily="18" charset="0"/>
              </a:rPr>
              <a:t> </a:t>
            </a:r>
            <a:r>
              <a:rPr lang="cs-CZ" dirty="0" err="1" smtClean="0">
                <a:latin typeface="Garamond" panose="02020404030301010803" pitchFamily="18" charset="0"/>
              </a:rPr>
              <a:t>remained</a:t>
            </a:r>
            <a:r>
              <a:rPr lang="cs-CZ" dirty="0" smtClean="0">
                <a:latin typeface="Garamond" panose="02020404030301010803" pitchFamily="18" charset="0"/>
              </a:rPr>
              <a:t> </a:t>
            </a:r>
            <a:r>
              <a:rPr lang="cs-CZ" dirty="0" err="1" smtClean="0">
                <a:latin typeface="Garamond" panose="02020404030301010803" pitchFamily="18" charset="0"/>
              </a:rPr>
              <a:t>loyal</a:t>
            </a:r>
            <a:r>
              <a:rPr lang="cs-CZ" dirty="0" smtClean="0">
                <a:latin typeface="Garamond" panose="02020404030301010803" pitchFamily="18" charset="0"/>
              </a:rPr>
              <a:t> to London exile </a:t>
            </a:r>
            <a:r>
              <a:rPr lang="cs-CZ" dirty="0" err="1" smtClean="0">
                <a:latin typeface="Garamond" panose="02020404030301010803" pitchFamily="18" charset="0"/>
              </a:rPr>
              <a:t>government</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arrested</a:t>
            </a:r>
            <a:r>
              <a:rPr lang="cs-CZ" dirty="0" smtClean="0">
                <a:latin typeface="Garamond" panose="02020404030301010803" pitchFamily="18" charset="0"/>
              </a:rPr>
              <a:t> by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Soviets</a:t>
            </a:r>
            <a:r>
              <a:rPr lang="cs-CZ" dirty="0" smtClean="0">
                <a:latin typeface="Garamond" panose="02020404030301010803" pitchFamily="18" charset="0"/>
              </a:rPr>
              <a:t>, many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them</a:t>
            </a:r>
            <a:r>
              <a:rPr lang="cs-CZ" dirty="0" smtClean="0">
                <a:latin typeface="Garamond" panose="02020404030301010803" pitchFamily="18" charset="0"/>
              </a:rPr>
              <a:t> </a:t>
            </a:r>
            <a:r>
              <a:rPr lang="cs-CZ" dirty="0" err="1" smtClean="0">
                <a:latin typeface="Garamond" panose="02020404030301010803" pitchFamily="18" charset="0"/>
              </a:rPr>
              <a:t>exiled</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conflict</a:t>
            </a:r>
            <a:r>
              <a:rPr lang="cs-CZ" dirty="0" smtClean="0">
                <a:latin typeface="Garamond" panose="02020404030301010803" pitchFamily="18" charset="0"/>
              </a:rPr>
              <a:t> in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continued</a:t>
            </a:r>
            <a:r>
              <a:rPr lang="cs-CZ" dirty="0" smtClean="0">
                <a:latin typeface="Garamond" panose="02020404030301010803" pitchFamily="18" charset="0"/>
              </a:rPr>
              <a:t> – </a:t>
            </a:r>
            <a:r>
              <a:rPr lang="cs-CZ" dirty="0" err="1" smtClean="0">
                <a:latin typeface="Garamond" panose="02020404030301010803" pitchFamily="18" charset="0"/>
              </a:rPr>
              <a:t>since</a:t>
            </a:r>
            <a:r>
              <a:rPr lang="cs-CZ" dirty="0" smtClean="0">
                <a:latin typeface="Garamond" panose="02020404030301010803" pitchFamily="18" charset="0"/>
              </a:rPr>
              <a:t> 1943 – </a:t>
            </a:r>
            <a:r>
              <a:rPr lang="cs-CZ" dirty="0" err="1" smtClean="0">
                <a:latin typeface="Garamond" panose="02020404030301010803" pitchFamily="18" charset="0"/>
              </a:rPr>
              <a:t>Polish</a:t>
            </a:r>
            <a:r>
              <a:rPr lang="cs-CZ" dirty="0" smtClean="0">
                <a:latin typeface="Garamond" panose="02020404030301010803" pitchFamily="18" charset="0"/>
              </a:rPr>
              <a:t>-</a:t>
            </a:r>
            <a:r>
              <a:rPr lang="cs-CZ" dirty="0" err="1" smtClean="0">
                <a:latin typeface="Garamond" panose="02020404030301010803" pitchFamily="18" charset="0"/>
              </a:rPr>
              <a:t>Ukrainian</a:t>
            </a:r>
            <a:r>
              <a:rPr lang="cs-CZ" dirty="0" smtClean="0">
                <a:latin typeface="Garamond" panose="02020404030301010803" pitchFamily="18" charset="0"/>
              </a:rPr>
              <a:t> </a:t>
            </a:r>
            <a:r>
              <a:rPr lang="cs-CZ" dirty="0" err="1" smtClean="0">
                <a:latin typeface="Garamond" panose="02020404030301010803" pitchFamily="18" charset="0"/>
              </a:rPr>
              <a:t>War</a:t>
            </a:r>
            <a:endParaRPr lang="cs-CZ" dirty="0" smtClean="0">
              <a:latin typeface="Garamond" panose="02020404030301010803" pitchFamily="18" charset="0"/>
            </a:endParaRPr>
          </a:p>
          <a:p>
            <a:pPr algn="just"/>
            <a:endParaRPr lang="cs-CZ" dirty="0">
              <a:latin typeface="Garamond" panose="02020404030301010803" pitchFamily="18" charset="0"/>
            </a:endParaRPr>
          </a:p>
        </p:txBody>
      </p:sp>
    </p:spTree>
    <p:extLst>
      <p:ext uri="{BB962C8B-B14F-4D97-AF65-F5344CB8AC3E}">
        <p14:creationId xmlns:p14="http://schemas.microsoft.com/office/powerpoint/2010/main" val="56514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19256" cy="692696"/>
          </a:xfrm>
        </p:spPr>
        <p:txBody>
          <a:bodyPr>
            <a:noAutofit/>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7" name="Zástupný symbol pro text 6"/>
          <p:cNvSpPr>
            <a:spLocks noGrp="1"/>
          </p:cNvSpPr>
          <p:nvPr>
            <p:ph type="body" sz="half" idx="3"/>
          </p:nvPr>
        </p:nvSpPr>
        <p:spPr>
          <a:xfrm>
            <a:off x="5004048" y="4077072"/>
            <a:ext cx="3240360" cy="936104"/>
          </a:xfrm>
        </p:spPr>
        <p:txBody>
          <a:bodyPr>
            <a:normAutofit fontScale="85000" lnSpcReduction="10000"/>
          </a:bodyPr>
          <a:lstStyle/>
          <a:p>
            <a:r>
              <a:rPr lang="cs-CZ" dirty="0" err="1" smtClean="0">
                <a:latin typeface="Garamond" panose="02020404030301010803" pitchFamily="18" charset="0"/>
              </a:rPr>
              <a:t>General</a:t>
            </a:r>
            <a:r>
              <a:rPr lang="cs-CZ" dirty="0" smtClean="0">
                <a:latin typeface="Garamond" panose="02020404030301010803" pitchFamily="18" charset="0"/>
              </a:rPr>
              <a:t> Ludvik Svoboda, </a:t>
            </a:r>
            <a:r>
              <a:rPr lang="cs-CZ" dirty="0" err="1" smtClean="0">
                <a:latin typeface="Garamond" panose="02020404030301010803" pitchFamily="18" charset="0"/>
              </a:rPr>
              <a:t>Commander</a:t>
            </a:r>
            <a:r>
              <a:rPr lang="cs-CZ" dirty="0" smtClean="0">
                <a:latin typeface="Garamond" panose="02020404030301010803" pitchFamily="18" charset="0"/>
              </a:rPr>
              <a:t> in </a:t>
            </a:r>
            <a:r>
              <a:rPr lang="cs-CZ" dirty="0" err="1" smtClean="0">
                <a:latin typeface="Garamond" panose="02020404030301010803" pitchFamily="18" charset="0"/>
              </a:rPr>
              <a:t>Chef</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First</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Army</a:t>
            </a:r>
            <a:endParaRPr lang="cs-CZ" dirty="0">
              <a:latin typeface="Garamond" panose="02020404030301010803" pitchFamily="18" charset="0"/>
            </a:endParaRPr>
          </a:p>
        </p:txBody>
      </p:sp>
      <p:sp>
        <p:nvSpPr>
          <p:cNvPr id="3" name="Zástupný symbol pro obsah 2"/>
          <p:cNvSpPr>
            <a:spLocks noGrp="1"/>
          </p:cNvSpPr>
          <p:nvPr>
            <p:ph sz="quarter" idx="2"/>
          </p:nvPr>
        </p:nvSpPr>
        <p:spPr>
          <a:xfrm>
            <a:off x="179512" y="836712"/>
            <a:ext cx="4536504" cy="5760640"/>
          </a:xfrm>
        </p:spPr>
        <p:txBody>
          <a:bodyPr>
            <a:normAutofit/>
          </a:bodyPr>
          <a:lstStyle/>
          <a:p>
            <a:pPr lvl="0">
              <a:buNone/>
            </a:pPr>
            <a:endParaRPr lang="cs-CZ" dirty="0" smtClean="0"/>
          </a:p>
          <a:p>
            <a:pPr lvl="0" algn="just">
              <a:buFont typeface="Arial" panose="020B0604020202020204" pitchFamily="34" charset="0"/>
              <a:buChar char="•"/>
            </a:pPr>
            <a:r>
              <a:rPr lang="cs-CZ" dirty="0" err="1">
                <a:latin typeface="Garamond" panose="02020404030301010803" pitchFamily="18" charset="0"/>
              </a:rPr>
              <a:t>F</a:t>
            </a:r>
            <a:r>
              <a:rPr lang="cs-CZ" dirty="0" err="1" smtClean="0">
                <a:latin typeface="Garamond" panose="02020404030301010803" pitchFamily="18" charset="0"/>
              </a:rPr>
              <a:t>rom</a:t>
            </a:r>
            <a:r>
              <a:rPr lang="cs-CZ" dirty="0" smtClean="0">
                <a:latin typeface="Garamond" panose="02020404030301010803" pitchFamily="18" charset="0"/>
              </a:rPr>
              <a:t> 29</a:t>
            </a:r>
            <a:r>
              <a:rPr lang="cs-CZ" baseline="30000" dirty="0" smtClean="0">
                <a:latin typeface="Garamond" panose="02020404030301010803" pitchFamily="18" charset="0"/>
              </a:rPr>
              <a:t>th</a:t>
            </a:r>
            <a:r>
              <a:rPr lang="cs-CZ" dirty="0" smtClean="0">
                <a:latin typeface="Garamond" panose="02020404030301010803" pitchFamily="18" charset="0"/>
              </a:rPr>
              <a:t> August 1944 </a:t>
            </a:r>
            <a:r>
              <a:rPr lang="cs-CZ" dirty="0" err="1" smtClean="0">
                <a:latin typeface="Garamond" panose="02020404030301010803" pitchFamily="18" charset="0"/>
              </a:rPr>
              <a:t>till</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end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October</a:t>
            </a:r>
            <a:r>
              <a:rPr lang="cs-CZ" dirty="0" smtClean="0">
                <a:latin typeface="Garamond" panose="02020404030301010803" pitchFamily="18" charset="0"/>
              </a:rPr>
              <a:t> 1944 – </a:t>
            </a:r>
            <a:r>
              <a:rPr lang="cs-CZ" b="1" dirty="0" err="1" smtClean="0">
                <a:latin typeface="Garamond" panose="02020404030301010803" pitchFamily="18" charset="0"/>
              </a:rPr>
              <a:t>the</a:t>
            </a:r>
            <a:r>
              <a:rPr lang="cs-CZ" b="1" dirty="0" smtClean="0">
                <a:latin typeface="Garamond" panose="02020404030301010803" pitchFamily="18" charset="0"/>
              </a:rPr>
              <a:t> </a:t>
            </a:r>
            <a:r>
              <a:rPr lang="cs-CZ" b="1" dirty="0" err="1" smtClean="0">
                <a:latin typeface="Garamond" panose="02020404030301010803" pitchFamily="18" charset="0"/>
              </a:rPr>
              <a:t>Slovak</a:t>
            </a:r>
            <a:r>
              <a:rPr lang="cs-CZ" b="1" dirty="0" smtClean="0">
                <a:latin typeface="Garamond" panose="02020404030301010803" pitchFamily="18" charset="0"/>
              </a:rPr>
              <a:t> </a:t>
            </a:r>
            <a:r>
              <a:rPr lang="cs-CZ" b="1" dirty="0" err="1" smtClean="0">
                <a:latin typeface="Garamond" panose="02020404030301010803" pitchFamily="18" charset="0"/>
              </a:rPr>
              <a:t>National</a:t>
            </a:r>
            <a:r>
              <a:rPr lang="cs-CZ" b="1" dirty="0" smtClean="0">
                <a:latin typeface="Garamond" panose="02020404030301010803" pitchFamily="18" charset="0"/>
              </a:rPr>
              <a:t> </a:t>
            </a:r>
            <a:r>
              <a:rPr lang="cs-CZ" b="1" dirty="0" err="1" smtClean="0">
                <a:latin typeface="Garamond" panose="02020404030301010803" pitchFamily="18" charset="0"/>
              </a:rPr>
              <a:t>Uprising</a:t>
            </a:r>
            <a:r>
              <a:rPr lang="cs-CZ" b="1" dirty="0" smtClean="0">
                <a:latin typeface="Garamond" panose="02020404030301010803" pitchFamily="18" charset="0"/>
              </a:rPr>
              <a:t> </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Partizans</a:t>
            </a:r>
            <a:r>
              <a:rPr lang="cs-CZ" dirty="0" smtClean="0">
                <a:latin typeface="Garamond" panose="02020404030301010803" pitchFamily="18" charset="0"/>
              </a:rPr>
              <a:t> and </a:t>
            </a:r>
            <a:r>
              <a:rPr lang="cs-CZ" dirty="0" err="1" smtClean="0">
                <a:latin typeface="Garamond" panose="02020404030301010803" pitchFamily="18" charset="0"/>
              </a:rPr>
              <a:t>members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so </a:t>
            </a:r>
            <a:r>
              <a:rPr lang="cs-CZ" dirty="0" err="1" smtClean="0">
                <a:latin typeface="Garamond" panose="02020404030301010803" pitchFamily="18" charset="0"/>
              </a:rPr>
              <a:t>called</a:t>
            </a:r>
            <a:r>
              <a:rPr lang="cs-CZ" dirty="0" smtClean="0">
                <a:latin typeface="Garamond" panose="02020404030301010803" pitchFamily="18" charset="0"/>
              </a:rPr>
              <a:t> </a:t>
            </a:r>
            <a:r>
              <a:rPr lang="cs-CZ" dirty="0" err="1" smtClean="0">
                <a:latin typeface="Garamond" panose="02020404030301010803" pitchFamily="18" charset="0"/>
              </a:rPr>
              <a:t>First</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against</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occupation</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September</a:t>
            </a:r>
            <a:r>
              <a:rPr lang="cs-CZ" dirty="0" smtClean="0">
                <a:latin typeface="Garamond" panose="02020404030301010803" pitchFamily="18" charset="0"/>
              </a:rPr>
              <a:t> to </a:t>
            </a:r>
            <a:r>
              <a:rPr lang="cs-CZ" dirty="0" err="1" smtClean="0">
                <a:latin typeface="Garamond" panose="02020404030301010803" pitchFamily="18" charset="0"/>
              </a:rPr>
              <a:t>November</a:t>
            </a:r>
            <a:r>
              <a:rPr lang="cs-CZ" dirty="0" smtClean="0">
                <a:latin typeface="Garamond" panose="02020404030301010803" pitchFamily="18" charset="0"/>
              </a:rPr>
              <a:t> 1944 – </a:t>
            </a:r>
            <a:r>
              <a:rPr lang="cs-CZ" dirty="0" err="1" smtClean="0">
                <a:latin typeface="Garamond" panose="02020404030301010803" pitchFamily="18" charset="0"/>
              </a:rPr>
              <a:t>Red</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crossed</a:t>
            </a:r>
            <a:r>
              <a:rPr lang="cs-CZ" dirty="0" smtClean="0">
                <a:latin typeface="Garamond" panose="02020404030301010803" pitchFamily="18" charset="0"/>
              </a:rPr>
              <a:t> </a:t>
            </a:r>
            <a:r>
              <a:rPr lang="cs-CZ" dirty="0" err="1" smtClean="0">
                <a:latin typeface="Garamond" panose="02020404030301010803" pitchFamily="18" charset="0"/>
              </a:rPr>
              <a:t>border</a:t>
            </a:r>
            <a:r>
              <a:rPr lang="cs-CZ" dirty="0" smtClean="0">
                <a:latin typeface="Garamond" panose="02020404030301010803" pitchFamily="18" charset="0"/>
              </a:rPr>
              <a:t> </a:t>
            </a:r>
            <a:r>
              <a:rPr lang="cs-CZ" dirty="0" err="1" smtClean="0">
                <a:latin typeface="Garamond" panose="02020404030301010803" pitchFamily="18" charset="0"/>
              </a:rPr>
              <a:t>mountains</a:t>
            </a:r>
            <a:r>
              <a:rPr lang="cs-CZ" dirty="0" smtClean="0">
                <a:latin typeface="Garamond" panose="02020404030301010803" pitchFamily="18" charset="0"/>
              </a:rPr>
              <a:t> </a:t>
            </a:r>
            <a:r>
              <a:rPr lang="cs-CZ" dirty="0" err="1" smtClean="0">
                <a:latin typeface="Garamond" panose="02020404030301010803" pitchFamily="18" charset="0"/>
              </a:rPr>
              <a:t>after</a:t>
            </a:r>
            <a:r>
              <a:rPr lang="cs-CZ" dirty="0" smtClean="0">
                <a:latin typeface="Garamond" panose="02020404030301010803" pitchFamily="18" charset="0"/>
              </a:rPr>
              <a:t> </a:t>
            </a:r>
            <a:r>
              <a:rPr lang="cs-CZ" dirty="0" err="1" smtClean="0">
                <a:latin typeface="Garamond" panose="02020404030301010803" pitchFamily="18" charset="0"/>
              </a:rPr>
              <a:t>cruel</a:t>
            </a:r>
            <a:r>
              <a:rPr lang="cs-CZ" dirty="0" smtClean="0">
                <a:latin typeface="Garamond" panose="02020404030301010803" pitchFamily="18" charset="0"/>
              </a:rPr>
              <a:t> </a:t>
            </a:r>
            <a:r>
              <a:rPr lang="cs-CZ" dirty="0" err="1" smtClean="0">
                <a:latin typeface="Garamond" panose="02020404030301010803" pitchFamily="18" charset="0"/>
              </a:rPr>
              <a:t>fights</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entered</a:t>
            </a:r>
            <a:r>
              <a:rPr lang="cs-CZ" dirty="0" smtClean="0">
                <a:latin typeface="Garamond" panose="02020404030301010803" pitchFamily="18" charset="0"/>
              </a:rPr>
              <a:t> </a:t>
            </a:r>
            <a:r>
              <a:rPr lang="cs-CZ" dirty="0" err="1" smtClean="0">
                <a:latin typeface="Garamond" panose="02020404030301010803" pitchFamily="18" charset="0"/>
              </a:rPr>
              <a:t>Slovakia</a:t>
            </a:r>
            <a:r>
              <a:rPr lang="cs-CZ" dirty="0" smtClean="0">
                <a:latin typeface="Garamond" panose="02020404030301010803" pitchFamily="18" charset="0"/>
              </a:rPr>
              <a:t> (</a:t>
            </a:r>
            <a:r>
              <a:rPr lang="cs-CZ" dirty="0" err="1" smtClean="0">
                <a:latin typeface="Garamond" panose="02020404030301010803" pitchFamily="18" charset="0"/>
              </a:rPr>
              <a:t>Battle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Dukla </a:t>
            </a:r>
            <a:r>
              <a:rPr lang="cs-CZ" dirty="0" err="1" smtClean="0">
                <a:latin typeface="Garamond" panose="02020404030301010803" pitchFamily="18" charset="0"/>
              </a:rPr>
              <a:t>Pass</a:t>
            </a:r>
            <a:r>
              <a:rPr lang="cs-CZ" dirty="0" smtClean="0">
                <a:latin typeface="Garamond" panose="02020404030301010803" pitchFamily="18" charset="0"/>
              </a:rPr>
              <a:t> – 22,000 </a:t>
            </a:r>
            <a:r>
              <a:rPr lang="cs-CZ" dirty="0" err="1" smtClean="0">
                <a:latin typeface="Garamond" panose="02020404030301010803" pitchFamily="18" charset="0"/>
              </a:rPr>
              <a:t>soldiers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Red</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killed</a:t>
            </a:r>
            <a:r>
              <a:rPr lang="cs-CZ" dirty="0" smtClean="0">
                <a:latin typeface="Garamond" panose="02020404030301010803" pitchFamily="18" charset="0"/>
              </a:rPr>
              <a:t>)</a:t>
            </a: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hen</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Red</a:t>
            </a:r>
            <a:r>
              <a:rPr lang="cs-CZ" dirty="0" smtClean="0">
                <a:latin typeface="Garamond" panose="02020404030301010803" pitchFamily="18" charset="0"/>
              </a:rPr>
              <a:t> </a:t>
            </a:r>
            <a:r>
              <a:rPr lang="cs-CZ" dirty="0" err="1" smtClean="0">
                <a:latin typeface="Garamond" panose="02020404030301010803" pitchFamily="18" charset="0"/>
              </a:rPr>
              <a:t>Army</a:t>
            </a:r>
            <a:r>
              <a:rPr lang="cs-CZ" dirty="0" smtClean="0">
                <a:latin typeface="Garamond" panose="02020404030301010803" pitchFamily="18" charset="0"/>
              </a:rPr>
              <a:t> </a:t>
            </a:r>
            <a:r>
              <a:rPr lang="cs-CZ" dirty="0" err="1" smtClean="0">
                <a:latin typeface="Garamond" panose="02020404030301010803" pitchFamily="18" charset="0"/>
              </a:rPr>
              <a:t>advanced</a:t>
            </a:r>
            <a:r>
              <a:rPr lang="cs-CZ" dirty="0" smtClean="0">
                <a:latin typeface="Garamond" panose="02020404030301010803" pitchFamily="18" charset="0"/>
              </a:rPr>
              <a:t> </a:t>
            </a:r>
            <a:r>
              <a:rPr lang="cs-CZ" dirty="0" err="1" smtClean="0">
                <a:latin typeface="Garamond" panose="02020404030301010803" pitchFamily="18" charset="0"/>
              </a:rPr>
              <a:t>throw</a:t>
            </a:r>
            <a:r>
              <a:rPr lang="cs-CZ" dirty="0" smtClean="0">
                <a:latin typeface="Garamond" panose="02020404030301010803" pitchFamily="18" charset="0"/>
              </a:rPr>
              <a:t> Slovakia </a:t>
            </a:r>
            <a:r>
              <a:rPr lang="cs-CZ" dirty="0" err="1" smtClean="0">
                <a:latin typeface="Garamond" panose="02020404030301010803" pitchFamily="18" charset="0"/>
              </a:rPr>
              <a:t>towards</a:t>
            </a:r>
            <a:r>
              <a:rPr lang="cs-CZ" dirty="0" smtClean="0">
                <a:latin typeface="Garamond" panose="02020404030301010803" pitchFamily="18" charset="0"/>
              </a:rPr>
              <a:t> </a:t>
            </a:r>
            <a:r>
              <a:rPr lang="cs-CZ" dirty="0" err="1" smtClean="0">
                <a:latin typeface="Garamond" panose="02020404030301010803" pitchFamily="18" charset="0"/>
              </a:rPr>
              <a:t>Vienna</a:t>
            </a:r>
            <a:r>
              <a:rPr lang="cs-CZ" dirty="0" smtClean="0">
                <a:latin typeface="Garamond" panose="02020404030301010803" pitchFamily="18" charset="0"/>
              </a:rPr>
              <a:t>, </a:t>
            </a:r>
            <a:r>
              <a:rPr lang="cs-CZ" dirty="0" err="1" smtClean="0">
                <a:latin typeface="Garamond" panose="02020404030301010803" pitchFamily="18" charset="0"/>
              </a:rPr>
              <a:t>during</a:t>
            </a:r>
            <a:r>
              <a:rPr lang="cs-CZ" dirty="0" smtClean="0">
                <a:latin typeface="Garamond" panose="02020404030301010803" pitchFamily="18" charset="0"/>
              </a:rPr>
              <a:t> </a:t>
            </a:r>
            <a:r>
              <a:rPr lang="cs-CZ" dirty="0" err="1" smtClean="0">
                <a:latin typeface="Garamond" panose="02020404030301010803" pitchFamily="18" charset="0"/>
              </a:rPr>
              <a:t>this</a:t>
            </a:r>
            <a:r>
              <a:rPr lang="cs-CZ" dirty="0" smtClean="0">
                <a:latin typeface="Garamond" panose="02020404030301010803" pitchFamily="18" charset="0"/>
              </a:rPr>
              <a:t> </a:t>
            </a:r>
            <a:r>
              <a:rPr lang="cs-CZ" dirty="0" err="1" smtClean="0">
                <a:latin typeface="Garamond" panose="02020404030301010803" pitchFamily="18" charset="0"/>
              </a:rPr>
              <a:t>advance</a:t>
            </a:r>
            <a:r>
              <a:rPr lang="cs-CZ" dirty="0" smtClean="0">
                <a:latin typeface="Garamond" panose="02020404030301010803" pitchFamily="18" charset="0"/>
              </a:rPr>
              <a:t> Bratislava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liberated</a:t>
            </a:r>
            <a:r>
              <a:rPr lang="cs-CZ" dirty="0" smtClean="0">
                <a:latin typeface="Garamond" panose="02020404030301010803" pitchFamily="18" charset="0"/>
              </a:rPr>
              <a:t> (4</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April</a:t>
            </a:r>
            <a:r>
              <a:rPr lang="cs-CZ" dirty="0" smtClean="0">
                <a:latin typeface="Garamond" panose="02020404030301010803" pitchFamily="18" charset="0"/>
              </a:rPr>
              <a:t> 1945), </a:t>
            </a:r>
            <a:r>
              <a:rPr lang="cs-CZ" dirty="0" err="1" smtClean="0">
                <a:latin typeface="Garamond" panose="02020404030301010803" pitchFamily="18" charset="0"/>
              </a:rPr>
              <a:t>then</a:t>
            </a:r>
            <a:r>
              <a:rPr lang="cs-CZ" dirty="0" smtClean="0">
                <a:latin typeface="Garamond" panose="02020404030301010803" pitchFamily="18" charset="0"/>
              </a:rPr>
              <a:t> Brno (26</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April</a:t>
            </a:r>
            <a:r>
              <a:rPr lang="cs-CZ" dirty="0" smtClean="0">
                <a:latin typeface="Garamond" panose="02020404030301010803" pitchFamily="18" charset="0"/>
              </a:rPr>
              <a:t>) and Ostrava (30</a:t>
            </a:r>
            <a:r>
              <a:rPr lang="cs-CZ" baseline="30000" dirty="0" smtClean="0">
                <a:latin typeface="Garamond" panose="02020404030301010803" pitchFamily="18" charset="0"/>
              </a:rPr>
              <a:t>th</a:t>
            </a:r>
            <a:r>
              <a:rPr lang="cs-CZ" dirty="0" smtClean="0">
                <a:latin typeface="Garamond" panose="02020404030301010803" pitchFamily="18" charset="0"/>
              </a:rPr>
              <a:t> </a:t>
            </a:r>
            <a:r>
              <a:rPr lang="cs-CZ" dirty="0" err="1" smtClean="0">
                <a:latin typeface="Garamond" panose="02020404030301010803" pitchFamily="18" charset="0"/>
              </a:rPr>
              <a:t>April</a:t>
            </a:r>
            <a:r>
              <a:rPr lang="cs-CZ" dirty="0" smtClean="0">
                <a:latin typeface="Garamond" panose="02020404030301010803" pitchFamily="18" charset="0"/>
              </a:rPr>
              <a:t>)</a:t>
            </a:r>
          </a:p>
          <a:p>
            <a:endParaRPr lang="cs-CZ" dirty="0"/>
          </a:p>
        </p:txBody>
      </p:sp>
      <p:pic>
        <p:nvPicPr>
          <p:cNvPr id="5" name="Zástupný symbol pro obsah 4" descr="Legie_-_slavnostní_nástup.jpg"/>
          <p:cNvPicPr>
            <a:picLocks noGrp="1" noChangeAspect="1"/>
          </p:cNvPicPr>
          <p:nvPr>
            <p:ph sz="quarter" idx="4"/>
          </p:nvPr>
        </p:nvPicPr>
        <p:blipFill>
          <a:blip r:embed="rId2" cstate="print"/>
          <a:stretch>
            <a:fillRect/>
          </a:stretch>
        </p:blipFill>
        <p:spPr>
          <a:xfrm>
            <a:off x="5076056" y="1700808"/>
            <a:ext cx="2915661" cy="1584176"/>
          </a:xfrm>
        </p:spPr>
      </p:pic>
    </p:spTree>
    <p:extLst>
      <p:ext uri="{BB962C8B-B14F-4D97-AF65-F5344CB8AC3E}">
        <p14:creationId xmlns:p14="http://schemas.microsoft.com/office/powerpoint/2010/main" val="105182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1800" dirty="0" err="1" smtClean="0">
                <a:latin typeface="Garamond" panose="02020404030301010803" pitchFamily="18" charset="0"/>
              </a:rPr>
              <a:t>Red</a:t>
            </a:r>
            <a:r>
              <a:rPr lang="cs-CZ" sz="1800" dirty="0" smtClean="0">
                <a:latin typeface="Garamond" panose="02020404030301010803" pitchFamily="18" charset="0"/>
              </a:rPr>
              <a:t> </a:t>
            </a:r>
            <a:r>
              <a:rPr lang="cs-CZ" sz="1800" dirty="0" err="1" smtClean="0">
                <a:latin typeface="Garamond" panose="02020404030301010803" pitchFamily="18" charset="0"/>
              </a:rPr>
              <a:t>army</a:t>
            </a:r>
            <a:r>
              <a:rPr lang="cs-CZ" sz="1800" dirty="0" smtClean="0">
                <a:latin typeface="Garamond" panose="02020404030301010803" pitchFamily="18" charset="0"/>
              </a:rPr>
              <a:t> x </a:t>
            </a:r>
            <a:r>
              <a:rPr lang="cs-CZ" sz="1800" dirty="0" err="1">
                <a:latin typeface="Garamond" panose="02020404030301010803" pitchFamily="18" charset="0"/>
              </a:rPr>
              <a:t>A</a:t>
            </a:r>
            <a:r>
              <a:rPr lang="cs-CZ" sz="1800" dirty="0" err="1" smtClean="0">
                <a:latin typeface="Garamond" panose="02020404030301010803" pitchFamily="18" charset="0"/>
              </a:rPr>
              <a:t>merican</a:t>
            </a:r>
            <a:r>
              <a:rPr lang="cs-CZ" sz="1800" dirty="0" smtClean="0">
                <a:latin typeface="Garamond" panose="02020404030301010803" pitchFamily="18" charset="0"/>
              </a:rPr>
              <a:t> </a:t>
            </a:r>
            <a:r>
              <a:rPr lang="cs-CZ" sz="1800" dirty="0" err="1" smtClean="0">
                <a:latin typeface="Garamond" panose="02020404030301010803" pitchFamily="18" charset="0"/>
              </a:rPr>
              <a:t>army</a:t>
            </a:r>
            <a:endParaRPr lang="cs-CZ" sz="1800" dirty="0">
              <a:latin typeface="Garamond" panose="02020404030301010803" pitchFamily="18" charset="0"/>
            </a:endParaRPr>
          </a:p>
        </p:txBody>
      </p:sp>
      <p:pic>
        <p:nvPicPr>
          <p:cNvPr id="16387" name="Zástupný symbol pro obsah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11560" y="188640"/>
            <a:ext cx="5040560" cy="3985559"/>
          </a:xfrm>
          <a:prstGeom prst="rect">
            <a:avLst/>
          </a:prstGeom>
        </p:spPr>
      </p:pic>
    </p:spTree>
    <p:extLst>
      <p:ext uri="{BB962C8B-B14F-4D97-AF65-F5344CB8AC3E}">
        <p14:creationId xmlns:p14="http://schemas.microsoft.com/office/powerpoint/2010/main" val="3411466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7632848" cy="444664"/>
          </a:xfrm>
        </p:spPr>
        <p:txBody>
          <a:bodyPr>
            <a:normAutofit fontScale="90000"/>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457200" y="1609416"/>
            <a:ext cx="8075240" cy="4846320"/>
          </a:xfrm>
          <a:prstGeom prst="rect">
            <a:avLst/>
          </a:prstGeom>
        </p:spPr>
        <p:txBody>
          <a:bodyPr>
            <a:normAutofit/>
          </a:bodyPr>
          <a:lstStyle/>
          <a:p>
            <a:pPr lvl="0" algn="just">
              <a:buFont typeface="Arial" panose="020B0604020202020204" pitchFamily="34" charset="0"/>
              <a:buChar char="•"/>
            </a:pPr>
            <a:r>
              <a:rPr lang="cs-CZ" dirty="0">
                <a:latin typeface="Garamond" panose="02020404030301010803" pitchFamily="18" charset="0"/>
              </a:rPr>
              <a:t>W</a:t>
            </a:r>
            <a:r>
              <a:rPr lang="cs-CZ" dirty="0" smtClean="0">
                <a:latin typeface="Garamond" panose="02020404030301010803" pitchFamily="18" charset="0"/>
              </a:rPr>
              <a:t>estern part </a:t>
            </a:r>
            <a:r>
              <a:rPr lang="cs-CZ" dirty="0" err="1" smtClean="0">
                <a:latin typeface="Garamond" panose="02020404030301010803" pitchFamily="18" charset="0"/>
              </a:rPr>
              <a:t>of</a:t>
            </a:r>
            <a:r>
              <a:rPr lang="cs-CZ" dirty="0" smtClean="0">
                <a:latin typeface="Garamond" panose="02020404030301010803" pitchFamily="18" charset="0"/>
              </a:rPr>
              <a:t> Bohemia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liberated</a:t>
            </a:r>
            <a:r>
              <a:rPr lang="cs-CZ" dirty="0" smtClean="0">
                <a:latin typeface="Garamond" panose="02020404030301010803" pitchFamily="18" charset="0"/>
              </a:rPr>
              <a:t> by </a:t>
            </a:r>
            <a:r>
              <a:rPr lang="cs-CZ" dirty="0" err="1" smtClean="0">
                <a:latin typeface="Garamond" panose="02020404030301010803" pitchFamily="18" charset="0"/>
              </a:rPr>
              <a:t>American</a:t>
            </a:r>
            <a:r>
              <a:rPr lang="cs-CZ" dirty="0" smtClean="0">
                <a:latin typeface="Garamond" panose="02020404030301010803" pitchFamily="18" charset="0"/>
              </a:rPr>
              <a:t> </a:t>
            </a:r>
            <a:r>
              <a:rPr lang="cs-CZ" dirty="0" err="1" smtClean="0">
                <a:latin typeface="Garamond" panose="02020404030301010803" pitchFamily="18" charset="0"/>
              </a:rPr>
              <a:t>troops</a:t>
            </a:r>
            <a:r>
              <a:rPr lang="cs-CZ" dirty="0" smtClean="0">
                <a:latin typeface="Garamond" panose="02020404030301010803" pitchFamily="18" charset="0"/>
              </a:rPr>
              <a:t> </a:t>
            </a:r>
            <a:r>
              <a:rPr lang="cs-CZ" dirty="0" err="1" smtClean="0">
                <a:latin typeface="Garamond" panose="02020404030301010803" pitchFamily="18" charset="0"/>
              </a:rPr>
              <a:t>under</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command</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general</a:t>
            </a:r>
            <a:r>
              <a:rPr lang="cs-CZ" dirty="0" smtClean="0">
                <a:latin typeface="Garamond" panose="02020404030301010803" pitchFamily="18" charset="0"/>
              </a:rPr>
              <a:t> George S. </a:t>
            </a:r>
            <a:r>
              <a:rPr lang="cs-CZ" dirty="0" err="1" smtClean="0">
                <a:latin typeface="Garamond" panose="02020404030301010803" pitchFamily="18" charset="0"/>
              </a:rPr>
              <a:t>Patton</a:t>
            </a:r>
            <a:r>
              <a:rPr lang="cs-CZ" dirty="0" smtClean="0">
                <a:latin typeface="Garamond" panose="02020404030301010803" pitchFamily="18" charset="0"/>
              </a:rPr>
              <a:t> </a:t>
            </a:r>
            <a:r>
              <a:rPr lang="cs-CZ" dirty="0" err="1" smtClean="0">
                <a:latin typeface="Garamond" panose="02020404030301010803" pitchFamily="18" charset="0"/>
              </a:rPr>
              <a:t>but</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Soviets</a:t>
            </a:r>
            <a:r>
              <a:rPr lang="cs-CZ" dirty="0" smtClean="0">
                <a:latin typeface="Garamond" panose="02020404030301010803" pitchFamily="18" charset="0"/>
              </a:rPr>
              <a:t> </a:t>
            </a:r>
            <a:r>
              <a:rPr lang="cs-CZ" dirty="0" err="1" smtClean="0">
                <a:latin typeface="Garamond" panose="02020404030301010803" pitchFamily="18" charset="0"/>
              </a:rPr>
              <a:t>asked</a:t>
            </a:r>
            <a:r>
              <a:rPr lang="cs-CZ" dirty="0" smtClean="0">
                <a:latin typeface="Garamond" panose="02020404030301010803" pitchFamily="18" charset="0"/>
              </a:rPr>
              <a:t> </a:t>
            </a:r>
            <a:r>
              <a:rPr lang="cs-CZ" dirty="0" err="1" smtClean="0">
                <a:latin typeface="Garamond" panose="02020404030301010803" pitchFamily="18" charset="0"/>
              </a:rPr>
              <a:t>Americans</a:t>
            </a:r>
            <a:r>
              <a:rPr lang="cs-CZ" dirty="0" smtClean="0">
                <a:latin typeface="Garamond" panose="02020404030301010803" pitchFamily="18" charset="0"/>
              </a:rPr>
              <a:t> to stop in </a:t>
            </a:r>
            <a:r>
              <a:rPr lang="cs-CZ" dirty="0" err="1" smtClean="0">
                <a:latin typeface="Garamond" panose="02020404030301010803" pitchFamily="18" charset="0"/>
              </a:rPr>
              <a:t>Pilsen</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not to </a:t>
            </a:r>
            <a:r>
              <a:rPr lang="cs-CZ" dirty="0" err="1" smtClean="0">
                <a:latin typeface="Garamond" panose="02020404030301010803" pitchFamily="18" charset="0"/>
              </a:rPr>
              <a:t>continue</a:t>
            </a:r>
            <a:r>
              <a:rPr lang="cs-CZ" dirty="0" smtClean="0">
                <a:latin typeface="Garamond" panose="02020404030301010803" pitchFamily="18" charset="0"/>
              </a:rPr>
              <a:t> to </a:t>
            </a:r>
            <a:r>
              <a:rPr lang="cs-CZ" dirty="0" err="1" smtClean="0">
                <a:latin typeface="Garamond" panose="02020404030301010803" pitchFamily="18" charset="0"/>
              </a:rPr>
              <a:t>Prague</a:t>
            </a:r>
            <a:r>
              <a:rPr lang="cs-CZ" dirty="0" smtClean="0">
                <a:latin typeface="Garamond" panose="02020404030301010803" pitchFamily="18" charset="0"/>
              </a:rPr>
              <a:t> </a:t>
            </a:r>
          </a:p>
          <a:p>
            <a:pPr lvl="0" algn="just">
              <a:buFont typeface="Arial" panose="020B0604020202020204" pitchFamily="34" charset="0"/>
              <a:buChar char="•"/>
            </a:pPr>
            <a:r>
              <a:rPr lang="cs-CZ" dirty="0" smtClean="0">
                <a:latin typeface="Garamond" panose="02020404030301010803" pitchFamily="18" charset="0"/>
              </a:rPr>
              <a:t>5</a:t>
            </a:r>
            <a:r>
              <a:rPr lang="cs-CZ" baseline="30000" dirty="0" smtClean="0">
                <a:latin typeface="Garamond" panose="02020404030301010803" pitchFamily="18" charset="0"/>
              </a:rPr>
              <a:t>th</a:t>
            </a:r>
            <a:r>
              <a:rPr lang="cs-CZ" dirty="0" smtClean="0">
                <a:latin typeface="Garamond" panose="02020404030301010803" pitchFamily="18" charset="0"/>
              </a:rPr>
              <a:t> May 1945 – </a:t>
            </a:r>
            <a:r>
              <a:rPr lang="cs-CZ" b="1" dirty="0" err="1" smtClean="0">
                <a:latin typeface="Garamond" panose="02020404030301010803" pitchFamily="18" charset="0"/>
              </a:rPr>
              <a:t>the</a:t>
            </a:r>
            <a:r>
              <a:rPr lang="cs-CZ" b="1" dirty="0" smtClean="0">
                <a:latin typeface="Garamond" panose="02020404030301010803" pitchFamily="18" charset="0"/>
              </a:rPr>
              <a:t> May </a:t>
            </a:r>
            <a:r>
              <a:rPr lang="cs-CZ" b="1" dirty="0" err="1" smtClean="0">
                <a:latin typeface="Garamond" panose="02020404030301010803" pitchFamily="18" charset="0"/>
              </a:rPr>
              <a:t>Uprising</a:t>
            </a:r>
            <a:r>
              <a:rPr lang="cs-CZ" b="1" dirty="0" smtClean="0">
                <a:latin typeface="Garamond" panose="02020404030301010803" pitchFamily="18" charset="0"/>
              </a:rPr>
              <a:t> </a:t>
            </a:r>
            <a:r>
              <a:rPr lang="cs-CZ" b="1" dirty="0" err="1" smtClean="0">
                <a:latin typeface="Garamond" panose="02020404030301010803" pitchFamily="18" charset="0"/>
              </a:rPr>
              <a:t>of</a:t>
            </a:r>
            <a:r>
              <a:rPr lang="cs-CZ" b="1" dirty="0" smtClean="0">
                <a:latin typeface="Garamond" panose="02020404030301010803" pitchFamily="18" charset="0"/>
              </a:rPr>
              <a:t> Bohemian </a:t>
            </a:r>
            <a:r>
              <a:rPr lang="cs-CZ" b="1" dirty="0" err="1" smtClean="0">
                <a:latin typeface="Garamond" panose="02020404030301010803" pitchFamily="18" charset="0"/>
              </a:rPr>
              <a:t>People</a:t>
            </a:r>
            <a:r>
              <a:rPr lang="cs-CZ" dirty="0" smtClean="0">
                <a:latin typeface="Garamond" panose="02020404030301010803" pitchFamily="18" charset="0"/>
              </a:rPr>
              <a:t> in </a:t>
            </a:r>
            <a:r>
              <a:rPr lang="cs-CZ" dirty="0" err="1" smtClean="0">
                <a:latin typeface="Garamond" panose="02020404030301010803" pitchFamily="18" charset="0"/>
              </a:rPr>
              <a:t>Prague</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then</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whole</a:t>
            </a:r>
            <a:r>
              <a:rPr lang="cs-CZ" dirty="0" smtClean="0">
                <a:latin typeface="Garamond" panose="02020404030301010803" pitchFamily="18" charset="0"/>
              </a:rPr>
              <a:t> country</a:t>
            </a:r>
          </a:p>
          <a:p>
            <a:pPr lvl="0" algn="just">
              <a:buFont typeface="Arial" panose="020B0604020202020204" pitchFamily="34" charset="0"/>
              <a:buChar char="•"/>
            </a:pPr>
            <a:r>
              <a:rPr lang="cs-CZ" dirty="0" err="1" smtClean="0">
                <a:latin typeface="Garamond" panose="02020404030301010803" pitchFamily="18" charset="0"/>
              </a:rPr>
              <a:t>Soviet</a:t>
            </a:r>
            <a:r>
              <a:rPr lang="cs-CZ" dirty="0" smtClean="0">
                <a:latin typeface="Garamond" panose="02020404030301010803" pitchFamily="18" charset="0"/>
              </a:rPr>
              <a:t> </a:t>
            </a:r>
            <a:r>
              <a:rPr lang="cs-CZ" dirty="0" err="1" smtClean="0">
                <a:latin typeface="Garamond" panose="02020404030301010803" pitchFamily="18" charset="0"/>
              </a:rPr>
              <a:t>Generals</a:t>
            </a:r>
            <a:r>
              <a:rPr lang="cs-CZ" dirty="0" smtClean="0">
                <a:latin typeface="Garamond" panose="02020404030301010803" pitchFamily="18" charset="0"/>
              </a:rPr>
              <a:t> </a:t>
            </a:r>
            <a:r>
              <a:rPr lang="cs-CZ" dirty="0" err="1" smtClean="0">
                <a:latin typeface="Garamond" panose="02020404030301010803" pitchFamily="18" charset="0"/>
              </a:rPr>
              <a:t>refused</a:t>
            </a:r>
            <a:r>
              <a:rPr lang="cs-CZ" dirty="0" smtClean="0">
                <a:latin typeface="Garamond" panose="02020404030301010803" pitchFamily="18" charset="0"/>
              </a:rPr>
              <a:t>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offer</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General</a:t>
            </a:r>
            <a:r>
              <a:rPr lang="cs-CZ" dirty="0" smtClean="0">
                <a:latin typeface="Garamond" panose="02020404030301010803" pitchFamily="18" charset="0"/>
              </a:rPr>
              <a:t> </a:t>
            </a:r>
            <a:r>
              <a:rPr lang="cs-CZ" dirty="0" err="1" smtClean="0">
                <a:latin typeface="Garamond" panose="02020404030301010803" pitchFamily="18" charset="0"/>
              </a:rPr>
              <a:t>Eisehower</a:t>
            </a:r>
            <a:r>
              <a:rPr lang="cs-CZ" dirty="0" smtClean="0">
                <a:latin typeface="Garamond" panose="02020404030301010803" pitchFamily="18" charset="0"/>
              </a:rPr>
              <a:t> – he </a:t>
            </a:r>
            <a:r>
              <a:rPr lang="cs-CZ" dirty="0" err="1" smtClean="0">
                <a:latin typeface="Garamond" panose="02020404030301010803" pitchFamily="18" charset="0"/>
              </a:rPr>
              <a:t>wanted</a:t>
            </a:r>
            <a:r>
              <a:rPr lang="cs-CZ" dirty="0" smtClean="0">
                <a:latin typeface="Garamond" panose="02020404030301010803" pitchFamily="18" charset="0"/>
              </a:rPr>
              <a:t> to </a:t>
            </a:r>
            <a:r>
              <a:rPr lang="cs-CZ" dirty="0" err="1" smtClean="0">
                <a:latin typeface="Garamond" panose="02020404030301010803" pitchFamily="18" charset="0"/>
              </a:rPr>
              <a:t>send</a:t>
            </a:r>
            <a:r>
              <a:rPr lang="cs-CZ" dirty="0" smtClean="0">
                <a:latin typeface="Garamond" panose="02020404030301010803" pitchFamily="18" charset="0"/>
              </a:rPr>
              <a:t> </a:t>
            </a:r>
            <a:r>
              <a:rPr lang="cs-CZ" dirty="0" err="1" smtClean="0">
                <a:latin typeface="Garamond" panose="02020404030301010803" pitchFamily="18" charset="0"/>
              </a:rPr>
              <a:t>American</a:t>
            </a:r>
            <a:r>
              <a:rPr lang="cs-CZ" dirty="0" smtClean="0">
                <a:latin typeface="Garamond" panose="02020404030301010803" pitchFamily="18" charset="0"/>
              </a:rPr>
              <a:t> </a:t>
            </a:r>
            <a:r>
              <a:rPr lang="cs-CZ" dirty="0" err="1" smtClean="0">
                <a:latin typeface="Garamond" panose="02020404030301010803" pitchFamily="18" charset="0"/>
              </a:rPr>
              <a:t>troops</a:t>
            </a:r>
            <a:r>
              <a:rPr lang="cs-CZ" dirty="0" smtClean="0">
                <a:latin typeface="Garamond" panose="02020404030301010803" pitchFamily="18" charset="0"/>
              </a:rPr>
              <a:t> to help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uprising</a:t>
            </a:r>
            <a:r>
              <a:rPr lang="cs-CZ" dirty="0" smtClean="0">
                <a:latin typeface="Garamond" panose="02020404030301010803" pitchFamily="18" charset="0"/>
              </a:rPr>
              <a:t> </a:t>
            </a:r>
            <a:r>
              <a:rPr lang="cs-CZ" dirty="0" err="1" smtClean="0">
                <a:latin typeface="Garamond" panose="02020404030301010803" pitchFamily="18" charset="0"/>
              </a:rPr>
              <a:t>but</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Soviets</a:t>
            </a:r>
            <a:r>
              <a:rPr lang="cs-CZ" dirty="0" smtClean="0">
                <a:latin typeface="Garamond" panose="02020404030301010803" pitchFamily="18" charset="0"/>
              </a:rPr>
              <a:t> </a:t>
            </a:r>
            <a:r>
              <a:rPr lang="cs-CZ" dirty="0" err="1" smtClean="0">
                <a:latin typeface="Garamond" panose="02020404030301010803" pitchFamily="18" charset="0"/>
              </a:rPr>
              <a:t>wanted</a:t>
            </a:r>
            <a:r>
              <a:rPr lang="cs-CZ" dirty="0" smtClean="0">
                <a:latin typeface="Garamond" panose="02020404030301010803" pitchFamily="18" charset="0"/>
              </a:rPr>
              <a:t> to </a:t>
            </a:r>
            <a:r>
              <a:rPr lang="cs-CZ" dirty="0" err="1" smtClean="0">
                <a:latin typeface="Garamond" panose="02020404030301010803" pitchFamily="18" charset="0"/>
              </a:rPr>
              <a:t>liberate</a:t>
            </a:r>
            <a:r>
              <a:rPr lang="cs-CZ" dirty="0" smtClean="0">
                <a:latin typeface="Garamond" panose="02020404030301010803" pitchFamily="18" charset="0"/>
              </a:rPr>
              <a:t> </a:t>
            </a:r>
            <a:r>
              <a:rPr lang="cs-CZ" dirty="0" err="1" smtClean="0">
                <a:latin typeface="Garamond" panose="02020404030301010803" pitchFamily="18" charset="0"/>
              </a:rPr>
              <a:t>Prague</a:t>
            </a:r>
            <a:r>
              <a:rPr lang="cs-CZ" dirty="0" smtClean="0">
                <a:latin typeface="Garamond" panose="02020404030301010803" pitchFamily="18" charset="0"/>
              </a:rPr>
              <a:t> </a:t>
            </a:r>
            <a:r>
              <a:rPr lang="cs-CZ" dirty="0" err="1" smtClean="0">
                <a:latin typeface="Garamond" panose="02020404030301010803" pitchFamily="18" charset="0"/>
              </a:rPr>
              <a:t>themselves</a:t>
            </a:r>
            <a:endParaRPr lang="cs-CZ" dirty="0" smtClean="0">
              <a:latin typeface="Garamond" panose="02020404030301010803" pitchFamily="18" charset="0"/>
            </a:endParaRPr>
          </a:p>
          <a:p>
            <a:pPr lvl="0" algn="just">
              <a:buFont typeface="Arial" panose="020B0604020202020204" pitchFamily="34" charset="0"/>
              <a:buChar char="•"/>
            </a:pPr>
            <a:r>
              <a:rPr lang="cs-CZ" b="1" dirty="0" smtClean="0">
                <a:latin typeface="Garamond" panose="02020404030301010803" pitchFamily="18" charset="0"/>
              </a:rPr>
              <a:t>8</a:t>
            </a:r>
            <a:r>
              <a:rPr lang="cs-CZ" b="1" baseline="30000" dirty="0" smtClean="0">
                <a:latin typeface="Garamond" panose="02020404030301010803" pitchFamily="18" charset="0"/>
              </a:rPr>
              <a:t>th</a:t>
            </a:r>
            <a:r>
              <a:rPr lang="cs-CZ" b="1" dirty="0" smtClean="0">
                <a:latin typeface="Garamond" panose="02020404030301010803" pitchFamily="18" charset="0"/>
              </a:rPr>
              <a:t> May 1945</a:t>
            </a:r>
            <a:r>
              <a:rPr lang="cs-CZ" dirty="0" smtClean="0">
                <a:latin typeface="Garamond" panose="02020404030301010803" pitchFamily="18" charset="0"/>
              </a:rPr>
              <a:t> – </a:t>
            </a:r>
            <a:r>
              <a:rPr lang="cs-CZ" b="1" dirty="0" err="1" smtClean="0">
                <a:latin typeface="Garamond" panose="02020404030301010803" pitchFamily="18" charset="0"/>
              </a:rPr>
              <a:t>liberation</a:t>
            </a:r>
            <a:r>
              <a:rPr lang="cs-CZ" b="1" dirty="0" smtClean="0">
                <a:latin typeface="Garamond" panose="02020404030301010803" pitchFamily="18" charset="0"/>
              </a:rPr>
              <a:t> </a:t>
            </a:r>
            <a:r>
              <a:rPr lang="cs-CZ" b="1" dirty="0" err="1" smtClean="0">
                <a:latin typeface="Garamond" panose="02020404030301010803" pitchFamily="18" charset="0"/>
              </a:rPr>
              <a:t>of</a:t>
            </a:r>
            <a:r>
              <a:rPr lang="cs-CZ" b="1" dirty="0" smtClean="0">
                <a:latin typeface="Garamond" panose="02020404030301010803" pitchFamily="18" charset="0"/>
              </a:rPr>
              <a:t> </a:t>
            </a:r>
            <a:r>
              <a:rPr lang="cs-CZ" b="1" dirty="0" err="1" smtClean="0">
                <a:latin typeface="Garamond" panose="02020404030301010803" pitchFamily="18" charset="0"/>
              </a:rPr>
              <a:t>Prague</a:t>
            </a:r>
            <a:r>
              <a:rPr lang="cs-CZ" b="1" dirty="0" smtClean="0">
                <a:latin typeface="Garamond" panose="02020404030301010803" pitchFamily="18" charset="0"/>
              </a:rPr>
              <a:t> </a:t>
            </a:r>
            <a:r>
              <a:rPr lang="cs-CZ" b="1" dirty="0" err="1" smtClean="0">
                <a:latin typeface="Garamond" panose="02020404030301010803" pitchFamily="18" charset="0"/>
              </a:rPr>
              <a:t>and</a:t>
            </a:r>
            <a:r>
              <a:rPr lang="cs-CZ" b="1" dirty="0" smtClean="0">
                <a:latin typeface="Garamond" panose="02020404030301010803" pitchFamily="18" charset="0"/>
              </a:rPr>
              <a:t> </a:t>
            </a:r>
            <a:r>
              <a:rPr lang="cs-CZ" b="1" dirty="0" err="1" smtClean="0">
                <a:latin typeface="Garamond" panose="02020404030301010803" pitchFamily="18" charset="0"/>
              </a:rPr>
              <a:t>the</a:t>
            </a:r>
            <a:r>
              <a:rPr lang="cs-CZ" b="1" dirty="0" smtClean="0">
                <a:latin typeface="Garamond" panose="02020404030301010803" pitchFamily="18" charset="0"/>
              </a:rPr>
              <a:t> </a:t>
            </a:r>
            <a:r>
              <a:rPr lang="cs-CZ" b="1" dirty="0" err="1" smtClean="0">
                <a:latin typeface="Garamond" panose="02020404030301010803" pitchFamily="18" charset="0"/>
              </a:rPr>
              <a:t>end</a:t>
            </a:r>
            <a:r>
              <a:rPr lang="cs-CZ" b="1" dirty="0" smtClean="0">
                <a:latin typeface="Garamond" panose="02020404030301010803" pitchFamily="18" charset="0"/>
              </a:rPr>
              <a:t> </a:t>
            </a:r>
            <a:r>
              <a:rPr lang="cs-CZ" b="1" dirty="0" err="1" smtClean="0">
                <a:latin typeface="Garamond" panose="02020404030301010803" pitchFamily="18" charset="0"/>
              </a:rPr>
              <a:t>of</a:t>
            </a:r>
            <a:r>
              <a:rPr lang="cs-CZ" b="1" dirty="0" smtClean="0">
                <a:latin typeface="Garamond" panose="02020404030301010803" pitchFamily="18" charset="0"/>
              </a:rPr>
              <a:t> </a:t>
            </a:r>
            <a:r>
              <a:rPr lang="cs-CZ" b="1" dirty="0" err="1" smtClean="0">
                <a:latin typeface="Garamond" panose="02020404030301010803" pitchFamily="18" charset="0"/>
              </a:rPr>
              <a:t>the</a:t>
            </a:r>
            <a:r>
              <a:rPr lang="cs-CZ" b="1" dirty="0" smtClean="0">
                <a:latin typeface="Garamond" panose="02020404030301010803" pitchFamily="18" charset="0"/>
              </a:rPr>
              <a:t> WW II in </a:t>
            </a:r>
            <a:r>
              <a:rPr lang="cs-CZ" b="1" dirty="0" err="1" smtClean="0">
                <a:latin typeface="Garamond" panose="02020404030301010803" pitchFamily="18" charset="0"/>
              </a:rPr>
              <a:t>Europe</a:t>
            </a:r>
            <a:endParaRPr lang="cs-CZ" dirty="0" smtClean="0">
              <a:latin typeface="Garamond" panose="02020404030301010803" pitchFamily="18" charset="0"/>
            </a:endParaRPr>
          </a:p>
          <a:p>
            <a:pPr>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354579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4"/>
            <a:ext cx="7239000" cy="876078"/>
          </a:xfrm>
        </p:spPr>
        <p:txBody>
          <a:bodyPr>
            <a:normAutofit/>
          </a:bodyPr>
          <a:lstStyle/>
          <a:p>
            <a:pPr algn="ctr" eaLnBrk="1" hangingPunct="1">
              <a:defRPr/>
            </a:pPr>
            <a:r>
              <a:rPr lang="en-US" dirty="0" smtClean="0">
                <a:latin typeface="Garamond" panose="02020404030301010803" pitchFamily="18" charset="0"/>
              </a:rPr>
              <a:t>Liberation</a:t>
            </a:r>
            <a:endParaRPr lang="en-US" dirty="0">
              <a:latin typeface="Garamond" panose="02020404030301010803" pitchFamily="18" charset="0"/>
            </a:endParaRPr>
          </a:p>
        </p:txBody>
      </p:sp>
      <p:sp>
        <p:nvSpPr>
          <p:cNvPr id="14339" name="Content Placeholder 2"/>
          <p:cNvSpPr>
            <a:spLocks noGrp="1"/>
          </p:cNvSpPr>
          <p:nvPr>
            <p:ph idx="4294967295"/>
          </p:nvPr>
        </p:nvSpPr>
        <p:spPr>
          <a:xfrm>
            <a:off x="457200" y="1268760"/>
            <a:ext cx="8579296" cy="5513040"/>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States of Central and Southeast Europe were liberalized mainly by Red Army</a:t>
            </a:r>
          </a:p>
          <a:p>
            <a:pPr algn="just" eaLnBrk="1" hangingPunct="1">
              <a:buFont typeface="Arial" panose="020B0604020202020204" pitchFamily="34" charset="0"/>
              <a:buChar char="•"/>
            </a:pPr>
            <a:r>
              <a:rPr lang="en-US" altLang="en-US" dirty="0" smtClean="0">
                <a:latin typeface="Garamond" panose="02020404030301010803" pitchFamily="18" charset="0"/>
              </a:rPr>
              <a:t>From Czechoslovakia and Yugoslavia Red Army left immediately, but in Romania, Hungary, Poland, Finland and in occupied zones (Austria, Germany) stayed</a:t>
            </a:r>
          </a:p>
          <a:p>
            <a:pPr algn="just" eaLnBrk="1" hangingPunct="1">
              <a:buFont typeface="Arial" panose="020B0604020202020204" pitchFamily="34" charset="0"/>
              <a:buChar char="•"/>
            </a:pPr>
            <a:endParaRPr lang="en-US" altLang="en-US" dirty="0" smtClean="0">
              <a:latin typeface="Garamond" panose="02020404030301010803" pitchFamily="18" charset="0"/>
            </a:endParaRPr>
          </a:p>
          <a:p>
            <a:pPr algn="just" eaLnBrk="1" hangingPunct="1">
              <a:buFont typeface="Arial" panose="020B0604020202020204" pitchFamily="34" charset="0"/>
              <a:buChar char="•"/>
            </a:pPr>
            <a:endParaRPr lang="en-US" altLang="en-US" dirty="0" smtClean="0">
              <a:latin typeface="Garamond" panose="02020404030301010803" pitchFamily="18" charset="0"/>
            </a:endParaRPr>
          </a:p>
          <a:p>
            <a:pPr algn="just" eaLnBrk="1" hangingPunct="1">
              <a:buFont typeface="Arial" panose="020B0604020202020204" pitchFamily="34" charset="0"/>
              <a:buChar char="•"/>
            </a:pPr>
            <a:endParaRPr lang="en-US" altLang="en-US" dirty="0" smtClean="0">
              <a:latin typeface="Garamond" panose="02020404030301010803" pitchFamily="18" charset="0"/>
            </a:endParaRPr>
          </a:p>
          <a:p>
            <a:pPr algn="just" eaLnBrk="1" hangingPunct="1">
              <a:buFont typeface="Arial" panose="020B0604020202020204" pitchFamily="34" charset="0"/>
              <a:buChar char="•"/>
            </a:pPr>
            <a:endParaRPr lang="en-US" altLang="en-US" dirty="0" smtClean="0">
              <a:latin typeface="Garamond" panose="02020404030301010803" pitchFamily="18" charset="0"/>
            </a:endParaRPr>
          </a:p>
          <a:p>
            <a:pPr algn="just" eaLnBrk="1" hangingPunct="1">
              <a:buFont typeface="Arial" panose="020B0604020202020204" pitchFamily="34" charset="0"/>
              <a:buChar char="•"/>
            </a:pPr>
            <a:endParaRPr lang="en-US" altLang="en-US" dirty="0" smtClean="0">
              <a:latin typeface="Garamond" panose="02020404030301010803" pitchFamily="18" charset="0"/>
            </a:endParaRPr>
          </a:p>
        </p:txBody>
      </p:sp>
      <p:sp>
        <p:nvSpPr>
          <p:cNvPr id="4" name="Right Arrow 3"/>
          <p:cNvSpPr/>
          <p:nvPr/>
        </p:nvSpPr>
        <p:spPr>
          <a:xfrm>
            <a:off x="3740150" y="3933056"/>
            <a:ext cx="1981200" cy="59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49470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3429000" cy="557808"/>
          </a:xfrm>
        </p:spPr>
        <p:txBody>
          <a:bodyPr>
            <a:normAutofit/>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5" name="Zástupný symbol pro text 4"/>
          <p:cNvSpPr>
            <a:spLocks noGrp="1"/>
          </p:cNvSpPr>
          <p:nvPr>
            <p:ph type="body" sz="half" idx="2"/>
          </p:nvPr>
        </p:nvSpPr>
        <p:spPr>
          <a:xfrm>
            <a:off x="395536" y="5661248"/>
            <a:ext cx="7992888" cy="912128"/>
          </a:xfrm>
        </p:spPr>
        <p:txBody>
          <a:bodyPr>
            <a:normAutofit/>
          </a:bodyPr>
          <a:lstStyle/>
          <a:p>
            <a:pPr algn="ctr">
              <a:buFont typeface="Arial" panose="020B0604020202020204" pitchFamily="34" charset="0"/>
              <a:buChar char="•"/>
            </a:pPr>
            <a:r>
              <a:rPr lang="cs-CZ" sz="2000" dirty="0" err="1" smtClean="0">
                <a:latin typeface="Garamond" panose="02020404030301010803" pitchFamily="18" charset="0"/>
              </a:rPr>
              <a:t>The</a:t>
            </a:r>
            <a:r>
              <a:rPr lang="cs-CZ" sz="2000" dirty="0" smtClean="0">
                <a:latin typeface="Garamond" panose="02020404030301010803" pitchFamily="18" charset="0"/>
              </a:rPr>
              <a:t> </a:t>
            </a:r>
            <a:r>
              <a:rPr lang="cs-CZ" sz="2000" dirty="0" err="1">
                <a:latin typeface="Garamond" panose="02020404030301010803" pitchFamily="18" charset="0"/>
              </a:rPr>
              <a:t>F</a:t>
            </a:r>
            <a:r>
              <a:rPr lang="cs-CZ" sz="2000" dirty="0" err="1" smtClean="0">
                <a:latin typeface="Garamond" panose="02020404030301010803" pitchFamily="18" charset="0"/>
              </a:rPr>
              <a:t>irst</a:t>
            </a:r>
            <a:r>
              <a:rPr lang="cs-CZ" sz="2000" dirty="0" smtClean="0">
                <a:latin typeface="Garamond" panose="02020404030301010803" pitchFamily="18" charset="0"/>
              </a:rPr>
              <a:t> </a:t>
            </a:r>
            <a:r>
              <a:rPr lang="cs-CZ" sz="2000" dirty="0" err="1" smtClean="0">
                <a:latin typeface="Garamond" panose="02020404030301010803" pitchFamily="18" charset="0"/>
              </a:rPr>
              <a:t>Czechoslovak</a:t>
            </a:r>
            <a:r>
              <a:rPr lang="cs-CZ" sz="2000" dirty="0" smtClean="0">
                <a:latin typeface="Garamond" panose="02020404030301010803" pitchFamily="18" charset="0"/>
              </a:rPr>
              <a:t> </a:t>
            </a:r>
            <a:r>
              <a:rPr lang="cs-CZ" sz="2000" dirty="0">
                <a:latin typeface="Garamond" panose="02020404030301010803" pitchFamily="18" charset="0"/>
              </a:rPr>
              <a:t>R</a:t>
            </a:r>
            <a:r>
              <a:rPr lang="cs-CZ" sz="2000" dirty="0" smtClean="0">
                <a:latin typeface="Garamond" panose="02020404030301010803" pitchFamily="18" charset="0"/>
              </a:rPr>
              <a:t>epublic </a:t>
            </a:r>
            <a:r>
              <a:rPr lang="cs-CZ" sz="2000" dirty="0" err="1" smtClean="0">
                <a:latin typeface="Garamond" panose="02020404030301010803" pitchFamily="18" charset="0"/>
              </a:rPr>
              <a:t>consisted</a:t>
            </a:r>
            <a:r>
              <a:rPr lang="cs-CZ" sz="2000" dirty="0" smtClean="0">
                <a:latin typeface="Garamond" panose="02020404030301010803" pitchFamily="18" charset="0"/>
              </a:rPr>
              <a:t> </a:t>
            </a:r>
            <a:r>
              <a:rPr lang="cs-CZ" sz="2000" dirty="0" err="1" smtClean="0">
                <a:latin typeface="Garamond" panose="02020404030301010803" pitchFamily="18" charset="0"/>
              </a:rPr>
              <a:t>of</a:t>
            </a:r>
            <a:r>
              <a:rPr lang="cs-CZ" sz="2000" dirty="0" smtClean="0">
                <a:latin typeface="Garamond" panose="02020404030301010803" pitchFamily="18" charset="0"/>
              </a:rPr>
              <a:t>: Bohemia, Moravia, </a:t>
            </a:r>
            <a:r>
              <a:rPr lang="cs-CZ" sz="2000" dirty="0" err="1" smtClean="0">
                <a:latin typeface="Garamond" panose="02020404030301010803" pitchFamily="18" charset="0"/>
              </a:rPr>
              <a:t>Silesia</a:t>
            </a:r>
            <a:r>
              <a:rPr lang="cs-CZ" sz="2000" dirty="0" smtClean="0">
                <a:latin typeface="Garamond" panose="02020404030301010803" pitchFamily="18" charset="0"/>
              </a:rPr>
              <a:t>, Slovakia and </a:t>
            </a:r>
            <a:r>
              <a:rPr lang="cs-CZ" sz="2000" dirty="0" err="1" smtClean="0">
                <a:latin typeface="Garamond" panose="02020404030301010803" pitchFamily="18" charset="0"/>
              </a:rPr>
              <a:t>Carpathian</a:t>
            </a:r>
            <a:r>
              <a:rPr lang="cs-CZ" sz="2000" dirty="0" smtClean="0">
                <a:latin typeface="Garamond" panose="02020404030301010803" pitchFamily="18" charset="0"/>
              </a:rPr>
              <a:t> Ruthenia (Sub-</a:t>
            </a:r>
            <a:r>
              <a:rPr lang="cs-CZ" sz="2000" dirty="0" err="1" smtClean="0">
                <a:latin typeface="Garamond" panose="02020404030301010803" pitchFamily="18" charset="0"/>
              </a:rPr>
              <a:t>Carpathian</a:t>
            </a:r>
            <a:r>
              <a:rPr lang="cs-CZ" sz="2000" dirty="0" smtClean="0">
                <a:latin typeface="Garamond" panose="02020404030301010803" pitchFamily="18" charset="0"/>
              </a:rPr>
              <a:t> Rus) </a:t>
            </a:r>
            <a:endParaRPr lang="cs-CZ" sz="2000" dirty="0">
              <a:latin typeface="Garamond" panose="02020404030301010803" pitchFamily="18" charset="0"/>
            </a:endParaRPr>
          </a:p>
        </p:txBody>
      </p:sp>
      <p:pic>
        <p:nvPicPr>
          <p:cNvPr id="7" name="Zástupný symbol pro obrázek 6" descr="800px-Czechoslovakia01.png"/>
          <p:cNvPicPr>
            <a:picLocks noGrp="1" noChangeAspect="1"/>
          </p:cNvPicPr>
          <p:nvPr>
            <p:ph type="pic" idx="1"/>
          </p:nvPr>
        </p:nvPicPr>
        <p:blipFill>
          <a:blip r:embed="rId2" cstate="print"/>
          <a:stretch>
            <a:fillRect/>
          </a:stretch>
        </p:blipFill>
        <p:spPr>
          <a:xfrm>
            <a:off x="179512" y="1124744"/>
            <a:ext cx="8569556" cy="3899148"/>
          </a:xfrm>
          <a:prstGeom prst="rect">
            <a:avLst/>
          </a:prstGeom>
          <a:noFill/>
          <a:ln>
            <a:noFill/>
          </a:ln>
        </p:spPr>
      </p:pic>
    </p:spTree>
    <p:extLst>
      <p:ext uri="{BB962C8B-B14F-4D97-AF65-F5344CB8AC3E}">
        <p14:creationId xmlns:p14="http://schemas.microsoft.com/office/powerpoint/2010/main" val="2538032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7239000" cy="692696"/>
          </a:xfrm>
        </p:spPr>
        <p:txBody>
          <a:bodyPr>
            <a:noAutofit/>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457200" y="1124744"/>
            <a:ext cx="8579296" cy="5330992"/>
          </a:xfrm>
          <a:prstGeom prst="rect">
            <a:avLst/>
          </a:prstGeom>
        </p:spPr>
        <p:txBody>
          <a:bodyPr>
            <a:normAutofit/>
          </a:bodyPr>
          <a:lstStyle/>
          <a:p>
            <a:pPr lvl="0" algn="just">
              <a:buFont typeface="Arial" panose="020B0604020202020204" pitchFamily="34" charset="0"/>
              <a:buChar char="•"/>
            </a:pPr>
            <a:r>
              <a:rPr lang="cs-CZ" dirty="0" smtClean="0">
                <a:latin typeface="Garamond" panose="02020404030301010803" pitchFamily="18" charset="0"/>
              </a:rPr>
              <a:t>30th </a:t>
            </a:r>
            <a:r>
              <a:rPr lang="cs-CZ" dirty="0" err="1" smtClean="0">
                <a:latin typeface="Garamond" panose="02020404030301010803" pitchFamily="18" charset="0"/>
              </a:rPr>
              <a:t>April</a:t>
            </a:r>
            <a:r>
              <a:rPr lang="cs-CZ" dirty="0" smtClean="0">
                <a:latin typeface="Garamond" panose="02020404030301010803" pitchFamily="18" charset="0"/>
              </a:rPr>
              <a:t> – Hitler </a:t>
            </a:r>
            <a:r>
              <a:rPr lang="cs-CZ" dirty="0" err="1" smtClean="0">
                <a:latin typeface="Garamond" panose="02020404030301010803" pitchFamily="18" charset="0"/>
              </a:rPr>
              <a:t>committed</a:t>
            </a:r>
            <a:r>
              <a:rPr lang="cs-CZ" dirty="0" smtClean="0">
                <a:latin typeface="Garamond" panose="02020404030301010803" pitchFamily="18" charset="0"/>
              </a:rPr>
              <a:t> </a:t>
            </a:r>
            <a:r>
              <a:rPr lang="cs-CZ" dirty="0" err="1" smtClean="0">
                <a:latin typeface="Garamond" panose="02020404030301010803" pitchFamily="18" charset="0"/>
              </a:rPr>
              <a:t>suicide</a:t>
            </a:r>
            <a:r>
              <a:rPr lang="cs-CZ" dirty="0" smtClean="0">
                <a:latin typeface="Garamond" panose="02020404030301010803" pitchFamily="18" charset="0"/>
              </a:rPr>
              <a:t> </a:t>
            </a:r>
          </a:p>
          <a:p>
            <a:pPr lvl="0" algn="just">
              <a:buFont typeface="Arial" panose="020B0604020202020204" pitchFamily="34" charset="0"/>
              <a:buChar char="•"/>
            </a:pPr>
            <a:r>
              <a:rPr lang="cs-CZ" dirty="0" smtClean="0">
                <a:latin typeface="Garamond" panose="02020404030301010803" pitchFamily="18" charset="0"/>
              </a:rPr>
              <a:t>2nd May – </a:t>
            </a:r>
            <a:r>
              <a:rPr lang="cs-CZ" dirty="0" err="1" smtClean="0">
                <a:latin typeface="Garamond" panose="02020404030301010803" pitchFamily="18" charset="0"/>
              </a:rPr>
              <a:t>Fall</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Berlin </a:t>
            </a:r>
          </a:p>
          <a:p>
            <a:pPr lvl="0" algn="just">
              <a:buFont typeface="Arial" panose="020B0604020202020204" pitchFamily="34" charset="0"/>
              <a:buChar char="•"/>
            </a:pPr>
            <a:r>
              <a:rPr lang="cs-CZ" dirty="0" smtClean="0">
                <a:latin typeface="Garamond" panose="02020404030301010803" pitchFamily="18" charset="0"/>
              </a:rPr>
              <a:t>7th May – </a:t>
            </a:r>
            <a:r>
              <a:rPr lang="cs-CZ" dirty="0" err="1" smtClean="0">
                <a:latin typeface="Garamond" panose="02020404030301010803" pitchFamily="18" charset="0"/>
              </a:rPr>
              <a:t>capitulation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Germany</a:t>
            </a:r>
            <a:r>
              <a:rPr lang="cs-CZ" dirty="0" smtClean="0">
                <a:latin typeface="Garamond" panose="02020404030301010803" pitchFamily="18" charset="0"/>
              </a:rPr>
              <a:t> – </a:t>
            </a:r>
            <a:r>
              <a:rPr lang="cs-CZ" dirty="0" err="1" smtClean="0">
                <a:latin typeface="Garamond" panose="02020404030301010803" pitchFamily="18" charset="0"/>
              </a:rPr>
              <a:t>confirmed</a:t>
            </a:r>
            <a:r>
              <a:rPr lang="cs-CZ" dirty="0" smtClean="0">
                <a:latin typeface="Garamond" panose="02020404030301010803" pitchFamily="18" charset="0"/>
              </a:rPr>
              <a:t> </a:t>
            </a:r>
            <a:r>
              <a:rPr lang="cs-CZ" dirty="0" err="1" smtClean="0">
                <a:latin typeface="Garamond" panose="02020404030301010803" pitchFamily="18" charset="0"/>
              </a:rPr>
              <a:t>again</a:t>
            </a:r>
            <a:r>
              <a:rPr lang="cs-CZ" dirty="0" smtClean="0">
                <a:latin typeface="Garamond" panose="02020404030301010803" pitchFamily="18" charset="0"/>
              </a:rPr>
              <a:t> </a:t>
            </a:r>
            <a:r>
              <a:rPr lang="cs-CZ" dirty="0" err="1" smtClean="0">
                <a:latin typeface="Garamond" panose="02020404030301010803" pitchFamily="18" charset="0"/>
              </a:rPr>
              <a:t>at</a:t>
            </a:r>
            <a:r>
              <a:rPr lang="cs-CZ" dirty="0" smtClean="0">
                <a:latin typeface="Garamond" panose="02020404030301010803" pitchFamily="18" charset="0"/>
              </a:rPr>
              <a:t> night </a:t>
            </a:r>
            <a:r>
              <a:rPr lang="cs-CZ" dirty="0" err="1" smtClean="0">
                <a:latin typeface="Garamond" panose="02020404030301010803" pitchFamily="18" charset="0"/>
              </a:rPr>
              <a:t>from</a:t>
            </a:r>
            <a:r>
              <a:rPr lang="cs-CZ" dirty="0" smtClean="0">
                <a:latin typeface="Garamond" panose="02020404030301010803" pitchFamily="18" charset="0"/>
              </a:rPr>
              <a:t> 8th to 9th May</a:t>
            </a:r>
          </a:p>
          <a:p>
            <a:pPr lvl="0" algn="just">
              <a:buFont typeface="Arial" panose="020B0604020202020204" pitchFamily="34" charset="0"/>
              <a:buChar char="•"/>
            </a:pPr>
            <a:r>
              <a:rPr lang="cs-CZ" dirty="0" smtClean="0">
                <a:latin typeface="Garamond" panose="02020404030301010803" pitchFamily="18" charset="0"/>
              </a:rPr>
              <a:t>July 1945 –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Allied</a:t>
            </a:r>
            <a:r>
              <a:rPr lang="cs-CZ" dirty="0" smtClean="0">
                <a:latin typeface="Garamond" panose="02020404030301010803" pitchFamily="18" charset="0"/>
              </a:rPr>
              <a:t> </a:t>
            </a:r>
            <a:r>
              <a:rPr lang="cs-CZ" dirty="0" err="1" smtClean="0">
                <a:latin typeface="Garamond" panose="02020404030301010803" pitchFamily="18" charset="0"/>
              </a:rPr>
              <a:t>leaders</a:t>
            </a:r>
            <a:r>
              <a:rPr lang="cs-CZ" dirty="0" smtClean="0">
                <a:latin typeface="Garamond" panose="02020404030301010803" pitchFamily="18" charset="0"/>
              </a:rPr>
              <a:t> met in Potsdam, </a:t>
            </a:r>
            <a:r>
              <a:rPr lang="cs-CZ" dirty="0" err="1" smtClean="0">
                <a:latin typeface="Garamond" panose="02020404030301010803" pitchFamily="18" charset="0"/>
              </a:rPr>
              <a:t>Germany</a:t>
            </a:r>
            <a:r>
              <a:rPr lang="cs-CZ" dirty="0" smtClean="0">
                <a:latin typeface="Garamond" panose="02020404030301010803" pitchFamily="18" charset="0"/>
              </a:rPr>
              <a:t> – </a:t>
            </a:r>
            <a:r>
              <a:rPr lang="cs-CZ" dirty="0" err="1" smtClean="0">
                <a:latin typeface="Garamond" panose="02020404030301010803" pitchFamily="18" charset="0"/>
              </a:rPr>
              <a:t>this</a:t>
            </a:r>
            <a:r>
              <a:rPr lang="cs-CZ" dirty="0" smtClean="0">
                <a:latin typeface="Garamond" panose="02020404030301010803" pitchFamily="18" charset="0"/>
              </a:rPr>
              <a:t> </a:t>
            </a:r>
            <a:r>
              <a:rPr lang="cs-CZ" dirty="0" err="1" smtClean="0">
                <a:latin typeface="Garamond" panose="02020404030301010803" pitchFamily="18" charset="0"/>
              </a:rPr>
              <a:t>conferrence</a:t>
            </a:r>
            <a:r>
              <a:rPr lang="cs-CZ" dirty="0" smtClean="0">
                <a:latin typeface="Garamond" panose="02020404030301010803" pitchFamily="18" charset="0"/>
              </a:rPr>
              <a:t> </a:t>
            </a:r>
            <a:r>
              <a:rPr lang="cs-CZ" dirty="0" err="1" smtClean="0">
                <a:latin typeface="Garamond" panose="02020404030301010803" pitchFamily="18" charset="0"/>
              </a:rPr>
              <a:t>confirmed</a:t>
            </a:r>
            <a:r>
              <a:rPr lang="cs-CZ" dirty="0" smtClean="0">
                <a:latin typeface="Garamond" panose="02020404030301010803" pitchFamily="18" charset="0"/>
              </a:rPr>
              <a:t> </a:t>
            </a:r>
            <a:r>
              <a:rPr lang="cs-CZ" dirty="0" err="1" smtClean="0">
                <a:latin typeface="Garamond" panose="02020404030301010803" pitchFamily="18" charset="0"/>
              </a:rPr>
              <a:t>earlier</a:t>
            </a:r>
            <a:r>
              <a:rPr lang="cs-CZ" dirty="0" smtClean="0">
                <a:latin typeface="Garamond" panose="02020404030301010803" pitchFamily="18" charset="0"/>
              </a:rPr>
              <a:t> </a:t>
            </a:r>
            <a:r>
              <a:rPr lang="cs-CZ" dirty="0" err="1" smtClean="0">
                <a:latin typeface="Garamond" panose="02020404030301010803" pitchFamily="18" charset="0"/>
              </a:rPr>
              <a:t>agreements</a:t>
            </a:r>
            <a:r>
              <a:rPr lang="cs-CZ" dirty="0" smtClean="0">
                <a:latin typeface="Garamond" panose="02020404030301010803" pitchFamily="18" charset="0"/>
              </a:rPr>
              <a:t> </a:t>
            </a:r>
            <a:r>
              <a:rPr lang="cs-CZ" dirty="0" err="1" smtClean="0">
                <a:latin typeface="Garamond" panose="02020404030301010803" pitchFamily="18" charset="0"/>
              </a:rPr>
              <a:t>about</a:t>
            </a:r>
            <a:r>
              <a:rPr lang="cs-CZ" dirty="0" smtClean="0">
                <a:latin typeface="Garamond" panose="02020404030301010803" pitchFamily="18" charset="0"/>
              </a:rPr>
              <a:t> </a:t>
            </a:r>
            <a:r>
              <a:rPr lang="cs-CZ" dirty="0" err="1" smtClean="0">
                <a:latin typeface="Garamond" panose="02020404030301010803" pitchFamily="18" charset="0"/>
              </a:rPr>
              <a:t>Germany</a:t>
            </a:r>
            <a:r>
              <a:rPr lang="cs-CZ" dirty="0" smtClean="0">
                <a:latin typeface="Garamond" panose="02020404030301010803" pitchFamily="18" charset="0"/>
              </a:rPr>
              <a:t> – so </a:t>
            </a:r>
            <a:r>
              <a:rPr lang="cs-CZ" dirty="0" err="1" smtClean="0">
                <a:latin typeface="Garamond" panose="02020404030301010803" pitchFamily="18" charset="0"/>
              </a:rPr>
              <a:t>called</a:t>
            </a:r>
            <a:r>
              <a:rPr lang="cs-CZ" dirty="0" smtClean="0">
                <a:latin typeface="Garamond" panose="02020404030301010803" pitchFamily="18" charset="0"/>
              </a:rPr>
              <a:t> </a:t>
            </a:r>
            <a:r>
              <a:rPr lang="cs-CZ" i="1" dirty="0" smtClean="0">
                <a:latin typeface="Garamond" panose="02020404030301010803" pitchFamily="18" charset="0"/>
              </a:rPr>
              <a:t>“</a:t>
            </a:r>
            <a:r>
              <a:rPr lang="cs-CZ" b="1" i="1" dirty="0" err="1" smtClean="0">
                <a:latin typeface="Garamond" panose="02020404030301010803" pitchFamily="18" charset="0"/>
              </a:rPr>
              <a:t>Programme</a:t>
            </a:r>
            <a:r>
              <a:rPr lang="cs-CZ" b="1" i="1" dirty="0" smtClean="0">
                <a:latin typeface="Garamond" panose="02020404030301010803" pitchFamily="18" charset="0"/>
              </a:rPr>
              <a:t> </a:t>
            </a:r>
            <a:r>
              <a:rPr lang="cs-CZ" b="1" i="1" dirty="0" err="1" smtClean="0">
                <a:latin typeface="Garamond" panose="02020404030301010803" pitchFamily="18" charset="0"/>
              </a:rPr>
              <a:t>of</a:t>
            </a:r>
            <a:r>
              <a:rPr lang="cs-CZ" b="1" i="1" dirty="0" smtClean="0">
                <a:latin typeface="Garamond" panose="02020404030301010803" pitchFamily="18" charset="0"/>
              </a:rPr>
              <a:t> </a:t>
            </a:r>
            <a:r>
              <a:rPr lang="cs-CZ" b="1" i="1" dirty="0" err="1" smtClean="0">
                <a:latin typeface="Garamond" panose="02020404030301010803" pitchFamily="18" charset="0"/>
              </a:rPr>
              <a:t>four</a:t>
            </a:r>
            <a:r>
              <a:rPr lang="cs-CZ" b="1" i="1" dirty="0" smtClean="0">
                <a:latin typeface="Garamond" panose="02020404030301010803" pitchFamily="18" charset="0"/>
              </a:rPr>
              <a:t> D“</a:t>
            </a:r>
            <a:r>
              <a:rPr lang="cs-CZ" dirty="0" smtClean="0">
                <a:latin typeface="Garamond" panose="02020404030301010803" pitchFamily="18" charset="0"/>
              </a:rPr>
              <a:t> (</a:t>
            </a:r>
            <a:r>
              <a:rPr lang="cs-CZ" dirty="0" err="1" smtClean="0">
                <a:latin typeface="Garamond" panose="02020404030301010803" pitchFamily="18" charset="0"/>
              </a:rPr>
              <a:t>denazification</a:t>
            </a:r>
            <a:r>
              <a:rPr lang="cs-CZ" dirty="0" smtClean="0">
                <a:latin typeface="Garamond" panose="02020404030301010803" pitchFamily="18" charset="0"/>
              </a:rPr>
              <a:t>, </a:t>
            </a:r>
            <a:r>
              <a:rPr lang="cs-CZ" dirty="0" err="1" smtClean="0">
                <a:latin typeface="Garamond" panose="02020404030301010803" pitchFamily="18" charset="0"/>
              </a:rPr>
              <a:t>demilitarization</a:t>
            </a:r>
            <a:r>
              <a:rPr lang="cs-CZ" dirty="0" smtClean="0">
                <a:latin typeface="Garamond" panose="02020404030301010803" pitchFamily="18" charset="0"/>
              </a:rPr>
              <a:t>, </a:t>
            </a:r>
            <a:r>
              <a:rPr lang="cs-CZ" dirty="0" err="1" smtClean="0">
                <a:latin typeface="Garamond" panose="02020404030301010803" pitchFamily="18" charset="0"/>
              </a:rPr>
              <a:t>democratization</a:t>
            </a:r>
            <a:r>
              <a:rPr lang="cs-CZ" dirty="0" smtClean="0">
                <a:latin typeface="Garamond" panose="02020404030301010803" pitchFamily="18" charset="0"/>
              </a:rPr>
              <a:t> and </a:t>
            </a:r>
            <a:r>
              <a:rPr lang="cs-CZ" dirty="0" err="1" smtClean="0">
                <a:latin typeface="Garamond" panose="02020404030301010803" pitchFamily="18" charset="0"/>
              </a:rPr>
              <a:t>decartelization</a:t>
            </a:r>
            <a:r>
              <a:rPr lang="cs-CZ" dirty="0" smtClean="0">
                <a:latin typeface="Garamond" panose="02020404030301010803" pitchFamily="18" charset="0"/>
              </a:rPr>
              <a:t>)</a:t>
            </a:r>
          </a:p>
          <a:p>
            <a:pPr lvl="0" algn="just">
              <a:buFont typeface="Arial" panose="020B0604020202020204" pitchFamily="34" charset="0"/>
              <a:buChar char="•"/>
            </a:pPr>
            <a:r>
              <a:rPr lang="cs-CZ" dirty="0" err="1">
                <a:latin typeface="Garamond" panose="02020404030301010803" pitchFamily="18" charset="0"/>
              </a:rPr>
              <a:t>A</a:t>
            </a:r>
            <a:r>
              <a:rPr lang="cs-CZ" dirty="0" err="1" smtClean="0">
                <a:latin typeface="Garamond" panose="02020404030301010803" pitchFamily="18" charset="0"/>
              </a:rPr>
              <a:t>lso</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resettlement</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minority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Hungary</a:t>
            </a:r>
            <a:r>
              <a:rPr lang="cs-CZ" dirty="0" smtClean="0">
                <a:latin typeface="Garamond" panose="02020404030301010803" pitchFamily="18" charset="0"/>
              </a:rPr>
              <a:t> and </a:t>
            </a:r>
            <a:r>
              <a:rPr lang="cs-CZ" dirty="0" err="1" smtClean="0">
                <a:latin typeface="Garamond" panose="02020404030301010803" pitchFamily="18" charset="0"/>
              </a:rPr>
              <a:t>Yugoslavia</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August 1945 – </a:t>
            </a:r>
            <a:r>
              <a:rPr lang="cs-CZ" b="1" dirty="0" err="1" smtClean="0">
                <a:latin typeface="Garamond" panose="02020404030301010803" pitchFamily="18" charset="0"/>
              </a:rPr>
              <a:t>International</a:t>
            </a:r>
            <a:r>
              <a:rPr lang="cs-CZ" b="1" dirty="0" smtClean="0">
                <a:latin typeface="Garamond" panose="02020404030301010803" pitchFamily="18" charset="0"/>
              </a:rPr>
              <a:t> Trial in </a:t>
            </a:r>
            <a:r>
              <a:rPr lang="cs-CZ" b="1" dirty="0" err="1" smtClean="0">
                <a:latin typeface="Garamond" panose="02020404030301010803" pitchFamily="18" charset="0"/>
              </a:rPr>
              <a:t>Nüremberg</a:t>
            </a:r>
            <a:r>
              <a:rPr lang="cs-CZ" dirty="0" smtClean="0">
                <a:latin typeface="Garamond" panose="02020404030301010803" pitchFamily="18" charset="0"/>
              </a:rPr>
              <a:t> – </a:t>
            </a:r>
            <a:r>
              <a:rPr lang="cs-CZ" dirty="0" err="1" smtClean="0">
                <a:latin typeface="Garamond" panose="02020404030301010803" pitchFamily="18" charset="0"/>
              </a:rPr>
              <a:t>after</a:t>
            </a:r>
            <a:r>
              <a:rPr lang="cs-CZ" dirty="0" smtClean="0">
                <a:latin typeface="Garamond" panose="02020404030301010803" pitchFamily="18" charset="0"/>
              </a:rPr>
              <a:t> </a:t>
            </a:r>
            <a:r>
              <a:rPr lang="cs-CZ" dirty="0" err="1" smtClean="0">
                <a:latin typeface="Garamond" panose="02020404030301010803" pitchFamily="18" charset="0"/>
              </a:rPr>
              <a:t>almost</a:t>
            </a:r>
            <a:r>
              <a:rPr lang="cs-CZ" dirty="0" smtClean="0">
                <a:latin typeface="Garamond" panose="02020404030301010803" pitchFamily="18" charset="0"/>
              </a:rPr>
              <a:t> </a:t>
            </a:r>
            <a:r>
              <a:rPr lang="cs-CZ" dirty="0" err="1" smtClean="0">
                <a:latin typeface="Garamond" panose="02020404030301010803" pitchFamily="18" charset="0"/>
              </a:rPr>
              <a:t>one</a:t>
            </a:r>
            <a:r>
              <a:rPr lang="cs-CZ" dirty="0" smtClean="0">
                <a:latin typeface="Garamond" panose="02020404030301010803" pitchFamily="18" charset="0"/>
              </a:rPr>
              <a:t> </a:t>
            </a:r>
            <a:r>
              <a:rPr lang="cs-CZ" dirty="0" err="1" smtClean="0">
                <a:latin typeface="Garamond" panose="02020404030301010803" pitchFamily="18" charset="0"/>
              </a:rPr>
              <a:t>year</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trial 12 prominent </a:t>
            </a:r>
            <a:r>
              <a:rPr lang="cs-CZ" dirty="0" err="1" smtClean="0">
                <a:latin typeface="Garamond" panose="02020404030301010803" pitchFamily="18" charset="0"/>
              </a:rPr>
              <a:t>Nazis</a:t>
            </a:r>
            <a:r>
              <a:rPr lang="cs-CZ" dirty="0" smtClean="0">
                <a:latin typeface="Garamond" panose="02020404030301010803" pitchFamily="18" charset="0"/>
              </a:rPr>
              <a:t> </a:t>
            </a:r>
            <a:r>
              <a:rPr lang="cs-CZ" dirty="0" err="1" smtClean="0">
                <a:latin typeface="Garamond" panose="02020404030301010803" pitchFamily="18" charset="0"/>
              </a:rPr>
              <a:t>sentenced</a:t>
            </a:r>
            <a:r>
              <a:rPr lang="cs-CZ" dirty="0" smtClean="0">
                <a:latin typeface="Garamond" panose="02020404030301010803" pitchFamily="18" charset="0"/>
              </a:rPr>
              <a:t> to </a:t>
            </a:r>
            <a:r>
              <a:rPr lang="cs-CZ" dirty="0" err="1" smtClean="0">
                <a:latin typeface="Garamond" panose="02020404030301010803" pitchFamily="18" charset="0"/>
              </a:rPr>
              <a:t>death</a:t>
            </a:r>
            <a:endParaRPr lang="cs-CZ" dirty="0" smtClean="0">
              <a:latin typeface="Garamond" panose="02020404030301010803" pitchFamily="18" charset="0"/>
            </a:endParaRPr>
          </a:p>
          <a:p>
            <a:pPr>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180223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239000" cy="685800"/>
          </a:xfrm>
        </p:spPr>
        <p:txBody>
          <a:bodyPr/>
          <a:lstStyle/>
          <a:p>
            <a:pPr algn="ctr" eaLnBrk="1" hangingPunct="1">
              <a:defRPr/>
            </a:pPr>
            <a:r>
              <a:rPr lang="en-US" dirty="0" smtClean="0">
                <a:latin typeface="Garamond" panose="02020404030301010803" pitchFamily="18" charset="0"/>
              </a:rPr>
              <a:t>Nuremberg Trial</a:t>
            </a:r>
            <a:endParaRPr lang="en-US" dirty="0">
              <a:latin typeface="Garamond" panose="02020404030301010803" pitchFamily="18" charset="0"/>
            </a:endParaRPr>
          </a:p>
        </p:txBody>
      </p:sp>
      <p:sp>
        <p:nvSpPr>
          <p:cNvPr id="11267" name="Content Placeholder 2"/>
          <p:cNvSpPr>
            <a:spLocks noGrp="1"/>
          </p:cNvSpPr>
          <p:nvPr>
            <p:ph idx="4294967295"/>
          </p:nvPr>
        </p:nvSpPr>
        <p:spPr>
          <a:xfrm>
            <a:off x="457200" y="1052736"/>
            <a:ext cx="7239000" cy="5403627"/>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November 1945 – October 1946</a:t>
            </a:r>
          </a:p>
          <a:p>
            <a:pPr algn="just" eaLnBrk="1" hangingPunct="1">
              <a:buFont typeface="Arial" panose="020B0604020202020204" pitchFamily="34" charset="0"/>
              <a:buChar char="•"/>
            </a:pPr>
            <a:r>
              <a:rPr lang="en-US" altLang="en-US" dirty="0" smtClean="0">
                <a:latin typeface="Garamond" panose="02020404030301010803" pitchFamily="18" charset="0"/>
              </a:rPr>
              <a:t>24 Nazi functionaries were accused of crimes against peace and humanity</a:t>
            </a:r>
          </a:p>
          <a:p>
            <a:pPr algn="just" eaLnBrk="1" hangingPunct="1">
              <a:buFont typeface="Arial" panose="020B0604020202020204" pitchFamily="34" charset="0"/>
              <a:buChar char="•"/>
            </a:pPr>
            <a:r>
              <a:rPr lang="en-US" altLang="en-US" dirty="0" smtClean="0">
                <a:latin typeface="Garamond" panose="02020404030301010803" pitchFamily="18" charset="0"/>
              </a:rPr>
              <a:t>12 executed</a:t>
            </a:r>
          </a:p>
          <a:p>
            <a:pPr algn="just" eaLnBrk="1" hangingPunct="1">
              <a:buFont typeface="Arial" panose="020B0604020202020204" pitchFamily="34" charset="0"/>
              <a:buChar char="•"/>
            </a:pPr>
            <a:r>
              <a:rPr lang="en-US" altLang="en-US" dirty="0" smtClean="0">
                <a:latin typeface="Garamond" panose="02020404030301010803" pitchFamily="18" charset="0"/>
                <a:hlinkClick r:id="rId2"/>
              </a:rPr>
              <a:t>http://www.youtube.com/watch?v=kWR2I5Q9d9U</a:t>
            </a:r>
            <a:endParaRPr lang="en-US" altLang="en-US" dirty="0" smtClean="0">
              <a:latin typeface="Garamond" panose="02020404030301010803" pitchFamily="18" charset="0"/>
            </a:endParaRPr>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35350"/>
            <a:ext cx="4191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44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68" y="4464421"/>
            <a:ext cx="4132764" cy="1143000"/>
          </a:xfrm>
        </p:spPr>
        <p:txBody>
          <a:bodyPr/>
          <a:lstStyle/>
          <a:p>
            <a:pPr eaLnBrk="1" fontAlgn="auto" hangingPunct="1">
              <a:spcAft>
                <a:spcPts val="0"/>
              </a:spcAft>
              <a:defRPr/>
            </a:pPr>
            <a:r>
              <a:rPr lang="en-US" sz="2400" dirty="0" smtClean="0">
                <a:latin typeface="Garamond" panose="02020404030301010803" pitchFamily="18" charset="0"/>
              </a:rPr>
              <a:t>Summer 1945, </a:t>
            </a:r>
            <a:r>
              <a:rPr lang="cs-CZ" sz="2400" dirty="0" smtClean="0">
                <a:latin typeface="Garamond" panose="02020404030301010803" pitchFamily="18" charset="0"/>
              </a:rPr>
              <a:t>P</a:t>
            </a:r>
            <a:r>
              <a:rPr lang="en-US" sz="2400" dirty="0" err="1" smtClean="0">
                <a:latin typeface="Garamond" panose="02020404030301010803" pitchFamily="18" charset="0"/>
              </a:rPr>
              <a:t>otsdam</a:t>
            </a:r>
            <a:endParaRPr lang="en-US" sz="2400" dirty="0">
              <a:latin typeface="Garamond" panose="02020404030301010803" pitchFamily="18" charset="0"/>
            </a:endParaRPr>
          </a:p>
        </p:txBody>
      </p:sp>
      <p:sp>
        <p:nvSpPr>
          <p:cNvPr id="9219" name="Text Placeholder 2"/>
          <p:cNvSpPr>
            <a:spLocks noGrp="1"/>
          </p:cNvSpPr>
          <p:nvPr>
            <p:ph type="body" sz="half" idx="2"/>
          </p:nvPr>
        </p:nvSpPr>
        <p:spPr>
          <a:xfrm>
            <a:off x="5389563" y="3282950"/>
            <a:ext cx="3429000" cy="1920875"/>
          </a:xfrm>
        </p:spPr>
        <p:txBody>
          <a:bodyPr/>
          <a:lstStyle/>
          <a:p>
            <a:pPr eaLnBrk="1" hangingPunct="1">
              <a:spcBef>
                <a:spcPct val="0"/>
              </a:spcBef>
            </a:pPr>
            <a:r>
              <a:rPr lang="en-US" altLang="en-US" sz="2000" dirty="0" smtClean="0">
                <a:latin typeface="Garamond" panose="02020404030301010803" pitchFamily="18" charset="0"/>
              </a:rPr>
              <a:t>J.V. Stalin, H. Truman, W. Churchill /C. Attlee</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0440" r="10440"/>
          <a:stretch>
            <a:fillRect/>
          </a:stretch>
        </p:blipFill>
        <p:spPr>
          <a:xfrm>
            <a:off x="3635896" y="1052736"/>
            <a:ext cx="4114800" cy="3127806"/>
          </a:xfrm>
        </p:spPr>
      </p:pic>
    </p:spTree>
    <p:extLst>
      <p:ext uri="{BB962C8B-B14F-4D97-AF65-F5344CB8AC3E}">
        <p14:creationId xmlns:p14="http://schemas.microsoft.com/office/powerpoint/2010/main" val="797381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56319"/>
          </a:xfrm>
        </p:spPr>
        <p:txBody>
          <a:bodyPr>
            <a:normAutofit fontScale="90000"/>
          </a:bodyPr>
          <a:lstStyle/>
          <a:p>
            <a:pPr algn="ctr" eaLnBrk="1" hangingPunct="1">
              <a:defRPr/>
            </a:pPr>
            <a:r>
              <a:rPr lang="en-US" dirty="0" smtClean="0">
                <a:latin typeface="Garamond" panose="02020404030301010803" pitchFamily="18" charset="0"/>
              </a:rPr>
              <a:t>Conference - </a:t>
            </a:r>
            <a:r>
              <a:rPr lang="cs-CZ" dirty="0" smtClean="0">
                <a:latin typeface="Garamond" panose="02020404030301010803" pitchFamily="18" charset="0"/>
              </a:rPr>
              <a:t>P</a:t>
            </a:r>
            <a:r>
              <a:rPr lang="en-US" dirty="0" err="1" smtClean="0">
                <a:latin typeface="Garamond" panose="02020404030301010803" pitchFamily="18" charset="0"/>
              </a:rPr>
              <a:t>otsdam</a:t>
            </a:r>
            <a:endParaRPr lang="en-US" dirty="0">
              <a:latin typeface="Garamond" panose="02020404030301010803" pitchFamily="18" charset="0"/>
            </a:endParaRPr>
          </a:p>
        </p:txBody>
      </p:sp>
      <p:sp>
        <p:nvSpPr>
          <p:cNvPr id="3" name="Content Placeholder 2"/>
          <p:cNvSpPr>
            <a:spLocks noGrp="1"/>
          </p:cNvSpPr>
          <p:nvPr>
            <p:ph idx="4294967295"/>
          </p:nvPr>
        </p:nvSpPr>
        <p:spPr>
          <a:xfrm>
            <a:off x="457200" y="1052736"/>
            <a:ext cx="7239000" cy="5403627"/>
          </a:xfrm>
          <a:prstGeom prst="rect">
            <a:avLst/>
          </a:prstGeom>
        </p:spPr>
        <p:txBody>
          <a:bodyPr/>
          <a:lstStyle/>
          <a:p>
            <a:pPr algn="just" eaLnBrk="1" hangingPunct="1">
              <a:buFont typeface="Arial" panose="020B0604020202020204" pitchFamily="34" charset="0"/>
              <a:buChar char="•"/>
              <a:defRPr/>
            </a:pPr>
            <a:r>
              <a:rPr lang="en-US" dirty="0" smtClean="0">
                <a:latin typeface="Garamond" panose="02020404030301010803" pitchFamily="18" charset="0"/>
              </a:rPr>
              <a:t>Main goals: 1. united Germany – 4 occupation zones only temporary</a:t>
            </a:r>
          </a:p>
          <a:p>
            <a:pPr algn="just" eaLnBrk="1" hangingPunct="1">
              <a:buFont typeface="Arial" panose="020B0604020202020204" pitchFamily="34" charset="0"/>
              <a:buChar char="•"/>
              <a:defRPr/>
            </a:pPr>
            <a:r>
              <a:rPr lang="cs-CZ" dirty="0">
                <a:latin typeface="Garamond" panose="02020404030301010803" pitchFamily="18" charset="0"/>
              </a:rPr>
              <a:t>P</a:t>
            </a:r>
            <a:r>
              <a:rPr lang="en-US" dirty="0" err="1" smtClean="0">
                <a:latin typeface="Garamond" panose="02020404030301010803" pitchFamily="18" charset="0"/>
              </a:rPr>
              <a:t>lan</a:t>
            </a:r>
            <a:r>
              <a:rPr lang="en-US" dirty="0" smtClean="0">
                <a:latin typeface="Garamond" panose="02020404030301010803" pitchFamily="18" charset="0"/>
              </a:rPr>
              <a:t> 4 “D” – demilitarization, democratization, </a:t>
            </a:r>
            <a:r>
              <a:rPr lang="en-US" dirty="0">
                <a:latin typeface="Garamond" panose="02020404030301010803" pitchFamily="18" charset="0"/>
              </a:rPr>
              <a:t>denazification, </a:t>
            </a:r>
            <a:r>
              <a:rPr lang="en-US" dirty="0" smtClean="0">
                <a:latin typeface="Garamond" panose="02020404030301010803" pitchFamily="18" charset="0"/>
              </a:rPr>
              <a:t>decartelization</a:t>
            </a:r>
          </a:p>
          <a:p>
            <a:pPr algn="just" eaLnBrk="1" hangingPunct="1">
              <a:buFont typeface="Arial" panose="020B0604020202020204" pitchFamily="34" charset="0"/>
              <a:buChar char="•"/>
              <a:defRPr/>
            </a:pPr>
            <a:r>
              <a:rPr lang="en-US" dirty="0" smtClean="0">
                <a:latin typeface="Garamond" panose="02020404030301010803" pitchFamily="18" charset="0"/>
              </a:rPr>
              <a:t> </a:t>
            </a:r>
            <a:r>
              <a:rPr lang="cs-CZ" dirty="0" smtClean="0">
                <a:latin typeface="Garamond" panose="02020404030301010803" pitchFamily="18" charset="0"/>
              </a:rPr>
              <a:t>N</a:t>
            </a:r>
            <a:r>
              <a:rPr lang="en-US" dirty="0" err="1" smtClean="0">
                <a:latin typeface="Garamond" panose="02020404030301010803" pitchFamily="18" charset="0"/>
              </a:rPr>
              <a:t>ew</a:t>
            </a:r>
            <a:r>
              <a:rPr lang="en-US" dirty="0" smtClean="0">
                <a:latin typeface="Garamond" panose="02020404030301010803" pitchFamily="18" charset="0"/>
              </a:rPr>
              <a:t> boards – polish boards</a:t>
            </a:r>
          </a:p>
          <a:p>
            <a:pPr algn="just" eaLnBrk="1" hangingPunct="1">
              <a:buFont typeface="Arial" panose="020B0604020202020204" pitchFamily="34" charset="0"/>
              <a:buChar char="•"/>
              <a:defRPr/>
            </a:pPr>
            <a:r>
              <a:rPr lang="cs-CZ" dirty="0">
                <a:latin typeface="Garamond" panose="02020404030301010803" pitchFamily="18" charset="0"/>
              </a:rPr>
              <a:t>E</a:t>
            </a:r>
            <a:r>
              <a:rPr lang="en-US" dirty="0" err="1" smtClean="0">
                <a:latin typeface="Garamond" panose="02020404030301010803" pitchFamily="18" charset="0"/>
              </a:rPr>
              <a:t>xpulsion</a:t>
            </a:r>
            <a:r>
              <a:rPr lang="en-US" dirty="0" smtClean="0">
                <a:latin typeface="Garamond" panose="02020404030301010803" pitchFamily="18" charset="0"/>
              </a:rPr>
              <a:t> </a:t>
            </a:r>
            <a:r>
              <a:rPr lang="en-US" dirty="0">
                <a:latin typeface="Garamond" panose="02020404030301010803" pitchFamily="18" charset="0"/>
              </a:rPr>
              <a:t>of </a:t>
            </a:r>
            <a:r>
              <a:rPr lang="en-US" dirty="0" smtClean="0">
                <a:latin typeface="Garamond" panose="02020404030301010803" pitchFamily="18" charset="0"/>
              </a:rPr>
              <a:t>Germans from Poland, Czechoslovakia, Hungary</a:t>
            </a:r>
          </a:p>
          <a:p>
            <a:pPr algn="just" eaLnBrk="1" hangingPunct="1">
              <a:buFont typeface="Arial" panose="020B0604020202020204" pitchFamily="34" charset="0"/>
              <a:buChar char="•"/>
              <a:defRPr/>
            </a:pPr>
            <a:r>
              <a:rPr lang="cs-CZ" dirty="0">
                <a:latin typeface="Garamond" panose="02020404030301010803" pitchFamily="18" charset="0"/>
              </a:rPr>
              <a:t>W</a:t>
            </a:r>
            <a:r>
              <a:rPr lang="en-US" dirty="0" err="1" smtClean="0">
                <a:latin typeface="Garamond" panose="02020404030301010803" pitchFamily="18" charset="0"/>
              </a:rPr>
              <a:t>ar</a:t>
            </a:r>
            <a:r>
              <a:rPr lang="en-US" dirty="0" smtClean="0">
                <a:latin typeface="Garamond" panose="02020404030301010803" pitchFamily="18" charset="0"/>
              </a:rPr>
              <a:t> reparations </a:t>
            </a:r>
            <a:r>
              <a:rPr lang="en-US" dirty="0">
                <a:latin typeface="Garamond" panose="02020404030301010803" pitchFamily="18" charset="0"/>
              </a:rPr>
              <a:t>- products and raw </a:t>
            </a:r>
            <a:r>
              <a:rPr lang="en-US" dirty="0" smtClean="0">
                <a:latin typeface="Garamond" panose="02020404030301010803" pitchFamily="18" charset="0"/>
              </a:rPr>
              <a:t>materials</a:t>
            </a:r>
          </a:p>
          <a:p>
            <a:pPr algn="just" eaLnBrk="1" hangingPunct="1">
              <a:buFont typeface="Arial" panose="020B0604020202020204" pitchFamily="34" charset="0"/>
              <a:buChar char="•"/>
              <a:defRPr/>
            </a:pPr>
            <a:r>
              <a:rPr lang="cs-CZ" dirty="0">
                <a:latin typeface="Garamond" panose="02020404030301010803" pitchFamily="18" charset="0"/>
              </a:rPr>
              <a:t>P</a:t>
            </a:r>
            <a:r>
              <a:rPr lang="en-US" dirty="0" err="1" smtClean="0">
                <a:latin typeface="Garamond" panose="02020404030301010803" pitchFamily="18" charset="0"/>
              </a:rPr>
              <a:t>unishment</a:t>
            </a:r>
            <a:r>
              <a:rPr lang="en-US" dirty="0" smtClean="0">
                <a:latin typeface="Garamond" panose="02020404030301010803" pitchFamily="18" charset="0"/>
              </a:rPr>
              <a:t> </a:t>
            </a:r>
            <a:r>
              <a:rPr lang="en-US" dirty="0">
                <a:latin typeface="Garamond" panose="02020404030301010803" pitchFamily="18" charset="0"/>
              </a:rPr>
              <a:t>of war criminals</a:t>
            </a:r>
            <a:endParaRPr lang="en-US" dirty="0" smtClean="0">
              <a:latin typeface="Garamond" panose="02020404030301010803" pitchFamily="18" charset="0"/>
            </a:endParaRPr>
          </a:p>
          <a:p>
            <a:pPr marL="0" indent="0" algn="just" eaLnBrk="1" hangingPunct="1">
              <a:buFont typeface="Wingdings 2" pitchFamily="18" charset="2"/>
              <a:buNone/>
              <a:defRPr/>
            </a:pPr>
            <a:endParaRPr lang="en-US" dirty="0"/>
          </a:p>
        </p:txBody>
      </p:sp>
    </p:spTree>
    <p:extLst>
      <p:ext uri="{BB962C8B-B14F-4D97-AF65-F5344CB8AC3E}">
        <p14:creationId xmlns:p14="http://schemas.microsoft.com/office/powerpoint/2010/main" val="2896654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516672"/>
          </a:xfrm>
        </p:spPr>
        <p:txBody>
          <a:bodyPr>
            <a:normAutofit fontScale="90000"/>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1196752"/>
            <a:ext cx="8784976" cy="5400600"/>
          </a:xfrm>
          <a:prstGeom prst="rect">
            <a:avLst/>
          </a:prstGeom>
        </p:spPr>
        <p:txBody>
          <a:bodyPr>
            <a:normAutofit/>
          </a:bodyPr>
          <a:lstStyle/>
          <a:p>
            <a:pPr lvl="0" algn="just">
              <a:buFont typeface="Arial" panose="020B0604020202020204" pitchFamily="34" charset="0"/>
              <a:buChar char="•"/>
            </a:pPr>
            <a:r>
              <a:rPr lang="cs-CZ" dirty="0" err="1" smtClean="0">
                <a:latin typeface="Garamond" panose="02020404030301010803" pitchFamily="18" charset="0"/>
              </a:rPr>
              <a:t>Germany</a:t>
            </a:r>
            <a:r>
              <a:rPr lang="cs-CZ" dirty="0" smtClean="0">
                <a:latin typeface="Garamond" panose="02020404030301010803" pitchFamily="18" charset="0"/>
              </a:rPr>
              <a:t> </a:t>
            </a:r>
            <a:r>
              <a:rPr lang="cs-CZ" dirty="0" err="1" smtClean="0">
                <a:latin typeface="Garamond" panose="02020404030301010803" pitchFamily="18" charset="0"/>
              </a:rPr>
              <a:t>divided</a:t>
            </a:r>
            <a:r>
              <a:rPr lang="cs-CZ" dirty="0" smtClean="0">
                <a:latin typeface="Garamond" panose="02020404030301010803" pitchFamily="18" charset="0"/>
              </a:rPr>
              <a:t> </a:t>
            </a:r>
            <a:r>
              <a:rPr lang="cs-CZ" dirty="0" err="1" smtClean="0">
                <a:latin typeface="Garamond" panose="02020404030301010803" pitchFamily="18" charset="0"/>
              </a:rPr>
              <a:t>into</a:t>
            </a:r>
            <a:r>
              <a:rPr lang="cs-CZ" dirty="0" smtClean="0">
                <a:latin typeface="Garamond" panose="02020404030301010803" pitchFamily="18" charset="0"/>
              </a:rPr>
              <a:t> </a:t>
            </a:r>
            <a:r>
              <a:rPr lang="cs-CZ" dirty="0" err="1" smtClean="0">
                <a:latin typeface="Garamond" panose="02020404030301010803" pitchFamily="18" charset="0"/>
              </a:rPr>
              <a:t>four</a:t>
            </a:r>
            <a:r>
              <a:rPr lang="cs-CZ" dirty="0" smtClean="0">
                <a:latin typeface="Garamond" panose="02020404030301010803" pitchFamily="18" charset="0"/>
              </a:rPr>
              <a:t> </a:t>
            </a:r>
            <a:r>
              <a:rPr lang="cs-CZ" dirty="0" err="1" smtClean="0">
                <a:latin typeface="Garamond" panose="02020404030301010803" pitchFamily="18" charset="0"/>
              </a:rPr>
              <a:t>ocuppation</a:t>
            </a:r>
            <a:r>
              <a:rPr lang="cs-CZ" dirty="0" smtClean="0">
                <a:latin typeface="Garamond" panose="02020404030301010803" pitchFamily="18" charset="0"/>
              </a:rPr>
              <a:t> </a:t>
            </a:r>
            <a:r>
              <a:rPr lang="cs-CZ" dirty="0" err="1" smtClean="0">
                <a:latin typeface="Garamond" panose="02020404030301010803" pitchFamily="18" charset="0"/>
              </a:rPr>
              <a:t>zones</a:t>
            </a:r>
            <a:r>
              <a:rPr lang="cs-CZ" dirty="0" smtClean="0">
                <a:latin typeface="Garamond" panose="02020404030301010803" pitchFamily="18" charset="0"/>
              </a:rPr>
              <a:t> – </a:t>
            </a:r>
            <a:r>
              <a:rPr lang="cs-CZ" dirty="0" err="1" smtClean="0">
                <a:latin typeface="Garamond" panose="02020404030301010803" pitchFamily="18" charset="0"/>
              </a:rPr>
              <a:t>French</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southwest</a:t>
            </a:r>
            <a:r>
              <a:rPr lang="cs-CZ" dirty="0" smtClean="0">
                <a:latin typeface="Garamond" panose="02020404030301010803" pitchFamily="18" charset="0"/>
              </a:rPr>
              <a:t>, </a:t>
            </a:r>
            <a:r>
              <a:rPr lang="cs-CZ" dirty="0" err="1" smtClean="0">
                <a:latin typeface="Garamond" panose="02020404030301010803" pitchFamily="18" charset="0"/>
              </a:rPr>
              <a:t>British</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northwest</a:t>
            </a:r>
            <a:r>
              <a:rPr lang="cs-CZ" dirty="0" smtClean="0">
                <a:latin typeface="Garamond" panose="02020404030301010803" pitchFamily="18" charset="0"/>
              </a:rPr>
              <a:t>, </a:t>
            </a:r>
            <a:r>
              <a:rPr lang="cs-CZ" dirty="0" err="1" smtClean="0">
                <a:latin typeface="Garamond" panose="02020404030301010803" pitchFamily="18" charset="0"/>
              </a:rPr>
              <a:t>United</a:t>
            </a:r>
            <a:r>
              <a:rPr lang="cs-CZ" dirty="0" smtClean="0">
                <a:latin typeface="Garamond" panose="02020404030301010803" pitchFamily="18" charset="0"/>
              </a:rPr>
              <a:t> </a:t>
            </a:r>
            <a:r>
              <a:rPr lang="cs-CZ" dirty="0" err="1" smtClean="0">
                <a:latin typeface="Garamond" panose="02020404030301010803" pitchFamily="18" charset="0"/>
              </a:rPr>
              <a:t>States</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south</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Soviet</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east</a:t>
            </a:r>
            <a:r>
              <a:rPr lang="cs-CZ" dirty="0" smtClean="0">
                <a:latin typeface="Garamond" panose="02020404030301010803" pitchFamily="18" charset="0"/>
              </a:rPr>
              <a:t>, </a:t>
            </a:r>
            <a:r>
              <a:rPr lang="cs-CZ" dirty="0" err="1" smtClean="0">
                <a:latin typeface="Garamond" panose="02020404030301010803" pitchFamily="18" charset="0"/>
              </a:rPr>
              <a:t>also</a:t>
            </a:r>
            <a:r>
              <a:rPr lang="cs-CZ" dirty="0" smtClean="0">
                <a:latin typeface="Garamond" panose="02020404030301010803" pitchFamily="18" charset="0"/>
              </a:rPr>
              <a:t> Berlin, </a:t>
            </a:r>
            <a:r>
              <a:rPr lang="cs-CZ" dirty="0" err="1" smtClean="0">
                <a:latin typeface="Garamond" panose="02020404030301010803" pitchFamily="18" charset="0"/>
              </a:rPr>
              <a:t>which</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situated</a:t>
            </a:r>
            <a:r>
              <a:rPr lang="cs-CZ" dirty="0" smtClean="0">
                <a:latin typeface="Garamond" panose="02020404030301010803" pitchFamily="18" charset="0"/>
              </a:rPr>
              <a:t> in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Soviet</a:t>
            </a:r>
            <a:r>
              <a:rPr lang="cs-CZ" dirty="0" smtClean="0">
                <a:latin typeface="Garamond" panose="02020404030301010803" pitchFamily="18" charset="0"/>
              </a:rPr>
              <a:t> </a:t>
            </a:r>
            <a:r>
              <a:rPr lang="cs-CZ" dirty="0" err="1" smtClean="0">
                <a:latin typeface="Garamond" panose="02020404030301010803" pitchFamily="18" charset="0"/>
              </a:rPr>
              <a:t>zone</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divided</a:t>
            </a:r>
            <a:r>
              <a:rPr lang="cs-CZ" dirty="0" smtClean="0">
                <a:latin typeface="Garamond" panose="02020404030301010803" pitchFamily="18" charset="0"/>
              </a:rPr>
              <a:t> </a:t>
            </a:r>
            <a:r>
              <a:rPr lang="cs-CZ" dirty="0" err="1" smtClean="0">
                <a:latin typeface="Garamond" panose="02020404030301010803" pitchFamily="18" charset="0"/>
              </a:rPr>
              <a:t>into</a:t>
            </a:r>
            <a:r>
              <a:rPr lang="cs-CZ" dirty="0" smtClean="0">
                <a:latin typeface="Garamond" panose="02020404030301010803" pitchFamily="18" charset="0"/>
              </a:rPr>
              <a:t> </a:t>
            </a:r>
            <a:r>
              <a:rPr lang="cs-CZ" dirty="0" err="1" smtClean="0">
                <a:latin typeface="Garamond" panose="02020404030301010803" pitchFamily="18" charset="0"/>
              </a:rPr>
              <a:t>four</a:t>
            </a:r>
            <a:r>
              <a:rPr lang="cs-CZ" dirty="0" smtClean="0">
                <a:latin typeface="Garamond" panose="02020404030301010803" pitchFamily="18" charset="0"/>
              </a:rPr>
              <a:t> </a:t>
            </a:r>
            <a:r>
              <a:rPr lang="cs-CZ" dirty="0" err="1" smtClean="0">
                <a:latin typeface="Garamond" panose="02020404030301010803" pitchFamily="18" charset="0"/>
              </a:rPr>
              <a:t>occupation</a:t>
            </a:r>
            <a:r>
              <a:rPr lang="cs-CZ" dirty="0" smtClean="0">
                <a:latin typeface="Garamond" panose="02020404030301010803" pitchFamily="18" charset="0"/>
              </a:rPr>
              <a:t> </a:t>
            </a:r>
            <a:r>
              <a:rPr lang="cs-CZ" dirty="0" err="1" smtClean="0">
                <a:latin typeface="Garamond" panose="02020404030301010803" pitchFamily="18" charset="0"/>
              </a:rPr>
              <a:t>zones</a:t>
            </a:r>
            <a:r>
              <a:rPr lang="cs-CZ" dirty="0" smtClean="0">
                <a:latin typeface="Garamond" panose="02020404030301010803" pitchFamily="18" charset="0"/>
              </a:rPr>
              <a:t> </a:t>
            </a:r>
          </a:p>
          <a:p>
            <a:pPr lvl="0" algn="just">
              <a:buFont typeface="Arial" panose="020B0604020202020204" pitchFamily="34" charset="0"/>
              <a:buChar char="•"/>
            </a:pPr>
            <a:r>
              <a:rPr lang="cs-CZ" dirty="0" err="1">
                <a:latin typeface="Garamond" panose="02020404030301010803" pitchFamily="18" charset="0"/>
              </a:rPr>
              <a:t>A</a:t>
            </a:r>
            <a:r>
              <a:rPr lang="cs-CZ" dirty="0" err="1" smtClean="0">
                <a:latin typeface="Garamond" panose="02020404030301010803" pitchFamily="18" charset="0"/>
              </a:rPr>
              <a:t>ll</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territorries</a:t>
            </a:r>
            <a:r>
              <a:rPr lang="cs-CZ" dirty="0" smtClean="0">
                <a:latin typeface="Garamond" panose="02020404030301010803" pitchFamily="18" charset="0"/>
              </a:rPr>
              <a:t> </a:t>
            </a:r>
            <a:r>
              <a:rPr lang="cs-CZ" dirty="0" err="1" smtClean="0">
                <a:latin typeface="Garamond" panose="02020404030301010803" pitchFamily="18" charset="0"/>
              </a:rPr>
              <a:t>that</a:t>
            </a:r>
            <a:r>
              <a:rPr lang="cs-CZ" dirty="0" smtClean="0">
                <a:latin typeface="Garamond" panose="02020404030301010803" pitchFamily="18" charset="0"/>
              </a:rPr>
              <a:t> </a:t>
            </a:r>
            <a:r>
              <a:rPr lang="cs-CZ" dirty="0" err="1" smtClean="0">
                <a:latin typeface="Garamond" panose="02020404030301010803" pitchFamily="18" charset="0"/>
              </a:rPr>
              <a:t>Germany</a:t>
            </a:r>
            <a:r>
              <a:rPr lang="cs-CZ" dirty="0" smtClean="0">
                <a:latin typeface="Garamond" panose="02020404030301010803" pitchFamily="18" charset="0"/>
              </a:rPr>
              <a:t> had </a:t>
            </a:r>
            <a:r>
              <a:rPr lang="cs-CZ" dirty="0" err="1" smtClean="0">
                <a:latin typeface="Garamond" panose="02020404030301010803" pitchFamily="18" charset="0"/>
              </a:rPr>
              <a:t>occupied</a:t>
            </a:r>
            <a:r>
              <a:rPr lang="cs-CZ" dirty="0" smtClean="0">
                <a:latin typeface="Garamond" panose="02020404030301010803" pitchFamily="18" charset="0"/>
              </a:rPr>
              <a:t> (</a:t>
            </a:r>
            <a:r>
              <a:rPr lang="cs-CZ" dirty="0" err="1" smtClean="0">
                <a:latin typeface="Garamond" panose="02020404030301010803" pitchFamily="18" charset="0"/>
              </a:rPr>
              <a:t>Austria</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detached</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Germany</a:t>
            </a:r>
            <a:r>
              <a:rPr lang="cs-CZ" dirty="0" smtClean="0">
                <a:latin typeface="Garamond" panose="02020404030301010803" pitchFamily="18" charset="0"/>
              </a:rPr>
              <a:t> </a:t>
            </a:r>
            <a:r>
              <a:rPr lang="cs-CZ" dirty="0" err="1" smtClean="0">
                <a:latin typeface="Garamond" panose="02020404030301010803" pitchFamily="18" charset="0"/>
              </a:rPr>
              <a:t>lost</a:t>
            </a:r>
            <a:r>
              <a:rPr lang="cs-CZ" dirty="0" smtClean="0">
                <a:latin typeface="Garamond" panose="02020404030301010803" pitchFamily="18" charset="0"/>
              </a:rPr>
              <a:t> </a:t>
            </a:r>
            <a:r>
              <a:rPr lang="cs-CZ" dirty="0" err="1" smtClean="0">
                <a:latin typeface="Garamond" panose="02020404030301010803" pitchFamily="18" charset="0"/>
              </a:rPr>
              <a:t>some</a:t>
            </a:r>
            <a:r>
              <a:rPr lang="cs-CZ" dirty="0" smtClean="0">
                <a:latin typeface="Garamond" panose="02020404030301010803" pitchFamily="18" charset="0"/>
              </a:rPr>
              <a:t> </a:t>
            </a:r>
            <a:r>
              <a:rPr lang="cs-CZ" dirty="0" err="1" smtClean="0">
                <a:latin typeface="Garamond" panose="02020404030301010803" pitchFamily="18" charset="0"/>
              </a:rPr>
              <a:t>territories</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Russia</a:t>
            </a:r>
            <a:r>
              <a:rPr lang="cs-CZ" dirty="0" smtClean="0">
                <a:latin typeface="Garamond" panose="02020404030301010803" pitchFamily="18" charset="0"/>
              </a:rPr>
              <a:t>, </a:t>
            </a:r>
            <a:r>
              <a:rPr lang="cs-CZ" dirty="0" err="1" smtClean="0">
                <a:latin typeface="Garamond" panose="02020404030301010803" pitchFamily="18" charset="0"/>
              </a:rPr>
              <a:t>new</a:t>
            </a:r>
            <a:r>
              <a:rPr lang="cs-CZ" dirty="0" smtClean="0">
                <a:latin typeface="Garamond" panose="02020404030301010803" pitchFamily="18" charset="0"/>
              </a:rPr>
              <a:t> </a:t>
            </a:r>
            <a:r>
              <a:rPr lang="cs-CZ" dirty="0" err="1" smtClean="0">
                <a:latin typeface="Garamond" panose="02020404030301010803" pitchFamily="18" charset="0"/>
              </a:rPr>
              <a:t>Polish</a:t>
            </a:r>
            <a:r>
              <a:rPr lang="cs-CZ" dirty="0" smtClean="0">
                <a:latin typeface="Garamond" panose="02020404030301010803" pitchFamily="18" charset="0"/>
              </a:rPr>
              <a:t> </a:t>
            </a:r>
            <a:r>
              <a:rPr lang="cs-CZ" dirty="0" err="1" smtClean="0">
                <a:latin typeface="Garamond" panose="02020404030301010803" pitchFamily="18" charset="0"/>
              </a:rPr>
              <a:t>frontiers</a:t>
            </a:r>
            <a:r>
              <a:rPr lang="cs-CZ" dirty="0" smtClean="0">
                <a:latin typeface="Garamond" panose="02020404030301010803" pitchFamily="18" charset="0"/>
              </a:rPr>
              <a:t> on </a:t>
            </a:r>
            <a:r>
              <a:rPr lang="cs-CZ" dirty="0" err="1" smtClean="0">
                <a:latin typeface="Garamond" panose="02020404030301010803" pitchFamily="18" charset="0"/>
              </a:rPr>
              <a:t>the</a:t>
            </a:r>
            <a:r>
              <a:rPr lang="cs-CZ" dirty="0" smtClean="0">
                <a:latin typeface="Garamond" panose="02020404030301010803" pitchFamily="18" charset="0"/>
              </a:rPr>
              <a:t> Oder-</a:t>
            </a:r>
            <a:r>
              <a:rPr lang="cs-CZ" dirty="0" err="1" smtClean="0">
                <a:latin typeface="Garamond" panose="02020404030301010803" pitchFamily="18" charset="0"/>
              </a:rPr>
              <a:t>Niesse</a:t>
            </a:r>
            <a:r>
              <a:rPr lang="cs-CZ" dirty="0" smtClean="0">
                <a:latin typeface="Garamond" panose="02020404030301010803" pitchFamily="18" charset="0"/>
              </a:rPr>
              <a:t> line</a:t>
            </a:r>
          </a:p>
          <a:p>
            <a:pPr lvl="0" algn="just">
              <a:buFont typeface="Arial" panose="020B0604020202020204" pitchFamily="34" charset="0"/>
              <a:buChar char="•"/>
            </a:pPr>
            <a:r>
              <a:rPr lang="cs-CZ" dirty="0" err="1">
                <a:latin typeface="Garamond" panose="02020404030301010803" pitchFamily="18" charset="0"/>
              </a:rPr>
              <a:t>M</a:t>
            </a:r>
            <a:r>
              <a:rPr lang="cs-CZ" dirty="0" err="1" smtClean="0">
                <a:latin typeface="Garamond" panose="02020404030301010803" pitchFamily="18" charset="0"/>
              </a:rPr>
              <a:t>illions</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ethnic</a:t>
            </a:r>
            <a:r>
              <a:rPr lang="cs-CZ" dirty="0" smtClean="0">
                <a:latin typeface="Garamond" panose="02020404030301010803" pitchFamily="18" charset="0"/>
              </a:rPr>
              <a:t>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expelled</a:t>
            </a:r>
            <a:r>
              <a:rPr lang="cs-CZ" dirty="0" smtClean="0">
                <a:latin typeface="Garamond" panose="02020404030301010803" pitchFamily="18" charset="0"/>
              </a:rPr>
              <a:t>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Poland</a:t>
            </a:r>
            <a:r>
              <a:rPr lang="cs-CZ" dirty="0" smtClean="0">
                <a:latin typeface="Garamond" panose="02020404030301010803" pitchFamily="18" charset="0"/>
              </a:rPr>
              <a:t> and </a:t>
            </a:r>
            <a:r>
              <a:rPr lang="cs-CZ" dirty="0" err="1" smtClean="0">
                <a:latin typeface="Garamond" panose="02020404030301010803" pitchFamily="18" charset="0"/>
              </a:rPr>
              <a:t>Hungary</a:t>
            </a:r>
            <a:r>
              <a:rPr lang="cs-CZ" dirty="0" smtClean="0">
                <a:latin typeface="Garamond" panose="02020404030301010803" pitchFamily="18" charset="0"/>
              </a:rPr>
              <a:t> </a:t>
            </a:r>
            <a:r>
              <a:rPr lang="cs-CZ" dirty="0" err="1" smtClean="0">
                <a:latin typeface="Garamond" panose="02020404030301010803" pitchFamily="18" charset="0"/>
              </a:rPr>
              <a:t>returned</a:t>
            </a:r>
            <a:r>
              <a:rPr lang="cs-CZ" dirty="0" smtClean="0">
                <a:latin typeface="Garamond" panose="02020404030301010803" pitchFamily="18" charset="0"/>
              </a:rPr>
              <a:t> to </a:t>
            </a:r>
            <a:r>
              <a:rPr lang="cs-CZ" dirty="0" err="1" smtClean="0">
                <a:latin typeface="Garamond" panose="02020404030301010803" pitchFamily="18" charset="0"/>
              </a:rPr>
              <a:t>Germany</a:t>
            </a:r>
            <a:endParaRPr lang="cs-CZ" dirty="0" smtClean="0">
              <a:latin typeface="Garamond" panose="02020404030301010803" pitchFamily="18" charset="0"/>
            </a:endParaRPr>
          </a:p>
          <a:p>
            <a:pPr algn="just">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3975283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expulsion of the German population</a:t>
            </a:r>
            <a:endParaRPr lang="en-US" dirty="0"/>
          </a:p>
        </p:txBody>
      </p:sp>
      <p:sp>
        <p:nvSpPr>
          <p:cNvPr id="32771" name="Content Placeholder 2"/>
          <p:cNvSpPr>
            <a:spLocks noGrp="1"/>
          </p:cNvSpPr>
          <p:nvPr>
            <p:ph idx="4294967295"/>
          </p:nvPr>
        </p:nvSpPr>
        <p:spPr>
          <a:xfrm>
            <a:off x="457200" y="260648"/>
            <a:ext cx="7239000" cy="6195715"/>
          </a:xfrm>
          <a:prstGeom prst="rect">
            <a:avLst/>
          </a:prstGeom>
        </p:spPr>
        <p:txBody>
          <a:bodyPr/>
          <a:lstStyle/>
          <a:p>
            <a:pPr algn="just">
              <a:buFont typeface="Arial" panose="020B0604020202020204" pitchFamily="34" charset="0"/>
              <a:buChar char="•"/>
            </a:pPr>
            <a:r>
              <a:rPr lang="cs-CZ" altLang="en-US" dirty="0" smtClean="0">
                <a:latin typeface="Garamond" panose="02020404030301010803" pitchFamily="18" charset="0"/>
              </a:rPr>
              <a:t>May 1945 – </a:t>
            </a:r>
            <a:r>
              <a:rPr lang="cs-CZ" altLang="en-US" dirty="0" err="1" smtClean="0">
                <a:latin typeface="Garamond" panose="02020404030301010803" pitchFamily="18" charset="0"/>
              </a:rPr>
              <a:t>wild</a:t>
            </a:r>
            <a:r>
              <a:rPr lang="cs-CZ" altLang="en-US" dirty="0" smtClean="0">
                <a:latin typeface="Garamond" panose="02020404030301010803" pitchFamily="18" charset="0"/>
              </a:rPr>
              <a:t> </a:t>
            </a:r>
            <a:r>
              <a:rPr lang="cs-CZ" altLang="en-US" dirty="0" err="1" smtClean="0">
                <a:latin typeface="Garamond" panose="02020404030301010803" pitchFamily="18" charset="0"/>
              </a:rPr>
              <a:t>expulsion</a:t>
            </a:r>
            <a:r>
              <a:rPr lang="cs-CZ" altLang="en-US" dirty="0" smtClean="0">
                <a:latin typeface="Garamond" panose="02020404030301010803" pitchFamily="18" charset="0"/>
              </a:rPr>
              <a:t> (15,000 – 30, 000)!! - </a:t>
            </a:r>
            <a:r>
              <a:rPr lang="en-US" altLang="en-US" dirty="0" smtClean="0">
                <a:latin typeface="Garamond" panose="02020404030301010803" pitchFamily="18" charset="0"/>
              </a:rPr>
              <a:t>displacement and expulsion of German populations</a:t>
            </a:r>
            <a:r>
              <a:rPr lang="cs-CZ" altLang="en-US" dirty="0" smtClean="0">
                <a:latin typeface="Garamond" panose="02020404030301010803" pitchFamily="18" charset="0"/>
              </a:rPr>
              <a:t>, </a:t>
            </a:r>
            <a:r>
              <a:rPr lang="cs-CZ" altLang="en-US" dirty="0" err="1" smtClean="0">
                <a:latin typeface="Garamond" panose="02020404030301010803" pitchFamily="18" charset="0"/>
              </a:rPr>
              <a:t>Saxon</a:t>
            </a:r>
            <a:r>
              <a:rPr lang="cs-CZ" altLang="en-US" dirty="0" smtClean="0">
                <a:latin typeface="Garamond" panose="02020404030301010803" pitchFamily="18" charset="0"/>
              </a:rPr>
              <a:t>, </a:t>
            </a:r>
            <a:r>
              <a:rPr lang="cs-CZ" altLang="en-US" dirty="0" err="1" smtClean="0">
                <a:latin typeface="Garamond" panose="02020404030301010803" pitchFamily="18" charset="0"/>
              </a:rPr>
              <a:t>Austria</a:t>
            </a:r>
            <a:r>
              <a:rPr lang="cs-CZ" altLang="en-US" dirty="0" smtClean="0">
                <a:latin typeface="Garamond" panose="02020404030301010803" pitchFamily="18" charset="0"/>
              </a:rPr>
              <a:t> – 660, 000</a:t>
            </a:r>
          </a:p>
          <a:p>
            <a:pPr algn="just">
              <a:buFont typeface="Arial" panose="020B0604020202020204" pitchFamily="34" charset="0"/>
              <a:buChar char="•"/>
            </a:pPr>
            <a:r>
              <a:rPr lang="en-US" altLang="en-US" dirty="0">
                <a:hlinkClick r:id="rId2"/>
              </a:rPr>
              <a:t>http://www.youtube.com/watch?v=g6IFfQdM7EI&amp;feature=related</a:t>
            </a:r>
            <a:endParaRPr lang="en-US" altLang="en-US" dirty="0"/>
          </a:p>
          <a:p>
            <a:pPr algn="just">
              <a:buFont typeface="Arial" panose="020B0604020202020204" pitchFamily="34" charset="0"/>
              <a:buChar char="•"/>
            </a:pPr>
            <a:endParaRPr lang="en-US" altLang="en-US" dirty="0" smtClean="0">
              <a:latin typeface="Garamond" panose="02020404030301010803" pitchFamily="18" charset="0"/>
            </a:endParaRPr>
          </a:p>
          <a:p>
            <a:endParaRPr lang="en-US" altLang="en-US" dirty="0" smtClean="0"/>
          </a:p>
        </p:txBody>
      </p:sp>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19400"/>
            <a:ext cx="487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67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1"/>
            <a:ext cx="7239000" cy="797769"/>
          </a:xfrm>
        </p:spPr>
        <p:txBody>
          <a:bodyPr/>
          <a:lstStyle/>
          <a:p>
            <a:pPr algn="ctr">
              <a:defRPr/>
            </a:pPr>
            <a:r>
              <a:rPr lang="cs-CZ" sz="3200" dirty="0" smtClean="0">
                <a:latin typeface="Garamond" panose="02020404030301010803" pitchFamily="18" charset="0"/>
              </a:rPr>
              <a:t>Potsdam </a:t>
            </a:r>
            <a:r>
              <a:rPr lang="cs-CZ" sz="3200" dirty="0" err="1" smtClean="0">
                <a:latin typeface="Garamond" panose="02020404030301010803" pitchFamily="18" charset="0"/>
              </a:rPr>
              <a:t>Conference</a:t>
            </a:r>
            <a:r>
              <a:rPr lang="cs-CZ" sz="3200" dirty="0" smtClean="0">
                <a:latin typeface="Garamond" panose="02020404030301010803" pitchFamily="18" charset="0"/>
              </a:rPr>
              <a:t> and expulsion</a:t>
            </a:r>
            <a:endParaRPr lang="en-US" sz="3200" dirty="0">
              <a:latin typeface="Garamond" panose="02020404030301010803" pitchFamily="18" charset="0"/>
            </a:endParaRPr>
          </a:p>
        </p:txBody>
      </p:sp>
      <p:sp>
        <p:nvSpPr>
          <p:cNvPr id="33795" name="Content Placeholder 2"/>
          <p:cNvSpPr>
            <a:spLocks noGrp="1"/>
          </p:cNvSpPr>
          <p:nvPr>
            <p:ph idx="4294967295"/>
          </p:nvPr>
        </p:nvSpPr>
        <p:spPr>
          <a:xfrm>
            <a:off x="457200" y="1143000"/>
            <a:ext cx="8507288" cy="5313363"/>
          </a:xfrm>
          <a:prstGeom prst="rect">
            <a:avLst/>
          </a:prstGeom>
        </p:spPr>
        <p:txBody>
          <a:bodyPr/>
          <a:lstStyle/>
          <a:p>
            <a:pPr algn="just">
              <a:buFont typeface="Arial" panose="020B0604020202020204" pitchFamily="34" charset="0"/>
              <a:buChar char="•"/>
            </a:pPr>
            <a:r>
              <a:rPr lang="cs-CZ" altLang="en-US" dirty="0" smtClean="0">
                <a:latin typeface="Garamond" panose="02020404030301010803" pitchFamily="18" charset="0"/>
              </a:rPr>
              <a:t>August 1945 – transfer </a:t>
            </a:r>
            <a:r>
              <a:rPr lang="cs-CZ" altLang="en-US" dirty="0" err="1" smtClean="0">
                <a:latin typeface="Garamond" panose="02020404030301010803" pitchFamily="18" charset="0"/>
              </a:rPr>
              <a:t>of</a:t>
            </a:r>
            <a:r>
              <a:rPr lang="cs-CZ" altLang="en-US" dirty="0" smtClean="0">
                <a:latin typeface="Garamond" panose="02020404030301010803" pitchFamily="18" charset="0"/>
              </a:rPr>
              <a:t> </a:t>
            </a:r>
            <a:r>
              <a:rPr lang="cs-CZ" altLang="en-US" dirty="0" err="1" smtClean="0">
                <a:latin typeface="Garamond" panose="02020404030301010803" pitchFamily="18" charset="0"/>
              </a:rPr>
              <a:t>German</a:t>
            </a:r>
            <a:r>
              <a:rPr lang="cs-CZ" altLang="en-US" dirty="0" smtClean="0">
                <a:latin typeface="Garamond" panose="02020404030301010803" pitchFamily="18" charset="0"/>
              </a:rPr>
              <a:t> </a:t>
            </a:r>
            <a:r>
              <a:rPr lang="cs-CZ" altLang="en-US" dirty="0" err="1" smtClean="0">
                <a:latin typeface="Garamond" panose="02020404030301010803" pitchFamily="18" charset="0"/>
              </a:rPr>
              <a:t>populatin</a:t>
            </a:r>
            <a:r>
              <a:rPr lang="cs-CZ" altLang="en-US" dirty="0" smtClean="0">
                <a:latin typeface="Garamond" panose="02020404030301010803" pitchFamily="18" charset="0"/>
              </a:rPr>
              <a:t> </a:t>
            </a:r>
            <a:r>
              <a:rPr lang="cs-CZ" altLang="en-US" dirty="0" err="1" smtClean="0">
                <a:latin typeface="Garamond" panose="02020404030301010803" pitchFamily="18" charset="0"/>
              </a:rPr>
              <a:t>form</a:t>
            </a:r>
            <a:r>
              <a:rPr lang="cs-CZ" altLang="en-US" dirty="0" smtClean="0">
                <a:latin typeface="Garamond" panose="02020404030301010803" pitchFamily="18" charset="0"/>
              </a:rPr>
              <a:t> </a:t>
            </a:r>
            <a:r>
              <a:rPr lang="cs-CZ" altLang="en-US" dirty="0" err="1" smtClean="0">
                <a:latin typeface="Garamond" panose="02020404030301010803" pitchFamily="18" charset="0"/>
              </a:rPr>
              <a:t>Czechoslovakia</a:t>
            </a:r>
            <a:r>
              <a:rPr lang="cs-CZ" altLang="en-US" dirty="0" smtClean="0">
                <a:latin typeface="Garamond" panose="02020404030301010803" pitchFamily="18" charset="0"/>
              </a:rPr>
              <a:t> and </a:t>
            </a:r>
            <a:r>
              <a:rPr lang="cs-CZ" altLang="en-US" dirty="0" err="1" smtClean="0">
                <a:latin typeface="Garamond" panose="02020404030301010803" pitchFamily="18" charset="0"/>
              </a:rPr>
              <a:t>Poland</a:t>
            </a:r>
            <a:r>
              <a:rPr lang="cs-CZ" altLang="en-US" dirty="0" smtClean="0">
                <a:latin typeface="Garamond" panose="02020404030301010803" pitchFamily="18" charset="0"/>
              </a:rPr>
              <a:t>, </a:t>
            </a:r>
            <a:r>
              <a:rPr lang="cs-CZ" altLang="en-US" dirty="0" err="1" smtClean="0">
                <a:latin typeface="Garamond" panose="02020404030301010803" pitchFamily="18" charset="0"/>
              </a:rPr>
              <a:t>expulsion</a:t>
            </a:r>
            <a:r>
              <a:rPr lang="cs-CZ" altLang="en-US" dirty="0" smtClean="0">
                <a:latin typeface="Garamond" panose="02020404030301010803" pitchFamily="18" charset="0"/>
              </a:rPr>
              <a:t> </a:t>
            </a:r>
            <a:r>
              <a:rPr lang="cs-CZ" altLang="en-US" dirty="0" err="1" smtClean="0">
                <a:latin typeface="Garamond" panose="02020404030301010803" pitchFamily="18" charset="0"/>
              </a:rPr>
              <a:t>of</a:t>
            </a:r>
            <a:r>
              <a:rPr lang="cs-CZ" altLang="en-US" dirty="0" smtClean="0">
                <a:latin typeface="Garamond" panose="02020404030301010803" pitchFamily="18" charset="0"/>
              </a:rPr>
              <a:t> </a:t>
            </a:r>
            <a:r>
              <a:rPr lang="cs-CZ" altLang="en-US" dirty="0" err="1" smtClean="0">
                <a:latin typeface="Garamond" panose="02020404030301010803" pitchFamily="18" charset="0"/>
              </a:rPr>
              <a:t>Hungarian</a:t>
            </a:r>
            <a:r>
              <a:rPr lang="cs-CZ" altLang="en-US" dirty="0" smtClean="0">
                <a:latin typeface="Garamond" panose="02020404030301010803" pitchFamily="18" charset="0"/>
              </a:rPr>
              <a:t> </a:t>
            </a:r>
            <a:r>
              <a:rPr lang="cs-CZ" altLang="en-US" dirty="0" err="1" smtClean="0">
                <a:latin typeface="Garamond" panose="02020404030301010803" pitchFamily="18" charset="0"/>
              </a:rPr>
              <a:t>population</a:t>
            </a:r>
            <a:r>
              <a:rPr lang="cs-CZ" altLang="en-US" dirty="0" smtClean="0">
                <a:latin typeface="Garamond" panose="02020404030301010803" pitchFamily="18" charset="0"/>
              </a:rPr>
              <a:t> </a:t>
            </a:r>
            <a:r>
              <a:rPr lang="cs-CZ" altLang="en-US" dirty="0" err="1" smtClean="0">
                <a:latin typeface="Garamond" panose="02020404030301010803" pitchFamily="18" charset="0"/>
              </a:rPr>
              <a:t>was</a:t>
            </a:r>
            <a:r>
              <a:rPr lang="cs-CZ" altLang="en-US" dirty="0" smtClean="0">
                <a:latin typeface="Garamond" panose="02020404030301010803" pitchFamily="18" charset="0"/>
              </a:rPr>
              <a:t> not </a:t>
            </a:r>
            <a:r>
              <a:rPr lang="cs-CZ" altLang="en-US" dirty="0" err="1" smtClean="0">
                <a:latin typeface="Garamond" panose="02020404030301010803" pitchFamily="18" charset="0"/>
              </a:rPr>
              <a:t>agreed</a:t>
            </a:r>
            <a:endParaRPr lang="cs-CZ" altLang="en-US" dirty="0" smtClean="0">
              <a:latin typeface="Garamond" panose="02020404030301010803" pitchFamily="18" charset="0"/>
            </a:endParaRPr>
          </a:p>
          <a:p>
            <a:pPr algn="just">
              <a:buFont typeface="Arial" panose="020B0604020202020204" pitchFamily="34" charset="0"/>
              <a:buChar char="•"/>
            </a:pPr>
            <a:r>
              <a:rPr lang="cs-CZ" altLang="en-US" dirty="0" err="1" smtClean="0">
                <a:latin typeface="Garamond" panose="02020404030301010803" pitchFamily="18" charset="0"/>
              </a:rPr>
              <a:t>Related</a:t>
            </a:r>
            <a:r>
              <a:rPr lang="cs-CZ" altLang="en-US" dirty="0" smtClean="0">
                <a:latin typeface="Garamond" panose="02020404030301010803" pitchFamily="18" charset="0"/>
              </a:rPr>
              <a:t> </a:t>
            </a:r>
            <a:r>
              <a:rPr lang="cs-CZ" altLang="en-US" dirty="0" err="1" smtClean="0">
                <a:latin typeface="Garamond" panose="02020404030301010803" pitchFamily="18" charset="0"/>
              </a:rPr>
              <a:t>President´s</a:t>
            </a:r>
            <a:r>
              <a:rPr lang="cs-CZ" altLang="en-US" dirty="0" smtClean="0">
                <a:latin typeface="Garamond" panose="02020404030301010803" pitchFamily="18" charset="0"/>
              </a:rPr>
              <a:t>  </a:t>
            </a:r>
            <a:r>
              <a:rPr lang="cs-CZ" altLang="en-US" dirty="0" err="1" smtClean="0">
                <a:latin typeface="Garamond" panose="02020404030301010803" pitchFamily="18" charset="0"/>
              </a:rPr>
              <a:t>Decrees</a:t>
            </a:r>
            <a:r>
              <a:rPr lang="cs-CZ" altLang="en-US" dirty="0" smtClean="0">
                <a:latin typeface="Garamond" panose="02020404030301010803" pitchFamily="18" charset="0"/>
              </a:rPr>
              <a:t> - </a:t>
            </a:r>
            <a:r>
              <a:rPr lang="cs-CZ" altLang="en-US" dirty="0" err="1" smtClean="0">
                <a:latin typeface="Garamond" panose="02020404030301010803" pitchFamily="18" charset="0"/>
              </a:rPr>
              <a:t>revoke</a:t>
            </a:r>
            <a:r>
              <a:rPr lang="cs-CZ" altLang="en-US" dirty="0" smtClean="0">
                <a:latin typeface="Garamond" panose="02020404030301010803" pitchFamily="18" charset="0"/>
              </a:rPr>
              <a:t> </a:t>
            </a:r>
            <a:r>
              <a:rPr lang="cs-CZ" altLang="en-US" dirty="0" err="1" smtClean="0">
                <a:latin typeface="Garamond" panose="02020404030301010803" pitchFamily="18" charset="0"/>
              </a:rPr>
              <a:t>citizenship</a:t>
            </a:r>
            <a:r>
              <a:rPr lang="cs-CZ" altLang="en-US" dirty="0" smtClean="0">
                <a:latin typeface="Garamond" panose="02020404030301010803" pitchFamily="18" charset="0"/>
              </a:rPr>
              <a:t>, </a:t>
            </a:r>
            <a:r>
              <a:rPr lang="cs-CZ" altLang="en-US" dirty="0" err="1" smtClean="0">
                <a:latin typeface="Garamond" panose="02020404030301010803" pitchFamily="18" charset="0"/>
              </a:rPr>
              <a:t>National</a:t>
            </a:r>
            <a:r>
              <a:rPr lang="cs-CZ" altLang="en-US" dirty="0" smtClean="0">
                <a:latin typeface="Garamond" panose="02020404030301010803" pitchFamily="18" charset="0"/>
              </a:rPr>
              <a:t> </a:t>
            </a:r>
            <a:r>
              <a:rPr lang="cs-CZ" altLang="en-US" dirty="0" err="1" smtClean="0">
                <a:latin typeface="Garamond" panose="02020404030301010803" pitchFamily="18" charset="0"/>
              </a:rPr>
              <a:t>Administration</a:t>
            </a:r>
            <a:r>
              <a:rPr lang="cs-CZ" altLang="en-US" dirty="0" smtClean="0">
                <a:latin typeface="Garamond" panose="02020404030301010803" pitchFamily="18" charset="0"/>
              </a:rPr>
              <a:t> </a:t>
            </a:r>
            <a:r>
              <a:rPr lang="cs-CZ" altLang="en-US" dirty="0" err="1" smtClean="0">
                <a:latin typeface="Garamond" panose="02020404030301010803" pitchFamily="18" charset="0"/>
              </a:rPr>
              <a:t>of</a:t>
            </a:r>
            <a:r>
              <a:rPr lang="cs-CZ" altLang="en-US" dirty="0" smtClean="0">
                <a:latin typeface="Garamond" panose="02020404030301010803" pitchFamily="18" charset="0"/>
              </a:rPr>
              <a:t> </a:t>
            </a:r>
            <a:r>
              <a:rPr lang="cs-CZ" altLang="en-US" dirty="0" err="1" smtClean="0">
                <a:latin typeface="Garamond" panose="02020404030301010803" pitchFamily="18" charset="0"/>
              </a:rPr>
              <a:t>firms</a:t>
            </a:r>
            <a:r>
              <a:rPr lang="cs-CZ" altLang="en-US" dirty="0" smtClean="0">
                <a:latin typeface="Garamond" panose="02020404030301010803" pitchFamily="18" charset="0"/>
              </a:rPr>
              <a:t>, </a:t>
            </a:r>
            <a:r>
              <a:rPr lang="cs-CZ" altLang="en-US" dirty="0" err="1" smtClean="0">
                <a:latin typeface="Garamond" panose="02020404030301010803" pitchFamily="18" charset="0"/>
              </a:rPr>
              <a:t>confiscation</a:t>
            </a:r>
            <a:r>
              <a:rPr lang="cs-CZ" altLang="en-US" dirty="0" smtClean="0">
                <a:latin typeface="Garamond" panose="02020404030301010803" pitchFamily="18" charset="0"/>
              </a:rPr>
              <a:t> </a:t>
            </a:r>
            <a:r>
              <a:rPr lang="cs-CZ" altLang="en-US" dirty="0" err="1" smtClean="0">
                <a:latin typeface="Garamond" panose="02020404030301010803" pitchFamily="18" charset="0"/>
              </a:rPr>
              <a:t>of</a:t>
            </a:r>
            <a:r>
              <a:rPr lang="cs-CZ" altLang="en-US" dirty="0" smtClean="0">
                <a:latin typeface="Garamond" panose="02020404030301010803" pitchFamily="18" charset="0"/>
              </a:rPr>
              <a:t> </a:t>
            </a:r>
            <a:r>
              <a:rPr lang="cs-CZ" altLang="en-US" dirty="0" err="1" smtClean="0">
                <a:latin typeface="Garamond" panose="02020404030301010803" pitchFamily="18" charset="0"/>
              </a:rPr>
              <a:t>land</a:t>
            </a:r>
            <a:endParaRPr lang="cs-CZ" altLang="en-US" dirty="0" smtClean="0">
              <a:latin typeface="Garamond" panose="02020404030301010803" pitchFamily="18" charset="0"/>
            </a:endParaRPr>
          </a:p>
          <a:p>
            <a:pPr algn="just">
              <a:buFont typeface="Arial" panose="020B0604020202020204" pitchFamily="34" charset="0"/>
              <a:buChar char="•"/>
            </a:pPr>
            <a:r>
              <a:rPr lang="cs-CZ" altLang="en-US" dirty="0" err="1">
                <a:latin typeface="Garamond" panose="02020404030301010803" pitchFamily="18" charset="0"/>
              </a:rPr>
              <a:t>I</a:t>
            </a:r>
            <a:r>
              <a:rPr lang="cs-CZ" altLang="en-US" dirty="0" err="1" smtClean="0">
                <a:latin typeface="Garamond" panose="02020404030301010803" pitchFamily="18" charset="0"/>
              </a:rPr>
              <a:t>mmovable</a:t>
            </a:r>
            <a:r>
              <a:rPr lang="cs-CZ" altLang="en-US" dirty="0" smtClean="0">
                <a:latin typeface="Garamond" panose="02020404030301010803" pitchFamily="18" charset="0"/>
              </a:rPr>
              <a:t> </a:t>
            </a:r>
            <a:r>
              <a:rPr lang="cs-CZ" altLang="en-US" dirty="0" err="1" smtClean="0">
                <a:latin typeface="Garamond" panose="02020404030301010803" pitchFamily="18" charset="0"/>
              </a:rPr>
              <a:t>property</a:t>
            </a:r>
            <a:r>
              <a:rPr lang="cs-CZ" altLang="en-US" dirty="0" smtClean="0">
                <a:latin typeface="Garamond" panose="02020404030301010803" pitchFamily="18" charset="0"/>
              </a:rPr>
              <a:t>, </a:t>
            </a:r>
            <a:r>
              <a:rPr lang="cs-CZ" altLang="en-US" dirty="0" err="1" smtClean="0">
                <a:latin typeface="Garamond" panose="02020404030301010803" pitchFamily="18" charset="0"/>
              </a:rPr>
              <a:t>valuables</a:t>
            </a:r>
            <a:endParaRPr lang="cs-CZ" altLang="en-US" dirty="0" smtClean="0">
              <a:latin typeface="Garamond" panose="02020404030301010803" pitchFamily="18" charset="0"/>
            </a:endParaRPr>
          </a:p>
          <a:p>
            <a:pPr algn="just">
              <a:buFont typeface="Arial" panose="020B0604020202020204" pitchFamily="34" charset="0"/>
              <a:buChar char="•"/>
            </a:pPr>
            <a:r>
              <a:rPr lang="cs-CZ" altLang="en-US" dirty="0" err="1" smtClean="0">
                <a:latin typeface="Garamond" panose="02020404030301010803" pitchFamily="18" charset="0"/>
              </a:rPr>
              <a:t>Personal</a:t>
            </a:r>
            <a:r>
              <a:rPr lang="cs-CZ" altLang="en-US" dirty="0" smtClean="0">
                <a:latin typeface="Garamond" panose="02020404030301010803" pitchFamily="18" charset="0"/>
              </a:rPr>
              <a:t> </a:t>
            </a:r>
            <a:r>
              <a:rPr lang="cs-CZ" altLang="en-US" dirty="0" err="1" smtClean="0">
                <a:latin typeface="Garamond" panose="02020404030301010803" pitchFamily="18" charset="0"/>
              </a:rPr>
              <a:t>lugga</a:t>
            </a:r>
            <a:r>
              <a:rPr lang="en-US" altLang="en-US" dirty="0" err="1" smtClean="0">
                <a:latin typeface="Garamond" panose="02020404030301010803" pitchFamily="18" charset="0"/>
              </a:rPr>
              <a:t>ge</a:t>
            </a:r>
            <a:r>
              <a:rPr lang="en-US" altLang="en-US" dirty="0" smtClean="0">
                <a:latin typeface="Garamond" panose="02020404030301010803" pitchFamily="18" charset="0"/>
              </a:rPr>
              <a:t> 30 – 50 kilos</a:t>
            </a:r>
          </a:p>
          <a:p>
            <a:pPr algn="just">
              <a:buFont typeface="Arial" panose="020B0604020202020204" pitchFamily="34" charset="0"/>
              <a:buChar char="•"/>
            </a:pPr>
            <a:r>
              <a:rPr lang="en-US" altLang="en-US" dirty="0" smtClean="0">
                <a:latin typeface="Garamond" panose="02020404030301010803" pitchFamily="18" charset="0"/>
              </a:rPr>
              <a:t>Organized transfer – 1946 - Allied Control council. 2, 256,000</a:t>
            </a:r>
          </a:p>
          <a:p>
            <a:pPr algn="just">
              <a:buFont typeface="Arial" panose="020B0604020202020204" pitchFamily="34" charset="0"/>
              <a:buChar char="•"/>
            </a:pPr>
            <a:r>
              <a:rPr lang="en-US" altLang="en-US" dirty="0" smtClean="0">
                <a:latin typeface="Garamond" panose="02020404030301010803" pitchFamily="18" charset="0"/>
              </a:rPr>
              <a:t>1947 – 48 - Additional transfer - family reunification – 80, 000</a:t>
            </a:r>
            <a:endParaRPr lang="cs-CZ" altLang="en-US" dirty="0" smtClean="0">
              <a:latin typeface="Garamond" panose="02020404030301010803" pitchFamily="18" charset="0"/>
            </a:endParaRPr>
          </a:p>
        </p:txBody>
      </p:sp>
    </p:spTree>
    <p:extLst>
      <p:ext uri="{BB962C8B-B14F-4D97-AF65-F5344CB8AC3E}">
        <p14:creationId xmlns:p14="http://schemas.microsoft.com/office/powerpoint/2010/main" val="112720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6624736" cy="504056"/>
          </a:xfrm>
        </p:spPr>
        <p:txBody>
          <a:bodyPr>
            <a:noAutofit/>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7" name="Zástupný symbol pro text 6"/>
          <p:cNvSpPr>
            <a:spLocks noGrp="1"/>
          </p:cNvSpPr>
          <p:nvPr>
            <p:ph type="body" sz="half" idx="2"/>
          </p:nvPr>
        </p:nvSpPr>
        <p:spPr>
          <a:xfrm>
            <a:off x="5292080" y="6165304"/>
            <a:ext cx="3744416" cy="603448"/>
          </a:xfrm>
        </p:spPr>
        <p:txBody>
          <a:bodyPr>
            <a:normAutofit/>
          </a:bodyPr>
          <a:lstStyle/>
          <a:p>
            <a:r>
              <a:rPr lang="cs-CZ" sz="2000" dirty="0" err="1" smtClean="0">
                <a:latin typeface="Garamond" panose="02020404030301010803" pitchFamily="18" charset="0"/>
              </a:rPr>
              <a:t>Occupations</a:t>
            </a:r>
            <a:r>
              <a:rPr lang="cs-CZ" sz="2000" dirty="0" smtClean="0">
                <a:latin typeface="Garamond" panose="02020404030301010803" pitchFamily="18" charset="0"/>
              </a:rPr>
              <a:t> </a:t>
            </a:r>
            <a:r>
              <a:rPr lang="cs-CZ" sz="2000" dirty="0" err="1" smtClean="0">
                <a:latin typeface="Garamond" panose="02020404030301010803" pitchFamily="18" charset="0"/>
              </a:rPr>
              <a:t>zones</a:t>
            </a:r>
            <a:r>
              <a:rPr lang="cs-CZ" sz="2000" dirty="0" smtClean="0">
                <a:latin typeface="Garamond" panose="02020404030301010803" pitchFamily="18" charset="0"/>
              </a:rPr>
              <a:t> in  Berlin</a:t>
            </a:r>
            <a:endParaRPr lang="cs-CZ" sz="2000" dirty="0">
              <a:latin typeface="Garamond" panose="02020404030301010803"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56891"/>
            <a:ext cx="8152586" cy="5144218"/>
          </a:xfrm>
          <a:prstGeom prst="rect">
            <a:avLst/>
          </a:prstGeom>
        </p:spPr>
      </p:pic>
    </p:spTree>
    <p:extLst>
      <p:ext uri="{BB962C8B-B14F-4D97-AF65-F5344CB8AC3E}">
        <p14:creationId xmlns:p14="http://schemas.microsoft.com/office/powerpoint/2010/main" val="1684396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6624736" cy="504056"/>
          </a:xfrm>
        </p:spPr>
        <p:txBody>
          <a:bodyPr>
            <a:noAutofit/>
          </a:bodyPr>
          <a:lstStyle/>
          <a:p>
            <a:r>
              <a:rPr lang="cs-CZ" sz="2800" dirty="0" err="1" smtClean="0">
                <a:latin typeface="Garamond" panose="02020404030301010803" pitchFamily="18" charset="0"/>
              </a:rPr>
              <a:t>Liberation</a:t>
            </a:r>
            <a:r>
              <a:rPr lang="cs-CZ" sz="2800" dirty="0" smtClean="0">
                <a:latin typeface="Garamond" panose="02020404030301010803" pitchFamily="18" charset="0"/>
              </a:rPr>
              <a:t> </a:t>
            </a:r>
            <a:r>
              <a:rPr lang="cs-CZ" sz="2800" dirty="0" err="1" smtClean="0">
                <a:latin typeface="Garamond" panose="02020404030301010803" pitchFamily="18" charset="0"/>
              </a:rPr>
              <a:t>of</a:t>
            </a:r>
            <a:r>
              <a:rPr lang="cs-CZ" sz="2800" dirty="0" smtClean="0">
                <a:latin typeface="Garamond" panose="02020404030301010803" pitchFamily="18" charset="0"/>
              </a:rPr>
              <a:t> </a:t>
            </a:r>
            <a:r>
              <a:rPr lang="cs-CZ" sz="2800" dirty="0" err="1">
                <a:latin typeface="Garamond" panose="02020404030301010803" pitchFamily="18" charset="0"/>
              </a:rPr>
              <a:t>C</a:t>
            </a:r>
            <a:r>
              <a:rPr lang="cs-CZ" sz="2800" dirty="0" err="1" smtClean="0">
                <a:latin typeface="Garamond" panose="02020404030301010803" pitchFamily="18" charset="0"/>
              </a:rPr>
              <a:t>entral</a:t>
            </a:r>
            <a:r>
              <a:rPr lang="cs-CZ" sz="2800" dirty="0" smtClean="0">
                <a:latin typeface="Garamond" panose="02020404030301010803" pitchFamily="18" charset="0"/>
              </a:rPr>
              <a:t> </a:t>
            </a:r>
            <a:r>
              <a:rPr lang="cs-CZ" sz="2800" dirty="0" err="1">
                <a:latin typeface="Garamond" panose="02020404030301010803" pitchFamily="18" charset="0"/>
              </a:rPr>
              <a:t>E</a:t>
            </a:r>
            <a:r>
              <a:rPr lang="cs-CZ" sz="2800" dirty="0" err="1" smtClean="0">
                <a:latin typeface="Garamond" panose="02020404030301010803" pitchFamily="18" charset="0"/>
              </a:rPr>
              <a:t>urope</a:t>
            </a:r>
            <a:endParaRPr lang="cs-CZ" sz="2800" dirty="0">
              <a:latin typeface="Garamond" panose="02020404030301010803" pitchFamily="18" charset="0"/>
            </a:endParaRPr>
          </a:p>
        </p:txBody>
      </p:sp>
      <p:sp>
        <p:nvSpPr>
          <p:cNvPr id="7" name="Zástupný symbol pro text 6"/>
          <p:cNvSpPr>
            <a:spLocks noGrp="1"/>
          </p:cNvSpPr>
          <p:nvPr>
            <p:ph type="body" sz="half" idx="2"/>
          </p:nvPr>
        </p:nvSpPr>
        <p:spPr>
          <a:xfrm>
            <a:off x="5292080" y="6165304"/>
            <a:ext cx="3744416" cy="603448"/>
          </a:xfrm>
        </p:spPr>
        <p:txBody>
          <a:bodyPr>
            <a:normAutofit/>
          </a:bodyPr>
          <a:lstStyle/>
          <a:p>
            <a:r>
              <a:rPr lang="cs-CZ" sz="2000" dirty="0" err="1" smtClean="0">
                <a:latin typeface="Garamond" panose="02020404030301010803" pitchFamily="18" charset="0"/>
              </a:rPr>
              <a:t>Occupations</a:t>
            </a:r>
            <a:r>
              <a:rPr lang="cs-CZ" sz="2000" dirty="0" smtClean="0">
                <a:latin typeface="Garamond" panose="02020404030301010803" pitchFamily="18" charset="0"/>
              </a:rPr>
              <a:t> </a:t>
            </a:r>
            <a:r>
              <a:rPr lang="cs-CZ" sz="2000" dirty="0" err="1" smtClean="0">
                <a:latin typeface="Garamond" panose="02020404030301010803" pitchFamily="18" charset="0"/>
              </a:rPr>
              <a:t>zones</a:t>
            </a:r>
            <a:r>
              <a:rPr lang="cs-CZ" sz="2000" dirty="0" smtClean="0">
                <a:latin typeface="Garamond" panose="02020404030301010803" pitchFamily="18" charset="0"/>
              </a:rPr>
              <a:t> in  </a:t>
            </a:r>
            <a:r>
              <a:rPr lang="cs-CZ" sz="2000" dirty="0" err="1" smtClean="0">
                <a:latin typeface="Garamond" panose="02020404030301010803" pitchFamily="18" charset="0"/>
              </a:rPr>
              <a:t>Germany</a:t>
            </a:r>
            <a:endParaRPr lang="cs-CZ" sz="2000" dirty="0">
              <a:latin typeface="Garamond" panose="02020404030301010803"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75917"/>
            <a:ext cx="4448796" cy="5306166"/>
          </a:xfrm>
          <a:prstGeom prst="rect">
            <a:avLst/>
          </a:prstGeom>
        </p:spPr>
      </p:pic>
    </p:spTree>
    <p:extLst>
      <p:ext uri="{BB962C8B-B14F-4D97-AF65-F5344CB8AC3E}">
        <p14:creationId xmlns:p14="http://schemas.microsoft.com/office/powerpoint/2010/main" val="4180169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675"/>
            <a:ext cx="7239000" cy="822325"/>
          </a:xfrm>
        </p:spPr>
        <p:txBody>
          <a:bodyPr/>
          <a:lstStyle/>
          <a:p>
            <a:pPr algn="ctr">
              <a:defRPr/>
            </a:pPr>
            <a:r>
              <a:rPr lang="en-US" dirty="0" smtClean="0">
                <a:latin typeface="Garamond" panose="02020404030301010803" pitchFamily="18" charset="0"/>
              </a:rPr>
              <a:t>Peace </a:t>
            </a:r>
            <a:r>
              <a:rPr lang="cs-CZ" dirty="0" smtClean="0">
                <a:latin typeface="Garamond" panose="02020404030301010803" pitchFamily="18" charset="0"/>
              </a:rPr>
              <a:t>T</a:t>
            </a:r>
            <a:r>
              <a:rPr lang="en-US" dirty="0" err="1" smtClean="0">
                <a:latin typeface="Garamond" panose="02020404030301010803" pitchFamily="18" charset="0"/>
              </a:rPr>
              <a:t>reaties</a:t>
            </a:r>
            <a:endParaRPr lang="en-US" dirty="0">
              <a:latin typeface="Garamond" panose="02020404030301010803" pitchFamily="18" charset="0"/>
            </a:endParaRPr>
          </a:p>
        </p:txBody>
      </p:sp>
      <p:sp>
        <p:nvSpPr>
          <p:cNvPr id="12291" name="Zástupný symbol pro obsah 2"/>
          <p:cNvSpPr>
            <a:spLocks noGrp="1"/>
          </p:cNvSpPr>
          <p:nvPr>
            <p:ph idx="4294967295"/>
          </p:nvPr>
        </p:nvSpPr>
        <p:spPr>
          <a:xfrm>
            <a:off x="457200" y="1609725"/>
            <a:ext cx="8219256" cy="4846638"/>
          </a:xfrm>
          <a:prstGeom prst="rect">
            <a:avLst/>
          </a:prstGeom>
        </p:spPr>
        <p:txBody>
          <a:bodyPr/>
          <a:lstStyle/>
          <a:p>
            <a:pPr algn="just">
              <a:buFont typeface="Arial" panose="020B0604020202020204" pitchFamily="34" charset="0"/>
              <a:buChar char="•"/>
            </a:pPr>
            <a:r>
              <a:rPr lang="en-US" altLang="en-US" dirty="0" smtClean="0">
                <a:latin typeface="Garamond" panose="02020404030301010803" pitchFamily="18" charset="0"/>
              </a:rPr>
              <a:t>February 1947 Paris – Bulgaria, Finland, Italy, Hungary, Romania</a:t>
            </a:r>
          </a:p>
          <a:p>
            <a:pPr algn="just">
              <a:buFont typeface="Arial" panose="020B0604020202020204" pitchFamily="34" charset="0"/>
              <a:buChar char="•"/>
            </a:pPr>
            <a:r>
              <a:rPr lang="en-US" altLang="en-US" dirty="0" smtClean="0">
                <a:latin typeface="Garamond" panose="02020404030301010803" pitchFamily="18" charset="0"/>
              </a:rPr>
              <a:t>With Germany and Japan – NEVER signed </a:t>
            </a:r>
            <a:r>
              <a:rPr lang="en-US" altLang="en-US" sz="1600" dirty="0" smtClean="0">
                <a:latin typeface="Garamond" panose="02020404030301010803" pitchFamily="18" charset="0"/>
              </a:rPr>
              <a:t>(conference in Moscow - contradictions between the powers – how should be Germany organized – centralized x federated)</a:t>
            </a:r>
          </a:p>
        </p:txBody>
      </p:sp>
    </p:spTree>
    <p:extLst>
      <p:ext uri="{BB962C8B-B14F-4D97-AF65-F5344CB8AC3E}">
        <p14:creationId xmlns:p14="http://schemas.microsoft.com/office/powerpoint/2010/main" val="59754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239000" cy="516672"/>
          </a:xfrm>
        </p:spPr>
        <p:txBody>
          <a:bodyPr>
            <a:normAutofit fontScale="90000"/>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908720"/>
            <a:ext cx="8136904" cy="5949280"/>
          </a:xfrm>
          <a:prstGeom prst="rect">
            <a:avLst/>
          </a:prstGeom>
        </p:spPr>
        <p:txBody>
          <a:bodyPr>
            <a:normAutofit/>
          </a:bodyPr>
          <a:lstStyle/>
          <a:p>
            <a:pPr lvl="0" algn="just">
              <a:buFont typeface="Arial" panose="020B0604020202020204" pitchFamily="34" charset="0"/>
              <a:buChar char="•"/>
            </a:pPr>
            <a:r>
              <a:rPr lang="cs-CZ" dirty="0" err="1">
                <a:latin typeface="Garamond" panose="02020404030301010803" pitchFamily="18" charset="0"/>
              </a:rPr>
              <a:t>F</a:t>
            </a:r>
            <a:r>
              <a:rPr lang="cs-CZ" dirty="0" err="1" smtClean="0">
                <a:latin typeface="Garamond" panose="02020404030301010803" pitchFamily="18" charset="0"/>
              </a:rPr>
              <a:t>oreign</a:t>
            </a:r>
            <a:r>
              <a:rPr lang="cs-CZ" dirty="0" smtClean="0">
                <a:latin typeface="Garamond" panose="02020404030301010803" pitchFamily="18" charset="0"/>
              </a:rPr>
              <a:t> </a:t>
            </a:r>
            <a:r>
              <a:rPr lang="cs-CZ" dirty="0" err="1" smtClean="0">
                <a:latin typeface="Garamond" panose="02020404030301010803" pitchFamily="18" charset="0"/>
              </a:rPr>
              <a:t>policy</a:t>
            </a:r>
            <a:r>
              <a:rPr lang="cs-CZ" dirty="0" smtClean="0">
                <a:latin typeface="Garamond" panose="02020404030301010803" pitchFamily="18" charset="0"/>
              </a:rPr>
              <a:t> – led by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smtClean="0">
                <a:latin typeface="Garamond" panose="02020404030301010803" pitchFamily="18" charset="0"/>
              </a:rPr>
              <a:t>Edvard Beneš</a:t>
            </a:r>
            <a:r>
              <a:rPr lang="cs-CZ" dirty="0" smtClean="0">
                <a:latin typeface="Garamond" panose="02020404030301010803" pitchFamily="18" charset="0"/>
              </a:rPr>
              <a:t> </a:t>
            </a:r>
            <a:r>
              <a:rPr lang="cs-CZ" dirty="0" err="1" smtClean="0">
                <a:latin typeface="Garamond" panose="02020404030301010803" pitchFamily="18" charset="0"/>
              </a:rPr>
              <a:t>from</a:t>
            </a:r>
            <a:r>
              <a:rPr lang="cs-CZ" dirty="0" smtClean="0">
                <a:latin typeface="Garamond" panose="02020404030301010803" pitchFamily="18" charset="0"/>
              </a:rPr>
              <a:t> 1918 to 1935 – </a:t>
            </a:r>
            <a:r>
              <a:rPr lang="cs-CZ" dirty="0" err="1" smtClean="0">
                <a:latin typeface="Garamond" panose="02020404030301010803" pitchFamily="18" charset="0"/>
              </a:rPr>
              <a:t>one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most </a:t>
            </a:r>
            <a:r>
              <a:rPr lang="cs-CZ" dirty="0" err="1" smtClean="0">
                <a:latin typeface="Garamond" panose="02020404030301010803" pitchFamily="18" charset="0"/>
              </a:rPr>
              <a:t>important</a:t>
            </a:r>
            <a:r>
              <a:rPr lang="cs-CZ" dirty="0" smtClean="0">
                <a:latin typeface="Garamond" panose="02020404030301010803" pitchFamily="18" charset="0"/>
              </a:rPr>
              <a:t> </a:t>
            </a:r>
            <a:r>
              <a:rPr lang="cs-CZ" dirty="0" err="1" smtClean="0">
                <a:latin typeface="Garamond" panose="02020404030301010803" pitchFamily="18" charset="0"/>
              </a:rPr>
              <a:t>European</a:t>
            </a:r>
            <a:r>
              <a:rPr lang="cs-CZ" dirty="0" smtClean="0">
                <a:latin typeface="Garamond" panose="02020404030301010803" pitchFamily="18" charset="0"/>
              </a:rPr>
              <a:t> </a:t>
            </a:r>
            <a:r>
              <a:rPr lang="cs-CZ" dirty="0" err="1" smtClean="0">
                <a:latin typeface="Garamond" panose="02020404030301010803" pitchFamily="18" charset="0"/>
              </a:rPr>
              <a:t>diplomats</a:t>
            </a:r>
            <a:r>
              <a:rPr lang="cs-CZ" dirty="0" smtClean="0">
                <a:latin typeface="Garamond" panose="02020404030301010803" pitchFamily="18" charset="0"/>
              </a:rPr>
              <a:t> </a:t>
            </a:r>
            <a:r>
              <a:rPr lang="cs-CZ" dirty="0" err="1" smtClean="0">
                <a:latin typeface="Garamond" panose="02020404030301010803" pitchFamily="18" charset="0"/>
              </a:rPr>
              <a:t>during</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interwar</a:t>
            </a:r>
            <a:r>
              <a:rPr lang="cs-CZ" dirty="0" smtClean="0">
                <a:latin typeface="Garamond" panose="02020404030301010803" pitchFamily="18" charset="0"/>
              </a:rPr>
              <a:t> period, in 1936 he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elected</a:t>
            </a:r>
            <a:r>
              <a:rPr lang="cs-CZ" dirty="0" smtClean="0">
                <a:latin typeface="Garamond" panose="02020404030301010803" pitchFamily="18" charset="0"/>
              </a:rPr>
              <a:t> second </a:t>
            </a:r>
            <a:r>
              <a:rPr lang="cs-CZ" b="1" dirty="0" smtClean="0">
                <a:latin typeface="Garamond" panose="02020404030301010803" pitchFamily="18" charset="0"/>
              </a:rPr>
              <a:t>President </a:t>
            </a:r>
            <a:r>
              <a:rPr lang="cs-CZ" b="1" dirty="0" err="1" smtClean="0">
                <a:latin typeface="Garamond" panose="02020404030301010803" pitchFamily="18" charset="0"/>
              </a:rPr>
              <a:t>of</a:t>
            </a:r>
            <a:r>
              <a:rPr lang="cs-CZ" b="1" dirty="0" smtClean="0">
                <a:latin typeface="Garamond" panose="02020404030301010803" pitchFamily="18" charset="0"/>
              </a:rPr>
              <a:t> </a:t>
            </a:r>
            <a:r>
              <a:rPr lang="cs-CZ" b="1" dirty="0" err="1" smtClean="0">
                <a:latin typeface="Garamond" panose="02020404030301010803" pitchFamily="18" charset="0"/>
              </a:rPr>
              <a:t>Czechoslovakia</a:t>
            </a:r>
            <a:endParaRPr lang="cs-CZ" b="1"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1921 – </a:t>
            </a:r>
            <a:r>
              <a:rPr lang="cs-CZ" b="1" dirty="0" err="1">
                <a:latin typeface="Garamond" panose="02020404030301010803" pitchFamily="18" charset="0"/>
              </a:rPr>
              <a:t>T</a:t>
            </a:r>
            <a:r>
              <a:rPr lang="cs-CZ" b="1" dirty="0" err="1" smtClean="0">
                <a:latin typeface="Garamond" panose="02020404030301010803" pitchFamily="18" charset="0"/>
              </a:rPr>
              <a:t>he</a:t>
            </a:r>
            <a:r>
              <a:rPr lang="cs-CZ" b="1" dirty="0" smtClean="0">
                <a:latin typeface="Garamond" panose="02020404030301010803" pitchFamily="18" charset="0"/>
              </a:rPr>
              <a:t> </a:t>
            </a:r>
            <a:r>
              <a:rPr lang="cs-CZ" b="1" dirty="0" err="1" smtClean="0">
                <a:latin typeface="Garamond" panose="02020404030301010803" pitchFamily="18" charset="0"/>
              </a:rPr>
              <a:t>Little</a:t>
            </a:r>
            <a:r>
              <a:rPr lang="cs-CZ" b="1" dirty="0" smtClean="0">
                <a:latin typeface="Garamond" panose="02020404030301010803" pitchFamily="18" charset="0"/>
              </a:rPr>
              <a:t> Entente</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formed</a:t>
            </a:r>
            <a:r>
              <a:rPr lang="cs-CZ" dirty="0" smtClean="0">
                <a:latin typeface="Garamond" panose="02020404030301010803" pitchFamily="18" charset="0"/>
              </a:rPr>
              <a:t> –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alliance</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Kingdom</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Serbs</a:t>
            </a:r>
            <a:r>
              <a:rPr lang="cs-CZ" dirty="0" smtClean="0">
                <a:latin typeface="Garamond" panose="02020404030301010803" pitchFamily="18" charset="0"/>
              </a:rPr>
              <a:t>, </a:t>
            </a:r>
            <a:r>
              <a:rPr lang="cs-CZ" dirty="0" err="1" smtClean="0">
                <a:latin typeface="Garamond" panose="02020404030301010803" pitchFamily="18" charset="0"/>
              </a:rPr>
              <a:t>Croats</a:t>
            </a:r>
            <a:r>
              <a:rPr lang="cs-CZ" dirty="0" smtClean="0">
                <a:latin typeface="Garamond" panose="02020404030301010803" pitchFamily="18" charset="0"/>
              </a:rPr>
              <a:t> and </a:t>
            </a:r>
            <a:r>
              <a:rPr lang="cs-CZ" dirty="0" err="1" smtClean="0">
                <a:latin typeface="Garamond" panose="02020404030301010803" pitchFamily="18" charset="0"/>
              </a:rPr>
              <a:t>Slovenes</a:t>
            </a:r>
            <a:r>
              <a:rPr lang="cs-CZ" dirty="0" smtClean="0">
                <a:latin typeface="Garamond" panose="02020404030301010803" pitchFamily="18" charset="0"/>
              </a:rPr>
              <a:t> and </a:t>
            </a:r>
            <a:r>
              <a:rPr lang="cs-CZ" dirty="0" err="1" smtClean="0">
                <a:latin typeface="Garamond" panose="02020404030301010803" pitchFamily="18" charset="0"/>
              </a:rPr>
              <a:t>Romania</a:t>
            </a:r>
            <a:r>
              <a:rPr lang="cs-CZ" dirty="0" smtClean="0">
                <a:latin typeface="Garamond" panose="02020404030301010803" pitchFamily="18" charset="0"/>
              </a:rPr>
              <a:t> – </a:t>
            </a:r>
            <a:r>
              <a:rPr lang="cs-CZ" dirty="0" err="1" smtClean="0">
                <a:latin typeface="Garamond" panose="02020404030301010803" pitchFamily="18" charset="0"/>
              </a:rPr>
              <a:t>against</a:t>
            </a:r>
            <a:r>
              <a:rPr lang="cs-CZ" dirty="0" smtClean="0">
                <a:latin typeface="Garamond" panose="02020404030301010803" pitchFamily="18" charset="0"/>
              </a:rPr>
              <a:t> </a:t>
            </a:r>
            <a:r>
              <a:rPr lang="cs-CZ" dirty="0" err="1" smtClean="0">
                <a:latin typeface="Garamond" panose="02020404030301010803" pitchFamily="18" charset="0"/>
              </a:rPr>
              <a:t>Hungary</a:t>
            </a:r>
            <a:r>
              <a:rPr lang="cs-CZ" dirty="0" smtClean="0">
                <a:latin typeface="Garamond" panose="02020404030301010803" pitchFamily="18" charset="0"/>
              </a:rPr>
              <a:t> and </a:t>
            </a:r>
            <a:r>
              <a:rPr lang="cs-CZ" dirty="0" err="1" smtClean="0">
                <a:latin typeface="Garamond" panose="02020404030301010803" pitchFamily="18" charset="0"/>
              </a:rPr>
              <a:t>its</a:t>
            </a:r>
            <a:r>
              <a:rPr lang="cs-CZ" dirty="0" smtClean="0">
                <a:latin typeface="Garamond" panose="02020404030301010803" pitchFamily="18" charset="0"/>
              </a:rPr>
              <a:t> </a:t>
            </a:r>
            <a:r>
              <a:rPr lang="cs-CZ" dirty="0" err="1" smtClean="0">
                <a:latin typeface="Garamond" panose="02020404030301010803" pitchFamily="18" charset="0"/>
              </a:rPr>
              <a:t>revanchism</a:t>
            </a:r>
            <a:r>
              <a:rPr lang="cs-CZ" dirty="0" smtClean="0">
                <a:latin typeface="Garamond" panose="02020404030301010803" pitchFamily="18" charset="0"/>
              </a:rPr>
              <a:t> and </a:t>
            </a:r>
            <a:r>
              <a:rPr lang="cs-CZ" dirty="0" err="1" smtClean="0">
                <a:latin typeface="Garamond" panose="02020404030301010803" pitchFamily="18" charset="0"/>
              </a:rPr>
              <a:t>against</a:t>
            </a:r>
            <a:r>
              <a:rPr lang="cs-CZ" dirty="0" smtClean="0">
                <a:latin typeface="Garamond" panose="02020404030301010803" pitchFamily="18" charset="0"/>
              </a:rPr>
              <a:t> </a:t>
            </a:r>
            <a:r>
              <a:rPr lang="cs-CZ" dirty="0" err="1" smtClean="0">
                <a:latin typeface="Garamond" panose="02020404030301010803" pitchFamily="18" charset="0"/>
              </a:rPr>
              <a:t>restoration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Habsburgs</a:t>
            </a:r>
            <a:r>
              <a:rPr lang="cs-CZ" dirty="0" smtClean="0">
                <a:latin typeface="Garamond" panose="02020404030301010803" pitchFamily="18" charset="0"/>
              </a:rPr>
              <a:t>, </a:t>
            </a:r>
            <a:r>
              <a:rPr lang="cs-CZ" dirty="0" err="1" smtClean="0">
                <a:latin typeface="Garamond" panose="02020404030301010803" pitchFamily="18" charset="0"/>
              </a:rPr>
              <a:t>Little</a:t>
            </a:r>
            <a:r>
              <a:rPr lang="cs-CZ" dirty="0" smtClean="0">
                <a:latin typeface="Garamond" panose="02020404030301010803" pitchFamily="18" charset="0"/>
              </a:rPr>
              <a:t> Entente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supported</a:t>
            </a:r>
            <a:r>
              <a:rPr lang="cs-CZ" dirty="0" smtClean="0">
                <a:latin typeface="Garamond" panose="02020404030301010803" pitchFamily="18" charset="0"/>
              </a:rPr>
              <a:t> by France (1924 – </a:t>
            </a:r>
            <a:r>
              <a:rPr lang="cs-CZ" dirty="0" err="1" smtClean="0">
                <a:latin typeface="Garamond" panose="02020404030301010803" pitchFamily="18" charset="0"/>
              </a:rPr>
              <a:t>Czechoslovak-French</a:t>
            </a:r>
            <a:r>
              <a:rPr lang="cs-CZ" dirty="0" smtClean="0">
                <a:latin typeface="Garamond" panose="02020404030301010803" pitchFamily="18" charset="0"/>
              </a:rPr>
              <a:t> </a:t>
            </a:r>
            <a:r>
              <a:rPr lang="cs-CZ" dirty="0" err="1" smtClean="0">
                <a:latin typeface="Garamond" panose="02020404030301010803" pitchFamily="18" charset="0"/>
              </a:rPr>
              <a:t>Agreement</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Little</a:t>
            </a:r>
            <a:r>
              <a:rPr lang="cs-CZ" dirty="0" smtClean="0">
                <a:latin typeface="Garamond" panose="02020404030301010803" pitchFamily="18" charset="0"/>
              </a:rPr>
              <a:t> Entente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an</a:t>
            </a:r>
            <a:r>
              <a:rPr lang="cs-CZ" dirty="0" smtClean="0">
                <a:latin typeface="Garamond" panose="02020404030301010803" pitchFamily="18" charset="0"/>
              </a:rPr>
              <a:t> idea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Foreign</a:t>
            </a:r>
            <a:r>
              <a:rPr lang="cs-CZ" dirty="0" smtClean="0">
                <a:latin typeface="Garamond" panose="02020404030301010803" pitchFamily="18" charset="0"/>
              </a:rPr>
              <a:t> </a:t>
            </a:r>
            <a:r>
              <a:rPr lang="cs-CZ" dirty="0" err="1" smtClean="0">
                <a:latin typeface="Garamond" panose="02020404030301010803" pitchFamily="18" charset="0"/>
              </a:rPr>
              <a:t>Minister</a:t>
            </a:r>
            <a:r>
              <a:rPr lang="cs-CZ" dirty="0" smtClean="0">
                <a:latin typeface="Garamond" panose="02020404030301010803" pitchFamily="18" charset="0"/>
              </a:rPr>
              <a:t> </a:t>
            </a:r>
            <a:r>
              <a:rPr lang="cs-CZ" b="1" dirty="0" smtClean="0">
                <a:latin typeface="Garamond" panose="02020404030301010803" pitchFamily="18" charset="0"/>
              </a:rPr>
              <a:t>Edvard Beneš</a:t>
            </a:r>
            <a:r>
              <a:rPr lang="cs-CZ" dirty="0" smtClean="0">
                <a:latin typeface="Garamond" panose="02020404030301010803" pitchFamily="18" charset="0"/>
              </a:rPr>
              <a:t>; </a:t>
            </a:r>
            <a:r>
              <a:rPr lang="cs-CZ" dirty="0" err="1" smtClean="0">
                <a:latin typeface="Garamond" panose="02020404030301010803" pitchFamily="18" charset="0"/>
              </a:rPr>
              <a:t>dissolved</a:t>
            </a:r>
            <a:r>
              <a:rPr lang="cs-CZ" dirty="0" smtClean="0">
                <a:latin typeface="Garamond" panose="02020404030301010803" pitchFamily="18" charset="0"/>
              </a:rPr>
              <a:t> 1938</a:t>
            </a: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ince</a:t>
            </a:r>
            <a:r>
              <a:rPr lang="cs-CZ" dirty="0" smtClean="0">
                <a:latin typeface="Garamond" panose="02020404030301010803" pitchFamily="18" charset="0"/>
              </a:rPr>
              <a:t> 1925 – </a:t>
            </a:r>
            <a:r>
              <a:rPr lang="cs-CZ" dirty="0" err="1" smtClean="0">
                <a:latin typeface="Garamond" panose="02020404030301010803" pitchFamily="18" charset="0"/>
              </a:rPr>
              <a:t>economic</a:t>
            </a:r>
            <a:r>
              <a:rPr lang="cs-CZ" dirty="0" smtClean="0">
                <a:latin typeface="Garamond" panose="02020404030301010803" pitchFamily="18" charset="0"/>
              </a:rPr>
              <a:t> </a:t>
            </a:r>
            <a:r>
              <a:rPr lang="cs-CZ" dirty="0" err="1" smtClean="0">
                <a:latin typeface="Garamond" panose="02020404030301010803" pitchFamily="18" charset="0"/>
              </a:rPr>
              <a:t>growth</a:t>
            </a:r>
            <a:r>
              <a:rPr lang="cs-CZ" dirty="0" smtClean="0">
                <a:latin typeface="Garamond" panose="02020404030301010803" pitchFamily="18" charset="0"/>
              </a:rPr>
              <a:t>, </a:t>
            </a:r>
            <a:r>
              <a:rPr lang="cs-CZ" dirty="0" err="1" smtClean="0">
                <a:latin typeface="Garamond" panose="02020404030301010803" pitchFamily="18" charset="0"/>
              </a:rPr>
              <a:t>cultural</a:t>
            </a:r>
            <a:r>
              <a:rPr lang="cs-CZ" dirty="0" smtClean="0">
                <a:latin typeface="Garamond" panose="02020404030301010803" pitchFamily="18" charset="0"/>
              </a:rPr>
              <a:t> </a:t>
            </a:r>
            <a:r>
              <a:rPr lang="cs-CZ" dirty="0" err="1" smtClean="0">
                <a:latin typeface="Garamond" panose="02020404030301010803" pitchFamily="18" charset="0"/>
              </a:rPr>
              <a:t>development</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T</a:t>
            </a:r>
            <a:r>
              <a:rPr lang="cs-CZ" dirty="0" err="1" smtClean="0">
                <a:latin typeface="Garamond" panose="02020404030301010803" pitchFamily="18" charset="0"/>
              </a:rPr>
              <a:t>he</a:t>
            </a:r>
            <a:r>
              <a:rPr lang="cs-CZ" dirty="0" smtClean="0">
                <a:latin typeface="Garamond" panose="02020404030301010803" pitchFamily="18" charset="0"/>
              </a:rPr>
              <a:t> </a:t>
            </a:r>
            <a:r>
              <a:rPr lang="cs-CZ" dirty="0" err="1" smtClean="0">
                <a:latin typeface="Garamond" panose="02020404030301010803" pitchFamily="18" charset="0"/>
              </a:rPr>
              <a:t>great</a:t>
            </a:r>
            <a:r>
              <a:rPr lang="cs-CZ" dirty="0" smtClean="0">
                <a:latin typeface="Garamond" panose="02020404030301010803" pitchFamily="18" charset="0"/>
              </a:rPr>
              <a:t> </a:t>
            </a:r>
            <a:r>
              <a:rPr lang="cs-CZ" dirty="0" err="1" smtClean="0">
                <a:latin typeface="Garamond" panose="02020404030301010803" pitchFamily="18" charset="0"/>
              </a:rPr>
              <a:t>depression</a:t>
            </a:r>
            <a:r>
              <a:rPr lang="cs-CZ" dirty="0" smtClean="0">
                <a:latin typeface="Garamond" panose="02020404030301010803" pitchFamily="18" charset="0"/>
              </a:rPr>
              <a:t> </a:t>
            </a:r>
            <a:r>
              <a:rPr lang="cs-CZ" dirty="0" err="1" smtClean="0">
                <a:latin typeface="Garamond" panose="02020404030301010803" pitchFamily="18" charset="0"/>
              </a:rPr>
              <a:t>since</a:t>
            </a:r>
            <a:r>
              <a:rPr lang="cs-CZ" dirty="0" smtClean="0">
                <a:latin typeface="Garamond" panose="02020404030301010803" pitchFamily="18" charset="0"/>
              </a:rPr>
              <a:t> 1930</a:t>
            </a: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ince</a:t>
            </a:r>
            <a:r>
              <a:rPr lang="cs-CZ" dirty="0" smtClean="0">
                <a:latin typeface="Garamond" panose="02020404030301010803" pitchFamily="18" charset="0"/>
              </a:rPr>
              <a:t> 1933 – </a:t>
            </a:r>
            <a:r>
              <a:rPr lang="cs-CZ" dirty="0" err="1" smtClean="0">
                <a:latin typeface="Garamond" panose="02020404030301010803" pitchFamily="18" charset="0"/>
              </a:rPr>
              <a:t>Czechoslovakia</a:t>
            </a:r>
            <a:r>
              <a:rPr lang="cs-CZ" dirty="0" smtClean="0">
                <a:latin typeface="Garamond" panose="02020404030301010803" pitchFamily="18" charset="0"/>
              </a:rPr>
              <a:t> </a:t>
            </a:r>
            <a:r>
              <a:rPr lang="cs-CZ" dirty="0" err="1" smtClean="0">
                <a:latin typeface="Garamond" panose="02020404030301010803" pitchFamily="18" charset="0"/>
              </a:rPr>
              <a:t>was</a:t>
            </a:r>
            <a:r>
              <a:rPr lang="cs-CZ" dirty="0" smtClean="0">
                <a:latin typeface="Garamond" panose="02020404030301010803" pitchFamily="18" charset="0"/>
              </a:rPr>
              <a:t> </a:t>
            </a:r>
            <a:r>
              <a:rPr lang="cs-CZ" dirty="0" err="1" smtClean="0">
                <a:latin typeface="Garamond" panose="02020404030301010803" pitchFamily="18" charset="0"/>
              </a:rPr>
              <a:t>threatened</a:t>
            </a:r>
            <a:r>
              <a:rPr lang="cs-CZ" dirty="0" smtClean="0">
                <a:latin typeface="Garamond" panose="02020404030301010803" pitchFamily="18" charset="0"/>
              </a:rPr>
              <a:t> by </a:t>
            </a:r>
            <a:r>
              <a:rPr lang="cs-CZ" dirty="0" err="1" smtClean="0">
                <a:latin typeface="Garamond" panose="02020404030301010803" pitchFamily="18" charset="0"/>
              </a:rPr>
              <a:t>Nazi</a:t>
            </a:r>
            <a:r>
              <a:rPr lang="cs-CZ" dirty="0" smtClean="0">
                <a:latin typeface="Garamond" panose="02020404030301010803" pitchFamily="18" charset="0"/>
              </a:rPr>
              <a:t> </a:t>
            </a:r>
            <a:r>
              <a:rPr lang="cs-CZ" dirty="0" err="1" smtClean="0">
                <a:latin typeface="Garamond" panose="02020404030301010803" pitchFamily="18" charset="0"/>
              </a:rPr>
              <a:t>Germany</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Border</a:t>
            </a:r>
            <a:r>
              <a:rPr lang="cs-CZ" dirty="0" smtClean="0">
                <a:latin typeface="Garamond" panose="02020404030301010803" pitchFamily="18" charset="0"/>
              </a:rPr>
              <a:t> </a:t>
            </a:r>
            <a:r>
              <a:rPr lang="cs-CZ" dirty="0" err="1" smtClean="0">
                <a:latin typeface="Garamond" panose="02020404030301010803" pitchFamily="18" charset="0"/>
              </a:rPr>
              <a:t>fortification</a:t>
            </a:r>
            <a:endParaRPr lang="cs-CZ" dirty="0" smtClean="0">
              <a:latin typeface="Garamond" panose="02020404030301010803" pitchFamily="18" charset="0"/>
            </a:endParaRPr>
          </a:p>
          <a:p>
            <a:endParaRPr lang="cs-CZ" dirty="0"/>
          </a:p>
        </p:txBody>
      </p:sp>
    </p:spTree>
    <p:extLst>
      <p:ext uri="{BB962C8B-B14F-4D97-AF65-F5344CB8AC3E}">
        <p14:creationId xmlns:p14="http://schemas.microsoft.com/office/powerpoint/2010/main" val="1153072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79296" cy="1268760"/>
          </a:xfrm>
        </p:spPr>
        <p:txBody>
          <a:bodyPr/>
          <a:lstStyle/>
          <a:p>
            <a:pPr algn="ctr" eaLnBrk="1" fontAlgn="auto" hangingPunct="1">
              <a:spcAft>
                <a:spcPts val="0"/>
              </a:spcAft>
              <a:defRPr/>
            </a:pPr>
            <a:r>
              <a:rPr lang="en-US" dirty="0" smtClean="0">
                <a:latin typeface="Garamond" panose="02020404030301010803" pitchFamily="18" charset="0"/>
              </a:rPr>
              <a:t>Central Europe after</a:t>
            </a:r>
            <a:r>
              <a:rPr lang="cs-CZ" dirty="0" smtClean="0">
                <a:latin typeface="Garamond" panose="02020404030301010803" pitchFamily="18" charset="0"/>
              </a:rPr>
              <a:t> WW II</a:t>
            </a:r>
            <a:endParaRPr lang="en-US" dirty="0">
              <a:latin typeface="Garamond" panose="02020404030301010803" pitchFamily="18" charset="0"/>
            </a:endParaRPr>
          </a:p>
        </p:txBody>
      </p:sp>
      <p:sp>
        <p:nvSpPr>
          <p:cNvPr id="7171" name="Content Placeholder 2"/>
          <p:cNvSpPr>
            <a:spLocks noGrp="1"/>
          </p:cNvSpPr>
          <p:nvPr>
            <p:ph idx="4294967295"/>
          </p:nvPr>
        </p:nvSpPr>
        <p:spPr>
          <a:xfrm>
            <a:off x="457200" y="1609725"/>
            <a:ext cx="8291264" cy="4846638"/>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WW II lasted for 2.194 days</a:t>
            </a:r>
          </a:p>
          <a:p>
            <a:pPr algn="just" eaLnBrk="1" hangingPunct="1">
              <a:buFont typeface="Arial" panose="020B0604020202020204" pitchFamily="34" charset="0"/>
              <a:buChar char="•"/>
            </a:pPr>
            <a:r>
              <a:rPr lang="en-US" altLang="en-US" dirty="0" smtClean="0">
                <a:latin typeface="Garamond" panose="02020404030301010803" pitchFamily="18" charset="0"/>
              </a:rPr>
              <a:t>30 states, operations – 40 states</a:t>
            </a:r>
          </a:p>
          <a:p>
            <a:pPr algn="just" eaLnBrk="1" hangingPunct="1">
              <a:buFont typeface="Arial" panose="020B0604020202020204" pitchFamily="34" charset="0"/>
              <a:buChar char="•"/>
            </a:pPr>
            <a:r>
              <a:rPr lang="en-US" altLang="en-US" dirty="0" smtClean="0">
                <a:latin typeface="Garamond" panose="02020404030301010803" pitchFamily="18" charset="0"/>
              </a:rPr>
              <a:t>110 millions of men and women (army)</a:t>
            </a:r>
          </a:p>
          <a:p>
            <a:pPr algn="just" eaLnBrk="1" hangingPunct="1">
              <a:buFont typeface="Arial" panose="020B0604020202020204" pitchFamily="34" charset="0"/>
              <a:buChar char="•"/>
            </a:pPr>
            <a:r>
              <a:rPr lang="en-US" altLang="en-US" dirty="0" smtClean="0">
                <a:latin typeface="Garamond" panose="02020404030301010803" pitchFamily="18" charset="0"/>
              </a:rPr>
              <a:t>Neutral – Ireland, Portugal, Spain, Sweden and Swiss </a:t>
            </a:r>
          </a:p>
          <a:p>
            <a:pPr algn="just" eaLnBrk="1" hangingPunct="1">
              <a:buFont typeface="Arial" panose="020B0604020202020204" pitchFamily="34" charset="0"/>
              <a:buChar char="•"/>
            </a:pPr>
            <a:r>
              <a:rPr lang="en-US" altLang="en-US" dirty="0" smtClean="0">
                <a:latin typeface="Garamond" panose="02020404030301010803" pitchFamily="18" charset="0"/>
              </a:rPr>
              <a:t>Soviet Union – 27 millions, China – 10 millions, Germany – 6 millions, Poland – 6 millions, Japan – 2.5 millions,…</a:t>
            </a:r>
          </a:p>
          <a:p>
            <a:pPr algn="just" eaLnBrk="1" hangingPunct="1">
              <a:buFont typeface="Arial" panose="020B0604020202020204" pitchFamily="34" charset="0"/>
              <a:buChar char="•"/>
            </a:pPr>
            <a:r>
              <a:rPr lang="en-US" altLang="en-US" dirty="0" smtClean="0">
                <a:latin typeface="Garamond" panose="02020404030301010803" pitchFamily="18" charset="0"/>
              </a:rPr>
              <a:t>Germany - the principle of collective guilt</a:t>
            </a:r>
          </a:p>
        </p:txBody>
      </p:sp>
    </p:spTree>
    <p:extLst>
      <p:ext uri="{BB962C8B-B14F-4D97-AF65-F5344CB8AC3E}">
        <p14:creationId xmlns:p14="http://schemas.microsoft.com/office/powerpoint/2010/main" val="1968804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07288" cy="1048544"/>
          </a:xfrm>
        </p:spPr>
        <p:txBody>
          <a:bodyPr/>
          <a:lstStyle/>
          <a:p>
            <a:pPr eaLnBrk="1" fontAlgn="auto" hangingPunct="1">
              <a:spcAft>
                <a:spcPts val="0"/>
              </a:spcAft>
              <a:defRPr/>
            </a:pPr>
            <a:r>
              <a:rPr lang="en-US" sz="3200" dirty="0" smtClean="0">
                <a:latin typeface="Garamond" panose="02020404030301010803" pitchFamily="18" charset="0"/>
              </a:rPr>
              <a:t>WW II and new world order</a:t>
            </a:r>
            <a:endParaRPr lang="en-US" sz="3200" dirty="0">
              <a:latin typeface="Garamond" panose="02020404030301010803" pitchFamily="18" charset="0"/>
            </a:endParaRPr>
          </a:p>
        </p:txBody>
      </p:sp>
      <p:sp>
        <p:nvSpPr>
          <p:cNvPr id="8195" name="Content Placeholder 2"/>
          <p:cNvSpPr>
            <a:spLocks noGrp="1"/>
          </p:cNvSpPr>
          <p:nvPr>
            <p:ph idx="4294967295"/>
          </p:nvPr>
        </p:nvSpPr>
        <p:spPr>
          <a:xfrm>
            <a:off x="762000" y="908720"/>
            <a:ext cx="8274496" cy="5585743"/>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New superpowers: US and Soviet Union </a:t>
            </a:r>
            <a:r>
              <a:rPr lang="en-US" altLang="en-US" sz="1200" dirty="0" smtClean="0">
                <a:latin typeface="Garamond" panose="02020404030301010803" pitchFamily="18" charset="0"/>
              </a:rPr>
              <a:t>(defeated Nazi Germany), in Asia – growing China</a:t>
            </a:r>
          </a:p>
          <a:p>
            <a:pPr algn="just" eaLnBrk="1" hangingPunct="1">
              <a:buFont typeface="Arial" panose="020B0604020202020204" pitchFamily="34" charset="0"/>
              <a:buChar char="•"/>
            </a:pPr>
            <a:r>
              <a:rPr lang="en-US" altLang="en-US" dirty="0" smtClean="0">
                <a:latin typeface="Garamond" panose="02020404030301010803" pitchFamily="18" charset="0"/>
              </a:rPr>
              <a:t>New trend in European policy – left </a:t>
            </a:r>
          </a:p>
          <a:p>
            <a:pPr algn="just" eaLnBrk="1" hangingPunct="1">
              <a:buFont typeface="Arial" panose="020B0604020202020204" pitchFamily="34" charset="0"/>
              <a:buChar char="•"/>
            </a:pPr>
            <a:r>
              <a:rPr lang="en-US" altLang="en-US" dirty="0" smtClean="0">
                <a:latin typeface="Garamond" panose="02020404030301010803" pitchFamily="18" charset="0"/>
              </a:rPr>
              <a:t>US – the strongest world economy </a:t>
            </a:r>
          </a:p>
          <a:p>
            <a:pPr algn="just" eaLnBrk="1" hangingPunct="1">
              <a:buFont typeface="Arial" panose="020B0604020202020204" pitchFamily="34" charset="0"/>
              <a:buChar char="•"/>
            </a:pPr>
            <a:r>
              <a:rPr lang="en-US" altLang="en-US" dirty="0" smtClean="0">
                <a:latin typeface="Garamond" panose="02020404030301010803" pitchFamily="18" charset="0"/>
              </a:rPr>
              <a:t>April 1945 – OSN - United Nations </a:t>
            </a:r>
            <a:r>
              <a:rPr lang="en-US" altLang="en-US" sz="2800" dirty="0" smtClean="0">
                <a:latin typeface="Garamond" panose="02020404030301010803" pitchFamily="18" charset="0"/>
              </a:rPr>
              <a:t>charter, Security Council, General Assembly </a:t>
            </a:r>
            <a:r>
              <a:rPr lang="en-US" altLang="en-US" sz="1200" dirty="0" smtClean="0">
                <a:latin typeface="Garamond" panose="02020404030301010803" pitchFamily="18" charset="0"/>
              </a:rPr>
              <a:t>(50 states, today more then 193,   international law, international security, economic development, social progress, human rights, and achievement of world peace, replaced the League of Nations, to stop wars between countries, and to provide a platform for dialogue. It contains multiple subsidiary organizations to carry out its missions)</a:t>
            </a:r>
          </a:p>
        </p:txBody>
      </p:sp>
      <p:pic>
        <p:nvPicPr>
          <p:cNvPr id="81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49080"/>
            <a:ext cx="2932341" cy="21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272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239000" cy="838200"/>
          </a:xfrm>
        </p:spPr>
        <p:txBody>
          <a:bodyPr/>
          <a:lstStyle/>
          <a:p>
            <a:pPr algn="ctr" eaLnBrk="1" hangingPunct="1">
              <a:defRPr/>
            </a:pPr>
            <a:r>
              <a:rPr lang="en-US" dirty="0" smtClean="0">
                <a:latin typeface="Garamond" panose="02020404030301010803" pitchFamily="18" charset="0"/>
              </a:rPr>
              <a:t>US </a:t>
            </a:r>
            <a:r>
              <a:rPr lang="en-US" sz="2400" dirty="0" smtClean="0">
                <a:latin typeface="Garamond" panose="02020404030301010803" pitchFamily="18" charset="0"/>
              </a:rPr>
              <a:t>x</a:t>
            </a:r>
            <a:r>
              <a:rPr lang="en-US" dirty="0" smtClean="0">
                <a:latin typeface="Garamond" panose="02020404030301010803" pitchFamily="18" charset="0"/>
              </a:rPr>
              <a:t> Soviet Union</a:t>
            </a:r>
            <a:endParaRPr lang="en-US" dirty="0">
              <a:latin typeface="Garamond" panose="02020404030301010803" pitchFamily="18" charset="0"/>
            </a:endParaRPr>
          </a:p>
        </p:txBody>
      </p:sp>
      <p:sp>
        <p:nvSpPr>
          <p:cNvPr id="13315" name="Content Placeholder 2"/>
          <p:cNvSpPr>
            <a:spLocks noGrp="1"/>
          </p:cNvSpPr>
          <p:nvPr>
            <p:ph idx="4294967295"/>
          </p:nvPr>
        </p:nvSpPr>
        <p:spPr>
          <a:xfrm>
            <a:off x="457200" y="1066800"/>
            <a:ext cx="8507288" cy="5389563"/>
          </a:xfrm>
          <a:prstGeom prst="rect">
            <a:avLst/>
          </a:prstGeom>
        </p:spPr>
        <p:txBody>
          <a:bodyPr/>
          <a:lstStyle/>
          <a:p>
            <a:pPr algn="just" eaLnBrk="1" hangingPunct="1">
              <a:buFont typeface="Arial" panose="020B0604020202020204" pitchFamily="34" charset="0"/>
              <a:buChar char="•"/>
            </a:pPr>
            <a:r>
              <a:rPr lang="en-US" altLang="en-US" sz="2400" dirty="0" smtClean="0">
                <a:latin typeface="Garamond" panose="02020404030301010803" pitchFamily="18" charset="0"/>
              </a:rPr>
              <a:t>After the common enemy was defeated – relation between US and Soviet Union became worse and slowly the rivalry began</a:t>
            </a:r>
          </a:p>
          <a:p>
            <a:pPr algn="just" eaLnBrk="1" hangingPunct="1">
              <a:buFont typeface="Arial" panose="020B0604020202020204" pitchFamily="34" charset="0"/>
              <a:buChar char="•"/>
            </a:pPr>
            <a:r>
              <a:rPr lang="en-US" altLang="en-US" sz="2400" dirty="0" smtClean="0">
                <a:latin typeface="Garamond" panose="02020404030301010803" pitchFamily="18" charset="0"/>
              </a:rPr>
              <a:t> US – better economy, atomic bomb, technically better equipped army</a:t>
            </a:r>
          </a:p>
          <a:p>
            <a:pPr algn="just" eaLnBrk="1" hangingPunct="1">
              <a:buFont typeface="Arial" panose="020B0604020202020204" pitchFamily="34" charset="0"/>
              <a:buChar char="•"/>
            </a:pPr>
            <a:r>
              <a:rPr lang="en-US" altLang="en-US" sz="2400" dirty="0" smtClean="0">
                <a:latin typeface="Garamond" panose="02020404030301010803" pitchFamily="18" charset="0"/>
              </a:rPr>
              <a:t>Soviet Union – huge material lost, but still very powerful army –  aroused American respect </a:t>
            </a:r>
          </a:p>
          <a:p>
            <a:pPr algn="just" eaLnBrk="1" hangingPunct="1">
              <a:buFont typeface="Arial" panose="020B0604020202020204" pitchFamily="34" charset="0"/>
              <a:buChar char="•"/>
            </a:pPr>
            <a:r>
              <a:rPr lang="en-US" altLang="en-US" sz="2400" dirty="0" smtClean="0">
                <a:latin typeface="Garamond" panose="02020404030301010803" pitchFamily="18" charset="0"/>
              </a:rPr>
              <a:t>After Japan was defeated – H. Truman – stop supplying – first step: from alliance to enemies (Lend-Lease aid)</a:t>
            </a:r>
          </a:p>
        </p:txBody>
      </p:sp>
    </p:spTree>
    <p:extLst>
      <p:ext uri="{BB962C8B-B14F-4D97-AF65-F5344CB8AC3E}">
        <p14:creationId xmlns:p14="http://schemas.microsoft.com/office/powerpoint/2010/main" val="2037747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239000" cy="908719"/>
          </a:xfrm>
        </p:spPr>
        <p:txBody>
          <a:bodyPr/>
          <a:lstStyle/>
          <a:p>
            <a:pPr algn="ctr" eaLnBrk="1" hangingPunct="1">
              <a:defRPr/>
            </a:pPr>
            <a:r>
              <a:rPr lang="en-US" sz="3600" dirty="0" smtClean="0">
                <a:latin typeface="Garamond" panose="02020404030301010803" pitchFamily="18" charset="0"/>
              </a:rPr>
              <a:t>Beginning of the </a:t>
            </a:r>
            <a:r>
              <a:rPr lang="cs-CZ" sz="3600" dirty="0" smtClean="0">
                <a:latin typeface="Garamond" panose="02020404030301010803" pitchFamily="18" charset="0"/>
              </a:rPr>
              <a:t>C</a:t>
            </a:r>
            <a:r>
              <a:rPr lang="en-US" sz="3600" dirty="0" smtClean="0">
                <a:latin typeface="Garamond" panose="02020404030301010803" pitchFamily="18" charset="0"/>
              </a:rPr>
              <a:t>old </a:t>
            </a:r>
            <a:r>
              <a:rPr lang="cs-CZ" sz="3600" dirty="0">
                <a:latin typeface="Garamond" panose="02020404030301010803" pitchFamily="18" charset="0"/>
              </a:rPr>
              <a:t>W</a:t>
            </a:r>
            <a:r>
              <a:rPr lang="en-US" sz="3600" dirty="0" err="1" smtClean="0">
                <a:latin typeface="Garamond" panose="02020404030301010803" pitchFamily="18" charset="0"/>
              </a:rPr>
              <a:t>ar</a:t>
            </a:r>
            <a:endParaRPr lang="en-US" sz="3600" dirty="0">
              <a:latin typeface="Garamond" panose="02020404030301010803" pitchFamily="18" charset="0"/>
            </a:endParaRPr>
          </a:p>
        </p:txBody>
      </p:sp>
      <p:sp>
        <p:nvSpPr>
          <p:cNvPr id="3" name="Content Placeholder 2"/>
          <p:cNvSpPr>
            <a:spLocks noGrp="1"/>
          </p:cNvSpPr>
          <p:nvPr>
            <p:ph idx="4294967295"/>
          </p:nvPr>
        </p:nvSpPr>
        <p:spPr>
          <a:xfrm>
            <a:off x="1187624" y="1052736"/>
            <a:ext cx="7560840" cy="5403627"/>
          </a:xfrm>
          <a:prstGeom prst="rect">
            <a:avLst/>
          </a:prstGeom>
        </p:spPr>
        <p:txBody>
          <a:bodyPr/>
          <a:lstStyle/>
          <a:p>
            <a:pPr algn="just" eaLnBrk="1" hangingPunct="1">
              <a:buFont typeface="Arial" panose="020B0604020202020204" pitchFamily="34" charset="0"/>
              <a:buChar char="•"/>
              <a:defRPr/>
            </a:pPr>
            <a:r>
              <a:rPr lang="en-US" dirty="0" smtClean="0">
                <a:latin typeface="Garamond" panose="02020404030301010803" pitchFamily="18" charset="0"/>
              </a:rPr>
              <a:t>1947 - H. Truman – Doctrine against Communism</a:t>
            </a:r>
            <a:endParaRPr lang="cs-CZ" dirty="0" smtClean="0">
              <a:latin typeface="Garamond" panose="02020404030301010803" pitchFamily="18" charset="0"/>
            </a:endParaRPr>
          </a:p>
          <a:p>
            <a:pPr marL="342900" indent="-342900" algn="just" eaLnBrk="1" hangingPunct="1">
              <a:buFont typeface="Arial" panose="020B0604020202020204" pitchFamily="34" charset="0"/>
              <a:buChar char="•"/>
              <a:defRPr/>
            </a:pPr>
            <a:r>
              <a:rPr lang="en-US" dirty="0" smtClean="0">
                <a:latin typeface="Garamond" panose="02020404030301010803" pitchFamily="18" charset="0"/>
                <a:hlinkClick r:id="rId2"/>
              </a:rPr>
              <a:t>http</a:t>
            </a:r>
            <a:r>
              <a:rPr lang="en-US" dirty="0">
                <a:latin typeface="Garamond" panose="02020404030301010803" pitchFamily="18" charset="0"/>
                <a:hlinkClick r:id="rId2"/>
              </a:rPr>
              <a:t>://</a:t>
            </a:r>
            <a:r>
              <a:rPr lang="en-US" dirty="0" smtClean="0">
                <a:latin typeface="Garamond" panose="02020404030301010803" pitchFamily="18" charset="0"/>
                <a:hlinkClick r:id="rId2"/>
              </a:rPr>
              <a:t>www.history.com/speeches/the-truman-doctrine</a:t>
            </a:r>
            <a:r>
              <a:rPr lang="cs-CZ" dirty="0" smtClean="0">
                <a:latin typeface="Garamond" panose="02020404030301010803" pitchFamily="18" charset="0"/>
              </a:rPr>
              <a:t> </a:t>
            </a:r>
            <a:endParaRPr lang="en-US" dirty="0" smtClean="0">
              <a:latin typeface="Garamond" panose="02020404030301010803" pitchFamily="18" charset="0"/>
            </a:endParaRPr>
          </a:p>
          <a:p>
            <a:pPr algn="just" eaLnBrk="1" hangingPunct="1">
              <a:buFont typeface="Arial" panose="020B0604020202020204" pitchFamily="34" charset="0"/>
              <a:buChar char="•"/>
              <a:defRPr/>
            </a:pPr>
            <a:r>
              <a:rPr lang="en-US" dirty="0" smtClean="0">
                <a:latin typeface="Garamond" panose="02020404030301010803" pitchFamily="18" charset="0"/>
              </a:rPr>
              <a:t>1946 – W. Churchill – Iron Curtain</a:t>
            </a:r>
          </a:p>
          <a:p>
            <a:pPr marL="342900" indent="-342900" algn="just" eaLnBrk="1" hangingPunct="1">
              <a:buFont typeface="Arial" panose="020B0604020202020204" pitchFamily="34" charset="0"/>
              <a:buChar char="•"/>
              <a:defRPr/>
            </a:pPr>
            <a:r>
              <a:rPr lang="en-US" dirty="0">
                <a:latin typeface="Garamond" panose="02020404030301010803" pitchFamily="18" charset="0"/>
                <a:hlinkClick r:id="rId3"/>
              </a:rPr>
              <a:t>http://www.youtube.com/watch?v=jvax5VUvjWQ</a:t>
            </a:r>
            <a:endParaRPr lang="en-US" dirty="0" smtClean="0">
              <a:latin typeface="Garamond" panose="02020404030301010803" pitchFamily="18" charset="0"/>
            </a:endParaRPr>
          </a:p>
          <a:p>
            <a:pPr algn="just" eaLnBrk="1" hangingPunct="1">
              <a:buFont typeface="Arial" panose="020B0604020202020204" pitchFamily="34" charset="0"/>
              <a:buChar char="•"/>
              <a:defRPr/>
            </a:pPr>
            <a:r>
              <a:rPr lang="en-US" dirty="0" smtClean="0">
                <a:latin typeface="Garamond" panose="02020404030301010803" pitchFamily="18" charset="0"/>
              </a:rPr>
              <a:t>1946 – G. Marshall – Marshall Plan, Czechoslovakia and Poland had to refuse – definitive line between East and West</a:t>
            </a:r>
          </a:p>
          <a:p>
            <a:pPr marL="342900" indent="-342900" algn="just" eaLnBrk="1" hangingPunct="1">
              <a:buFont typeface="Arial" panose="020B0604020202020204" pitchFamily="34" charset="0"/>
              <a:buChar char="•"/>
              <a:defRPr/>
            </a:pPr>
            <a:r>
              <a:rPr lang="en-US" dirty="0">
                <a:latin typeface="Garamond" panose="02020404030301010803" pitchFamily="18" charset="0"/>
                <a:hlinkClick r:id="rId4"/>
              </a:rPr>
              <a:t>http://</a:t>
            </a:r>
            <a:r>
              <a:rPr lang="en-US" dirty="0" smtClean="0">
                <a:latin typeface="Garamond" panose="02020404030301010803" pitchFamily="18" charset="0"/>
                <a:hlinkClick r:id="rId4"/>
              </a:rPr>
              <a:t>www.oecd.org/general/themarshallplanspeechatharvarduniversity5june1947.htm</a:t>
            </a:r>
            <a:endParaRPr lang="cs-CZ" dirty="0" smtClean="0">
              <a:latin typeface="Garamond" panose="02020404030301010803" pitchFamily="18" charset="0"/>
            </a:endParaRPr>
          </a:p>
          <a:p>
            <a:pPr marL="0" indent="0" algn="just" eaLnBrk="1" hangingPunct="1">
              <a:buFont typeface="Wingdings 2" pitchFamily="18" charset="2"/>
              <a:buNone/>
              <a:defRPr/>
            </a:pPr>
            <a:endParaRPr lang="en-US" dirty="0"/>
          </a:p>
          <a:p>
            <a:pPr algn="just" eaLnBrk="1" hangingPunct="1">
              <a:defRPr/>
            </a:pPr>
            <a:endParaRPr lang="en-US" dirty="0" smtClean="0"/>
          </a:p>
          <a:p>
            <a:pPr marL="0" indent="0" algn="just" eaLnBrk="1" hangingPunct="1">
              <a:buFont typeface="Wingdings 2" pitchFamily="18" charset="2"/>
              <a:buNone/>
              <a:defRPr/>
            </a:pPr>
            <a:r>
              <a:rPr lang="en-US" dirty="0" smtClean="0"/>
              <a:t>		</a:t>
            </a:r>
            <a:endParaRPr lang="en-US" dirty="0"/>
          </a:p>
        </p:txBody>
      </p:sp>
    </p:spTree>
    <p:extLst>
      <p:ext uri="{BB962C8B-B14F-4D97-AF65-F5344CB8AC3E}">
        <p14:creationId xmlns:p14="http://schemas.microsoft.com/office/powerpoint/2010/main" val="2813139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239000" cy="838200"/>
          </a:xfrm>
        </p:spPr>
        <p:txBody>
          <a:bodyPr/>
          <a:lstStyle/>
          <a:p>
            <a:pPr algn="ctr" eaLnBrk="1" hangingPunct="1">
              <a:defRPr/>
            </a:pPr>
            <a:r>
              <a:rPr lang="en-US" dirty="0" smtClean="0">
                <a:latin typeface="Garamond" panose="02020404030301010803" pitchFamily="18" charset="0"/>
              </a:rPr>
              <a:t>Co</a:t>
            </a:r>
            <a:r>
              <a:rPr lang="cs-CZ" dirty="0" err="1" smtClean="0">
                <a:latin typeface="Garamond" panose="02020404030301010803" pitchFamily="18" charset="0"/>
              </a:rPr>
              <a:t>ld</a:t>
            </a:r>
            <a:r>
              <a:rPr lang="cs-CZ" dirty="0" smtClean="0">
                <a:latin typeface="Garamond" panose="02020404030301010803" pitchFamily="18" charset="0"/>
              </a:rPr>
              <a:t> </a:t>
            </a:r>
            <a:r>
              <a:rPr lang="cs-CZ" dirty="0" err="1">
                <a:latin typeface="Garamond" panose="02020404030301010803" pitchFamily="18" charset="0"/>
              </a:rPr>
              <a:t>W</a:t>
            </a:r>
            <a:r>
              <a:rPr lang="cs-CZ" dirty="0" err="1" smtClean="0">
                <a:latin typeface="Garamond" panose="02020404030301010803" pitchFamily="18" charset="0"/>
              </a:rPr>
              <a:t>ar</a:t>
            </a:r>
            <a:endParaRPr lang="en-US" dirty="0">
              <a:latin typeface="Garamond" panose="02020404030301010803" pitchFamily="18" charset="0"/>
            </a:endParaRPr>
          </a:p>
        </p:txBody>
      </p:sp>
      <p:sp>
        <p:nvSpPr>
          <p:cNvPr id="18435" name="Content Placeholder 2"/>
          <p:cNvSpPr>
            <a:spLocks noGrp="1"/>
          </p:cNvSpPr>
          <p:nvPr>
            <p:ph idx="4294967295"/>
          </p:nvPr>
        </p:nvSpPr>
        <p:spPr>
          <a:xfrm>
            <a:off x="457200" y="990600"/>
            <a:ext cx="7239000" cy="5715000"/>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No open military conflict</a:t>
            </a:r>
          </a:p>
          <a:p>
            <a:pPr algn="just" eaLnBrk="1" hangingPunct="1">
              <a:buFont typeface="Arial" panose="020B0604020202020204" pitchFamily="34" charset="0"/>
              <a:buChar char="•"/>
            </a:pPr>
            <a:r>
              <a:rPr lang="en-US" altLang="en-US" dirty="0" smtClean="0">
                <a:latin typeface="Garamond" panose="02020404030301010803" pitchFamily="18" charset="0"/>
              </a:rPr>
              <a:t>Rivalry: policy, economy, science, culture and sport,…very dangerous phenomenon of the conflict East and West was armaments</a:t>
            </a:r>
            <a:endParaRPr lang="en-US" altLang="en-US" dirty="0" smtClean="0">
              <a:solidFill>
                <a:srgbClr val="C00000"/>
              </a:solidFill>
              <a:latin typeface="Garamond" panose="02020404030301010803" pitchFamily="18" charset="0"/>
            </a:endParaRP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76872"/>
            <a:ext cx="4038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069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56183"/>
          </a:xfrm>
        </p:spPr>
        <p:txBody>
          <a:bodyPr>
            <a:normAutofit/>
          </a:bodyPr>
          <a:lstStyle/>
          <a:p>
            <a:pPr eaLnBrk="1" hangingPunct="1">
              <a:defRPr/>
            </a:pPr>
            <a:r>
              <a:rPr lang="en-US" sz="3200" dirty="0" smtClean="0">
                <a:latin typeface="Garamond" panose="02020404030301010803" pitchFamily="18" charset="0"/>
              </a:rPr>
              <a:t>Emergency of 2 German states</a:t>
            </a:r>
            <a:endParaRPr lang="en-US" sz="3200" dirty="0">
              <a:latin typeface="Garamond" panose="02020404030301010803" pitchFamily="18" charset="0"/>
            </a:endParaRPr>
          </a:p>
        </p:txBody>
      </p:sp>
      <p:sp>
        <p:nvSpPr>
          <p:cNvPr id="19459" name="Content Placeholder 2"/>
          <p:cNvSpPr>
            <a:spLocks noGrp="1"/>
          </p:cNvSpPr>
          <p:nvPr>
            <p:ph idx="4294967295"/>
          </p:nvPr>
        </p:nvSpPr>
        <p:spPr>
          <a:xfrm>
            <a:off x="457200" y="980728"/>
            <a:ext cx="7931224" cy="5475635"/>
          </a:xfrm>
          <a:prstGeom prst="rect">
            <a:avLst/>
          </a:prstGeom>
        </p:spPr>
        <p:txBody>
          <a:bodyPr/>
          <a:lstStyle/>
          <a:p>
            <a:pPr algn="just" eaLnBrk="1" hangingPunct="1">
              <a:buFont typeface="Arial" panose="020B0604020202020204" pitchFamily="34" charset="0"/>
              <a:buChar char="•"/>
            </a:pPr>
            <a:r>
              <a:rPr lang="en-US" altLang="en-US" dirty="0" smtClean="0">
                <a:latin typeface="Garamond" panose="02020404030301010803" pitchFamily="18" charset="0"/>
              </a:rPr>
              <a:t>Soviet Union x West Bloc</a:t>
            </a:r>
          </a:p>
          <a:p>
            <a:pPr algn="just" eaLnBrk="1" hangingPunct="1">
              <a:buFont typeface="Arial" panose="020B0604020202020204" pitchFamily="34" charset="0"/>
              <a:buChar char="•"/>
            </a:pPr>
            <a:r>
              <a:rPr lang="en-US" altLang="en-US" dirty="0" smtClean="0">
                <a:latin typeface="Garamond" panose="02020404030301010803" pitchFamily="18" charset="0"/>
              </a:rPr>
              <a:t>In western occupation zones – 4 political parties, election, institutions under the occupation power gave the political power to new local governments </a:t>
            </a:r>
          </a:p>
          <a:p>
            <a:pPr algn="just" eaLnBrk="1" hangingPunct="1">
              <a:buFont typeface="Arial" panose="020B0604020202020204" pitchFamily="34" charset="0"/>
              <a:buChar char="•"/>
            </a:pPr>
            <a:r>
              <a:rPr lang="en-US" altLang="en-US" dirty="0" smtClean="0">
                <a:latin typeface="Garamond" panose="02020404030301010803" pitchFamily="18" charset="0"/>
              </a:rPr>
              <a:t>In soviet zone – one party (communists and social democrats), land reform, nationalization of some factories and </a:t>
            </a:r>
            <a:r>
              <a:rPr lang="en-US" altLang="en-US" dirty="0" err="1" smtClean="0">
                <a:latin typeface="Garamond" panose="02020404030301010803" pitchFamily="18" charset="0"/>
              </a:rPr>
              <a:t>denacification</a:t>
            </a:r>
            <a:r>
              <a:rPr lang="en-US" altLang="en-US" dirty="0" smtClean="0">
                <a:latin typeface="Garamond" panose="02020404030301010803" pitchFamily="18" charset="0"/>
              </a:rPr>
              <a:t> (schools, offices)</a:t>
            </a:r>
          </a:p>
          <a:p>
            <a:pPr algn="just" eaLnBrk="1" hangingPunct="1">
              <a:buFont typeface="Arial" panose="020B0604020202020204" pitchFamily="34" charset="0"/>
              <a:buChar char="•"/>
            </a:pPr>
            <a:r>
              <a:rPr lang="en-US" altLang="en-US" dirty="0" smtClean="0">
                <a:latin typeface="Garamond" panose="02020404030301010803" pitchFamily="18" charset="0"/>
              </a:rPr>
              <a:t>June 1948 - 3 zones – monetary reform, reparation was cancelled, Marshall Plan</a:t>
            </a:r>
          </a:p>
        </p:txBody>
      </p:sp>
    </p:spTree>
    <p:extLst>
      <p:ext uri="{BB962C8B-B14F-4D97-AF65-F5344CB8AC3E}">
        <p14:creationId xmlns:p14="http://schemas.microsoft.com/office/powerpoint/2010/main" val="3268713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42048" cy="929640"/>
          </a:xfrm>
        </p:spPr>
        <p:txBody>
          <a:bodyPr/>
          <a:lstStyle/>
          <a:p>
            <a:pPr algn="ctr">
              <a:defRPr/>
            </a:pPr>
            <a:r>
              <a:rPr lang="en-US" dirty="0" smtClean="0">
                <a:latin typeface="Garamond" panose="02020404030301010803" pitchFamily="18" charset="0"/>
              </a:rPr>
              <a:t>Germany and Berlin</a:t>
            </a:r>
            <a:endParaRPr lang="en-US" dirty="0">
              <a:latin typeface="Garamond" panose="02020404030301010803" pitchFamily="18" charset="0"/>
            </a:endParaRPr>
          </a:p>
        </p:txBody>
      </p:sp>
      <p:pic>
        <p:nvPicPr>
          <p:cNvPr id="21507"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14363" y="1600200"/>
            <a:ext cx="3206750" cy="4525963"/>
          </a:xfrm>
          <a:prstGeom prst="rect">
            <a:avLst/>
          </a:prstGeom>
        </p:spPr>
      </p:pic>
      <p:pic>
        <p:nvPicPr>
          <p:cNvPr id="21508"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178300" y="2514600"/>
            <a:ext cx="3521075" cy="2697163"/>
          </a:xfrm>
          <a:prstGeom prst="rect">
            <a:avLst/>
          </a:prstGeom>
        </p:spPr>
      </p:pic>
    </p:spTree>
    <p:extLst>
      <p:ext uri="{BB962C8B-B14F-4D97-AF65-F5344CB8AC3E}">
        <p14:creationId xmlns:p14="http://schemas.microsoft.com/office/powerpoint/2010/main" val="3013861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675"/>
            <a:ext cx="7239000" cy="746125"/>
          </a:xfrm>
        </p:spPr>
        <p:txBody>
          <a:bodyPr/>
          <a:lstStyle/>
          <a:p>
            <a:pPr algn="ctr">
              <a:defRPr/>
            </a:pPr>
            <a:r>
              <a:rPr lang="cs-CZ" dirty="0" err="1">
                <a:latin typeface="Garamond" panose="02020404030301010803" pitchFamily="18" charset="0"/>
              </a:rPr>
              <a:t>G</a:t>
            </a:r>
            <a:r>
              <a:rPr lang="en-US" dirty="0" err="1" smtClean="0">
                <a:latin typeface="Garamond" panose="02020404030301010803" pitchFamily="18" charset="0"/>
              </a:rPr>
              <a:t>ermany</a:t>
            </a:r>
            <a:endParaRPr lang="en-US" dirty="0">
              <a:latin typeface="Garamond" panose="02020404030301010803" pitchFamily="18" charset="0"/>
            </a:endParaRPr>
          </a:p>
        </p:txBody>
      </p:sp>
      <p:sp>
        <p:nvSpPr>
          <p:cNvPr id="3" name="Zástupný symbol pro obsah 2"/>
          <p:cNvSpPr>
            <a:spLocks noGrp="1"/>
          </p:cNvSpPr>
          <p:nvPr>
            <p:ph idx="4294967295"/>
          </p:nvPr>
        </p:nvSpPr>
        <p:spPr>
          <a:xfrm>
            <a:off x="457200" y="1609725"/>
            <a:ext cx="8435280" cy="4846638"/>
          </a:xfrm>
          <a:prstGeom prst="rect">
            <a:avLst/>
          </a:prstGeom>
        </p:spPr>
        <p:txBody>
          <a:bodyPr/>
          <a:lstStyle/>
          <a:p>
            <a:pPr algn="just">
              <a:buFont typeface="Arial" panose="020B0604020202020204" pitchFamily="34" charset="0"/>
              <a:buChar char="•"/>
              <a:defRPr/>
            </a:pPr>
            <a:r>
              <a:rPr lang="cs-CZ" sz="2400" dirty="0">
                <a:latin typeface="Garamond" panose="02020404030301010803" pitchFamily="18" charset="0"/>
              </a:rPr>
              <a:t>E</a:t>
            </a:r>
            <a:r>
              <a:rPr lang="en-US" sz="2400" dirty="0" err="1" smtClean="0">
                <a:latin typeface="Garamond" panose="02020404030301010803" pitchFamily="18" charset="0"/>
              </a:rPr>
              <a:t>xtreme</a:t>
            </a:r>
            <a:r>
              <a:rPr lang="en-US" sz="2400" dirty="0" smtClean="0">
                <a:latin typeface="Garamond" panose="02020404030301010803" pitchFamily="18" charset="0"/>
              </a:rPr>
              <a:t> poverty</a:t>
            </a:r>
          </a:p>
          <a:p>
            <a:pPr algn="just">
              <a:buFont typeface="Arial" panose="020B0604020202020204" pitchFamily="34" charset="0"/>
              <a:buChar char="•"/>
              <a:defRPr/>
            </a:pPr>
            <a:r>
              <a:rPr lang="cs-CZ" sz="2400" dirty="0">
                <a:latin typeface="Garamond" panose="02020404030301010803" pitchFamily="18" charset="0"/>
              </a:rPr>
              <a:t>T</a:t>
            </a:r>
            <a:r>
              <a:rPr lang="en-US" sz="2400" dirty="0" smtClean="0">
                <a:latin typeface="Garamond" panose="02020404030301010803" pitchFamily="18" charset="0"/>
              </a:rPr>
              <a:t>he black market  - American cigarettes</a:t>
            </a:r>
          </a:p>
          <a:p>
            <a:pPr algn="just">
              <a:buFont typeface="Arial" panose="020B0604020202020204" pitchFamily="34" charset="0"/>
              <a:buChar char="•"/>
              <a:defRPr/>
            </a:pPr>
            <a:r>
              <a:rPr lang="cs-CZ" sz="2400" dirty="0">
                <a:latin typeface="Garamond" panose="02020404030301010803" pitchFamily="18" charset="0"/>
              </a:rPr>
              <a:t>R</a:t>
            </a:r>
            <a:r>
              <a:rPr lang="en-US" sz="2400" dirty="0" err="1" smtClean="0">
                <a:latin typeface="Garamond" panose="02020404030301010803" pitchFamily="18" charset="0"/>
              </a:rPr>
              <a:t>ationing</a:t>
            </a:r>
            <a:r>
              <a:rPr lang="en-US" sz="2400" dirty="0">
                <a:latin typeface="Garamond" panose="02020404030301010803" pitchFamily="18" charset="0"/>
              </a:rPr>
              <a:t> is the controlled distribution of scarce resources, goods, or services. Rationing controls the size of the ration, one's allotted portion of the resources being distributed on a particular day or at a particular time</a:t>
            </a:r>
            <a:r>
              <a:rPr lang="en-US" sz="2400" dirty="0" smtClean="0">
                <a:latin typeface="Garamond" panose="02020404030301010803" pitchFamily="18" charset="0"/>
              </a:rPr>
              <a:t>.</a:t>
            </a:r>
          </a:p>
          <a:p>
            <a:pPr algn="just">
              <a:buFont typeface="Arial" panose="020B0604020202020204" pitchFamily="34" charset="0"/>
              <a:buChar char="•"/>
              <a:defRPr/>
            </a:pPr>
            <a:r>
              <a:rPr lang="en-US" sz="2400" dirty="0" smtClean="0">
                <a:latin typeface="Garamond" panose="02020404030301010803" pitchFamily="18" charset="0"/>
              </a:rPr>
              <a:t>US and GB – 1. 1. 1947 – </a:t>
            </a:r>
            <a:r>
              <a:rPr lang="en-US" sz="2400" dirty="0" err="1" smtClean="0">
                <a:latin typeface="Garamond" panose="02020404030301010803" pitchFamily="18" charset="0"/>
              </a:rPr>
              <a:t>Bizone</a:t>
            </a:r>
            <a:r>
              <a:rPr lang="en-US" sz="2400" dirty="0" smtClean="0">
                <a:latin typeface="Garamond" panose="02020404030301010803" pitchFamily="18" charset="0"/>
              </a:rPr>
              <a:t> and April 1948 </a:t>
            </a:r>
            <a:r>
              <a:rPr lang="en-US" sz="2400" dirty="0" err="1" smtClean="0">
                <a:latin typeface="Garamond" panose="02020404030301010803" pitchFamily="18" charset="0"/>
              </a:rPr>
              <a:t>Trizone</a:t>
            </a:r>
            <a:endParaRPr lang="en-US" sz="2400" dirty="0" smtClean="0">
              <a:latin typeface="Garamond" panose="02020404030301010803" pitchFamily="18" charset="0"/>
            </a:endParaRPr>
          </a:p>
          <a:p>
            <a:pPr algn="just">
              <a:buFont typeface="Arial" panose="020B0604020202020204" pitchFamily="34" charset="0"/>
              <a:buChar char="•"/>
              <a:defRPr/>
            </a:pPr>
            <a:r>
              <a:rPr lang="en-US" sz="2400" dirty="0" smtClean="0">
                <a:latin typeface="Garamond" panose="02020404030301010803" pitchFamily="18" charset="0"/>
              </a:rPr>
              <a:t>June 1948 – decision to establish Germany (3 zones) – Soviet reaction – occupation of western ways to Berlin - collapse in supplying the city- Berlin Crises</a:t>
            </a:r>
          </a:p>
          <a:p>
            <a:pPr marL="342900" indent="-342900" algn="jus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1876308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18435" name="Content Placeholder 2"/>
          <p:cNvSpPr>
            <a:spLocks noGrp="1"/>
          </p:cNvSpPr>
          <p:nvPr>
            <p:ph idx="4294967295"/>
          </p:nvPr>
        </p:nvSpPr>
        <p:spPr>
          <a:xfrm>
            <a:off x="457200" y="0"/>
            <a:ext cx="8435280" cy="6456363"/>
          </a:xfrm>
          <a:prstGeom prst="rect">
            <a:avLst/>
          </a:prstGeom>
        </p:spPr>
        <p:txBody>
          <a:bodyPr/>
          <a:lstStyle/>
          <a:p>
            <a:pPr algn="just" eaLnBrk="1" hangingPunct="1">
              <a:buFont typeface="Arial" panose="020B0604020202020204" pitchFamily="34" charset="0"/>
              <a:buChar char="•"/>
              <a:defRPr/>
            </a:pPr>
            <a:r>
              <a:rPr lang="en-US" dirty="0" smtClean="0">
                <a:latin typeface="Garamond" panose="02020404030301010803" pitchFamily="18" charset="0"/>
              </a:rPr>
              <a:t>Common control of Germany was finished</a:t>
            </a:r>
          </a:p>
          <a:p>
            <a:pPr algn="just" eaLnBrk="1" hangingPunct="1">
              <a:buFont typeface="Arial" panose="020B0604020202020204" pitchFamily="34" charset="0"/>
              <a:buChar char="•"/>
              <a:defRPr/>
            </a:pPr>
            <a:r>
              <a:rPr lang="en-US" dirty="0" smtClean="0">
                <a:latin typeface="Garamond" panose="02020404030301010803" pitchFamily="18" charset="0"/>
              </a:rPr>
              <a:t>J.V. Stalin – to oust western army from Berlin – centre of the soviet zone</a:t>
            </a:r>
          </a:p>
          <a:p>
            <a:pPr algn="just" eaLnBrk="1" hangingPunct="1">
              <a:buFont typeface="Arial" panose="020B0604020202020204" pitchFamily="34" charset="0"/>
              <a:buChar char="•"/>
              <a:defRPr/>
            </a:pPr>
            <a:r>
              <a:rPr lang="en-US" dirty="0" smtClean="0">
                <a:latin typeface="Garamond" panose="02020404030301010803" pitchFamily="18" charset="0"/>
              </a:rPr>
              <a:t>June 1948 Soviet army started to block Berlin</a:t>
            </a:r>
          </a:p>
          <a:p>
            <a:pPr algn="just" eaLnBrk="1" hangingPunct="1">
              <a:buFont typeface="Arial" panose="020B0604020202020204" pitchFamily="34" charset="0"/>
              <a:buChar char="•"/>
              <a:defRPr/>
            </a:pPr>
            <a:r>
              <a:rPr lang="en-US" dirty="0" smtClean="0">
                <a:latin typeface="Garamond" panose="02020404030301010803" pitchFamily="18" charset="0"/>
              </a:rPr>
              <a:t>Berlin crises </a:t>
            </a:r>
            <a:r>
              <a:rPr lang="cs-CZ" dirty="0">
                <a:latin typeface="Garamond" panose="02020404030301010803" pitchFamily="18" charset="0"/>
              </a:rPr>
              <a:t>(</a:t>
            </a:r>
            <a:r>
              <a:rPr lang="cs-CZ" dirty="0">
                <a:latin typeface="Garamond" panose="02020404030301010803" pitchFamily="18" charset="0"/>
                <a:hlinkClick r:id="rId2"/>
              </a:rPr>
              <a:t>http://</a:t>
            </a:r>
            <a:r>
              <a:rPr lang="cs-CZ" dirty="0" smtClean="0">
                <a:latin typeface="Garamond" panose="02020404030301010803" pitchFamily="18" charset="0"/>
                <a:hlinkClick r:id="rId2"/>
              </a:rPr>
              <a:t>www.trumanlibrary.org/</a:t>
            </a:r>
            <a:r>
              <a:rPr lang="cs-CZ" dirty="0" err="1" smtClean="0">
                <a:latin typeface="Garamond" panose="02020404030301010803" pitchFamily="18" charset="0"/>
                <a:hlinkClick r:id="rId2"/>
              </a:rPr>
              <a:t>whistlestop</a:t>
            </a:r>
            <a:r>
              <a:rPr lang="cs-CZ" dirty="0" smtClean="0">
                <a:latin typeface="Garamond" panose="02020404030301010803" pitchFamily="18" charset="0"/>
                <a:hlinkClick r:id="rId2"/>
              </a:rPr>
              <a:t>/BERLIN_A/PAGE_11.HTM</a:t>
            </a:r>
            <a:r>
              <a:rPr lang="cs-CZ" dirty="0" smtClean="0">
                <a:latin typeface="Garamond" panose="02020404030301010803" pitchFamily="18" charset="0"/>
              </a:rPr>
              <a:t>) </a:t>
            </a:r>
            <a:endParaRPr lang="en-US" dirty="0" smtClean="0">
              <a:latin typeface="Garamond" panose="02020404030301010803" pitchFamily="18" charset="0"/>
            </a:endParaRPr>
          </a:p>
          <a:p>
            <a:pPr algn="just" eaLnBrk="1" hangingPunct="1">
              <a:buFont typeface="Arial" panose="020B0604020202020204" pitchFamily="34" charset="0"/>
              <a:buChar char="•"/>
              <a:defRPr/>
            </a:pPr>
            <a:r>
              <a:rPr lang="en-US" dirty="0" smtClean="0">
                <a:latin typeface="Garamond" panose="02020404030301010803" pitchFamily="18" charset="0"/>
              </a:rPr>
              <a:t>September 1949 – </a:t>
            </a:r>
            <a:r>
              <a:rPr lang="en-US" dirty="0">
                <a:latin typeface="Garamond" panose="02020404030301010803" pitchFamily="18" charset="0"/>
              </a:rPr>
              <a:t> </a:t>
            </a:r>
            <a:r>
              <a:rPr lang="en-US" dirty="0" smtClean="0">
                <a:latin typeface="Garamond" panose="02020404030301010803" pitchFamily="18" charset="0"/>
              </a:rPr>
              <a:t>Federal Republic of Germany, </a:t>
            </a:r>
            <a:r>
              <a:rPr lang="en-US" dirty="0" err="1" smtClean="0">
                <a:latin typeface="Garamond" panose="02020404030301010803" pitchFamily="18" charset="0"/>
              </a:rPr>
              <a:t>Konrad</a:t>
            </a:r>
            <a:r>
              <a:rPr lang="en-US" dirty="0" smtClean="0">
                <a:latin typeface="Garamond" panose="02020404030301010803" pitchFamily="18" charset="0"/>
              </a:rPr>
              <a:t> Adenauer, Independent position – West Berlin</a:t>
            </a:r>
          </a:p>
          <a:p>
            <a:pPr algn="just" eaLnBrk="1" hangingPunct="1">
              <a:buFont typeface="Arial" panose="020B0604020202020204" pitchFamily="34" charset="0"/>
              <a:buChar char="•"/>
              <a:defRPr/>
            </a:pPr>
            <a:r>
              <a:rPr lang="en-US" dirty="0" smtClean="0">
                <a:latin typeface="Garamond" panose="02020404030301010803" pitchFamily="18" charset="0"/>
              </a:rPr>
              <a:t>October 1949 - GDR</a:t>
            </a:r>
          </a:p>
          <a:p>
            <a:pPr marL="0" indent="0" eaLnBrk="1" hangingPunct="1">
              <a:buFont typeface="Wingdings 2" pitchFamily="18" charset="2"/>
              <a:buNone/>
              <a:defRPr/>
            </a:pPr>
            <a:endParaRPr lang="en-US" dirty="0" smtClean="0"/>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29000"/>
            <a:ext cx="358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215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675"/>
            <a:ext cx="7239000" cy="804069"/>
          </a:xfrm>
        </p:spPr>
        <p:txBody>
          <a:bodyPr>
            <a:normAutofit/>
          </a:bodyPr>
          <a:lstStyle/>
          <a:p>
            <a:pPr algn="ctr">
              <a:defRPr/>
            </a:pPr>
            <a:r>
              <a:rPr lang="en-US" dirty="0" smtClean="0">
                <a:latin typeface="Garamond" panose="02020404030301010803" pitchFamily="18" charset="0"/>
              </a:rPr>
              <a:t>GDR</a:t>
            </a:r>
            <a:endParaRPr lang="en-US" dirty="0">
              <a:latin typeface="Garamond" panose="02020404030301010803" pitchFamily="18" charset="0"/>
            </a:endParaRPr>
          </a:p>
        </p:txBody>
      </p:sp>
      <p:sp>
        <p:nvSpPr>
          <p:cNvPr id="24579" name="Zástupný symbol pro obsah 2"/>
          <p:cNvSpPr>
            <a:spLocks noGrp="1"/>
          </p:cNvSpPr>
          <p:nvPr>
            <p:ph idx="4294967295"/>
          </p:nvPr>
        </p:nvSpPr>
        <p:spPr>
          <a:xfrm>
            <a:off x="457200" y="1295400"/>
            <a:ext cx="7239000" cy="5160963"/>
          </a:xfrm>
          <a:prstGeom prst="rect">
            <a:avLst/>
          </a:prstGeom>
        </p:spPr>
        <p:txBody>
          <a:bodyPr/>
          <a:lstStyle/>
          <a:p>
            <a:pPr algn="just">
              <a:buFont typeface="Arial" panose="020B0604020202020204" pitchFamily="34" charset="0"/>
              <a:buChar char="•"/>
            </a:pPr>
            <a:r>
              <a:rPr lang="en-US" altLang="en-US" dirty="0" smtClean="0">
                <a:latin typeface="Garamond" panose="02020404030301010803" pitchFamily="18" charset="0"/>
              </a:rPr>
              <a:t>President W. </a:t>
            </a:r>
            <a:r>
              <a:rPr lang="en-US" altLang="en-US" dirty="0" err="1" smtClean="0">
                <a:latin typeface="Garamond" panose="02020404030301010803" pitchFamily="18" charset="0"/>
              </a:rPr>
              <a:t>Pieck</a:t>
            </a:r>
            <a:endParaRPr lang="en-US" altLang="en-US" dirty="0" smtClean="0">
              <a:latin typeface="Garamond" panose="02020404030301010803" pitchFamily="18" charset="0"/>
            </a:endParaRPr>
          </a:p>
          <a:p>
            <a:pPr algn="just">
              <a:buFont typeface="Arial" panose="020B0604020202020204" pitchFamily="34" charset="0"/>
              <a:buChar char="•"/>
            </a:pPr>
            <a:r>
              <a:rPr lang="en-US" altLang="en-US" dirty="0" smtClean="0">
                <a:latin typeface="Garamond" panose="02020404030301010803" pitchFamily="18" charset="0"/>
              </a:rPr>
              <a:t>Soviet control</a:t>
            </a:r>
          </a:p>
          <a:p>
            <a:pPr algn="just">
              <a:buFont typeface="Arial" panose="020B0604020202020204" pitchFamily="34" charset="0"/>
              <a:buChar char="•"/>
            </a:pPr>
            <a:r>
              <a:rPr lang="en-US" altLang="en-US" dirty="0" smtClean="0">
                <a:latin typeface="Garamond" panose="02020404030301010803" pitchFamily="18" charset="0"/>
              </a:rPr>
              <a:t>Establishing - two German states - completed struggling for the post-war order in Europe</a:t>
            </a:r>
          </a:p>
        </p:txBody>
      </p:sp>
    </p:spTree>
    <p:extLst>
      <p:ext uri="{BB962C8B-B14F-4D97-AF65-F5344CB8AC3E}">
        <p14:creationId xmlns:p14="http://schemas.microsoft.com/office/powerpoint/2010/main" val="391126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3429000" cy="413792"/>
          </a:xfrm>
        </p:spPr>
        <p:txBody>
          <a:bodyPr>
            <a:noAutofit/>
          </a:bodyPr>
          <a:lstStyle/>
          <a:p>
            <a:r>
              <a:rPr lang="cs-CZ" sz="2800" dirty="0" err="1" smtClean="0">
                <a:latin typeface="Garamond" panose="02020404030301010803" pitchFamily="18" charset="0"/>
              </a:rPr>
              <a:t>Little</a:t>
            </a:r>
            <a:r>
              <a:rPr lang="cs-CZ" sz="2800" dirty="0" smtClean="0">
                <a:latin typeface="Garamond" panose="02020404030301010803" pitchFamily="18" charset="0"/>
              </a:rPr>
              <a:t> Entente</a:t>
            </a:r>
            <a:endParaRPr lang="cs-CZ" sz="2800" dirty="0">
              <a:latin typeface="Garamond" panose="02020404030301010803" pitchFamily="18" charset="0"/>
            </a:endParaRPr>
          </a:p>
        </p:txBody>
      </p:sp>
      <p:sp>
        <p:nvSpPr>
          <p:cNvPr id="5" name="Zástupný symbol pro text 4"/>
          <p:cNvSpPr>
            <a:spLocks noGrp="1"/>
          </p:cNvSpPr>
          <p:nvPr>
            <p:ph type="body" sz="half" idx="2"/>
          </p:nvPr>
        </p:nvSpPr>
        <p:spPr>
          <a:xfrm>
            <a:off x="6012160" y="5229200"/>
            <a:ext cx="2877946" cy="1126802"/>
          </a:xfrm>
        </p:spPr>
        <p:txBody>
          <a:bodyPr>
            <a:normAutofit lnSpcReduction="10000"/>
          </a:bodyPr>
          <a:lstStyle/>
          <a:p>
            <a:pPr algn="ctr">
              <a:buFont typeface="Arial" panose="020B0604020202020204" pitchFamily="34" charset="0"/>
              <a:buChar char="•"/>
            </a:pPr>
            <a:r>
              <a:rPr lang="cs-CZ" sz="2400" dirty="0" err="1" smtClean="0">
                <a:latin typeface="Garamond" panose="02020404030301010803" pitchFamily="18" charset="0"/>
              </a:rPr>
              <a:t>Czechoslovakia</a:t>
            </a:r>
            <a:r>
              <a:rPr lang="cs-CZ" sz="2400" dirty="0" smtClean="0">
                <a:latin typeface="Garamond" panose="02020404030301010803" pitchFamily="18" charset="0"/>
              </a:rPr>
              <a:t> + </a:t>
            </a:r>
            <a:r>
              <a:rPr lang="cs-CZ" sz="2400" dirty="0" err="1" smtClean="0">
                <a:latin typeface="Garamond" panose="02020404030301010803" pitchFamily="18" charset="0"/>
              </a:rPr>
              <a:t>Yugoslavia</a:t>
            </a:r>
            <a:r>
              <a:rPr lang="cs-CZ" sz="2400" dirty="0" smtClean="0">
                <a:latin typeface="Garamond" panose="02020404030301010803" pitchFamily="18" charset="0"/>
              </a:rPr>
              <a:t> + </a:t>
            </a:r>
            <a:r>
              <a:rPr lang="cs-CZ" sz="2400" dirty="0" err="1" smtClean="0">
                <a:latin typeface="Garamond" panose="02020404030301010803" pitchFamily="18" charset="0"/>
              </a:rPr>
              <a:t>Romania</a:t>
            </a:r>
            <a:endParaRPr lang="cs-CZ" sz="2400" dirty="0">
              <a:latin typeface="Garamond" panose="02020404030301010803" pitchFamily="18" charset="0"/>
            </a:endParaRPr>
          </a:p>
        </p:txBody>
      </p:sp>
      <p:pic>
        <p:nvPicPr>
          <p:cNvPr id="4" name="Zástupný symbol pro obsah 3" descr="Little_Entente.png"/>
          <p:cNvPicPr>
            <a:picLocks noGrp="1" noChangeAspect="1"/>
          </p:cNvPicPr>
          <p:nvPr>
            <p:ph type="pic" idx="1"/>
          </p:nvPr>
        </p:nvPicPr>
        <p:blipFill>
          <a:blip r:embed="rId2" cstate="print"/>
          <a:srcRect l="9053" r="9053"/>
          <a:stretch>
            <a:fillRect/>
          </a:stretch>
        </p:blipFill>
        <p:spPr>
          <a:xfrm>
            <a:off x="323528" y="836712"/>
            <a:ext cx="5472608" cy="5472608"/>
          </a:xfrm>
        </p:spPr>
      </p:pic>
    </p:spTree>
    <p:extLst>
      <p:ext uri="{BB962C8B-B14F-4D97-AF65-F5344CB8AC3E}">
        <p14:creationId xmlns:p14="http://schemas.microsoft.com/office/powerpoint/2010/main" val="2642801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7239000" cy="762000"/>
          </a:xfrm>
        </p:spPr>
        <p:txBody>
          <a:bodyPr/>
          <a:lstStyle/>
          <a:p>
            <a:pPr algn="ctr" eaLnBrk="1" hangingPunct="1">
              <a:defRPr/>
            </a:pPr>
            <a:r>
              <a:rPr lang="en-US" dirty="0" smtClean="0">
                <a:latin typeface="Garamond" panose="02020404030301010803" pitchFamily="18" charset="0"/>
              </a:rPr>
              <a:t>Soviet bloc – </a:t>
            </a:r>
            <a:r>
              <a:rPr lang="en-US" sz="2400" dirty="0" smtClean="0">
                <a:latin typeface="Garamond" panose="02020404030301010803" pitchFamily="18" charset="0"/>
              </a:rPr>
              <a:t>general info</a:t>
            </a:r>
            <a:endParaRPr lang="en-US" sz="2400" dirty="0">
              <a:latin typeface="Garamond" panose="02020404030301010803" pitchFamily="18" charset="0"/>
            </a:endParaRPr>
          </a:p>
        </p:txBody>
      </p:sp>
      <p:sp>
        <p:nvSpPr>
          <p:cNvPr id="22531" name="Content Placeholder 2"/>
          <p:cNvSpPr>
            <a:spLocks noGrp="1"/>
          </p:cNvSpPr>
          <p:nvPr>
            <p:ph idx="4294967295"/>
          </p:nvPr>
        </p:nvSpPr>
        <p:spPr>
          <a:xfrm>
            <a:off x="457200" y="838200"/>
            <a:ext cx="8363272" cy="5618163"/>
          </a:xfrm>
          <a:prstGeom prst="rect">
            <a:avLst/>
          </a:prstGeom>
        </p:spPr>
        <p:txBody>
          <a:bodyPr/>
          <a:lstStyle/>
          <a:p>
            <a:pPr algn="just" eaLnBrk="1" hangingPunct="1">
              <a:buFont typeface="Arial" panose="020B0604020202020204" pitchFamily="34" charset="0"/>
              <a:buChar char="•"/>
              <a:defRPr/>
            </a:pPr>
            <a:r>
              <a:rPr lang="en-US" altLang="en-US" dirty="0" smtClean="0">
                <a:latin typeface="Garamond" panose="02020404030301010803" pitchFamily="18" charset="0"/>
              </a:rPr>
              <a:t> </a:t>
            </a:r>
            <a:r>
              <a:rPr lang="en-US" altLang="en-US" sz="2400" dirty="0" smtClean="0">
                <a:latin typeface="Garamond" panose="02020404030301010803" pitchFamily="18" charset="0"/>
              </a:rPr>
              <a:t>J.V. Stalin – new wave of terror, no criticism, labor camp</a:t>
            </a:r>
          </a:p>
          <a:p>
            <a:pPr marL="342900" indent="-342900" algn="just" eaLnBrk="1" hangingPunct="1">
              <a:buFont typeface="Arial" panose="020B0604020202020204" pitchFamily="34" charset="0"/>
              <a:buChar char="•"/>
              <a:defRPr/>
            </a:pPr>
            <a:r>
              <a:rPr lang="en-US" altLang="en-US" sz="2400" dirty="0" smtClean="0">
                <a:latin typeface="Garamond" panose="02020404030301010803" pitchFamily="18" charset="0"/>
                <a:hlinkClick r:id="rId2"/>
              </a:rPr>
              <a:t>http://www.google.cz/search?q=soviet+working+camps&amp;hl=cs&amp;prmd=imvns&amp;source=lnms&amp;tbm=isch&amp;sa=X&amp;ei=pR2ZUMrwCIjEswaM8oHIBA&amp;ved=0CAcQ_AUoAQ&amp;biw=1008&amp;bih=619</a:t>
            </a:r>
            <a:endParaRPr lang="en-US" altLang="en-US" sz="2400" dirty="0" smtClean="0">
              <a:latin typeface="Garamond" panose="02020404030301010803" pitchFamily="18" charset="0"/>
            </a:endParaRPr>
          </a:p>
          <a:p>
            <a:pPr algn="just" eaLnBrk="1" hangingPunct="1">
              <a:buFont typeface="Arial" panose="020B0604020202020204" pitchFamily="34" charset="0"/>
              <a:buChar char="•"/>
              <a:defRPr/>
            </a:pPr>
            <a:r>
              <a:rPr lang="en-US" altLang="en-US" sz="2400" dirty="0" smtClean="0">
                <a:latin typeface="Garamond" panose="02020404030301010803" pitchFamily="18" charset="0"/>
              </a:rPr>
              <a:t>extreme poverty x extreme investment – army</a:t>
            </a:r>
          </a:p>
          <a:p>
            <a:pPr algn="just" eaLnBrk="1" hangingPunct="1">
              <a:buFont typeface="Arial" panose="020B0604020202020204" pitchFamily="34" charset="0"/>
              <a:buChar char="•"/>
              <a:defRPr/>
            </a:pPr>
            <a:r>
              <a:rPr lang="en-US" altLang="en-US" sz="2400" dirty="0" smtClean="0">
                <a:latin typeface="Garamond" panose="02020404030301010803" pitchFamily="18" charset="0"/>
              </a:rPr>
              <a:t>Crises of agriculture, 1946 - crop failure</a:t>
            </a:r>
          </a:p>
          <a:p>
            <a:pPr algn="just" eaLnBrk="1" hangingPunct="1">
              <a:buFont typeface="Arial" panose="020B0604020202020204" pitchFamily="34" charset="0"/>
              <a:buChar char="•"/>
              <a:defRPr/>
            </a:pPr>
            <a:r>
              <a:rPr lang="en-US" altLang="en-US" sz="2400" dirty="0" smtClean="0">
                <a:latin typeface="Garamond" panose="02020404030301010803" pitchFamily="18" charset="0"/>
              </a:rPr>
              <a:t>Soviet policy - Soviet-bloc countries were subordinate Moscow, Soviet advisers in Security forces</a:t>
            </a:r>
          </a:p>
          <a:p>
            <a:pPr algn="just" eaLnBrk="1" hangingPunct="1">
              <a:buFont typeface="Arial" panose="020B0604020202020204" pitchFamily="34" charset="0"/>
              <a:buChar char="•"/>
              <a:defRPr/>
            </a:pPr>
            <a:r>
              <a:rPr lang="en-US" altLang="en-US" sz="2400" dirty="0" smtClean="0">
                <a:latin typeface="Garamond" panose="02020404030301010803" pitchFamily="18" charset="0"/>
              </a:rPr>
              <a:t>1949 - Council for Mutual Economic Assistance</a:t>
            </a:r>
          </a:p>
        </p:txBody>
      </p:sp>
    </p:spTree>
    <p:extLst>
      <p:ext uri="{BB962C8B-B14F-4D97-AF65-F5344CB8AC3E}">
        <p14:creationId xmlns:p14="http://schemas.microsoft.com/office/powerpoint/2010/main" val="703288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26627" name="Zástupný symbol pro obsah 2"/>
          <p:cNvSpPr>
            <a:spLocks noGrp="1"/>
          </p:cNvSpPr>
          <p:nvPr>
            <p:ph idx="4294967295"/>
          </p:nvPr>
        </p:nvSpPr>
        <p:spPr>
          <a:xfrm>
            <a:off x="457200" y="381000"/>
            <a:ext cx="8435280" cy="6075363"/>
          </a:xfrm>
          <a:prstGeom prst="rect">
            <a:avLst/>
          </a:prstGeom>
        </p:spPr>
        <p:txBody>
          <a:bodyPr/>
          <a:lstStyle/>
          <a:p>
            <a:pPr algn="just">
              <a:buFont typeface="Arial" panose="020B0604020202020204" pitchFamily="34" charset="0"/>
              <a:buChar char="•"/>
            </a:pPr>
            <a:r>
              <a:rPr lang="en-US" altLang="en-US" dirty="0" smtClean="0">
                <a:latin typeface="Garamond" panose="02020404030301010803" pitchFamily="18" charset="0"/>
              </a:rPr>
              <a:t>1949 Council for Mutual Economic Assistance</a:t>
            </a:r>
            <a:r>
              <a:rPr lang="cs-CZ" altLang="en-US" dirty="0" smtClean="0">
                <a:latin typeface="Garamond" panose="02020404030301010803" pitchFamily="18" charset="0"/>
              </a:rPr>
              <a:t>  - </a:t>
            </a:r>
            <a:r>
              <a:rPr lang="cs-CZ" altLang="en-US" dirty="0" err="1" smtClean="0">
                <a:latin typeface="Garamond" panose="02020404030301010803" pitchFamily="18" charset="0"/>
              </a:rPr>
              <a:t>Soviet</a:t>
            </a:r>
            <a:r>
              <a:rPr lang="cs-CZ" altLang="en-US" dirty="0" smtClean="0">
                <a:latin typeface="Garamond" panose="02020404030301010803" pitchFamily="18" charset="0"/>
              </a:rPr>
              <a:t> Union – </a:t>
            </a:r>
            <a:r>
              <a:rPr lang="cs-CZ" altLang="en-US" dirty="0" err="1" smtClean="0">
                <a:latin typeface="Garamond" panose="02020404030301010803" pitchFamily="18" charset="0"/>
              </a:rPr>
              <a:t>economical</a:t>
            </a:r>
            <a:r>
              <a:rPr lang="cs-CZ" altLang="en-US" dirty="0" smtClean="0">
                <a:latin typeface="Garamond" panose="02020404030301010803" pitchFamily="18" charset="0"/>
              </a:rPr>
              <a:t> </a:t>
            </a:r>
            <a:r>
              <a:rPr lang="cs-CZ" altLang="en-US" dirty="0" err="1" smtClean="0">
                <a:latin typeface="Garamond" panose="02020404030301010803" pitchFamily="18" charset="0"/>
              </a:rPr>
              <a:t>power</a:t>
            </a:r>
            <a:r>
              <a:rPr lang="cs-CZ" altLang="en-US" dirty="0" smtClean="0">
                <a:latin typeface="Garamond" panose="02020404030301010803" pitchFamily="18" charset="0"/>
              </a:rPr>
              <a:t> – </a:t>
            </a:r>
            <a:r>
              <a:rPr lang="cs-CZ" altLang="en-US" dirty="0" err="1" smtClean="0">
                <a:latin typeface="Garamond" panose="02020404030301010803" pitchFamily="18" charset="0"/>
              </a:rPr>
              <a:t>control</a:t>
            </a:r>
            <a:r>
              <a:rPr lang="cs-CZ" altLang="en-US" dirty="0" smtClean="0">
                <a:latin typeface="Garamond" panose="02020404030301010803" pitchFamily="18" charset="0"/>
              </a:rPr>
              <a:t> </a:t>
            </a:r>
            <a:r>
              <a:rPr lang="cs-CZ" altLang="en-US" dirty="0" err="1" smtClean="0">
                <a:latin typeface="Garamond" panose="02020404030301010803" pitchFamily="18" charset="0"/>
              </a:rPr>
              <a:t>over</a:t>
            </a:r>
            <a:r>
              <a:rPr lang="cs-CZ" altLang="en-US" dirty="0" smtClean="0">
                <a:latin typeface="Garamond" panose="02020404030301010803" pitchFamily="18" charset="0"/>
              </a:rPr>
              <a:t> </a:t>
            </a:r>
            <a:r>
              <a:rPr lang="cs-CZ" altLang="en-US" dirty="0" err="1" smtClean="0">
                <a:latin typeface="Garamond" panose="02020404030301010803" pitchFamily="18" charset="0"/>
              </a:rPr>
              <a:t>the</a:t>
            </a:r>
            <a:r>
              <a:rPr lang="cs-CZ" altLang="en-US" dirty="0" smtClean="0">
                <a:latin typeface="Garamond" panose="02020404030301010803" pitchFamily="18" charset="0"/>
              </a:rPr>
              <a:t> </a:t>
            </a:r>
            <a:r>
              <a:rPr lang="cs-CZ" altLang="en-US" dirty="0" err="1" smtClean="0">
                <a:latin typeface="Garamond" panose="02020404030301010803" pitchFamily="18" charset="0"/>
              </a:rPr>
              <a:t>national</a:t>
            </a:r>
            <a:r>
              <a:rPr lang="cs-CZ" altLang="en-US" dirty="0" smtClean="0">
                <a:latin typeface="Garamond" panose="02020404030301010803" pitchFamily="18" charset="0"/>
              </a:rPr>
              <a:t> </a:t>
            </a:r>
            <a:r>
              <a:rPr lang="cs-CZ" altLang="en-US" dirty="0" err="1" smtClean="0">
                <a:latin typeface="Garamond" panose="02020404030301010803" pitchFamily="18" charset="0"/>
              </a:rPr>
              <a:t>economies</a:t>
            </a:r>
            <a:r>
              <a:rPr lang="en-US" altLang="en-US" dirty="0" smtClean="0">
                <a:latin typeface="Garamond" panose="02020404030301010803" pitchFamily="18" charset="0"/>
              </a:rPr>
              <a:t>, members: Soviet Union, Albania, Bulgaria, Romania, Czechoslovakia, Poland, Hungary, East Germany,…Cuba, Mongolia and Vietnam</a:t>
            </a:r>
            <a:endParaRPr lang="cs-CZ" altLang="en-US" dirty="0" smtClean="0">
              <a:latin typeface="Garamond" panose="02020404030301010803" pitchFamily="18" charset="0"/>
            </a:endParaRPr>
          </a:p>
          <a:p>
            <a:pPr algn="just">
              <a:buFont typeface="Arial" panose="020B0604020202020204" pitchFamily="34" charset="0"/>
              <a:buChar char="•"/>
            </a:pPr>
            <a:r>
              <a:rPr lang="en-US" altLang="en-US" dirty="0" smtClean="0">
                <a:latin typeface="Garamond" panose="02020404030301010803" pitchFamily="18" charset="0"/>
              </a:rPr>
              <a:t>Political </a:t>
            </a:r>
            <a:r>
              <a:rPr lang="cs-CZ" altLang="en-US" dirty="0" smtClean="0">
                <a:latin typeface="Garamond" panose="02020404030301010803" pitchFamily="18" charset="0"/>
              </a:rPr>
              <a:t>(</a:t>
            </a:r>
            <a:r>
              <a:rPr lang="en-US" altLang="en-US" dirty="0" smtClean="0">
                <a:latin typeface="Garamond" panose="02020404030301010803" pitchFamily="18" charset="0"/>
              </a:rPr>
              <a:t>Show</a:t>
            </a:r>
            <a:r>
              <a:rPr lang="cs-CZ" altLang="en-US" dirty="0" smtClean="0">
                <a:latin typeface="Garamond" panose="02020404030301010803" pitchFamily="18" charset="0"/>
              </a:rPr>
              <a:t>)</a:t>
            </a:r>
            <a:r>
              <a:rPr lang="en-US" altLang="en-US" dirty="0" smtClean="0">
                <a:latin typeface="Garamond" panose="02020404030301010803" pitchFamily="18" charset="0"/>
              </a:rPr>
              <a:t>trials</a:t>
            </a:r>
            <a:r>
              <a:rPr lang="cs-CZ" altLang="en-US" dirty="0" smtClean="0">
                <a:latin typeface="Garamond" panose="02020404030301010803" pitchFamily="18" charset="0"/>
              </a:rPr>
              <a:t> – </a:t>
            </a:r>
            <a:r>
              <a:rPr lang="cs-CZ" altLang="en-US" dirty="0" err="1" smtClean="0">
                <a:latin typeface="Garamond" panose="02020404030301010803" pitchFamily="18" charset="0"/>
              </a:rPr>
              <a:t>ag</a:t>
            </a:r>
            <a:r>
              <a:rPr lang="cs-CZ" altLang="en-US" dirty="0" smtClean="0">
                <a:latin typeface="Garamond" panose="02020404030301010803" pitchFamily="18" charset="0"/>
              </a:rPr>
              <a:t>. </a:t>
            </a:r>
            <a:r>
              <a:rPr lang="cs-CZ" altLang="en-US" dirty="0" err="1" smtClean="0">
                <a:latin typeface="Garamond" panose="02020404030301010803" pitchFamily="18" charset="0"/>
              </a:rPr>
              <a:t>Communist</a:t>
            </a:r>
            <a:r>
              <a:rPr lang="cs-CZ" altLang="en-US" dirty="0" smtClean="0">
                <a:latin typeface="Garamond" panose="02020404030301010803" pitchFamily="18" charset="0"/>
              </a:rPr>
              <a:t> and non – </a:t>
            </a:r>
            <a:r>
              <a:rPr lang="cs-CZ" altLang="en-US" dirty="0" err="1" smtClean="0">
                <a:latin typeface="Garamond" panose="02020404030301010803" pitchFamily="18" charset="0"/>
              </a:rPr>
              <a:t>communists</a:t>
            </a:r>
            <a:r>
              <a:rPr lang="cs-CZ" altLang="en-US" dirty="0" smtClean="0">
                <a:latin typeface="Garamond" panose="02020404030301010803" pitchFamily="18" charset="0"/>
              </a:rPr>
              <a:t> - </a:t>
            </a:r>
            <a:r>
              <a:rPr lang="cs-CZ" altLang="en-US" dirty="0" err="1" smtClean="0">
                <a:latin typeface="Garamond" panose="02020404030301010803" pitchFamily="18" charset="0"/>
              </a:rPr>
              <a:t>accused</a:t>
            </a:r>
            <a:r>
              <a:rPr lang="cs-CZ" altLang="en-US" dirty="0" smtClean="0">
                <a:latin typeface="Garamond" panose="02020404030301010803" pitchFamily="18" charset="0"/>
              </a:rPr>
              <a:t> </a:t>
            </a:r>
            <a:r>
              <a:rPr lang="cs-CZ" altLang="en-US" dirty="0" err="1" smtClean="0">
                <a:latin typeface="Garamond" panose="02020404030301010803" pitchFamily="18" charset="0"/>
              </a:rPr>
              <a:t>of</a:t>
            </a:r>
            <a:r>
              <a:rPr lang="cs-CZ" altLang="en-US" dirty="0" smtClean="0">
                <a:latin typeface="Garamond" panose="02020404030301010803" pitchFamily="18" charset="0"/>
              </a:rPr>
              <a:t> </a:t>
            </a:r>
            <a:r>
              <a:rPr lang="cs-CZ" altLang="en-US" dirty="0" err="1" smtClean="0">
                <a:latin typeface="Garamond" panose="02020404030301010803" pitchFamily="18" charset="0"/>
              </a:rPr>
              <a:t>subversive</a:t>
            </a:r>
            <a:r>
              <a:rPr lang="cs-CZ" altLang="en-US" dirty="0" smtClean="0">
                <a:latin typeface="Garamond" panose="02020404030301010803" pitchFamily="18" charset="0"/>
              </a:rPr>
              <a:t> </a:t>
            </a:r>
            <a:r>
              <a:rPr lang="cs-CZ" altLang="en-US" dirty="0" err="1" smtClean="0">
                <a:latin typeface="Garamond" panose="02020404030301010803" pitchFamily="18" charset="0"/>
              </a:rPr>
              <a:t>activities</a:t>
            </a:r>
            <a:r>
              <a:rPr lang="cs-CZ" altLang="en-US" dirty="0" smtClean="0">
                <a:latin typeface="Garamond" panose="02020404030301010803" pitchFamily="18" charset="0"/>
              </a:rPr>
              <a:t>, </a:t>
            </a:r>
            <a:r>
              <a:rPr lang="en-US" altLang="en-US" dirty="0" smtClean="0">
                <a:latin typeface="Garamond" panose="02020404030301010803" pitchFamily="18" charset="0"/>
              </a:rPr>
              <a:t>effort to find the culprit responsible for economic problems</a:t>
            </a:r>
            <a:r>
              <a:rPr lang="cs-CZ" altLang="en-US" dirty="0" smtClean="0">
                <a:latin typeface="Garamond" panose="02020404030301010803" pitchFamily="18" charset="0"/>
              </a:rPr>
              <a:t> and </a:t>
            </a:r>
            <a:r>
              <a:rPr lang="en-US" altLang="en-US" dirty="0" smtClean="0">
                <a:latin typeface="Garamond" panose="02020404030301010803" pitchFamily="18" charset="0"/>
              </a:rPr>
              <a:t>effort to discourage people from disagreeing with the regime</a:t>
            </a:r>
          </a:p>
          <a:p>
            <a:pPr algn="just">
              <a:buFont typeface="Arial" panose="020B0604020202020204" pitchFamily="34" charset="0"/>
              <a:buChar char="•"/>
            </a:pPr>
            <a:r>
              <a:rPr lang="cs-CZ" altLang="en-US" dirty="0" smtClean="0">
                <a:latin typeface="Garamond" panose="02020404030301010803" pitchFamily="18" charset="0"/>
              </a:rPr>
              <a:t>50´s </a:t>
            </a:r>
            <a:r>
              <a:rPr lang="cs-CZ" altLang="en-US" dirty="0" err="1" smtClean="0">
                <a:latin typeface="Garamond" panose="02020404030301010803" pitchFamily="18" charset="0"/>
              </a:rPr>
              <a:t>Hungary</a:t>
            </a:r>
            <a:r>
              <a:rPr lang="cs-CZ" altLang="en-US" dirty="0" smtClean="0">
                <a:latin typeface="Garamond" panose="02020404030301010803" pitchFamily="18" charset="0"/>
              </a:rPr>
              <a:t>, </a:t>
            </a:r>
            <a:r>
              <a:rPr lang="cs-CZ" altLang="en-US" dirty="0" err="1" smtClean="0">
                <a:latin typeface="Garamond" panose="02020404030301010803" pitchFamily="18" charset="0"/>
              </a:rPr>
              <a:t>Bulgaria</a:t>
            </a:r>
            <a:r>
              <a:rPr lang="cs-CZ" altLang="en-US" dirty="0" smtClean="0">
                <a:latin typeface="Garamond" panose="02020404030301010803" pitchFamily="18" charset="0"/>
              </a:rPr>
              <a:t>, </a:t>
            </a:r>
            <a:r>
              <a:rPr lang="cs-CZ" altLang="en-US" dirty="0" err="1" smtClean="0">
                <a:latin typeface="Garamond" panose="02020404030301010803" pitchFamily="18" charset="0"/>
              </a:rPr>
              <a:t>Czechoslovakia</a:t>
            </a:r>
            <a:r>
              <a:rPr lang="cs-CZ" altLang="en-US" dirty="0" smtClean="0">
                <a:latin typeface="Garamond" panose="02020404030301010803" pitchFamily="18" charset="0"/>
              </a:rPr>
              <a:t>,…</a:t>
            </a:r>
          </a:p>
          <a:p>
            <a:pPr algn="just">
              <a:buFont typeface="Arial" panose="020B0604020202020204" pitchFamily="34" charset="0"/>
              <a:buChar char="•"/>
            </a:pPr>
            <a:r>
              <a:rPr lang="cs-CZ" altLang="en-US" dirty="0" smtClean="0">
                <a:latin typeface="Garamond" panose="02020404030301010803" pitchFamily="18" charset="0"/>
              </a:rPr>
              <a:t>Milada </a:t>
            </a:r>
            <a:r>
              <a:rPr lang="cs-CZ" altLang="en-US" dirty="0" err="1" smtClean="0">
                <a:latin typeface="Garamond" panose="02020404030301010803" pitchFamily="18" charset="0"/>
              </a:rPr>
              <a:t>Horaková</a:t>
            </a:r>
            <a:endParaRPr lang="en-US" altLang="en-US" dirty="0" smtClean="0">
              <a:latin typeface="Garamond" panose="02020404030301010803" pitchFamily="18" charset="0"/>
            </a:endParaRPr>
          </a:p>
          <a:p>
            <a:pPr>
              <a:buFont typeface="Arial" panose="020B0604020202020204" pitchFamily="34" charset="0"/>
              <a:buChar char="•"/>
            </a:pPr>
            <a:endParaRPr lang="cs-CZ" altLang="en-US" dirty="0" smtClean="0">
              <a:latin typeface="Garamond" panose="02020404030301010803" pitchFamily="18" charset="0"/>
            </a:endParaRPr>
          </a:p>
          <a:p>
            <a:pPr>
              <a:buFont typeface="Arial" panose="020B0604020202020204" pitchFamily="34" charset="0"/>
              <a:buChar char="•"/>
            </a:pPr>
            <a:endParaRPr lang="cs-CZ" altLang="en-US" dirty="0" smtClean="0">
              <a:latin typeface="Garamond" panose="02020404030301010803" pitchFamily="18" charset="0"/>
            </a:endParaRPr>
          </a:p>
        </p:txBody>
      </p:sp>
    </p:spTree>
    <p:extLst>
      <p:ext uri="{BB962C8B-B14F-4D97-AF65-F5344CB8AC3E}">
        <p14:creationId xmlns:p14="http://schemas.microsoft.com/office/powerpoint/2010/main" val="2380020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27651" name="Content Placeholder 2"/>
          <p:cNvSpPr>
            <a:spLocks noGrp="1"/>
          </p:cNvSpPr>
          <p:nvPr>
            <p:ph idx="4294967295"/>
          </p:nvPr>
        </p:nvSpPr>
        <p:spPr>
          <a:xfrm>
            <a:off x="457200" y="381000"/>
            <a:ext cx="7239000" cy="6075363"/>
          </a:xfrm>
          <a:prstGeom prst="rect">
            <a:avLst/>
          </a:prstGeom>
        </p:spPr>
        <p:txBody>
          <a:bodyPr/>
          <a:lstStyle/>
          <a:p>
            <a:pPr algn="just">
              <a:buFont typeface="Arial" panose="020B0604020202020204" pitchFamily="34" charset="0"/>
              <a:buChar char="•"/>
            </a:pPr>
            <a:r>
              <a:rPr lang="cs-CZ" altLang="en-US" dirty="0">
                <a:latin typeface="Garamond" panose="02020404030301010803" pitchFamily="18" charset="0"/>
              </a:rPr>
              <a:t>N</a:t>
            </a:r>
            <a:r>
              <a:rPr lang="en-US" altLang="en-US" dirty="0" err="1" smtClean="0">
                <a:latin typeface="Garamond" panose="02020404030301010803" pitchFamily="18" charset="0"/>
              </a:rPr>
              <a:t>ationalization</a:t>
            </a:r>
            <a:r>
              <a:rPr lang="en-US" altLang="en-US" dirty="0" smtClean="0">
                <a:latin typeface="Garamond" panose="02020404030301010803" pitchFamily="18" charset="0"/>
              </a:rPr>
              <a:t> of industry, prohibitions and restrictions on private enterprise and the peasants were forced to join the collective farm</a:t>
            </a:r>
          </a:p>
          <a:p>
            <a:pPr algn="just">
              <a:buFont typeface="Arial" panose="020B0604020202020204" pitchFamily="34" charset="0"/>
              <a:buChar char="•"/>
            </a:pPr>
            <a:r>
              <a:rPr lang="en-US" altLang="en-US" dirty="0" smtClean="0">
                <a:latin typeface="Garamond" panose="02020404030301010803" pitchFamily="18" charset="0"/>
              </a:rPr>
              <a:t>Hardest enforcement - Soviet interests ended in 1953</a:t>
            </a:r>
          </a:p>
          <a:p>
            <a:pPr algn="just">
              <a:buFont typeface="Arial" panose="020B0604020202020204" pitchFamily="34" charset="0"/>
              <a:buChar char="•"/>
            </a:pPr>
            <a:r>
              <a:rPr lang="en-US" altLang="en-US" dirty="0" smtClean="0">
                <a:latin typeface="Garamond" panose="02020404030301010803" pitchFamily="18" charset="0"/>
                <a:hlinkClick r:id="rId2"/>
              </a:rPr>
              <a:t>http://www.youtube.com/watch?v=T-EwVVm89og</a:t>
            </a:r>
            <a:endParaRPr lang="en-US" altLang="en-US" dirty="0" smtClean="0">
              <a:latin typeface="Garamond" panose="02020404030301010803" pitchFamily="18" charset="0"/>
            </a:endParaRPr>
          </a:p>
        </p:txBody>
      </p:sp>
    </p:spTree>
    <p:extLst>
      <p:ext uri="{BB962C8B-B14F-4D97-AF65-F5344CB8AC3E}">
        <p14:creationId xmlns:p14="http://schemas.microsoft.com/office/powerpoint/2010/main" val="177085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0"/>
            <a:ext cx="8291264" cy="620688"/>
          </a:xfrm>
        </p:spPr>
        <p:txBody>
          <a:bodyPr>
            <a:noAutofit/>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5" name="Zástupný symbol pro text 4"/>
          <p:cNvSpPr>
            <a:spLocks noGrp="1"/>
          </p:cNvSpPr>
          <p:nvPr>
            <p:ph type="body" idx="1"/>
          </p:nvPr>
        </p:nvSpPr>
        <p:spPr>
          <a:xfrm>
            <a:off x="1143000" y="620688"/>
            <a:ext cx="3346704" cy="750594"/>
          </a:xfrm>
        </p:spPr>
        <p:txBody>
          <a:bodyPr/>
          <a:lstStyle/>
          <a:p>
            <a:r>
              <a:rPr lang="cs-CZ" dirty="0" err="1" smtClean="0">
                <a:latin typeface="Garamond" panose="02020404030301010803" pitchFamily="18" charset="0"/>
              </a:rPr>
              <a:t>Tomaš</a:t>
            </a:r>
            <a:r>
              <a:rPr lang="cs-CZ" dirty="0" smtClean="0">
                <a:latin typeface="Garamond" panose="02020404030301010803" pitchFamily="18" charset="0"/>
              </a:rPr>
              <a:t> </a:t>
            </a:r>
            <a:r>
              <a:rPr lang="cs-CZ" dirty="0" err="1" smtClean="0">
                <a:latin typeface="Garamond" panose="02020404030301010803" pitchFamily="18" charset="0"/>
              </a:rPr>
              <a:t>Garrigue</a:t>
            </a:r>
            <a:r>
              <a:rPr lang="cs-CZ" dirty="0" smtClean="0">
                <a:latin typeface="Garamond" panose="02020404030301010803" pitchFamily="18" charset="0"/>
              </a:rPr>
              <a:t> Masaryk </a:t>
            </a:r>
            <a:endParaRPr lang="cs-CZ" dirty="0">
              <a:latin typeface="Garamond" panose="02020404030301010803" pitchFamily="18" charset="0"/>
            </a:endParaRPr>
          </a:p>
        </p:txBody>
      </p:sp>
      <p:sp>
        <p:nvSpPr>
          <p:cNvPr id="7" name="Zástupný symbol pro text 6"/>
          <p:cNvSpPr>
            <a:spLocks noGrp="1"/>
          </p:cNvSpPr>
          <p:nvPr>
            <p:ph type="body" sz="half" idx="3"/>
          </p:nvPr>
        </p:nvSpPr>
        <p:spPr>
          <a:xfrm>
            <a:off x="4860032" y="731520"/>
            <a:ext cx="3133974" cy="639762"/>
          </a:xfrm>
        </p:spPr>
        <p:txBody>
          <a:bodyPr/>
          <a:lstStyle/>
          <a:p>
            <a:r>
              <a:rPr lang="cs-CZ" dirty="0" smtClean="0">
                <a:latin typeface="Garamond" panose="02020404030301010803" pitchFamily="18" charset="0"/>
              </a:rPr>
              <a:t>Edvard Beneš</a:t>
            </a:r>
            <a:endParaRPr lang="cs-CZ" dirty="0">
              <a:latin typeface="Garamond" panose="02020404030301010803" pitchFamily="18" charset="0"/>
            </a:endParaRPr>
          </a:p>
        </p:txBody>
      </p:sp>
      <p:pic>
        <p:nvPicPr>
          <p:cNvPr id="9" name="Zástupný symbol pro obsah 8" descr="tgm.jpg"/>
          <p:cNvPicPr>
            <a:picLocks noGrp="1" noChangeAspect="1"/>
          </p:cNvPicPr>
          <p:nvPr>
            <p:ph sz="quarter" idx="2"/>
          </p:nvPr>
        </p:nvPicPr>
        <p:blipFill>
          <a:blip r:embed="rId2" cstate="print"/>
          <a:stretch>
            <a:fillRect/>
          </a:stretch>
        </p:blipFill>
        <p:spPr>
          <a:xfrm>
            <a:off x="683568" y="2060848"/>
            <a:ext cx="3091621" cy="4114800"/>
          </a:xfrm>
        </p:spPr>
      </p:pic>
      <p:pic>
        <p:nvPicPr>
          <p:cNvPr id="10" name="Zástupný symbol pro obsah 9" descr="benes_edvard2.jpg"/>
          <p:cNvPicPr>
            <a:picLocks noGrp="1" noChangeAspect="1"/>
          </p:cNvPicPr>
          <p:nvPr>
            <p:ph sz="quarter" idx="4"/>
          </p:nvPr>
        </p:nvPicPr>
        <p:blipFill>
          <a:blip r:embed="rId3" cstate="print"/>
          <a:stretch>
            <a:fillRect/>
          </a:stretch>
        </p:blipFill>
        <p:spPr>
          <a:xfrm>
            <a:off x="5364088" y="1916832"/>
            <a:ext cx="2818015" cy="4114800"/>
          </a:xfrm>
        </p:spPr>
      </p:pic>
    </p:spTree>
    <p:extLst>
      <p:ext uri="{BB962C8B-B14F-4D97-AF65-F5344CB8AC3E}">
        <p14:creationId xmlns:p14="http://schemas.microsoft.com/office/powerpoint/2010/main" val="3106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516672"/>
          </a:xfrm>
        </p:spPr>
        <p:txBody>
          <a:bodyPr>
            <a:normAutofit fontScale="90000"/>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3" name="Zástupný symbol pro text 2"/>
          <p:cNvSpPr>
            <a:spLocks noGrp="1"/>
          </p:cNvSpPr>
          <p:nvPr>
            <p:ph type="body" idx="1"/>
          </p:nvPr>
        </p:nvSpPr>
        <p:spPr>
          <a:xfrm>
            <a:off x="323528" y="5661248"/>
            <a:ext cx="3520440" cy="673224"/>
          </a:xfrm>
        </p:spPr>
        <p:txBody>
          <a:bodyPr>
            <a:normAutofit fontScale="62500" lnSpcReduction="20000"/>
          </a:bodyPr>
          <a:lstStyle/>
          <a:p>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fortification</a:t>
            </a:r>
            <a:r>
              <a:rPr lang="cs-CZ" dirty="0" smtClean="0">
                <a:latin typeface="Garamond" panose="02020404030301010803" pitchFamily="18" charset="0"/>
              </a:rPr>
              <a:t> – Hanička</a:t>
            </a:r>
          </a:p>
          <a:p>
            <a:r>
              <a:rPr lang="cs-CZ" dirty="0" smtClean="0">
                <a:latin typeface="Garamond" panose="02020404030301010803" pitchFamily="18" charset="0"/>
              </a:rPr>
              <a:t>http://www.</a:t>
            </a:r>
            <a:r>
              <a:rPr lang="cs-CZ" dirty="0" err="1" smtClean="0">
                <a:latin typeface="Garamond" panose="02020404030301010803" pitchFamily="18" charset="0"/>
              </a:rPr>
              <a:t>hanicka.cz</a:t>
            </a:r>
            <a:r>
              <a:rPr lang="cs-CZ" dirty="0" smtClean="0">
                <a:latin typeface="Garamond" panose="02020404030301010803" pitchFamily="18" charset="0"/>
              </a:rPr>
              <a:t>/</a:t>
            </a:r>
            <a:endParaRPr lang="cs-CZ" dirty="0">
              <a:latin typeface="Garamond" panose="02020404030301010803" pitchFamily="18" charset="0"/>
            </a:endParaRPr>
          </a:p>
        </p:txBody>
      </p:sp>
      <p:sp>
        <p:nvSpPr>
          <p:cNvPr id="4" name="Zástupný symbol pro text 3"/>
          <p:cNvSpPr>
            <a:spLocks noGrp="1"/>
          </p:cNvSpPr>
          <p:nvPr>
            <p:ph type="body" sz="half" idx="3"/>
          </p:nvPr>
        </p:nvSpPr>
        <p:spPr>
          <a:xfrm>
            <a:off x="4572000" y="5661248"/>
            <a:ext cx="3520440" cy="673224"/>
          </a:xfrm>
        </p:spPr>
        <p:txBody>
          <a:bodyPr>
            <a:normAutofit fontScale="70000" lnSpcReduction="20000"/>
          </a:bodyPr>
          <a:lstStyle/>
          <a:p>
            <a:r>
              <a:rPr lang="cs-CZ" dirty="0" err="1" smtClean="0">
                <a:latin typeface="Garamond" panose="02020404030301010803" pitchFamily="18" charset="0"/>
              </a:rPr>
              <a:t>Czechoslovak</a:t>
            </a:r>
            <a:r>
              <a:rPr lang="cs-CZ" dirty="0" smtClean="0">
                <a:latin typeface="Garamond" panose="02020404030301010803" pitchFamily="18" charset="0"/>
              </a:rPr>
              <a:t> </a:t>
            </a:r>
            <a:r>
              <a:rPr lang="cs-CZ" dirty="0" err="1" smtClean="0">
                <a:latin typeface="Garamond" panose="02020404030301010803" pitchFamily="18" charset="0"/>
              </a:rPr>
              <a:t>fortification</a:t>
            </a:r>
            <a:r>
              <a:rPr lang="cs-CZ" dirty="0" smtClean="0">
                <a:latin typeface="Garamond" panose="02020404030301010803" pitchFamily="18" charset="0"/>
              </a:rPr>
              <a:t> – Bouda</a:t>
            </a:r>
          </a:p>
          <a:p>
            <a:r>
              <a:rPr lang="cs-CZ" dirty="0" smtClean="0">
                <a:latin typeface="Garamond" panose="02020404030301010803" pitchFamily="18" charset="0"/>
              </a:rPr>
              <a:t>http://www.</a:t>
            </a:r>
            <a:r>
              <a:rPr lang="cs-CZ" dirty="0" err="1" smtClean="0">
                <a:latin typeface="Garamond" panose="02020404030301010803" pitchFamily="18" charset="0"/>
              </a:rPr>
              <a:t>boudamuseum.com</a:t>
            </a:r>
            <a:r>
              <a:rPr lang="cs-CZ" dirty="0" smtClean="0">
                <a:latin typeface="Garamond" panose="02020404030301010803" pitchFamily="18" charset="0"/>
              </a:rPr>
              <a:t>/</a:t>
            </a:r>
            <a:endParaRPr lang="cs-CZ" dirty="0">
              <a:latin typeface="Garamond" panose="02020404030301010803" pitchFamily="18" charset="0"/>
            </a:endParaRPr>
          </a:p>
        </p:txBody>
      </p:sp>
      <p:pic>
        <p:nvPicPr>
          <p:cNvPr id="10" name="Zástupný symbol pro obsah 9" descr="800px-Boudatvrz.jpg"/>
          <p:cNvPicPr>
            <a:picLocks noGrp="1" noChangeAspect="1"/>
          </p:cNvPicPr>
          <p:nvPr>
            <p:ph sz="quarter" idx="4"/>
          </p:nvPr>
        </p:nvPicPr>
        <p:blipFill>
          <a:blip r:embed="rId2" cstate="print"/>
          <a:stretch>
            <a:fillRect/>
          </a:stretch>
        </p:blipFill>
        <p:spPr>
          <a:xfrm>
            <a:off x="4572000" y="2420888"/>
            <a:ext cx="3521075" cy="2640806"/>
          </a:xfrm>
        </p:spPr>
      </p:pic>
      <p:pic>
        <p:nvPicPr>
          <p:cNvPr id="9" name="Zástupný symbol pro obsah 8" descr="Hanička.jpg"/>
          <p:cNvPicPr>
            <a:picLocks noGrp="1" noChangeAspect="1"/>
          </p:cNvPicPr>
          <p:nvPr>
            <p:ph sz="quarter" idx="2"/>
          </p:nvPr>
        </p:nvPicPr>
        <p:blipFill>
          <a:blip r:embed="rId3" cstate="print"/>
          <a:stretch>
            <a:fillRect/>
          </a:stretch>
        </p:blipFill>
        <p:spPr>
          <a:xfrm>
            <a:off x="251520" y="2564904"/>
            <a:ext cx="3521075" cy="2464753"/>
          </a:xfrm>
        </p:spPr>
      </p:pic>
    </p:spTree>
    <p:extLst>
      <p:ext uri="{BB962C8B-B14F-4D97-AF65-F5344CB8AC3E}">
        <p14:creationId xmlns:p14="http://schemas.microsoft.com/office/powerpoint/2010/main" val="314308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239000" cy="516672"/>
          </a:xfrm>
        </p:spPr>
        <p:txBody>
          <a:bodyPr>
            <a:normAutofit fontScale="90000"/>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3" name="Zástupný symbol pro obsah 2"/>
          <p:cNvSpPr>
            <a:spLocks noGrp="1"/>
          </p:cNvSpPr>
          <p:nvPr>
            <p:ph idx="4294967295"/>
          </p:nvPr>
        </p:nvSpPr>
        <p:spPr>
          <a:xfrm>
            <a:off x="251520" y="980728"/>
            <a:ext cx="8892480" cy="5688632"/>
          </a:xfrm>
          <a:prstGeom prst="rect">
            <a:avLst/>
          </a:prstGeom>
        </p:spPr>
        <p:txBody>
          <a:bodyPr>
            <a:normAutofit/>
          </a:bodyPr>
          <a:lstStyle/>
          <a:p>
            <a:pPr lvl="0" algn="just">
              <a:buFont typeface="Arial" panose="020B0604020202020204" pitchFamily="34" charset="0"/>
              <a:buChar char="•"/>
            </a:pPr>
            <a:r>
              <a:rPr lang="cs-CZ" i="1" dirty="0" err="1">
                <a:latin typeface="Garamond" panose="02020404030301010803" pitchFamily="18" charset="0"/>
              </a:rPr>
              <a:t>N</a:t>
            </a:r>
            <a:r>
              <a:rPr lang="cs-CZ" i="1" dirty="0" err="1" smtClean="0">
                <a:latin typeface="Garamond" panose="02020404030301010803" pitchFamily="18" charset="0"/>
              </a:rPr>
              <a:t>ational</a:t>
            </a:r>
            <a:r>
              <a:rPr lang="cs-CZ" i="1" dirty="0" smtClean="0">
                <a:latin typeface="Garamond" panose="02020404030301010803" pitchFamily="18" charset="0"/>
              </a:rPr>
              <a:t> </a:t>
            </a:r>
            <a:r>
              <a:rPr lang="cs-CZ" i="1" dirty="0" err="1" smtClean="0">
                <a:latin typeface="Garamond" panose="02020404030301010803" pitchFamily="18" charset="0"/>
              </a:rPr>
              <a:t>minorities</a:t>
            </a:r>
            <a:r>
              <a:rPr lang="cs-CZ" dirty="0" smtClean="0">
                <a:latin typeface="Garamond" panose="02020404030301010803" pitchFamily="18" charset="0"/>
              </a:rPr>
              <a:t> – more </a:t>
            </a:r>
            <a:r>
              <a:rPr lang="cs-CZ" dirty="0" err="1" smtClean="0">
                <a:latin typeface="Garamond" panose="02020404030301010803" pitchFamily="18" charset="0"/>
              </a:rPr>
              <a:t>than</a:t>
            </a:r>
            <a:r>
              <a:rPr lang="cs-CZ" dirty="0" smtClean="0">
                <a:latin typeface="Garamond" panose="02020404030301010803" pitchFamily="18" charset="0"/>
              </a:rPr>
              <a:t> 3 </a:t>
            </a:r>
            <a:r>
              <a:rPr lang="cs-CZ" dirty="0" err="1" smtClean="0">
                <a:latin typeface="Garamond" panose="02020404030301010803" pitchFamily="18" charset="0"/>
              </a:rPr>
              <a:t>million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ethnic</a:t>
            </a:r>
            <a:r>
              <a:rPr lang="cs-CZ" dirty="0" smtClean="0">
                <a:latin typeface="Garamond" panose="02020404030301010803" pitchFamily="18" charset="0"/>
              </a:rPr>
              <a:t>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living</a:t>
            </a:r>
            <a:r>
              <a:rPr lang="cs-CZ" dirty="0" smtClean="0">
                <a:latin typeface="Garamond" panose="02020404030301010803" pitchFamily="18" charset="0"/>
              </a:rPr>
              <a:t> in Bohemian </a:t>
            </a:r>
            <a:r>
              <a:rPr lang="cs-CZ" dirty="0" err="1" smtClean="0">
                <a:latin typeface="Garamond" panose="02020404030301010803" pitchFamily="18" charset="0"/>
              </a:rPr>
              <a:t>lands</a:t>
            </a:r>
            <a:r>
              <a:rPr lang="cs-CZ" dirty="0" smtClean="0">
                <a:latin typeface="Garamond" panose="02020404030301010803" pitchFamily="18" charset="0"/>
              </a:rPr>
              <a:t>, </a:t>
            </a:r>
            <a:r>
              <a:rPr lang="cs-CZ" dirty="0" err="1" smtClean="0">
                <a:latin typeface="Garamond" panose="02020404030301010803" pitchFamily="18" charset="0"/>
              </a:rPr>
              <a:t>they</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called</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Germans</a:t>
            </a:r>
            <a:endParaRPr lang="cs-CZ" dirty="0" smtClean="0">
              <a:latin typeface="Garamond" panose="02020404030301010803" pitchFamily="18" charset="0"/>
            </a:endParaRPr>
          </a:p>
          <a:p>
            <a:pPr lvl="0" algn="just">
              <a:buFont typeface="Arial" panose="020B0604020202020204" pitchFamily="34" charset="0"/>
              <a:buChar char="•"/>
            </a:pP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minority </a:t>
            </a:r>
            <a:r>
              <a:rPr lang="cs-CZ" dirty="0" err="1" smtClean="0">
                <a:latin typeface="Garamond" panose="02020404030301010803" pitchFamily="18" charset="0"/>
              </a:rPr>
              <a:t>living</a:t>
            </a:r>
            <a:r>
              <a:rPr lang="cs-CZ" dirty="0" smtClean="0">
                <a:latin typeface="Garamond" panose="02020404030301010803" pitchFamily="18" charset="0"/>
              </a:rPr>
              <a:t> in </a:t>
            </a:r>
            <a:r>
              <a:rPr lang="cs-CZ" dirty="0" err="1" smtClean="0">
                <a:latin typeface="Garamond" panose="02020404030301010803" pitchFamily="18" charset="0"/>
              </a:rPr>
              <a:t>Sudetenland</a:t>
            </a:r>
            <a:r>
              <a:rPr lang="cs-CZ" dirty="0" smtClean="0">
                <a:latin typeface="Garamond" panose="02020404030301010803" pitchFamily="18" charset="0"/>
              </a:rPr>
              <a:t> </a:t>
            </a:r>
            <a:r>
              <a:rPr lang="cs-CZ" dirty="0" err="1" smtClean="0">
                <a:latin typeface="Garamond" panose="02020404030301010803" pitchFamily="18" charset="0"/>
              </a:rPr>
              <a:t>demanded</a:t>
            </a:r>
            <a:r>
              <a:rPr lang="cs-CZ" dirty="0" smtClean="0">
                <a:latin typeface="Garamond" panose="02020404030301010803" pitchFamily="18" charset="0"/>
              </a:rPr>
              <a:t> autonomy </a:t>
            </a:r>
            <a:r>
              <a:rPr lang="cs-CZ" dirty="0" err="1" smtClean="0">
                <a:latin typeface="Garamond" panose="02020404030301010803" pitchFamily="18" charset="0"/>
              </a:rPr>
              <a:t>from</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Czech</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a:t>
            </a:r>
            <a:r>
              <a:rPr lang="cs-CZ" dirty="0" err="1" smtClean="0">
                <a:latin typeface="Garamond" panose="02020404030301010803" pitchFamily="18" charset="0"/>
              </a:rPr>
              <a:t>claiming</a:t>
            </a:r>
            <a:r>
              <a:rPr lang="cs-CZ" dirty="0" smtClean="0">
                <a:latin typeface="Garamond" panose="02020404030301010803" pitchFamily="18" charset="0"/>
              </a:rPr>
              <a:t> </a:t>
            </a:r>
            <a:r>
              <a:rPr lang="cs-CZ" dirty="0" err="1" smtClean="0">
                <a:latin typeface="Garamond" panose="02020404030301010803" pitchFamily="18" charset="0"/>
              </a:rPr>
              <a:t>they</a:t>
            </a:r>
            <a:r>
              <a:rPr lang="cs-CZ" dirty="0" smtClean="0">
                <a:latin typeface="Garamond" panose="02020404030301010803" pitchFamily="18" charset="0"/>
              </a:rPr>
              <a:t> </a:t>
            </a:r>
            <a:r>
              <a:rPr lang="cs-CZ" dirty="0" err="1" smtClean="0">
                <a:latin typeface="Garamond" panose="02020404030301010803" pitchFamily="18" charset="0"/>
              </a:rPr>
              <a:t>were</a:t>
            </a:r>
            <a:r>
              <a:rPr lang="cs-CZ" dirty="0" smtClean="0">
                <a:latin typeface="Garamond" panose="02020404030301010803" pitchFamily="18" charset="0"/>
              </a:rPr>
              <a:t> </a:t>
            </a:r>
            <a:r>
              <a:rPr lang="cs-CZ" dirty="0" err="1" smtClean="0">
                <a:latin typeface="Garamond" panose="02020404030301010803" pitchFamily="18" charset="0"/>
              </a:rPr>
              <a:t>suppressed</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repressed</a:t>
            </a:r>
            <a:r>
              <a:rPr lang="cs-CZ" dirty="0" smtClean="0">
                <a:latin typeface="Garamond" panose="02020404030301010803" pitchFamily="18" charset="0"/>
              </a:rPr>
              <a:t> by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Czech</a:t>
            </a:r>
            <a:r>
              <a:rPr lang="cs-CZ" dirty="0" smtClean="0">
                <a:latin typeface="Garamond" panose="02020404030301010803" pitchFamily="18" charset="0"/>
              </a:rPr>
              <a:t> </a:t>
            </a:r>
            <a:r>
              <a:rPr lang="cs-CZ" dirty="0" err="1" smtClean="0">
                <a:latin typeface="Garamond" panose="02020404030301010803" pitchFamily="18" charset="0"/>
              </a:rPr>
              <a:t>government</a:t>
            </a:r>
            <a:r>
              <a:rPr lang="cs-CZ" dirty="0" smtClean="0">
                <a:latin typeface="Garamond" panose="02020404030301010803" pitchFamily="18" charset="0"/>
              </a:rPr>
              <a:t>. </a:t>
            </a:r>
          </a:p>
          <a:p>
            <a:pPr lvl="0" algn="just">
              <a:buFont typeface="Arial" panose="020B0604020202020204" pitchFamily="34" charset="0"/>
              <a:buChar char="•"/>
            </a:pPr>
            <a:r>
              <a:rPr lang="cs-CZ" dirty="0" smtClean="0">
                <a:latin typeface="Garamond" panose="02020404030301010803" pitchFamily="18" charset="0"/>
              </a:rPr>
              <a:t>In </a:t>
            </a:r>
            <a:r>
              <a:rPr lang="cs-CZ" dirty="0" err="1" smtClean="0">
                <a:latin typeface="Garamond" panose="02020404030301010803" pitchFamily="18" charset="0"/>
              </a:rPr>
              <a:t>the</a:t>
            </a:r>
            <a:r>
              <a:rPr lang="cs-CZ" dirty="0" smtClean="0">
                <a:latin typeface="Garamond" panose="02020404030301010803" pitchFamily="18" charset="0"/>
              </a:rPr>
              <a:t> 1935 </a:t>
            </a:r>
            <a:r>
              <a:rPr lang="cs-CZ" dirty="0" err="1" smtClean="0">
                <a:latin typeface="Garamond" panose="02020404030301010803" pitchFamily="18" charset="0"/>
              </a:rPr>
              <a:t>Parliamentary</a:t>
            </a:r>
            <a:r>
              <a:rPr lang="cs-CZ" dirty="0" smtClean="0">
                <a:latin typeface="Garamond" panose="02020404030301010803" pitchFamily="18" charset="0"/>
              </a:rPr>
              <a:t> </a:t>
            </a:r>
            <a:r>
              <a:rPr lang="cs-CZ" dirty="0" err="1" smtClean="0">
                <a:latin typeface="Garamond" panose="02020404030301010803" pitchFamily="18" charset="0"/>
              </a:rPr>
              <a:t>elections</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newly</a:t>
            </a:r>
            <a:r>
              <a:rPr lang="cs-CZ" dirty="0" smtClean="0">
                <a:latin typeface="Garamond" panose="02020404030301010803" pitchFamily="18" charset="0"/>
              </a:rPr>
              <a:t> </a:t>
            </a:r>
            <a:r>
              <a:rPr lang="cs-CZ" dirty="0" err="1" smtClean="0">
                <a:latin typeface="Garamond" panose="02020404030301010803" pitchFamily="18" charset="0"/>
              </a:rPr>
              <a:t>founded</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Party </a:t>
            </a:r>
            <a:r>
              <a:rPr lang="cs-CZ" dirty="0" err="1" smtClean="0">
                <a:latin typeface="Garamond" panose="02020404030301010803" pitchFamily="18" charset="0"/>
              </a:rPr>
              <a:t>under</a:t>
            </a:r>
            <a:r>
              <a:rPr lang="cs-CZ" dirty="0" smtClean="0">
                <a:latin typeface="Garamond" panose="02020404030301010803" pitchFamily="18" charset="0"/>
              </a:rPr>
              <a:t> </a:t>
            </a:r>
            <a:r>
              <a:rPr lang="cs-CZ" dirty="0" err="1" smtClean="0">
                <a:latin typeface="Garamond" panose="02020404030301010803" pitchFamily="18" charset="0"/>
              </a:rPr>
              <a:t>leadership</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b="1" dirty="0" err="1" smtClean="0">
                <a:latin typeface="Garamond" panose="02020404030301010803" pitchFamily="18" charset="0"/>
              </a:rPr>
              <a:t>Konrad</a:t>
            </a:r>
            <a:r>
              <a:rPr lang="cs-CZ" b="1" dirty="0" smtClean="0">
                <a:latin typeface="Garamond" panose="02020404030301010803" pitchFamily="18" charset="0"/>
              </a:rPr>
              <a:t> </a:t>
            </a:r>
            <a:r>
              <a:rPr lang="cs-CZ" b="1" dirty="0" err="1" smtClean="0">
                <a:latin typeface="Garamond" panose="02020404030301010803" pitchFamily="18" charset="0"/>
              </a:rPr>
              <a:t>Henlein</a:t>
            </a:r>
            <a:r>
              <a:rPr lang="cs-CZ" dirty="0" smtClean="0">
                <a:latin typeface="Garamond" panose="02020404030301010803" pitchFamily="18" charset="0"/>
              </a:rPr>
              <a:t>, </a:t>
            </a:r>
            <a:r>
              <a:rPr lang="cs-CZ" dirty="0" err="1" smtClean="0">
                <a:latin typeface="Garamond" panose="02020404030301010803" pitchFamily="18" charset="0"/>
              </a:rPr>
              <a:t>financed</a:t>
            </a:r>
            <a:r>
              <a:rPr lang="cs-CZ" dirty="0" smtClean="0">
                <a:latin typeface="Garamond" panose="02020404030301010803" pitchFamily="18" charset="0"/>
              </a:rPr>
              <a:t> </a:t>
            </a:r>
            <a:r>
              <a:rPr lang="cs-CZ" dirty="0" err="1" smtClean="0">
                <a:latin typeface="Garamond" panose="02020404030301010803" pitchFamily="18" charset="0"/>
              </a:rPr>
              <a:t>with</a:t>
            </a:r>
            <a:r>
              <a:rPr lang="cs-CZ" dirty="0" smtClean="0">
                <a:latin typeface="Garamond" panose="02020404030301010803" pitchFamily="18" charset="0"/>
              </a:rPr>
              <a:t> </a:t>
            </a:r>
            <a:r>
              <a:rPr lang="cs-CZ" dirty="0" err="1" smtClean="0">
                <a:latin typeface="Garamond" panose="02020404030301010803" pitchFamily="18" charset="0"/>
              </a:rPr>
              <a:t>Nazi</a:t>
            </a:r>
            <a:r>
              <a:rPr lang="cs-CZ" dirty="0" smtClean="0">
                <a:latin typeface="Garamond" panose="02020404030301010803" pitchFamily="18" charset="0"/>
              </a:rPr>
              <a:t> money, </a:t>
            </a:r>
            <a:r>
              <a:rPr lang="cs-CZ" dirty="0" err="1" smtClean="0">
                <a:latin typeface="Garamond" panose="02020404030301010803" pitchFamily="18" charset="0"/>
              </a:rPr>
              <a:t>won</a:t>
            </a:r>
            <a:r>
              <a:rPr lang="cs-CZ" dirty="0" smtClean="0">
                <a:latin typeface="Garamond" panose="02020404030301010803" pitchFamily="18" charset="0"/>
              </a:rPr>
              <a:t> </a:t>
            </a:r>
            <a:r>
              <a:rPr lang="cs-CZ" dirty="0" err="1" smtClean="0">
                <a:latin typeface="Garamond" panose="02020404030301010803" pitchFamily="18" charset="0"/>
              </a:rPr>
              <a:t>an</a:t>
            </a:r>
            <a:r>
              <a:rPr lang="cs-CZ" dirty="0" smtClean="0">
                <a:latin typeface="Garamond" panose="02020404030301010803" pitchFamily="18" charset="0"/>
              </a:rPr>
              <a:t> </a:t>
            </a:r>
            <a:r>
              <a:rPr lang="cs-CZ" dirty="0" err="1" smtClean="0">
                <a:latin typeface="Garamond" panose="02020404030301010803" pitchFamily="18" charset="0"/>
              </a:rPr>
              <a:t>upset</a:t>
            </a:r>
            <a:r>
              <a:rPr lang="cs-CZ" dirty="0" smtClean="0">
                <a:latin typeface="Garamond" panose="02020404030301010803" pitchFamily="18" charset="0"/>
              </a:rPr>
              <a:t> </a:t>
            </a:r>
            <a:r>
              <a:rPr lang="cs-CZ" dirty="0" err="1" smtClean="0">
                <a:latin typeface="Garamond" panose="02020404030301010803" pitchFamily="18" charset="0"/>
              </a:rPr>
              <a:t>victory</a:t>
            </a:r>
            <a:r>
              <a:rPr lang="cs-CZ" dirty="0" smtClean="0">
                <a:latin typeface="Garamond" panose="02020404030301010803" pitchFamily="18" charset="0"/>
              </a:rPr>
              <a:t>, </a:t>
            </a:r>
            <a:r>
              <a:rPr lang="cs-CZ" dirty="0" err="1" smtClean="0">
                <a:latin typeface="Garamond" panose="02020404030301010803" pitchFamily="18" charset="0"/>
              </a:rPr>
              <a:t>securing</a:t>
            </a:r>
            <a:r>
              <a:rPr lang="cs-CZ" dirty="0" smtClean="0">
                <a:latin typeface="Garamond" panose="02020404030301010803" pitchFamily="18" charset="0"/>
              </a:rPr>
              <a:t> </a:t>
            </a:r>
            <a:r>
              <a:rPr lang="cs-CZ" dirty="0" err="1" smtClean="0">
                <a:latin typeface="Garamond" panose="02020404030301010803" pitchFamily="18" charset="0"/>
              </a:rPr>
              <a:t>over</a:t>
            </a:r>
            <a:r>
              <a:rPr lang="cs-CZ" dirty="0" smtClean="0">
                <a:latin typeface="Garamond" panose="02020404030301010803" pitchFamily="18" charset="0"/>
              </a:rPr>
              <a:t> 2/3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Sudeten</a:t>
            </a:r>
            <a:r>
              <a:rPr lang="cs-CZ" dirty="0" smtClean="0">
                <a:latin typeface="Garamond" panose="02020404030301010803" pitchFamily="18" charset="0"/>
              </a:rPr>
              <a:t> </a:t>
            </a:r>
            <a:r>
              <a:rPr lang="cs-CZ" dirty="0" err="1" smtClean="0">
                <a:latin typeface="Garamond" panose="02020404030301010803" pitchFamily="18" charset="0"/>
              </a:rPr>
              <a:t>German</a:t>
            </a:r>
            <a:r>
              <a:rPr lang="cs-CZ" dirty="0" smtClean="0">
                <a:latin typeface="Garamond" panose="02020404030301010803" pitchFamily="18" charset="0"/>
              </a:rPr>
              <a:t> </a:t>
            </a:r>
            <a:r>
              <a:rPr lang="cs-CZ" dirty="0" err="1" smtClean="0">
                <a:latin typeface="Garamond" panose="02020404030301010803" pitchFamily="18" charset="0"/>
              </a:rPr>
              <a:t>vote</a:t>
            </a:r>
            <a:r>
              <a:rPr lang="cs-CZ" dirty="0" smtClean="0">
                <a:latin typeface="Garamond" panose="02020404030301010803" pitchFamily="18" charset="0"/>
              </a:rPr>
              <a:t>, </a:t>
            </a:r>
            <a:r>
              <a:rPr lang="cs-CZ" dirty="0" err="1" smtClean="0">
                <a:latin typeface="Garamond" panose="02020404030301010803" pitchFamily="18" charset="0"/>
              </a:rPr>
              <a:t>which</a:t>
            </a:r>
            <a:r>
              <a:rPr lang="cs-CZ" dirty="0" smtClean="0">
                <a:latin typeface="Garamond" panose="02020404030301010803" pitchFamily="18" charset="0"/>
              </a:rPr>
              <a:t> </a:t>
            </a:r>
            <a:r>
              <a:rPr lang="cs-CZ" dirty="0" err="1" smtClean="0">
                <a:latin typeface="Garamond" panose="02020404030301010803" pitchFamily="18" charset="0"/>
              </a:rPr>
              <a:t>worsened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diplomatic</a:t>
            </a:r>
            <a:r>
              <a:rPr lang="cs-CZ" dirty="0" smtClean="0">
                <a:latin typeface="Garamond" panose="02020404030301010803" pitchFamily="18" charset="0"/>
              </a:rPr>
              <a:t> relations </a:t>
            </a:r>
            <a:r>
              <a:rPr lang="cs-CZ" dirty="0" err="1" smtClean="0">
                <a:latin typeface="Garamond" panose="02020404030301010803" pitchFamily="18" charset="0"/>
              </a:rPr>
              <a:t>between</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Germans</a:t>
            </a:r>
            <a:r>
              <a:rPr lang="cs-CZ" dirty="0" smtClean="0">
                <a:latin typeface="Garamond" panose="02020404030301010803" pitchFamily="18" charset="0"/>
              </a:rPr>
              <a:t> </a:t>
            </a:r>
            <a:r>
              <a:rPr lang="cs-CZ" dirty="0" err="1" smtClean="0">
                <a:latin typeface="Garamond" panose="02020404030301010803" pitchFamily="18" charset="0"/>
              </a:rPr>
              <a:t>and</a:t>
            </a:r>
            <a:r>
              <a:rPr lang="cs-CZ" dirty="0" smtClean="0">
                <a:latin typeface="Garamond" panose="02020404030301010803" pitchFamily="18" charset="0"/>
              </a:rPr>
              <a:t> </a:t>
            </a:r>
            <a:r>
              <a:rPr lang="cs-CZ" dirty="0" err="1" smtClean="0">
                <a:latin typeface="Garamond" panose="02020404030301010803" pitchFamily="18" charset="0"/>
              </a:rPr>
              <a:t>the</a:t>
            </a:r>
            <a:r>
              <a:rPr lang="cs-CZ" dirty="0" smtClean="0">
                <a:latin typeface="Garamond" panose="02020404030301010803" pitchFamily="18" charset="0"/>
              </a:rPr>
              <a:t> </a:t>
            </a:r>
            <a:r>
              <a:rPr lang="cs-CZ" dirty="0" err="1" smtClean="0">
                <a:latin typeface="Garamond" panose="02020404030301010803" pitchFamily="18" charset="0"/>
              </a:rPr>
              <a:t>Czechs</a:t>
            </a:r>
            <a:r>
              <a:rPr lang="cs-CZ" dirty="0" smtClean="0">
                <a:latin typeface="Garamond" panose="02020404030301010803" pitchFamily="18" charset="0"/>
              </a:rPr>
              <a:t>  </a:t>
            </a:r>
          </a:p>
          <a:p>
            <a:pPr lvl="0" algn="just">
              <a:buFont typeface="Arial" panose="020B0604020202020204" pitchFamily="34" charset="0"/>
              <a:buChar char="•"/>
            </a:pPr>
            <a:r>
              <a:rPr lang="cs-CZ" dirty="0" err="1">
                <a:latin typeface="Garamond" panose="02020404030301010803" pitchFamily="18" charset="0"/>
              </a:rPr>
              <a:t>S</a:t>
            </a:r>
            <a:r>
              <a:rPr lang="cs-CZ" dirty="0" err="1" smtClean="0">
                <a:latin typeface="Garamond" panose="02020404030301010803" pitchFamily="18" charset="0"/>
              </a:rPr>
              <a:t>ince</a:t>
            </a:r>
            <a:r>
              <a:rPr lang="cs-CZ" dirty="0" smtClean="0">
                <a:latin typeface="Garamond" panose="02020404030301010803" pitchFamily="18" charset="0"/>
              </a:rPr>
              <a:t> 1937 – </a:t>
            </a:r>
            <a:r>
              <a:rPr lang="cs-CZ" dirty="0" err="1" smtClean="0">
                <a:latin typeface="Garamond" panose="02020404030301010803" pitchFamily="18" charset="0"/>
              </a:rPr>
              <a:t>isolation</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t>
            </a:r>
            <a:r>
              <a:rPr lang="cs-CZ" dirty="0" err="1" smtClean="0">
                <a:latin typeface="Garamond" panose="02020404030301010803" pitchFamily="18" charset="0"/>
              </a:rPr>
              <a:t>Czechoslovakia</a:t>
            </a:r>
            <a:r>
              <a:rPr lang="cs-CZ" dirty="0" smtClean="0">
                <a:latin typeface="Garamond" panose="02020404030301010803" pitchFamily="18" charset="0"/>
              </a:rPr>
              <a:t> in </a:t>
            </a:r>
            <a:r>
              <a:rPr lang="cs-CZ" dirty="0" err="1" smtClean="0">
                <a:latin typeface="Garamond" panose="02020404030301010803" pitchFamily="18" charset="0"/>
              </a:rPr>
              <a:t>internatioanl</a:t>
            </a:r>
            <a:r>
              <a:rPr lang="cs-CZ" dirty="0" smtClean="0">
                <a:latin typeface="Garamond" panose="02020404030301010803" pitchFamily="18" charset="0"/>
              </a:rPr>
              <a:t> </a:t>
            </a:r>
            <a:r>
              <a:rPr lang="cs-CZ" dirty="0" err="1" smtClean="0">
                <a:latin typeface="Garamond" panose="02020404030301010803" pitchFamily="18" charset="0"/>
              </a:rPr>
              <a:t>polititics</a:t>
            </a:r>
            <a:endParaRPr lang="cs-CZ" dirty="0" smtClean="0">
              <a:latin typeface="Garamond" panose="02020404030301010803" pitchFamily="18" charset="0"/>
            </a:endParaRPr>
          </a:p>
          <a:p>
            <a:pPr lvl="0" algn="just">
              <a:buFont typeface="Arial" panose="020B0604020202020204" pitchFamily="34" charset="0"/>
              <a:buChar char="•"/>
            </a:pPr>
            <a:r>
              <a:rPr lang="cs-CZ" dirty="0" err="1">
                <a:latin typeface="Garamond" panose="02020404030301010803" pitchFamily="18" charset="0"/>
              </a:rPr>
              <a:t>P</a:t>
            </a:r>
            <a:r>
              <a:rPr lang="cs-CZ" dirty="0" err="1" smtClean="0">
                <a:latin typeface="Garamond" panose="02020404030301010803" pitchFamily="18" charset="0"/>
              </a:rPr>
              <a:t>olicy</a:t>
            </a:r>
            <a:r>
              <a:rPr lang="cs-CZ" dirty="0" smtClean="0">
                <a:latin typeface="Garamond" panose="02020404030301010803" pitchFamily="18" charset="0"/>
              </a:rPr>
              <a:t> </a:t>
            </a:r>
            <a:r>
              <a:rPr lang="cs-CZ" dirty="0" err="1" smtClean="0">
                <a:latin typeface="Garamond" panose="02020404030301010803" pitchFamily="18" charset="0"/>
              </a:rPr>
              <a:t>of</a:t>
            </a:r>
            <a:r>
              <a:rPr lang="cs-CZ" dirty="0" smtClean="0">
                <a:latin typeface="Garamond" panose="02020404030301010803" pitchFamily="18" charset="0"/>
              </a:rPr>
              <a:t> appeasement – </a:t>
            </a:r>
            <a:r>
              <a:rPr lang="cs-CZ" dirty="0" err="1" smtClean="0">
                <a:latin typeface="Garamond" panose="02020404030301010803" pitchFamily="18" charset="0"/>
              </a:rPr>
              <a:t>the</a:t>
            </a:r>
            <a:r>
              <a:rPr lang="cs-CZ" dirty="0" smtClean="0">
                <a:latin typeface="Garamond" panose="02020404030301010803" pitchFamily="18" charset="0"/>
              </a:rPr>
              <a:t> Great </a:t>
            </a:r>
            <a:r>
              <a:rPr lang="cs-CZ" dirty="0" err="1">
                <a:latin typeface="Garamond" panose="02020404030301010803" pitchFamily="18" charset="0"/>
              </a:rPr>
              <a:t>P</a:t>
            </a:r>
            <a:r>
              <a:rPr lang="cs-CZ" dirty="0" err="1" smtClean="0">
                <a:latin typeface="Garamond" panose="02020404030301010803" pitchFamily="18" charset="0"/>
              </a:rPr>
              <a:t>owers</a:t>
            </a:r>
            <a:r>
              <a:rPr lang="cs-CZ" dirty="0" smtClean="0">
                <a:latin typeface="Garamond" panose="02020404030301010803" pitchFamily="18" charset="0"/>
              </a:rPr>
              <a:t> </a:t>
            </a:r>
            <a:r>
              <a:rPr lang="cs-CZ" dirty="0" err="1" smtClean="0">
                <a:latin typeface="Garamond" panose="02020404030301010803" pitchFamily="18" charset="0"/>
              </a:rPr>
              <a:t>did</a:t>
            </a:r>
            <a:r>
              <a:rPr lang="cs-CZ" dirty="0" smtClean="0">
                <a:latin typeface="Garamond" panose="02020404030301010803" pitchFamily="18" charset="0"/>
              </a:rPr>
              <a:t> not </a:t>
            </a:r>
            <a:r>
              <a:rPr lang="cs-CZ" dirty="0" err="1" smtClean="0">
                <a:latin typeface="Garamond" panose="02020404030301010803" pitchFamily="18" charset="0"/>
              </a:rPr>
              <a:t>want</a:t>
            </a:r>
            <a:r>
              <a:rPr lang="cs-CZ" dirty="0" smtClean="0">
                <a:latin typeface="Garamond" panose="02020404030301010803" pitchFamily="18" charset="0"/>
              </a:rPr>
              <a:t> to risk </a:t>
            </a:r>
            <a:r>
              <a:rPr lang="cs-CZ" dirty="0" err="1" smtClean="0">
                <a:latin typeface="Garamond" panose="02020404030301010803" pitchFamily="18" charset="0"/>
              </a:rPr>
              <a:t>world</a:t>
            </a:r>
            <a:r>
              <a:rPr lang="cs-CZ" dirty="0" smtClean="0">
                <a:latin typeface="Garamond" panose="02020404030301010803" pitchFamily="18" charset="0"/>
              </a:rPr>
              <a:t> </a:t>
            </a:r>
            <a:r>
              <a:rPr lang="cs-CZ" dirty="0" err="1" smtClean="0">
                <a:latin typeface="Garamond" panose="02020404030301010803" pitchFamily="18" charset="0"/>
              </a:rPr>
              <a:t>peace</a:t>
            </a:r>
            <a:r>
              <a:rPr lang="cs-CZ" dirty="0" smtClean="0">
                <a:latin typeface="Garamond" panose="02020404030301010803" pitchFamily="18" charset="0"/>
              </a:rPr>
              <a:t> </a:t>
            </a:r>
            <a:r>
              <a:rPr lang="cs-CZ" dirty="0" err="1" smtClean="0">
                <a:latin typeface="Garamond" panose="02020404030301010803" pitchFamily="18" charset="0"/>
              </a:rPr>
              <a:t>for</a:t>
            </a:r>
            <a:r>
              <a:rPr lang="cs-CZ" dirty="0" smtClean="0">
                <a:latin typeface="Garamond" panose="02020404030301010803" pitchFamily="18" charset="0"/>
              </a:rPr>
              <a:t> </a:t>
            </a:r>
            <a:r>
              <a:rPr lang="cs-CZ" dirty="0" err="1" smtClean="0">
                <a:latin typeface="Garamond" panose="02020404030301010803" pitchFamily="18" charset="0"/>
              </a:rPr>
              <a:t>Czechoslovakia</a:t>
            </a:r>
            <a:endParaRPr lang="cs-CZ" dirty="0" smtClean="0">
              <a:latin typeface="Garamond" panose="02020404030301010803" pitchFamily="18" charset="0"/>
            </a:endParaRPr>
          </a:p>
          <a:p>
            <a:pPr lvl="0" algn="just">
              <a:buFont typeface="Arial" panose="020B0604020202020204" pitchFamily="34" charset="0"/>
              <a:buChar char="•"/>
            </a:pPr>
            <a:r>
              <a:rPr lang="cs-CZ" dirty="0" smtClean="0">
                <a:latin typeface="Garamond" panose="02020404030301010803" pitchFamily="18" charset="0"/>
              </a:rPr>
              <a:t>1938 - </a:t>
            </a:r>
            <a:r>
              <a:rPr lang="cs-CZ" dirty="0" err="1" smtClean="0">
                <a:latin typeface="Garamond" panose="02020404030301010803" pitchFamily="18" charset="0"/>
              </a:rPr>
              <a:t>this</a:t>
            </a:r>
            <a:r>
              <a:rPr lang="cs-CZ" dirty="0" smtClean="0">
                <a:latin typeface="Garamond" panose="02020404030301010803" pitchFamily="18" charset="0"/>
              </a:rPr>
              <a:t> </a:t>
            </a:r>
            <a:r>
              <a:rPr lang="cs-CZ" dirty="0" err="1" smtClean="0">
                <a:latin typeface="Garamond" panose="02020404030301010803" pitchFamily="18" charset="0"/>
              </a:rPr>
              <a:t>policy</a:t>
            </a:r>
            <a:r>
              <a:rPr lang="cs-CZ" dirty="0" smtClean="0">
                <a:latin typeface="Garamond" panose="02020404030301010803" pitchFamily="18" charset="0"/>
              </a:rPr>
              <a:t> </a:t>
            </a:r>
            <a:r>
              <a:rPr lang="cs-CZ" dirty="0" err="1" smtClean="0">
                <a:latin typeface="Garamond" panose="02020404030301010803" pitchFamily="18" charset="0"/>
              </a:rPr>
              <a:t>resulted</a:t>
            </a:r>
            <a:r>
              <a:rPr lang="cs-CZ" dirty="0" smtClean="0">
                <a:latin typeface="Garamond" panose="02020404030301010803" pitchFamily="18" charset="0"/>
              </a:rPr>
              <a:t> in </a:t>
            </a:r>
            <a:r>
              <a:rPr lang="cs-CZ" b="1" dirty="0" err="1" smtClean="0">
                <a:latin typeface="Garamond" panose="02020404030301010803" pitchFamily="18" charset="0"/>
              </a:rPr>
              <a:t>Munich</a:t>
            </a:r>
            <a:r>
              <a:rPr lang="cs-CZ" b="1" dirty="0" smtClean="0">
                <a:latin typeface="Garamond" panose="02020404030301010803" pitchFamily="18" charset="0"/>
              </a:rPr>
              <a:t> </a:t>
            </a:r>
            <a:r>
              <a:rPr lang="cs-CZ" b="1" dirty="0" err="1" smtClean="0">
                <a:latin typeface="Garamond" panose="02020404030301010803" pitchFamily="18" charset="0"/>
              </a:rPr>
              <a:t>Agreement</a:t>
            </a:r>
            <a:endParaRPr lang="cs-CZ" b="1" dirty="0" smtClean="0">
              <a:latin typeface="Garamond" panose="02020404030301010803" pitchFamily="18" charset="0"/>
            </a:endParaRPr>
          </a:p>
          <a:p>
            <a:pPr algn="just">
              <a:buFont typeface="Arial" panose="020B0604020202020204" pitchFamily="34" charset="0"/>
              <a:buChar char="•"/>
            </a:pPr>
            <a:endParaRPr lang="cs-CZ" dirty="0">
              <a:latin typeface="Garamond" panose="02020404030301010803" pitchFamily="18" charset="0"/>
            </a:endParaRPr>
          </a:p>
        </p:txBody>
      </p:sp>
    </p:spTree>
    <p:extLst>
      <p:ext uri="{BB962C8B-B14F-4D97-AF65-F5344CB8AC3E}">
        <p14:creationId xmlns:p14="http://schemas.microsoft.com/office/powerpoint/2010/main" val="277297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8640"/>
            <a:ext cx="3429000" cy="557808"/>
          </a:xfrm>
        </p:spPr>
        <p:txBody>
          <a:bodyPr>
            <a:normAutofit/>
          </a:bodyPr>
          <a:lstStyle/>
          <a:p>
            <a:r>
              <a:rPr lang="cs-CZ" sz="2800" dirty="0" err="1">
                <a:latin typeface="Garamond" panose="02020404030301010803" pitchFamily="18" charset="0"/>
              </a:rPr>
              <a:t>C</a:t>
            </a:r>
            <a:r>
              <a:rPr lang="cs-CZ" sz="2800" dirty="0" err="1" smtClean="0">
                <a:latin typeface="Garamond" panose="02020404030301010803" pitchFamily="18" charset="0"/>
              </a:rPr>
              <a:t>zechoslovakia</a:t>
            </a:r>
            <a:endParaRPr lang="cs-CZ" sz="2800" dirty="0">
              <a:latin typeface="Garamond" panose="02020404030301010803" pitchFamily="18" charset="0"/>
            </a:endParaRPr>
          </a:p>
        </p:txBody>
      </p:sp>
      <p:sp>
        <p:nvSpPr>
          <p:cNvPr id="5" name="Zástupný symbol pro text 4"/>
          <p:cNvSpPr>
            <a:spLocks noGrp="1"/>
          </p:cNvSpPr>
          <p:nvPr>
            <p:ph type="body" sz="half" idx="2"/>
          </p:nvPr>
        </p:nvSpPr>
        <p:spPr>
          <a:xfrm>
            <a:off x="3203848" y="5589240"/>
            <a:ext cx="5544616" cy="910778"/>
          </a:xfrm>
        </p:spPr>
        <p:txBody>
          <a:bodyPr>
            <a:normAutofit/>
          </a:bodyPr>
          <a:lstStyle/>
          <a:p>
            <a:pPr algn="ctr">
              <a:buFont typeface="Arial" panose="020B0604020202020204" pitchFamily="34" charset="0"/>
              <a:buChar char="•"/>
            </a:pPr>
            <a:r>
              <a:rPr lang="cs-CZ" sz="2400" b="1" dirty="0" err="1" smtClean="0">
                <a:latin typeface="Garamond" panose="02020404030301010803" pitchFamily="18" charset="0"/>
              </a:rPr>
              <a:t>Sudetenland</a:t>
            </a:r>
            <a:r>
              <a:rPr lang="cs-CZ" sz="2400" b="1" dirty="0" smtClean="0">
                <a:latin typeface="Garamond" panose="02020404030301010803" pitchFamily="18" charset="0"/>
              </a:rPr>
              <a:t> </a:t>
            </a:r>
            <a:r>
              <a:rPr lang="cs-CZ" sz="2400" dirty="0" smtClean="0">
                <a:latin typeface="Garamond" panose="02020404030301010803" pitchFamily="18" charset="0"/>
              </a:rPr>
              <a:t>– </a:t>
            </a:r>
            <a:r>
              <a:rPr lang="cs-CZ" sz="2400" dirty="0" err="1" smtClean="0">
                <a:latin typeface="Garamond" panose="02020404030301010803" pitchFamily="18" charset="0"/>
              </a:rPr>
              <a:t>the</a:t>
            </a:r>
            <a:r>
              <a:rPr lang="cs-CZ" sz="2400" dirty="0" smtClean="0">
                <a:latin typeface="Garamond" panose="02020404030301010803" pitchFamily="18" charset="0"/>
              </a:rPr>
              <a:t> </a:t>
            </a:r>
            <a:r>
              <a:rPr lang="cs-CZ" sz="2400" dirty="0" err="1" smtClean="0">
                <a:latin typeface="Garamond" panose="02020404030301010803" pitchFamily="18" charset="0"/>
              </a:rPr>
              <a:t>areas</a:t>
            </a:r>
            <a:r>
              <a:rPr lang="cs-CZ" sz="2400" dirty="0" smtClean="0">
                <a:latin typeface="Garamond" panose="02020404030301010803" pitchFamily="18" charset="0"/>
              </a:rPr>
              <a:t> </a:t>
            </a:r>
            <a:r>
              <a:rPr lang="cs-CZ" sz="2400" dirty="0" err="1" smtClean="0">
                <a:latin typeface="Garamond" panose="02020404030301010803" pitchFamily="18" charset="0"/>
              </a:rPr>
              <a:t>inhabited</a:t>
            </a:r>
            <a:r>
              <a:rPr lang="cs-CZ" sz="2400" dirty="0" smtClean="0">
                <a:latin typeface="Garamond" panose="02020404030301010803" pitchFamily="18" charset="0"/>
              </a:rPr>
              <a:t> by </a:t>
            </a:r>
            <a:r>
              <a:rPr lang="cs-CZ" sz="2400" dirty="0" err="1" smtClean="0">
                <a:latin typeface="Garamond" panose="02020404030301010803" pitchFamily="18" charset="0"/>
              </a:rPr>
              <a:t>Germans</a:t>
            </a:r>
            <a:r>
              <a:rPr lang="cs-CZ" sz="2400" dirty="0" smtClean="0">
                <a:latin typeface="Garamond" panose="02020404030301010803" pitchFamily="18" charset="0"/>
              </a:rPr>
              <a:t> in Bohemia, </a:t>
            </a:r>
            <a:r>
              <a:rPr lang="cs-CZ" sz="2400" dirty="0" err="1" smtClean="0">
                <a:latin typeface="Garamond" panose="02020404030301010803" pitchFamily="18" charset="0"/>
              </a:rPr>
              <a:t>Moravia</a:t>
            </a:r>
            <a:r>
              <a:rPr lang="cs-CZ" sz="2400" dirty="0" smtClean="0">
                <a:latin typeface="Garamond" panose="02020404030301010803" pitchFamily="18" charset="0"/>
              </a:rPr>
              <a:t> </a:t>
            </a:r>
            <a:r>
              <a:rPr lang="cs-CZ" sz="2400" dirty="0" err="1" smtClean="0">
                <a:latin typeface="Garamond" panose="02020404030301010803" pitchFamily="18" charset="0"/>
              </a:rPr>
              <a:t>and</a:t>
            </a:r>
            <a:r>
              <a:rPr lang="cs-CZ" sz="2400" dirty="0" smtClean="0">
                <a:latin typeface="Garamond" panose="02020404030301010803" pitchFamily="18" charset="0"/>
              </a:rPr>
              <a:t> </a:t>
            </a:r>
            <a:r>
              <a:rPr lang="cs-CZ" sz="2400" dirty="0" err="1" smtClean="0">
                <a:latin typeface="Garamond" panose="02020404030301010803" pitchFamily="18" charset="0"/>
              </a:rPr>
              <a:t>Silesia</a:t>
            </a:r>
            <a:endParaRPr lang="cs-CZ" sz="2400" dirty="0">
              <a:latin typeface="Garamond" panose="02020404030301010803" pitchFamily="18" charset="0"/>
            </a:endParaRPr>
          </a:p>
        </p:txBody>
      </p:sp>
      <p:pic>
        <p:nvPicPr>
          <p:cNvPr id="6" name="Zástupný symbol pro obrázek 5" descr="cr-pohranici.gif"/>
          <p:cNvPicPr>
            <a:picLocks noGrp="1" noChangeAspect="1"/>
          </p:cNvPicPr>
          <p:nvPr>
            <p:ph type="pic" idx="1"/>
          </p:nvPr>
        </p:nvPicPr>
        <p:blipFill>
          <a:blip r:embed="rId2" cstate="print"/>
          <a:stretch>
            <a:fillRect/>
          </a:stretch>
        </p:blipFill>
        <p:spPr>
          <a:xfrm>
            <a:off x="179512" y="1916832"/>
            <a:ext cx="5112568" cy="2872776"/>
          </a:xfrm>
          <a:prstGeom prst="rect">
            <a:avLst/>
          </a:prstGeom>
          <a:noFill/>
          <a:ln>
            <a:noFill/>
          </a:ln>
        </p:spPr>
      </p:pic>
    </p:spTree>
    <p:extLst>
      <p:ext uri="{BB962C8B-B14F-4D97-AF65-F5344CB8AC3E}">
        <p14:creationId xmlns:p14="http://schemas.microsoft.com/office/powerpoint/2010/main" val="2170754704"/>
      </p:ext>
    </p:extLst>
  </p:cSld>
  <p:clrMapOvr>
    <a:masterClrMapping/>
  </p:clrMapOvr>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TotalTime>
  <Words>3235</Words>
  <Application>Microsoft Office PowerPoint</Application>
  <PresentationFormat>Předvádění na obrazovce (4:3)</PresentationFormat>
  <Paragraphs>251</Paragraphs>
  <Slides>52</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52</vt:i4>
      </vt:variant>
    </vt:vector>
  </HeadingPairs>
  <TitlesOfParts>
    <vt:vector size="60" baseType="lpstr">
      <vt:lpstr>Arial</vt:lpstr>
      <vt:lpstr>Calibri</vt:lpstr>
      <vt:lpstr>Garamond</vt:lpstr>
      <vt:lpstr>Georgia</vt:lpstr>
      <vt:lpstr>Trebuchet MS</vt:lpstr>
      <vt:lpstr>Wingdings</vt:lpstr>
      <vt:lpstr>Wingdings 2</vt:lpstr>
      <vt:lpstr>Aerodynamika</vt:lpstr>
      <vt:lpstr>Czechoslovakia during the Interwar Period WWII  in Central Europe Liberation of the Central Europe</vt:lpstr>
      <vt:lpstr>Czechoslovakia</vt:lpstr>
      <vt:lpstr>Czechoslovakia</vt:lpstr>
      <vt:lpstr>Czechoslovakia</vt:lpstr>
      <vt:lpstr>Little Entente</vt:lpstr>
      <vt:lpstr>Czechoslovakia</vt:lpstr>
      <vt:lpstr>Czechoslovakia</vt:lpstr>
      <vt:lpstr>Czechoslovakia</vt:lpstr>
      <vt:lpstr>Czechoslovakia</vt:lpstr>
      <vt:lpstr>Central Europe at the beginning of WW II</vt:lpstr>
      <vt:lpstr>Prezentace aplikace PowerPoint</vt:lpstr>
      <vt:lpstr>Central Europe at the beginning of WW II</vt:lpstr>
      <vt:lpstr>Central Europe at the beginning of WW II</vt:lpstr>
      <vt:lpstr>Central Europe at the beginning of WW II</vt:lpstr>
      <vt:lpstr>Map of New Partition of Poland </vt:lpstr>
      <vt:lpstr>Central Europe at the beginning of WW II</vt:lpstr>
      <vt:lpstr>Central Europe at the beginning of WW II</vt:lpstr>
      <vt:lpstr>Central Europe at the beginning of WW II</vt:lpstr>
      <vt:lpstr>Munich  Agreement</vt:lpstr>
      <vt:lpstr>Central Europe at the beginning of WW II</vt:lpstr>
      <vt:lpstr>Central Europe at the beginning of WW II</vt:lpstr>
      <vt:lpstr>Readings</vt:lpstr>
      <vt:lpstr>Prezentace aplikace PowerPoint</vt:lpstr>
      <vt:lpstr>Liberation of Central Europe</vt:lpstr>
      <vt:lpstr>Liberation of Central Europe</vt:lpstr>
      <vt:lpstr>Liberation of Central Europe</vt:lpstr>
      <vt:lpstr>Red army x American army</vt:lpstr>
      <vt:lpstr>Liberation of Central Europe</vt:lpstr>
      <vt:lpstr>Liberation</vt:lpstr>
      <vt:lpstr>Liberation of Central Europe</vt:lpstr>
      <vt:lpstr>Nuremberg Trial</vt:lpstr>
      <vt:lpstr>Summer 1945, Potsdam</vt:lpstr>
      <vt:lpstr>Conference - Potsdam</vt:lpstr>
      <vt:lpstr>Liberation of Central Europe</vt:lpstr>
      <vt:lpstr>expulsion of the German population</vt:lpstr>
      <vt:lpstr>Potsdam Conference and expulsion</vt:lpstr>
      <vt:lpstr>Liberation of Central Europe</vt:lpstr>
      <vt:lpstr>Liberation of Central Europe</vt:lpstr>
      <vt:lpstr>Peace Treaties</vt:lpstr>
      <vt:lpstr>Central Europe after WW II</vt:lpstr>
      <vt:lpstr>WW II and new world order</vt:lpstr>
      <vt:lpstr>US x Soviet Union</vt:lpstr>
      <vt:lpstr>Beginning of the Cold War</vt:lpstr>
      <vt:lpstr>Cold War</vt:lpstr>
      <vt:lpstr>Emergency of 2 German states</vt:lpstr>
      <vt:lpstr>Germany and Berlin</vt:lpstr>
      <vt:lpstr>Germany</vt:lpstr>
      <vt:lpstr>Prezentace aplikace PowerPoint</vt:lpstr>
      <vt:lpstr>GDR</vt:lpstr>
      <vt:lpstr>Soviet bloc – general info</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Central Europe</dc:title>
  <dc:creator>Ultrabook-Toshiba</dc:creator>
  <cp:lastModifiedBy>Jana Musilová</cp:lastModifiedBy>
  <cp:revision>274</cp:revision>
  <dcterms:created xsi:type="dcterms:W3CDTF">2017-03-18T10:55:20Z</dcterms:created>
  <dcterms:modified xsi:type="dcterms:W3CDTF">2017-03-23T10:54:02Z</dcterms:modified>
</cp:coreProperties>
</file>