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57" r:id="rId4"/>
    <p:sldId id="259" r:id="rId5"/>
    <p:sldId id="267" r:id="rId6"/>
    <p:sldId id="258" r:id="rId7"/>
    <p:sldId id="271" r:id="rId8"/>
    <p:sldId id="273" r:id="rId9"/>
    <p:sldId id="274" r:id="rId10"/>
    <p:sldId id="275" r:id="rId11"/>
    <p:sldId id="276" r:id="rId12"/>
    <p:sldId id="277" r:id="rId13"/>
    <p:sldId id="270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102" d="100"/>
          <a:sy n="102" d="100"/>
        </p:scale>
        <p:origin x="33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57163-12A3-46EE-9083-434883BFBD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DDFC7B5-71D7-4B79-B502-1737AD7A7888}">
      <dgm:prSet/>
      <dgm:spPr>
        <a:noFill/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3ED35FAA-45B2-43B6-BAD5-1D01E9FC6607}" type="parTrans" cxnId="{1642BDD9-C124-4952-B9CD-540CA3617DFF}">
      <dgm:prSet/>
      <dgm:spPr/>
      <dgm:t>
        <a:bodyPr/>
        <a:lstStyle/>
        <a:p>
          <a:endParaRPr lang="cs-CZ"/>
        </a:p>
      </dgm:t>
    </dgm:pt>
    <dgm:pt modelId="{61CB3462-1162-42D8-9F96-3E785CCF8AE7}" type="sibTrans" cxnId="{1642BDD9-C124-4952-B9CD-540CA3617DFF}">
      <dgm:prSet/>
      <dgm:spPr/>
      <dgm:t>
        <a:bodyPr/>
        <a:lstStyle/>
        <a:p>
          <a:endParaRPr lang="cs-CZ"/>
        </a:p>
      </dgm:t>
    </dgm:pt>
    <dgm:pt modelId="{241ACD9A-B1A1-496A-A52B-7FEE03403477}">
      <dgm:prSet/>
      <dgm:spPr>
        <a:noFill/>
        <a:ln>
          <a:solidFill>
            <a:srgbClr val="00287D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A44220D2-978F-4ACD-9E71-E6FBC6F0900D}" type="parTrans" cxnId="{656CF59D-FE08-4270-9751-64E4DF0B1358}">
      <dgm:prSet/>
      <dgm:spPr/>
      <dgm:t>
        <a:bodyPr/>
        <a:lstStyle/>
        <a:p>
          <a:endParaRPr lang="cs-CZ"/>
        </a:p>
      </dgm:t>
    </dgm:pt>
    <dgm:pt modelId="{4BB309EF-839C-4CEB-AA77-BA2CB7668F4A}" type="sibTrans" cxnId="{656CF59D-FE08-4270-9751-64E4DF0B1358}">
      <dgm:prSet/>
      <dgm:spPr/>
      <dgm:t>
        <a:bodyPr/>
        <a:lstStyle/>
        <a:p>
          <a:endParaRPr lang="cs-CZ"/>
        </a:p>
      </dgm:t>
    </dgm:pt>
    <dgm:pt modelId="{25B0C8D6-BAAA-4340-A7C6-CC09A594AC04}">
      <dgm:prSet/>
      <dgm:spPr>
        <a:noFill/>
        <a:ln>
          <a:solidFill>
            <a:srgbClr val="00B05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097E131-6FDE-417C-93FC-6A0F452A86A2}" type="parTrans" cxnId="{AB6C77E0-2F99-4171-AA57-DB02CA50B5D0}">
      <dgm:prSet/>
      <dgm:spPr/>
      <dgm:t>
        <a:bodyPr/>
        <a:lstStyle/>
        <a:p>
          <a:endParaRPr lang="cs-CZ"/>
        </a:p>
      </dgm:t>
    </dgm:pt>
    <dgm:pt modelId="{60BF01E0-466B-4505-A9E1-86A53B1EC11B}" type="sibTrans" cxnId="{AB6C77E0-2F99-4171-AA57-DB02CA50B5D0}">
      <dgm:prSet/>
      <dgm:spPr/>
      <dgm:t>
        <a:bodyPr/>
        <a:lstStyle/>
        <a:p>
          <a:endParaRPr lang="cs-CZ"/>
        </a:p>
      </dgm:t>
    </dgm:pt>
    <dgm:pt modelId="{1F590124-B2A7-4898-BD53-C36840BA8F87}" type="pres">
      <dgm:prSet presAssocID="{CD557163-12A3-46EE-9083-434883BFBDF0}" presName="compositeShape" presStyleCnt="0">
        <dgm:presLayoutVars>
          <dgm:chMax val="7"/>
          <dgm:dir/>
          <dgm:resizeHandles val="exact"/>
        </dgm:presLayoutVars>
      </dgm:prSet>
      <dgm:spPr/>
    </dgm:pt>
    <dgm:pt modelId="{6BD7401B-BF7E-47B3-AC53-9F75685CEA17}" type="pres">
      <dgm:prSet presAssocID="{0DDFC7B5-71D7-4B79-B502-1737AD7A7888}" presName="circ1" presStyleLbl="vennNode1" presStyleIdx="0" presStyleCnt="3"/>
      <dgm:spPr/>
      <dgm:t>
        <a:bodyPr/>
        <a:lstStyle/>
        <a:p>
          <a:endParaRPr lang="cs-CZ"/>
        </a:p>
      </dgm:t>
    </dgm:pt>
    <dgm:pt modelId="{FDE2780E-F0D7-4E77-99E8-D72EBB293C00}" type="pres">
      <dgm:prSet presAssocID="{0DDFC7B5-71D7-4B79-B502-1737AD7A78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762534-02DC-46CF-85E3-9551B7DEEB96}" type="pres">
      <dgm:prSet presAssocID="{241ACD9A-B1A1-496A-A52B-7FEE03403477}" presName="circ2" presStyleLbl="vennNode1" presStyleIdx="1" presStyleCnt="3"/>
      <dgm:spPr/>
      <dgm:t>
        <a:bodyPr/>
        <a:lstStyle/>
        <a:p>
          <a:endParaRPr lang="cs-CZ"/>
        </a:p>
      </dgm:t>
    </dgm:pt>
    <dgm:pt modelId="{C84CFB98-B19A-4E44-AE1C-EA12255CDAAE}" type="pres">
      <dgm:prSet presAssocID="{241ACD9A-B1A1-496A-A52B-7FEE034034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DAF89A-B7A5-40F0-B859-34B34668B6FC}" type="pres">
      <dgm:prSet presAssocID="{25B0C8D6-BAAA-4340-A7C6-CC09A594AC04}" presName="circ3" presStyleLbl="vennNode1" presStyleIdx="2" presStyleCnt="3"/>
      <dgm:spPr/>
      <dgm:t>
        <a:bodyPr/>
        <a:lstStyle/>
        <a:p>
          <a:endParaRPr lang="cs-CZ"/>
        </a:p>
      </dgm:t>
    </dgm:pt>
    <dgm:pt modelId="{3C9B9F36-2112-4EA3-AA5C-35914E701CE4}" type="pres">
      <dgm:prSet presAssocID="{25B0C8D6-BAAA-4340-A7C6-CC09A594AC0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9764F3-CBD1-46BC-B7EE-B61073C54360}" type="presOf" srcId="{CD557163-12A3-46EE-9083-434883BFBDF0}" destId="{1F590124-B2A7-4898-BD53-C36840BA8F87}" srcOrd="0" destOrd="0" presId="urn:microsoft.com/office/officeart/2005/8/layout/venn1"/>
    <dgm:cxn modelId="{37EEBB08-571F-40B8-B798-2F96FAD7543C}" type="presOf" srcId="{241ACD9A-B1A1-496A-A52B-7FEE03403477}" destId="{C84CFB98-B19A-4E44-AE1C-EA12255CDAAE}" srcOrd="1" destOrd="0" presId="urn:microsoft.com/office/officeart/2005/8/layout/venn1"/>
    <dgm:cxn modelId="{D9AB75F0-F4F7-447E-B3DA-6376EB0100FE}" type="presOf" srcId="{25B0C8D6-BAAA-4340-A7C6-CC09A594AC04}" destId="{3C9B9F36-2112-4EA3-AA5C-35914E701CE4}" srcOrd="1" destOrd="0" presId="urn:microsoft.com/office/officeart/2005/8/layout/venn1"/>
    <dgm:cxn modelId="{AB6C77E0-2F99-4171-AA57-DB02CA50B5D0}" srcId="{CD557163-12A3-46EE-9083-434883BFBDF0}" destId="{25B0C8D6-BAAA-4340-A7C6-CC09A594AC04}" srcOrd="2" destOrd="0" parTransId="{5097E131-6FDE-417C-93FC-6A0F452A86A2}" sibTransId="{60BF01E0-466B-4505-A9E1-86A53B1EC11B}"/>
    <dgm:cxn modelId="{F30E887A-76B9-45FE-82C4-9D504DB99C16}" type="presOf" srcId="{0DDFC7B5-71D7-4B79-B502-1737AD7A7888}" destId="{FDE2780E-F0D7-4E77-99E8-D72EBB293C00}" srcOrd="1" destOrd="0" presId="urn:microsoft.com/office/officeart/2005/8/layout/venn1"/>
    <dgm:cxn modelId="{83F13511-2F5E-433F-85A4-9A93EC62A0AC}" type="presOf" srcId="{241ACD9A-B1A1-496A-A52B-7FEE03403477}" destId="{58762534-02DC-46CF-85E3-9551B7DEEB96}" srcOrd="0" destOrd="0" presId="urn:microsoft.com/office/officeart/2005/8/layout/venn1"/>
    <dgm:cxn modelId="{00A5234C-5422-461E-B3A8-362710DC63BB}" type="presOf" srcId="{0DDFC7B5-71D7-4B79-B502-1737AD7A7888}" destId="{6BD7401B-BF7E-47B3-AC53-9F75685CEA17}" srcOrd="0" destOrd="0" presId="urn:microsoft.com/office/officeart/2005/8/layout/venn1"/>
    <dgm:cxn modelId="{656CF59D-FE08-4270-9751-64E4DF0B1358}" srcId="{CD557163-12A3-46EE-9083-434883BFBDF0}" destId="{241ACD9A-B1A1-496A-A52B-7FEE03403477}" srcOrd="1" destOrd="0" parTransId="{A44220D2-978F-4ACD-9E71-E6FBC6F0900D}" sibTransId="{4BB309EF-839C-4CEB-AA77-BA2CB7668F4A}"/>
    <dgm:cxn modelId="{1642BDD9-C124-4952-B9CD-540CA3617DFF}" srcId="{CD557163-12A3-46EE-9083-434883BFBDF0}" destId="{0DDFC7B5-71D7-4B79-B502-1737AD7A7888}" srcOrd="0" destOrd="0" parTransId="{3ED35FAA-45B2-43B6-BAD5-1D01E9FC6607}" sibTransId="{61CB3462-1162-42D8-9F96-3E785CCF8AE7}"/>
    <dgm:cxn modelId="{1685D0AE-0AC3-4BB7-9C78-AB1717DE6DD3}" type="presOf" srcId="{25B0C8D6-BAAA-4340-A7C6-CC09A594AC04}" destId="{DEDAF89A-B7A5-40F0-B859-34B34668B6FC}" srcOrd="0" destOrd="0" presId="urn:microsoft.com/office/officeart/2005/8/layout/venn1"/>
    <dgm:cxn modelId="{F9A78585-F55E-40F2-8C9B-8BE338EBBC96}" type="presParOf" srcId="{1F590124-B2A7-4898-BD53-C36840BA8F87}" destId="{6BD7401B-BF7E-47B3-AC53-9F75685CEA17}" srcOrd="0" destOrd="0" presId="urn:microsoft.com/office/officeart/2005/8/layout/venn1"/>
    <dgm:cxn modelId="{450510BC-EDCA-4C0A-BF02-417FC453975A}" type="presParOf" srcId="{1F590124-B2A7-4898-BD53-C36840BA8F87}" destId="{FDE2780E-F0D7-4E77-99E8-D72EBB293C00}" srcOrd="1" destOrd="0" presId="urn:microsoft.com/office/officeart/2005/8/layout/venn1"/>
    <dgm:cxn modelId="{4F86AF58-2E1F-46EE-A287-035AB2A5BF8A}" type="presParOf" srcId="{1F590124-B2A7-4898-BD53-C36840BA8F87}" destId="{58762534-02DC-46CF-85E3-9551B7DEEB96}" srcOrd="2" destOrd="0" presId="urn:microsoft.com/office/officeart/2005/8/layout/venn1"/>
    <dgm:cxn modelId="{EAEA9183-4D47-4BFC-98AF-5F356C29ADB4}" type="presParOf" srcId="{1F590124-B2A7-4898-BD53-C36840BA8F87}" destId="{C84CFB98-B19A-4E44-AE1C-EA12255CDAAE}" srcOrd="3" destOrd="0" presId="urn:microsoft.com/office/officeart/2005/8/layout/venn1"/>
    <dgm:cxn modelId="{7484F433-92E8-4924-82B0-6CDFB386095A}" type="presParOf" srcId="{1F590124-B2A7-4898-BD53-C36840BA8F87}" destId="{DEDAF89A-B7A5-40F0-B859-34B34668B6FC}" srcOrd="4" destOrd="0" presId="urn:microsoft.com/office/officeart/2005/8/layout/venn1"/>
    <dgm:cxn modelId="{A9A26B09-E9C4-47A8-A0F7-DD910E819022}" type="presParOf" srcId="{1F590124-B2A7-4898-BD53-C36840BA8F87}" destId="{3C9B9F36-2112-4EA3-AA5C-35914E701CE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7401B-BF7E-47B3-AC53-9F75685CEA17}">
      <dsp:nvSpPr>
        <dsp:cNvPr id="0" name=""/>
        <dsp:cNvSpPr/>
      </dsp:nvSpPr>
      <dsp:spPr>
        <a:xfrm>
          <a:off x="1917223" y="79097"/>
          <a:ext cx="3796665" cy="3796665"/>
        </a:xfrm>
        <a:prstGeom prst="ellipse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2423445" y="743513"/>
        <a:ext cx="2784221" cy="1708499"/>
      </dsp:txXfrm>
    </dsp:sp>
    <dsp:sp modelId="{58762534-02DC-46CF-85E3-9551B7DEEB96}">
      <dsp:nvSpPr>
        <dsp:cNvPr id="0" name=""/>
        <dsp:cNvSpPr/>
      </dsp:nvSpPr>
      <dsp:spPr>
        <a:xfrm>
          <a:off x="3287186" y="2452012"/>
          <a:ext cx="3796665" cy="3796665"/>
        </a:xfrm>
        <a:prstGeom prst="ellipse">
          <a:avLst/>
        </a:prstGeom>
        <a:noFill/>
        <a:ln w="25400" cap="flat" cmpd="sng" algn="ctr">
          <a:solidFill>
            <a:srgbClr val="0028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4448333" y="3432817"/>
        <a:ext cx="2277999" cy="2088165"/>
      </dsp:txXfrm>
    </dsp:sp>
    <dsp:sp modelId="{DEDAF89A-B7A5-40F0-B859-34B34668B6FC}">
      <dsp:nvSpPr>
        <dsp:cNvPr id="0" name=""/>
        <dsp:cNvSpPr/>
      </dsp:nvSpPr>
      <dsp:spPr>
        <a:xfrm>
          <a:off x="547260" y="2452012"/>
          <a:ext cx="3796665" cy="3796665"/>
        </a:xfrm>
        <a:prstGeom prst="ellipse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904779" y="3432817"/>
        <a:ext cx="2277999" cy="2088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9780-2431-4C92-88F7-5F19C81ADDBC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FE7CC7D-6B0A-4179-A889-48F4DEED92DD}" type="slidenum">
              <a:rPr lang="cs-CZ" altLang="cs-CZ"/>
              <a:pPr algn="r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95" tIns="45747" rIns="91495" bIns="45747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843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6770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03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581ED-389F-4C98-AAF3-C12976F84A5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A233639-BA87-444A-A424-DB663084C4A8}" type="slidenum">
              <a:rPr lang="cs-CZ" altLang="cs-CZ"/>
              <a:pPr algn="r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95" tIns="45747" rIns="91495" bIns="45747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5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767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0967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252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766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60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781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8366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9149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7381" y="981075"/>
            <a:ext cx="8351837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200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ACADEMIC SKILLS IN ENGLISH                    </a:t>
            </a:r>
          </a:p>
          <a:p>
            <a:pPr algn="ctr">
              <a:buFontTx/>
              <a:buNone/>
            </a:pPr>
            <a:r>
              <a:rPr lang="cs-CZ" altLang="cs-CZ" sz="3200" b="1" dirty="0" err="1" smtClean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Summer</a:t>
            </a:r>
            <a:r>
              <a:rPr lang="cs-CZ" altLang="cs-CZ" sz="3200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cs-CZ" altLang="cs-CZ" sz="3200" b="1" dirty="0" err="1" smtClean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School</a:t>
            </a:r>
            <a:r>
              <a:rPr lang="cs-CZ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3200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endParaRPr lang="en-GB" altLang="cs-CZ" sz="3200" b="1" i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b="1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altLang="cs-CZ" sz="4000" dirty="0"/>
              <a:t>						</a:t>
            </a:r>
            <a:endParaRPr lang="en-GB" altLang="cs-CZ" sz="4000" i="1" dirty="0"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sz="4000" dirty="0">
              <a:latin typeface="Arial Narrow" pitchFamily="34" charset="0"/>
            </a:endParaRPr>
          </a:p>
        </p:txBody>
      </p:sp>
      <p:pic>
        <p:nvPicPr>
          <p:cNvPr id="203792" name="Picture 16" descr="DSCN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956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2195513" y="5006796"/>
            <a:ext cx="5595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Masaryk </a:t>
            </a:r>
            <a:r>
              <a:rPr lang="en-GB" altLang="cs-CZ" b="1" dirty="0">
                <a:solidFill>
                  <a:srgbClr val="00287D"/>
                </a:solidFill>
                <a:latin typeface="Arial Narrow" pitchFamily="34" charset="0"/>
              </a:rPr>
              <a:t>University Language Centre </a:t>
            </a: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algn="ctr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Monday 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10</a:t>
            </a:r>
            <a:r>
              <a:rPr lang="cs-CZ" altLang="cs-CZ" b="1" baseline="30000" dirty="0" smtClean="0">
                <a:solidFill>
                  <a:srgbClr val="00287D"/>
                </a:solidFill>
                <a:latin typeface="Arial Narrow" pitchFamily="34" charset="0"/>
              </a:rPr>
              <a:t>th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Ju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ly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>
                <a:solidFill>
                  <a:srgbClr val="00287D"/>
                </a:solidFill>
                <a:latin typeface="Arial Narrow" pitchFamily="34" charset="0"/>
              </a:rPr>
              <a:t>to Friday 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14</a:t>
            </a:r>
            <a:r>
              <a:rPr lang="cs-CZ" altLang="cs-CZ" b="1" baseline="30000" dirty="0">
                <a:solidFill>
                  <a:srgbClr val="00287D"/>
                </a:solidFill>
                <a:latin typeface="Arial Narrow" pitchFamily="34" charset="0"/>
              </a:rPr>
              <a:t>th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Ju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ly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201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7</a:t>
            </a:r>
            <a:endParaRPr lang="en-GB" altLang="cs-CZ" b="1" dirty="0">
              <a:solidFill>
                <a:srgbClr val="00287D"/>
              </a:solidFill>
              <a:latin typeface="Arial Narrow" pitchFamily="34" charset="0"/>
            </a:endParaRPr>
          </a:p>
          <a:p>
            <a:pPr algn="ctr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Brno</a:t>
            </a:r>
            <a:endParaRPr lang="cs-CZ" altLang="cs-CZ" dirty="0">
              <a:solidFill>
                <a:srgbClr val="00287D"/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SC003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625">
            <a:off x="5381671" y="2600504"/>
            <a:ext cx="488952" cy="20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Lines of  </a:t>
            </a:r>
            <a:r>
              <a:rPr lang="cs-CZ" dirty="0" err="1"/>
              <a:t>attitude</a:t>
            </a:r>
            <a:r>
              <a:rPr lang="cs-CZ" dirty="0"/>
              <a:t> / </a:t>
            </a:r>
            <a:r>
              <a:rPr lang="cs-CZ" dirty="0" err="1"/>
              <a:t>interest</a:t>
            </a:r>
            <a:r>
              <a:rPr lang="cs-CZ" dirty="0"/>
              <a:t> / </a:t>
            </a:r>
            <a:r>
              <a:rPr lang="cs-CZ" dirty="0" err="1"/>
              <a:t>confidence</a:t>
            </a:r>
            <a:r>
              <a:rPr lang="cs-CZ" dirty="0"/>
              <a:t>/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teaching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English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communication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with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students</a:t>
            </a: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1091682" y="1331167"/>
            <a:ext cx="7249886" cy="4917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triangle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Lines of  </a:t>
            </a:r>
            <a:r>
              <a:rPr lang="cs-CZ" dirty="0" err="1"/>
              <a:t>attitude</a:t>
            </a:r>
            <a:r>
              <a:rPr lang="cs-CZ" dirty="0"/>
              <a:t> / </a:t>
            </a:r>
            <a:r>
              <a:rPr lang="cs-CZ" dirty="0" err="1"/>
              <a:t>interest</a:t>
            </a:r>
            <a:r>
              <a:rPr lang="cs-CZ" dirty="0"/>
              <a:t> / </a:t>
            </a:r>
            <a:r>
              <a:rPr lang="cs-CZ" dirty="0" err="1"/>
              <a:t>confidence</a:t>
            </a:r>
            <a:r>
              <a:rPr lang="cs-CZ" dirty="0"/>
              <a:t>/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teaching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English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communication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with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students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EMI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1091682" y="1331167"/>
            <a:ext cx="7249886" cy="4917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triangle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en-GB" altLang="cs-CZ" dirty="0" smtClean="0"/>
              <a:t>	                                      </a:t>
            </a:r>
            <a:r>
              <a:rPr lang="en-GB" altLang="cs-CZ" b="1" dirty="0" smtClean="0"/>
              <a:t>		</a:t>
            </a:r>
            <a:endParaRPr lang="cs-CZ" altLang="cs-CZ" dirty="0" smtClean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25438" y="0"/>
          <a:ext cx="7631112" cy="632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3901462" y="1529629"/>
            <a:ext cx="649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2213986" y="4117687"/>
            <a:ext cx="792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00B050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5383934" y="4096328"/>
            <a:ext cx="649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00287D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038" name="Text Box 24"/>
          <p:cNvSpPr txBox="1">
            <a:spLocks noChangeArrowheads="1"/>
          </p:cNvSpPr>
          <p:nvPr/>
        </p:nvSpPr>
        <p:spPr bwMode="auto">
          <a:xfrm>
            <a:off x="3830023" y="338585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cs-CZ" altLang="cs-CZ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B</a:t>
            </a:r>
            <a:r>
              <a:rPr lang="cs-CZ" altLang="cs-CZ" sz="2400" b="1" dirty="0">
                <a:solidFill>
                  <a:srgbClr val="00287D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039" name="Text Box 25"/>
          <p:cNvSpPr txBox="1">
            <a:spLocks noChangeArrowheads="1"/>
          </p:cNvSpPr>
          <p:nvPr/>
        </p:nvSpPr>
        <p:spPr bwMode="auto">
          <a:xfrm>
            <a:off x="3095947" y="2935287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cs-CZ" altLang="cs-CZ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040" name="Text Box 26"/>
          <p:cNvSpPr txBox="1">
            <a:spLocks noChangeArrowheads="1"/>
          </p:cNvSpPr>
          <p:nvPr/>
        </p:nvSpPr>
        <p:spPr bwMode="auto">
          <a:xfrm>
            <a:off x="4622186" y="292865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cs-CZ" altLang="cs-CZ" sz="2400" dirty="0">
                <a:solidFill>
                  <a:srgbClr val="00287D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041" name="Text Box 27"/>
          <p:cNvSpPr txBox="1">
            <a:spLocks noChangeArrowheads="1"/>
          </p:cNvSpPr>
          <p:nvPr/>
        </p:nvSpPr>
        <p:spPr bwMode="auto">
          <a:xfrm>
            <a:off x="3830023" y="442754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B</a:t>
            </a:r>
            <a:r>
              <a:rPr lang="cs-CZ" altLang="cs-CZ" sz="2400" dirty="0">
                <a:solidFill>
                  <a:srgbClr val="00287D"/>
                </a:solidFill>
                <a:latin typeface="Arial Narrow" panose="020B0606020202030204" pitchFamily="34" charset="0"/>
              </a:rPr>
              <a:t>C</a:t>
            </a:r>
          </a:p>
        </p:txBody>
      </p:sp>
      <p:pic>
        <p:nvPicPr>
          <p:cNvPr id="15" name="Picture 2" descr="C:\Users\stepanek\Desktop\Obrázek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509589" y="1125539"/>
            <a:ext cx="808663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cs-CZ" kern="0" smtClean="0"/>
              <a:t>questionnaires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0543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351837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We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wish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you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a happy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summer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school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!</a:t>
            </a:r>
            <a:r>
              <a:rPr lang="cs-CZ" altLang="cs-CZ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>
                <a:solidFill>
                  <a:srgbClr val="0028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endParaRPr lang="en-GB" altLang="cs-CZ" b="1" i="1" dirty="0">
              <a:solidFill>
                <a:srgbClr val="00287D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b="1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altLang="cs-CZ" sz="4000" dirty="0"/>
              <a:t>						</a:t>
            </a:r>
            <a:endParaRPr lang="en-GB" altLang="cs-CZ" sz="4000" i="1" dirty="0"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sz="4000" dirty="0">
              <a:latin typeface="Arial Narrow" pitchFamily="34" charset="0"/>
            </a:endParaRPr>
          </a:p>
        </p:txBody>
      </p:sp>
      <p:pic>
        <p:nvPicPr>
          <p:cNvPr id="243718" name="Picture 6" descr="DSCN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956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2195513" y="5516563"/>
            <a:ext cx="5256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The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Organisational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Team</a:t>
            </a:r>
            <a:r>
              <a:rPr lang="cs-CZ" altLang="cs-CZ" dirty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SC003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625">
            <a:off x="5243126" y="2960722"/>
            <a:ext cx="488952" cy="20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43" y="644127"/>
            <a:ext cx="8086635" cy="647700"/>
          </a:xfrm>
        </p:spPr>
        <p:txBody>
          <a:bodyPr/>
          <a:lstStyle/>
          <a:p>
            <a:pPr algn="r"/>
            <a:r>
              <a:rPr lang="cs-CZ" altLang="cs-CZ" dirty="0" err="1">
                <a:latin typeface="Arial Narrow" pitchFamily="34" charset="0"/>
              </a:rPr>
              <a:t>T</a:t>
            </a:r>
            <a:r>
              <a:rPr lang="cs-CZ" altLang="cs-CZ" dirty="0" err="1" smtClean="0">
                <a:latin typeface="Arial Narrow" pitchFamily="34" charset="0"/>
              </a:rPr>
              <a:t>utors</a:t>
            </a:r>
            <a:endParaRPr lang="cs-CZ" altLang="cs-CZ" dirty="0">
              <a:latin typeface="Arial Narrow" pitchFamily="34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733" y="1190400"/>
            <a:ext cx="8082321" cy="4835557"/>
          </a:xfrm>
        </p:spPr>
        <p:txBody>
          <a:bodyPr/>
          <a:lstStyle/>
          <a:p>
            <a:pPr marL="0" indent="0">
              <a:buNone/>
            </a:pPr>
            <a:r>
              <a:rPr lang="cs-CZ" sz="3200" smtClean="0">
                <a:solidFill>
                  <a:srgbClr val="00287D"/>
                </a:solidFill>
              </a:rPr>
              <a:t>         </a:t>
            </a:r>
            <a:r>
              <a:rPr lang="cs-CZ" sz="1800" smtClean="0">
                <a:solidFill>
                  <a:srgbClr val="00287D"/>
                </a:solidFill>
              </a:rPr>
              <a:t>Paul van </a:t>
            </a:r>
            <a:r>
              <a:rPr lang="cs-CZ" sz="1800" dirty="0">
                <a:solidFill>
                  <a:srgbClr val="00287D"/>
                </a:solidFill>
              </a:rPr>
              <a:t>Hooft</a:t>
            </a:r>
            <a:endParaRPr lang="en-GB" sz="1800" dirty="0">
              <a:solidFill>
                <a:srgbClr val="00287D"/>
              </a:solidFill>
            </a:endParaRPr>
          </a:p>
          <a:p>
            <a:pPr>
              <a:buFontTx/>
              <a:buNone/>
            </a:pP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>
              <a:buFontTx/>
              <a:buNone/>
            </a:pP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>
              <a:buFontTx/>
              <a:buNone/>
            </a:pP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cs-CZ" altLang="cs-CZ" sz="18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 </a:t>
            </a:r>
            <a:r>
              <a:rPr lang="cs-CZ" altLang="cs-CZ" sz="1800" dirty="0" err="1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Kimbrell</a:t>
            </a:r>
            <a:endParaRPr lang="cs-CZ" altLang="cs-CZ" sz="1800" dirty="0" smtClean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buFontTx/>
              <a:buNone/>
            </a:pP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   </a:t>
            </a:r>
            <a:r>
              <a:rPr lang="cs-CZ" altLang="cs-CZ" sz="18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 Hradilová       </a:t>
            </a:r>
          </a:p>
          <a:p>
            <a:pPr>
              <a:buFontTx/>
              <a:buNone/>
            </a:pP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cs-CZ" altLang="cs-CZ" sz="18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Štěpánek</a:t>
            </a:r>
            <a:endParaRPr lang="cs-CZ" altLang="cs-CZ" sz="1800" dirty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sp>
        <p:nvSpPr>
          <p:cNvPr id="2" name="AutoShape 2" descr="Oficiální fotografie Mgr. Colin Kimbrell"/>
          <p:cNvSpPr>
            <a:spLocks noChangeAspect="1" noChangeArrowheads="1"/>
          </p:cNvSpPr>
          <p:nvPr/>
        </p:nvSpPr>
        <p:spPr bwMode="auto">
          <a:xfrm>
            <a:off x="164719" y="-4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6" y="2366255"/>
            <a:ext cx="1749722" cy="21238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620" y="2261071"/>
            <a:ext cx="1972876" cy="2334244"/>
          </a:xfrm>
          <a:prstGeom prst="rect">
            <a:avLst/>
          </a:prstGeom>
        </p:spPr>
      </p:pic>
      <p:pic>
        <p:nvPicPr>
          <p:cNvPr id="1028" name="Picture 4" descr="Výsledek obrázku pro Paul Alexander van Hoo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644127"/>
            <a:ext cx="1856510" cy="21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4110475"/>
            <a:ext cx="1964433" cy="235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tepanek\Desktop\Obrázek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738221"/>
            <a:ext cx="8086635" cy="846482"/>
          </a:xfrm>
        </p:spPr>
        <p:txBody>
          <a:bodyPr/>
          <a:lstStyle/>
          <a:p>
            <a:pPr algn="r"/>
            <a:r>
              <a:rPr lang="en-US" dirty="0"/>
              <a:t>Timetable (Monday to Friday)</a:t>
            </a:r>
            <a:br>
              <a:rPr lang="en-US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005" y="1514792"/>
            <a:ext cx="8082321" cy="458730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00287D"/>
                </a:solidFill>
              </a:rPr>
              <a:t>08:30 - 09:00 	</a:t>
            </a:r>
            <a:r>
              <a:rPr lang="en-US" sz="2000" dirty="0" smtClean="0">
                <a:solidFill>
                  <a:srgbClr val="00287D"/>
                </a:solidFill>
              </a:rPr>
              <a:t>Morning Coffee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287D"/>
                </a:solidFill>
              </a:rPr>
              <a:t>                                   </a:t>
            </a:r>
            <a:r>
              <a:rPr lang="en-US" sz="1400" dirty="0" smtClean="0">
                <a:solidFill>
                  <a:srgbClr val="00287D"/>
                </a:solidFill>
              </a:rPr>
              <a:t>(in front of the classroom 206)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287D"/>
                </a:solidFill>
              </a:rPr>
              <a:t>09:00-10:30 		Workshops</a:t>
            </a:r>
            <a:r>
              <a:rPr lang="en-US" dirty="0" smtClean="0">
                <a:solidFill>
                  <a:srgbClr val="00287D"/>
                </a:solidFill>
              </a:rPr>
              <a:t/>
            </a:r>
            <a:br>
              <a:rPr lang="en-US" dirty="0" smtClean="0">
                <a:solidFill>
                  <a:srgbClr val="00287D"/>
                </a:solidFill>
              </a:rPr>
            </a:br>
            <a:endParaRPr lang="en-US" dirty="0" smtClean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287D"/>
                </a:solidFill>
              </a:rPr>
              <a:t>10:30-11:00 		</a:t>
            </a:r>
            <a:r>
              <a:rPr lang="en-US" sz="2000" dirty="0" smtClean="0">
                <a:solidFill>
                  <a:srgbClr val="00287D"/>
                </a:solidFill>
              </a:rPr>
              <a:t>Coffee  Break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287D"/>
                </a:solidFill>
              </a:rPr>
              <a:t>		            (in front of the classroom 206)</a:t>
            </a:r>
            <a:r>
              <a:rPr lang="en-US" dirty="0" smtClean="0">
                <a:solidFill>
                  <a:srgbClr val="00287D"/>
                </a:solidFill>
              </a:rPr>
              <a:t/>
            </a:r>
            <a:br>
              <a:rPr lang="en-US" dirty="0" smtClean="0">
                <a:solidFill>
                  <a:srgbClr val="00287D"/>
                </a:solidFill>
              </a:rPr>
            </a:br>
            <a:endParaRPr lang="en-US" dirty="0" smtClean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87D"/>
                </a:solidFill>
              </a:rPr>
              <a:t>11:00-12:30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b="1" dirty="0" smtClean="0">
                <a:solidFill>
                  <a:srgbClr val="00287D"/>
                </a:solidFill>
              </a:rPr>
              <a:t>Workshops</a:t>
            </a:r>
            <a:r>
              <a:rPr lang="en-US" dirty="0">
                <a:solidFill>
                  <a:srgbClr val="00287D"/>
                </a:solidFill>
              </a:rPr>
              <a:t/>
            </a:r>
            <a:br>
              <a:rPr lang="en-US" dirty="0">
                <a:solidFill>
                  <a:srgbClr val="00287D"/>
                </a:solidFill>
              </a:rPr>
            </a:br>
            <a:endParaRPr lang="cs-CZ" dirty="0" smtClean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87D"/>
                </a:solidFill>
              </a:rPr>
              <a:t>12:30-14:00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sz="2000" dirty="0" smtClean="0">
                <a:solidFill>
                  <a:srgbClr val="00287D"/>
                </a:solidFill>
              </a:rPr>
              <a:t>Lunch Break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 smtClean="0">
                <a:solidFill>
                  <a:srgbClr val="00287D"/>
                </a:solidFill>
              </a:rPr>
              <a:t>		</a:t>
            </a:r>
            <a:endParaRPr lang="cs-CZ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87D"/>
                </a:solidFill>
              </a:rPr>
              <a:t>14:00-15:30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b="1" dirty="0" smtClean="0">
                <a:solidFill>
                  <a:srgbClr val="00287D"/>
                </a:solidFill>
              </a:rPr>
              <a:t>Workshops</a:t>
            </a:r>
            <a:endParaRPr lang="en-US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1026" name="Picture 2" descr="Summer Schoo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59" y="2610597"/>
            <a:ext cx="3193128" cy="23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45080"/>
              </p:ext>
            </p:extLst>
          </p:nvPr>
        </p:nvGraphicFramePr>
        <p:xfrm>
          <a:off x="617778" y="1816164"/>
          <a:ext cx="8081962" cy="3538496"/>
        </p:xfrm>
        <a:graphic>
          <a:graphicData uri="http://schemas.openxmlformats.org/drawingml/2006/table">
            <a:tbl>
              <a:tblPr firstRow="1" firstCol="1" bandRow="1"/>
              <a:tblGrid>
                <a:gridCol w="809240">
                  <a:extLst>
                    <a:ext uri="{9D8B030D-6E8A-4147-A177-3AD203B41FA5}">
                      <a16:colId xmlns:a16="http://schemas.microsoft.com/office/drawing/2014/main" val="78762163"/>
                    </a:ext>
                  </a:extLst>
                </a:gridCol>
                <a:gridCol w="1921820">
                  <a:extLst>
                    <a:ext uri="{9D8B030D-6E8A-4147-A177-3AD203B41FA5}">
                      <a16:colId xmlns:a16="http://schemas.microsoft.com/office/drawing/2014/main" val="322598486"/>
                    </a:ext>
                  </a:extLst>
                </a:gridCol>
                <a:gridCol w="2014312">
                  <a:extLst>
                    <a:ext uri="{9D8B030D-6E8A-4147-A177-3AD203B41FA5}">
                      <a16:colId xmlns:a16="http://schemas.microsoft.com/office/drawing/2014/main" val="1715179119"/>
                    </a:ext>
                  </a:extLst>
                </a:gridCol>
                <a:gridCol w="2100816">
                  <a:extLst>
                    <a:ext uri="{9D8B030D-6E8A-4147-A177-3AD203B41FA5}">
                      <a16:colId xmlns:a16="http://schemas.microsoft.com/office/drawing/2014/main" val="1575209432"/>
                    </a:ext>
                  </a:extLst>
                </a:gridCol>
                <a:gridCol w="1235774">
                  <a:extLst>
                    <a:ext uri="{9D8B030D-6E8A-4147-A177-3AD203B41FA5}">
                      <a16:colId xmlns:a16="http://schemas.microsoft.com/office/drawing/2014/main" val="837004748"/>
                    </a:ext>
                  </a:extLst>
                </a:gridCol>
              </a:tblGrid>
              <a:tr h="18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09:00-10:30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11:00-12:30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14:00-15:30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Cultural Events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67795"/>
                  </a:ext>
                </a:extLst>
              </a:tr>
              <a:tr h="920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Introduction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cs-CZ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cs-CZ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</a:t>
                      </a:r>
                      <a:r>
                        <a:rPr lang="cs-CZ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English as a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edium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nstruction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(EMI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Libor Štěpánek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EMI: Essential skills and areas of focus                                                                 </a:t>
                      </a:r>
                      <a:r>
                        <a:rPr lang="en-GB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Colin Kimbrell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Specificities of EMI in diverse academic fields                                       </a:t>
                      </a:r>
                      <a:r>
                        <a:rPr lang="en-GB" sz="100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Alena Hradilová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253639"/>
                  </a:ext>
                </a:extLst>
              </a:tr>
              <a:tr h="56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Micro-teaching activities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Alena Hradilová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English speaking skills for seminar discussions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 </a:t>
                      </a:r>
                      <a:r>
                        <a:rPr lang="en-GB" sz="10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van </a:t>
                      </a: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Hooft                   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English speaking skills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cs-CZ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lectures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Alena Hradilová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6273"/>
                  </a:ext>
                </a:extLst>
              </a:tr>
              <a:tr h="733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Theses supervision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 </a:t>
                      </a:r>
                      <a:r>
                        <a:rPr lang="en-GB" sz="10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van </a:t>
                      </a: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Hooft                   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Audio-visual aids for teaching;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Interactive teaching and flipped classroom                                                          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Libor Štěpánek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Feedback and assessment techniques                                    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en-GB" sz="10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 </a:t>
                      </a:r>
                      <a:r>
                        <a:rPr lang="en-GB" sz="100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van </a:t>
                      </a: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Hooft                                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5872"/>
                  </a:ext>
                </a:extLst>
              </a:tr>
              <a:tr h="54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English writing skills for teaching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Colin </a:t>
                      </a:r>
                      <a:r>
                        <a:rPr lang="en-GB" sz="10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Kimbrell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Micro-teaching activities             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Alena Hradilová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Dynamics in multicultural classes               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smtClean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Libor </a:t>
                      </a:r>
                      <a:r>
                        <a:rPr lang="en-GB" sz="1000" dirty="0" smtClean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Štěpánek </a:t>
                      </a:r>
                      <a:endParaRPr lang="en-GB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Summer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chool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inner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49596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Micro-teaching practice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Alena Hradilová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Colin Kimbrell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Micro-teaching practice 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Alena Hradilová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Colin Kimbrell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Feedback discussion                                                        </a:t>
                      </a:r>
                      <a:r>
                        <a:rPr lang="en-GB" sz="10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Alena Hradilová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Libor Štěpánek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855908"/>
                  </a:ext>
                </a:extLst>
              </a:tr>
            </a:tbl>
          </a:graphicData>
        </a:graphic>
      </p:graphicFrame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1316627" y="818815"/>
            <a:ext cx="668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87D"/>
                </a:solidFill>
              </a:rPr>
              <a:t>ACADEMIC SKILLS IN ENGLISH                    </a:t>
            </a:r>
          </a:p>
          <a:p>
            <a:pPr algn="ctr"/>
            <a:r>
              <a:rPr lang="en-GB" dirty="0">
                <a:solidFill>
                  <a:srgbClr val="00287D"/>
                </a:solidFill>
              </a:rPr>
              <a:t>Summer </a:t>
            </a:r>
            <a:r>
              <a:rPr lang="en-GB" dirty="0" smtClean="0">
                <a:solidFill>
                  <a:srgbClr val="00287D"/>
                </a:solidFill>
              </a:rPr>
              <a:t>School</a:t>
            </a:r>
            <a:r>
              <a:rPr lang="cs-CZ" dirty="0" smtClean="0">
                <a:solidFill>
                  <a:srgbClr val="00287D"/>
                </a:solidFill>
              </a:rPr>
              <a:t> 2017</a:t>
            </a:r>
            <a:r>
              <a:rPr lang="en-GB" dirty="0" smtClean="0">
                <a:solidFill>
                  <a:srgbClr val="00287D"/>
                </a:solidFill>
              </a:rPr>
              <a:t>  </a:t>
            </a:r>
            <a:endParaRPr lang="en-GB" dirty="0">
              <a:solidFill>
                <a:srgbClr val="00287D"/>
              </a:solidFill>
            </a:endParaRPr>
          </a:p>
        </p:txBody>
      </p: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302" y="1622297"/>
            <a:ext cx="8082321" cy="41148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sz="9600" dirty="0"/>
              <a:t>			     </a:t>
            </a:r>
            <a:r>
              <a:rPr lang="cs-CZ" altLang="cs-CZ" sz="12500" dirty="0">
                <a:solidFill>
                  <a:srgbClr val="00287D"/>
                </a:solidFill>
              </a:rPr>
              <a:t>?</a:t>
            </a:r>
            <a:r>
              <a:rPr lang="cs-CZ" altLang="cs-CZ" sz="9600" dirty="0"/>
              <a:t> 		</a:t>
            </a:r>
          </a:p>
        </p:txBody>
      </p:sp>
      <p:pic>
        <p:nvPicPr>
          <p:cNvPr id="4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I</a:t>
            </a:r>
            <a:r>
              <a:rPr lang="cs-CZ" dirty="0" err="1" smtClean="0"/>
              <a:t>ntroduction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 dirty="0"/>
          </a:p>
        </p:txBody>
      </p: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5122" name="Picture 2" descr="http://s3-us-west-2.amazonaws.com/tvly-caps-inspire-bucket/inspire/wp-content/uploads/rsinspire/20160614100250/Pa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6" y="1172691"/>
            <a:ext cx="7733786" cy="43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 bwMode="auto">
          <a:xfrm>
            <a:off x="268644" y="3353330"/>
            <a:ext cx="830424" cy="543540"/>
          </a:xfrm>
          <a:prstGeom prst="rightArrow">
            <a:avLst/>
          </a:prstGeom>
          <a:solidFill>
            <a:srgbClr val="00287D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8089564" y="3266725"/>
            <a:ext cx="830424" cy="543540"/>
          </a:xfrm>
          <a:prstGeom prst="rightArrow">
            <a:avLst/>
          </a:prstGeom>
          <a:solidFill>
            <a:srgbClr val="00287D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Lines of  </a:t>
            </a:r>
            <a:r>
              <a:rPr lang="cs-CZ" dirty="0" err="1" smtClean="0"/>
              <a:t>attitude</a:t>
            </a:r>
            <a:r>
              <a:rPr lang="cs-CZ" dirty="0" smtClean="0"/>
              <a:t> / </a:t>
            </a:r>
            <a:r>
              <a:rPr lang="cs-CZ" dirty="0" err="1" smtClean="0"/>
              <a:t>interest</a:t>
            </a:r>
            <a:r>
              <a:rPr lang="cs-CZ" dirty="0" smtClean="0"/>
              <a:t> / </a:t>
            </a:r>
            <a:r>
              <a:rPr lang="cs-CZ" dirty="0" err="1" smtClean="0"/>
              <a:t>confidence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teaching</a:t>
            </a: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1091682" y="1331167"/>
            <a:ext cx="7249886" cy="4917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triangle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Lines of  </a:t>
            </a:r>
            <a:r>
              <a:rPr lang="cs-CZ" dirty="0" err="1"/>
              <a:t>attitude</a:t>
            </a:r>
            <a:r>
              <a:rPr lang="cs-CZ" dirty="0"/>
              <a:t> / </a:t>
            </a:r>
            <a:r>
              <a:rPr lang="cs-CZ" dirty="0" err="1"/>
              <a:t>interest</a:t>
            </a:r>
            <a:r>
              <a:rPr lang="cs-CZ" dirty="0"/>
              <a:t> / </a:t>
            </a:r>
            <a:r>
              <a:rPr lang="cs-CZ" dirty="0" err="1"/>
              <a:t>confidence</a:t>
            </a:r>
            <a:r>
              <a:rPr lang="cs-CZ" dirty="0"/>
              <a:t>/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teaching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English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1091682" y="1331167"/>
            <a:ext cx="7249886" cy="4917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triangle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5847291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816</TotalTime>
  <Words>258</Words>
  <Application>Microsoft Office PowerPoint</Application>
  <PresentationFormat>Předvádění na obrazovce (4:3)</PresentationFormat>
  <Paragraphs>129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Tahoma</vt:lpstr>
      <vt:lpstr>Times New Roman</vt:lpstr>
      <vt:lpstr>Wingdings</vt:lpstr>
      <vt:lpstr>Prezentace_MU_CZ</vt:lpstr>
      <vt:lpstr>Prezentace aplikace PowerPoint</vt:lpstr>
      <vt:lpstr>Tutors</vt:lpstr>
      <vt:lpstr>Timetable (Monday to Friday) </vt:lpstr>
      <vt:lpstr>Prezentace aplikace PowerPoint</vt:lpstr>
      <vt:lpstr>Prezentace aplikace PowerPoint</vt:lpstr>
      <vt:lpstr>Introduction</vt:lpstr>
      <vt:lpstr>Prezentace aplikace PowerPoint</vt:lpstr>
      <vt:lpstr>Lines of  attitude / interest / confidence/</vt:lpstr>
      <vt:lpstr>Lines of  attitude / interest / confidence/</vt:lpstr>
      <vt:lpstr>Lines of  attitude / interest / confidence/</vt:lpstr>
      <vt:lpstr>Lines of  attitude / interest / confidence/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54</cp:revision>
  <cp:lastPrinted>2017-07-08T10:34:28Z</cp:lastPrinted>
  <dcterms:created xsi:type="dcterms:W3CDTF">2015-11-23T07:04:47Z</dcterms:created>
  <dcterms:modified xsi:type="dcterms:W3CDTF">2017-07-14T10:16:56Z</dcterms:modified>
</cp:coreProperties>
</file>