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7"/>
  </p:notesMasterIdLst>
  <p:handoutMasterIdLst>
    <p:handoutMasterId r:id="rId18"/>
  </p:handoutMasterIdLst>
  <p:sldIdLst>
    <p:sldId id="256" r:id="rId2"/>
    <p:sldId id="257" r:id="rId3"/>
    <p:sldId id="259" r:id="rId4"/>
    <p:sldId id="258" r:id="rId5"/>
    <p:sldId id="261" r:id="rId6"/>
    <p:sldId id="262" r:id="rId7"/>
    <p:sldId id="263" r:id="rId8"/>
    <p:sldId id="270" r:id="rId9"/>
    <p:sldId id="264" r:id="rId10"/>
    <p:sldId id="265" r:id="rId11"/>
    <p:sldId id="266" r:id="rId12"/>
    <p:sldId id="267" r:id="rId13"/>
    <p:sldId id="268" r:id="rId14"/>
    <p:sldId id="269" r:id="rId15"/>
    <p:sldId id="271" r:id="rId1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33" autoAdjust="0"/>
    <p:restoredTop sz="94611" autoAdjust="0"/>
  </p:normalViewPr>
  <p:slideViewPr>
    <p:cSldViewPr snapToGrid="0">
      <p:cViewPr varScale="1">
        <p:scale>
          <a:sx n="68" d="100"/>
          <a:sy n="68" d="100"/>
        </p:scale>
        <p:origin x="1500" y="72"/>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dirty="0"/>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dirty="0"/>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dirty="0"/>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dirty="0"/>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dirty="0"/>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dirty="0"/>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dirty="0"/>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dirty="0"/>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en-GB" altLang="cs-CZ" noProof="0" dirty="0" err="1"/>
              <a:t>Kliknutím</a:t>
            </a:r>
            <a:r>
              <a:rPr lang="en-GB" altLang="cs-CZ" noProof="0" dirty="0"/>
              <a:t> </a:t>
            </a:r>
            <a:r>
              <a:rPr lang="en-GB" altLang="cs-CZ" noProof="0" dirty="0" err="1"/>
              <a:t>lze</a:t>
            </a:r>
            <a:r>
              <a:rPr lang="en-GB" altLang="cs-CZ" noProof="0" dirty="0"/>
              <a:t> </a:t>
            </a:r>
            <a:r>
              <a:rPr lang="en-GB" altLang="cs-CZ" noProof="0" dirty="0" err="1"/>
              <a:t>upravit</a:t>
            </a:r>
            <a:r>
              <a:rPr lang="en-GB" altLang="cs-CZ" noProof="0" dirty="0"/>
              <a:t> </a:t>
            </a:r>
            <a:r>
              <a:rPr lang="en-GB" altLang="cs-CZ" noProof="0" dirty="0" err="1"/>
              <a:t>styl</a:t>
            </a:r>
            <a:r>
              <a:rPr lang="en-GB" altLang="cs-CZ" noProof="0" dirty="0"/>
              <a:t>.</a:t>
            </a:r>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
        <p:nvSpPr>
          <p:cNvPr id="5"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a:t>Define footer - Name of the presentation / Your name / Unit, Office</a:t>
            </a:r>
            <a:endParaRPr lang="cs-CZ" alt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err="1"/>
              <a:t>Kliknutím</a:t>
            </a:r>
            <a:r>
              <a:rPr lang="en-GB" noProof="0" dirty="0"/>
              <a:t> </a:t>
            </a:r>
            <a:r>
              <a:rPr lang="en-GB" noProof="0" dirty="0" err="1"/>
              <a:t>lze</a:t>
            </a:r>
            <a:r>
              <a:rPr lang="en-GB" noProof="0" dirty="0"/>
              <a:t> </a:t>
            </a:r>
            <a:r>
              <a:rPr lang="en-GB" noProof="0" dirty="0" err="1"/>
              <a:t>upravit</a:t>
            </a:r>
            <a:r>
              <a:rPr lang="en-GB" noProof="0" dirty="0"/>
              <a:t> </a:t>
            </a:r>
            <a:r>
              <a:rPr lang="en-GB" noProof="0" dirty="0" err="1"/>
              <a:t>styl</a:t>
            </a:r>
            <a:r>
              <a:rPr lang="en-GB" noProof="0" dirty="0"/>
              <a:t>.</a:t>
            </a:r>
          </a:p>
        </p:txBody>
      </p:sp>
      <p:sp>
        <p:nvSpPr>
          <p:cNvPr id="3" name="Zástupný symbol pro svislý text 2"/>
          <p:cNvSpPr>
            <a:spLocks noGrp="1"/>
          </p:cNvSpPr>
          <p:nvPr>
            <p:ph type="body" orient="vert" idx="1"/>
          </p:nvPr>
        </p:nvSpPr>
        <p:spPr/>
        <p:txBody>
          <a:bodyPr vert="eaVert"/>
          <a:lstStyle/>
          <a:p>
            <a:pPr lvl="0"/>
            <a:r>
              <a:rPr lang="en-GB" noProof="0" dirty="0" err="1"/>
              <a:t>Kliknutím</a:t>
            </a:r>
            <a:r>
              <a:rPr lang="en-GB" noProof="0" dirty="0"/>
              <a:t> </a:t>
            </a:r>
            <a:r>
              <a:rPr lang="en-GB" noProof="0" dirty="0" err="1"/>
              <a:t>lze</a:t>
            </a:r>
            <a:r>
              <a:rPr lang="en-GB" noProof="0" dirty="0"/>
              <a:t> </a:t>
            </a:r>
            <a:r>
              <a:rPr lang="en-GB" noProof="0" dirty="0" err="1"/>
              <a:t>upravit</a:t>
            </a:r>
            <a:r>
              <a:rPr lang="en-GB" noProof="0" dirty="0"/>
              <a:t> </a:t>
            </a:r>
            <a:r>
              <a:rPr lang="en-GB" noProof="0" dirty="0" err="1"/>
              <a:t>styly</a:t>
            </a:r>
            <a:r>
              <a:rPr lang="en-GB" noProof="0" dirty="0"/>
              <a:t> </a:t>
            </a:r>
            <a:r>
              <a:rPr lang="en-GB" noProof="0" dirty="0" err="1"/>
              <a:t>předlohy</a:t>
            </a:r>
            <a:r>
              <a:rPr lang="en-GB" noProof="0" dirty="0"/>
              <a:t> </a:t>
            </a:r>
            <a:r>
              <a:rPr lang="en-GB" noProof="0" dirty="0" err="1"/>
              <a:t>textu</a:t>
            </a:r>
            <a:r>
              <a:rPr lang="en-GB" noProof="0" dirty="0"/>
              <a:t>.</a:t>
            </a:r>
          </a:p>
          <a:p>
            <a:pPr lvl="1"/>
            <a:r>
              <a:rPr lang="en-GB" noProof="0" dirty="0" err="1"/>
              <a:t>Druhá</a:t>
            </a:r>
            <a:r>
              <a:rPr lang="en-GB" noProof="0" dirty="0"/>
              <a:t> </a:t>
            </a:r>
            <a:r>
              <a:rPr lang="en-GB" noProof="0" dirty="0" err="1"/>
              <a:t>úroveň</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a:t>Define footer - Name of the presentation / Your name / Unit, Office</a:t>
            </a:r>
            <a:endParaRPr lang="cs-CZ" altLang="cs-CZ" dirty="0"/>
          </a:p>
        </p:txBody>
      </p:sp>
    </p:spTree>
    <p:extLst>
      <p:ext uri="{BB962C8B-B14F-4D97-AF65-F5344CB8AC3E}">
        <p14:creationId xmlns:p14="http://schemas.microsoft.com/office/powerpoint/2010/main" val="1390616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en-GB" noProof="0" dirty="0" err="1"/>
              <a:t>Kliknutím</a:t>
            </a:r>
            <a:r>
              <a:rPr lang="en-GB" noProof="0" dirty="0"/>
              <a:t> </a:t>
            </a:r>
            <a:r>
              <a:rPr lang="en-GB" noProof="0" dirty="0" err="1"/>
              <a:t>lze</a:t>
            </a:r>
            <a:r>
              <a:rPr lang="en-GB" noProof="0" dirty="0"/>
              <a:t> </a:t>
            </a:r>
            <a:r>
              <a:rPr lang="en-GB" noProof="0" dirty="0" err="1"/>
              <a:t>upravit</a:t>
            </a:r>
            <a:r>
              <a:rPr lang="en-GB" noProof="0" dirty="0"/>
              <a:t> </a:t>
            </a:r>
            <a:r>
              <a:rPr lang="en-GB" noProof="0" dirty="0" err="1"/>
              <a:t>styl</a:t>
            </a:r>
            <a:r>
              <a:rPr lang="en-GB" noProof="0" dirty="0"/>
              <a:t>.</a:t>
            </a:r>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en-GB" noProof="0" dirty="0" err="1"/>
              <a:t>Kliknutím</a:t>
            </a:r>
            <a:r>
              <a:rPr lang="en-GB" noProof="0" dirty="0"/>
              <a:t> </a:t>
            </a:r>
            <a:r>
              <a:rPr lang="en-GB" noProof="0" dirty="0" err="1"/>
              <a:t>lze</a:t>
            </a:r>
            <a:r>
              <a:rPr lang="en-GB" noProof="0" dirty="0"/>
              <a:t> </a:t>
            </a:r>
            <a:r>
              <a:rPr lang="en-GB" noProof="0" dirty="0" err="1"/>
              <a:t>upravit</a:t>
            </a:r>
            <a:r>
              <a:rPr lang="en-GB" noProof="0" dirty="0"/>
              <a:t> </a:t>
            </a:r>
            <a:r>
              <a:rPr lang="en-GB" noProof="0" dirty="0" err="1"/>
              <a:t>styly</a:t>
            </a:r>
            <a:r>
              <a:rPr lang="en-GB" noProof="0" dirty="0"/>
              <a:t> </a:t>
            </a:r>
            <a:r>
              <a:rPr lang="en-GB" noProof="0" dirty="0" err="1"/>
              <a:t>předlohy</a:t>
            </a:r>
            <a:r>
              <a:rPr lang="en-GB" noProof="0" dirty="0"/>
              <a:t> </a:t>
            </a:r>
            <a:r>
              <a:rPr lang="en-GB" noProof="0" dirty="0" err="1"/>
              <a:t>textu</a:t>
            </a:r>
            <a:r>
              <a:rPr lang="en-GB" noProof="0" dirty="0"/>
              <a:t>.</a:t>
            </a:r>
          </a:p>
          <a:p>
            <a:pPr lvl="1"/>
            <a:r>
              <a:rPr lang="en-GB" noProof="0" dirty="0" err="1"/>
              <a:t>Druhá</a:t>
            </a:r>
            <a:r>
              <a:rPr lang="en-GB" noProof="0" dirty="0"/>
              <a:t> </a:t>
            </a:r>
            <a:r>
              <a:rPr lang="en-GB" noProof="0" dirty="0" err="1"/>
              <a:t>úroveň</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a:t>Define footer - Name of the presentation / Your name / Unit, Office</a:t>
            </a:r>
            <a:endParaRPr lang="cs-CZ" altLang="cs-CZ" dirty="0"/>
          </a:p>
        </p:txBody>
      </p:sp>
    </p:spTree>
    <p:extLst>
      <p:ext uri="{BB962C8B-B14F-4D97-AF65-F5344CB8AC3E}">
        <p14:creationId xmlns:p14="http://schemas.microsoft.com/office/powerpoint/2010/main" val="275272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err="1"/>
              <a:t>Kliknutím</a:t>
            </a:r>
            <a:r>
              <a:rPr lang="en-GB" noProof="0" dirty="0"/>
              <a:t> </a:t>
            </a:r>
            <a:r>
              <a:rPr lang="en-GB" noProof="0" dirty="0" err="1"/>
              <a:t>lze</a:t>
            </a:r>
            <a:r>
              <a:rPr lang="en-GB" noProof="0" dirty="0"/>
              <a:t> </a:t>
            </a:r>
            <a:r>
              <a:rPr lang="en-GB" noProof="0" dirty="0" err="1"/>
              <a:t>upravit</a:t>
            </a:r>
            <a:r>
              <a:rPr lang="en-GB" noProof="0" dirty="0"/>
              <a:t> </a:t>
            </a:r>
            <a:r>
              <a:rPr lang="en-GB" noProof="0" dirty="0" err="1"/>
              <a:t>styl</a:t>
            </a:r>
            <a:r>
              <a:rPr lang="en-GB" noProof="0" dirty="0"/>
              <a:t>.</a:t>
            </a:r>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en-GB" noProof="0" dirty="0" err="1"/>
              <a:t>Kliknutím</a:t>
            </a:r>
            <a:r>
              <a:rPr lang="en-GB" noProof="0" dirty="0"/>
              <a:t> </a:t>
            </a:r>
            <a:r>
              <a:rPr lang="en-GB" noProof="0" dirty="0" err="1"/>
              <a:t>lze</a:t>
            </a:r>
            <a:r>
              <a:rPr lang="en-GB" noProof="0" dirty="0"/>
              <a:t> </a:t>
            </a:r>
            <a:r>
              <a:rPr lang="en-GB" noProof="0" dirty="0" err="1"/>
              <a:t>upravit</a:t>
            </a:r>
            <a:r>
              <a:rPr lang="en-GB" noProof="0" dirty="0"/>
              <a:t> </a:t>
            </a:r>
            <a:r>
              <a:rPr lang="en-GB" noProof="0" dirty="0" err="1"/>
              <a:t>styly</a:t>
            </a:r>
            <a:r>
              <a:rPr lang="en-GB" noProof="0" dirty="0"/>
              <a:t> </a:t>
            </a:r>
            <a:r>
              <a:rPr lang="en-GB" noProof="0" dirty="0" err="1"/>
              <a:t>předlohy</a:t>
            </a:r>
            <a:r>
              <a:rPr lang="en-GB" noProof="0" dirty="0"/>
              <a:t> </a:t>
            </a:r>
            <a:r>
              <a:rPr lang="en-GB" noProof="0" dirty="0" err="1"/>
              <a:t>textu</a:t>
            </a:r>
            <a:r>
              <a:rPr lang="en-GB" noProof="0" dirty="0"/>
              <a:t>.</a:t>
            </a:r>
          </a:p>
          <a:p>
            <a:pPr lvl="1"/>
            <a:r>
              <a:rPr lang="en-GB" noProof="0" dirty="0" err="1"/>
              <a:t>Druhá</a:t>
            </a:r>
            <a:r>
              <a:rPr lang="en-GB" noProof="0" dirty="0"/>
              <a:t> </a:t>
            </a:r>
            <a:r>
              <a:rPr lang="en-GB" noProof="0" dirty="0" err="1"/>
              <a:t>úroveň</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a:t>Define footer - Name of the presentation / Your name / Unit, Office</a:t>
            </a:r>
            <a:endParaRPr lang="cs-CZ" altLang="cs-CZ" dirty="0"/>
          </a:p>
        </p:txBody>
      </p:sp>
    </p:spTree>
    <p:extLst>
      <p:ext uri="{BB962C8B-B14F-4D97-AF65-F5344CB8AC3E}">
        <p14:creationId xmlns:p14="http://schemas.microsoft.com/office/powerpoint/2010/main" val="2686047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en-GB" noProof="0" dirty="0" err="1"/>
              <a:t>Kliknutím</a:t>
            </a:r>
            <a:r>
              <a:rPr lang="en-GB" noProof="0" dirty="0"/>
              <a:t> </a:t>
            </a:r>
            <a:r>
              <a:rPr lang="en-GB" noProof="0" dirty="0" err="1"/>
              <a:t>lze</a:t>
            </a:r>
            <a:r>
              <a:rPr lang="en-GB" noProof="0" dirty="0"/>
              <a:t> </a:t>
            </a:r>
            <a:r>
              <a:rPr lang="en-GB" noProof="0" dirty="0" err="1"/>
              <a:t>upravit</a:t>
            </a:r>
            <a:r>
              <a:rPr lang="en-GB" noProof="0" dirty="0"/>
              <a:t> </a:t>
            </a:r>
            <a:r>
              <a:rPr lang="en-GB" noProof="0" dirty="0" err="1"/>
              <a:t>styl</a:t>
            </a:r>
            <a:r>
              <a:rPr lang="en-GB" noProof="0" dirty="0"/>
              <a:t>.</a:t>
            </a:r>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noProof="0" dirty="0" err="1"/>
              <a:t>Kliknutím</a:t>
            </a:r>
            <a:r>
              <a:rPr lang="en-GB" noProof="0" dirty="0"/>
              <a:t> </a:t>
            </a:r>
            <a:r>
              <a:rPr lang="en-GB" noProof="0" dirty="0" err="1"/>
              <a:t>lze</a:t>
            </a:r>
            <a:r>
              <a:rPr lang="en-GB" noProof="0" dirty="0"/>
              <a:t> </a:t>
            </a:r>
            <a:r>
              <a:rPr lang="en-GB" noProof="0" dirty="0" err="1"/>
              <a:t>upravit</a:t>
            </a:r>
            <a:r>
              <a:rPr lang="en-GB" noProof="0" dirty="0"/>
              <a:t> </a:t>
            </a:r>
            <a:r>
              <a:rPr lang="en-GB" noProof="0" dirty="0" err="1"/>
              <a:t>styly</a:t>
            </a:r>
            <a:r>
              <a:rPr lang="en-GB" noProof="0" dirty="0"/>
              <a:t> </a:t>
            </a:r>
            <a:r>
              <a:rPr lang="en-GB" noProof="0" dirty="0" err="1"/>
              <a:t>předlohy</a:t>
            </a:r>
            <a:r>
              <a:rPr lang="en-GB" noProof="0" dirty="0"/>
              <a:t> </a:t>
            </a:r>
            <a:r>
              <a:rPr lang="en-GB" noProof="0" dirty="0" err="1"/>
              <a:t>textu</a:t>
            </a:r>
            <a:r>
              <a:rPr lang="en-GB" noProof="0" dirty="0"/>
              <a:t>.</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a:t>Define footer - Name of the presentation / Your name / Unit, Office</a:t>
            </a:r>
            <a:endParaRPr lang="cs-CZ" altLang="cs-CZ" dirty="0"/>
          </a:p>
        </p:txBody>
      </p:sp>
    </p:spTree>
    <p:extLst>
      <p:ext uri="{BB962C8B-B14F-4D97-AF65-F5344CB8AC3E}">
        <p14:creationId xmlns:p14="http://schemas.microsoft.com/office/powerpoint/2010/main" val="2563645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err="1"/>
              <a:t>Kliknutím</a:t>
            </a:r>
            <a:r>
              <a:rPr lang="en-GB" noProof="0" dirty="0"/>
              <a:t> </a:t>
            </a:r>
            <a:r>
              <a:rPr lang="en-GB" noProof="0" dirty="0" err="1"/>
              <a:t>lze</a:t>
            </a:r>
            <a:r>
              <a:rPr lang="en-GB" noProof="0" dirty="0"/>
              <a:t> </a:t>
            </a:r>
            <a:r>
              <a:rPr lang="en-GB" noProof="0" dirty="0" err="1"/>
              <a:t>upravit</a:t>
            </a:r>
            <a:r>
              <a:rPr lang="en-GB" noProof="0" dirty="0"/>
              <a:t> </a:t>
            </a:r>
            <a:r>
              <a:rPr lang="en-GB" noProof="0" dirty="0" err="1"/>
              <a:t>styl</a:t>
            </a:r>
            <a:r>
              <a:rPr lang="en-GB" noProof="0" dirty="0"/>
              <a:t>.</a:t>
            </a:r>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noProof="0" dirty="0" err="1"/>
              <a:t>Kliknutím</a:t>
            </a:r>
            <a:r>
              <a:rPr lang="en-GB" noProof="0" dirty="0"/>
              <a:t> </a:t>
            </a:r>
            <a:r>
              <a:rPr lang="en-GB" noProof="0" dirty="0" err="1"/>
              <a:t>lze</a:t>
            </a:r>
            <a:r>
              <a:rPr lang="en-GB" noProof="0" dirty="0"/>
              <a:t> </a:t>
            </a:r>
            <a:r>
              <a:rPr lang="en-GB" noProof="0" dirty="0" err="1"/>
              <a:t>upravit</a:t>
            </a:r>
            <a:r>
              <a:rPr lang="en-GB" noProof="0" dirty="0"/>
              <a:t> </a:t>
            </a:r>
            <a:r>
              <a:rPr lang="en-GB" noProof="0" dirty="0" err="1"/>
              <a:t>styly</a:t>
            </a:r>
            <a:r>
              <a:rPr lang="en-GB" noProof="0" dirty="0"/>
              <a:t> </a:t>
            </a:r>
            <a:r>
              <a:rPr lang="en-GB" noProof="0" dirty="0" err="1"/>
              <a:t>předlohy</a:t>
            </a:r>
            <a:r>
              <a:rPr lang="en-GB" noProof="0" dirty="0"/>
              <a:t> </a:t>
            </a:r>
            <a:r>
              <a:rPr lang="en-GB" noProof="0" dirty="0" err="1"/>
              <a:t>textu</a:t>
            </a:r>
            <a:r>
              <a:rPr lang="en-GB" noProof="0" dirty="0"/>
              <a:t>.</a:t>
            </a:r>
          </a:p>
          <a:p>
            <a:pPr lvl="1"/>
            <a:r>
              <a:rPr lang="en-GB" noProof="0" dirty="0" err="1"/>
              <a:t>Druhá</a:t>
            </a:r>
            <a:r>
              <a:rPr lang="en-GB" noProof="0" dirty="0"/>
              <a:t> </a:t>
            </a:r>
            <a:r>
              <a:rPr lang="en-GB" noProof="0" dirty="0" err="1"/>
              <a:t>úroveň</a:t>
            </a:r>
            <a:endParaRPr lang="en-GB" noProof="0" dirty="0"/>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noProof="0" dirty="0" err="1"/>
              <a:t>Kliknutím</a:t>
            </a:r>
            <a:r>
              <a:rPr lang="en-GB" noProof="0" dirty="0"/>
              <a:t> </a:t>
            </a:r>
            <a:r>
              <a:rPr lang="en-GB" noProof="0" dirty="0" err="1"/>
              <a:t>lze</a:t>
            </a:r>
            <a:r>
              <a:rPr lang="en-GB" noProof="0" dirty="0"/>
              <a:t> </a:t>
            </a:r>
            <a:r>
              <a:rPr lang="en-GB" noProof="0" dirty="0" err="1"/>
              <a:t>upravit</a:t>
            </a:r>
            <a:r>
              <a:rPr lang="en-GB" noProof="0" dirty="0"/>
              <a:t> </a:t>
            </a:r>
            <a:r>
              <a:rPr lang="en-GB" noProof="0" dirty="0" err="1"/>
              <a:t>styly</a:t>
            </a:r>
            <a:r>
              <a:rPr lang="en-GB" noProof="0" dirty="0"/>
              <a:t> </a:t>
            </a:r>
            <a:r>
              <a:rPr lang="en-GB" noProof="0" dirty="0" err="1"/>
              <a:t>předlohy</a:t>
            </a:r>
            <a:r>
              <a:rPr lang="en-GB" noProof="0" dirty="0"/>
              <a:t> </a:t>
            </a:r>
            <a:r>
              <a:rPr lang="en-GB" noProof="0" dirty="0" err="1"/>
              <a:t>textu</a:t>
            </a:r>
            <a:r>
              <a:rPr lang="en-GB" noProof="0" dirty="0"/>
              <a:t>.</a:t>
            </a:r>
          </a:p>
          <a:p>
            <a:pPr lvl="1"/>
            <a:r>
              <a:rPr lang="en-GB" noProof="0" dirty="0" err="1"/>
              <a:t>Druhá</a:t>
            </a:r>
            <a:r>
              <a:rPr lang="en-GB" noProof="0" dirty="0"/>
              <a:t> </a:t>
            </a:r>
            <a:r>
              <a:rPr lang="en-GB" noProof="0" dirty="0" err="1"/>
              <a:t>úroveň</a:t>
            </a:r>
            <a:endParaRPr lang="en-GB" noProof="0" dirty="0"/>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a:t>Define footer - Name of the presentation / Your name / Unit, Office</a:t>
            </a:r>
            <a:endParaRPr lang="cs-CZ" altLang="cs-CZ" dirty="0"/>
          </a:p>
        </p:txBody>
      </p:sp>
    </p:spTree>
    <p:extLst>
      <p:ext uri="{BB962C8B-B14F-4D97-AF65-F5344CB8AC3E}">
        <p14:creationId xmlns:p14="http://schemas.microsoft.com/office/powerpoint/2010/main" val="2240045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en-GB" noProof="0" dirty="0" err="1"/>
              <a:t>Kliknutím</a:t>
            </a:r>
            <a:r>
              <a:rPr lang="en-GB" noProof="0" dirty="0"/>
              <a:t> </a:t>
            </a:r>
            <a:r>
              <a:rPr lang="en-GB" noProof="0" dirty="0" err="1"/>
              <a:t>lze</a:t>
            </a:r>
            <a:r>
              <a:rPr lang="en-GB" noProof="0" dirty="0"/>
              <a:t> </a:t>
            </a:r>
            <a:r>
              <a:rPr lang="en-GB" noProof="0" dirty="0" err="1"/>
              <a:t>upravit</a:t>
            </a:r>
            <a:r>
              <a:rPr lang="en-GB" noProof="0" dirty="0"/>
              <a:t> </a:t>
            </a:r>
            <a:r>
              <a:rPr lang="en-GB" noProof="0" dirty="0" err="1"/>
              <a:t>styl</a:t>
            </a:r>
            <a:r>
              <a:rPr lang="en-GB" noProof="0" dirty="0"/>
              <a:t>.</a:t>
            </a:r>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err="1"/>
              <a:t>Kliknutím</a:t>
            </a:r>
            <a:r>
              <a:rPr lang="en-GB" noProof="0" dirty="0"/>
              <a:t> </a:t>
            </a:r>
            <a:r>
              <a:rPr lang="en-GB" noProof="0" dirty="0" err="1"/>
              <a:t>lze</a:t>
            </a:r>
            <a:r>
              <a:rPr lang="en-GB" noProof="0" dirty="0"/>
              <a:t> </a:t>
            </a:r>
            <a:r>
              <a:rPr lang="en-GB" noProof="0" dirty="0" err="1"/>
              <a:t>upravit</a:t>
            </a:r>
            <a:r>
              <a:rPr lang="en-GB" noProof="0" dirty="0"/>
              <a:t> </a:t>
            </a:r>
            <a:r>
              <a:rPr lang="en-GB" noProof="0" dirty="0" err="1"/>
              <a:t>styly</a:t>
            </a:r>
            <a:r>
              <a:rPr lang="en-GB" noProof="0" dirty="0"/>
              <a:t> </a:t>
            </a:r>
            <a:r>
              <a:rPr lang="en-GB" noProof="0" dirty="0" err="1"/>
              <a:t>předlohy</a:t>
            </a:r>
            <a:r>
              <a:rPr lang="en-GB" noProof="0" dirty="0"/>
              <a:t> </a:t>
            </a:r>
            <a:r>
              <a:rPr lang="en-GB" noProof="0" dirty="0" err="1"/>
              <a:t>textu</a:t>
            </a:r>
            <a:r>
              <a:rPr lang="en-GB" noProof="0" dirty="0"/>
              <a:t>.</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dirty="0" err="1"/>
              <a:t>Kliknutím</a:t>
            </a:r>
            <a:r>
              <a:rPr lang="en-GB" noProof="0" dirty="0"/>
              <a:t> </a:t>
            </a:r>
            <a:r>
              <a:rPr lang="en-GB" noProof="0" dirty="0" err="1"/>
              <a:t>lze</a:t>
            </a:r>
            <a:r>
              <a:rPr lang="en-GB" noProof="0" dirty="0"/>
              <a:t> </a:t>
            </a:r>
            <a:r>
              <a:rPr lang="en-GB" noProof="0" dirty="0" err="1"/>
              <a:t>upravit</a:t>
            </a:r>
            <a:r>
              <a:rPr lang="en-GB" noProof="0" dirty="0"/>
              <a:t> </a:t>
            </a:r>
            <a:r>
              <a:rPr lang="en-GB" noProof="0" dirty="0" err="1"/>
              <a:t>styly</a:t>
            </a:r>
            <a:r>
              <a:rPr lang="en-GB" noProof="0" dirty="0"/>
              <a:t> </a:t>
            </a:r>
            <a:r>
              <a:rPr lang="en-GB" noProof="0" dirty="0" err="1"/>
              <a:t>předlohy</a:t>
            </a:r>
            <a:r>
              <a:rPr lang="en-GB" noProof="0" dirty="0"/>
              <a:t> </a:t>
            </a:r>
            <a:r>
              <a:rPr lang="en-GB" noProof="0" dirty="0" err="1"/>
              <a:t>textu</a:t>
            </a:r>
            <a:r>
              <a:rPr lang="en-GB" noProof="0" dirty="0"/>
              <a:t>.</a:t>
            </a:r>
          </a:p>
          <a:p>
            <a:pPr lvl="1"/>
            <a:r>
              <a:rPr lang="en-GB" noProof="0" dirty="0" err="1"/>
              <a:t>Druhá</a:t>
            </a:r>
            <a:r>
              <a:rPr lang="en-GB" noProof="0" dirty="0"/>
              <a:t> </a:t>
            </a:r>
            <a:r>
              <a:rPr lang="en-GB" noProof="0" dirty="0" err="1"/>
              <a:t>úroveň</a:t>
            </a:r>
            <a:endParaRPr lang="en-GB" noProof="0" dirty="0"/>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err="1"/>
              <a:t>Kliknutím</a:t>
            </a:r>
            <a:r>
              <a:rPr lang="en-GB" noProof="0" dirty="0"/>
              <a:t> </a:t>
            </a:r>
            <a:r>
              <a:rPr lang="en-GB" noProof="0" dirty="0" err="1"/>
              <a:t>lze</a:t>
            </a:r>
            <a:r>
              <a:rPr lang="en-GB" noProof="0" dirty="0"/>
              <a:t> </a:t>
            </a:r>
            <a:r>
              <a:rPr lang="en-GB" noProof="0" dirty="0" err="1"/>
              <a:t>upravit</a:t>
            </a:r>
            <a:r>
              <a:rPr lang="en-GB" noProof="0" dirty="0"/>
              <a:t> </a:t>
            </a:r>
            <a:r>
              <a:rPr lang="en-GB" noProof="0" dirty="0" err="1"/>
              <a:t>styly</a:t>
            </a:r>
            <a:r>
              <a:rPr lang="en-GB" noProof="0" dirty="0"/>
              <a:t> </a:t>
            </a:r>
            <a:r>
              <a:rPr lang="en-GB" noProof="0" dirty="0" err="1"/>
              <a:t>předlohy</a:t>
            </a:r>
            <a:r>
              <a:rPr lang="en-GB" noProof="0" dirty="0"/>
              <a:t> </a:t>
            </a:r>
            <a:r>
              <a:rPr lang="en-GB" noProof="0" dirty="0" err="1"/>
              <a:t>textu</a:t>
            </a:r>
            <a:r>
              <a:rPr lang="en-GB" noProof="0" dirty="0"/>
              <a:t>.</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dirty="0" err="1"/>
              <a:t>Kliknutím</a:t>
            </a:r>
            <a:r>
              <a:rPr lang="en-GB" noProof="0" dirty="0"/>
              <a:t> </a:t>
            </a:r>
            <a:r>
              <a:rPr lang="en-GB" noProof="0" dirty="0" err="1"/>
              <a:t>lze</a:t>
            </a:r>
            <a:r>
              <a:rPr lang="en-GB" noProof="0" dirty="0"/>
              <a:t> </a:t>
            </a:r>
            <a:r>
              <a:rPr lang="en-GB" noProof="0" dirty="0" err="1"/>
              <a:t>upravit</a:t>
            </a:r>
            <a:r>
              <a:rPr lang="en-GB" noProof="0" dirty="0"/>
              <a:t> </a:t>
            </a:r>
            <a:r>
              <a:rPr lang="en-GB" noProof="0" dirty="0" err="1"/>
              <a:t>styly</a:t>
            </a:r>
            <a:r>
              <a:rPr lang="en-GB" noProof="0" dirty="0"/>
              <a:t> </a:t>
            </a:r>
            <a:r>
              <a:rPr lang="en-GB" noProof="0" dirty="0" err="1"/>
              <a:t>předlohy</a:t>
            </a:r>
            <a:r>
              <a:rPr lang="en-GB" noProof="0" dirty="0"/>
              <a:t> </a:t>
            </a:r>
            <a:r>
              <a:rPr lang="en-GB" noProof="0" dirty="0" err="1"/>
              <a:t>textu</a:t>
            </a:r>
            <a:r>
              <a:rPr lang="en-GB" noProof="0" dirty="0"/>
              <a:t>.</a:t>
            </a:r>
          </a:p>
          <a:p>
            <a:pPr lvl="1"/>
            <a:r>
              <a:rPr lang="en-GB" noProof="0" dirty="0" err="1"/>
              <a:t>Druhá</a:t>
            </a:r>
            <a:r>
              <a:rPr lang="en-GB" noProof="0" dirty="0"/>
              <a:t> </a:t>
            </a:r>
            <a:r>
              <a:rPr lang="en-GB" noProof="0" dirty="0" err="1"/>
              <a:t>úroveň</a:t>
            </a:r>
            <a:endParaRPr lang="en-GB" noProof="0" dirty="0"/>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
        <p:nvSpPr>
          <p:cNvPr id="9" name="Rectangle 17"/>
          <p:cNvSpPr>
            <a:spLocks noGrp="1" noChangeArrowheads="1"/>
          </p:cNvSpPr>
          <p:nvPr>
            <p:ph type="ftr" sz="quarter" idx="12"/>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a:t>Define footer - Name of the presentation / Your name / Unit, Office</a:t>
            </a:r>
            <a:endParaRPr lang="cs-CZ" altLang="cs-CZ" dirty="0"/>
          </a:p>
        </p:txBody>
      </p:sp>
    </p:spTree>
    <p:extLst>
      <p:ext uri="{BB962C8B-B14F-4D97-AF65-F5344CB8AC3E}">
        <p14:creationId xmlns:p14="http://schemas.microsoft.com/office/powerpoint/2010/main" val="352531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err="1"/>
              <a:t>Kliknutím</a:t>
            </a:r>
            <a:r>
              <a:rPr lang="en-GB" noProof="0" dirty="0"/>
              <a:t> </a:t>
            </a:r>
            <a:r>
              <a:rPr lang="en-GB" noProof="0" dirty="0" err="1"/>
              <a:t>lze</a:t>
            </a:r>
            <a:r>
              <a:rPr lang="en-GB" noProof="0" dirty="0"/>
              <a:t> </a:t>
            </a:r>
            <a:r>
              <a:rPr lang="en-GB" noProof="0" dirty="0" err="1"/>
              <a:t>upravit</a:t>
            </a:r>
            <a:r>
              <a:rPr lang="en-GB" noProof="0" dirty="0"/>
              <a:t> </a:t>
            </a:r>
            <a:r>
              <a:rPr lang="en-GB" noProof="0" dirty="0" err="1"/>
              <a:t>styl</a:t>
            </a:r>
            <a:r>
              <a:rPr lang="en-GB" noProof="0" dirty="0"/>
              <a:t>.</a:t>
            </a:r>
          </a:p>
        </p:txBody>
      </p:sp>
      <p:sp>
        <p:nvSpPr>
          <p:cNvPr id="3" name="Zástupný symbol pro zápatí 2"/>
          <p:cNvSpPr>
            <a:spLocks noGrp="1"/>
          </p:cNvSpPr>
          <p:nvPr>
            <p:ph type="ftr" sz="quarter" idx="10"/>
          </p:nvPr>
        </p:nvSpPr>
        <p:spPr>
          <a:xfrm>
            <a:off x="422694" y="6248400"/>
            <a:ext cx="6305910" cy="457200"/>
          </a:xfrm>
          <a:prstGeom prst="rect">
            <a:avLst/>
          </a:prstGeom>
        </p:spPr>
        <p:txBody>
          <a:bodyPr/>
          <a:lstStyle>
            <a:lvl1pPr>
              <a:defRPr/>
            </a:lvl1pPr>
          </a:lstStyle>
          <a:p>
            <a:r>
              <a:rPr lang="en-US" altLang="cs-CZ" dirty="0"/>
              <a:t>Define footer - Name of the presentation / Your name / Unit, Office</a:t>
            </a:r>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noProof="0" dirty="0" err="1"/>
              <a:t>Kliknutím</a:t>
            </a:r>
            <a:r>
              <a:rPr lang="en-GB" noProof="0" dirty="0"/>
              <a:t> </a:t>
            </a:r>
            <a:r>
              <a:rPr lang="en-GB" noProof="0" dirty="0" err="1"/>
              <a:t>lze</a:t>
            </a:r>
            <a:r>
              <a:rPr lang="en-GB" noProof="0" dirty="0"/>
              <a:t> </a:t>
            </a:r>
            <a:r>
              <a:rPr lang="en-GB" noProof="0" dirty="0" err="1"/>
              <a:t>upravit</a:t>
            </a:r>
            <a:r>
              <a:rPr lang="en-GB" noProof="0" dirty="0"/>
              <a:t> </a:t>
            </a:r>
            <a:r>
              <a:rPr lang="en-GB" noProof="0" dirty="0" err="1"/>
              <a:t>styly</a:t>
            </a:r>
            <a:r>
              <a:rPr lang="en-GB" noProof="0" dirty="0"/>
              <a:t> </a:t>
            </a:r>
            <a:r>
              <a:rPr lang="en-GB" noProof="0" dirty="0" err="1"/>
              <a:t>předlohy</a:t>
            </a:r>
            <a:r>
              <a:rPr lang="en-GB" noProof="0" dirty="0"/>
              <a:t> </a:t>
            </a:r>
            <a:r>
              <a:rPr lang="en-GB" noProof="0" dirty="0" err="1"/>
              <a:t>textu</a:t>
            </a:r>
            <a:r>
              <a:rPr lang="en-GB" noProof="0" dirty="0"/>
              <a:t>.</a:t>
            </a:r>
          </a:p>
        </p:txBody>
      </p:sp>
    </p:spTree>
    <p:extLst>
      <p:ext uri="{BB962C8B-B14F-4D97-AF65-F5344CB8AC3E}">
        <p14:creationId xmlns:p14="http://schemas.microsoft.com/office/powerpoint/2010/main" val="3710002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a:t>Define footer - Name of the presentation / Your name / Unit, Office</a:t>
            </a:r>
            <a:endParaRPr lang="cs-CZ" altLang="cs-CZ" dirty="0"/>
          </a:p>
        </p:txBody>
      </p:sp>
    </p:spTree>
    <p:extLst>
      <p:ext uri="{BB962C8B-B14F-4D97-AF65-F5344CB8AC3E}">
        <p14:creationId xmlns:p14="http://schemas.microsoft.com/office/powerpoint/2010/main" val="2954064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en-GB" noProof="0" dirty="0" err="1"/>
              <a:t>Kliknutím</a:t>
            </a:r>
            <a:r>
              <a:rPr lang="en-GB" noProof="0" dirty="0"/>
              <a:t> </a:t>
            </a:r>
            <a:r>
              <a:rPr lang="en-GB" noProof="0" dirty="0" err="1"/>
              <a:t>lze</a:t>
            </a:r>
            <a:r>
              <a:rPr lang="en-GB" noProof="0" dirty="0"/>
              <a:t> </a:t>
            </a:r>
            <a:r>
              <a:rPr lang="en-GB" noProof="0" dirty="0" err="1"/>
              <a:t>upravit</a:t>
            </a:r>
            <a:r>
              <a:rPr lang="en-GB" noProof="0" dirty="0"/>
              <a:t> </a:t>
            </a:r>
            <a:r>
              <a:rPr lang="en-GB" noProof="0" dirty="0" err="1"/>
              <a:t>styl</a:t>
            </a:r>
            <a:r>
              <a:rPr lang="en-GB" noProof="0" dirty="0"/>
              <a:t>.</a:t>
            </a:r>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noProof="0" dirty="0" err="1"/>
              <a:t>Kliknutím</a:t>
            </a:r>
            <a:r>
              <a:rPr lang="en-GB" noProof="0" dirty="0"/>
              <a:t> </a:t>
            </a:r>
            <a:r>
              <a:rPr lang="en-GB" noProof="0" dirty="0" err="1"/>
              <a:t>lze</a:t>
            </a:r>
            <a:r>
              <a:rPr lang="en-GB" noProof="0" dirty="0"/>
              <a:t> </a:t>
            </a:r>
            <a:r>
              <a:rPr lang="en-GB" noProof="0" dirty="0" err="1"/>
              <a:t>upravit</a:t>
            </a:r>
            <a:r>
              <a:rPr lang="en-GB" noProof="0" dirty="0"/>
              <a:t> </a:t>
            </a:r>
            <a:r>
              <a:rPr lang="en-GB" noProof="0" dirty="0" err="1"/>
              <a:t>styly</a:t>
            </a:r>
            <a:r>
              <a:rPr lang="en-GB" noProof="0" dirty="0"/>
              <a:t> </a:t>
            </a:r>
            <a:r>
              <a:rPr lang="en-GB" noProof="0" dirty="0" err="1"/>
              <a:t>předlohy</a:t>
            </a:r>
            <a:r>
              <a:rPr lang="en-GB" noProof="0" dirty="0"/>
              <a:t> </a:t>
            </a:r>
            <a:r>
              <a:rPr lang="en-GB" noProof="0" dirty="0" err="1"/>
              <a:t>textu</a:t>
            </a:r>
            <a:r>
              <a:rPr lang="en-GB" noProof="0" dirty="0"/>
              <a:t>.</a:t>
            </a:r>
          </a:p>
          <a:p>
            <a:pPr lvl="1"/>
            <a:r>
              <a:rPr lang="en-GB" noProof="0" dirty="0" err="1"/>
              <a:t>Druhá</a:t>
            </a:r>
            <a:r>
              <a:rPr lang="en-GB" noProof="0" dirty="0"/>
              <a:t> </a:t>
            </a:r>
            <a:r>
              <a:rPr lang="en-GB" noProof="0" dirty="0" err="1"/>
              <a:t>úroveň</a:t>
            </a:r>
            <a:endParaRPr lang="en-GB" noProof="0" dirty="0"/>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noProof="0" dirty="0" err="1"/>
              <a:t>Kliknutím</a:t>
            </a:r>
            <a:r>
              <a:rPr lang="en-GB" noProof="0" dirty="0"/>
              <a:t> </a:t>
            </a:r>
            <a:r>
              <a:rPr lang="en-GB" noProof="0" dirty="0" err="1"/>
              <a:t>lze</a:t>
            </a:r>
            <a:r>
              <a:rPr lang="en-GB" noProof="0" dirty="0"/>
              <a:t> </a:t>
            </a:r>
            <a:r>
              <a:rPr lang="en-GB" noProof="0" dirty="0" err="1"/>
              <a:t>upravit</a:t>
            </a:r>
            <a:r>
              <a:rPr lang="en-GB" noProof="0" dirty="0"/>
              <a:t> </a:t>
            </a:r>
            <a:r>
              <a:rPr lang="en-GB" noProof="0" dirty="0" err="1"/>
              <a:t>styly</a:t>
            </a:r>
            <a:r>
              <a:rPr lang="en-GB" noProof="0" dirty="0"/>
              <a:t> </a:t>
            </a:r>
            <a:r>
              <a:rPr lang="en-GB" noProof="0" dirty="0" err="1"/>
              <a:t>předlohy</a:t>
            </a:r>
            <a:r>
              <a:rPr lang="en-GB" noProof="0" dirty="0"/>
              <a:t> </a:t>
            </a:r>
            <a:r>
              <a:rPr lang="en-GB" noProof="0" dirty="0" err="1"/>
              <a:t>textu</a:t>
            </a:r>
            <a:r>
              <a:rPr lang="en-GB" noProof="0" dirty="0"/>
              <a:t>.</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a:t>Define footer - Name of the presentation / Your name / Unit, Office</a:t>
            </a:r>
            <a:endParaRPr lang="cs-CZ" altLang="cs-CZ" dirty="0"/>
          </a:p>
        </p:txBody>
      </p:sp>
    </p:spTree>
    <p:extLst>
      <p:ext uri="{BB962C8B-B14F-4D97-AF65-F5344CB8AC3E}">
        <p14:creationId xmlns:p14="http://schemas.microsoft.com/office/powerpoint/2010/main" val="231545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a:t>Kliknutím na ikonu přidáte obrázek.</a:t>
            </a:r>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a:t>Define footer - Name of the presentation / Your name / Unit, Office</a:t>
            </a:r>
            <a:endParaRPr lang="cs-CZ" altLang="cs-CZ" dirty="0"/>
          </a:p>
        </p:txBody>
      </p:sp>
    </p:spTree>
    <p:extLst>
      <p:ext uri="{BB962C8B-B14F-4D97-AF65-F5344CB8AC3E}">
        <p14:creationId xmlns:p14="http://schemas.microsoft.com/office/powerpoint/2010/main" val="695320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en-GB" altLang="cs-CZ" noProof="0" dirty="0" err="1"/>
              <a:t>Klepnutím</a:t>
            </a:r>
            <a:r>
              <a:rPr lang="en-GB" altLang="cs-CZ" noProof="0" dirty="0"/>
              <a:t> </a:t>
            </a:r>
            <a:r>
              <a:rPr lang="en-GB" altLang="cs-CZ" noProof="0" dirty="0" err="1"/>
              <a:t>lze</a:t>
            </a:r>
            <a:r>
              <a:rPr lang="en-GB" altLang="cs-CZ" noProof="0" dirty="0"/>
              <a:t> </a:t>
            </a:r>
            <a:r>
              <a:rPr lang="en-GB" altLang="cs-CZ" noProof="0" dirty="0" err="1"/>
              <a:t>upravit</a:t>
            </a:r>
            <a:r>
              <a:rPr lang="en-GB" altLang="cs-CZ" noProof="0" dirty="0"/>
              <a:t> </a:t>
            </a:r>
            <a:r>
              <a:rPr lang="en-GB" altLang="cs-CZ" noProof="0" dirty="0" err="1"/>
              <a:t>styl</a:t>
            </a:r>
            <a:r>
              <a:rPr lang="en-GB" altLang="cs-CZ" noProof="0" dirty="0"/>
              <a:t> </a:t>
            </a:r>
            <a:r>
              <a:rPr lang="en-GB" altLang="cs-CZ" noProof="0" dirty="0" err="1"/>
              <a:t>předlohy</a:t>
            </a:r>
            <a:r>
              <a:rPr lang="en-GB" altLang="cs-CZ" noProof="0" dirty="0"/>
              <a:t> </a:t>
            </a:r>
            <a:r>
              <a:rPr lang="en-GB" altLang="cs-CZ" noProof="0" dirty="0" err="1"/>
              <a:t>nadpisů</a:t>
            </a:r>
            <a:r>
              <a:rPr lang="en-GB" altLang="cs-CZ" noProof="0" dirty="0"/>
              <a:t>.</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cs-CZ" noProof="0" dirty="0" err="1"/>
              <a:t>Klepnutím</a:t>
            </a:r>
            <a:r>
              <a:rPr lang="en-GB" altLang="cs-CZ" noProof="0" dirty="0"/>
              <a:t> </a:t>
            </a:r>
            <a:r>
              <a:rPr lang="en-GB" altLang="cs-CZ" noProof="0" dirty="0" err="1"/>
              <a:t>lze</a:t>
            </a:r>
            <a:r>
              <a:rPr lang="en-GB" altLang="cs-CZ" noProof="0" dirty="0"/>
              <a:t> </a:t>
            </a:r>
            <a:r>
              <a:rPr lang="en-GB" altLang="cs-CZ" noProof="0" dirty="0" err="1"/>
              <a:t>upravit</a:t>
            </a:r>
            <a:r>
              <a:rPr lang="en-GB" altLang="cs-CZ" noProof="0" dirty="0"/>
              <a:t> </a:t>
            </a:r>
            <a:r>
              <a:rPr lang="en-GB" altLang="cs-CZ" noProof="0" dirty="0" err="1"/>
              <a:t>styly</a:t>
            </a:r>
            <a:r>
              <a:rPr lang="en-GB" altLang="cs-CZ" noProof="0" dirty="0"/>
              <a:t> </a:t>
            </a:r>
            <a:r>
              <a:rPr lang="en-GB" altLang="cs-CZ" noProof="0" dirty="0" err="1"/>
              <a:t>předlohy</a:t>
            </a:r>
            <a:r>
              <a:rPr lang="en-GB" altLang="cs-CZ" noProof="0" dirty="0"/>
              <a:t> </a:t>
            </a:r>
            <a:r>
              <a:rPr lang="en-GB" altLang="cs-CZ" noProof="0" dirty="0" err="1"/>
              <a:t>textu</a:t>
            </a:r>
            <a:r>
              <a:rPr lang="en-GB" altLang="cs-CZ" noProof="0" dirty="0"/>
              <a:t>.</a:t>
            </a:r>
          </a:p>
          <a:p>
            <a:pPr lvl="1"/>
            <a:r>
              <a:rPr lang="en-GB" altLang="cs-CZ" noProof="0" dirty="0" err="1"/>
              <a:t>Druhá</a:t>
            </a:r>
            <a:r>
              <a:rPr lang="en-GB" altLang="cs-CZ" noProof="0" dirty="0"/>
              <a:t> </a:t>
            </a:r>
            <a:r>
              <a:rPr lang="en-GB" altLang="cs-CZ" noProof="0" dirty="0" err="1"/>
              <a:t>úroveň</a:t>
            </a:r>
            <a:endParaRPr lang="en-GB" altLang="cs-CZ" noProof="0" dirty="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en-US" altLang="cs-CZ" dirty="0"/>
              <a:t>Define footer - Name of the presentation / Your name / Unit, Office</a:t>
            </a:r>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youtube.com/watch?v=eIho2S0Zah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cambridgeenglish.org/learning-english/activities-for-learners/c1w001-formal-and-informal-writin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flo-joe.co.uk/cae/students/writing/register/grammar.htm" TargetMode="External"/><Relationship Id="rId2" Type="http://schemas.openxmlformats.org/officeDocument/2006/relationships/hyperlink" Target="http://www.autoenglish.org/writing/formalandinformalexercise.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Grp="1" noChangeArrowheads="1"/>
          </p:cNvSpPr>
          <p:nvPr>
            <p:ph type="ftr" sz="quarter" idx="3"/>
          </p:nvPr>
        </p:nvSpPr>
        <p:spPr>
          <a:xfrm>
            <a:off x="414068" y="6248400"/>
            <a:ext cx="6314536" cy="457200"/>
          </a:xfrm>
        </p:spPr>
        <p:txBody>
          <a:bodyPr/>
          <a:lstStyle/>
          <a:p>
            <a:r>
              <a:rPr lang="en-US" altLang="cs-CZ" dirty="0"/>
              <a:t>Define footer - Name of the presentation / Your name / Unit, Office</a:t>
            </a:r>
            <a:endParaRPr lang="cs-CZ" altLang="cs-CZ" dirty="0"/>
          </a:p>
        </p:txBody>
      </p:sp>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C00000"/>
                </a:solidFill>
              </a:rPr>
              <a:t>Academic</a:t>
            </a:r>
            <a:r>
              <a:rPr lang="cs-CZ" b="1" dirty="0">
                <a:solidFill>
                  <a:srgbClr val="C00000"/>
                </a:solidFill>
              </a:rPr>
              <a:t> style - </a:t>
            </a:r>
            <a:r>
              <a:rPr lang="cs-CZ" b="1" dirty="0" err="1">
                <a:solidFill>
                  <a:srgbClr val="C00000"/>
                </a:solidFill>
              </a:rPr>
              <a:t>components</a:t>
            </a:r>
            <a:endParaRPr lang="cs-CZ" b="1" dirty="0">
              <a:solidFill>
                <a:srgbClr val="C00000"/>
              </a:solidFill>
            </a:endParaRPr>
          </a:p>
        </p:txBody>
      </p:sp>
      <p:sp>
        <p:nvSpPr>
          <p:cNvPr id="3" name="Zástupný symbol pro obsah 2"/>
          <p:cNvSpPr>
            <a:spLocks noGrp="1"/>
          </p:cNvSpPr>
          <p:nvPr>
            <p:ph idx="1"/>
          </p:nvPr>
        </p:nvSpPr>
        <p:spPr/>
        <p:txBody>
          <a:bodyPr/>
          <a:lstStyle/>
          <a:p>
            <a:pPr marL="0" indent="0">
              <a:lnSpc>
                <a:spcPct val="120000"/>
              </a:lnSpc>
              <a:buNone/>
            </a:pPr>
            <a:r>
              <a:rPr lang="en-GB" b="1" dirty="0">
                <a:solidFill>
                  <a:srgbClr val="C00000"/>
                </a:solidFill>
              </a:rPr>
              <a:t>Motivation</a:t>
            </a:r>
            <a:r>
              <a:rPr lang="en-GB" dirty="0"/>
              <a:t> has been the subject of </a:t>
            </a:r>
            <a:r>
              <a:rPr lang="en-GB" b="1" dirty="0">
                <a:solidFill>
                  <a:srgbClr val="C00000"/>
                </a:solidFill>
              </a:rPr>
              <a:t>numerous studies during recent decades</a:t>
            </a:r>
            <a:r>
              <a:rPr lang="en-GB" dirty="0"/>
              <a:t>, but this essay will focus on </a:t>
            </a:r>
            <a:r>
              <a:rPr lang="en-GB" b="1" dirty="0">
                <a:solidFill>
                  <a:srgbClr val="C00000"/>
                </a:solidFill>
              </a:rPr>
              <a:t>Maslow’s hierarchy of needs theory (1943) and Herzberg’s two-factor theory (1966). </a:t>
            </a:r>
            <a:r>
              <a:rPr lang="en-GB" dirty="0"/>
              <a:t>Their contemporary relevance to the need to motivate employees effectively will be examined critically, given that this can be considered crucial to a firm’s survival in the current economic climate.</a:t>
            </a:r>
          </a:p>
        </p:txBody>
      </p:sp>
    </p:spTree>
    <p:extLst>
      <p:ext uri="{BB962C8B-B14F-4D97-AF65-F5344CB8AC3E}">
        <p14:creationId xmlns:p14="http://schemas.microsoft.com/office/powerpoint/2010/main" val="3672942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229600" cy="1143000"/>
          </a:xfrm>
        </p:spPr>
        <p:txBody>
          <a:bodyPr/>
          <a:lstStyle/>
          <a:p>
            <a:r>
              <a:rPr lang="cs-CZ" b="1" dirty="0" err="1">
                <a:solidFill>
                  <a:srgbClr val="C00000"/>
                </a:solidFill>
              </a:rPr>
              <a:t>Academic</a:t>
            </a:r>
            <a:r>
              <a:rPr lang="cs-CZ" b="1" dirty="0">
                <a:solidFill>
                  <a:srgbClr val="C00000"/>
                </a:solidFill>
              </a:rPr>
              <a:t> style - HW</a:t>
            </a:r>
            <a:endParaRPr lang="cs-CZ" dirty="0"/>
          </a:p>
        </p:txBody>
      </p:sp>
      <p:sp>
        <p:nvSpPr>
          <p:cNvPr id="3" name="Zástupný symbol pro obsah 2"/>
          <p:cNvSpPr>
            <a:spLocks noGrp="1"/>
          </p:cNvSpPr>
          <p:nvPr>
            <p:ph idx="1"/>
          </p:nvPr>
        </p:nvSpPr>
        <p:spPr/>
        <p:txBody>
          <a:bodyPr/>
          <a:lstStyle/>
          <a:p>
            <a:pPr marL="0" indent="0">
              <a:buNone/>
            </a:pPr>
            <a:endParaRPr lang="cs-CZ" altLang="cs-CZ" b="1" dirty="0"/>
          </a:p>
          <a:p>
            <a:pPr marL="0" indent="0">
              <a:lnSpc>
                <a:spcPct val="150000"/>
              </a:lnSpc>
              <a:buNone/>
            </a:pPr>
            <a:r>
              <a:rPr lang="en-US" altLang="cs-CZ" b="1" dirty="0">
                <a:solidFill>
                  <a:srgbClr val="C00000"/>
                </a:solidFill>
              </a:rPr>
              <a:t>A lot of people</a:t>
            </a:r>
            <a:r>
              <a:rPr lang="en-US" altLang="cs-CZ" dirty="0">
                <a:solidFill>
                  <a:srgbClr val="C00000"/>
                </a:solidFill>
              </a:rPr>
              <a:t> </a:t>
            </a:r>
            <a:r>
              <a:rPr lang="en-US" altLang="cs-CZ" dirty="0"/>
              <a:t>think that </a:t>
            </a:r>
            <a:r>
              <a:rPr lang="en-US" altLang="cs-CZ" b="1" dirty="0">
                <a:solidFill>
                  <a:srgbClr val="C00000"/>
                </a:solidFill>
              </a:rPr>
              <a:t>the weather</a:t>
            </a:r>
            <a:r>
              <a:rPr lang="en-US" altLang="cs-CZ" dirty="0">
                <a:solidFill>
                  <a:srgbClr val="C00000"/>
                </a:solidFill>
              </a:rPr>
              <a:t> </a:t>
            </a:r>
            <a:r>
              <a:rPr lang="en-US" altLang="cs-CZ" dirty="0"/>
              <a:t>is </a:t>
            </a:r>
            <a:r>
              <a:rPr lang="en-US" altLang="cs-CZ" b="1" dirty="0">
                <a:solidFill>
                  <a:srgbClr val="C00000"/>
                </a:solidFill>
              </a:rPr>
              <a:t>getting worse</a:t>
            </a:r>
            <a:r>
              <a:rPr lang="en-US" altLang="cs-CZ" dirty="0"/>
              <a:t>. </a:t>
            </a:r>
            <a:r>
              <a:rPr lang="en-US" altLang="cs-CZ" b="1" dirty="0">
                <a:solidFill>
                  <a:srgbClr val="C00000"/>
                </a:solidFill>
              </a:rPr>
              <a:t>They say</a:t>
            </a:r>
            <a:r>
              <a:rPr lang="en-US" altLang="cs-CZ" dirty="0">
                <a:solidFill>
                  <a:srgbClr val="C00000"/>
                </a:solidFill>
              </a:rPr>
              <a:t> </a:t>
            </a:r>
            <a:r>
              <a:rPr lang="en-US" altLang="cs-CZ" dirty="0"/>
              <a:t>that this has been </a:t>
            </a:r>
            <a:r>
              <a:rPr lang="en-US" altLang="cs-CZ" b="1" dirty="0">
                <a:solidFill>
                  <a:srgbClr val="C00000"/>
                </a:solidFill>
              </a:rPr>
              <a:t>going on</a:t>
            </a:r>
            <a:r>
              <a:rPr lang="en-US" altLang="cs-CZ" dirty="0">
                <a:solidFill>
                  <a:srgbClr val="C00000"/>
                </a:solidFill>
              </a:rPr>
              <a:t> </a:t>
            </a:r>
            <a:r>
              <a:rPr lang="en-US" altLang="cs-CZ" dirty="0"/>
              <a:t>for </a:t>
            </a:r>
            <a:r>
              <a:rPr lang="en-US" altLang="cs-CZ" b="1" dirty="0">
                <a:solidFill>
                  <a:srgbClr val="C00000"/>
                </a:solidFill>
              </a:rPr>
              <a:t>quite a long time</a:t>
            </a:r>
            <a:r>
              <a:rPr lang="en-US" altLang="cs-CZ" dirty="0"/>
              <a:t>. </a:t>
            </a:r>
            <a:r>
              <a:rPr lang="en-US" altLang="cs-CZ" b="1" dirty="0">
                <a:solidFill>
                  <a:srgbClr val="C00000"/>
                </a:solidFill>
              </a:rPr>
              <a:t>I think</a:t>
            </a:r>
            <a:r>
              <a:rPr lang="en-US" altLang="cs-CZ" dirty="0">
                <a:solidFill>
                  <a:srgbClr val="C00000"/>
                </a:solidFill>
              </a:rPr>
              <a:t> </a:t>
            </a:r>
            <a:r>
              <a:rPr lang="en-US" altLang="cs-CZ" dirty="0"/>
              <a:t>that they are quite right. </a:t>
            </a:r>
            <a:r>
              <a:rPr lang="en-US" altLang="cs-CZ" b="1" dirty="0">
                <a:solidFill>
                  <a:srgbClr val="C00000"/>
                </a:solidFill>
              </a:rPr>
              <a:t>Research</a:t>
            </a:r>
            <a:r>
              <a:rPr lang="en-US" altLang="cs-CZ" b="1" dirty="0"/>
              <a:t> </a:t>
            </a:r>
            <a:r>
              <a:rPr lang="en-US" altLang="cs-CZ" dirty="0"/>
              <a:t>has shown that </a:t>
            </a:r>
            <a:r>
              <a:rPr lang="en-US" altLang="cs-CZ" b="1" dirty="0">
                <a:solidFill>
                  <a:srgbClr val="C00000"/>
                </a:solidFill>
              </a:rPr>
              <a:t>we now get</a:t>
            </a:r>
            <a:r>
              <a:rPr lang="en-US" altLang="cs-CZ" dirty="0">
                <a:solidFill>
                  <a:srgbClr val="C00000"/>
                </a:solidFill>
              </a:rPr>
              <a:t> </a:t>
            </a:r>
            <a:r>
              <a:rPr lang="en-US" altLang="cs-CZ" b="1" dirty="0">
                <a:solidFill>
                  <a:srgbClr val="C00000"/>
                </a:solidFill>
              </a:rPr>
              <a:t>storms etc.</a:t>
            </a:r>
            <a:r>
              <a:rPr lang="en-US" altLang="cs-CZ" dirty="0">
                <a:solidFill>
                  <a:srgbClr val="C00000"/>
                </a:solidFill>
              </a:rPr>
              <a:t> </a:t>
            </a:r>
            <a:r>
              <a:rPr lang="en-US" altLang="cs-CZ" b="1" dirty="0">
                <a:solidFill>
                  <a:srgbClr val="C00000"/>
                </a:solidFill>
              </a:rPr>
              <a:t>all the time.</a:t>
            </a:r>
            <a:endParaRPr lang="cs-CZ" altLang="cs-CZ" dirty="0">
              <a:solidFill>
                <a:srgbClr val="C00000"/>
              </a:solidFill>
            </a:endParaRPr>
          </a:p>
          <a:p>
            <a:endParaRPr lang="cs-CZ" dirty="0"/>
          </a:p>
        </p:txBody>
      </p:sp>
    </p:spTree>
    <p:extLst>
      <p:ext uri="{BB962C8B-B14F-4D97-AF65-F5344CB8AC3E}">
        <p14:creationId xmlns:p14="http://schemas.microsoft.com/office/powerpoint/2010/main" val="183495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C00000"/>
                </a:solidFill>
              </a:rPr>
              <a:t>Academic</a:t>
            </a:r>
            <a:r>
              <a:rPr lang="cs-CZ" b="1" dirty="0">
                <a:solidFill>
                  <a:srgbClr val="C00000"/>
                </a:solidFill>
              </a:rPr>
              <a:t> style - HW</a:t>
            </a:r>
            <a:endParaRPr lang="cs-CZ" dirty="0"/>
          </a:p>
        </p:txBody>
      </p:sp>
      <p:sp>
        <p:nvSpPr>
          <p:cNvPr id="3" name="Zástupný symbol pro obsah 2"/>
          <p:cNvSpPr>
            <a:spLocks noGrp="1"/>
          </p:cNvSpPr>
          <p:nvPr>
            <p:ph idx="1"/>
          </p:nvPr>
        </p:nvSpPr>
        <p:spPr/>
        <p:txBody>
          <a:bodyPr>
            <a:normAutofit/>
          </a:bodyPr>
          <a:lstStyle/>
          <a:p>
            <a:pPr marL="0" indent="0">
              <a:buNone/>
            </a:pPr>
            <a:r>
              <a:rPr lang="en-US" b="1" dirty="0">
                <a:solidFill>
                  <a:srgbClr val="C00000"/>
                </a:solidFill>
              </a:rPr>
              <a:t>It is widely believed </a:t>
            </a:r>
            <a:r>
              <a:rPr lang="en-US" dirty="0"/>
              <a:t>that</a:t>
            </a:r>
            <a:r>
              <a:rPr lang="en-US" dirty="0">
                <a:solidFill>
                  <a:srgbClr val="C00000"/>
                </a:solidFill>
              </a:rPr>
              <a:t> </a:t>
            </a:r>
            <a:r>
              <a:rPr lang="en-US" b="1" dirty="0">
                <a:solidFill>
                  <a:srgbClr val="C00000"/>
                </a:solidFill>
              </a:rPr>
              <a:t>the climate </a:t>
            </a:r>
            <a:r>
              <a:rPr lang="en-US" dirty="0">
                <a:solidFill>
                  <a:srgbClr val="C00000"/>
                </a:solidFill>
              </a:rPr>
              <a:t>is </a:t>
            </a:r>
            <a:r>
              <a:rPr lang="en-US" b="1" dirty="0">
                <a:solidFill>
                  <a:srgbClr val="C00000"/>
                </a:solidFill>
              </a:rPr>
              <a:t>deteriorating</a:t>
            </a:r>
            <a:r>
              <a:rPr lang="en-US" dirty="0">
                <a:solidFill>
                  <a:srgbClr val="C00000"/>
                </a:solidFill>
              </a:rPr>
              <a:t>.</a:t>
            </a:r>
            <a:endParaRPr lang="cs-CZ" dirty="0">
              <a:solidFill>
                <a:srgbClr val="C00000"/>
              </a:solidFill>
            </a:endParaRPr>
          </a:p>
          <a:p>
            <a:pPr marL="0" indent="0">
              <a:buNone/>
            </a:pPr>
            <a:r>
              <a:rPr lang="en-US" b="1" dirty="0">
                <a:solidFill>
                  <a:srgbClr val="C00000"/>
                </a:solidFill>
              </a:rPr>
              <a:t>It is claimed </a:t>
            </a:r>
            <a:r>
              <a:rPr lang="en-US" dirty="0"/>
              <a:t>that this </a:t>
            </a:r>
            <a:r>
              <a:rPr lang="en-US" b="1" dirty="0">
                <a:solidFill>
                  <a:srgbClr val="C00000"/>
                </a:solidFill>
              </a:rPr>
              <a:t>process</a:t>
            </a:r>
            <a:r>
              <a:rPr lang="en-US" dirty="0"/>
              <a:t> has been </a:t>
            </a:r>
            <a:r>
              <a:rPr lang="en-US" b="1" dirty="0">
                <a:solidFill>
                  <a:srgbClr val="C00000"/>
                </a:solidFill>
              </a:rPr>
              <a:t>continuing for nearly 100 years. </a:t>
            </a:r>
            <a:endParaRPr lang="cs-CZ" b="1" dirty="0">
              <a:solidFill>
                <a:srgbClr val="C00000"/>
              </a:solidFill>
            </a:endParaRPr>
          </a:p>
          <a:p>
            <a:pPr marL="0" indent="0">
              <a:buNone/>
            </a:pPr>
            <a:r>
              <a:rPr lang="en-US" b="1" dirty="0">
                <a:solidFill>
                  <a:srgbClr val="C00000"/>
                </a:solidFill>
              </a:rPr>
              <a:t>This belief appears </a:t>
            </a:r>
            <a:r>
              <a:rPr lang="en-US" dirty="0"/>
              <a:t>to be supported by </a:t>
            </a:r>
            <a:r>
              <a:rPr lang="en-US" b="1" dirty="0">
                <a:solidFill>
                  <a:srgbClr val="C00000"/>
                </a:solidFill>
              </a:rPr>
              <a:t>McKinley (1997) </a:t>
            </a:r>
            <a:endParaRPr lang="cs-CZ" b="1" dirty="0">
              <a:solidFill>
                <a:srgbClr val="C00000"/>
              </a:solidFill>
            </a:endParaRPr>
          </a:p>
          <a:p>
            <a:pPr marL="0" indent="0">
              <a:buNone/>
            </a:pPr>
            <a:r>
              <a:rPr lang="en-US" dirty="0"/>
              <a:t>who shows a 55% </a:t>
            </a:r>
            <a:r>
              <a:rPr lang="en-US" b="1" dirty="0">
                <a:solidFill>
                  <a:srgbClr val="C00000"/>
                </a:solidFill>
              </a:rPr>
              <a:t>increase in the frequency</a:t>
            </a:r>
            <a:r>
              <a:rPr lang="en-US" b="1" dirty="0">
                <a:solidFill>
                  <a:schemeClr val="accent2">
                    <a:lumMod val="75000"/>
                  </a:schemeClr>
                </a:solidFill>
              </a:rPr>
              <a:t> </a:t>
            </a:r>
            <a:r>
              <a:rPr lang="en-US" dirty="0"/>
              <a:t>of severe </a:t>
            </a:r>
            <a:r>
              <a:rPr lang="en-US" b="1" dirty="0">
                <a:solidFill>
                  <a:srgbClr val="C00000"/>
                </a:solidFill>
              </a:rPr>
              <a:t>winter gales </a:t>
            </a:r>
            <a:r>
              <a:rPr lang="en-US" dirty="0"/>
              <a:t>since 1905.</a:t>
            </a:r>
            <a:endParaRPr lang="cs-CZ" dirty="0"/>
          </a:p>
          <a:p>
            <a:endParaRPr lang="cs-CZ" dirty="0"/>
          </a:p>
        </p:txBody>
      </p:sp>
    </p:spTree>
    <p:extLst>
      <p:ext uri="{BB962C8B-B14F-4D97-AF65-F5344CB8AC3E}">
        <p14:creationId xmlns:p14="http://schemas.microsoft.com/office/powerpoint/2010/main" val="2444633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C00000"/>
                </a:solidFill>
              </a:rPr>
              <a:t>Academic</a:t>
            </a:r>
            <a:r>
              <a:rPr lang="cs-CZ" b="1" dirty="0">
                <a:solidFill>
                  <a:srgbClr val="C00000"/>
                </a:solidFill>
              </a:rPr>
              <a:t> style - HW</a:t>
            </a:r>
            <a:endParaRPr lang="cs-CZ" dirty="0"/>
          </a:p>
        </p:txBody>
      </p:sp>
      <p:sp>
        <p:nvSpPr>
          <p:cNvPr id="3" name="Zástupný symbol pro obsah 2"/>
          <p:cNvSpPr>
            <a:spLocks noGrp="1"/>
          </p:cNvSpPr>
          <p:nvPr>
            <p:ph idx="1"/>
          </p:nvPr>
        </p:nvSpPr>
        <p:spPr/>
        <p:txBody>
          <a:bodyPr>
            <a:normAutofit fontScale="55000" lnSpcReduction="20000"/>
          </a:bodyPr>
          <a:lstStyle/>
          <a:p>
            <a:pPr marL="514350" lvl="0" indent="-514350">
              <a:buFont typeface="+mj-lt"/>
              <a:buAutoNum type="arabicPeriod"/>
            </a:pPr>
            <a:r>
              <a:rPr lang="en-GB" sz="3800" dirty="0"/>
              <a:t>Researchers </a:t>
            </a:r>
            <a:r>
              <a:rPr lang="en-GB" sz="3800" b="1" dirty="0"/>
              <a:t>looked at </a:t>
            </a:r>
            <a:r>
              <a:rPr lang="en-GB" sz="3800" dirty="0"/>
              <a:t>the way pressure builds up around a fault.</a:t>
            </a:r>
            <a:endParaRPr lang="cs-CZ" sz="3800" dirty="0"/>
          </a:p>
          <a:p>
            <a:pPr marL="514350" lvl="0" indent="-514350">
              <a:buFont typeface="+mj-lt"/>
              <a:buAutoNum type="arabicPeriod"/>
            </a:pPr>
            <a:r>
              <a:rPr lang="en-GB" sz="3800" dirty="0"/>
              <a:t>The reaction of the officials </a:t>
            </a:r>
            <a:r>
              <a:rPr lang="en-GB" sz="3800" b="1" dirty="0"/>
              <a:t>was sort </a:t>
            </a:r>
            <a:r>
              <a:rPr lang="en-GB" sz="3800" dirty="0"/>
              <a:t>of negative.</a:t>
            </a:r>
            <a:endParaRPr lang="cs-CZ" sz="3800" dirty="0"/>
          </a:p>
          <a:p>
            <a:pPr marL="514350" lvl="0" indent="-514350">
              <a:buFont typeface="+mj-lt"/>
              <a:buAutoNum type="arabicPeriod"/>
            </a:pPr>
            <a:r>
              <a:rPr lang="en-GB" sz="3800" dirty="0"/>
              <a:t>Exports figures</a:t>
            </a:r>
            <a:r>
              <a:rPr lang="en-GB" sz="3800" b="1" dirty="0"/>
              <a:t> won’t </a:t>
            </a:r>
            <a:r>
              <a:rPr lang="en-GB" sz="3800" dirty="0"/>
              <a:t>improve until the economy is stronger.</a:t>
            </a:r>
            <a:endParaRPr lang="cs-CZ" sz="3800" dirty="0"/>
          </a:p>
          <a:p>
            <a:pPr marL="514350" lvl="0" indent="-514350">
              <a:buFont typeface="+mj-lt"/>
              <a:buAutoNum type="arabicPeriod"/>
            </a:pPr>
            <a:r>
              <a:rPr lang="en-GB" sz="3800" dirty="0"/>
              <a:t>She </a:t>
            </a:r>
            <a:r>
              <a:rPr lang="en-GB" sz="3800" b="1" dirty="0"/>
              <a:t>did not </a:t>
            </a:r>
            <a:r>
              <a:rPr lang="en-GB" sz="3800" dirty="0"/>
              <a:t>want to perform the experiment incorrectly.</a:t>
            </a:r>
            <a:endParaRPr lang="cs-CZ" sz="3800" dirty="0"/>
          </a:p>
          <a:p>
            <a:pPr marL="514350" lvl="0" indent="-514350">
              <a:buFont typeface="+mj-lt"/>
              <a:buAutoNum type="arabicPeriod"/>
            </a:pPr>
            <a:r>
              <a:rPr lang="en-GB" sz="3800" dirty="0"/>
              <a:t>The problem </a:t>
            </a:r>
            <a:r>
              <a:rPr lang="en-GB" sz="3800" b="1" dirty="0"/>
              <a:t>didn’t have many </a:t>
            </a:r>
            <a:r>
              <a:rPr lang="en-GB" sz="3800" dirty="0"/>
              <a:t>viable solutions.</a:t>
            </a:r>
            <a:endParaRPr lang="cs-CZ" sz="3800" dirty="0"/>
          </a:p>
          <a:p>
            <a:pPr marL="514350" lvl="0" indent="-514350">
              <a:buFont typeface="+mj-lt"/>
              <a:buAutoNum type="arabicPeriod"/>
            </a:pPr>
            <a:r>
              <a:rPr lang="en-GB" sz="3800" dirty="0"/>
              <a:t>These semiconductors can be used in robots, CD players</a:t>
            </a:r>
            <a:r>
              <a:rPr lang="en-GB" sz="3800" b="1" dirty="0"/>
              <a:t>, etc.</a:t>
            </a:r>
            <a:endParaRPr lang="cs-CZ" sz="3800" b="1" dirty="0"/>
          </a:p>
          <a:p>
            <a:pPr marL="514350" lvl="0" indent="-514350">
              <a:buFont typeface="+mj-lt"/>
              <a:buAutoNum type="arabicPeriod"/>
            </a:pPr>
            <a:r>
              <a:rPr lang="en-GB" sz="3800" b="1" dirty="0"/>
              <a:t>What can be done to lower costs?</a:t>
            </a:r>
            <a:endParaRPr lang="cs-CZ" sz="3800" b="1" dirty="0"/>
          </a:p>
          <a:p>
            <a:pPr marL="514350" lvl="0" indent="-514350">
              <a:buFont typeface="+mj-lt"/>
              <a:buAutoNum type="arabicPeriod"/>
            </a:pPr>
            <a:r>
              <a:rPr lang="en-GB" sz="3800" b="1" dirty="0"/>
              <a:t>Then</a:t>
            </a:r>
            <a:r>
              <a:rPr lang="en-GB" sz="3800" dirty="0"/>
              <a:t> the solution can be discarded.</a:t>
            </a:r>
            <a:endParaRPr lang="cs-CZ" sz="3800" dirty="0"/>
          </a:p>
          <a:p>
            <a:pPr marL="514350" lvl="0" indent="-514350">
              <a:buFont typeface="+mj-lt"/>
              <a:buAutoNum type="arabicPeriod"/>
            </a:pPr>
            <a:r>
              <a:rPr lang="en-GB" sz="3800" dirty="0"/>
              <a:t>The future of Federal funding is </a:t>
            </a:r>
            <a:r>
              <a:rPr lang="en-GB" sz="3800" b="1" dirty="0"/>
              <a:t>up in the air.</a:t>
            </a:r>
            <a:endParaRPr lang="cs-CZ" sz="3800" b="1" dirty="0"/>
          </a:p>
          <a:p>
            <a:pPr marL="514350" lvl="0" indent="-514350">
              <a:buFont typeface="+mj-lt"/>
              <a:buAutoNum type="arabicPeriod"/>
            </a:pPr>
            <a:r>
              <a:rPr lang="en-GB" sz="3800" dirty="0"/>
              <a:t>The data confirm that </a:t>
            </a:r>
            <a:r>
              <a:rPr lang="en-GB" sz="3800" b="1" dirty="0"/>
              <a:t>there is </a:t>
            </a:r>
            <a:r>
              <a:rPr lang="en-GB" sz="3800" dirty="0"/>
              <a:t>an association between unemployment and poor health.</a:t>
            </a:r>
            <a:endParaRPr lang="cs-CZ" sz="3800" dirty="0"/>
          </a:p>
          <a:p>
            <a:endParaRPr lang="cs-CZ" dirty="0"/>
          </a:p>
        </p:txBody>
      </p:sp>
    </p:spTree>
    <p:extLst>
      <p:ext uri="{BB962C8B-B14F-4D97-AF65-F5344CB8AC3E}">
        <p14:creationId xmlns:p14="http://schemas.microsoft.com/office/powerpoint/2010/main" val="1498534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C00000"/>
                </a:solidFill>
              </a:rPr>
              <a:t>Academic</a:t>
            </a:r>
            <a:r>
              <a:rPr lang="cs-CZ" b="1" dirty="0">
                <a:solidFill>
                  <a:srgbClr val="C00000"/>
                </a:solidFill>
              </a:rPr>
              <a:t> style - HW</a:t>
            </a:r>
            <a:endParaRPr lang="cs-CZ" dirty="0"/>
          </a:p>
        </p:txBody>
      </p:sp>
      <p:sp>
        <p:nvSpPr>
          <p:cNvPr id="3" name="Zástupný symbol pro obsah 2"/>
          <p:cNvSpPr>
            <a:spLocks noGrp="1"/>
          </p:cNvSpPr>
          <p:nvPr>
            <p:ph idx="1"/>
          </p:nvPr>
        </p:nvSpPr>
        <p:spPr/>
        <p:txBody>
          <a:bodyPr>
            <a:normAutofit fontScale="85000" lnSpcReduction="10000"/>
          </a:bodyPr>
          <a:lstStyle/>
          <a:p>
            <a:pPr marL="514350" lvl="0" indent="-514350">
              <a:buFont typeface="+mj-lt"/>
              <a:buAutoNum type="arabicPeriod"/>
            </a:pPr>
            <a:r>
              <a:rPr lang="en-GB" dirty="0"/>
              <a:t>Researchers </a:t>
            </a:r>
            <a:r>
              <a:rPr lang="cs-CZ" b="1" dirty="0" err="1"/>
              <a:t>examined</a:t>
            </a:r>
            <a:r>
              <a:rPr lang="cs-CZ" b="1" dirty="0"/>
              <a:t> </a:t>
            </a:r>
            <a:r>
              <a:rPr lang="en-GB" dirty="0"/>
              <a:t>the way pressure builds up around a fault.</a:t>
            </a:r>
            <a:endParaRPr lang="cs-CZ" dirty="0"/>
          </a:p>
          <a:p>
            <a:pPr marL="514350" lvl="0" indent="-514350">
              <a:buFont typeface="+mj-lt"/>
              <a:buAutoNum type="arabicPeriod"/>
            </a:pPr>
            <a:r>
              <a:rPr lang="en-GB" dirty="0"/>
              <a:t>The reaction of the officials </a:t>
            </a:r>
            <a:r>
              <a:rPr lang="cs-CZ" b="1" dirty="0" err="1"/>
              <a:t>relatively</a:t>
            </a:r>
            <a:r>
              <a:rPr lang="cs-CZ" b="1" dirty="0"/>
              <a:t> / </a:t>
            </a:r>
            <a:r>
              <a:rPr lang="cs-CZ" b="1" dirty="0" err="1"/>
              <a:t>rather</a:t>
            </a:r>
            <a:r>
              <a:rPr lang="cs-CZ" b="1" dirty="0"/>
              <a:t> / </a:t>
            </a:r>
            <a:r>
              <a:rPr lang="cs-CZ" b="1" dirty="0" err="1"/>
              <a:t>somewhat</a:t>
            </a:r>
            <a:r>
              <a:rPr lang="cs-CZ" dirty="0"/>
              <a:t> </a:t>
            </a:r>
            <a:r>
              <a:rPr lang="en-GB" dirty="0"/>
              <a:t>negative.</a:t>
            </a:r>
            <a:endParaRPr lang="cs-CZ" dirty="0"/>
          </a:p>
          <a:p>
            <a:pPr marL="514350" lvl="0" indent="-514350">
              <a:buFont typeface="+mj-lt"/>
              <a:buAutoNum type="arabicPeriod"/>
            </a:pPr>
            <a:r>
              <a:rPr lang="en-GB" dirty="0"/>
              <a:t>Exports figures</a:t>
            </a:r>
            <a:r>
              <a:rPr lang="en-GB" b="1" dirty="0"/>
              <a:t> </a:t>
            </a:r>
            <a:r>
              <a:rPr lang="cs-CZ" b="1" dirty="0" err="1"/>
              <a:t>will</a:t>
            </a:r>
            <a:r>
              <a:rPr lang="cs-CZ" b="1" dirty="0"/>
              <a:t> not </a:t>
            </a:r>
            <a:r>
              <a:rPr lang="en-GB" dirty="0"/>
              <a:t>improve until the economy is stronger.</a:t>
            </a:r>
            <a:endParaRPr lang="cs-CZ" dirty="0"/>
          </a:p>
          <a:p>
            <a:pPr marL="514350" lvl="0" indent="-514350">
              <a:buFont typeface="+mj-lt"/>
              <a:buAutoNum type="arabicPeriod"/>
            </a:pPr>
            <a:r>
              <a:rPr lang="en-GB" dirty="0"/>
              <a:t>She</a:t>
            </a:r>
            <a:r>
              <a:rPr lang="en-GB" b="1" dirty="0"/>
              <a:t> want</a:t>
            </a:r>
            <a:r>
              <a:rPr lang="cs-CZ" b="1" dirty="0" err="1"/>
              <a:t>ed</a:t>
            </a:r>
            <a:r>
              <a:rPr lang="en-GB" dirty="0"/>
              <a:t> to perform the experiment </a:t>
            </a:r>
            <a:r>
              <a:rPr lang="en-GB" b="1" dirty="0"/>
              <a:t>correctly</a:t>
            </a:r>
            <a:r>
              <a:rPr lang="en-GB" dirty="0"/>
              <a:t>.</a:t>
            </a:r>
            <a:endParaRPr lang="cs-CZ" dirty="0"/>
          </a:p>
          <a:p>
            <a:pPr marL="514350" lvl="0" indent="-514350">
              <a:buFont typeface="+mj-lt"/>
              <a:buAutoNum type="arabicPeriod"/>
            </a:pPr>
            <a:r>
              <a:rPr lang="en-GB" dirty="0"/>
              <a:t>The problem </a:t>
            </a:r>
            <a:r>
              <a:rPr lang="cs-CZ" b="1" dirty="0"/>
              <a:t>had a </a:t>
            </a:r>
            <a:r>
              <a:rPr lang="cs-CZ" b="1" dirty="0" err="1"/>
              <a:t>few</a:t>
            </a:r>
            <a:r>
              <a:rPr lang="cs-CZ" b="1" dirty="0"/>
              <a:t> </a:t>
            </a:r>
            <a:r>
              <a:rPr lang="en-GB" dirty="0"/>
              <a:t>viable solutions.</a:t>
            </a:r>
            <a:endParaRPr lang="cs-CZ" dirty="0"/>
          </a:p>
          <a:p>
            <a:pPr marL="514350" lvl="0" indent="-514350">
              <a:buFont typeface="+mj-lt"/>
              <a:buAutoNum type="arabicPeriod"/>
            </a:pPr>
            <a:r>
              <a:rPr lang="en-GB" dirty="0"/>
              <a:t>These semiconductors can be used in robots</a:t>
            </a:r>
            <a:r>
              <a:rPr lang="cs-CZ" dirty="0"/>
              <a:t> and</a:t>
            </a:r>
            <a:r>
              <a:rPr lang="en-GB" dirty="0"/>
              <a:t> CD players</a:t>
            </a:r>
            <a:r>
              <a:rPr lang="cs-CZ" dirty="0"/>
              <a:t>.</a:t>
            </a:r>
            <a:endParaRPr lang="cs-CZ" b="1" dirty="0"/>
          </a:p>
          <a:p>
            <a:pPr marL="514350" lvl="0" indent="-514350">
              <a:buFont typeface="+mj-lt"/>
              <a:buAutoNum type="arabicPeriod"/>
            </a:pPr>
            <a:r>
              <a:rPr lang="cs-CZ" b="1" dirty="0" err="1"/>
              <a:t>Factors</a:t>
            </a:r>
            <a:r>
              <a:rPr lang="cs-CZ" b="1" dirty="0"/>
              <a:t> </a:t>
            </a:r>
            <a:r>
              <a:rPr lang="cs-CZ" b="1" dirty="0" err="1"/>
              <a:t>contributing</a:t>
            </a:r>
            <a:r>
              <a:rPr lang="cs-CZ" b="1" dirty="0"/>
              <a:t> to </a:t>
            </a:r>
            <a:r>
              <a:rPr lang="cs-CZ" b="1" dirty="0" err="1"/>
              <a:t>lowering</a:t>
            </a:r>
            <a:r>
              <a:rPr lang="cs-CZ" b="1" dirty="0"/>
              <a:t> </a:t>
            </a:r>
            <a:r>
              <a:rPr lang="cs-CZ" b="1" dirty="0" err="1"/>
              <a:t>costs</a:t>
            </a:r>
            <a:r>
              <a:rPr lang="cs-CZ" b="1" dirty="0"/>
              <a:t> </a:t>
            </a:r>
            <a:r>
              <a:rPr lang="cs-CZ" b="1" dirty="0" err="1"/>
              <a:t>may</a:t>
            </a:r>
            <a:r>
              <a:rPr lang="cs-CZ" b="1" dirty="0"/>
              <a:t> </a:t>
            </a:r>
            <a:r>
              <a:rPr lang="cs-CZ" b="1" dirty="0" err="1"/>
              <a:t>be</a:t>
            </a:r>
            <a:r>
              <a:rPr lang="cs-CZ" b="1" dirty="0"/>
              <a:t> ….</a:t>
            </a:r>
          </a:p>
          <a:p>
            <a:pPr marL="514350" lvl="0" indent="-514350">
              <a:buFont typeface="+mj-lt"/>
              <a:buAutoNum type="arabicPeriod"/>
            </a:pPr>
            <a:r>
              <a:rPr lang="cs-CZ" dirty="0"/>
              <a:t>T</a:t>
            </a:r>
            <a:r>
              <a:rPr lang="en-GB" dirty="0"/>
              <a:t>he solution can </a:t>
            </a:r>
            <a:r>
              <a:rPr lang="cs-CZ" b="1" dirty="0" err="1"/>
              <a:t>then</a:t>
            </a:r>
            <a:r>
              <a:rPr lang="cs-CZ" dirty="0"/>
              <a:t> </a:t>
            </a:r>
            <a:r>
              <a:rPr lang="en-GB" dirty="0"/>
              <a:t>be discarded.</a:t>
            </a:r>
            <a:endParaRPr lang="cs-CZ" dirty="0"/>
          </a:p>
          <a:p>
            <a:pPr marL="514350" lvl="0" indent="-514350">
              <a:buFont typeface="+mj-lt"/>
              <a:buAutoNum type="arabicPeriod"/>
            </a:pPr>
            <a:r>
              <a:rPr lang="en-GB" dirty="0"/>
              <a:t>The future of Federal funding is</a:t>
            </a:r>
            <a:r>
              <a:rPr lang="cs-CZ" dirty="0"/>
              <a:t> </a:t>
            </a:r>
            <a:r>
              <a:rPr lang="cs-CZ" b="1" dirty="0" err="1"/>
              <a:t>uncertain</a:t>
            </a:r>
            <a:r>
              <a:rPr lang="en-GB" b="1" dirty="0"/>
              <a:t>.</a:t>
            </a:r>
            <a:endParaRPr lang="cs-CZ" b="1" dirty="0"/>
          </a:p>
          <a:p>
            <a:pPr marL="514350" lvl="0" indent="-514350">
              <a:buFont typeface="+mj-lt"/>
              <a:buAutoNum type="arabicPeriod"/>
            </a:pPr>
            <a:r>
              <a:rPr lang="en-GB" dirty="0"/>
              <a:t>The data confirm an association between unemployment and poor health.</a:t>
            </a:r>
            <a:endParaRPr lang="cs-CZ" dirty="0"/>
          </a:p>
          <a:p>
            <a:endParaRPr lang="cs-CZ" dirty="0"/>
          </a:p>
        </p:txBody>
      </p:sp>
    </p:spTree>
    <p:extLst>
      <p:ext uri="{BB962C8B-B14F-4D97-AF65-F5344CB8AC3E}">
        <p14:creationId xmlns:p14="http://schemas.microsoft.com/office/powerpoint/2010/main" val="2916654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E683D979-6254-4575-B14A-DC3A7DF9CC2A}"/>
              </a:ext>
            </a:extLst>
          </p:cNvPr>
          <p:cNvSpPr>
            <a:spLocks noGrp="1"/>
          </p:cNvSpPr>
          <p:nvPr>
            <p:ph idx="1"/>
          </p:nvPr>
        </p:nvSpPr>
        <p:spPr/>
        <p:txBody>
          <a:bodyPr/>
          <a:lstStyle/>
          <a:p>
            <a:r>
              <a:rPr lang="cs-CZ" dirty="0">
                <a:hlinkClick r:id="rId2"/>
              </a:rPr>
              <a:t>Julian </a:t>
            </a:r>
            <a:r>
              <a:rPr lang="cs-CZ" dirty="0" err="1">
                <a:hlinkClick r:id="rId2"/>
              </a:rPr>
              <a:t>Treasure</a:t>
            </a:r>
            <a:endParaRPr lang="cs-CZ" dirty="0"/>
          </a:p>
          <a:p>
            <a:endParaRPr lang="cs-CZ" dirty="0"/>
          </a:p>
        </p:txBody>
      </p:sp>
      <p:sp>
        <p:nvSpPr>
          <p:cNvPr id="4" name="Zástupný symbol pro číslo snímku 3">
            <a:extLst>
              <a:ext uri="{FF2B5EF4-FFF2-40B4-BE49-F238E27FC236}">
                <a16:creationId xmlns:a16="http://schemas.microsoft.com/office/drawing/2014/main" id="{4052E527-C09D-44B3-90DB-B2F9F9670AAE}"/>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5" name="Zástupný symbol pro zápatí 4">
            <a:extLst>
              <a:ext uri="{FF2B5EF4-FFF2-40B4-BE49-F238E27FC236}">
                <a16:creationId xmlns:a16="http://schemas.microsoft.com/office/drawing/2014/main" id="{BA49D1A0-74E2-4ABA-948A-0A9BD13DE8D6}"/>
              </a:ext>
            </a:extLst>
          </p:cNvPr>
          <p:cNvSpPr>
            <a:spLocks noGrp="1"/>
          </p:cNvSpPr>
          <p:nvPr>
            <p:ph type="ftr" sz="quarter" idx="3"/>
          </p:nvPr>
        </p:nvSpPr>
        <p:spPr/>
        <p:txBody>
          <a:bodyPr/>
          <a:lstStyle/>
          <a:p>
            <a:r>
              <a:rPr lang="en-US" altLang="cs-CZ"/>
              <a:t>Define footer - Name of the presentation / Your name / Unit, Office</a:t>
            </a:r>
            <a:endParaRPr lang="cs-CZ" altLang="cs-CZ" dirty="0"/>
          </a:p>
        </p:txBody>
      </p:sp>
    </p:spTree>
    <p:extLst>
      <p:ext uri="{BB962C8B-B14F-4D97-AF65-F5344CB8AC3E}">
        <p14:creationId xmlns:p14="http://schemas.microsoft.com/office/powerpoint/2010/main" val="48417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6305910" cy="457200"/>
          </a:xfrm>
          <a:prstGeom prst="rect">
            <a:avLst/>
          </a:prstGeom>
        </p:spPr>
        <p:txBody>
          <a:bodyPr/>
          <a:lstStyle/>
          <a:p>
            <a:r>
              <a:rPr lang="en-US" altLang="cs-CZ"/>
              <a:t>Define footer - Name of the presentation / Your name / Unit, Office</a:t>
            </a:r>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a:t>
            </a:fld>
            <a:endParaRPr lang="cs-CZ" altLang="cs-CZ" dirty="0"/>
          </a:p>
        </p:txBody>
      </p:sp>
      <p:sp>
        <p:nvSpPr>
          <p:cNvPr id="2" name="TextovéPole 1">
            <a:extLst>
              <a:ext uri="{FF2B5EF4-FFF2-40B4-BE49-F238E27FC236}">
                <a16:creationId xmlns:a16="http://schemas.microsoft.com/office/drawing/2014/main" id="{5499AB97-A2BB-4E0B-990F-33DEF37EA468}"/>
              </a:ext>
            </a:extLst>
          </p:cNvPr>
          <p:cNvSpPr txBox="1"/>
          <p:nvPr/>
        </p:nvSpPr>
        <p:spPr>
          <a:xfrm>
            <a:off x="1055077" y="1533377"/>
            <a:ext cx="7258929" cy="3585597"/>
          </a:xfrm>
          <a:prstGeom prst="rect">
            <a:avLst/>
          </a:prstGeom>
          <a:noFill/>
        </p:spPr>
        <p:txBody>
          <a:bodyPr wrap="square" rtlCol="0">
            <a:spAutoFit/>
          </a:bodyPr>
          <a:lstStyle/>
          <a:p>
            <a:pPr lvl="0">
              <a:spcBef>
                <a:spcPts val="600"/>
              </a:spcBef>
              <a:spcAft>
                <a:spcPts val="600"/>
              </a:spcAft>
            </a:pPr>
            <a:r>
              <a:rPr lang="cs-CZ" b="1" dirty="0"/>
              <a:t>A </a:t>
            </a:r>
            <a:r>
              <a:rPr lang="en-GB" b="1" dirty="0"/>
              <a:t>Lots of people don’t have enough money to get food.</a:t>
            </a:r>
            <a:endParaRPr lang="cs-CZ" dirty="0"/>
          </a:p>
          <a:p>
            <a:pPr lvl="0">
              <a:spcBef>
                <a:spcPts val="600"/>
              </a:spcBef>
              <a:spcAft>
                <a:spcPts val="600"/>
              </a:spcAft>
            </a:pPr>
            <a:r>
              <a:rPr lang="cs-CZ" b="1" dirty="0"/>
              <a:t>B </a:t>
            </a:r>
            <a:r>
              <a:rPr lang="en-GB" b="1" dirty="0"/>
              <a:t>Many people don’t have enough money to buy food.</a:t>
            </a:r>
            <a:endParaRPr lang="cs-CZ" dirty="0"/>
          </a:p>
          <a:p>
            <a:pPr lvl="0">
              <a:spcBef>
                <a:spcPts val="600"/>
              </a:spcBef>
              <a:spcAft>
                <a:spcPts val="600"/>
              </a:spcAft>
            </a:pPr>
            <a:r>
              <a:rPr lang="cs-CZ" b="1" dirty="0"/>
              <a:t>C </a:t>
            </a:r>
            <a:r>
              <a:rPr lang="en-GB" b="1" dirty="0"/>
              <a:t>Poverty and hunger are widespread</a:t>
            </a:r>
            <a:endParaRPr lang="cs-CZ" dirty="0"/>
          </a:p>
          <a:p>
            <a:pPr lvl="0">
              <a:spcBef>
                <a:spcPts val="600"/>
              </a:spcBef>
              <a:spcAft>
                <a:spcPts val="600"/>
              </a:spcAft>
            </a:pPr>
            <a:r>
              <a:rPr lang="cs-CZ" b="1" dirty="0"/>
              <a:t>D </a:t>
            </a:r>
            <a:r>
              <a:rPr lang="en-GB" b="1" dirty="0"/>
              <a:t>Many people do not have sufficient money to purchase food.</a:t>
            </a:r>
            <a:endParaRPr lang="cs-CZ" dirty="0"/>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Rectangle 3"/>
          <p:cNvSpPr>
            <a:spLocks noGrp="1" noChangeArrowheads="1"/>
          </p:cNvSpPr>
          <p:nvPr>
            <p:ph idx="1"/>
          </p:nvPr>
        </p:nvSpPr>
        <p:spPr/>
        <p:txBody>
          <a:bodyPr/>
          <a:lstStyle/>
          <a:p>
            <a:r>
              <a:rPr lang="cs-CZ" u="sng" dirty="0">
                <a:hlinkClick r:id="rId2"/>
              </a:rPr>
              <a:t>http://www.cambridgeenglish.org/learning-english/activities-for-learners/c1w001-formal-and-informal-writing</a:t>
            </a:r>
            <a:endParaRPr lang="cs-CZ" dirty="0"/>
          </a:p>
          <a:p>
            <a:endParaRPr lang="cs-CZ" altLang="cs-CZ" dirty="0"/>
          </a:p>
        </p:txBody>
      </p:sp>
      <p:sp>
        <p:nvSpPr>
          <p:cNvPr id="3" name="Zástupný symbol pro zápatí 3"/>
          <p:cNvSpPr>
            <a:spLocks noGrp="1"/>
          </p:cNvSpPr>
          <p:nvPr>
            <p:ph type="ftr" sz="quarter" idx="3"/>
          </p:nvPr>
        </p:nvSpPr>
        <p:spPr>
          <a:xfrm>
            <a:off x="422694" y="6248400"/>
            <a:ext cx="6305910" cy="457200"/>
          </a:xfrm>
          <a:prstGeom prst="rect">
            <a:avLst/>
          </a:prstGeom>
        </p:spPr>
        <p:txBody>
          <a:bodyPr/>
          <a:lstStyle/>
          <a:p>
            <a:r>
              <a:rPr lang="en-US" altLang="cs-CZ"/>
              <a:t>Define footer - Name of the presentation / Your name / Unit, Office</a:t>
            </a:r>
            <a:endParaRPr lang="cs-CZ" altLang="cs-CZ" dirty="0"/>
          </a:p>
        </p:txBody>
      </p:sp>
      <p:sp>
        <p:nvSpPr>
          <p:cNvPr id="4" name="Zástupný symbol pro číslo snímku 4"/>
          <p:cNvSpPr>
            <a:spLocks noGrp="1"/>
          </p:cNvSpPr>
          <p:nvPr>
            <p:ph type="sldNum" sz="quarter" idx="11"/>
          </p:nvPr>
        </p:nvSpPr>
        <p:spPr/>
        <p:txBody>
          <a:bodyPr/>
          <a:lstStyle/>
          <a:p>
            <a:fld id="{144F1E0D-48A8-445D-BC38-B468E187C867}" type="slidenum">
              <a:rPr lang="cs-CZ" altLang="cs-CZ"/>
              <a:pPr/>
              <a:t>3</a:t>
            </a:fld>
            <a:endParaRPr lang="cs-CZ" alt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1"/>
          </p:nvPr>
        </p:nvSpPr>
        <p:spPr/>
        <p:txBody>
          <a:bodyPr/>
          <a:lstStyle/>
          <a:p>
            <a:r>
              <a:rPr lang="cs-CZ" dirty="0" err="1">
                <a:hlinkClick r:id="rId2"/>
              </a:rPr>
              <a:t>Exercise</a:t>
            </a:r>
            <a:r>
              <a:rPr lang="cs-CZ" dirty="0">
                <a:hlinkClick r:id="rId2"/>
              </a:rPr>
              <a:t> 1</a:t>
            </a:r>
            <a:r>
              <a:rPr lang="cs-CZ" dirty="0"/>
              <a:t>:</a:t>
            </a:r>
          </a:p>
          <a:p>
            <a:endParaRPr lang="cs-CZ" dirty="0"/>
          </a:p>
          <a:p>
            <a:endParaRPr lang="cs-CZ" dirty="0"/>
          </a:p>
          <a:p>
            <a:r>
              <a:rPr lang="cs-CZ" dirty="0" err="1">
                <a:hlinkClick r:id="rId3"/>
              </a:rPr>
              <a:t>Exercise</a:t>
            </a:r>
            <a:r>
              <a:rPr lang="cs-CZ" dirty="0">
                <a:hlinkClick r:id="rId3"/>
              </a:rPr>
              <a:t> 4</a:t>
            </a:r>
            <a:r>
              <a:rPr lang="cs-CZ" dirty="0"/>
              <a:t>:</a:t>
            </a:r>
          </a:p>
          <a:p>
            <a:endParaRPr lang="cs-CZ" dirty="0"/>
          </a:p>
        </p:txBody>
      </p:sp>
      <p:sp>
        <p:nvSpPr>
          <p:cNvPr id="3" name="Zástupný symbol pro zápatí 3"/>
          <p:cNvSpPr>
            <a:spLocks noGrp="1"/>
          </p:cNvSpPr>
          <p:nvPr>
            <p:ph type="ftr" sz="quarter" idx="3"/>
          </p:nvPr>
        </p:nvSpPr>
        <p:spPr>
          <a:xfrm>
            <a:off x="422694" y="6248400"/>
            <a:ext cx="6305910" cy="457200"/>
          </a:xfrm>
          <a:prstGeom prst="rect">
            <a:avLst/>
          </a:prstGeom>
        </p:spPr>
        <p:txBody>
          <a:bodyPr/>
          <a:lstStyle/>
          <a:p>
            <a:r>
              <a:rPr lang="en-US" altLang="cs-CZ"/>
              <a:t>Define footer - Name of the presentation / Your name / Unit, Office</a:t>
            </a:r>
            <a:endParaRPr lang="cs-CZ" altLang="cs-CZ" dirty="0"/>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4</a:t>
            </a:fld>
            <a:endParaRPr lang="cs-CZ" alt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551AB1BE-5692-4364-9953-7CF8E220E93F}"/>
              </a:ext>
            </a:extLst>
          </p:cNvPr>
          <p:cNvSpPr>
            <a:spLocks noGrp="1"/>
          </p:cNvSpPr>
          <p:nvPr>
            <p:ph type="sldNum" sz="quarter" idx="11"/>
          </p:nvPr>
        </p:nvSpPr>
        <p:spPr/>
        <p:txBody>
          <a:bodyPr/>
          <a:lstStyle/>
          <a:p>
            <a:fld id="{D6D6C118-631F-4A80-9886-907009361577}" type="slidenum">
              <a:rPr lang="cs-CZ" altLang="cs-CZ" smtClean="0"/>
              <a:pPr/>
              <a:t>5</a:t>
            </a:fld>
            <a:endParaRPr lang="cs-CZ" altLang="cs-CZ" dirty="0"/>
          </a:p>
        </p:txBody>
      </p:sp>
      <p:sp>
        <p:nvSpPr>
          <p:cNvPr id="3" name="Zástupný symbol pro zápatí 2">
            <a:extLst>
              <a:ext uri="{FF2B5EF4-FFF2-40B4-BE49-F238E27FC236}">
                <a16:creationId xmlns:a16="http://schemas.microsoft.com/office/drawing/2014/main" id="{62132C8F-4DC9-4FDB-A252-92ED89105E86}"/>
              </a:ext>
            </a:extLst>
          </p:cNvPr>
          <p:cNvSpPr>
            <a:spLocks noGrp="1"/>
          </p:cNvSpPr>
          <p:nvPr>
            <p:ph type="ftr" sz="quarter" idx="3"/>
          </p:nvPr>
        </p:nvSpPr>
        <p:spPr/>
        <p:txBody>
          <a:bodyPr/>
          <a:lstStyle/>
          <a:p>
            <a:r>
              <a:rPr lang="en-US" altLang="cs-CZ"/>
              <a:t>Define footer - Name of the presentation / Your name / Unit, Office</a:t>
            </a:r>
            <a:endParaRPr lang="cs-CZ" altLang="cs-CZ" dirty="0"/>
          </a:p>
        </p:txBody>
      </p:sp>
      <p:sp>
        <p:nvSpPr>
          <p:cNvPr id="4" name="Zástupný symbol pro obsah 2">
            <a:extLst>
              <a:ext uri="{FF2B5EF4-FFF2-40B4-BE49-F238E27FC236}">
                <a16:creationId xmlns:a16="http://schemas.microsoft.com/office/drawing/2014/main" id="{DFFEBF0A-D7D0-4BA3-88B5-E7E61B53D0D6}"/>
              </a:ext>
            </a:extLst>
          </p:cNvPr>
          <p:cNvSpPr txBox="1">
            <a:spLocks/>
          </p:cNvSpPr>
          <p:nvPr/>
        </p:nvSpPr>
        <p:spPr>
          <a:xfrm>
            <a:off x="617419" y="1215854"/>
            <a:ext cx="8082321" cy="4706643"/>
          </a:xfrm>
          <a:prstGeom prst="rect">
            <a:avLst/>
          </a:prstGeom>
        </p:spPr>
        <p:txBody>
          <a:bodyPr/>
          <a:lst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2"/>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2"/>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9pPr>
          </a:lstStyle>
          <a:p>
            <a:pPr marL="0" indent="0">
              <a:lnSpc>
                <a:spcPct val="120000"/>
              </a:lnSpc>
              <a:buFont typeface="Wingdings" pitchFamily="2" charset="2"/>
              <a:buNone/>
            </a:pPr>
            <a:r>
              <a:rPr lang="en-GB" sz="2800" b="1" kern="0" dirty="0"/>
              <a:t>These days a lot of kids are starting school early. Years ago, they began at 5, but now it’s normal to start at 4 or younger. Why is this? One thing is that mums need to get back to work. Is it good for the kids? Jenkins has studied this and says that early schooling causes social problems like stealing, drug taking etc. I think he’s right and we should pay mums to stay at home.</a:t>
            </a:r>
            <a:endParaRPr lang="cs-CZ" sz="2800" b="1" kern="0" dirty="0"/>
          </a:p>
        </p:txBody>
      </p:sp>
    </p:spTree>
    <p:extLst>
      <p:ext uri="{BB962C8B-B14F-4D97-AF65-F5344CB8AC3E}">
        <p14:creationId xmlns:p14="http://schemas.microsoft.com/office/powerpoint/2010/main" val="4200280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C00000"/>
                </a:solidFill>
              </a:rPr>
              <a:t>Academic</a:t>
            </a:r>
            <a:r>
              <a:rPr lang="cs-CZ" b="1" dirty="0">
                <a:solidFill>
                  <a:srgbClr val="C00000"/>
                </a:solidFill>
              </a:rPr>
              <a:t> style </a:t>
            </a:r>
            <a:endParaRPr lang="cs-CZ" dirty="0"/>
          </a:p>
        </p:txBody>
      </p:sp>
      <p:sp>
        <p:nvSpPr>
          <p:cNvPr id="3" name="Zástupný symbol pro obsah 2"/>
          <p:cNvSpPr>
            <a:spLocks noGrp="1"/>
          </p:cNvSpPr>
          <p:nvPr>
            <p:ph idx="1"/>
          </p:nvPr>
        </p:nvSpPr>
        <p:spPr/>
        <p:txBody>
          <a:bodyPr/>
          <a:lstStyle/>
          <a:p>
            <a:pPr marL="0" indent="0">
              <a:buNone/>
            </a:pPr>
            <a:r>
              <a:rPr lang="en-GB" sz="2800" b="1" dirty="0">
                <a:solidFill>
                  <a:srgbClr val="C00000"/>
                </a:solidFill>
              </a:rPr>
              <a:t>These days</a:t>
            </a:r>
            <a:r>
              <a:rPr lang="en-GB" sz="2800" dirty="0">
                <a:solidFill>
                  <a:srgbClr val="C00000"/>
                </a:solidFill>
              </a:rPr>
              <a:t> </a:t>
            </a:r>
            <a:r>
              <a:rPr lang="en-GB" sz="2800" b="1" dirty="0">
                <a:solidFill>
                  <a:srgbClr val="C00000"/>
                </a:solidFill>
              </a:rPr>
              <a:t>a lot of kids</a:t>
            </a:r>
            <a:r>
              <a:rPr lang="en-GB" sz="2800" dirty="0">
                <a:solidFill>
                  <a:srgbClr val="C00000"/>
                </a:solidFill>
              </a:rPr>
              <a:t> </a:t>
            </a:r>
            <a:r>
              <a:rPr lang="en-GB" sz="2800" dirty="0"/>
              <a:t>are starting school early. Years ago, they began at 5, but now </a:t>
            </a:r>
            <a:r>
              <a:rPr lang="en-GB" sz="2800" b="1" dirty="0">
                <a:solidFill>
                  <a:srgbClr val="C00000"/>
                </a:solidFill>
              </a:rPr>
              <a:t>it’s</a:t>
            </a:r>
            <a:r>
              <a:rPr lang="en-GB" sz="2800" dirty="0"/>
              <a:t> normal to start at 4 or younger. </a:t>
            </a:r>
            <a:r>
              <a:rPr lang="en-GB" sz="2800" b="1" dirty="0">
                <a:solidFill>
                  <a:srgbClr val="C00000"/>
                </a:solidFill>
              </a:rPr>
              <a:t>Why is this?</a:t>
            </a:r>
            <a:r>
              <a:rPr lang="en-GB" sz="2800" dirty="0">
                <a:solidFill>
                  <a:srgbClr val="C00000"/>
                </a:solidFill>
              </a:rPr>
              <a:t> </a:t>
            </a:r>
            <a:r>
              <a:rPr lang="en-GB" sz="2800" dirty="0"/>
              <a:t>One thing is that </a:t>
            </a:r>
            <a:r>
              <a:rPr lang="en-GB" sz="2800" b="1" dirty="0">
                <a:solidFill>
                  <a:srgbClr val="C00000"/>
                </a:solidFill>
              </a:rPr>
              <a:t>mums</a:t>
            </a:r>
            <a:r>
              <a:rPr lang="en-GB" sz="2800" dirty="0"/>
              <a:t> need </a:t>
            </a:r>
            <a:r>
              <a:rPr lang="en-GB" sz="2800" b="1" dirty="0">
                <a:solidFill>
                  <a:srgbClr val="C00000"/>
                </a:solidFill>
              </a:rPr>
              <a:t>to get back to work</a:t>
            </a:r>
            <a:r>
              <a:rPr lang="en-GB" sz="2800" dirty="0"/>
              <a:t>. </a:t>
            </a:r>
            <a:r>
              <a:rPr lang="en-GB" sz="2800" b="1" dirty="0">
                <a:solidFill>
                  <a:srgbClr val="C00000"/>
                </a:solidFill>
              </a:rPr>
              <a:t>Is it good for the kids?</a:t>
            </a:r>
            <a:r>
              <a:rPr lang="en-GB" sz="2800" dirty="0">
                <a:solidFill>
                  <a:srgbClr val="C00000"/>
                </a:solidFill>
              </a:rPr>
              <a:t> </a:t>
            </a:r>
            <a:r>
              <a:rPr lang="en-GB" sz="2800" b="1" dirty="0">
                <a:solidFill>
                  <a:srgbClr val="C00000"/>
                </a:solidFill>
              </a:rPr>
              <a:t>Jenkins</a:t>
            </a:r>
            <a:r>
              <a:rPr lang="en-GB" sz="2800" dirty="0"/>
              <a:t> has studied this and says that early schooling causes social problems </a:t>
            </a:r>
            <a:r>
              <a:rPr lang="en-GB" sz="2800" b="1" dirty="0">
                <a:solidFill>
                  <a:srgbClr val="C00000"/>
                </a:solidFill>
              </a:rPr>
              <a:t>like stealing, drug taking etc</a:t>
            </a:r>
            <a:r>
              <a:rPr lang="en-GB" sz="2800" dirty="0">
                <a:solidFill>
                  <a:srgbClr val="C00000"/>
                </a:solidFill>
              </a:rPr>
              <a:t>. </a:t>
            </a:r>
            <a:r>
              <a:rPr lang="en-GB" sz="2800" b="1" dirty="0">
                <a:solidFill>
                  <a:srgbClr val="C00000"/>
                </a:solidFill>
              </a:rPr>
              <a:t>I think he’s right</a:t>
            </a:r>
            <a:r>
              <a:rPr lang="en-GB" sz="2800" dirty="0">
                <a:solidFill>
                  <a:srgbClr val="C00000"/>
                </a:solidFill>
              </a:rPr>
              <a:t> </a:t>
            </a:r>
            <a:r>
              <a:rPr lang="en-GB" sz="2800" dirty="0"/>
              <a:t>and we </a:t>
            </a:r>
            <a:r>
              <a:rPr lang="en-GB" sz="2800" b="1" dirty="0">
                <a:solidFill>
                  <a:srgbClr val="C00000"/>
                </a:solidFill>
              </a:rPr>
              <a:t>should pay</a:t>
            </a:r>
            <a:r>
              <a:rPr lang="en-GB" sz="2800" dirty="0">
                <a:solidFill>
                  <a:srgbClr val="C00000"/>
                </a:solidFill>
              </a:rPr>
              <a:t> </a:t>
            </a:r>
            <a:r>
              <a:rPr lang="en-GB" sz="2800" b="1" dirty="0">
                <a:solidFill>
                  <a:srgbClr val="C00000"/>
                </a:solidFill>
              </a:rPr>
              <a:t>mums</a:t>
            </a:r>
            <a:r>
              <a:rPr lang="en-GB" sz="2800" dirty="0">
                <a:solidFill>
                  <a:srgbClr val="C00000"/>
                </a:solidFill>
              </a:rPr>
              <a:t> </a:t>
            </a:r>
            <a:r>
              <a:rPr lang="en-GB" sz="2800" dirty="0"/>
              <a:t>to stay at home.</a:t>
            </a:r>
            <a:endParaRPr lang="cs-CZ" sz="2800" dirty="0"/>
          </a:p>
        </p:txBody>
      </p:sp>
    </p:spTree>
    <p:extLst>
      <p:ext uri="{BB962C8B-B14F-4D97-AF65-F5344CB8AC3E}">
        <p14:creationId xmlns:p14="http://schemas.microsoft.com/office/powerpoint/2010/main" val="749151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C00000"/>
                </a:solidFill>
              </a:rPr>
              <a:t>Academic</a:t>
            </a:r>
            <a:r>
              <a:rPr lang="cs-CZ" b="1" dirty="0">
                <a:solidFill>
                  <a:srgbClr val="C00000"/>
                </a:solidFill>
              </a:rPr>
              <a:t> style</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r>
              <a:rPr lang="en-GB" b="1" dirty="0">
                <a:solidFill>
                  <a:srgbClr val="C00000"/>
                </a:solidFill>
              </a:rPr>
              <a:t>Currently</a:t>
            </a:r>
            <a:r>
              <a:rPr lang="en-GB" dirty="0">
                <a:solidFill>
                  <a:srgbClr val="C00000"/>
                </a:solidFill>
              </a:rPr>
              <a:t>, </a:t>
            </a:r>
            <a:r>
              <a:rPr lang="en-GB" b="1" dirty="0">
                <a:solidFill>
                  <a:srgbClr val="C00000"/>
                </a:solidFill>
              </a:rPr>
              <a:t>significant numbers of children</a:t>
            </a:r>
            <a:r>
              <a:rPr lang="en-GB" dirty="0">
                <a:solidFill>
                  <a:srgbClr val="C00000"/>
                </a:solidFill>
              </a:rPr>
              <a:t> </a:t>
            </a:r>
            <a:r>
              <a:rPr lang="en-GB" dirty="0"/>
              <a:t>are starting school at the age of four or less, whereas 30 years ago five was the normal age.</a:t>
            </a:r>
            <a:endParaRPr lang="cs-CZ" dirty="0"/>
          </a:p>
          <a:p>
            <a:pPr marL="0" indent="0">
              <a:buNone/>
            </a:pPr>
            <a:r>
              <a:rPr lang="en-GB" b="1" dirty="0">
                <a:solidFill>
                  <a:srgbClr val="C00000"/>
                </a:solidFill>
              </a:rPr>
              <a:t>There appear to be various reasons for the change</a:t>
            </a:r>
            <a:r>
              <a:rPr lang="en-GB" dirty="0">
                <a:solidFill>
                  <a:srgbClr val="C00000"/>
                </a:solidFill>
              </a:rPr>
              <a:t>;</a:t>
            </a:r>
            <a:endParaRPr lang="cs-CZ" dirty="0">
              <a:solidFill>
                <a:srgbClr val="C00000"/>
              </a:solidFill>
            </a:endParaRPr>
          </a:p>
          <a:p>
            <a:pPr marL="0" indent="0">
              <a:buNone/>
            </a:pPr>
            <a:r>
              <a:rPr lang="en-GB" b="1" dirty="0">
                <a:solidFill>
                  <a:srgbClr val="C00000"/>
                </a:solidFill>
              </a:rPr>
              <a:t>mothers</a:t>
            </a:r>
            <a:r>
              <a:rPr lang="en-GB" dirty="0"/>
              <a:t>, for example, need </a:t>
            </a:r>
            <a:r>
              <a:rPr lang="en-GB" b="1" dirty="0">
                <a:solidFill>
                  <a:srgbClr val="C00000"/>
                </a:solidFill>
              </a:rPr>
              <a:t>to </a:t>
            </a:r>
            <a:r>
              <a:rPr lang="en-GB" b="1" dirty="0" err="1">
                <a:solidFill>
                  <a:srgbClr val="C00000"/>
                </a:solidFill>
              </a:rPr>
              <a:t>rejoin</a:t>
            </a:r>
            <a:r>
              <a:rPr lang="en-GB" b="1" dirty="0">
                <a:solidFill>
                  <a:srgbClr val="C00000"/>
                </a:solidFill>
              </a:rPr>
              <a:t> the labour force</a:t>
            </a:r>
            <a:r>
              <a:rPr lang="en-GB" dirty="0">
                <a:solidFill>
                  <a:srgbClr val="C00000"/>
                </a:solidFill>
              </a:rPr>
              <a:t>.</a:t>
            </a:r>
            <a:endParaRPr lang="cs-CZ" dirty="0">
              <a:solidFill>
                <a:srgbClr val="C00000"/>
              </a:solidFill>
            </a:endParaRPr>
          </a:p>
          <a:p>
            <a:pPr marL="0" indent="0">
              <a:buNone/>
            </a:pPr>
            <a:r>
              <a:rPr lang="en-GB" b="1" dirty="0">
                <a:solidFill>
                  <a:srgbClr val="C00000"/>
                </a:solidFill>
              </a:rPr>
              <a:t>There are mixed views about the effects of this change on the children concerned</a:t>
            </a:r>
            <a:r>
              <a:rPr lang="en-GB" dirty="0"/>
              <a:t>. </a:t>
            </a:r>
            <a:endParaRPr lang="cs-CZ" dirty="0"/>
          </a:p>
          <a:p>
            <a:pPr marL="0" indent="0">
              <a:buNone/>
            </a:pPr>
            <a:r>
              <a:rPr lang="en-GB" b="1" dirty="0">
                <a:solidFill>
                  <a:srgbClr val="C00000"/>
                </a:solidFill>
              </a:rPr>
              <a:t>Jenkins (1989)</a:t>
            </a:r>
            <a:r>
              <a:rPr lang="en-GB" dirty="0">
                <a:solidFill>
                  <a:srgbClr val="C00000"/>
                </a:solidFill>
              </a:rPr>
              <a:t> </a:t>
            </a:r>
            <a:r>
              <a:rPr lang="en-GB" dirty="0"/>
              <a:t>claims that early school attendance causes social problems </a:t>
            </a:r>
            <a:r>
              <a:rPr lang="en-GB" b="1" dirty="0">
                <a:solidFill>
                  <a:srgbClr val="C00000"/>
                </a:solidFill>
              </a:rPr>
              <a:t>such as theft and drug taking.</a:t>
            </a:r>
            <a:r>
              <a:rPr lang="en-GB" dirty="0">
                <a:solidFill>
                  <a:srgbClr val="C00000"/>
                </a:solidFill>
              </a:rPr>
              <a:t> </a:t>
            </a:r>
            <a:endParaRPr lang="cs-CZ" dirty="0">
              <a:solidFill>
                <a:srgbClr val="C00000"/>
              </a:solidFill>
            </a:endParaRPr>
          </a:p>
          <a:p>
            <a:pPr marL="0" indent="0">
              <a:buNone/>
            </a:pPr>
            <a:r>
              <a:rPr lang="en-GB" b="1" dirty="0">
                <a:solidFill>
                  <a:srgbClr val="C00000"/>
                </a:solidFill>
              </a:rPr>
              <a:t>There seems to be considerable evidence to support his views</a:t>
            </a:r>
            <a:r>
              <a:rPr lang="en-GB" dirty="0">
                <a:solidFill>
                  <a:srgbClr val="C00000"/>
                </a:solidFill>
              </a:rPr>
              <a:t> </a:t>
            </a:r>
            <a:r>
              <a:rPr lang="en-GB" dirty="0"/>
              <a:t>and </a:t>
            </a:r>
            <a:endParaRPr lang="cs-CZ" dirty="0"/>
          </a:p>
          <a:p>
            <a:pPr marL="0" indent="0">
              <a:buNone/>
            </a:pPr>
            <a:r>
              <a:rPr lang="en-GB" dirty="0"/>
              <a:t>there </a:t>
            </a:r>
            <a:r>
              <a:rPr lang="en-GB" b="1" dirty="0">
                <a:solidFill>
                  <a:srgbClr val="C00000"/>
                </a:solidFill>
              </a:rPr>
              <a:t>may be an argument in favour of a state subsidy for women </a:t>
            </a:r>
            <a:r>
              <a:rPr lang="en-GB" dirty="0"/>
              <a:t>to stay at home with their children.</a:t>
            </a:r>
            <a:endParaRPr lang="cs-CZ" dirty="0"/>
          </a:p>
        </p:txBody>
      </p:sp>
    </p:spTree>
    <p:extLst>
      <p:ext uri="{BB962C8B-B14F-4D97-AF65-F5344CB8AC3E}">
        <p14:creationId xmlns:p14="http://schemas.microsoft.com/office/powerpoint/2010/main" val="1379861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fade">
                                      <p:cBhvr>
                                        <p:cTn id="47" dur="1000"/>
                                        <p:tgtEl>
                                          <p:spTgt spid="3">
                                            <p:txEl>
                                              <p:pRg st="6" end="6"/>
                                            </p:txEl>
                                          </p:spTgt>
                                        </p:tgtEl>
                                      </p:cBhvr>
                                    </p:animEffect>
                                    <p:anim calcmode="lin" valueType="num">
                                      <p:cBhvr>
                                        <p:cTn id="4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1441" y="351816"/>
            <a:ext cx="8086635" cy="647700"/>
          </a:xfrm>
        </p:spPr>
        <p:txBody>
          <a:bodyPr/>
          <a:lstStyle/>
          <a:p>
            <a:r>
              <a:rPr lang="cs-CZ" b="1" dirty="0" err="1">
                <a:solidFill>
                  <a:srgbClr val="C00000"/>
                </a:solidFill>
              </a:rPr>
              <a:t>Academic</a:t>
            </a:r>
            <a:r>
              <a:rPr lang="cs-CZ" b="1" dirty="0">
                <a:solidFill>
                  <a:srgbClr val="C00000"/>
                </a:solidFill>
              </a:rPr>
              <a:t> Style - </a:t>
            </a:r>
            <a:r>
              <a:rPr lang="cs-CZ" b="1" dirty="0" err="1">
                <a:solidFill>
                  <a:srgbClr val="C00000"/>
                </a:solidFill>
              </a:rPr>
              <a:t>components</a:t>
            </a:r>
            <a:r>
              <a:rPr lang="cs-CZ" b="1" dirty="0">
                <a:solidFill>
                  <a:srgbClr val="C00000"/>
                </a:solidFill>
              </a:rPr>
              <a:t> </a:t>
            </a:r>
          </a:p>
        </p:txBody>
      </p:sp>
      <p:sp>
        <p:nvSpPr>
          <p:cNvPr id="3" name="Zástupný symbol pro obsah 2"/>
          <p:cNvSpPr>
            <a:spLocks noGrp="1"/>
          </p:cNvSpPr>
          <p:nvPr>
            <p:ph idx="1"/>
          </p:nvPr>
        </p:nvSpPr>
        <p:spPr>
          <a:xfrm>
            <a:off x="551793" y="1384666"/>
            <a:ext cx="8082321" cy="4833254"/>
          </a:xfrm>
        </p:spPr>
        <p:txBody>
          <a:bodyPr>
            <a:normAutofit fontScale="92500" lnSpcReduction="10000"/>
          </a:bodyPr>
          <a:lstStyle/>
          <a:p>
            <a:pPr marL="0" indent="0">
              <a:buNone/>
            </a:pPr>
            <a:r>
              <a:rPr lang="cs-CZ" sz="2400" b="1" i="1" dirty="0"/>
              <a:t>Study </a:t>
            </a:r>
            <a:r>
              <a:rPr lang="cs-CZ" sz="2400" b="1" i="1" dirty="0" err="1"/>
              <a:t>the</a:t>
            </a:r>
            <a:r>
              <a:rPr lang="cs-CZ" sz="2400" b="1" i="1" dirty="0"/>
              <a:t> </a:t>
            </a:r>
            <a:r>
              <a:rPr lang="cs-CZ" sz="2400" b="1" i="1" dirty="0" err="1"/>
              <a:t>paragraph</a:t>
            </a:r>
            <a:r>
              <a:rPr lang="cs-CZ" sz="2400" b="1" i="1" dirty="0"/>
              <a:t> and </a:t>
            </a:r>
            <a:r>
              <a:rPr lang="cs-CZ" sz="2400" b="1" i="1" dirty="0" err="1"/>
              <a:t>underline</a:t>
            </a:r>
            <a:r>
              <a:rPr lang="cs-CZ" sz="2400" b="1" i="1" dirty="0"/>
              <a:t> </a:t>
            </a:r>
            <a:r>
              <a:rPr lang="cs-CZ" sz="2400" b="1" i="1" dirty="0" err="1"/>
              <a:t>any</a:t>
            </a:r>
            <a:r>
              <a:rPr lang="cs-CZ" sz="2400" b="1" i="1" dirty="0"/>
              <a:t> </a:t>
            </a:r>
            <a:r>
              <a:rPr lang="cs-CZ" sz="2400" b="1" i="1" dirty="0" err="1"/>
              <a:t>examples</a:t>
            </a:r>
            <a:r>
              <a:rPr lang="cs-CZ" sz="2400" b="1" i="1" dirty="0"/>
              <a:t> </a:t>
            </a:r>
            <a:r>
              <a:rPr lang="cs-CZ" sz="2400" b="1" i="1" dirty="0" err="1"/>
              <a:t>of</a:t>
            </a:r>
            <a:r>
              <a:rPr lang="cs-CZ" sz="2400" b="1" i="1" dirty="0"/>
              <a:t> </a:t>
            </a:r>
            <a:r>
              <a:rPr lang="cs-CZ" sz="2400" b="1" i="1" dirty="0" err="1"/>
              <a:t>poor</a:t>
            </a:r>
            <a:r>
              <a:rPr lang="cs-CZ" sz="2400" b="1" i="1" dirty="0"/>
              <a:t> style:</a:t>
            </a:r>
          </a:p>
          <a:p>
            <a:pPr marL="0" indent="0">
              <a:buNone/>
            </a:pPr>
            <a:endParaRPr lang="cs-CZ" sz="2400" b="1" i="1" dirty="0"/>
          </a:p>
          <a:p>
            <a:pPr marL="0" indent="0">
              <a:lnSpc>
                <a:spcPct val="130000"/>
              </a:lnSpc>
              <a:buNone/>
            </a:pPr>
            <a:r>
              <a:rPr lang="en-GB" sz="2600" b="1" dirty="0"/>
              <a:t>How to make people work harder is a topic that lots of people have written about in the last few years. There are lots of different theories et</a:t>
            </a:r>
            <a:r>
              <a:rPr lang="cs-CZ" sz="2600" b="1" dirty="0"/>
              <a:t>c</a:t>
            </a:r>
            <a:r>
              <a:rPr lang="en-GB" sz="2600" b="1" dirty="0"/>
              <a:t> and I think some of them are ok. When we think about this we should remember the old Chinese proverb, that you can lead a horse to water but can’t make it drink. So how do we increase production? It’s quite</a:t>
            </a:r>
            <a:r>
              <a:rPr lang="cs-CZ" sz="2600" b="1" dirty="0"/>
              <a:t> a</a:t>
            </a:r>
            <a:r>
              <a:rPr lang="en-GB" sz="2600" b="1" dirty="0"/>
              <a:t> complex subject but I’ll just talk about a couple of ideas.</a:t>
            </a:r>
          </a:p>
        </p:txBody>
      </p:sp>
    </p:spTree>
    <p:extLst>
      <p:ext uri="{BB962C8B-B14F-4D97-AF65-F5344CB8AC3E}">
        <p14:creationId xmlns:p14="http://schemas.microsoft.com/office/powerpoint/2010/main" val="79324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C00000"/>
                </a:solidFill>
              </a:rPr>
              <a:t>Academic</a:t>
            </a:r>
            <a:r>
              <a:rPr lang="cs-CZ" b="1" dirty="0">
                <a:solidFill>
                  <a:srgbClr val="C00000"/>
                </a:solidFill>
              </a:rPr>
              <a:t> style - </a:t>
            </a:r>
            <a:r>
              <a:rPr lang="cs-CZ" b="1" dirty="0" err="1">
                <a:solidFill>
                  <a:srgbClr val="C00000"/>
                </a:solidFill>
              </a:rPr>
              <a:t>components</a:t>
            </a:r>
            <a:r>
              <a:rPr lang="cs-CZ" b="1" dirty="0">
                <a:solidFill>
                  <a:srgbClr val="C00000"/>
                </a:solidFill>
              </a:rPr>
              <a:t> </a:t>
            </a:r>
            <a:endParaRPr lang="cs-CZ" dirty="0"/>
          </a:p>
        </p:txBody>
      </p:sp>
      <p:sp>
        <p:nvSpPr>
          <p:cNvPr id="3" name="Zástupný symbol pro obsah 2"/>
          <p:cNvSpPr>
            <a:spLocks noGrp="1"/>
          </p:cNvSpPr>
          <p:nvPr>
            <p:ph idx="1"/>
          </p:nvPr>
        </p:nvSpPr>
        <p:spPr/>
        <p:txBody>
          <a:bodyPr/>
          <a:lstStyle/>
          <a:p>
            <a:pPr marL="0" indent="0">
              <a:lnSpc>
                <a:spcPct val="120000"/>
              </a:lnSpc>
              <a:buNone/>
            </a:pPr>
            <a:r>
              <a:rPr lang="en-GB" b="1" dirty="0">
                <a:solidFill>
                  <a:srgbClr val="C00000"/>
                </a:solidFill>
              </a:rPr>
              <a:t>How to make people work harder </a:t>
            </a:r>
            <a:r>
              <a:rPr lang="en-GB" dirty="0"/>
              <a:t>is a topic that </a:t>
            </a:r>
            <a:r>
              <a:rPr lang="en-GB" b="1" dirty="0">
                <a:solidFill>
                  <a:srgbClr val="C00000"/>
                </a:solidFill>
              </a:rPr>
              <a:t>lots of people </a:t>
            </a:r>
            <a:r>
              <a:rPr lang="en-GB" dirty="0"/>
              <a:t>have written about in the </a:t>
            </a:r>
            <a:r>
              <a:rPr lang="en-GB" b="1" dirty="0">
                <a:solidFill>
                  <a:srgbClr val="C00000"/>
                </a:solidFill>
              </a:rPr>
              <a:t>last few years</a:t>
            </a:r>
            <a:r>
              <a:rPr lang="en-GB" dirty="0"/>
              <a:t>. There are </a:t>
            </a:r>
            <a:r>
              <a:rPr lang="en-GB" b="1" dirty="0">
                <a:solidFill>
                  <a:srgbClr val="C00000"/>
                </a:solidFill>
              </a:rPr>
              <a:t>lots of different </a:t>
            </a:r>
            <a:r>
              <a:rPr lang="en-GB" dirty="0"/>
              <a:t>theories </a:t>
            </a:r>
            <a:r>
              <a:rPr lang="en-GB" b="1" dirty="0">
                <a:solidFill>
                  <a:srgbClr val="C00000"/>
                </a:solidFill>
              </a:rPr>
              <a:t>et</a:t>
            </a:r>
            <a:r>
              <a:rPr lang="cs-CZ" b="1" dirty="0">
                <a:solidFill>
                  <a:srgbClr val="C00000"/>
                </a:solidFill>
              </a:rPr>
              <a:t>c</a:t>
            </a:r>
            <a:r>
              <a:rPr lang="en-GB" b="1" dirty="0">
                <a:solidFill>
                  <a:srgbClr val="C00000"/>
                </a:solidFill>
              </a:rPr>
              <a:t> </a:t>
            </a:r>
            <a:r>
              <a:rPr lang="en-GB" dirty="0"/>
              <a:t>and </a:t>
            </a:r>
            <a:r>
              <a:rPr lang="en-GB" b="1" dirty="0">
                <a:solidFill>
                  <a:srgbClr val="C00000"/>
                </a:solidFill>
              </a:rPr>
              <a:t>I think </a:t>
            </a:r>
            <a:r>
              <a:rPr lang="en-GB" dirty="0"/>
              <a:t>some of them </a:t>
            </a:r>
            <a:r>
              <a:rPr lang="en-GB" b="1" dirty="0">
                <a:solidFill>
                  <a:srgbClr val="C00000"/>
                </a:solidFill>
              </a:rPr>
              <a:t>are ok</a:t>
            </a:r>
            <a:r>
              <a:rPr lang="en-GB" dirty="0"/>
              <a:t>. </a:t>
            </a:r>
            <a:r>
              <a:rPr lang="en-GB" b="1" dirty="0">
                <a:solidFill>
                  <a:srgbClr val="C00000"/>
                </a:solidFill>
              </a:rPr>
              <a:t>When we think about this we should </a:t>
            </a:r>
            <a:r>
              <a:rPr lang="en-GB" dirty="0"/>
              <a:t>remember </a:t>
            </a:r>
            <a:r>
              <a:rPr lang="en-GB" b="1" dirty="0">
                <a:solidFill>
                  <a:srgbClr val="C00000"/>
                </a:solidFill>
              </a:rPr>
              <a:t>the old Chinese proverb</a:t>
            </a:r>
            <a:r>
              <a:rPr lang="en-GB" dirty="0"/>
              <a:t>, that you can lead a horse to water but can’t make it drink. </a:t>
            </a:r>
            <a:r>
              <a:rPr lang="en-GB" b="1" dirty="0">
                <a:solidFill>
                  <a:srgbClr val="C00000"/>
                </a:solidFill>
              </a:rPr>
              <a:t>So how do we increase production?</a:t>
            </a:r>
            <a:r>
              <a:rPr lang="en-GB" dirty="0"/>
              <a:t> </a:t>
            </a:r>
            <a:r>
              <a:rPr lang="en-GB" b="1" dirty="0">
                <a:solidFill>
                  <a:srgbClr val="C00000"/>
                </a:solidFill>
              </a:rPr>
              <a:t>It’s quite </a:t>
            </a:r>
            <a:r>
              <a:rPr lang="cs-CZ" b="1" dirty="0">
                <a:solidFill>
                  <a:srgbClr val="C00000"/>
                </a:solidFill>
              </a:rPr>
              <a:t> </a:t>
            </a:r>
            <a:r>
              <a:rPr lang="cs-CZ" dirty="0"/>
              <a:t>a</a:t>
            </a:r>
            <a:r>
              <a:rPr lang="cs-CZ" b="1" dirty="0">
                <a:solidFill>
                  <a:srgbClr val="C00000"/>
                </a:solidFill>
              </a:rPr>
              <a:t> </a:t>
            </a:r>
            <a:r>
              <a:rPr lang="en-GB" dirty="0"/>
              <a:t>complex subject but </a:t>
            </a:r>
            <a:r>
              <a:rPr lang="en-GB" b="1" dirty="0">
                <a:solidFill>
                  <a:srgbClr val="C00000"/>
                </a:solidFill>
              </a:rPr>
              <a:t>I’ll just talk about a couple of ideas</a:t>
            </a:r>
            <a:r>
              <a:rPr lang="en-GB" dirty="0"/>
              <a:t>.</a:t>
            </a:r>
          </a:p>
          <a:p>
            <a:pPr marL="0" indent="0">
              <a:buNone/>
            </a:pPr>
            <a:endParaRPr lang="cs-CZ" dirty="0"/>
          </a:p>
        </p:txBody>
      </p:sp>
    </p:spTree>
    <p:extLst>
      <p:ext uri="{BB962C8B-B14F-4D97-AF65-F5344CB8AC3E}">
        <p14:creationId xmlns:p14="http://schemas.microsoft.com/office/powerpoint/2010/main" val="1925873279"/>
      </p:ext>
    </p:extLst>
  </p:cSld>
  <p:clrMapOvr>
    <a:masterClrMapping/>
  </p:clrMapOvr>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Prezentace_MU_CZ</Template>
  <TotalTime>273</TotalTime>
  <Words>1022</Words>
  <Application>Microsoft Office PowerPoint</Application>
  <PresentationFormat>Předvádění na obrazovce (4:3)</PresentationFormat>
  <Paragraphs>71</Paragraphs>
  <Slides>15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15</vt:i4>
      </vt:variant>
    </vt:vector>
  </HeadingPairs>
  <TitlesOfParts>
    <vt:vector size="19" baseType="lpstr">
      <vt:lpstr>Arial</vt:lpstr>
      <vt:lpstr>Tahoma</vt:lpstr>
      <vt:lpstr>Wingdings</vt:lpstr>
      <vt:lpstr>Prezentace_MU_CZ</vt:lpstr>
      <vt:lpstr>Prezentace aplikace PowerPoint</vt:lpstr>
      <vt:lpstr>Prezentace aplikace PowerPoint</vt:lpstr>
      <vt:lpstr>Prezentace aplikace PowerPoint</vt:lpstr>
      <vt:lpstr>Prezentace aplikace PowerPoint</vt:lpstr>
      <vt:lpstr>Prezentace aplikace PowerPoint</vt:lpstr>
      <vt:lpstr>Academic style </vt:lpstr>
      <vt:lpstr>Academic style</vt:lpstr>
      <vt:lpstr>Academic Style - components </vt:lpstr>
      <vt:lpstr>Academic style - components </vt:lpstr>
      <vt:lpstr>Academic style - components</vt:lpstr>
      <vt:lpstr>Academic style - HW</vt:lpstr>
      <vt:lpstr>Academic style - HW</vt:lpstr>
      <vt:lpstr>Academic style - HW</vt:lpstr>
      <vt:lpstr>Academic style - HW</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Šindelář</dc:creator>
  <cp:lastModifiedBy>Eva Punčochářová</cp:lastModifiedBy>
  <cp:revision>31</cp:revision>
  <cp:lastPrinted>1601-01-01T00:00:00Z</cp:lastPrinted>
  <dcterms:created xsi:type="dcterms:W3CDTF">2015-11-23T07:04:47Z</dcterms:created>
  <dcterms:modified xsi:type="dcterms:W3CDTF">2017-07-25T22:07:40Z</dcterms:modified>
</cp:coreProperties>
</file>