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4730" r:id="rId2"/>
    <p:sldMasterId id="2147484738" r:id="rId3"/>
    <p:sldMasterId id="2147484814" r:id="rId4"/>
    <p:sldMasterId id="2147486376" r:id="rId5"/>
    <p:sldMasterId id="2147486388" r:id="rId6"/>
    <p:sldMasterId id="2147486488" r:id="rId7"/>
    <p:sldMasterId id="2147488700" r:id="rId8"/>
    <p:sldMasterId id="2147488713" r:id="rId9"/>
  </p:sldMasterIdLst>
  <p:notesMasterIdLst>
    <p:notesMasterId r:id="rId110"/>
  </p:notesMasterIdLst>
  <p:handoutMasterIdLst>
    <p:handoutMasterId r:id="rId111"/>
  </p:handoutMasterIdLst>
  <p:sldIdLst>
    <p:sldId id="992" r:id="rId10"/>
    <p:sldId id="966" r:id="rId11"/>
    <p:sldId id="1092" r:id="rId12"/>
    <p:sldId id="917" r:id="rId13"/>
    <p:sldId id="1069" r:id="rId14"/>
    <p:sldId id="1070" r:id="rId15"/>
    <p:sldId id="1071" r:id="rId16"/>
    <p:sldId id="1072" r:id="rId17"/>
    <p:sldId id="1074" r:id="rId18"/>
    <p:sldId id="1075" r:id="rId19"/>
    <p:sldId id="1076" r:id="rId20"/>
    <p:sldId id="1089" r:id="rId21"/>
    <p:sldId id="1090" r:id="rId22"/>
    <p:sldId id="1079" r:id="rId23"/>
    <p:sldId id="1077" r:id="rId24"/>
    <p:sldId id="1080" r:id="rId25"/>
    <p:sldId id="1081" r:id="rId26"/>
    <p:sldId id="1082" r:id="rId27"/>
    <p:sldId id="1091" r:id="rId28"/>
    <p:sldId id="986" r:id="rId29"/>
    <p:sldId id="987" r:id="rId30"/>
    <p:sldId id="988" r:id="rId31"/>
    <p:sldId id="989" r:id="rId32"/>
    <p:sldId id="990" r:id="rId33"/>
    <p:sldId id="991" r:id="rId34"/>
    <p:sldId id="967" r:id="rId35"/>
    <p:sldId id="919" r:id="rId36"/>
    <p:sldId id="968" r:id="rId37"/>
    <p:sldId id="944" r:id="rId38"/>
    <p:sldId id="945" r:id="rId39"/>
    <p:sldId id="970" r:id="rId40"/>
    <p:sldId id="946" r:id="rId41"/>
    <p:sldId id="971" r:id="rId42"/>
    <p:sldId id="998" r:id="rId43"/>
    <p:sldId id="1065" r:id="rId44"/>
    <p:sldId id="1066" r:id="rId45"/>
    <p:sldId id="1149" r:id="rId46"/>
    <p:sldId id="1150" r:id="rId47"/>
    <p:sldId id="1151" r:id="rId48"/>
    <p:sldId id="1152" r:id="rId49"/>
    <p:sldId id="1159" r:id="rId50"/>
    <p:sldId id="1153" r:id="rId51"/>
    <p:sldId id="1154" r:id="rId52"/>
    <p:sldId id="1155" r:id="rId53"/>
    <p:sldId id="1158" r:id="rId54"/>
    <p:sldId id="1156" r:id="rId55"/>
    <p:sldId id="1157" r:id="rId56"/>
    <p:sldId id="1093" r:id="rId57"/>
    <p:sldId id="1094" r:id="rId58"/>
    <p:sldId id="1095" r:id="rId59"/>
    <p:sldId id="1096" r:id="rId60"/>
    <p:sldId id="1097" r:id="rId61"/>
    <p:sldId id="1098" r:id="rId62"/>
    <p:sldId id="1099" r:id="rId63"/>
    <p:sldId id="1100" r:id="rId64"/>
    <p:sldId id="1101" r:id="rId65"/>
    <p:sldId id="1102" r:id="rId66"/>
    <p:sldId id="1103" r:id="rId67"/>
    <p:sldId id="1104" r:id="rId68"/>
    <p:sldId id="1105" r:id="rId69"/>
    <p:sldId id="1106" r:id="rId70"/>
    <p:sldId id="1107" r:id="rId71"/>
    <p:sldId id="1108" r:id="rId72"/>
    <p:sldId id="1109" r:id="rId73"/>
    <p:sldId id="1110" r:id="rId74"/>
    <p:sldId id="1162" r:id="rId75"/>
    <p:sldId id="1111" r:id="rId76"/>
    <p:sldId id="1112" r:id="rId77"/>
    <p:sldId id="1113" r:id="rId78"/>
    <p:sldId id="1114" r:id="rId79"/>
    <p:sldId id="1115" r:id="rId80"/>
    <p:sldId id="1116" r:id="rId81"/>
    <p:sldId id="1117" r:id="rId82"/>
    <p:sldId id="1118" r:id="rId83"/>
    <p:sldId id="1120" r:id="rId84"/>
    <p:sldId id="1119" r:id="rId85"/>
    <p:sldId id="1121" r:id="rId86"/>
    <p:sldId id="1122" r:id="rId87"/>
    <p:sldId id="1123" r:id="rId88"/>
    <p:sldId id="1124" r:id="rId89"/>
    <p:sldId id="1125" r:id="rId90"/>
    <p:sldId id="1126" r:id="rId91"/>
    <p:sldId id="1127" r:id="rId92"/>
    <p:sldId id="1129" r:id="rId93"/>
    <p:sldId id="1130" r:id="rId94"/>
    <p:sldId id="1131" r:id="rId95"/>
    <p:sldId id="1133" r:id="rId96"/>
    <p:sldId id="1137" r:id="rId97"/>
    <p:sldId id="1138" r:id="rId98"/>
    <p:sldId id="1139" r:id="rId99"/>
    <p:sldId id="1160" r:id="rId100"/>
    <p:sldId id="1140" r:id="rId101"/>
    <p:sldId id="1141" r:id="rId102"/>
    <p:sldId id="1142" r:id="rId103"/>
    <p:sldId id="1143" r:id="rId104"/>
    <p:sldId id="1144" r:id="rId105"/>
    <p:sldId id="1145" r:id="rId106"/>
    <p:sldId id="1146" r:id="rId107"/>
    <p:sldId id="1147" r:id="rId108"/>
    <p:sldId id="1148" r:id="rId109"/>
  </p:sldIdLst>
  <p:sldSz cx="9144000" cy="6858000" type="screen4x3"/>
  <p:notesSz cx="6797675" cy="9926638"/>
  <p:custShowLst>
    <p:custShow name="kampus MU" id="0">
      <p:sldLst/>
    </p:custShow>
    <p:custShow name="Kampus vut" id="1">
      <p:sldLst/>
    </p:custShow>
    <p:custShow name="rp1" id="2">
      <p:sldLst/>
    </p:custShow>
    <p:custShow name="rp2" id="3">
      <p:sldLst/>
    </p:custShow>
    <p:custShow name="rp3" id="4">
      <p:sldLst/>
    </p:custShow>
    <p:custShow name="rp4" id="5">
      <p:sldLst/>
    </p:custShow>
    <p:custShow name="rp5" id="6">
      <p:sldLst/>
    </p:custShow>
    <p:custShow name="rp6" id="7">
      <p:sldLst/>
    </p:custShow>
    <p:custShow name="rp7" id="8">
      <p:sldLst/>
    </p:custShow>
  </p:custShowLst>
  <p:defaultTextStyle>
    <a:defPPr>
      <a:defRPr lang="cs-CZ"/>
    </a:defPPr>
    <a:lvl1pPr algn="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r"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r"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r"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r"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3912">
          <p15:clr>
            <a:srgbClr val="A4A3A4"/>
          </p15:clr>
        </p15:guide>
        <p15:guide id="2" pos="28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143"/>
    <a:srgbClr val="969696"/>
    <a:srgbClr val="81B4FF"/>
    <a:srgbClr val="FFCC66"/>
    <a:srgbClr val="0066FF"/>
    <a:srgbClr val="D7E9CF"/>
    <a:srgbClr val="A5E878"/>
    <a:srgbClr val="66CCFF"/>
    <a:srgbClr val="33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C01CF-3D1F-406D-A891-DB65494C6A2E}" v="3" dt="2017-05-11T12:49:30.75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3912"/>
        <p:guide pos="283"/>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microsoft.com/office/2015/10/relationships/revisionInfo" Target="revisionInfo.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presProps" Target="pres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oleObject" Target="file:///\\VBOXSVR\win7\IEF\workplan.xlsx" TargetMode="External"/><Relationship Id="rId2" Type="http://schemas.openxmlformats.org/officeDocument/2006/relationships/image" Target="../media/image43.png"/><Relationship Id="rId1" Type="http://schemas.openxmlformats.org/officeDocument/2006/relationships/themeOverride" Target="../theme/themeOverrid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Sheet1!$D$4:$G$4</c:f>
              <c:strCache>
                <c:ptCount val="1"/>
              </c:strCache>
            </c:strRef>
          </c:tx>
          <c:spPr>
            <a:noFill/>
            <a:ln>
              <a:noFill/>
            </a:ln>
            <a:effectLst/>
          </c:spPr>
          <c:invertIfNegative val="0"/>
          <c:cat>
            <c:strRef>
              <c:f>Sheet1!$C$5:$C$15</c:f>
              <c:strCache>
                <c:ptCount val="11"/>
                <c:pt idx="0">
                  <c:v>Task 1.1:  SRL</c:v>
                </c:pt>
                <c:pt idx="1">
                  <c:v>Taks 1.2: G-NDA</c:v>
                </c:pt>
                <c:pt idx="2">
                  <c:v>Taks 1.3:  B-DNA</c:v>
                </c:pt>
                <c:pt idx="3">
                  <c:v>Taks 1.4: Kink-turn</c:v>
                </c:pt>
                <c:pt idx="4">
                  <c:v>Task 2.1: xopt development</c:v>
                </c:pt>
                <c:pt idx="5">
                  <c:v>Task 2.1 restraint optimizations</c:v>
                </c:pt>
                <c:pt idx="6">
                  <c:v>Task 3.1 benchmark small</c:v>
                </c:pt>
                <c:pt idx="7">
                  <c:v>Task 3.2 benchmark large</c:v>
                </c:pt>
                <c:pt idx="8">
                  <c:v>Task 4.1: carrer development</c:v>
                </c:pt>
                <c:pt idx="9">
                  <c:v>Task 5.1: website</c:v>
                </c:pt>
                <c:pt idx="10">
                  <c:v>Task 5.2: outreach</c:v>
                </c:pt>
              </c:strCache>
            </c:strRef>
          </c:cat>
          <c:val>
            <c:numRef>
              <c:f>Sheet1!$C$5:$C$15</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xmlns:c16r3="http://schemas.microsoft.com/office/drawing/2017/03/chart">
            <c:ext xmlns:c16="http://schemas.microsoft.com/office/drawing/2014/chart" uri="{C3380CC4-5D6E-409C-BE32-E72D297353CC}">
              <c16:uniqueId val="{00000000-3FBE-4BFE-B877-6E48668A5282}"/>
            </c:ext>
          </c:extLst>
        </c:ser>
        <c:ser>
          <c:idx val="1"/>
          <c:order val="1"/>
          <c:tx>
            <c:strRef>
              <c:f>Sheet1!$D$4</c:f>
              <c:strCache>
                <c:ptCount val="1"/>
              </c:strCache>
            </c:strRef>
          </c:tx>
          <c:spPr>
            <a:noFill/>
            <a:ln>
              <a:noFill/>
            </a:ln>
            <a:effectLst/>
          </c:spPr>
          <c:invertIfNegative val="0"/>
          <c:cat>
            <c:strRef>
              <c:f>Sheet1!$C$5:$C$15</c:f>
              <c:strCache>
                <c:ptCount val="11"/>
                <c:pt idx="0">
                  <c:v>Task 1.1:  SRL</c:v>
                </c:pt>
                <c:pt idx="1">
                  <c:v>Taks 1.2: G-NDA</c:v>
                </c:pt>
                <c:pt idx="2">
                  <c:v>Taks 1.3:  B-DNA</c:v>
                </c:pt>
                <c:pt idx="3">
                  <c:v>Taks 1.4: Kink-turn</c:v>
                </c:pt>
                <c:pt idx="4">
                  <c:v>Task 2.1: xopt development</c:v>
                </c:pt>
                <c:pt idx="5">
                  <c:v>Task 2.1 restraint optimizations</c:v>
                </c:pt>
                <c:pt idx="6">
                  <c:v>Task 3.1 benchmark small</c:v>
                </c:pt>
                <c:pt idx="7">
                  <c:v>Task 3.2 benchmark large</c:v>
                </c:pt>
                <c:pt idx="8">
                  <c:v>Task 4.1: carrer development</c:v>
                </c:pt>
                <c:pt idx="9">
                  <c:v>Task 5.1: website</c:v>
                </c:pt>
                <c:pt idx="10">
                  <c:v>Task 5.2: outreach</c:v>
                </c:pt>
              </c:strCache>
            </c:strRef>
          </c:cat>
          <c:val>
            <c:numRef>
              <c:f>Sheet1!$D$5:$D$15</c:f>
              <c:numCache>
                <c:formatCode>General</c:formatCode>
                <c:ptCount val="11"/>
                <c:pt idx="0">
                  <c:v>0</c:v>
                </c:pt>
                <c:pt idx="1">
                  <c:v>4</c:v>
                </c:pt>
                <c:pt idx="2">
                  <c:v>8</c:v>
                </c:pt>
                <c:pt idx="3">
                  <c:v>12</c:v>
                </c:pt>
                <c:pt idx="4">
                  <c:v>2</c:v>
                </c:pt>
                <c:pt idx="5">
                  <c:v>4</c:v>
                </c:pt>
                <c:pt idx="6">
                  <c:v>0</c:v>
                </c:pt>
                <c:pt idx="7">
                  <c:v>18</c:v>
                </c:pt>
                <c:pt idx="8">
                  <c:v>0</c:v>
                </c:pt>
                <c:pt idx="9">
                  <c:v>12</c:v>
                </c:pt>
              </c:numCache>
            </c:numRef>
          </c:val>
          <c:extLst xmlns:c16r3="http://schemas.microsoft.com/office/drawing/2017/03/chart">
            <c:ext xmlns:c16="http://schemas.microsoft.com/office/drawing/2014/chart" uri="{C3380CC4-5D6E-409C-BE32-E72D297353CC}">
              <c16:uniqueId val="{00000001-3FBE-4BFE-B877-6E48668A5282}"/>
            </c:ext>
          </c:extLst>
        </c:ser>
        <c:ser>
          <c:idx val="2"/>
          <c:order val="2"/>
          <c:tx>
            <c:strRef>
              <c:f>Sheet1!$E$4</c:f>
              <c:strCache>
                <c:ptCount val="1"/>
                <c:pt idx="0">
                  <c:v>calculations</c:v>
                </c:pt>
              </c:strCache>
            </c:strRef>
          </c:tx>
          <c:spPr>
            <a:solidFill>
              <a:schemeClr val="accent4"/>
            </a:solidFill>
            <a:ln>
              <a:noFill/>
            </a:ln>
            <a:effectLst/>
          </c:spPr>
          <c:invertIfNegative val="0"/>
          <c:cat>
            <c:strRef>
              <c:f>Sheet1!$C$5:$C$15</c:f>
              <c:strCache>
                <c:ptCount val="11"/>
                <c:pt idx="0">
                  <c:v>Task 1.1:  SRL</c:v>
                </c:pt>
                <c:pt idx="1">
                  <c:v>Taks 1.2: G-NDA</c:v>
                </c:pt>
                <c:pt idx="2">
                  <c:v>Taks 1.3:  B-DNA</c:v>
                </c:pt>
                <c:pt idx="3">
                  <c:v>Taks 1.4: Kink-turn</c:v>
                </c:pt>
                <c:pt idx="4">
                  <c:v>Task 2.1: xopt development</c:v>
                </c:pt>
                <c:pt idx="5">
                  <c:v>Task 2.1 restraint optimizations</c:v>
                </c:pt>
                <c:pt idx="6">
                  <c:v>Task 3.1 benchmark small</c:v>
                </c:pt>
                <c:pt idx="7">
                  <c:v>Task 3.2 benchmark large</c:v>
                </c:pt>
                <c:pt idx="8">
                  <c:v>Task 4.1: carrer development</c:v>
                </c:pt>
                <c:pt idx="9">
                  <c:v>Task 5.1: website</c:v>
                </c:pt>
                <c:pt idx="10">
                  <c:v>Task 5.2: outreach</c:v>
                </c:pt>
              </c:strCache>
            </c:strRef>
          </c:cat>
          <c:val>
            <c:numRef>
              <c:f>Sheet1!$E$5:$E$14</c:f>
              <c:numCache>
                <c:formatCode>General</c:formatCode>
                <c:ptCount val="10"/>
                <c:pt idx="0">
                  <c:v>5</c:v>
                </c:pt>
                <c:pt idx="1">
                  <c:v>5</c:v>
                </c:pt>
                <c:pt idx="2">
                  <c:v>5</c:v>
                </c:pt>
                <c:pt idx="3">
                  <c:v>5</c:v>
                </c:pt>
                <c:pt idx="4">
                  <c:v>1</c:v>
                </c:pt>
                <c:pt idx="5">
                  <c:v>3</c:v>
                </c:pt>
                <c:pt idx="6">
                  <c:v>4</c:v>
                </c:pt>
                <c:pt idx="7">
                  <c:v>4</c:v>
                </c:pt>
              </c:numCache>
            </c:numRef>
          </c:val>
          <c:extLst xmlns:c16r3="http://schemas.microsoft.com/office/drawing/2017/03/chart">
            <c:ext xmlns:c16="http://schemas.microsoft.com/office/drawing/2014/chart" uri="{C3380CC4-5D6E-409C-BE32-E72D297353CC}">
              <c16:uniqueId val="{00000002-3FBE-4BFE-B877-6E48668A5282}"/>
            </c:ext>
          </c:extLst>
        </c:ser>
        <c:ser>
          <c:idx val="3"/>
          <c:order val="3"/>
          <c:tx>
            <c:strRef>
              <c:f>Sheet1!$F$4</c:f>
              <c:strCache>
                <c:ptCount val="1"/>
                <c:pt idx="0">
                  <c:v>writing</c:v>
                </c:pt>
              </c:strCache>
            </c:strRef>
          </c:tx>
          <c:spPr>
            <a:solidFill>
              <a:schemeClr val="accent6">
                <a:lumMod val="60000"/>
              </a:schemeClr>
            </a:solidFill>
            <a:ln>
              <a:noFill/>
            </a:ln>
            <a:effectLst/>
          </c:spPr>
          <c:invertIfNegative val="0"/>
          <c:cat>
            <c:strRef>
              <c:f>Sheet1!$C$5:$C$15</c:f>
              <c:strCache>
                <c:ptCount val="11"/>
                <c:pt idx="0">
                  <c:v>Task 1.1:  SRL</c:v>
                </c:pt>
                <c:pt idx="1">
                  <c:v>Taks 1.2: G-NDA</c:v>
                </c:pt>
                <c:pt idx="2">
                  <c:v>Taks 1.3:  B-DNA</c:v>
                </c:pt>
                <c:pt idx="3">
                  <c:v>Taks 1.4: Kink-turn</c:v>
                </c:pt>
                <c:pt idx="4">
                  <c:v>Task 2.1: xopt development</c:v>
                </c:pt>
                <c:pt idx="5">
                  <c:v>Task 2.1 restraint optimizations</c:v>
                </c:pt>
                <c:pt idx="6">
                  <c:v>Task 3.1 benchmark small</c:v>
                </c:pt>
                <c:pt idx="7">
                  <c:v>Task 3.2 benchmark large</c:v>
                </c:pt>
                <c:pt idx="8">
                  <c:v>Task 4.1: carrer development</c:v>
                </c:pt>
                <c:pt idx="9">
                  <c:v>Task 5.1: website</c:v>
                </c:pt>
                <c:pt idx="10">
                  <c:v>Task 5.2: outreach</c:v>
                </c:pt>
              </c:strCache>
            </c:strRef>
          </c:cat>
          <c:val>
            <c:numRef>
              <c:f>Sheet1!$F$5:$F$14</c:f>
              <c:numCache>
                <c:formatCode>General</c:formatCode>
                <c:ptCount val="10"/>
                <c:pt idx="0">
                  <c:v>2</c:v>
                </c:pt>
                <c:pt idx="1">
                  <c:v>2</c:v>
                </c:pt>
                <c:pt idx="2">
                  <c:v>2</c:v>
                </c:pt>
                <c:pt idx="3">
                  <c:v>2</c:v>
                </c:pt>
                <c:pt idx="5">
                  <c:v>2</c:v>
                </c:pt>
                <c:pt idx="6">
                  <c:v>2</c:v>
                </c:pt>
                <c:pt idx="7">
                  <c:v>2</c:v>
                </c:pt>
              </c:numCache>
            </c:numRef>
          </c:val>
          <c:extLst xmlns:c16r3="http://schemas.microsoft.com/office/drawing/2017/03/chart">
            <c:ext xmlns:c16="http://schemas.microsoft.com/office/drawing/2014/chart" uri="{C3380CC4-5D6E-409C-BE32-E72D297353CC}">
              <c16:uniqueId val="{00000003-3FBE-4BFE-B877-6E48668A5282}"/>
            </c:ext>
          </c:extLst>
        </c:ser>
        <c:ser>
          <c:idx val="4"/>
          <c:order val="4"/>
          <c:tx>
            <c:strRef>
              <c:f>Sheet1!$G$4</c:f>
              <c:strCache>
                <c:ptCount val="1"/>
                <c:pt idx="0">
                  <c:v>programming</c:v>
                </c:pt>
              </c:strCache>
            </c:strRef>
          </c:tx>
          <c:spPr>
            <a:blipFill>
              <a:blip xmlns:r="http://schemas.openxmlformats.org/officeDocument/2006/relationships" r:embed="rId2"/>
              <a:stretch>
                <a:fillRect/>
              </a:stretch>
            </a:blipFill>
            <a:ln>
              <a:noFill/>
            </a:ln>
            <a:effectLst/>
          </c:spPr>
          <c:invertIfNegative val="0"/>
          <c:cat>
            <c:strRef>
              <c:f>Sheet1!$C$5:$C$15</c:f>
              <c:strCache>
                <c:ptCount val="11"/>
                <c:pt idx="0">
                  <c:v>Task 1.1:  SRL</c:v>
                </c:pt>
                <c:pt idx="1">
                  <c:v>Taks 1.2: G-NDA</c:v>
                </c:pt>
                <c:pt idx="2">
                  <c:v>Taks 1.3:  B-DNA</c:v>
                </c:pt>
                <c:pt idx="3">
                  <c:v>Taks 1.4: Kink-turn</c:v>
                </c:pt>
                <c:pt idx="4">
                  <c:v>Task 2.1: xopt development</c:v>
                </c:pt>
                <c:pt idx="5">
                  <c:v>Task 2.1 restraint optimizations</c:v>
                </c:pt>
                <c:pt idx="6">
                  <c:v>Task 3.1 benchmark small</c:v>
                </c:pt>
                <c:pt idx="7">
                  <c:v>Task 3.2 benchmark large</c:v>
                </c:pt>
                <c:pt idx="8">
                  <c:v>Task 4.1: carrer development</c:v>
                </c:pt>
                <c:pt idx="9">
                  <c:v>Task 5.1: website</c:v>
                </c:pt>
                <c:pt idx="10">
                  <c:v>Task 5.2: outreach</c:v>
                </c:pt>
              </c:strCache>
            </c:strRef>
          </c:cat>
          <c:val>
            <c:numRef>
              <c:f>Sheet1!$G$5:$G$14</c:f>
              <c:numCache>
                <c:formatCode>General</c:formatCode>
                <c:ptCount val="10"/>
                <c:pt idx="0">
                  <c:v>0</c:v>
                </c:pt>
                <c:pt idx="1">
                  <c:v>0</c:v>
                </c:pt>
                <c:pt idx="4">
                  <c:v>1</c:v>
                </c:pt>
                <c:pt idx="9">
                  <c:v>2</c:v>
                </c:pt>
              </c:numCache>
            </c:numRef>
          </c:val>
          <c:extLst xmlns:c16r3="http://schemas.microsoft.com/office/drawing/2017/03/chart">
            <c:ext xmlns:c16="http://schemas.microsoft.com/office/drawing/2014/chart" uri="{C3380CC4-5D6E-409C-BE32-E72D297353CC}">
              <c16:uniqueId val="{00000004-3FBE-4BFE-B877-6E48668A5282}"/>
            </c:ext>
          </c:extLst>
        </c:ser>
        <c:ser>
          <c:idx val="5"/>
          <c:order val="5"/>
          <c:tx>
            <c:strRef>
              <c:f>Sheet1!$H$4</c:f>
              <c:strCache>
                <c:ptCount val="1"/>
                <c:pt idx="0">
                  <c:v>other</c:v>
                </c:pt>
              </c:strCache>
            </c:strRef>
          </c:tx>
          <c:spPr>
            <a:solidFill>
              <a:schemeClr val="accent2">
                <a:lumMod val="60000"/>
                <a:lumOff val="40000"/>
              </a:schemeClr>
            </a:solidFill>
            <a:ln>
              <a:solidFill>
                <a:schemeClr val="accent2">
                  <a:lumMod val="60000"/>
                  <a:lumOff val="40000"/>
                </a:schemeClr>
              </a:solidFill>
            </a:ln>
            <a:effectLst/>
          </c:spPr>
          <c:invertIfNegative val="0"/>
          <c:cat>
            <c:strRef>
              <c:f>Sheet1!$C$5:$C$15</c:f>
              <c:strCache>
                <c:ptCount val="11"/>
                <c:pt idx="0">
                  <c:v>Task 1.1:  SRL</c:v>
                </c:pt>
                <c:pt idx="1">
                  <c:v>Taks 1.2: G-NDA</c:v>
                </c:pt>
                <c:pt idx="2">
                  <c:v>Taks 1.3:  B-DNA</c:v>
                </c:pt>
                <c:pt idx="3">
                  <c:v>Taks 1.4: Kink-turn</c:v>
                </c:pt>
                <c:pt idx="4">
                  <c:v>Task 2.1: xopt development</c:v>
                </c:pt>
                <c:pt idx="5">
                  <c:v>Task 2.1 restraint optimizations</c:v>
                </c:pt>
                <c:pt idx="6">
                  <c:v>Task 3.1 benchmark small</c:v>
                </c:pt>
                <c:pt idx="7">
                  <c:v>Task 3.2 benchmark large</c:v>
                </c:pt>
                <c:pt idx="8">
                  <c:v>Task 4.1: carrer development</c:v>
                </c:pt>
                <c:pt idx="9">
                  <c:v>Task 5.1: website</c:v>
                </c:pt>
                <c:pt idx="10">
                  <c:v>Task 5.2: outreach</c:v>
                </c:pt>
              </c:strCache>
            </c:strRef>
          </c:cat>
          <c:val>
            <c:numRef>
              <c:f>Sheet1!$H$5:$H$15</c:f>
              <c:numCache>
                <c:formatCode>General</c:formatCode>
                <c:ptCount val="11"/>
                <c:pt idx="8">
                  <c:v>24</c:v>
                </c:pt>
              </c:numCache>
            </c:numRef>
          </c:val>
          <c:extLst xmlns:c16r3="http://schemas.microsoft.com/office/drawing/2017/03/chart">
            <c:ext xmlns:c16="http://schemas.microsoft.com/office/drawing/2014/chart" uri="{C3380CC4-5D6E-409C-BE32-E72D297353CC}">
              <c16:uniqueId val="{00000005-3FBE-4BFE-B877-6E48668A5282}"/>
            </c:ext>
          </c:extLst>
        </c:ser>
        <c:dLbls>
          <c:showLegendKey val="0"/>
          <c:showVal val="0"/>
          <c:showCatName val="0"/>
          <c:showSerName val="0"/>
          <c:showPercent val="0"/>
          <c:showBubbleSize val="0"/>
        </c:dLbls>
        <c:gapWidth val="150"/>
        <c:overlap val="100"/>
        <c:axId val="120915840"/>
        <c:axId val="120917376"/>
        <c:extLst xmlns:c16r3="http://schemas.microsoft.com/office/drawing/2017/03/chart"/>
      </c:barChart>
      <c:catAx>
        <c:axId val="120915840"/>
        <c:scaling>
          <c:orientation val="maxMin"/>
        </c:scaling>
        <c:delete val="0"/>
        <c:axPos val="l"/>
        <c:numFmt formatCode="General" sourceLinked="1"/>
        <c:majorTickMark val="none"/>
        <c:minorTickMark val="none"/>
        <c:tickLblPos val="high"/>
        <c:spPr>
          <a:solidFill>
            <a:schemeClr val="bg1"/>
          </a:solid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20917376"/>
        <c:crosses val="autoZero"/>
        <c:auto val="0"/>
        <c:lblAlgn val="ctr"/>
        <c:lblOffset val="100"/>
        <c:noMultiLvlLbl val="0"/>
      </c:catAx>
      <c:valAx>
        <c:axId val="120917376"/>
        <c:scaling>
          <c:orientation val="minMax"/>
          <c:max val="24"/>
          <c:min val="0"/>
        </c:scaling>
        <c:delete val="0"/>
        <c:axPos val="t"/>
        <c:majorGridlines>
          <c:spPr>
            <a:ln w="9525" cap="flat" cmpd="sng" algn="ctr">
              <a:solidFill>
                <a:schemeClr val="accent1"/>
              </a:solidFill>
              <a:round/>
            </a:ln>
            <a:effectLst/>
          </c:spPr>
        </c:majorGridlines>
        <c:numFmt formatCode="General" sourceLinked="1"/>
        <c:majorTickMark val="in"/>
        <c:minorTickMark val="in"/>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20915840"/>
        <c:crosses val="autoZero"/>
        <c:crossBetween val="between"/>
        <c:majorUnit val="1"/>
        <c:minorUnit val="0.5"/>
      </c:valAx>
      <c:spPr>
        <a:noFill/>
        <a:ln>
          <a:solidFill>
            <a:schemeClr val="accent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cs-CZ"/>
    </a:p>
  </c:txPr>
  <c:externalData r:id="rId3">
    <c:autoUpdate val="0"/>
  </c:externalData>
  <c:userShapes r:id="rId4"/>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1830F-0980-4A3F-997D-0B4DD407232C}" type="doc">
      <dgm:prSet loTypeId="urn:microsoft.com/office/officeart/2009/3/layout/StepUpProcess" loCatId="process" qsTypeId="urn:microsoft.com/office/officeart/2005/8/quickstyle/3d2" qsCatId="3D" csTypeId="urn:microsoft.com/office/officeart/2005/8/colors/accent1_2" csCatId="accent1" phldr="1"/>
      <dgm:spPr/>
      <dgm:t>
        <a:bodyPr/>
        <a:lstStyle/>
        <a:p>
          <a:endParaRPr lang="cs-CZ"/>
        </a:p>
      </dgm:t>
    </dgm:pt>
    <dgm:pt modelId="{82BF29E6-42D2-4480-AA4C-86719624B2CD}">
      <dgm:prSet phldrT="[Text]" custT="1"/>
      <dgm:spPr/>
      <dgm:t>
        <a:bodyPr/>
        <a:lstStyle/>
        <a:p>
          <a:r>
            <a:rPr lang="cs-CZ" sz="2000" b="1">
              <a:solidFill>
                <a:schemeClr val="bg2">
                  <a:lumMod val="75000"/>
                </a:schemeClr>
              </a:solidFill>
            </a:rPr>
            <a:t>PhD student</a:t>
          </a:r>
        </a:p>
      </dgm:t>
    </dgm:pt>
    <dgm:pt modelId="{790E875E-9840-4610-BA89-B3ECEC6197DC}" type="parTrans" cxnId="{D8CBADB2-2D88-486D-ADEE-DCD4DD99C505}">
      <dgm:prSet/>
      <dgm:spPr/>
      <dgm:t>
        <a:bodyPr/>
        <a:lstStyle/>
        <a:p>
          <a:endParaRPr lang="cs-CZ"/>
        </a:p>
      </dgm:t>
    </dgm:pt>
    <dgm:pt modelId="{D9627306-3AC2-4C84-8914-D2E25085059C}" type="sibTrans" cxnId="{D8CBADB2-2D88-486D-ADEE-DCD4DD99C505}">
      <dgm:prSet/>
      <dgm:spPr/>
      <dgm:t>
        <a:bodyPr/>
        <a:lstStyle/>
        <a:p>
          <a:endParaRPr lang="cs-CZ"/>
        </a:p>
      </dgm:t>
    </dgm:pt>
    <dgm:pt modelId="{95A31282-B9C3-49B2-867F-1831F173810B}">
      <dgm:prSet phldrT="[Text]" custT="1"/>
      <dgm:spPr/>
      <dgm:t>
        <a:bodyPr/>
        <a:lstStyle/>
        <a:p>
          <a:r>
            <a:rPr lang="cs-CZ" sz="2000" b="1" err="1">
              <a:solidFill>
                <a:schemeClr val="bg2">
                  <a:lumMod val="75000"/>
                </a:schemeClr>
              </a:solidFill>
            </a:rPr>
            <a:t>PostDoc</a:t>
          </a:r>
          <a:r>
            <a:rPr lang="cs-CZ" sz="2000" b="1">
              <a:solidFill>
                <a:schemeClr val="bg2">
                  <a:lumMod val="75000"/>
                </a:schemeClr>
              </a:solidFill>
            </a:rPr>
            <a:t> I</a:t>
          </a:r>
        </a:p>
      </dgm:t>
    </dgm:pt>
    <dgm:pt modelId="{74880C95-3B99-4846-86B8-577F31D79525}" type="parTrans" cxnId="{17FB3109-3E04-41B7-8F89-72F48C238CAA}">
      <dgm:prSet/>
      <dgm:spPr/>
      <dgm:t>
        <a:bodyPr/>
        <a:lstStyle/>
        <a:p>
          <a:endParaRPr lang="cs-CZ"/>
        </a:p>
      </dgm:t>
    </dgm:pt>
    <dgm:pt modelId="{51047453-9AFA-44FF-940F-BF4373D0750A}" type="sibTrans" cxnId="{17FB3109-3E04-41B7-8F89-72F48C238CAA}">
      <dgm:prSet/>
      <dgm:spPr/>
      <dgm:t>
        <a:bodyPr/>
        <a:lstStyle/>
        <a:p>
          <a:endParaRPr lang="cs-CZ"/>
        </a:p>
      </dgm:t>
    </dgm:pt>
    <dgm:pt modelId="{4250AFC1-288F-490F-8C24-5D0AFBDFB3E2}">
      <dgm:prSet phldrT="[Text]" custT="1"/>
      <dgm:spPr/>
      <dgm:t>
        <a:bodyPr/>
        <a:lstStyle/>
        <a:p>
          <a:r>
            <a:rPr lang="cs-CZ" sz="2000" b="1" err="1">
              <a:solidFill>
                <a:schemeClr val="bg2">
                  <a:lumMod val="75000"/>
                </a:schemeClr>
              </a:solidFill>
            </a:rPr>
            <a:t>PostDoc</a:t>
          </a:r>
          <a:r>
            <a:rPr lang="cs-CZ" sz="2000" b="1">
              <a:solidFill>
                <a:schemeClr val="bg2">
                  <a:lumMod val="75000"/>
                </a:schemeClr>
              </a:solidFill>
            </a:rPr>
            <a:t> II</a:t>
          </a:r>
        </a:p>
      </dgm:t>
    </dgm:pt>
    <dgm:pt modelId="{73CCB316-4AA7-479B-8C55-CD7E0DDA8C02}" type="parTrans" cxnId="{76F135E0-AC66-4E50-BBFA-A878606F7B6A}">
      <dgm:prSet/>
      <dgm:spPr/>
      <dgm:t>
        <a:bodyPr/>
        <a:lstStyle/>
        <a:p>
          <a:endParaRPr lang="cs-CZ"/>
        </a:p>
      </dgm:t>
    </dgm:pt>
    <dgm:pt modelId="{420D757E-1FE3-419D-9E53-66530BE0F3F0}" type="sibTrans" cxnId="{76F135E0-AC66-4E50-BBFA-A878606F7B6A}">
      <dgm:prSet/>
      <dgm:spPr/>
      <dgm:t>
        <a:bodyPr/>
        <a:lstStyle/>
        <a:p>
          <a:endParaRPr lang="cs-CZ"/>
        </a:p>
      </dgm:t>
    </dgm:pt>
    <dgm:pt modelId="{B90DA10E-E150-4B8E-962B-9F1B4F7CC8BA}">
      <dgm:prSet phldrT="[Text]" custT="1"/>
      <dgm:spPr/>
      <dgm:t>
        <a:bodyPr/>
        <a:lstStyle/>
        <a:p>
          <a:r>
            <a:rPr lang="cs-CZ" sz="2000" b="1">
              <a:solidFill>
                <a:schemeClr val="bg2">
                  <a:lumMod val="75000"/>
                </a:schemeClr>
              </a:solidFill>
            </a:rPr>
            <a:t>Senior </a:t>
          </a:r>
          <a:br>
            <a:rPr lang="cs-CZ" sz="2000" b="1">
              <a:solidFill>
                <a:schemeClr val="bg2">
                  <a:lumMod val="75000"/>
                </a:schemeClr>
              </a:solidFill>
            </a:rPr>
          </a:br>
          <a:r>
            <a:rPr lang="cs-CZ" sz="2000" b="1">
              <a:solidFill>
                <a:schemeClr val="bg2">
                  <a:lumMod val="75000"/>
                </a:schemeClr>
              </a:solidFill>
            </a:rPr>
            <a:t>Group Leader</a:t>
          </a:r>
        </a:p>
      </dgm:t>
    </dgm:pt>
    <dgm:pt modelId="{7153EECC-CE71-4C1F-A069-F7F918835FF2}" type="parTrans" cxnId="{F535BA06-3ECD-452B-9354-095D9D81F3CD}">
      <dgm:prSet/>
      <dgm:spPr/>
      <dgm:t>
        <a:bodyPr/>
        <a:lstStyle/>
        <a:p>
          <a:endParaRPr lang="cs-CZ"/>
        </a:p>
      </dgm:t>
    </dgm:pt>
    <dgm:pt modelId="{E41018CA-9209-4D38-9C34-BA03517BF09E}" type="sibTrans" cxnId="{F535BA06-3ECD-452B-9354-095D9D81F3CD}">
      <dgm:prSet/>
      <dgm:spPr/>
      <dgm:t>
        <a:bodyPr/>
        <a:lstStyle/>
        <a:p>
          <a:endParaRPr lang="cs-CZ"/>
        </a:p>
      </dgm:t>
    </dgm:pt>
    <dgm:pt modelId="{E4339543-0C0B-40CD-9784-893C1E3B2F91}">
      <dgm:prSet phldrT="[Text]" custT="1"/>
      <dgm:spPr/>
      <dgm:t>
        <a:bodyPr/>
        <a:lstStyle/>
        <a:p>
          <a:r>
            <a:rPr lang="cs-CZ" sz="2000" b="1">
              <a:solidFill>
                <a:schemeClr val="bg2">
                  <a:lumMod val="75000"/>
                </a:schemeClr>
              </a:solidFill>
            </a:rPr>
            <a:t>Junior </a:t>
          </a:r>
          <a:br>
            <a:rPr lang="cs-CZ" sz="2000" b="1">
              <a:solidFill>
                <a:schemeClr val="bg2">
                  <a:lumMod val="75000"/>
                </a:schemeClr>
              </a:solidFill>
            </a:rPr>
          </a:br>
          <a:r>
            <a:rPr lang="cs-CZ" sz="2000" b="1">
              <a:solidFill>
                <a:schemeClr val="bg2">
                  <a:lumMod val="75000"/>
                </a:schemeClr>
              </a:solidFill>
            </a:rPr>
            <a:t>Group </a:t>
          </a:r>
          <a:br>
            <a:rPr lang="cs-CZ" sz="2000" b="1">
              <a:solidFill>
                <a:schemeClr val="bg2">
                  <a:lumMod val="75000"/>
                </a:schemeClr>
              </a:solidFill>
            </a:rPr>
          </a:br>
          <a:r>
            <a:rPr lang="cs-CZ" sz="2000" b="1">
              <a:solidFill>
                <a:schemeClr val="bg2">
                  <a:lumMod val="75000"/>
                </a:schemeClr>
              </a:solidFill>
            </a:rPr>
            <a:t>Leader</a:t>
          </a:r>
        </a:p>
      </dgm:t>
    </dgm:pt>
    <dgm:pt modelId="{C9C051C1-6E0F-497F-8555-ED8FB4ECCBB7}" type="parTrans" cxnId="{919E458E-66A3-43D3-BA6B-444653ACF661}">
      <dgm:prSet/>
      <dgm:spPr/>
      <dgm:t>
        <a:bodyPr/>
        <a:lstStyle/>
        <a:p>
          <a:endParaRPr lang="cs-CZ"/>
        </a:p>
      </dgm:t>
    </dgm:pt>
    <dgm:pt modelId="{C4B3CFE4-C888-4CDA-9263-216BD85C7237}" type="sibTrans" cxnId="{919E458E-66A3-43D3-BA6B-444653ACF661}">
      <dgm:prSet/>
      <dgm:spPr/>
      <dgm:t>
        <a:bodyPr/>
        <a:lstStyle/>
        <a:p>
          <a:endParaRPr lang="cs-CZ"/>
        </a:p>
      </dgm:t>
    </dgm:pt>
    <dgm:pt modelId="{95A1851B-CBD7-4DDD-BE00-522322A90FFF}" type="pres">
      <dgm:prSet presAssocID="{8B01830F-0980-4A3F-997D-0B4DD407232C}" presName="rootnode" presStyleCnt="0">
        <dgm:presLayoutVars>
          <dgm:chMax/>
          <dgm:chPref/>
          <dgm:dir/>
          <dgm:animLvl val="lvl"/>
        </dgm:presLayoutVars>
      </dgm:prSet>
      <dgm:spPr/>
      <dgm:t>
        <a:bodyPr/>
        <a:lstStyle/>
        <a:p>
          <a:endParaRPr lang="cs-CZ"/>
        </a:p>
      </dgm:t>
    </dgm:pt>
    <dgm:pt modelId="{CE2E4396-65F2-460F-B73E-DA0D35A8D93E}" type="pres">
      <dgm:prSet presAssocID="{82BF29E6-42D2-4480-AA4C-86719624B2CD}" presName="composite" presStyleCnt="0"/>
      <dgm:spPr/>
    </dgm:pt>
    <dgm:pt modelId="{1CBE3263-2F67-49A4-BCC0-1CC79A759CCB}" type="pres">
      <dgm:prSet presAssocID="{82BF29E6-42D2-4480-AA4C-86719624B2CD}" presName="LShape" presStyleLbl="alignNode1" presStyleIdx="0" presStyleCnt="9" custLinFactY="5093" custLinFactNeighborX="6713" custLinFactNeighborY="100000"/>
      <dgm:spPr>
        <a:solidFill>
          <a:srgbClr val="7AC143"/>
        </a:solidFill>
      </dgm:spPr>
    </dgm:pt>
    <dgm:pt modelId="{5AE10BA1-89B7-4CBE-ACAC-C55B0B0270EF}" type="pres">
      <dgm:prSet presAssocID="{82BF29E6-42D2-4480-AA4C-86719624B2CD}" presName="ParentText" presStyleLbl="revTx" presStyleIdx="0" presStyleCnt="5" custLinFactNeighborX="8374" custLinFactNeighborY="82333">
        <dgm:presLayoutVars>
          <dgm:chMax val="0"/>
          <dgm:chPref val="0"/>
          <dgm:bulletEnabled val="1"/>
        </dgm:presLayoutVars>
      </dgm:prSet>
      <dgm:spPr/>
      <dgm:t>
        <a:bodyPr/>
        <a:lstStyle/>
        <a:p>
          <a:endParaRPr lang="cs-CZ"/>
        </a:p>
      </dgm:t>
    </dgm:pt>
    <dgm:pt modelId="{6AAA21B0-8E7D-45AF-8F7A-70E08FDE9086}" type="pres">
      <dgm:prSet presAssocID="{82BF29E6-42D2-4480-AA4C-86719624B2CD}" presName="Triangle" presStyleLbl="alignNode1" presStyleIdx="1" presStyleCnt="9" custLinFactY="197797" custLinFactNeighborX="16019" custLinFactNeighborY="200000"/>
      <dgm:spPr/>
    </dgm:pt>
    <dgm:pt modelId="{EC6FC029-C007-4F09-B4BF-38964937E2E0}" type="pres">
      <dgm:prSet presAssocID="{D9627306-3AC2-4C84-8914-D2E25085059C}" presName="sibTrans" presStyleCnt="0"/>
      <dgm:spPr/>
    </dgm:pt>
    <dgm:pt modelId="{45993BAC-14E2-4F71-9819-820FE82D8AD0}" type="pres">
      <dgm:prSet presAssocID="{D9627306-3AC2-4C84-8914-D2E25085059C}" presName="space" presStyleCnt="0"/>
      <dgm:spPr/>
    </dgm:pt>
    <dgm:pt modelId="{EF9EC7E1-06B1-4CFA-B7B9-6C69966B089E}" type="pres">
      <dgm:prSet presAssocID="{95A31282-B9C3-49B2-867F-1831F173810B}" presName="composite" presStyleCnt="0"/>
      <dgm:spPr/>
    </dgm:pt>
    <dgm:pt modelId="{331B760D-3CEE-4BA5-99BB-418A48AF85D6}" type="pres">
      <dgm:prSet presAssocID="{95A31282-B9C3-49B2-867F-1831F173810B}" presName="LShape" presStyleLbl="alignNode1" presStyleIdx="2" presStyleCnt="9" custLinFactNeighborX="1357" custLinFactNeighborY="61067"/>
      <dgm:spPr>
        <a:solidFill>
          <a:srgbClr val="7AC143"/>
        </a:solidFill>
      </dgm:spPr>
    </dgm:pt>
    <dgm:pt modelId="{6E2C2019-5112-4A90-B451-549664C155FB}" type="pres">
      <dgm:prSet presAssocID="{95A31282-B9C3-49B2-867F-1831F173810B}" presName="ParentText" presStyleLbl="revTx" presStyleIdx="1" presStyleCnt="5" custLinFactNeighborX="8468" custLinFactNeighborY="62061">
        <dgm:presLayoutVars>
          <dgm:chMax val="0"/>
          <dgm:chPref val="0"/>
          <dgm:bulletEnabled val="1"/>
        </dgm:presLayoutVars>
      </dgm:prSet>
      <dgm:spPr/>
      <dgm:t>
        <a:bodyPr/>
        <a:lstStyle/>
        <a:p>
          <a:endParaRPr lang="cs-CZ"/>
        </a:p>
      </dgm:t>
    </dgm:pt>
    <dgm:pt modelId="{C38199C4-680C-4200-90FE-410310F03606}" type="pres">
      <dgm:prSet presAssocID="{95A31282-B9C3-49B2-867F-1831F173810B}" presName="Triangle" presStyleLbl="alignNode1" presStyleIdx="3" presStyleCnt="9" custLinFactY="100000" custLinFactNeighborX="785" custLinFactNeighborY="146116"/>
      <dgm:spPr/>
    </dgm:pt>
    <dgm:pt modelId="{DC7E42E2-BD1B-4F3D-9B30-AABE15F03F08}" type="pres">
      <dgm:prSet presAssocID="{51047453-9AFA-44FF-940F-BF4373D0750A}" presName="sibTrans" presStyleCnt="0"/>
      <dgm:spPr/>
    </dgm:pt>
    <dgm:pt modelId="{D2D9C0B5-7B77-4250-9916-229CB6B18662}" type="pres">
      <dgm:prSet presAssocID="{51047453-9AFA-44FF-940F-BF4373D0750A}" presName="space" presStyleCnt="0"/>
      <dgm:spPr/>
    </dgm:pt>
    <dgm:pt modelId="{EC23C3D1-357C-4EB6-A3AA-B93D5940D36B}" type="pres">
      <dgm:prSet presAssocID="{4250AFC1-288F-490F-8C24-5D0AFBDFB3E2}" presName="composite" presStyleCnt="0"/>
      <dgm:spPr/>
    </dgm:pt>
    <dgm:pt modelId="{37351C69-CA22-425D-B1CA-ED94EBE4A40E}" type="pres">
      <dgm:prSet presAssocID="{4250AFC1-288F-490F-8C24-5D0AFBDFB3E2}" presName="LShape" presStyleLbl="alignNode1" presStyleIdx="4" presStyleCnt="9" custScaleX="83898" custLinFactNeighborX="-12549" custLinFactNeighborY="24371"/>
      <dgm:spPr>
        <a:solidFill>
          <a:srgbClr val="7AC143"/>
        </a:solidFill>
      </dgm:spPr>
    </dgm:pt>
    <dgm:pt modelId="{B4AF611B-31D8-4C04-9D86-DEEC11FDE374}" type="pres">
      <dgm:prSet presAssocID="{4250AFC1-288F-490F-8C24-5D0AFBDFB3E2}" presName="ParentText" presStyleLbl="revTx" presStyleIdx="2" presStyleCnt="5" custScaleX="134524" custScaleY="75736" custLinFactNeighborX="17073" custLinFactNeighborY="16241">
        <dgm:presLayoutVars>
          <dgm:chMax val="0"/>
          <dgm:chPref val="0"/>
          <dgm:bulletEnabled val="1"/>
        </dgm:presLayoutVars>
      </dgm:prSet>
      <dgm:spPr/>
      <dgm:t>
        <a:bodyPr/>
        <a:lstStyle/>
        <a:p>
          <a:endParaRPr lang="cs-CZ"/>
        </a:p>
      </dgm:t>
    </dgm:pt>
    <dgm:pt modelId="{17A787F0-02DE-4E6F-B503-6C5401F74981}" type="pres">
      <dgm:prSet presAssocID="{4250AFC1-288F-490F-8C24-5D0AFBDFB3E2}" presName="Triangle" presStyleLbl="alignNode1" presStyleIdx="5" presStyleCnt="9" custLinFactX="257141" custLinFactY="-49547" custLinFactNeighborX="300000" custLinFactNeighborY="-100000"/>
      <dgm:spPr/>
    </dgm:pt>
    <dgm:pt modelId="{C86571C0-CE87-45A4-9CDB-5DC19B3D96D2}" type="pres">
      <dgm:prSet presAssocID="{420D757E-1FE3-419D-9E53-66530BE0F3F0}" presName="sibTrans" presStyleCnt="0"/>
      <dgm:spPr/>
    </dgm:pt>
    <dgm:pt modelId="{22A744D5-1877-4032-8C43-103BE52C9773}" type="pres">
      <dgm:prSet presAssocID="{420D757E-1FE3-419D-9E53-66530BE0F3F0}" presName="space" presStyleCnt="0"/>
      <dgm:spPr/>
    </dgm:pt>
    <dgm:pt modelId="{EC1609DD-D90C-4657-950D-59BCC1CCE787}" type="pres">
      <dgm:prSet presAssocID="{E4339543-0C0B-40CD-9784-893C1E3B2F91}" presName="composite" presStyleCnt="0"/>
      <dgm:spPr/>
    </dgm:pt>
    <dgm:pt modelId="{09A6EE6E-2F9E-4FBD-916F-397AA22D9362}" type="pres">
      <dgm:prSet presAssocID="{E4339543-0C0B-40CD-9784-893C1E3B2F91}" presName="LShape" presStyleLbl="alignNode1" presStyleIdx="6" presStyleCnt="9" custLinFactNeighborX="-11143" custLinFactNeighborY="-22062"/>
      <dgm:spPr>
        <a:solidFill>
          <a:srgbClr val="7AC143"/>
        </a:solidFill>
      </dgm:spPr>
    </dgm:pt>
    <dgm:pt modelId="{5C51B7EE-5A51-4C7E-9C92-63BB9C976E84}" type="pres">
      <dgm:prSet presAssocID="{E4339543-0C0B-40CD-9784-893C1E3B2F91}" presName="ParentText" presStyleLbl="revTx" presStyleIdx="3" presStyleCnt="5" custScaleX="78904" custScaleY="75651" custLinFactNeighborX="-14432" custLinFactNeighborY="-24823">
        <dgm:presLayoutVars>
          <dgm:chMax val="0"/>
          <dgm:chPref val="0"/>
          <dgm:bulletEnabled val="1"/>
        </dgm:presLayoutVars>
      </dgm:prSet>
      <dgm:spPr/>
      <dgm:t>
        <a:bodyPr/>
        <a:lstStyle/>
        <a:p>
          <a:endParaRPr lang="cs-CZ"/>
        </a:p>
      </dgm:t>
    </dgm:pt>
    <dgm:pt modelId="{4A3072ED-7356-41F9-9FE3-F6971DD6B938}" type="pres">
      <dgm:prSet presAssocID="{E4339543-0C0B-40CD-9784-893C1E3B2F91}" presName="Triangle" presStyleLbl="alignNode1" presStyleIdx="7" presStyleCnt="9" custAng="0" custFlipVert="0" custFlipHor="0" custScaleX="102442" custScaleY="85826" custLinFactX="-333236" custLinFactY="100000" custLinFactNeighborX="-400000" custLinFactNeighborY="107097"/>
      <dgm:spPr/>
    </dgm:pt>
    <dgm:pt modelId="{63048D19-1F1B-49B8-9102-41910CCEA211}" type="pres">
      <dgm:prSet presAssocID="{C4B3CFE4-C888-4CDA-9263-216BD85C7237}" presName="sibTrans" presStyleCnt="0"/>
      <dgm:spPr/>
    </dgm:pt>
    <dgm:pt modelId="{035D7315-6240-441B-B703-43B02DC811E0}" type="pres">
      <dgm:prSet presAssocID="{C4B3CFE4-C888-4CDA-9263-216BD85C7237}" presName="space" presStyleCnt="0"/>
      <dgm:spPr/>
    </dgm:pt>
    <dgm:pt modelId="{D0817CFC-E1FB-488E-9FDD-9D8BA9F950D5}" type="pres">
      <dgm:prSet presAssocID="{B90DA10E-E150-4B8E-962B-9F1B4F7CC8BA}" presName="composite" presStyleCnt="0"/>
      <dgm:spPr/>
    </dgm:pt>
    <dgm:pt modelId="{2B78A3FD-F9FE-47DE-8D61-168F9832312C}" type="pres">
      <dgm:prSet presAssocID="{B90DA10E-E150-4B8E-962B-9F1B4F7CC8BA}" presName="LShape" presStyleLbl="alignNode1" presStyleIdx="8" presStyleCnt="9" custLinFactNeighborX="-14184" custLinFactNeighborY="-67787"/>
      <dgm:spPr>
        <a:solidFill>
          <a:srgbClr val="7AC143"/>
        </a:solidFill>
      </dgm:spPr>
    </dgm:pt>
    <dgm:pt modelId="{FFD5C35A-F135-415D-AB3B-1C2371FB7A04}" type="pres">
      <dgm:prSet presAssocID="{B90DA10E-E150-4B8E-962B-9F1B4F7CC8BA}" presName="ParentText" presStyleLbl="revTx" presStyleIdx="4" presStyleCnt="5" custScaleX="98442" custScaleY="76961" custLinFactNeighborX="-9641" custLinFactNeighborY="-64258">
        <dgm:presLayoutVars>
          <dgm:chMax val="0"/>
          <dgm:chPref val="0"/>
          <dgm:bulletEnabled val="1"/>
        </dgm:presLayoutVars>
      </dgm:prSet>
      <dgm:spPr/>
      <dgm:t>
        <a:bodyPr/>
        <a:lstStyle/>
        <a:p>
          <a:endParaRPr lang="cs-CZ"/>
        </a:p>
      </dgm:t>
    </dgm:pt>
  </dgm:ptLst>
  <dgm:cxnLst>
    <dgm:cxn modelId="{919E458E-66A3-43D3-BA6B-444653ACF661}" srcId="{8B01830F-0980-4A3F-997D-0B4DD407232C}" destId="{E4339543-0C0B-40CD-9784-893C1E3B2F91}" srcOrd="3" destOrd="0" parTransId="{C9C051C1-6E0F-497F-8555-ED8FB4ECCBB7}" sibTransId="{C4B3CFE4-C888-4CDA-9263-216BD85C7237}"/>
    <dgm:cxn modelId="{17FB3109-3E04-41B7-8F89-72F48C238CAA}" srcId="{8B01830F-0980-4A3F-997D-0B4DD407232C}" destId="{95A31282-B9C3-49B2-867F-1831F173810B}" srcOrd="1" destOrd="0" parTransId="{74880C95-3B99-4846-86B8-577F31D79525}" sibTransId="{51047453-9AFA-44FF-940F-BF4373D0750A}"/>
    <dgm:cxn modelId="{E62370AF-053B-4AF1-9A9C-95E8F4D12D51}" type="presOf" srcId="{95A31282-B9C3-49B2-867F-1831F173810B}" destId="{6E2C2019-5112-4A90-B451-549664C155FB}" srcOrd="0" destOrd="0" presId="urn:microsoft.com/office/officeart/2009/3/layout/StepUpProcess"/>
    <dgm:cxn modelId="{D8CBADB2-2D88-486D-ADEE-DCD4DD99C505}" srcId="{8B01830F-0980-4A3F-997D-0B4DD407232C}" destId="{82BF29E6-42D2-4480-AA4C-86719624B2CD}" srcOrd="0" destOrd="0" parTransId="{790E875E-9840-4610-BA89-B3ECEC6197DC}" sibTransId="{D9627306-3AC2-4C84-8914-D2E25085059C}"/>
    <dgm:cxn modelId="{368E1D30-39DE-43FF-92A5-C6D0BDD38662}" type="presOf" srcId="{4250AFC1-288F-490F-8C24-5D0AFBDFB3E2}" destId="{B4AF611B-31D8-4C04-9D86-DEEC11FDE374}" srcOrd="0" destOrd="0" presId="urn:microsoft.com/office/officeart/2009/3/layout/StepUpProcess"/>
    <dgm:cxn modelId="{CD0979D2-B379-433A-AC38-28280E554B48}" type="presOf" srcId="{B90DA10E-E150-4B8E-962B-9F1B4F7CC8BA}" destId="{FFD5C35A-F135-415D-AB3B-1C2371FB7A04}" srcOrd="0" destOrd="0" presId="urn:microsoft.com/office/officeart/2009/3/layout/StepUpProcess"/>
    <dgm:cxn modelId="{76F135E0-AC66-4E50-BBFA-A878606F7B6A}" srcId="{8B01830F-0980-4A3F-997D-0B4DD407232C}" destId="{4250AFC1-288F-490F-8C24-5D0AFBDFB3E2}" srcOrd="2" destOrd="0" parTransId="{73CCB316-4AA7-479B-8C55-CD7E0DDA8C02}" sibTransId="{420D757E-1FE3-419D-9E53-66530BE0F3F0}"/>
    <dgm:cxn modelId="{EBFD1814-0BA1-4EFC-ADED-352B8E22BAA0}" type="presOf" srcId="{E4339543-0C0B-40CD-9784-893C1E3B2F91}" destId="{5C51B7EE-5A51-4C7E-9C92-63BB9C976E84}" srcOrd="0" destOrd="0" presId="urn:microsoft.com/office/officeart/2009/3/layout/StepUpProcess"/>
    <dgm:cxn modelId="{F535BA06-3ECD-452B-9354-095D9D81F3CD}" srcId="{8B01830F-0980-4A3F-997D-0B4DD407232C}" destId="{B90DA10E-E150-4B8E-962B-9F1B4F7CC8BA}" srcOrd="4" destOrd="0" parTransId="{7153EECC-CE71-4C1F-A069-F7F918835FF2}" sibTransId="{E41018CA-9209-4D38-9C34-BA03517BF09E}"/>
    <dgm:cxn modelId="{5A78954E-140A-4E5A-8031-0FFDA8A71D8A}" type="presOf" srcId="{82BF29E6-42D2-4480-AA4C-86719624B2CD}" destId="{5AE10BA1-89B7-4CBE-ACAC-C55B0B0270EF}" srcOrd="0" destOrd="0" presId="urn:microsoft.com/office/officeart/2009/3/layout/StepUpProcess"/>
    <dgm:cxn modelId="{C4801167-0592-4BF2-B3B4-74418498E447}" type="presOf" srcId="{8B01830F-0980-4A3F-997D-0B4DD407232C}" destId="{95A1851B-CBD7-4DDD-BE00-522322A90FFF}" srcOrd="0" destOrd="0" presId="urn:microsoft.com/office/officeart/2009/3/layout/StepUpProcess"/>
    <dgm:cxn modelId="{AB1222C5-2854-40CE-B8C5-DAA3A27D9D3A}" type="presParOf" srcId="{95A1851B-CBD7-4DDD-BE00-522322A90FFF}" destId="{CE2E4396-65F2-460F-B73E-DA0D35A8D93E}" srcOrd="0" destOrd="0" presId="urn:microsoft.com/office/officeart/2009/3/layout/StepUpProcess"/>
    <dgm:cxn modelId="{30C801BC-B3F6-418B-940A-9B06068588F4}" type="presParOf" srcId="{CE2E4396-65F2-460F-B73E-DA0D35A8D93E}" destId="{1CBE3263-2F67-49A4-BCC0-1CC79A759CCB}" srcOrd="0" destOrd="0" presId="urn:microsoft.com/office/officeart/2009/3/layout/StepUpProcess"/>
    <dgm:cxn modelId="{2C7010CB-E7B9-4904-ADFB-76DC6B601E6E}" type="presParOf" srcId="{CE2E4396-65F2-460F-B73E-DA0D35A8D93E}" destId="{5AE10BA1-89B7-4CBE-ACAC-C55B0B0270EF}" srcOrd="1" destOrd="0" presId="urn:microsoft.com/office/officeart/2009/3/layout/StepUpProcess"/>
    <dgm:cxn modelId="{EA9C1C3D-858B-4CCC-9D3A-F3727C806C1C}" type="presParOf" srcId="{CE2E4396-65F2-460F-B73E-DA0D35A8D93E}" destId="{6AAA21B0-8E7D-45AF-8F7A-70E08FDE9086}" srcOrd="2" destOrd="0" presId="urn:microsoft.com/office/officeart/2009/3/layout/StepUpProcess"/>
    <dgm:cxn modelId="{0F3B59C9-C840-4C53-AA16-D13AB227F0EE}" type="presParOf" srcId="{95A1851B-CBD7-4DDD-BE00-522322A90FFF}" destId="{EC6FC029-C007-4F09-B4BF-38964937E2E0}" srcOrd="1" destOrd="0" presId="urn:microsoft.com/office/officeart/2009/3/layout/StepUpProcess"/>
    <dgm:cxn modelId="{91533053-00CD-4782-BCD3-BD7DFE1E77DA}" type="presParOf" srcId="{EC6FC029-C007-4F09-B4BF-38964937E2E0}" destId="{45993BAC-14E2-4F71-9819-820FE82D8AD0}" srcOrd="0" destOrd="0" presId="urn:microsoft.com/office/officeart/2009/3/layout/StepUpProcess"/>
    <dgm:cxn modelId="{F3B49931-2C46-4405-A680-B9BF915BF0A1}" type="presParOf" srcId="{95A1851B-CBD7-4DDD-BE00-522322A90FFF}" destId="{EF9EC7E1-06B1-4CFA-B7B9-6C69966B089E}" srcOrd="2" destOrd="0" presId="urn:microsoft.com/office/officeart/2009/3/layout/StepUpProcess"/>
    <dgm:cxn modelId="{494C5181-B1D7-4DC3-8CA7-7E53F4D373B2}" type="presParOf" srcId="{EF9EC7E1-06B1-4CFA-B7B9-6C69966B089E}" destId="{331B760D-3CEE-4BA5-99BB-418A48AF85D6}" srcOrd="0" destOrd="0" presId="urn:microsoft.com/office/officeart/2009/3/layout/StepUpProcess"/>
    <dgm:cxn modelId="{4E839446-905F-4830-9561-2754C4E2FE82}" type="presParOf" srcId="{EF9EC7E1-06B1-4CFA-B7B9-6C69966B089E}" destId="{6E2C2019-5112-4A90-B451-549664C155FB}" srcOrd="1" destOrd="0" presId="urn:microsoft.com/office/officeart/2009/3/layout/StepUpProcess"/>
    <dgm:cxn modelId="{B1EE7719-B44C-4DFB-A665-29CFE6A6D174}" type="presParOf" srcId="{EF9EC7E1-06B1-4CFA-B7B9-6C69966B089E}" destId="{C38199C4-680C-4200-90FE-410310F03606}" srcOrd="2" destOrd="0" presId="urn:microsoft.com/office/officeart/2009/3/layout/StepUpProcess"/>
    <dgm:cxn modelId="{A3E12C46-40A6-47D2-A70E-B56B6F7FD2F7}" type="presParOf" srcId="{95A1851B-CBD7-4DDD-BE00-522322A90FFF}" destId="{DC7E42E2-BD1B-4F3D-9B30-AABE15F03F08}" srcOrd="3" destOrd="0" presId="urn:microsoft.com/office/officeart/2009/3/layout/StepUpProcess"/>
    <dgm:cxn modelId="{DD754C06-B015-4A7E-AB47-B5C967215E52}" type="presParOf" srcId="{DC7E42E2-BD1B-4F3D-9B30-AABE15F03F08}" destId="{D2D9C0B5-7B77-4250-9916-229CB6B18662}" srcOrd="0" destOrd="0" presId="urn:microsoft.com/office/officeart/2009/3/layout/StepUpProcess"/>
    <dgm:cxn modelId="{35A2152C-7457-4711-A87E-B166F7632FCD}" type="presParOf" srcId="{95A1851B-CBD7-4DDD-BE00-522322A90FFF}" destId="{EC23C3D1-357C-4EB6-A3AA-B93D5940D36B}" srcOrd="4" destOrd="0" presId="urn:microsoft.com/office/officeart/2009/3/layout/StepUpProcess"/>
    <dgm:cxn modelId="{0AA584D6-5861-4E1E-A987-0C7B8D643219}" type="presParOf" srcId="{EC23C3D1-357C-4EB6-A3AA-B93D5940D36B}" destId="{37351C69-CA22-425D-B1CA-ED94EBE4A40E}" srcOrd="0" destOrd="0" presId="urn:microsoft.com/office/officeart/2009/3/layout/StepUpProcess"/>
    <dgm:cxn modelId="{7532C6E1-7EA2-44F9-BEA5-FE2828D3E23E}" type="presParOf" srcId="{EC23C3D1-357C-4EB6-A3AA-B93D5940D36B}" destId="{B4AF611B-31D8-4C04-9D86-DEEC11FDE374}" srcOrd="1" destOrd="0" presId="urn:microsoft.com/office/officeart/2009/3/layout/StepUpProcess"/>
    <dgm:cxn modelId="{544CEEAC-3349-4301-ADBD-24DE2D6B7129}" type="presParOf" srcId="{EC23C3D1-357C-4EB6-A3AA-B93D5940D36B}" destId="{17A787F0-02DE-4E6F-B503-6C5401F74981}" srcOrd="2" destOrd="0" presId="urn:microsoft.com/office/officeart/2009/3/layout/StepUpProcess"/>
    <dgm:cxn modelId="{F2525B07-C209-4704-941D-1CD9EC21D1EA}" type="presParOf" srcId="{95A1851B-CBD7-4DDD-BE00-522322A90FFF}" destId="{C86571C0-CE87-45A4-9CDB-5DC19B3D96D2}" srcOrd="5" destOrd="0" presId="urn:microsoft.com/office/officeart/2009/3/layout/StepUpProcess"/>
    <dgm:cxn modelId="{F87F317C-E8D8-4640-8ABC-B046C82DA2E3}" type="presParOf" srcId="{C86571C0-CE87-45A4-9CDB-5DC19B3D96D2}" destId="{22A744D5-1877-4032-8C43-103BE52C9773}" srcOrd="0" destOrd="0" presId="urn:microsoft.com/office/officeart/2009/3/layout/StepUpProcess"/>
    <dgm:cxn modelId="{B23BB021-13BC-4FBC-ADC9-DA9FAF857ACE}" type="presParOf" srcId="{95A1851B-CBD7-4DDD-BE00-522322A90FFF}" destId="{EC1609DD-D90C-4657-950D-59BCC1CCE787}" srcOrd="6" destOrd="0" presId="urn:microsoft.com/office/officeart/2009/3/layout/StepUpProcess"/>
    <dgm:cxn modelId="{D28A443B-FE36-4F74-94B0-2BB96D57D332}" type="presParOf" srcId="{EC1609DD-D90C-4657-950D-59BCC1CCE787}" destId="{09A6EE6E-2F9E-4FBD-916F-397AA22D9362}" srcOrd="0" destOrd="0" presId="urn:microsoft.com/office/officeart/2009/3/layout/StepUpProcess"/>
    <dgm:cxn modelId="{BCC7A2EF-DEC4-4854-AEB6-45CF6976155E}" type="presParOf" srcId="{EC1609DD-D90C-4657-950D-59BCC1CCE787}" destId="{5C51B7EE-5A51-4C7E-9C92-63BB9C976E84}" srcOrd="1" destOrd="0" presId="urn:microsoft.com/office/officeart/2009/3/layout/StepUpProcess"/>
    <dgm:cxn modelId="{F3F6C8AF-8208-4FA0-8A3B-A9B0B4B484F5}" type="presParOf" srcId="{EC1609DD-D90C-4657-950D-59BCC1CCE787}" destId="{4A3072ED-7356-41F9-9FE3-F6971DD6B938}" srcOrd="2" destOrd="0" presId="urn:microsoft.com/office/officeart/2009/3/layout/StepUpProcess"/>
    <dgm:cxn modelId="{43F7BB0F-DDED-4270-8AFD-F28CCE7BF35C}" type="presParOf" srcId="{95A1851B-CBD7-4DDD-BE00-522322A90FFF}" destId="{63048D19-1F1B-49B8-9102-41910CCEA211}" srcOrd="7" destOrd="0" presId="urn:microsoft.com/office/officeart/2009/3/layout/StepUpProcess"/>
    <dgm:cxn modelId="{B2E93A29-70E3-4C4A-86C0-FC4909798935}" type="presParOf" srcId="{63048D19-1F1B-49B8-9102-41910CCEA211}" destId="{035D7315-6240-441B-B703-43B02DC811E0}" srcOrd="0" destOrd="0" presId="urn:microsoft.com/office/officeart/2009/3/layout/StepUpProcess"/>
    <dgm:cxn modelId="{4A262683-84AE-4174-B443-117442B27FF0}" type="presParOf" srcId="{95A1851B-CBD7-4DDD-BE00-522322A90FFF}" destId="{D0817CFC-E1FB-488E-9FDD-9D8BA9F950D5}" srcOrd="8" destOrd="0" presId="urn:microsoft.com/office/officeart/2009/3/layout/StepUpProcess"/>
    <dgm:cxn modelId="{74029753-08CB-42BF-8328-79B845F2B5E6}" type="presParOf" srcId="{D0817CFC-E1FB-488E-9FDD-9D8BA9F950D5}" destId="{2B78A3FD-F9FE-47DE-8D61-168F9832312C}" srcOrd="0" destOrd="0" presId="urn:microsoft.com/office/officeart/2009/3/layout/StepUpProcess"/>
    <dgm:cxn modelId="{017C6E4A-0FF0-42D0-9C4D-8E12E0CF2D1F}" type="presParOf" srcId="{D0817CFC-E1FB-488E-9FDD-9D8BA9F950D5}" destId="{FFD5C35A-F135-415D-AB3B-1C2371FB7A0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EE4C8-ABA7-4E53-8434-16056D11DD5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59484C7C-4CB2-4B48-A555-DEEEF6A97F45}">
      <dgm:prSet phldrT="[Text]"/>
      <dgm:spPr/>
      <dgm:t>
        <a:bodyPr/>
        <a:lstStyle/>
        <a:p>
          <a:r>
            <a:rPr lang="en-US" noProof="0"/>
            <a:t>Dinner implemented</a:t>
          </a:r>
        </a:p>
      </dgm:t>
    </dgm:pt>
    <dgm:pt modelId="{3D562471-4360-4C26-BD9C-639CA5E6D6EA}" type="parTrans" cxnId="{D48DBB2E-0CAB-495D-BB51-9C83395AB980}">
      <dgm:prSet/>
      <dgm:spPr/>
      <dgm:t>
        <a:bodyPr/>
        <a:lstStyle/>
        <a:p>
          <a:endParaRPr lang="cs-CZ"/>
        </a:p>
      </dgm:t>
    </dgm:pt>
    <dgm:pt modelId="{21AA0C36-61CE-4495-B104-4889F3C48447}" type="sibTrans" cxnId="{D48DBB2E-0CAB-495D-BB51-9C83395AB980}">
      <dgm:prSet/>
      <dgm:spPr/>
      <dgm:t>
        <a:bodyPr/>
        <a:lstStyle/>
        <a:p>
          <a:endParaRPr lang="cs-CZ"/>
        </a:p>
      </dgm:t>
    </dgm:pt>
    <dgm:pt modelId="{3E33A7C6-CBD5-4B25-82C9-59DEC545BEB3}">
      <dgm:prSet phldrT="[Text]"/>
      <dgm:spPr/>
      <dgm:t>
        <a:bodyPr/>
        <a:lstStyle/>
        <a:p>
          <a:r>
            <a:rPr lang="en-US" noProof="0"/>
            <a:t>1. Resources purchased</a:t>
          </a:r>
        </a:p>
      </dgm:t>
    </dgm:pt>
    <dgm:pt modelId="{E9CF1806-BDC7-4AED-A796-52A465522DFB}" type="parTrans" cxnId="{4F483D1B-F8F6-4E0C-9844-D962E83CF071}">
      <dgm:prSet/>
      <dgm:spPr/>
      <dgm:t>
        <a:bodyPr/>
        <a:lstStyle/>
        <a:p>
          <a:endParaRPr lang="en-US" noProof="0"/>
        </a:p>
      </dgm:t>
    </dgm:pt>
    <dgm:pt modelId="{DEC7DB83-E3FF-446B-B38F-FB2BDADD53A2}" type="sibTrans" cxnId="{4F483D1B-F8F6-4E0C-9844-D962E83CF071}">
      <dgm:prSet/>
      <dgm:spPr/>
      <dgm:t>
        <a:bodyPr/>
        <a:lstStyle/>
        <a:p>
          <a:endParaRPr lang="cs-CZ"/>
        </a:p>
      </dgm:t>
    </dgm:pt>
    <dgm:pt modelId="{3EEE9D41-C7D2-454D-8090-2FB89AF8D228}">
      <dgm:prSet phldrT="[Text]"/>
      <dgm:spPr/>
      <dgm:t>
        <a:bodyPr/>
        <a:lstStyle/>
        <a:p>
          <a:r>
            <a:rPr lang="en-US" noProof="0"/>
            <a:t>2. Soup cooked</a:t>
          </a:r>
        </a:p>
      </dgm:t>
    </dgm:pt>
    <dgm:pt modelId="{352C45BB-5700-42C9-B5A6-5A0884C2C23B}" type="parTrans" cxnId="{F37A6E1A-AD16-4604-A9CC-F544F77720C5}">
      <dgm:prSet/>
      <dgm:spPr/>
      <dgm:t>
        <a:bodyPr/>
        <a:lstStyle/>
        <a:p>
          <a:endParaRPr lang="en-US" noProof="0"/>
        </a:p>
      </dgm:t>
    </dgm:pt>
    <dgm:pt modelId="{57F0FDE1-00A4-4BD4-A26F-2E4C5FD0040E}" type="sibTrans" cxnId="{F37A6E1A-AD16-4604-A9CC-F544F77720C5}">
      <dgm:prSet/>
      <dgm:spPr/>
      <dgm:t>
        <a:bodyPr/>
        <a:lstStyle/>
        <a:p>
          <a:endParaRPr lang="cs-CZ"/>
        </a:p>
      </dgm:t>
    </dgm:pt>
    <dgm:pt modelId="{2ABB6DEC-9F56-4844-A778-C2517CB1C4B2}">
      <dgm:prSet/>
      <dgm:spPr/>
      <dgm:t>
        <a:bodyPr/>
        <a:lstStyle/>
        <a:p>
          <a:r>
            <a:rPr lang="en-US" noProof="0"/>
            <a:t>3. Main course cooked</a:t>
          </a:r>
        </a:p>
      </dgm:t>
    </dgm:pt>
    <dgm:pt modelId="{A276E207-45DE-41B7-9404-449464A7707A}" type="parTrans" cxnId="{EC379733-F151-470D-A991-2D6154459DAD}">
      <dgm:prSet/>
      <dgm:spPr/>
      <dgm:t>
        <a:bodyPr/>
        <a:lstStyle/>
        <a:p>
          <a:endParaRPr lang="en-US" noProof="0"/>
        </a:p>
      </dgm:t>
    </dgm:pt>
    <dgm:pt modelId="{825D3FAE-67AE-444C-9B18-82B54304C186}" type="sibTrans" cxnId="{EC379733-F151-470D-A991-2D6154459DAD}">
      <dgm:prSet/>
      <dgm:spPr/>
      <dgm:t>
        <a:bodyPr/>
        <a:lstStyle/>
        <a:p>
          <a:endParaRPr lang="cs-CZ"/>
        </a:p>
      </dgm:t>
    </dgm:pt>
    <dgm:pt modelId="{DC8DB44A-CB23-460A-8DB3-810D7A02AC77}">
      <dgm:prSet/>
      <dgm:spPr/>
      <dgm:t>
        <a:bodyPr/>
        <a:lstStyle/>
        <a:p>
          <a:r>
            <a:rPr lang="en-US" noProof="0"/>
            <a:t>4. Desert delivered</a:t>
          </a:r>
        </a:p>
      </dgm:t>
    </dgm:pt>
    <dgm:pt modelId="{51D20C39-F6BF-4DB0-AB8C-2F94C79E4B29}" type="parTrans" cxnId="{0E9DF485-5567-4AB0-A4C6-C3DF3380D387}">
      <dgm:prSet/>
      <dgm:spPr/>
      <dgm:t>
        <a:bodyPr/>
        <a:lstStyle/>
        <a:p>
          <a:endParaRPr lang="en-US" noProof="0"/>
        </a:p>
      </dgm:t>
    </dgm:pt>
    <dgm:pt modelId="{0B32D307-E67A-402C-A66E-6AB4CBF4A39A}" type="sibTrans" cxnId="{0E9DF485-5567-4AB0-A4C6-C3DF3380D387}">
      <dgm:prSet/>
      <dgm:spPr/>
      <dgm:t>
        <a:bodyPr/>
        <a:lstStyle/>
        <a:p>
          <a:endParaRPr lang="cs-CZ"/>
        </a:p>
      </dgm:t>
    </dgm:pt>
    <dgm:pt modelId="{562A590D-8154-4F04-A01E-24C6BD9A42EA}">
      <dgm:prSet/>
      <dgm:spPr/>
      <dgm:t>
        <a:bodyPr/>
        <a:lstStyle/>
        <a:p>
          <a:r>
            <a:rPr lang="en-US" noProof="0"/>
            <a:t>5. Dinner served</a:t>
          </a:r>
        </a:p>
      </dgm:t>
    </dgm:pt>
    <dgm:pt modelId="{487B86C6-865E-444E-BF30-22BD6375773A}" type="parTrans" cxnId="{F04675E9-D9B3-4A14-9F82-EF55D1D63038}">
      <dgm:prSet/>
      <dgm:spPr/>
      <dgm:t>
        <a:bodyPr/>
        <a:lstStyle/>
        <a:p>
          <a:endParaRPr lang="en-US" noProof="0"/>
        </a:p>
      </dgm:t>
    </dgm:pt>
    <dgm:pt modelId="{2D52ABE2-0E08-422B-989B-A83A8FD103A1}" type="sibTrans" cxnId="{F04675E9-D9B3-4A14-9F82-EF55D1D63038}">
      <dgm:prSet/>
      <dgm:spPr/>
      <dgm:t>
        <a:bodyPr/>
        <a:lstStyle/>
        <a:p>
          <a:endParaRPr lang="cs-CZ"/>
        </a:p>
      </dgm:t>
    </dgm:pt>
    <dgm:pt modelId="{628789B5-C749-4258-BA42-CB21F6F664D7}">
      <dgm:prSet/>
      <dgm:spPr/>
      <dgm:t>
        <a:bodyPr/>
        <a:lstStyle/>
        <a:p>
          <a:r>
            <a:rPr lang="en-US" noProof="0"/>
            <a:t>3.1 Meat roasted</a:t>
          </a:r>
        </a:p>
      </dgm:t>
    </dgm:pt>
    <dgm:pt modelId="{9F924C4A-611A-4DCA-A69A-4B8A43F734BB}" type="parTrans" cxnId="{CCA9ADFE-7F6E-494E-9727-9B4651274B69}">
      <dgm:prSet/>
      <dgm:spPr/>
      <dgm:t>
        <a:bodyPr/>
        <a:lstStyle/>
        <a:p>
          <a:endParaRPr lang="en-US" noProof="0"/>
        </a:p>
      </dgm:t>
    </dgm:pt>
    <dgm:pt modelId="{3A5D528E-21F6-4A4E-ACCC-7B56E85D15AE}" type="sibTrans" cxnId="{CCA9ADFE-7F6E-494E-9727-9B4651274B69}">
      <dgm:prSet/>
      <dgm:spPr/>
      <dgm:t>
        <a:bodyPr/>
        <a:lstStyle/>
        <a:p>
          <a:endParaRPr lang="cs-CZ"/>
        </a:p>
      </dgm:t>
    </dgm:pt>
    <dgm:pt modelId="{76F9C477-8F92-4AE1-810F-A6818819F994}">
      <dgm:prSet/>
      <dgm:spPr/>
      <dgm:t>
        <a:bodyPr/>
        <a:lstStyle/>
        <a:p>
          <a:r>
            <a:rPr lang="en-US" noProof="0"/>
            <a:t>3.2 Sauce prepared</a:t>
          </a:r>
        </a:p>
      </dgm:t>
    </dgm:pt>
    <dgm:pt modelId="{36A5590A-3E64-4068-A434-E19D90B145C1}" type="parTrans" cxnId="{32801F9C-A5B0-4AD3-BE97-FB4EFDC5DD71}">
      <dgm:prSet/>
      <dgm:spPr/>
      <dgm:t>
        <a:bodyPr/>
        <a:lstStyle/>
        <a:p>
          <a:endParaRPr lang="en-US" noProof="0"/>
        </a:p>
      </dgm:t>
    </dgm:pt>
    <dgm:pt modelId="{39EA987B-2DA5-496A-AE45-3B3BE406140D}" type="sibTrans" cxnId="{32801F9C-A5B0-4AD3-BE97-FB4EFDC5DD71}">
      <dgm:prSet/>
      <dgm:spPr/>
      <dgm:t>
        <a:bodyPr/>
        <a:lstStyle/>
        <a:p>
          <a:endParaRPr lang="cs-CZ"/>
        </a:p>
      </dgm:t>
    </dgm:pt>
    <dgm:pt modelId="{692C8C80-9DDD-4BD0-9950-91CA1504D698}">
      <dgm:prSet/>
      <dgm:spPr/>
      <dgm:t>
        <a:bodyPr/>
        <a:lstStyle/>
        <a:p>
          <a:r>
            <a:rPr lang="en-US" noProof="0"/>
            <a:t>3.3 Side dish cooked</a:t>
          </a:r>
        </a:p>
      </dgm:t>
    </dgm:pt>
    <dgm:pt modelId="{BEBE93C6-6E1F-40BF-985F-FFE6923A674E}" type="parTrans" cxnId="{5D85C6E8-61BE-4097-AFA5-3422465C4782}">
      <dgm:prSet/>
      <dgm:spPr/>
      <dgm:t>
        <a:bodyPr/>
        <a:lstStyle/>
        <a:p>
          <a:endParaRPr lang="en-US" noProof="0"/>
        </a:p>
      </dgm:t>
    </dgm:pt>
    <dgm:pt modelId="{1FDF9D58-85C7-4BEA-9B99-1E24DCB89F08}" type="sibTrans" cxnId="{5D85C6E8-61BE-4097-AFA5-3422465C4782}">
      <dgm:prSet/>
      <dgm:spPr/>
      <dgm:t>
        <a:bodyPr/>
        <a:lstStyle/>
        <a:p>
          <a:endParaRPr lang="cs-CZ"/>
        </a:p>
      </dgm:t>
    </dgm:pt>
    <dgm:pt modelId="{498354B9-1588-4738-9BD5-9EEFA9EAF7F4}" type="pres">
      <dgm:prSet presAssocID="{9BDEE4C8-ABA7-4E53-8434-16056D11DD5C}" presName="hierChild1" presStyleCnt="0">
        <dgm:presLayoutVars>
          <dgm:chPref val="1"/>
          <dgm:dir/>
          <dgm:animOne val="branch"/>
          <dgm:animLvl val="lvl"/>
          <dgm:resizeHandles/>
        </dgm:presLayoutVars>
      </dgm:prSet>
      <dgm:spPr/>
      <dgm:t>
        <a:bodyPr/>
        <a:lstStyle/>
        <a:p>
          <a:endParaRPr lang="cs-CZ"/>
        </a:p>
      </dgm:t>
    </dgm:pt>
    <dgm:pt modelId="{74ED6DFE-F549-4C29-B301-D344696DB013}" type="pres">
      <dgm:prSet presAssocID="{59484C7C-4CB2-4B48-A555-DEEEF6A97F45}" presName="hierRoot1" presStyleCnt="0"/>
      <dgm:spPr/>
    </dgm:pt>
    <dgm:pt modelId="{14960870-D924-46A0-9BAB-498054530302}" type="pres">
      <dgm:prSet presAssocID="{59484C7C-4CB2-4B48-A555-DEEEF6A97F45}" presName="composite" presStyleCnt="0"/>
      <dgm:spPr/>
    </dgm:pt>
    <dgm:pt modelId="{1FC83707-25FA-4A19-8769-AEFF5E093317}" type="pres">
      <dgm:prSet presAssocID="{59484C7C-4CB2-4B48-A555-DEEEF6A97F45}" presName="background" presStyleLbl="node0" presStyleIdx="0" presStyleCnt="1"/>
      <dgm:spPr/>
    </dgm:pt>
    <dgm:pt modelId="{C001288C-51D1-4867-BF10-E969828D53E5}" type="pres">
      <dgm:prSet presAssocID="{59484C7C-4CB2-4B48-A555-DEEEF6A97F45}" presName="text" presStyleLbl="fgAcc0" presStyleIdx="0" presStyleCnt="1">
        <dgm:presLayoutVars>
          <dgm:chPref val="3"/>
        </dgm:presLayoutVars>
      </dgm:prSet>
      <dgm:spPr/>
      <dgm:t>
        <a:bodyPr/>
        <a:lstStyle/>
        <a:p>
          <a:endParaRPr lang="cs-CZ"/>
        </a:p>
      </dgm:t>
    </dgm:pt>
    <dgm:pt modelId="{78D04EB9-D94A-4097-96E4-1677EF4A2BA4}" type="pres">
      <dgm:prSet presAssocID="{59484C7C-4CB2-4B48-A555-DEEEF6A97F45}" presName="hierChild2" presStyleCnt="0"/>
      <dgm:spPr/>
    </dgm:pt>
    <dgm:pt modelId="{77B5950F-A54B-4925-8280-0F4A41FCD8C0}" type="pres">
      <dgm:prSet presAssocID="{E9CF1806-BDC7-4AED-A796-52A465522DFB}" presName="Name10" presStyleLbl="parChTrans1D2" presStyleIdx="0" presStyleCnt="5"/>
      <dgm:spPr/>
      <dgm:t>
        <a:bodyPr/>
        <a:lstStyle/>
        <a:p>
          <a:endParaRPr lang="cs-CZ"/>
        </a:p>
      </dgm:t>
    </dgm:pt>
    <dgm:pt modelId="{12D0EE20-FFC7-47B0-B961-85ACCAC2E76D}" type="pres">
      <dgm:prSet presAssocID="{3E33A7C6-CBD5-4B25-82C9-59DEC545BEB3}" presName="hierRoot2" presStyleCnt="0"/>
      <dgm:spPr/>
    </dgm:pt>
    <dgm:pt modelId="{361A1CE6-F03A-4629-8848-6DAD4E36E7D0}" type="pres">
      <dgm:prSet presAssocID="{3E33A7C6-CBD5-4B25-82C9-59DEC545BEB3}" presName="composite2" presStyleCnt="0"/>
      <dgm:spPr/>
    </dgm:pt>
    <dgm:pt modelId="{EC4F2C67-C284-40AB-B621-3C3F1432549F}" type="pres">
      <dgm:prSet presAssocID="{3E33A7C6-CBD5-4B25-82C9-59DEC545BEB3}" presName="background2" presStyleLbl="node2" presStyleIdx="0" presStyleCnt="5"/>
      <dgm:spPr/>
    </dgm:pt>
    <dgm:pt modelId="{58440D28-5C7B-4C54-BE15-EAB683D05F4B}" type="pres">
      <dgm:prSet presAssocID="{3E33A7C6-CBD5-4B25-82C9-59DEC545BEB3}" presName="text2" presStyleLbl="fgAcc2" presStyleIdx="0" presStyleCnt="5">
        <dgm:presLayoutVars>
          <dgm:chPref val="3"/>
        </dgm:presLayoutVars>
      </dgm:prSet>
      <dgm:spPr/>
      <dgm:t>
        <a:bodyPr/>
        <a:lstStyle/>
        <a:p>
          <a:endParaRPr lang="cs-CZ"/>
        </a:p>
      </dgm:t>
    </dgm:pt>
    <dgm:pt modelId="{9DC6EAF2-18D5-4289-8BA9-1CED43FE12C4}" type="pres">
      <dgm:prSet presAssocID="{3E33A7C6-CBD5-4B25-82C9-59DEC545BEB3}" presName="hierChild3" presStyleCnt="0"/>
      <dgm:spPr/>
    </dgm:pt>
    <dgm:pt modelId="{AAE28A48-299A-45C3-868E-9083F93B19A7}" type="pres">
      <dgm:prSet presAssocID="{352C45BB-5700-42C9-B5A6-5A0884C2C23B}" presName="Name10" presStyleLbl="parChTrans1D2" presStyleIdx="1" presStyleCnt="5"/>
      <dgm:spPr/>
      <dgm:t>
        <a:bodyPr/>
        <a:lstStyle/>
        <a:p>
          <a:endParaRPr lang="cs-CZ"/>
        </a:p>
      </dgm:t>
    </dgm:pt>
    <dgm:pt modelId="{8F6F739C-9D3F-47BB-BF17-BDF2603B33BB}" type="pres">
      <dgm:prSet presAssocID="{3EEE9D41-C7D2-454D-8090-2FB89AF8D228}" presName="hierRoot2" presStyleCnt="0"/>
      <dgm:spPr/>
    </dgm:pt>
    <dgm:pt modelId="{6B3653D5-0EC4-4C57-8044-8A30B61BDA1E}" type="pres">
      <dgm:prSet presAssocID="{3EEE9D41-C7D2-454D-8090-2FB89AF8D228}" presName="composite2" presStyleCnt="0"/>
      <dgm:spPr/>
    </dgm:pt>
    <dgm:pt modelId="{995A533D-85E9-4B9B-9F01-323A1CDD96DD}" type="pres">
      <dgm:prSet presAssocID="{3EEE9D41-C7D2-454D-8090-2FB89AF8D228}" presName="background2" presStyleLbl="node2" presStyleIdx="1" presStyleCnt="5"/>
      <dgm:spPr/>
    </dgm:pt>
    <dgm:pt modelId="{58E7533B-98BC-4ACD-B383-2540B8A52B13}" type="pres">
      <dgm:prSet presAssocID="{3EEE9D41-C7D2-454D-8090-2FB89AF8D228}" presName="text2" presStyleLbl="fgAcc2" presStyleIdx="1" presStyleCnt="5">
        <dgm:presLayoutVars>
          <dgm:chPref val="3"/>
        </dgm:presLayoutVars>
      </dgm:prSet>
      <dgm:spPr/>
      <dgm:t>
        <a:bodyPr/>
        <a:lstStyle/>
        <a:p>
          <a:endParaRPr lang="cs-CZ"/>
        </a:p>
      </dgm:t>
    </dgm:pt>
    <dgm:pt modelId="{692607F4-746D-4F6D-8225-B4D5C6C59682}" type="pres">
      <dgm:prSet presAssocID="{3EEE9D41-C7D2-454D-8090-2FB89AF8D228}" presName="hierChild3" presStyleCnt="0"/>
      <dgm:spPr/>
    </dgm:pt>
    <dgm:pt modelId="{9845D3AE-A517-4396-842F-E4FDCD83829B}" type="pres">
      <dgm:prSet presAssocID="{A276E207-45DE-41B7-9404-449464A7707A}" presName="Name10" presStyleLbl="parChTrans1D2" presStyleIdx="2" presStyleCnt="5"/>
      <dgm:spPr/>
      <dgm:t>
        <a:bodyPr/>
        <a:lstStyle/>
        <a:p>
          <a:endParaRPr lang="cs-CZ"/>
        </a:p>
      </dgm:t>
    </dgm:pt>
    <dgm:pt modelId="{5DA2DFC3-4B69-4C72-962E-52CAE05CB59F}" type="pres">
      <dgm:prSet presAssocID="{2ABB6DEC-9F56-4844-A778-C2517CB1C4B2}" presName="hierRoot2" presStyleCnt="0"/>
      <dgm:spPr/>
    </dgm:pt>
    <dgm:pt modelId="{03F49FCA-6BB6-46C4-B179-D94C86137A18}" type="pres">
      <dgm:prSet presAssocID="{2ABB6DEC-9F56-4844-A778-C2517CB1C4B2}" presName="composite2" presStyleCnt="0"/>
      <dgm:spPr/>
    </dgm:pt>
    <dgm:pt modelId="{44CF8834-E20D-4E2F-AEF2-3D020AE55472}" type="pres">
      <dgm:prSet presAssocID="{2ABB6DEC-9F56-4844-A778-C2517CB1C4B2}" presName="background2" presStyleLbl="node2" presStyleIdx="2" presStyleCnt="5"/>
      <dgm:spPr/>
    </dgm:pt>
    <dgm:pt modelId="{957288A6-25AA-432B-BAF3-853DC6A026C7}" type="pres">
      <dgm:prSet presAssocID="{2ABB6DEC-9F56-4844-A778-C2517CB1C4B2}" presName="text2" presStyleLbl="fgAcc2" presStyleIdx="2" presStyleCnt="5">
        <dgm:presLayoutVars>
          <dgm:chPref val="3"/>
        </dgm:presLayoutVars>
      </dgm:prSet>
      <dgm:spPr/>
      <dgm:t>
        <a:bodyPr/>
        <a:lstStyle/>
        <a:p>
          <a:endParaRPr lang="cs-CZ"/>
        </a:p>
      </dgm:t>
    </dgm:pt>
    <dgm:pt modelId="{98D5FA03-06A1-4ED9-A72E-D578CEB11CEE}" type="pres">
      <dgm:prSet presAssocID="{2ABB6DEC-9F56-4844-A778-C2517CB1C4B2}" presName="hierChild3" presStyleCnt="0"/>
      <dgm:spPr/>
    </dgm:pt>
    <dgm:pt modelId="{520C7AEE-1B22-4823-BFC4-710A59B8873D}" type="pres">
      <dgm:prSet presAssocID="{9F924C4A-611A-4DCA-A69A-4B8A43F734BB}" presName="Name17" presStyleLbl="parChTrans1D3" presStyleIdx="0" presStyleCnt="3"/>
      <dgm:spPr/>
      <dgm:t>
        <a:bodyPr/>
        <a:lstStyle/>
        <a:p>
          <a:endParaRPr lang="cs-CZ"/>
        </a:p>
      </dgm:t>
    </dgm:pt>
    <dgm:pt modelId="{0E444E51-070C-4D45-A9EA-EE32728ED6D9}" type="pres">
      <dgm:prSet presAssocID="{628789B5-C749-4258-BA42-CB21F6F664D7}" presName="hierRoot3" presStyleCnt="0"/>
      <dgm:spPr/>
    </dgm:pt>
    <dgm:pt modelId="{34063C7D-DD03-4927-9A1C-C5325FF12981}" type="pres">
      <dgm:prSet presAssocID="{628789B5-C749-4258-BA42-CB21F6F664D7}" presName="composite3" presStyleCnt="0"/>
      <dgm:spPr/>
    </dgm:pt>
    <dgm:pt modelId="{D1D851CD-2778-44AA-A628-A24FE73E82DE}" type="pres">
      <dgm:prSet presAssocID="{628789B5-C749-4258-BA42-CB21F6F664D7}" presName="background3" presStyleLbl="node3" presStyleIdx="0" presStyleCnt="3"/>
      <dgm:spPr/>
    </dgm:pt>
    <dgm:pt modelId="{2526EFAA-668D-4F9E-B45A-F3216B2B203A}" type="pres">
      <dgm:prSet presAssocID="{628789B5-C749-4258-BA42-CB21F6F664D7}" presName="text3" presStyleLbl="fgAcc3" presStyleIdx="0" presStyleCnt="3">
        <dgm:presLayoutVars>
          <dgm:chPref val="3"/>
        </dgm:presLayoutVars>
      </dgm:prSet>
      <dgm:spPr/>
      <dgm:t>
        <a:bodyPr/>
        <a:lstStyle/>
        <a:p>
          <a:endParaRPr lang="cs-CZ"/>
        </a:p>
      </dgm:t>
    </dgm:pt>
    <dgm:pt modelId="{4527831B-CC8A-4C9A-B1B4-39FA0C2D5B68}" type="pres">
      <dgm:prSet presAssocID="{628789B5-C749-4258-BA42-CB21F6F664D7}" presName="hierChild4" presStyleCnt="0"/>
      <dgm:spPr/>
    </dgm:pt>
    <dgm:pt modelId="{B280ADB2-7B75-48F7-B7E2-2009A0D904CD}" type="pres">
      <dgm:prSet presAssocID="{36A5590A-3E64-4068-A434-E19D90B145C1}" presName="Name17" presStyleLbl="parChTrans1D3" presStyleIdx="1" presStyleCnt="3"/>
      <dgm:spPr/>
      <dgm:t>
        <a:bodyPr/>
        <a:lstStyle/>
        <a:p>
          <a:endParaRPr lang="cs-CZ"/>
        </a:p>
      </dgm:t>
    </dgm:pt>
    <dgm:pt modelId="{89DFC490-1722-4087-8842-0BC1C331FAD1}" type="pres">
      <dgm:prSet presAssocID="{76F9C477-8F92-4AE1-810F-A6818819F994}" presName="hierRoot3" presStyleCnt="0"/>
      <dgm:spPr/>
    </dgm:pt>
    <dgm:pt modelId="{5C935325-66D9-497B-A07B-5C8999201703}" type="pres">
      <dgm:prSet presAssocID="{76F9C477-8F92-4AE1-810F-A6818819F994}" presName="composite3" presStyleCnt="0"/>
      <dgm:spPr/>
    </dgm:pt>
    <dgm:pt modelId="{79F8A5E5-CB4B-4072-96D5-3DFBD147EA1C}" type="pres">
      <dgm:prSet presAssocID="{76F9C477-8F92-4AE1-810F-A6818819F994}" presName="background3" presStyleLbl="node3" presStyleIdx="1" presStyleCnt="3"/>
      <dgm:spPr/>
    </dgm:pt>
    <dgm:pt modelId="{548D97E9-8CE4-44F4-914F-4295E8D81103}" type="pres">
      <dgm:prSet presAssocID="{76F9C477-8F92-4AE1-810F-A6818819F994}" presName="text3" presStyleLbl="fgAcc3" presStyleIdx="1" presStyleCnt="3">
        <dgm:presLayoutVars>
          <dgm:chPref val="3"/>
        </dgm:presLayoutVars>
      </dgm:prSet>
      <dgm:spPr/>
      <dgm:t>
        <a:bodyPr/>
        <a:lstStyle/>
        <a:p>
          <a:endParaRPr lang="cs-CZ"/>
        </a:p>
      </dgm:t>
    </dgm:pt>
    <dgm:pt modelId="{91565E5C-6F78-4B2C-9EDB-C32F6EB9C794}" type="pres">
      <dgm:prSet presAssocID="{76F9C477-8F92-4AE1-810F-A6818819F994}" presName="hierChild4" presStyleCnt="0"/>
      <dgm:spPr/>
    </dgm:pt>
    <dgm:pt modelId="{021643C8-EEA2-4FFB-8360-8B0CA468A885}" type="pres">
      <dgm:prSet presAssocID="{BEBE93C6-6E1F-40BF-985F-FFE6923A674E}" presName="Name17" presStyleLbl="parChTrans1D3" presStyleIdx="2" presStyleCnt="3"/>
      <dgm:spPr/>
      <dgm:t>
        <a:bodyPr/>
        <a:lstStyle/>
        <a:p>
          <a:endParaRPr lang="cs-CZ"/>
        </a:p>
      </dgm:t>
    </dgm:pt>
    <dgm:pt modelId="{7019B3CC-95EF-46E7-85BE-F5B6D7A342F4}" type="pres">
      <dgm:prSet presAssocID="{692C8C80-9DDD-4BD0-9950-91CA1504D698}" presName="hierRoot3" presStyleCnt="0"/>
      <dgm:spPr/>
    </dgm:pt>
    <dgm:pt modelId="{F879452A-A700-4CFA-B386-4DDCE3F1DC9C}" type="pres">
      <dgm:prSet presAssocID="{692C8C80-9DDD-4BD0-9950-91CA1504D698}" presName="composite3" presStyleCnt="0"/>
      <dgm:spPr/>
    </dgm:pt>
    <dgm:pt modelId="{315C4EDA-2540-4F3E-9449-F13F1E7CC3F7}" type="pres">
      <dgm:prSet presAssocID="{692C8C80-9DDD-4BD0-9950-91CA1504D698}" presName="background3" presStyleLbl="node3" presStyleIdx="2" presStyleCnt="3"/>
      <dgm:spPr/>
    </dgm:pt>
    <dgm:pt modelId="{2B91FD2C-D175-4D6F-8F8A-3501CF7E61F6}" type="pres">
      <dgm:prSet presAssocID="{692C8C80-9DDD-4BD0-9950-91CA1504D698}" presName="text3" presStyleLbl="fgAcc3" presStyleIdx="2" presStyleCnt="3">
        <dgm:presLayoutVars>
          <dgm:chPref val="3"/>
        </dgm:presLayoutVars>
      </dgm:prSet>
      <dgm:spPr/>
      <dgm:t>
        <a:bodyPr/>
        <a:lstStyle/>
        <a:p>
          <a:endParaRPr lang="cs-CZ"/>
        </a:p>
      </dgm:t>
    </dgm:pt>
    <dgm:pt modelId="{87D5891D-DDC2-434B-AD6E-82D1AD5E322A}" type="pres">
      <dgm:prSet presAssocID="{692C8C80-9DDD-4BD0-9950-91CA1504D698}" presName="hierChild4" presStyleCnt="0"/>
      <dgm:spPr/>
    </dgm:pt>
    <dgm:pt modelId="{8250C2B1-0501-4952-A020-5B687260B317}" type="pres">
      <dgm:prSet presAssocID="{51D20C39-F6BF-4DB0-AB8C-2F94C79E4B29}" presName="Name10" presStyleLbl="parChTrans1D2" presStyleIdx="3" presStyleCnt="5"/>
      <dgm:spPr/>
      <dgm:t>
        <a:bodyPr/>
        <a:lstStyle/>
        <a:p>
          <a:endParaRPr lang="cs-CZ"/>
        </a:p>
      </dgm:t>
    </dgm:pt>
    <dgm:pt modelId="{89FB74C3-33FE-4A1B-913E-2B384E46C816}" type="pres">
      <dgm:prSet presAssocID="{DC8DB44A-CB23-460A-8DB3-810D7A02AC77}" presName="hierRoot2" presStyleCnt="0"/>
      <dgm:spPr/>
    </dgm:pt>
    <dgm:pt modelId="{A6FFB72E-3B28-44B3-82FA-66947554F90F}" type="pres">
      <dgm:prSet presAssocID="{DC8DB44A-CB23-460A-8DB3-810D7A02AC77}" presName="composite2" presStyleCnt="0"/>
      <dgm:spPr/>
    </dgm:pt>
    <dgm:pt modelId="{2EDA6F42-5588-4FBA-B837-7430241BBDB5}" type="pres">
      <dgm:prSet presAssocID="{DC8DB44A-CB23-460A-8DB3-810D7A02AC77}" presName="background2" presStyleLbl="node2" presStyleIdx="3" presStyleCnt="5"/>
      <dgm:spPr/>
    </dgm:pt>
    <dgm:pt modelId="{E412EE2A-1A74-4164-BB23-162F04E4FA77}" type="pres">
      <dgm:prSet presAssocID="{DC8DB44A-CB23-460A-8DB3-810D7A02AC77}" presName="text2" presStyleLbl="fgAcc2" presStyleIdx="3" presStyleCnt="5">
        <dgm:presLayoutVars>
          <dgm:chPref val="3"/>
        </dgm:presLayoutVars>
      </dgm:prSet>
      <dgm:spPr/>
      <dgm:t>
        <a:bodyPr/>
        <a:lstStyle/>
        <a:p>
          <a:endParaRPr lang="cs-CZ"/>
        </a:p>
      </dgm:t>
    </dgm:pt>
    <dgm:pt modelId="{43CF6A9F-24DB-4400-8E8E-AF278C6905D1}" type="pres">
      <dgm:prSet presAssocID="{DC8DB44A-CB23-460A-8DB3-810D7A02AC77}" presName="hierChild3" presStyleCnt="0"/>
      <dgm:spPr/>
    </dgm:pt>
    <dgm:pt modelId="{94070419-A8F3-446C-A32C-DDDE4AC505FD}" type="pres">
      <dgm:prSet presAssocID="{487B86C6-865E-444E-BF30-22BD6375773A}" presName="Name10" presStyleLbl="parChTrans1D2" presStyleIdx="4" presStyleCnt="5"/>
      <dgm:spPr/>
      <dgm:t>
        <a:bodyPr/>
        <a:lstStyle/>
        <a:p>
          <a:endParaRPr lang="cs-CZ"/>
        </a:p>
      </dgm:t>
    </dgm:pt>
    <dgm:pt modelId="{1079985A-2BA3-4BED-8C77-FFA037E6491B}" type="pres">
      <dgm:prSet presAssocID="{562A590D-8154-4F04-A01E-24C6BD9A42EA}" presName="hierRoot2" presStyleCnt="0"/>
      <dgm:spPr/>
    </dgm:pt>
    <dgm:pt modelId="{AF150D83-EC8F-4303-9D83-11C97414381B}" type="pres">
      <dgm:prSet presAssocID="{562A590D-8154-4F04-A01E-24C6BD9A42EA}" presName="composite2" presStyleCnt="0"/>
      <dgm:spPr/>
    </dgm:pt>
    <dgm:pt modelId="{12AB15B1-9E9D-4ED5-B2CA-7290263A9B2A}" type="pres">
      <dgm:prSet presAssocID="{562A590D-8154-4F04-A01E-24C6BD9A42EA}" presName="background2" presStyleLbl="node2" presStyleIdx="4" presStyleCnt="5"/>
      <dgm:spPr/>
    </dgm:pt>
    <dgm:pt modelId="{50C0D41F-C64D-4B67-8B79-6C507E7A61BF}" type="pres">
      <dgm:prSet presAssocID="{562A590D-8154-4F04-A01E-24C6BD9A42EA}" presName="text2" presStyleLbl="fgAcc2" presStyleIdx="4" presStyleCnt="5">
        <dgm:presLayoutVars>
          <dgm:chPref val="3"/>
        </dgm:presLayoutVars>
      </dgm:prSet>
      <dgm:spPr/>
      <dgm:t>
        <a:bodyPr/>
        <a:lstStyle/>
        <a:p>
          <a:endParaRPr lang="cs-CZ"/>
        </a:p>
      </dgm:t>
    </dgm:pt>
    <dgm:pt modelId="{E572F3FE-E4AC-4021-AA75-031783A22927}" type="pres">
      <dgm:prSet presAssocID="{562A590D-8154-4F04-A01E-24C6BD9A42EA}" presName="hierChild3" presStyleCnt="0"/>
      <dgm:spPr/>
    </dgm:pt>
  </dgm:ptLst>
  <dgm:cxnLst>
    <dgm:cxn modelId="{0E9DF485-5567-4AB0-A4C6-C3DF3380D387}" srcId="{59484C7C-4CB2-4B48-A555-DEEEF6A97F45}" destId="{DC8DB44A-CB23-460A-8DB3-810D7A02AC77}" srcOrd="3" destOrd="0" parTransId="{51D20C39-F6BF-4DB0-AB8C-2F94C79E4B29}" sibTransId="{0B32D307-E67A-402C-A66E-6AB4CBF4A39A}"/>
    <dgm:cxn modelId="{A520DFE7-A754-4BD4-BEDB-F1B573E1C0A8}" type="presOf" srcId="{352C45BB-5700-42C9-B5A6-5A0884C2C23B}" destId="{AAE28A48-299A-45C3-868E-9083F93B19A7}" srcOrd="0" destOrd="0" presId="urn:microsoft.com/office/officeart/2005/8/layout/hierarchy1"/>
    <dgm:cxn modelId="{58F415E4-F74B-4CBA-AF58-836B29B4B517}" type="presOf" srcId="{59484C7C-4CB2-4B48-A555-DEEEF6A97F45}" destId="{C001288C-51D1-4867-BF10-E969828D53E5}" srcOrd="0" destOrd="0" presId="urn:microsoft.com/office/officeart/2005/8/layout/hierarchy1"/>
    <dgm:cxn modelId="{4CBD0AE6-ECD7-4D8D-9DDD-BD4F78E40444}" type="presOf" srcId="{51D20C39-F6BF-4DB0-AB8C-2F94C79E4B29}" destId="{8250C2B1-0501-4952-A020-5B687260B317}" srcOrd="0" destOrd="0" presId="urn:microsoft.com/office/officeart/2005/8/layout/hierarchy1"/>
    <dgm:cxn modelId="{B82464C3-72E3-42FB-A6F7-CB541DE2B5C9}" type="presOf" srcId="{9F924C4A-611A-4DCA-A69A-4B8A43F734BB}" destId="{520C7AEE-1B22-4823-BFC4-710A59B8873D}" srcOrd="0" destOrd="0" presId="urn:microsoft.com/office/officeart/2005/8/layout/hierarchy1"/>
    <dgm:cxn modelId="{CCA9ADFE-7F6E-494E-9727-9B4651274B69}" srcId="{2ABB6DEC-9F56-4844-A778-C2517CB1C4B2}" destId="{628789B5-C749-4258-BA42-CB21F6F664D7}" srcOrd="0" destOrd="0" parTransId="{9F924C4A-611A-4DCA-A69A-4B8A43F734BB}" sibTransId="{3A5D528E-21F6-4A4E-ACCC-7B56E85D15AE}"/>
    <dgm:cxn modelId="{E4FCA662-1B5A-4EAC-88E0-E5B53C6CDE5E}" type="presOf" srcId="{36A5590A-3E64-4068-A434-E19D90B145C1}" destId="{B280ADB2-7B75-48F7-B7E2-2009A0D904CD}" srcOrd="0" destOrd="0" presId="urn:microsoft.com/office/officeart/2005/8/layout/hierarchy1"/>
    <dgm:cxn modelId="{68D06C06-0690-443B-9E5D-1E4AFCCB9B65}" type="presOf" srcId="{2ABB6DEC-9F56-4844-A778-C2517CB1C4B2}" destId="{957288A6-25AA-432B-BAF3-853DC6A026C7}" srcOrd="0" destOrd="0" presId="urn:microsoft.com/office/officeart/2005/8/layout/hierarchy1"/>
    <dgm:cxn modelId="{D90DEACD-DBE8-4F28-BA24-6EDD637376B0}" type="presOf" srcId="{76F9C477-8F92-4AE1-810F-A6818819F994}" destId="{548D97E9-8CE4-44F4-914F-4295E8D81103}" srcOrd="0" destOrd="0" presId="urn:microsoft.com/office/officeart/2005/8/layout/hierarchy1"/>
    <dgm:cxn modelId="{5D48169E-6F54-4100-972F-7482F8CFB155}" type="presOf" srcId="{628789B5-C749-4258-BA42-CB21F6F664D7}" destId="{2526EFAA-668D-4F9E-B45A-F3216B2B203A}" srcOrd="0" destOrd="0" presId="urn:microsoft.com/office/officeart/2005/8/layout/hierarchy1"/>
    <dgm:cxn modelId="{32801F9C-A5B0-4AD3-BE97-FB4EFDC5DD71}" srcId="{2ABB6DEC-9F56-4844-A778-C2517CB1C4B2}" destId="{76F9C477-8F92-4AE1-810F-A6818819F994}" srcOrd="1" destOrd="0" parTransId="{36A5590A-3E64-4068-A434-E19D90B145C1}" sibTransId="{39EA987B-2DA5-496A-AE45-3B3BE406140D}"/>
    <dgm:cxn modelId="{CE404BF2-A91D-4FDF-8184-18A1DFD8EFA0}" type="presOf" srcId="{692C8C80-9DDD-4BD0-9950-91CA1504D698}" destId="{2B91FD2C-D175-4D6F-8F8A-3501CF7E61F6}" srcOrd="0" destOrd="0" presId="urn:microsoft.com/office/officeart/2005/8/layout/hierarchy1"/>
    <dgm:cxn modelId="{EC379733-F151-470D-A991-2D6154459DAD}" srcId="{59484C7C-4CB2-4B48-A555-DEEEF6A97F45}" destId="{2ABB6DEC-9F56-4844-A778-C2517CB1C4B2}" srcOrd="2" destOrd="0" parTransId="{A276E207-45DE-41B7-9404-449464A7707A}" sibTransId="{825D3FAE-67AE-444C-9B18-82B54304C186}"/>
    <dgm:cxn modelId="{1A9B6DB8-0299-442A-B703-A7CEA6FD6013}" type="presOf" srcId="{E9CF1806-BDC7-4AED-A796-52A465522DFB}" destId="{77B5950F-A54B-4925-8280-0F4A41FCD8C0}" srcOrd="0" destOrd="0" presId="urn:microsoft.com/office/officeart/2005/8/layout/hierarchy1"/>
    <dgm:cxn modelId="{D48DBB2E-0CAB-495D-BB51-9C83395AB980}" srcId="{9BDEE4C8-ABA7-4E53-8434-16056D11DD5C}" destId="{59484C7C-4CB2-4B48-A555-DEEEF6A97F45}" srcOrd="0" destOrd="0" parTransId="{3D562471-4360-4C26-BD9C-639CA5E6D6EA}" sibTransId="{21AA0C36-61CE-4495-B104-4889F3C48447}"/>
    <dgm:cxn modelId="{924252F4-8172-4039-A622-9603C4EDEC17}" type="presOf" srcId="{BEBE93C6-6E1F-40BF-985F-FFE6923A674E}" destId="{021643C8-EEA2-4FFB-8360-8B0CA468A885}" srcOrd="0" destOrd="0" presId="urn:microsoft.com/office/officeart/2005/8/layout/hierarchy1"/>
    <dgm:cxn modelId="{385E6583-EC43-4B79-A262-48ADE1D3B7F1}" type="presOf" srcId="{A276E207-45DE-41B7-9404-449464A7707A}" destId="{9845D3AE-A517-4396-842F-E4FDCD83829B}" srcOrd="0" destOrd="0" presId="urn:microsoft.com/office/officeart/2005/8/layout/hierarchy1"/>
    <dgm:cxn modelId="{F37A6E1A-AD16-4604-A9CC-F544F77720C5}" srcId="{59484C7C-4CB2-4B48-A555-DEEEF6A97F45}" destId="{3EEE9D41-C7D2-454D-8090-2FB89AF8D228}" srcOrd="1" destOrd="0" parTransId="{352C45BB-5700-42C9-B5A6-5A0884C2C23B}" sibTransId="{57F0FDE1-00A4-4BD4-A26F-2E4C5FD0040E}"/>
    <dgm:cxn modelId="{3FE5AE0F-1807-45B1-8C54-FF2907750F87}" type="presOf" srcId="{9BDEE4C8-ABA7-4E53-8434-16056D11DD5C}" destId="{498354B9-1588-4738-9BD5-9EEFA9EAF7F4}" srcOrd="0" destOrd="0" presId="urn:microsoft.com/office/officeart/2005/8/layout/hierarchy1"/>
    <dgm:cxn modelId="{4F483D1B-F8F6-4E0C-9844-D962E83CF071}" srcId="{59484C7C-4CB2-4B48-A555-DEEEF6A97F45}" destId="{3E33A7C6-CBD5-4B25-82C9-59DEC545BEB3}" srcOrd="0" destOrd="0" parTransId="{E9CF1806-BDC7-4AED-A796-52A465522DFB}" sibTransId="{DEC7DB83-E3FF-446B-B38F-FB2BDADD53A2}"/>
    <dgm:cxn modelId="{1EFD136A-D1A0-4CC6-B897-6DD35A2BA104}" type="presOf" srcId="{487B86C6-865E-444E-BF30-22BD6375773A}" destId="{94070419-A8F3-446C-A32C-DDDE4AC505FD}" srcOrd="0" destOrd="0" presId="urn:microsoft.com/office/officeart/2005/8/layout/hierarchy1"/>
    <dgm:cxn modelId="{7692DFBA-5A04-42DE-9856-BBB1EB775767}" type="presOf" srcId="{562A590D-8154-4F04-A01E-24C6BD9A42EA}" destId="{50C0D41F-C64D-4B67-8B79-6C507E7A61BF}" srcOrd="0" destOrd="0" presId="urn:microsoft.com/office/officeart/2005/8/layout/hierarchy1"/>
    <dgm:cxn modelId="{5D85C6E8-61BE-4097-AFA5-3422465C4782}" srcId="{2ABB6DEC-9F56-4844-A778-C2517CB1C4B2}" destId="{692C8C80-9DDD-4BD0-9950-91CA1504D698}" srcOrd="2" destOrd="0" parTransId="{BEBE93C6-6E1F-40BF-985F-FFE6923A674E}" sibTransId="{1FDF9D58-85C7-4BEA-9B99-1E24DCB89F08}"/>
    <dgm:cxn modelId="{F04675E9-D9B3-4A14-9F82-EF55D1D63038}" srcId="{59484C7C-4CB2-4B48-A555-DEEEF6A97F45}" destId="{562A590D-8154-4F04-A01E-24C6BD9A42EA}" srcOrd="4" destOrd="0" parTransId="{487B86C6-865E-444E-BF30-22BD6375773A}" sibTransId="{2D52ABE2-0E08-422B-989B-A83A8FD103A1}"/>
    <dgm:cxn modelId="{FB9A5A30-EE38-43ED-9238-E0D0860B0F92}" type="presOf" srcId="{DC8DB44A-CB23-460A-8DB3-810D7A02AC77}" destId="{E412EE2A-1A74-4164-BB23-162F04E4FA77}" srcOrd="0" destOrd="0" presId="urn:microsoft.com/office/officeart/2005/8/layout/hierarchy1"/>
    <dgm:cxn modelId="{409090E3-6BCE-4026-8312-6D6F1C3C46C3}" type="presOf" srcId="{3EEE9D41-C7D2-454D-8090-2FB89AF8D228}" destId="{58E7533B-98BC-4ACD-B383-2540B8A52B13}" srcOrd="0" destOrd="0" presId="urn:microsoft.com/office/officeart/2005/8/layout/hierarchy1"/>
    <dgm:cxn modelId="{6AF29F25-3C3B-4F84-AB93-FF890C04D8FD}" type="presOf" srcId="{3E33A7C6-CBD5-4B25-82C9-59DEC545BEB3}" destId="{58440D28-5C7B-4C54-BE15-EAB683D05F4B}" srcOrd="0" destOrd="0" presId="urn:microsoft.com/office/officeart/2005/8/layout/hierarchy1"/>
    <dgm:cxn modelId="{1B399E24-72B3-44E7-8A7D-C1E8D61F91D7}" type="presParOf" srcId="{498354B9-1588-4738-9BD5-9EEFA9EAF7F4}" destId="{74ED6DFE-F549-4C29-B301-D344696DB013}" srcOrd="0" destOrd="0" presId="urn:microsoft.com/office/officeart/2005/8/layout/hierarchy1"/>
    <dgm:cxn modelId="{8A2FFCA2-B33C-46FD-8D6D-8CC8A08E8485}" type="presParOf" srcId="{74ED6DFE-F549-4C29-B301-D344696DB013}" destId="{14960870-D924-46A0-9BAB-498054530302}" srcOrd="0" destOrd="0" presId="urn:microsoft.com/office/officeart/2005/8/layout/hierarchy1"/>
    <dgm:cxn modelId="{8DFE8777-136B-483D-BEA4-9910C1BEBCC5}" type="presParOf" srcId="{14960870-D924-46A0-9BAB-498054530302}" destId="{1FC83707-25FA-4A19-8769-AEFF5E093317}" srcOrd="0" destOrd="0" presId="urn:microsoft.com/office/officeart/2005/8/layout/hierarchy1"/>
    <dgm:cxn modelId="{69F53F55-36DE-484D-B764-022D8CE7CBE9}" type="presParOf" srcId="{14960870-D924-46A0-9BAB-498054530302}" destId="{C001288C-51D1-4867-BF10-E969828D53E5}" srcOrd="1" destOrd="0" presId="urn:microsoft.com/office/officeart/2005/8/layout/hierarchy1"/>
    <dgm:cxn modelId="{E6CCA724-34C5-4AA6-9D45-8CD393A49DEA}" type="presParOf" srcId="{74ED6DFE-F549-4C29-B301-D344696DB013}" destId="{78D04EB9-D94A-4097-96E4-1677EF4A2BA4}" srcOrd="1" destOrd="0" presId="urn:microsoft.com/office/officeart/2005/8/layout/hierarchy1"/>
    <dgm:cxn modelId="{C6F73FE8-5959-4C14-8ACB-A2EBEFF4D9BC}" type="presParOf" srcId="{78D04EB9-D94A-4097-96E4-1677EF4A2BA4}" destId="{77B5950F-A54B-4925-8280-0F4A41FCD8C0}" srcOrd="0" destOrd="0" presId="urn:microsoft.com/office/officeart/2005/8/layout/hierarchy1"/>
    <dgm:cxn modelId="{C5C0CDD9-8546-4001-8140-71C940044333}" type="presParOf" srcId="{78D04EB9-D94A-4097-96E4-1677EF4A2BA4}" destId="{12D0EE20-FFC7-47B0-B961-85ACCAC2E76D}" srcOrd="1" destOrd="0" presId="urn:microsoft.com/office/officeart/2005/8/layout/hierarchy1"/>
    <dgm:cxn modelId="{A030B6DB-3F54-4625-8388-B0FF48CA25FB}" type="presParOf" srcId="{12D0EE20-FFC7-47B0-B961-85ACCAC2E76D}" destId="{361A1CE6-F03A-4629-8848-6DAD4E36E7D0}" srcOrd="0" destOrd="0" presId="urn:microsoft.com/office/officeart/2005/8/layout/hierarchy1"/>
    <dgm:cxn modelId="{1246112A-FF6C-43C4-B5B8-4972CBBF152F}" type="presParOf" srcId="{361A1CE6-F03A-4629-8848-6DAD4E36E7D0}" destId="{EC4F2C67-C284-40AB-B621-3C3F1432549F}" srcOrd="0" destOrd="0" presId="urn:microsoft.com/office/officeart/2005/8/layout/hierarchy1"/>
    <dgm:cxn modelId="{55C3F33B-C3DD-49BB-A35B-671D2AE6C034}" type="presParOf" srcId="{361A1CE6-F03A-4629-8848-6DAD4E36E7D0}" destId="{58440D28-5C7B-4C54-BE15-EAB683D05F4B}" srcOrd="1" destOrd="0" presId="urn:microsoft.com/office/officeart/2005/8/layout/hierarchy1"/>
    <dgm:cxn modelId="{362F4D85-0B2A-40DB-B2CE-17ED886CC36F}" type="presParOf" srcId="{12D0EE20-FFC7-47B0-B961-85ACCAC2E76D}" destId="{9DC6EAF2-18D5-4289-8BA9-1CED43FE12C4}" srcOrd="1" destOrd="0" presId="urn:microsoft.com/office/officeart/2005/8/layout/hierarchy1"/>
    <dgm:cxn modelId="{2D5416DE-9B0C-4320-B4C3-B2B2287E2A1C}" type="presParOf" srcId="{78D04EB9-D94A-4097-96E4-1677EF4A2BA4}" destId="{AAE28A48-299A-45C3-868E-9083F93B19A7}" srcOrd="2" destOrd="0" presId="urn:microsoft.com/office/officeart/2005/8/layout/hierarchy1"/>
    <dgm:cxn modelId="{0EDF37EF-589D-44CC-8000-5EA81E149191}" type="presParOf" srcId="{78D04EB9-D94A-4097-96E4-1677EF4A2BA4}" destId="{8F6F739C-9D3F-47BB-BF17-BDF2603B33BB}" srcOrd="3" destOrd="0" presId="urn:microsoft.com/office/officeart/2005/8/layout/hierarchy1"/>
    <dgm:cxn modelId="{DE411725-9998-422D-85F6-D87D3017846E}" type="presParOf" srcId="{8F6F739C-9D3F-47BB-BF17-BDF2603B33BB}" destId="{6B3653D5-0EC4-4C57-8044-8A30B61BDA1E}" srcOrd="0" destOrd="0" presId="urn:microsoft.com/office/officeart/2005/8/layout/hierarchy1"/>
    <dgm:cxn modelId="{140BBA5B-9D13-47FF-806E-C08F4A97E4C1}" type="presParOf" srcId="{6B3653D5-0EC4-4C57-8044-8A30B61BDA1E}" destId="{995A533D-85E9-4B9B-9F01-323A1CDD96DD}" srcOrd="0" destOrd="0" presId="urn:microsoft.com/office/officeart/2005/8/layout/hierarchy1"/>
    <dgm:cxn modelId="{97797080-8C51-4319-BF10-9C51E7617F51}" type="presParOf" srcId="{6B3653D5-0EC4-4C57-8044-8A30B61BDA1E}" destId="{58E7533B-98BC-4ACD-B383-2540B8A52B13}" srcOrd="1" destOrd="0" presId="urn:microsoft.com/office/officeart/2005/8/layout/hierarchy1"/>
    <dgm:cxn modelId="{E580D36D-76E0-4F15-8C4D-4C7CDC32DEEB}" type="presParOf" srcId="{8F6F739C-9D3F-47BB-BF17-BDF2603B33BB}" destId="{692607F4-746D-4F6D-8225-B4D5C6C59682}" srcOrd="1" destOrd="0" presId="urn:microsoft.com/office/officeart/2005/8/layout/hierarchy1"/>
    <dgm:cxn modelId="{BB18F030-C3C7-45CC-BB5E-06CB121C58AC}" type="presParOf" srcId="{78D04EB9-D94A-4097-96E4-1677EF4A2BA4}" destId="{9845D3AE-A517-4396-842F-E4FDCD83829B}" srcOrd="4" destOrd="0" presId="urn:microsoft.com/office/officeart/2005/8/layout/hierarchy1"/>
    <dgm:cxn modelId="{56076B66-A707-4375-A164-8B17E1AE3B3A}" type="presParOf" srcId="{78D04EB9-D94A-4097-96E4-1677EF4A2BA4}" destId="{5DA2DFC3-4B69-4C72-962E-52CAE05CB59F}" srcOrd="5" destOrd="0" presId="urn:microsoft.com/office/officeart/2005/8/layout/hierarchy1"/>
    <dgm:cxn modelId="{EAB0578A-4D9F-49D4-BF44-CD3BC0CF3D1D}" type="presParOf" srcId="{5DA2DFC3-4B69-4C72-962E-52CAE05CB59F}" destId="{03F49FCA-6BB6-46C4-B179-D94C86137A18}" srcOrd="0" destOrd="0" presId="urn:microsoft.com/office/officeart/2005/8/layout/hierarchy1"/>
    <dgm:cxn modelId="{F628CF8E-5BFB-4C96-AA15-40D30F44764C}" type="presParOf" srcId="{03F49FCA-6BB6-46C4-B179-D94C86137A18}" destId="{44CF8834-E20D-4E2F-AEF2-3D020AE55472}" srcOrd="0" destOrd="0" presId="urn:microsoft.com/office/officeart/2005/8/layout/hierarchy1"/>
    <dgm:cxn modelId="{D056580E-C0CF-4504-A8C8-5A5C5C5FA3A9}" type="presParOf" srcId="{03F49FCA-6BB6-46C4-B179-D94C86137A18}" destId="{957288A6-25AA-432B-BAF3-853DC6A026C7}" srcOrd="1" destOrd="0" presId="urn:microsoft.com/office/officeart/2005/8/layout/hierarchy1"/>
    <dgm:cxn modelId="{E45470F8-BE2C-4BD4-96F5-1487559F7E1D}" type="presParOf" srcId="{5DA2DFC3-4B69-4C72-962E-52CAE05CB59F}" destId="{98D5FA03-06A1-4ED9-A72E-D578CEB11CEE}" srcOrd="1" destOrd="0" presId="urn:microsoft.com/office/officeart/2005/8/layout/hierarchy1"/>
    <dgm:cxn modelId="{5115F4CA-99FA-42FA-803B-140B119C5205}" type="presParOf" srcId="{98D5FA03-06A1-4ED9-A72E-D578CEB11CEE}" destId="{520C7AEE-1B22-4823-BFC4-710A59B8873D}" srcOrd="0" destOrd="0" presId="urn:microsoft.com/office/officeart/2005/8/layout/hierarchy1"/>
    <dgm:cxn modelId="{7A0100C3-C1D3-44F2-BA3D-BA954FF521D7}" type="presParOf" srcId="{98D5FA03-06A1-4ED9-A72E-D578CEB11CEE}" destId="{0E444E51-070C-4D45-A9EA-EE32728ED6D9}" srcOrd="1" destOrd="0" presId="urn:microsoft.com/office/officeart/2005/8/layout/hierarchy1"/>
    <dgm:cxn modelId="{1EC02E10-C0FC-4C93-9652-70FD01883C9D}" type="presParOf" srcId="{0E444E51-070C-4D45-A9EA-EE32728ED6D9}" destId="{34063C7D-DD03-4927-9A1C-C5325FF12981}" srcOrd="0" destOrd="0" presId="urn:microsoft.com/office/officeart/2005/8/layout/hierarchy1"/>
    <dgm:cxn modelId="{B27B7D78-A250-4F06-9915-0470492FBDDA}" type="presParOf" srcId="{34063C7D-DD03-4927-9A1C-C5325FF12981}" destId="{D1D851CD-2778-44AA-A628-A24FE73E82DE}" srcOrd="0" destOrd="0" presId="urn:microsoft.com/office/officeart/2005/8/layout/hierarchy1"/>
    <dgm:cxn modelId="{372B2515-08B3-442C-BDF2-FB4E0109E152}" type="presParOf" srcId="{34063C7D-DD03-4927-9A1C-C5325FF12981}" destId="{2526EFAA-668D-4F9E-B45A-F3216B2B203A}" srcOrd="1" destOrd="0" presId="urn:microsoft.com/office/officeart/2005/8/layout/hierarchy1"/>
    <dgm:cxn modelId="{5CC3AD26-6480-4AD4-A964-9ACBEBE48FB6}" type="presParOf" srcId="{0E444E51-070C-4D45-A9EA-EE32728ED6D9}" destId="{4527831B-CC8A-4C9A-B1B4-39FA0C2D5B68}" srcOrd="1" destOrd="0" presId="urn:microsoft.com/office/officeart/2005/8/layout/hierarchy1"/>
    <dgm:cxn modelId="{4E7309DF-D510-433F-82D8-3E6C7A5AA306}" type="presParOf" srcId="{98D5FA03-06A1-4ED9-A72E-D578CEB11CEE}" destId="{B280ADB2-7B75-48F7-B7E2-2009A0D904CD}" srcOrd="2" destOrd="0" presId="urn:microsoft.com/office/officeart/2005/8/layout/hierarchy1"/>
    <dgm:cxn modelId="{41450E53-7E7A-4A7C-A498-C423532FFAD4}" type="presParOf" srcId="{98D5FA03-06A1-4ED9-A72E-D578CEB11CEE}" destId="{89DFC490-1722-4087-8842-0BC1C331FAD1}" srcOrd="3" destOrd="0" presId="urn:microsoft.com/office/officeart/2005/8/layout/hierarchy1"/>
    <dgm:cxn modelId="{371B3F41-5183-47AF-A558-BC4F100B6B7E}" type="presParOf" srcId="{89DFC490-1722-4087-8842-0BC1C331FAD1}" destId="{5C935325-66D9-497B-A07B-5C8999201703}" srcOrd="0" destOrd="0" presId="urn:microsoft.com/office/officeart/2005/8/layout/hierarchy1"/>
    <dgm:cxn modelId="{BAECD8A0-AC84-4E42-8F7E-3B594E564023}" type="presParOf" srcId="{5C935325-66D9-497B-A07B-5C8999201703}" destId="{79F8A5E5-CB4B-4072-96D5-3DFBD147EA1C}" srcOrd="0" destOrd="0" presId="urn:microsoft.com/office/officeart/2005/8/layout/hierarchy1"/>
    <dgm:cxn modelId="{BE9985D0-71E6-4000-A0ED-76E19389FA8A}" type="presParOf" srcId="{5C935325-66D9-497B-A07B-5C8999201703}" destId="{548D97E9-8CE4-44F4-914F-4295E8D81103}" srcOrd="1" destOrd="0" presId="urn:microsoft.com/office/officeart/2005/8/layout/hierarchy1"/>
    <dgm:cxn modelId="{7A2A3CF3-6D22-46A5-B665-8C02FCFD665F}" type="presParOf" srcId="{89DFC490-1722-4087-8842-0BC1C331FAD1}" destId="{91565E5C-6F78-4B2C-9EDB-C32F6EB9C794}" srcOrd="1" destOrd="0" presId="urn:microsoft.com/office/officeart/2005/8/layout/hierarchy1"/>
    <dgm:cxn modelId="{0E2D0625-A555-4296-A4CF-70C3D1A31F61}" type="presParOf" srcId="{98D5FA03-06A1-4ED9-A72E-D578CEB11CEE}" destId="{021643C8-EEA2-4FFB-8360-8B0CA468A885}" srcOrd="4" destOrd="0" presId="urn:microsoft.com/office/officeart/2005/8/layout/hierarchy1"/>
    <dgm:cxn modelId="{009BFE9E-4E00-4205-8CDC-A6BCF915A802}" type="presParOf" srcId="{98D5FA03-06A1-4ED9-A72E-D578CEB11CEE}" destId="{7019B3CC-95EF-46E7-85BE-F5B6D7A342F4}" srcOrd="5" destOrd="0" presId="urn:microsoft.com/office/officeart/2005/8/layout/hierarchy1"/>
    <dgm:cxn modelId="{3672D771-6D48-4156-8B65-3BA0D2B9843C}" type="presParOf" srcId="{7019B3CC-95EF-46E7-85BE-F5B6D7A342F4}" destId="{F879452A-A700-4CFA-B386-4DDCE3F1DC9C}" srcOrd="0" destOrd="0" presId="urn:microsoft.com/office/officeart/2005/8/layout/hierarchy1"/>
    <dgm:cxn modelId="{42CC40E3-7D44-4865-A335-91C4D13050C6}" type="presParOf" srcId="{F879452A-A700-4CFA-B386-4DDCE3F1DC9C}" destId="{315C4EDA-2540-4F3E-9449-F13F1E7CC3F7}" srcOrd="0" destOrd="0" presId="urn:microsoft.com/office/officeart/2005/8/layout/hierarchy1"/>
    <dgm:cxn modelId="{DF86F3E5-66A2-4196-AAB4-6B0DA34B86E5}" type="presParOf" srcId="{F879452A-A700-4CFA-B386-4DDCE3F1DC9C}" destId="{2B91FD2C-D175-4D6F-8F8A-3501CF7E61F6}" srcOrd="1" destOrd="0" presId="urn:microsoft.com/office/officeart/2005/8/layout/hierarchy1"/>
    <dgm:cxn modelId="{D509F077-38FB-453A-862A-EC7B5467ED55}" type="presParOf" srcId="{7019B3CC-95EF-46E7-85BE-F5B6D7A342F4}" destId="{87D5891D-DDC2-434B-AD6E-82D1AD5E322A}" srcOrd="1" destOrd="0" presId="urn:microsoft.com/office/officeart/2005/8/layout/hierarchy1"/>
    <dgm:cxn modelId="{DB0FF375-2458-496B-9B0F-AA0893F8234E}" type="presParOf" srcId="{78D04EB9-D94A-4097-96E4-1677EF4A2BA4}" destId="{8250C2B1-0501-4952-A020-5B687260B317}" srcOrd="6" destOrd="0" presId="urn:microsoft.com/office/officeart/2005/8/layout/hierarchy1"/>
    <dgm:cxn modelId="{B123A26E-707F-4D41-9E4C-8EFDD649211A}" type="presParOf" srcId="{78D04EB9-D94A-4097-96E4-1677EF4A2BA4}" destId="{89FB74C3-33FE-4A1B-913E-2B384E46C816}" srcOrd="7" destOrd="0" presId="urn:microsoft.com/office/officeart/2005/8/layout/hierarchy1"/>
    <dgm:cxn modelId="{34E22120-B257-4A07-90B9-453674C787F4}" type="presParOf" srcId="{89FB74C3-33FE-4A1B-913E-2B384E46C816}" destId="{A6FFB72E-3B28-44B3-82FA-66947554F90F}" srcOrd="0" destOrd="0" presId="urn:microsoft.com/office/officeart/2005/8/layout/hierarchy1"/>
    <dgm:cxn modelId="{83F5BCBC-4FC6-4509-AB44-66100F09A0A7}" type="presParOf" srcId="{A6FFB72E-3B28-44B3-82FA-66947554F90F}" destId="{2EDA6F42-5588-4FBA-B837-7430241BBDB5}" srcOrd="0" destOrd="0" presId="urn:microsoft.com/office/officeart/2005/8/layout/hierarchy1"/>
    <dgm:cxn modelId="{62D6173B-92C0-471A-8B88-66F0D08E39A6}" type="presParOf" srcId="{A6FFB72E-3B28-44B3-82FA-66947554F90F}" destId="{E412EE2A-1A74-4164-BB23-162F04E4FA77}" srcOrd="1" destOrd="0" presId="urn:microsoft.com/office/officeart/2005/8/layout/hierarchy1"/>
    <dgm:cxn modelId="{FB1163EB-8BE2-4FB3-AFC1-57F3BA7B73F5}" type="presParOf" srcId="{89FB74C3-33FE-4A1B-913E-2B384E46C816}" destId="{43CF6A9F-24DB-4400-8E8E-AF278C6905D1}" srcOrd="1" destOrd="0" presId="urn:microsoft.com/office/officeart/2005/8/layout/hierarchy1"/>
    <dgm:cxn modelId="{76944F9A-3C94-44E7-B5B0-7F595AD46141}" type="presParOf" srcId="{78D04EB9-D94A-4097-96E4-1677EF4A2BA4}" destId="{94070419-A8F3-446C-A32C-DDDE4AC505FD}" srcOrd="8" destOrd="0" presId="urn:microsoft.com/office/officeart/2005/8/layout/hierarchy1"/>
    <dgm:cxn modelId="{ACF9CA5D-3953-480E-AEB3-1D7D27DC4FA1}" type="presParOf" srcId="{78D04EB9-D94A-4097-96E4-1677EF4A2BA4}" destId="{1079985A-2BA3-4BED-8C77-FFA037E6491B}" srcOrd="9" destOrd="0" presId="urn:microsoft.com/office/officeart/2005/8/layout/hierarchy1"/>
    <dgm:cxn modelId="{B2247249-0FB1-474A-9AC7-DB22F2AC6758}" type="presParOf" srcId="{1079985A-2BA3-4BED-8C77-FFA037E6491B}" destId="{AF150D83-EC8F-4303-9D83-11C97414381B}" srcOrd="0" destOrd="0" presId="urn:microsoft.com/office/officeart/2005/8/layout/hierarchy1"/>
    <dgm:cxn modelId="{28F0B243-B1E8-4826-A976-C57C079299A0}" type="presParOf" srcId="{AF150D83-EC8F-4303-9D83-11C97414381B}" destId="{12AB15B1-9E9D-4ED5-B2CA-7290263A9B2A}" srcOrd="0" destOrd="0" presId="urn:microsoft.com/office/officeart/2005/8/layout/hierarchy1"/>
    <dgm:cxn modelId="{4060B3E9-F414-4F59-98B7-E20FF8F4A1D1}" type="presParOf" srcId="{AF150D83-EC8F-4303-9D83-11C97414381B}" destId="{50C0D41F-C64D-4B67-8B79-6C507E7A61BF}" srcOrd="1" destOrd="0" presId="urn:microsoft.com/office/officeart/2005/8/layout/hierarchy1"/>
    <dgm:cxn modelId="{738F4CB4-7ED1-4BFF-B800-50F2461AE664}" type="presParOf" srcId="{1079985A-2BA3-4BED-8C77-FFA037E6491B}" destId="{E572F3FE-E4AC-4021-AA75-031783A2292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DEE4C8-ABA7-4E53-8434-16056D11DD5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59484C7C-4CB2-4B48-A555-DEEEF6A97F45}">
      <dgm:prSet phldrT="[Text]"/>
      <dgm:spPr/>
      <dgm:t>
        <a:bodyPr/>
        <a:lstStyle/>
        <a:p>
          <a:r>
            <a:rPr lang="cs-CZ" noProof="0" dirty="0" smtClean="0"/>
            <a:t>PhD </a:t>
          </a:r>
          <a:r>
            <a:rPr lang="cs-CZ" noProof="0" dirty="0" err="1" smtClean="0"/>
            <a:t>conference</a:t>
          </a:r>
          <a:r>
            <a:rPr lang="cs-CZ" noProof="0" dirty="0" smtClean="0"/>
            <a:t> </a:t>
          </a:r>
          <a:r>
            <a:rPr lang="cs-CZ" noProof="0" dirty="0" err="1" smtClean="0"/>
            <a:t>organized</a:t>
          </a:r>
          <a:endParaRPr lang="en-US" noProof="0" dirty="0"/>
        </a:p>
      </dgm:t>
    </dgm:pt>
    <dgm:pt modelId="{3D562471-4360-4C26-BD9C-639CA5E6D6EA}" type="parTrans" cxnId="{D48DBB2E-0CAB-495D-BB51-9C83395AB980}">
      <dgm:prSet/>
      <dgm:spPr/>
      <dgm:t>
        <a:bodyPr/>
        <a:lstStyle/>
        <a:p>
          <a:endParaRPr lang="cs-CZ"/>
        </a:p>
      </dgm:t>
    </dgm:pt>
    <dgm:pt modelId="{21AA0C36-61CE-4495-B104-4889F3C48447}" type="sibTrans" cxnId="{D48DBB2E-0CAB-495D-BB51-9C83395AB980}">
      <dgm:prSet/>
      <dgm:spPr/>
      <dgm:t>
        <a:bodyPr/>
        <a:lstStyle/>
        <a:p>
          <a:endParaRPr lang="cs-CZ"/>
        </a:p>
      </dgm:t>
    </dgm:pt>
    <dgm:pt modelId="{3E33A7C6-CBD5-4B25-82C9-59DEC545BEB3}">
      <dgm:prSet phldrT="[Text]"/>
      <dgm:spPr/>
      <dgm:t>
        <a:bodyPr/>
        <a:lstStyle/>
        <a:p>
          <a:r>
            <a:rPr lang="en-US" noProof="0"/>
            <a:t>1. </a:t>
          </a:r>
          <a:r>
            <a:rPr lang="cs-CZ" noProof="0" err="1"/>
            <a:t>Venue</a:t>
          </a:r>
          <a:r>
            <a:rPr lang="cs-CZ" noProof="0"/>
            <a:t> </a:t>
          </a:r>
          <a:r>
            <a:rPr lang="cs-CZ" noProof="0" err="1"/>
            <a:t>booked</a:t>
          </a:r>
          <a:endParaRPr lang="en-US" noProof="0"/>
        </a:p>
      </dgm:t>
    </dgm:pt>
    <dgm:pt modelId="{E9CF1806-BDC7-4AED-A796-52A465522DFB}" type="parTrans" cxnId="{4F483D1B-F8F6-4E0C-9844-D962E83CF071}">
      <dgm:prSet/>
      <dgm:spPr/>
      <dgm:t>
        <a:bodyPr/>
        <a:lstStyle/>
        <a:p>
          <a:endParaRPr lang="en-US" noProof="0"/>
        </a:p>
      </dgm:t>
    </dgm:pt>
    <dgm:pt modelId="{DEC7DB83-E3FF-446B-B38F-FB2BDADD53A2}" type="sibTrans" cxnId="{4F483D1B-F8F6-4E0C-9844-D962E83CF071}">
      <dgm:prSet/>
      <dgm:spPr/>
      <dgm:t>
        <a:bodyPr/>
        <a:lstStyle/>
        <a:p>
          <a:endParaRPr lang="cs-CZ"/>
        </a:p>
      </dgm:t>
    </dgm:pt>
    <dgm:pt modelId="{3EEE9D41-C7D2-454D-8090-2FB89AF8D228}">
      <dgm:prSet phldrT="[Text]"/>
      <dgm:spPr/>
      <dgm:t>
        <a:bodyPr/>
        <a:lstStyle/>
        <a:p>
          <a:r>
            <a:rPr lang="en-US" noProof="0"/>
            <a:t>2. </a:t>
          </a:r>
          <a:r>
            <a:rPr lang="cs-CZ" noProof="0" err="1"/>
            <a:t>Speakers</a:t>
          </a:r>
          <a:r>
            <a:rPr lang="cs-CZ" noProof="0"/>
            <a:t> </a:t>
          </a:r>
          <a:r>
            <a:rPr lang="cs-CZ" noProof="0" err="1"/>
            <a:t>invited</a:t>
          </a:r>
          <a:endParaRPr lang="en-US" noProof="0"/>
        </a:p>
      </dgm:t>
    </dgm:pt>
    <dgm:pt modelId="{352C45BB-5700-42C9-B5A6-5A0884C2C23B}" type="parTrans" cxnId="{F37A6E1A-AD16-4604-A9CC-F544F77720C5}">
      <dgm:prSet/>
      <dgm:spPr/>
      <dgm:t>
        <a:bodyPr/>
        <a:lstStyle/>
        <a:p>
          <a:endParaRPr lang="en-US" noProof="0"/>
        </a:p>
      </dgm:t>
    </dgm:pt>
    <dgm:pt modelId="{57F0FDE1-00A4-4BD4-A26F-2E4C5FD0040E}" type="sibTrans" cxnId="{F37A6E1A-AD16-4604-A9CC-F544F77720C5}">
      <dgm:prSet/>
      <dgm:spPr/>
      <dgm:t>
        <a:bodyPr/>
        <a:lstStyle/>
        <a:p>
          <a:endParaRPr lang="cs-CZ"/>
        </a:p>
      </dgm:t>
    </dgm:pt>
    <dgm:pt modelId="{2ABB6DEC-9F56-4844-A778-C2517CB1C4B2}">
      <dgm:prSet/>
      <dgm:spPr/>
      <dgm:t>
        <a:bodyPr/>
        <a:lstStyle/>
        <a:p>
          <a:r>
            <a:rPr lang="en-US" noProof="0"/>
            <a:t>3. </a:t>
          </a:r>
          <a:r>
            <a:rPr lang="cs-CZ" noProof="0"/>
            <a:t>Marketing </a:t>
          </a:r>
          <a:r>
            <a:rPr lang="cs-CZ" noProof="0" err="1"/>
            <a:t>organized</a:t>
          </a:r>
          <a:endParaRPr lang="en-US" noProof="0"/>
        </a:p>
      </dgm:t>
    </dgm:pt>
    <dgm:pt modelId="{A276E207-45DE-41B7-9404-449464A7707A}" type="parTrans" cxnId="{EC379733-F151-470D-A991-2D6154459DAD}">
      <dgm:prSet/>
      <dgm:spPr/>
      <dgm:t>
        <a:bodyPr/>
        <a:lstStyle/>
        <a:p>
          <a:endParaRPr lang="en-US" noProof="0"/>
        </a:p>
      </dgm:t>
    </dgm:pt>
    <dgm:pt modelId="{825D3FAE-67AE-444C-9B18-82B54304C186}" type="sibTrans" cxnId="{EC379733-F151-470D-A991-2D6154459DAD}">
      <dgm:prSet/>
      <dgm:spPr/>
      <dgm:t>
        <a:bodyPr/>
        <a:lstStyle/>
        <a:p>
          <a:endParaRPr lang="cs-CZ"/>
        </a:p>
      </dgm:t>
    </dgm:pt>
    <dgm:pt modelId="{DC8DB44A-CB23-460A-8DB3-810D7A02AC77}">
      <dgm:prSet/>
      <dgm:spPr/>
      <dgm:t>
        <a:bodyPr/>
        <a:lstStyle/>
        <a:p>
          <a:r>
            <a:rPr lang="en-US" noProof="0"/>
            <a:t>4. </a:t>
          </a:r>
          <a:r>
            <a:rPr lang="cs-CZ" noProof="0" err="1"/>
            <a:t>Registration</a:t>
          </a:r>
          <a:r>
            <a:rPr lang="cs-CZ" noProof="0"/>
            <a:t> open</a:t>
          </a:r>
          <a:endParaRPr lang="en-US" noProof="0"/>
        </a:p>
      </dgm:t>
    </dgm:pt>
    <dgm:pt modelId="{51D20C39-F6BF-4DB0-AB8C-2F94C79E4B29}" type="parTrans" cxnId="{0E9DF485-5567-4AB0-A4C6-C3DF3380D387}">
      <dgm:prSet/>
      <dgm:spPr/>
      <dgm:t>
        <a:bodyPr/>
        <a:lstStyle/>
        <a:p>
          <a:endParaRPr lang="en-US" noProof="0"/>
        </a:p>
      </dgm:t>
    </dgm:pt>
    <dgm:pt modelId="{0B32D307-E67A-402C-A66E-6AB4CBF4A39A}" type="sibTrans" cxnId="{0E9DF485-5567-4AB0-A4C6-C3DF3380D387}">
      <dgm:prSet/>
      <dgm:spPr/>
      <dgm:t>
        <a:bodyPr/>
        <a:lstStyle/>
        <a:p>
          <a:endParaRPr lang="cs-CZ"/>
        </a:p>
      </dgm:t>
    </dgm:pt>
    <dgm:pt modelId="{562A590D-8154-4F04-A01E-24C6BD9A42EA}">
      <dgm:prSet/>
      <dgm:spPr/>
      <dgm:t>
        <a:bodyPr/>
        <a:lstStyle/>
        <a:p>
          <a:r>
            <a:rPr lang="en-US" noProof="0"/>
            <a:t>5. Dinner </a:t>
          </a:r>
          <a:r>
            <a:rPr lang="cs-CZ" noProof="0" err="1"/>
            <a:t>organized</a:t>
          </a:r>
          <a:endParaRPr lang="en-US" noProof="0"/>
        </a:p>
      </dgm:t>
    </dgm:pt>
    <dgm:pt modelId="{487B86C6-865E-444E-BF30-22BD6375773A}" type="parTrans" cxnId="{F04675E9-D9B3-4A14-9F82-EF55D1D63038}">
      <dgm:prSet/>
      <dgm:spPr/>
      <dgm:t>
        <a:bodyPr/>
        <a:lstStyle/>
        <a:p>
          <a:endParaRPr lang="en-US" noProof="0"/>
        </a:p>
      </dgm:t>
    </dgm:pt>
    <dgm:pt modelId="{2D52ABE2-0E08-422B-989B-A83A8FD103A1}" type="sibTrans" cxnId="{F04675E9-D9B3-4A14-9F82-EF55D1D63038}">
      <dgm:prSet/>
      <dgm:spPr/>
      <dgm:t>
        <a:bodyPr/>
        <a:lstStyle/>
        <a:p>
          <a:endParaRPr lang="cs-CZ"/>
        </a:p>
      </dgm:t>
    </dgm:pt>
    <dgm:pt modelId="{628789B5-C749-4258-BA42-CB21F6F664D7}">
      <dgm:prSet/>
      <dgm:spPr/>
      <dgm:t>
        <a:bodyPr/>
        <a:lstStyle/>
        <a:p>
          <a:r>
            <a:rPr lang="en-US" noProof="0"/>
            <a:t>3.1 </a:t>
          </a:r>
          <a:r>
            <a:rPr lang="en-US" noProof="0" err="1"/>
            <a:t>Fl</a:t>
          </a:r>
          <a:r>
            <a:rPr lang="cs-CZ" noProof="0"/>
            <a:t>y</a:t>
          </a:r>
          <a:r>
            <a:rPr lang="en-US" noProof="0" err="1"/>
            <a:t>ers</a:t>
          </a:r>
          <a:r>
            <a:rPr lang="en-US" noProof="0"/>
            <a:t> designed</a:t>
          </a:r>
        </a:p>
      </dgm:t>
    </dgm:pt>
    <dgm:pt modelId="{9F924C4A-611A-4DCA-A69A-4B8A43F734BB}" type="parTrans" cxnId="{CCA9ADFE-7F6E-494E-9727-9B4651274B69}">
      <dgm:prSet/>
      <dgm:spPr/>
      <dgm:t>
        <a:bodyPr/>
        <a:lstStyle/>
        <a:p>
          <a:endParaRPr lang="en-US" noProof="0"/>
        </a:p>
      </dgm:t>
    </dgm:pt>
    <dgm:pt modelId="{3A5D528E-21F6-4A4E-ACCC-7B56E85D15AE}" type="sibTrans" cxnId="{CCA9ADFE-7F6E-494E-9727-9B4651274B69}">
      <dgm:prSet/>
      <dgm:spPr/>
      <dgm:t>
        <a:bodyPr/>
        <a:lstStyle/>
        <a:p>
          <a:endParaRPr lang="cs-CZ"/>
        </a:p>
      </dgm:t>
    </dgm:pt>
    <dgm:pt modelId="{76F9C477-8F92-4AE1-810F-A6818819F994}">
      <dgm:prSet/>
      <dgm:spPr/>
      <dgm:t>
        <a:bodyPr/>
        <a:lstStyle/>
        <a:p>
          <a:r>
            <a:rPr lang="en-US" noProof="0"/>
            <a:t>3.2 </a:t>
          </a:r>
          <a:r>
            <a:rPr lang="cs-CZ" noProof="0" err="1"/>
            <a:t>Flyers</a:t>
          </a:r>
          <a:r>
            <a:rPr lang="cs-CZ" noProof="0"/>
            <a:t> </a:t>
          </a:r>
          <a:r>
            <a:rPr lang="cs-CZ" noProof="0" err="1"/>
            <a:t>printed</a:t>
          </a:r>
          <a:endParaRPr lang="en-US" noProof="0"/>
        </a:p>
      </dgm:t>
    </dgm:pt>
    <dgm:pt modelId="{36A5590A-3E64-4068-A434-E19D90B145C1}" type="parTrans" cxnId="{32801F9C-A5B0-4AD3-BE97-FB4EFDC5DD71}">
      <dgm:prSet/>
      <dgm:spPr/>
      <dgm:t>
        <a:bodyPr/>
        <a:lstStyle/>
        <a:p>
          <a:endParaRPr lang="en-US" noProof="0"/>
        </a:p>
      </dgm:t>
    </dgm:pt>
    <dgm:pt modelId="{39EA987B-2DA5-496A-AE45-3B3BE406140D}" type="sibTrans" cxnId="{32801F9C-A5B0-4AD3-BE97-FB4EFDC5DD71}">
      <dgm:prSet/>
      <dgm:spPr/>
      <dgm:t>
        <a:bodyPr/>
        <a:lstStyle/>
        <a:p>
          <a:endParaRPr lang="cs-CZ"/>
        </a:p>
      </dgm:t>
    </dgm:pt>
    <dgm:pt modelId="{692C8C80-9DDD-4BD0-9950-91CA1504D698}">
      <dgm:prSet/>
      <dgm:spPr/>
      <dgm:t>
        <a:bodyPr/>
        <a:lstStyle/>
        <a:p>
          <a:r>
            <a:rPr lang="en-US" noProof="0"/>
            <a:t>3.3 </a:t>
          </a:r>
          <a:r>
            <a:rPr lang="cs-CZ" noProof="0" err="1"/>
            <a:t>Flyers</a:t>
          </a:r>
          <a:r>
            <a:rPr lang="cs-CZ" noProof="0"/>
            <a:t> </a:t>
          </a:r>
          <a:r>
            <a:rPr lang="cs-CZ" noProof="0" err="1"/>
            <a:t>distributed</a:t>
          </a:r>
          <a:endParaRPr lang="en-US" noProof="0"/>
        </a:p>
      </dgm:t>
    </dgm:pt>
    <dgm:pt modelId="{BEBE93C6-6E1F-40BF-985F-FFE6923A674E}" type="parTrans" cxnId="{5D85C6E8-61BE-4097-AFA5-3422465C4782}">
      <dgm:prSet/>
      <dgm:spPr/>
      <dgm:t>
        <a:bodyPr/>
        <a:lstStyle/>
        <a:p>
          <a:endParaRPr lang="en-US" noProof="0"/>
        </a:p>
      </dgm:t>
    </dgm:pt>
    <dgm:pt modelId="{1FDF9D58-85C7-4BEA-9B99-1E24DCB89F08}" type="sibTrans" cxnId="{5D85C6E8-61BE-4097-AFA5-3422465C4782}">
      <dgm:prSet/>
      <dgm:spPr/>
      <dgm:t>
        <a:bodyPr/>
        <a:lstStyle/>
        <a:p>
          <a:endParaRPr lang="cs-CZ"/>
        </a:p>
      </dgm:t>
    </dgm:pt>
    <dgm:pt modelId="{498354B9-1588-4738-9BD5-9EEFA9EAF7F4}" type="pres">
      <dgm:prSet presAssocID="{9BDEE4C8-ABA7-4E53-8434-16056D11DD5C}" presName="hierChild1" presStyleCnt="0">
        <dgm:presLayoutVars>
          <dgm:chPref val="1"/>
          <dgm:dir/>
          <dgm:animOne val="branch"/>
          <dgm:animLvl val="lvl"/>
          <dgm:resizeHandles/>
        </dgm:presLayoutVars>
      </dgm:prSet>
      <dgm:spPr/>
      <dgm:t>
        <a:bodyPr/>
        <a:lstStyle/>
        <a:p>
          <a:endParaRPr lang="cs-CZ"/>
        </a:p>
      </dgm:t>
    </dgm:pt>
    <dgm:pt modelId="{74ED6DFE-F549-4C29-B301-D344696DB013}" type="pres">
      <dgm:prSet presAssocID="{59484C7C-4CB2-4B48-A555-DEEEF6A97F45}" presName="hierRoot1" presStyleCnt="0"/>
      <dgm:spPr/>
    </dgm:pt>
    <dgm:pt modelId="{14960870-D924-46A0-9BAB-498054530302}" type="pres">
      <dgm:prSet presAssocID="{59484C7C-4CB2-4B48-A555-DEEEF6A97F45}" presName="composite" presStyleCnt="0"/>
      <dgm:spPr/>
    </dgm:pt>
    <dgm:pt modelId="{1FC83707-25FA-4A19-8769-AEFF5E093317}" type="pres">
      <dgm:prSet presAssocID="{59484C7C-4CB2-4B48-A555-DEEEF6A97F45}" presName="background" presStyleLbl="node0" presStyleIdx="0" presStyleCnt="1"/>
      <dgm:spPr/>
    </dgm:pt>
    <dgm:pt modelId="{C001288C-51D1-4867-BF10-E969828D53E5}" type="pres">
      <dgm:prSet presAssocID="{59484C7C-4CB2-4B48-A555-DEEEF6A97F45}" presName="text" presStyleLbl="fgAcc0" presStyleIdx="0" presStyleCnt="1">
        <dgm:presLayoutVars>
          <dgm:chPref val="3"/>
        </dgm:presLayoutVars>
      </dgm:prSet>
      <dgm:spPr/>
      <dgm:t>
        <a:bodyPr/>
        <a:lstStyle/>
        <a:p>
          <a:endParaRPr lang="cs-CZ"/>
        </a:p>
      </dgm:t>
    </dgm:pt>
    <dgm:pt modelId="{78D04EB9-D94A-4097-96E4-1677EF4A2BA4}" type="pres">
      <dgm:prSet presAssocID="{59484C7C-4CB2-4B48-A555-DEEEF6A97F45}" presName="hierChild2" presStyleCnt="0"/>
      <dgm:spPr/>
    </dgm:pt>
    <dgm:pt modelId="{77B5950F-A54B-4925-8280-0F4A41FCD8C0}" type="pres">
      <dgm:prSet presAssocID="{E9CF1806-BDC7-4AED-A796-52A465522DFB}" presName="Name10" presStyleLbl="parChTrans1D2" presStyleIdx="0" presStyleCnt="5"/>
      <dgm:spPr/>
      <dgm:t>
        <a:bodyPr/>
        <a:lstStyle/>
        <a:p>
          <a:endParaRPr lang="cs-CZ"/>
        </a:p>
      </dgm:t>
    </dgm:pt>
    <dgm:pt modelId="{12D0EE20-FFC7-47B0-B961-85ACCAC2E76D}" type="pres">
      <dgm:prSet presAssocID="{3E33A7C6-CBD5-4B25-82C9-59DEC545BEB3}" presName="hierRoot2" presStyleCnt="0"/>
      <dgm:spPr/>
    </dgm:pt>
    <dgm:pt modelId="{361A1CE6-F03A-4629-8848-6DAD4E36E7D0}" type="pres">
      <dgm:prSet presAssocID="{3E33A7C6-CBD5-4B25-82C9-59DEC545BEB3}" presName="composite2" presStyleCnt="0"/>
      <dgm:spPr/>
    </dgm:pt>
    <dgm:pt modelId="{EC4F2C67-C284-40AB-B621-3C3F1432549F}" type="pres">
      <dgm:prSet presAssocID="{3E33A7C6-CBD5-4B25-82C9-59DEC545BEB3}" presName="background2" presStyleLbl="node2" presStyleIdx="0" presStyleCnt="5"/>
      <dgm:spPr/>
    </dgm:pt>
    <dgm:pt modelId="{58440D28-5C7B-4C54-BE15-EAB683D05F4B}" type="pres">
      <dgm:prSet presAssocID="{3E33A7C6-CBD5-4B25-82C9-59DEC545BEB3}" presName="text2" presStyleLbl="fgAcc2" presStyleIdx="0" presStyleCnt="5">
        <dgm:presLayoutVars>
          <dgm:chPref val="3"/>
        </dgm:presLayoutVars>
      </dgm:prSet>
      <dgm:spPr/>
      <dgm:t>
        <a:bodyPr/>
        <a:lstStyle/>
        <a:p>
          <a:endParaRPr lang="cs-CZ"/>
        </a:p>
      </dgm:t>
    </dgm:pt>
    <dgm:pt modelId="{9DC6EAF2-18D5-4289-8BA9-1CED43FE12C4}" type="pres">
      <dgm:prSet presAssocID="{3E33A7C6-CBD5-4B25-82C9-59DEC545BEB3}" presName="hierChild3" presStyleCnt="0"/>
      <dgm:spPr/>
    </dgm:pt>
    <dgm:pt modelId="{AAE28A48-299A-45C3-868E-9083F93B19A7}" type="pres">
      <dgm:prSet presAssocID="{352C45BB-5700-42C9-B5A6-5A0884C2C23B}" presName="Name10" presStyleLbl="parChTrans1D2" presStyleIdx="1" presStyleCnt="5"/>
      <dgm:spPr/>
      <dgm:t>
        <a:bodyPr/>
        <a:lstStyle/>
        <a:p>
          <a:endParaRPr lang="cs-CZ"/>
        </a:p>
      </dgm:t>
    </dgm:pt>
    <dgm:pt modelId="{8F6F739C-9D3F-47BB-BF17-BDF2603B33BB}" type="pres">
      <dgm:prSet presAssocID="{3EEE9D41-C7D2-454D-8090-2FB89AF8D228}" presName="hierRoot2" presStyleCnt="0"/>
      <dgm:spPr/>
    </dgm:pt>
    <dgm:pt modelId="{6B3653D5-0EC4-4C57-8044-8A30B61BDA1E}" type="pres">
      <dgm:prSet presAssocID="{3EEE9D41-C7D2-454D-8090-2FB89AF8D228}" presName="composite2" presStyleCnt="0"/>
      <dgm:spPr/>
    </dgm:pt>
    <dgm:pt modelId="{995A533D-85E9-4B9B-9F01-323A1CDD96DD}" type="pres">
      <dgm:prSet presAssocID="{3EEE9D41-C7D2-454D-8090-2FB89AF8D228}" presName="background2" presStyleLbl="node2" presStyleIdx="1" presStyleCnt="5"/>
      <dgm:spPr/>
    </dgm:pt>
    <dgm:pt modelId="{58E7533B-98BC-4ACD-B383-2540B8A52B13}" type="pres">
      <dgm:prSet presAssocID="{3EEE9D41-C7D2-454D-8090-2FB89AF8D228}" presName="text2" presStyleLbl="fgAcc2" presStyleIdx="1" presStyleCnt="5">
        <dgm:presLayoutVars>
          <dgm:chPref val="3"/>
        </dgm:presLayoutVars>
      </dgm:prSet>
      <dgm:spPr/>
      <dgm:t>
        <a:bodyPr/>
        <a:lstStyle/>
        <a:p>
          <a:endParaRPr lang="cs-CZ"/>
        </a:p>
      </dgm:t>
    </dgm:pt>
    <dgm:pt modelId="{692607F4-746D-4F6D-8225-B4D5C6C59682}" type="pres">
      <dgm:prSet presAssocID="{3EEE9D41-C7D2-454D-8090-2FB89AF8D228}" presName="hierChild3" presStyleCnt="0"/>
      <dgm:spPr/>
    </dgm:pt>
    <dgm:pt modelId="{9845D3AE-A517-4396-842F-E4FDCD83829B}" type="pres">
      <dgm:prSet presAssocID="{A276E207-45DE-41B7-9404-449464A7707A}" presName="Name10" presStyleLbl="parChTrans1D2" presStyleIdx="2" presStyleCnt="5"/>
      <dgm:spPr/>
      <dgm:t>
        <a:bodyPr/>
        <a:lstStyle/>
        <a:p>
          <a:endParaRPr lang="cs-CZ"/>
        </a:p>
      </dgm:t>
    </dgm:pt>
    <dgm:pt modelId="{5DA2DFC3-4B69-4C72-962E-52CAE05CB59F}" type="pres">
      <dgm:prSet presAssocID="{2ABB6DEC-9F56-4844-A778-C2517CB1C4B2}" presName="hierRoot2" presStyleCnt="0"/>
      <dgm:spPr/>
    </dgm:pt>
    <dgm:pt modelId="{03F49FCA-6BB6-46C4-B179-D94C86137A18}" type="pres">
      <dgm:prSet presAssocID="{2ABB6DEC-9F56-4844-A778-C2517CB1C4B2}" presName="composite2" presStyleCnt="0"/>
      <dgm:spPr/>
    </dgm:pt>
    <dgm:pt modelId="{44CF8834-E20D-4E2F-AEF2-3D020AE55472}" type="pres">
      <dgm:prSet presAssocID="{2ABB6DEC-9F56-4844-A778-C2517CB1C4B2}" presName="background2" presStyleLbl="node2" presStyleIdx="2" presStyleCnt="5"/>
      <dgm:spPr/>
    </dgm:pt>
    <dgm:pt modelId="{957288A6-25AA-432B-BAF3-853DC6A026C7}" type="pres">
      <dgm:prSet presAssocID="{2ABB6DEC-9F56-4844-A778-C2517CB1C4B2}" presName="text2" presStyleLbl="fgAcc2" presStyleIdx="2" presStyleCnt="5">
        <dgm:presLayoutVars>
          <dgm:chPref val="3"/>
        </dgm:presLayoutVars>
      </dgm:prSet>
      <dgm:spPr/>
      <dgm:t>
        <a:bodyPr/>
        <a:lstStyle/>
        <a:p>
          <a:endParaRPr lang="cs-CZ"/>
        </a:p>
      </dgm:t>
    </dgm:pt>
    <dgm:pt modelId="{98D5FA03-06A1-4ED9-A72E-D578CEB11CEE}" type="pres">
      <dgm:prSet presAssocID="{2ABB6DEC-9F56-4844-A778-C2517CB1C4B2}" presName="hierChild3" presStyleCnt="0"/>
      <dgm:spPr/>
    </dgm:pt>
    <dgm:pt modelId="{520C7AEE-1B22-4823-BFC4-710A59B8873D}" type="pres">
      <dgm:prSet presAssocID="{9F924C4A-611A-4DCA-A69A-4B8A43F734BB}" presName="Name17" presStyleLbl="parChTrans1D3" presStyleIdx="0" presStyleCnt="3"/>
      <dgm:spPr/>
      <dgm:t>
        <a:bodyPr/>
        <a:lstStyle/>
        <a:p>
          <a:endParaRPr lang="cs-CZ"/>
        </a:p>
      </dgm:t>
    </dgm:pt>
    <dgm:pt modelId="{0E444E51-070C-4D45-A9EA-EE32728ED6D9}" type="pres">
      <dgm:prSet presAssocID="{628789B5-C749-4258-BA42-CB21F6F664D7}" presName="hierRoot3" presStyleCnt="0"/>
      <dgm:spPr/>
    </dgm:pt>
    <dgm:pt modelId="{34063C7D-DD03-4927-9A1C-C5325FF12981}" type="pres">
      <dgm:prSet presAssocID="{628789B5-C749-4258-BA42-CB21F6F664D7}" presName="composite3" presStyleCnt="0"/>
      <dgm:spPr/>
    </dgm:pt>
    <dgm:pt modelId="{D1D851CD-2778-44AA-A628-A24FE73E82DE}" type="pres">
      <dgm:prSet presAssocID="{628789B5-C749-4258-BA42-CB21F6F664D7}" presName="background3" presStyleLbl="node3" presStyleIdx="0" presStyleCnt="3"/>
      <dgm:spPr/>
    </dgm:pt>
    <dgm:pt modelId="{2526EFAA-668D-4F9E-B45A-F3216B2B203A}" type="pres">
      <dgm:prSet presAssocID="{628789B5-C749-4258-BA42-CB21F6F664D7}" presName="text3" presStyleLbl="fgAcc3" presStyleIdx="0" presStyleCnt="3">
        <dgm:presLayoutVars>
          <dgm:chPref val="3"/>
        </dgm:presLayoutVars>
      </dgm:prSet>
      <dgm:spPr/>
      <dgm:t>
        <a:bodyPr/>
        <a:lstStyle/>
        <a:p>
          <a:endParaRPr lang="cs-CZ"/>
        </a:p>
      </dgm:t>
    </dgm:pt>
    <dgm:pt modelId="{4527831B-CC8A-4C9A-B1B4-39FA0C2D5B68}" type="pres">
      <dgm:prSet presAssocID="{628789B5-C749-4258-BA42-CB21F6F664D7}" presName="hierChild4" presStyleCnt="0"/>
      <dgm:spPr/>
    </dgm:pt>
    <dgm:pt modelId="{B280ADB2-7B75-48F7-B7E2-2009A0D904CD}" type="pres">
      <dgm:prSet presAssocID="{36A5590A-3E64-4068-A434-E19D90B145C1}" presName="Name17" presStyleLbl="parChTrans1D3" presStyleIdx="1" presStyleCnt="3"/>
      <dgm:spPr/>
      <dgm:t>
        <a:bodyPr/>
        <a:lstStyle/>
        <a:p>
          <a:endParaRPr lang="cs-CZ"/>
        </a:p>
      </dgm:t>
    </dgm:pt>
    <dgm:pt modelId="{89DFC490-1722-4087-8842-0BC1C331FAD1}" type="pres">
      <dgm:prSet presAssocID="{76F9C477-8F92-4AE1-810F-A6818819F994}" presName="hierRoot3" presStyleCnt="0"/>
      <dgm:spPr/>
    </dgm:pt>
    <dgm:pt modelId="{5C935325-66D9-497B-A07B-5C8999201703}" type="pres">
      <dgm:prSet presAssocID="{76F9C477-8F92-4AE1-810F-A6818819F994}" presName="composite3" presStyleCnt="0"/>
      <dgm:spPr/>
    </dgm:pt>
    <dgm:pt modelId="{79F8A5E5-CB4B-4072-96D5-3DFBD147EA1C}" type="pres">
      <dgm:prSet presAssocID="{76F9C477-8F92-4AE1-810F-A6818819F994}" presName="background3" presStyleLbl="node3" presStyleIdx="1" presStyleCnt="3"/>
      <dgm:spPr/>
    </dgm:pt>
    <dgm:pt modelId="{548D97E9-8CE4-44F4-914F-4295E8D81103}" type="pres">
      <dgm:prSet presAssocID="{76F9C477-8F92-4AE1-810F-A6818819F994}" presName="text3" presStyleLbl="fgAcc3" presStyleIdx="1" presStyleCnt="3">
        <dgm:presLayoutVars>
          <dgm:chPref val="3"/>
        </dgm:presLayoutVars>
      </dgm:prSet>
      <dgm:spPr/>
      <dgm:t>
        <a:bodyPr/>
        <a:lstStyle/>
        <a:p>
          <a:endParaRPr lang="cs-CZ"/>
        </a:p>
      </dgm:t>
    </dgm:pt>
    <dgm:pt modelId="{91565E5C-6F78-4B2C-9EDB-C32F6EB9C794}" type="pres">
      <dgm:prSet presAssocID="{76F9C477-8F92-4AE1-810F-A6818819F994}" presName="hierChild4" presStyleCnt="0"/>
      <dgm:spPr/>
    </dgm:pt>
    <dgm:pt modelId="{021643C8-EEA2-4FFB-8360-8B0CA468A885}" type="pres">
      <dgm:prSet presAssocID="{BEBE93C6-6E1F-40BF-985F-FFE6923A674E}" presName="Name17" presStyleLbl="parChTrans1D3" presStyleIdx="2" presStyleCnt="3"/>
      <dgm:spPr/>
      <dgm:t>
        <a:bodyPr/>
        <a:lstStyle/>
        <a:p>
          <a:endParaRPr lang="cs-CZ"/>
        </a:p>
      </dgm:t>
    </dgm:pt>
    <dgm:pt modelId="{7019B3CC-95EF-46E7-85BE-F5B6D7A342F4}" type="pres">
      <dgm:prSet presAssocID="{692C8C80-9DDD-4BD0-9950-91CA1504D698}" presName="hierRoot3" presStyleCnt="0"/>
      <dgm:spPr/>
    </dgm:pt>
    <dgm:pt modelId="{F879452A-A700-4CFA-B386-4DDCE3F1DC9C}" type="pres">
      <dgm:prSet presAssocID="{692C8C80-9DDD-4BD0-9950-91CA1504D698}" presName="composite3" presStyleCnt="0"/>
      <dgm:spPr/>
    </dgm:pt>
    <dgm:pt modelId="{315C4EDA-2540-4F3E-9449-F13F1E7CC3F7}" type="pres">
      <dgm:prSet presAssocID="{692C8C80-9DDD-4BD0-9950-91CA1504D698}" presName="background3" presStyleLbl="node3" presStyleIdx="2" presStyleCnt="3"/>
      <dgm:spPr/>
    </dgm:pt>
    <dgm:pt modelId="{2B91FD2C-D175-4D6F-8F8A-3501CF7E61F6}" type="pres">
      <dgm:prSet presAssocID="{692C8C80-9DDD-4BD0-9950-91CA1504D698}" presName="text3" presStyleLbl="fgAcc3" presStyleIdx="2" presStyleCnt="3">
        <dgm:presLayoutVars>
          <dgm:chPref val="3"/>
        </dgm:presLayoutVars>
      </dgm:prSet>
      <dgm:spPr/>
      <dgm:t>
        <a:bodyPr/>
        <a:lstStyle/>
        <a:p>
          <a:endParaRPr lang="cs-CZ"/>
        </a:p>
      </dgm:t>
    </dgm:pt>
    <dgm:pt modelId="{87D5891D-DDC2-434B-AD6E-82D1AD5E322A}" type="pres">
      <dgm:prSet presAssocID="{692C8C80-9DDD-4BD0-9950-91CA1504D698}" presName="hierChild4" presStyleCnt="0"/>
      <dgm:spPr/>
    </dgm:pt>
    <dgm:pt modelId="{8250C2B1-0501-4952-A020-5B687260B317}" type="pres">
      <dgm:prSet presAssocID="{51D20C39-F6BF-4DB0-AB8C-2F94C79E4B29}" presName="Name10" presStyleLbl="parChTrans1D2" presStyleIdx="3" presStyleCnt="5"/>
      <dgm:spPr/>
      <dgm:t>
        <a:bodyPr/>
        <a:lstStyle/>
        <a:p>
          <a:endParaRPr lang="cs-CZ"/>
        </a:p>
      </dgm:t>
    </dgm:pt>
    <dgm:pt modelId="{89FB74C3-33FE-4A1B-913E-2B384E46C816}" type="pres">
      <dgm:prSet presAssocID="{DC8DB44A-CB23-460A-8DB3-810D7A02AC77}" presName="hierRoot2" presStyleCnt="0"/>
      <dgm:spPr/>
    </dgm:pt>
    <dgm:pt modelId="{A6FFB72E-3B28-44B3-82FA-66947554F90F}" type="pres">
      <dgm:prSet presAssocID="{DC8DB44A-CB23-460A-8DB3-810D7A02AC77}" presName="composite2" presStyleCnt="0"/>
      <dgm:spPr/>
    </dgm:pt>
    <dgm:pt modelId="{2EDA6F42-5588-4FBA-B837-7430241BBDB5}" type="pres">
      <dgm:prSet presAssocID="{DC8DB44A-CB23-460A-8DB3-810D7A02AC77}" presName="background2" presStyleLbl="node2" presStyleIdx="3" presStyleCnt="5"/>
      <dgm:spPr/>
    </dgm:pt>
    <dgm:pt modelId="{E412EE2A-1A74-4164-BB23-162F04E4FA77}" type="pres">
      <dgm:prSet presAssocID="{DC8DB44A-CB23-460A-8DB3-810D7A02AC77}" presName="text2" presStyleLbl="fgAcc2" presStyleIdx="3" presStyleCnt="5">
        <dgm:presLayoutVars>
          <dgm:chPref val="3"/>
        </dgm:presLayoutVars>
      </dgm:prSet>
      <dgm:spPr/>
      <dgm:t>
        <a:bodyPr/>
        <a:lstStyle/>
        <a:p>
          <a:endParaRPr lang="cs-CZ"/>
        </a:p>
      </dgm:t>
    </dgm:pt>
    <dgm:pt modelId="{43CF6A9F-24DB-4400-8E8E-AF278C6905D1}" type="pres">
      <dgm:prSet presAssocID="{DC8DB44A-CB23-460A-8DB3-810D7A02AC77}" presName="hierChild3" presStyleCnt="0"/>
      <dgm:spPr/>
    </dgm:pt>
    <dgm:pt modelId="{94070419-A8F3-446C-A32C-DDDE4AC505FD}" type="pres">
      <dgm:prSet presAssocID="{487B86C6-865E-444E-BF30-22BD6375773A}" presName="Name10" presStyleLbl="parChTrans1D2" presStyleIdx="4" presStyleCnt="5"/>
      <dgm:spPr/>
      <dgm:t>
        <a:bodyPr/>
        <a:lstStyle/>
        <a:p>
          <a:endParaRPr lang="cs-CZ"/>
        </a:p>
      </dgm:t>
    </dgm:pt>
    <dgm:pt modelId="{1079985A-2BA3-4BED-8C77-FFA037E6491B}" type="pres">
      <dgm:prSet presAssocID="{562A590D-8154-4F04-A01E-24C6BD9A42EA}" presName="hierRoot2" presStyleCnt="0"/>
      <dgm:spPr/>
    </dgm:pt>
    <dgm:pt modelId="{AF150D83-EC8F-4303-9D83-11C97414381B}" type="pres">
      <dgm:prSet presAssocID="{562A590D-8154-4F04-A01E-24C6BD9A42EA}" presName="composite2" presStyleCnt="0"/>
      <dgm:spPr/>
    </dgm:pt>
    <dgm:pt modelId="{12AB15B1-9E9D-4ED5-B2CA-7290263A9B2A}" type="pres">
      <dgm:prSet presAssocID="{562A590D-8154-4F04-A01E-24C6BD9A42EA}" presName="background2" presStyleLbl="node2" presStyleIdx="4" presStyleCnt="5"/>
      <dgm:spPr/>
    </dgm:pt>
    <dgm:pt modelId="{50C0D41F-C64D-4B67-8B79-6C507E7A61BF}" type="pres">
      <dgm:prSet presAssocID="{562A590D-8154-4F04-A01E-24C6BD9A42EA}" presName="text2" presStyleLbl="fgAcc2" presStyleIdx="4" presStyleCnt="5">
        <dgm:presLayoutVars>
          <dgm:chPref val="3"/>
        </dgm:presLayoutVars>
      </dgm:prSet>
      <dgm:spPr/>
      <dgm:t>
        <a:bodyPr/>
        <a:lstStyle/>
        <a:p>
          <a:endParaRPr lang="cs-CZ"/>
        </a:p>
      </dgm:t>
    </dgm:pt>
    <dgm:pt modelId="{E572F3FE-E4AC-4021-AA75-031783A22927}" type="pres">
      <dgm:prSet presAssocID="{562A590D-8154-4F04-A01E-24C6BD9A42EA}" presName="hierChild3" presStyleCnt="0"/>
      <dgm:spPr/>
    </dgm:pt>
  </dgm:ptLst>
  <dgm:cxnLst>
    <dgm:cxn modelId="{D5A2CA32-00C3-44E0-B90C-4372939624DD}" type="presOf" srcId="{9F924C4A-611A-4DCA-A69A-4B8A43F734BB}" destId="{520C7AEE-1B22-4823-BFC4-710A59B8873D}" srcOrd="0" destOrd="0" presId="urn:microsoft.com/office/officeart/2005/8/layout/hierarchy1"/>
    <dgm:cxn modelId="{0E9DF485-5567-4AB0-A4C6-C3DF3380D387}" srcId="{59484C7C-4CB2-4B48-A555-DEEEF6A97F45}" destId="{DC8DB44A-CB23-460A-8DB3-810D7A02AC77}" srcOrd="3" destOrd="0" parTransId="{51D20C39-F6BF-4DB0-AB8C-2F94C79E4B29}" sibTransId="{0B32D307-E67A-402C-A66E-6AB4CBF4A39A}"/>
    <dgm:cxn modelId="{7859BB0A-5B54-4FB3-8548-6AC56458F176}" type="presOf" srcId="{3EEE9D41-C7D2-454D-8090-2FB89AF8D228}" destId="{58E7533B-98BC-4ACD-B383-2540B8A52B13}" srcOrd="0" destOrd="0" presId="urn:microsoft.com/office/officeart/2005/8/layout/hierarchy1"/>
    <dgm:cxn modelId="{C896C685-D785-4A0D-B430-DB6812AD2A08}" type="presOf" srcId="{59484C7C-4CB2-4B48-A555-DEEEF6A97F45}" destId="{C001288C-51D1-4867-BF10-E969828D53E5}" srcOrd="0" destOrd="0" presId="urn:microsoft.com/office/officeart/2005/8/layout/hierarchy1"/>
    <dgm:cxn modelId="{59BED17C-9320-489A-86DD-906DB69DD2E7}" type="presOf" srcId="{BEBE93C6-6E1F-40BF-985F-FFE6923A674E}" destId="{021643C8-EEA2-4FFB-8360-8B0CA468A885}" srcOrd="0" destOrd="0" presId="urn:microsoft.com/office/officeart/2005/8/layout/hierarchy1"/>
    <dgm:cxn modelId="{75B00177-BB3C-4B09-A145-D9A3D084FB95}" type="presOf" srcId="{76F9C477-8F92-4AE1-810F-A6818819F994}" destId="{548D97E9-8CE4-44F4-914F-4295E8D81103}" srcOrd="0" destOrd="0" presId="urn:microsoft.com/office/officeart/2005/8/layout/hierarchy1"/>
    <dgm:cxn modelId="{19B1A4A6-F62C-4968-94CB-3AF19B5EEDE1}" type="presOf" srcId="{628789B5-C749-4258-BA42-CB21F6F664D7}" destId="{2526EFAA-668D-4F9E-B45A-F3216B2B203A}" srcOrd="0" destOrd="0" presId="urn:microsoft.com/office/officeart/2005/8/layout/hierarchy1"/>
    <dgm:cxn modelId="{CCA9ADFE-7F6E-494E-9727-9B4651274B69}" srcId="{2ABB6DEC-9F56-4844-A778-C2517CB1C4B2}" destId="{628789B5-C749-4258-BA42-CB21F6F664D7}" srcOrd="0" destOrd="0" parTransId="{9F924C4A-611A-4DCA-A69A-4B8A43F734BB}" sibTransId="{3A5D528E-21F6-4A4E-ACCC-7B56E85D15AE}"/>
    <dgm:cxn modelId="{1AF1D20F-1082-4746-BEE2-878BD43BBCF7}" type="presOf" srcId="{51D20C39-F6BF-4DB0-AB8C-2F94C79E4B29}" destId="{8250C2B1-0501-4952-A020-5B687260B317}" srcOrd="0" destOrd="0" presId="urn:microsoft.com/office/officeart/2005/8/layout/hierarchy1"/>
    <dgm:cxn modelId="{32801F9C-A5B0-4AD3-BE97-FB4EFDC5DD71}" srcId="{2ABB6DEC-9F56-4844-A778-C2517CB1C4B2}" destId="{76F9C477-8F92-4AE1-810F-A6818819F994}" srcOrd="1" destOrd="0" parTransId="{36A5590A-3E64-4068-A434-E19D90B145C1}" sibTransId="{39EA987B-2DA5-496A-AE45-3B3BE406140D}"/>
    <dgm:cxn modelId="{EE5BCA72-8C0F-4F8A-924B-0DC4093C9B4A}" type="presOf" srcId="{487B86C6-865E-444E-BF30-22BD6375773A}" destId="{94070419-A8F3-446C-A32C-DDDE4AC505FD}" srcOrd="0" destOrd="0" presId="urn:microsoft.com/office/officeart/2005/8/layout/hierarchy1"/>
    <dgm:cxn modelId="{55CC1A7C-C674-43CA-BEEC-9667C78EEE22}" type="presOf" srcId="{9BDEE4C8-ABA7-4E53-8434-16056D11DD5C}" destId="{498354B9-1588-4738-9BD5-9EEFA9EAF7F4}" srcOrd="0" destOrd="0" presId="urn:microsoft.com/office/officeart/2005/8/layout/hierarchy1"/>
    <dgm:cxn modelId="{63580A0C-C9A1-479F-9BB6-AF310842A193}" type="presOf" srcId="{DC8DB44A-CB23-460A-8DB3-810D7A02AC77}" destId="{E412EE2A-1A74-4164-BB23-162F04E4FA77}" srcOrd="0" destOrd="0" presId="urn:microsoft.com/office/officeart/2005/8/layout/hierarchy1"/>
    <dgm:cxn modelId="{EC379733-F151-470D-A991-2D6154459DAD}" srcId="{59484C7C-4CB2-4B48-A555-DEEEF6A97F45}" destId="{2ABB6DEC-9F56-4844-A778-C2517CB1C4B2}" srcOrd="2" destOrd="0" parTransId="{A276E207-45DE-41B7-9404-449464A7707A}" sibTransId="{825D3FAE-67AE-444C-9B18-82B54304C186}"/>
    <dgm:cxn modelId="{D48DBB2E-0CAB-495D-BB51-9C83395AB980}" srcId="{9BDEE4C8-ABA7-4E53-8434-16056D11DD5C}" destId="{59484C7C-4CB2-4B48-A555-DEEEF6A97F45}" srcOrd="0" destOrd="0" parTransId="{3D562471-4360-4C26-BD9C-639CA5E6D6EA}" sibTransId="{21AA0C36-61CE-4495-B104-4889F3C48447}"/>
    <dgm:cxn modelId="{A48AB6AA-D848-46AA-81E5-BA723CC7D95E}" type="presOf" srcId="{352C45BB-5700-42C9-B5A6-5A0884C2C23B}" destId="{AAE28A48-299A-45C3-868E-9083F93B19A7}" srcOrd="0" destOrd="0" presId="urn:microsoft.com/office/officeart/2005/8/layout/hierarchy1"/>
    <dgm:cxn modelId="{3DBA7728-A5F7-4FD9-BFC2-6D8B24C3C9D5}" type="presOf" srcId="{562A590D-8154-4F04-A01E-24C6BD9A42EA}" destId="{50C0D41F-C64D-4B67-8B79-6C507E7A61BF}" srcOrd="0" destOrd="0" presId="urn:microsoft.com/office/officeart/2005/8/layout/hierarchy1"/>
    <dgm:cxn modelId="{B0952447-8152-4411-9838-1942F26D993E}" type="presOf" srcId="{A276E207-45DE-41B7-9404-449464A7707A}" destId="{9845D3AE-A517-4396-842F-E4FDCD83829B}" srcOrd="0" destOrd="0" presId="urn:microsoft.com/office/officeart/2005/8/layout/hierarchy1"/>
    <dgm:cxn modelId="{6B3F202F-04C0-41AD-88D9-AA802EFCB279}" type="presOf" srcId="{2ABB6DEC-9F56-4844-A778-C2517CB1C4B2}" destId="{957288A6-25AA-432B-BAF3-853DC6A026C7}" srcOrd="0" destOrd="0" presId="urn:microsoft.com/office/officeart/2005/8/layout/hierarchy1"/>
    <dgm:cxn modelId="{F37A6E1A-AD16-4604-A9CC-F544F77720C5}" srcId="{59484C7C-4CB2-4B48-A555-DEEEF6A97F45}" destId="{3EEE9D41-C7D2-454D-8090-2FB89AF8D228}" srcOrd="1" destOrd="0" parTransId="{352C45BB-5700-42C9-B5A6-5A0884C2C23B}" sibTransId="{57F0FDE1-00A4-4BD4-A26F-2E4C5FD0040E}"/>
    <dgm:cxn modelId="{F093796F-53E8-4A08-B206-9F5C8543F1C9}" type="presOf" srcId="{3E33A7C6-CBD5-4B25-82C9-59DEC545BEB3}" destId="{58440D28-5C7B-4C54-BE15-EAB683D05F4B}" srcOrd="0" destOrd="0" presId="urn:microsoft.com/office/officeart/2005/8/layout/hierarchy1"/>
    <dgm:cxn modelId="{4F483D1B-F8F6-4E0C-9844-D962E83CF071}" srcId="{59484C7C-4CB2-4B48-A555-DEEEF6A97F45}" destId="{3E33A7C6-CBD5-4B25-82C9-59DEC545BEB3}" srcOrd="0" destOrd="0" parTransId="{E9CF1806-BDC7-4AED-A796-52A465522DFB}" sibTransId="{DEC7DB83-E3FF-446B-B38F-FB2BDADD53A2}"/>
    <dgm:cxn modelId="{1078E7E4-2111-43FB-8724-71D075D3F37F}" type="presOf" srcId="{E9CF1806-BDC7-4AED-A796-52A465522DFB}" destId="{77B5950F-A54B-4925-8280-0F4A41FCD8C0}" srcOrd="0" destOrd="0" presId="urn:microsoft.com/office/officeart/2005/8/layout/hierarchy1"/>
    <dgm:cxn modelId="{5D85C6E8-61BE-4097-AFA5-3422465C4782}" srcId="{2ABB6DEC-9F56-4844-A778-C2517CB1C4B2}" destId="{692C8C80-9DDD-4BD0-9950-91CA1504D698}" srcOrd="2" destOrd="0" parTransId="{BEBE93C6-6E1F-40BF-985F-FFE6923A674E}" sibTransId="{1FDF9D58-85C7-4BEA-9B99-1E24DCB89F08}"/>
    <dgm:cxn modelId="{F04675E9-D9B3-4A14-9F82-EF55D1D63038}" srcId="{59484C7C-4CB2-4B48-A555-DEEEF6A97F45}" destId="{562A590D-8154-4F04-A01E-24C6BD9A42EA}" srcOrd="4" destOrd="0" parTransId="{487B86C6-865E-444E-BF30-22BD6375773A}" sibTransId="{2D52ABE2-0E08-422B-989B-A83A8FD103A1}"/>
    <dgm:cxn modelId="{F13867E0-EA82-47E0-A803-D199401CEF54}" type="presOf" srcId="{692C8C80-9DDD-4BD0-9950-91CA1504D698}" destId="{2B91FD2C-D175-4D6F-8F8A-3501CF7E61F6}" srcOrd="0" destOrd="0" presId="urn:microsoft.com/office/officeart/2005/8/layout/hierarchy1"/>
    <dgm:cxn modelId="{AF92B353-A838-42A7-AB3D-BF9BA84EA318}" type="presOf" srcId="{36A5590A-3E64-4068-A434-E19D90B145C1}" destId="{B280ADB2-7B75-48F7-B7E2-2009A0D904CD}" srcOrd="0" destOrd="0" presId="urn:microsoft.com/office/officeart/2005/8/layout/hierarchy1"/>
    <dgm:cxn modelId="{40631CF6-F0FB-4AD1-A048-77DB4C7019D2}" type="presParOf" srcId="{498354B9-1588-4738-9BD5-9EEFA9EAF7F4}" destId="{74ED6DFE-F549-4C29-B301-D344696DB013}" srcOrd="0" destOrd="0" presId="urn:microsoft.com/office/officeart/2005/8/layout/hierarchy1"/>
    <dgm:cxn modelId="{1B7E9284-87FF-490D-B09E-CB8CC417EEE4}" type="presParOf" srcId="{74ED6DFE-F549-4C29-B301-D344696DB013}" destId="{14960870-D924-46A0-9BAB-498054530302}" srcOrd="0" destOrd="0" presId="urn:microsoft.com/office/officeart/2005/8/layout/hierarchy1"/>
    <dgm:cxn modelId="{F68209B6-C4A9-4EA3-B5DA-E4D85369A728}" type="presParOf" srcId="{14960870-D924-46A0-9BAB-498054530302}" destId="{1FC83707-25FA-4A19-8769-AEFF5E093317}" srcOrd="0" destOrd="0" presId="urn:microsoft.com/office/officeart/2005/8/layout/hierarchy1"/>
    <dgm:cxn modelId="{F57FF5B8-8D4F-4503-9B7C-5620142A9E3A}" type="presParOf" srcId="{14960870-D924-46A0-9BAB-498054530302}" destId="{C001288C-51D1-4867-BF10-E969828D53E5}" srcOrd="1" destOrd="0" presId="urn:microsoft.com/office/officeart/2005/8/layout/hierarchy1"/>
    <dgm:cxn modelId="{18B42811-86F5-41AF-8290-D27809E82B4A}" type="presParOf" srcId="{74ED6DFE-F549-4C29-B301-D344696DB013}" destId="{78D04EB9-D94A-4097-96E4-1677EF4A2BA4}" srcOrd="1" destOrd="0" presId="urn:microsoft.com/office/officeart/2005/8/layout/hierarchy1"/>
    <dgm:cxn modelId="{F643B79D-8725-4FDC-BA26-54D642A5A29D}" type="presParOf" srcId="{78D04EB9-D94A-4097-96E4-1677EF4A2BA4}" destId="{77B5950F-A54B-4925-8280-0F4A41FCD8C0}" srcOrd="0" destOrd="0" presId="urn:microsoft.com/office/officeart/2005/8/layout/hierarchy1"/>
    <dgm:cxn modelId="{93ADBB4B-266E-4B15-B2A7-2C5BBDDB8C66}" type="presParOf" srcId="{78D04EB9-D94A-4097-96E4-1677EF4A2BA4}" destId="{12D0EE20-FFC7-47B0-B961-85ACCAC2E76D}" srcOrd="1" destOrd="0" presId="urn:microsoft.com/office/officeart/2005/8/layout/hierarchy1"/>
    <dgm:cxn modelId="{CAA4D122-F8E8-4C8D-847A-8094C4084B03}" type="presParOf" srcId="{12D0EE20-FFC7-47B0-B961-85ACCAC2E76D}" destId="{361A1CE6-F03A-4629-8848-6DAD4E36E7D0}" srcOrd="0" destOrd="0" presId="urn:microsoft.com/office/officeart/2005/8/layout/hierarchy1"/>
    <dgm:cxn modelId="{304411E6-C41E-4F22-9B15-8CA393B7AF69}" type="presParOf" srcId="{361A1CE6-F03A-4629-8848-6DAD4E36E7D0}" destId="{EC4F2C67-C284-40AB-B621-3C3F1432549F}" srcOrd="0" destOrd="0" presId="urn:microsoft.com/office/officeart/2005/8/layout/hierarchy1"/>
    <dgm:cxn modelId="{BABFAEC6-7064-4F89-8D2F-9BEE0BA21D73}" type="presParOf" srcId="{361A1CE6-F03A-4629-8848-6DAD4E36E7D0}" destId="{58440D28-5C7B-4C54-BE15-EAB683D05F4B}" srcOrd="1" destOrd="0" presId="urn:microsoft.com/office/officeart/2005/8/layout/hierarchy1"/>
    <dgm:cxn modelId="{9242F4EA-25BC-4D2E-BEC0-2A60FE226A92}" type="presParOf" srcId="{12D0EE20-FFC7-47B0-B961-85ACCAC2E76D}" destId="{9DC6EAF2-18D5-4289-8BA9-1CED43FE12C4}" srcOrd="1" destOrd="0" presId="urn:microsoft.com/office/officeart/2005/8/layout/hierarchy1"/>
    <dgm:cxn modelId="{6F384FC5-013A-4E05-8C2A-F85A2CD4F784}" type="presParOf" srcId="{78D04EB9-D94A-4097-96E4-1677EF4A2BA4}" destId="{AAE28A48-299A-45C3-868E-9083F93B19A7}" srcOrd="2" destOrd="0" presId="urn:microsoft.com/office/officeart/2005/8/layout/hierarchy1"/>
    <dgm:cxn modelId="{2F89EDB3-AFC2-4C49-BFD6-0F043DA372F0}" type="presParOf" srcId="{78D04EB9-D94A-4097-96E4-1677EF4A2BA4}" destId="{8F6F739C-9D3F-47BB-BF17-BDF2603B33BB}" srcOrd="3" destOrd="0" presId="urn:microsoft.com/office/officeart/2005/8/layout/hierarchy1"/>
    <dgm:cxn modelId="{D2D59619-1682-4586-BAEB-E18FD6CD6C02}" type="presParOf" srcId="{8F6F739C-9D3F-47BB-BF17-BDF2603B33BB}" destId="{6B3653D5-0EC4-4C57-8044-8A30B61BDA1E}" srcOrd="0" destOrd="0" presId="urn:microsoft.com/office/officeart/2005/8/layout/hierarchy1"/>
    <dgm:cxn modelId="{A9C5D9F3-8D67-48B7-8910-AF683E68E8E6}" type="presParOf" srcId="{6B3653D5-0EC4-4C57-8044-8A30B61BDA1E}" destId="{995A533D-85E9-4B9B-9F01-323A1CDD96DD}" srcOrd="0" destOrd="0" presId="urn:microsoft.com/office/officeart/2005/8/layout/hierarchy1"/>
    <dgm:cxn modelId="{D161F5CF-160D-4E4D-82CD-858238711472}" type="presParOf" srcId="{6B3653D5-0EC4-4C57-8044-8A30B61BDA1E}" destId="{58E7533B-98BC-4ACD-B383-2540B8A52B13}" srcOrd="1" destOrd="0" presId="urn:microsoft.com/office/officeart/2005/8/layout/hierarchy1"/>
    <dgm:cxn modelId="{2BCA0A91-A579-4637-8985-F0E1AE380C22}" type="presParOf" srcId="{8F6F739C-9D3F-47BB-BF17-BDF2603B33BB}" destId="{692607F4-746D-4F6D-8225-B4D5C6C59682}" srcOrd="1" destOrd="0" presId="urn:microsoft.com/office/officeart/2005/8/layout/hierarchy1"/>
    <dgm:cxn modelId="{F5302BC9-1251-42A9-A631-97C7D6C04C1C}" type="presParOf" srcId="{78D04EB9-D94A-4097-96E4-1677EF4A2BA4}" destId="{9845D3AE-A517-4396-842F-E4FDCD83829B}" srcOrd="4" destOrd="0" presId="urn:microsoft.com/office/officeart/2005/8/layout/hierarchy1"/>
    <dgm:cxn modelId="{E47FA94B-3360-43F8-ADF8-2A7C06ECA380}" type="presParOf" srcId="{78D04EB9-D94A-4097-96E4-1677EF4A2BA4}" destId="{5DA2DFC3-4B69-4C72-962E-52CAE05CB59F}" srcOrd="5" destOrd="0" presId="urn:microsoft.com/office/officeart/2005/8/layout/hierarchy1"/>
    <dgm:cxn modelId="{85FF0E75-B8F1-4F77-B438-7759A79FFEA9}" type="presParOf" srcId="{5DA2DFC3-4B69-4C72-962E-52CAE05CB59F}" destId="{03F49FCA-6BB6-46C4-B179-D94C86137A18}" srcOrd="0" destOrd="0" presId="urn:microsoft.com/office/officeart/2005/8/layout/hierarchy1"/>
    <dgm:cxn modelId="{DA7143F2-323F-4969-8B74-D65A409D29D5}" type="presParOf" srcId="{03F49FCA-6BB6-46C4-B179-D94C86137A18}" destId="{44CF8834-E20D-4E2F-AEF2-3D020AE55472}" srcOrd="0" destOrd="0" presId="urn:microsoft.com/office/officeart/2005/8/layout/hierarchy1"/>
    <dgm:cxn modelId="{1DF2BED4-5727-4A35-8B7E-1EECB87A6759}" type="presParOf" srcId="{03F49FCA-6BB6-46C4-B179-D94C86137A18}" destId="{957288A6-25AA-432B-BAF3-853DC6A026C7}" srcOrd="1" destOrd="0" presId="urn:microsoft.com/office/officeart/2005/8/layout/hierarchy1"/>
    <dgm:cxn modelId="{0958575F-AACC-4A36-AA31-0F09319AD029}" type="presParOf" srcId="{5DA2DFC3-4B69-4C72-962E-52CAE05CB59F}" destId="{98D5FA03-06A1-4ED9-A72E-D578CEB11CEE}" srcOrd="1" destOrd="0" presId="urn:microsoft.com/office/officeart/2005/8/layout/hierarchy1"/>
    <dgm:cxn modelId="{96AF00C4-D829-434B-BE3C-63B5B63A4312}" type="presParOf" srcId="{98D5FA03-06A1-4ED9-A72E-D578CEB11CEE}" destId="{520C7AEE-1B22-4823-BFC4-710A59B8873D}" srcOrd="0" destOrd="0" presId="urn:microsoft.com/office/officeart/2005/8/layout/hierarchy1"/>
    <dgm:cxn modelId="{1D5A69A8-1D97-4024-943F-7C4A33CD3873}" type="presParOf" srcId="{98D5FA03-06A1-4ED9-A72E-D578CEB11CEE}" destId="{0E444E51-070C-4D45-A9EA-EE32728ED6D9}" srcOrd="1" destOrd="0" presId="urn:microsoft.com/office/officeart/2005/8/layout/hierarchy1"/>
    <dgm:cxn modelId="{8D996722-0FED-40F8-8384-54F4D2F1DA76}" type="presParOf" srcId="{0E444E51-070C-4D45-A9EA-EE32728ED6D9}" destId="{34063C7D-DD03-4927-9A1C-C5325FF12981}" srcOrd="0" destOrd="0" presId="urn:microsoft.com/office/officeart/2005/8/layout/hierarchy1"/>
    <dgm:cxn modelId="{7064B23F-03EA-427F-8EA8-B19BB827B281}" type="presParOf" srcId="{34063C7D-DD03-4927-9A1C-C5325FF12981}" destId="{D1D851CD-2778-44AA-A628-A24FE73E82DE}" srcOrd="0" destOrd="0" presId="urn:microsoft.com/office/officeart/2005/8/layout/hierarchy1"/>
    <dgm:cxn modelId="{B945EDD1-BCFD-4952-B1F8-1C204EB6E74F}" type="presParOf" srcId="{34063C7D-DD03-4927-9A1C-C5325FF12981}" destId="{2526EFAA-668D-4F9E-B45A-F3216B2B203A}" srcOrd="1" destOrd="0" presId="urn:microsoft.com/office/officeart/2005/8/layout/hierarchy1"/>
    <dgm:cxn modelId="{DEC94E66-B4B2-4227-B2DF-9DE1431E2AFF}" type="presParOf" srcId="{0E444E51-070C-4D45-A9EA-EE32728ED6D9}" destId="{4527831B-CC8A-4C9A-B1B4-39FA0C2D5B68}" srcOrd="1" destOrd="0" presId="urn:microsoft.com/office/officeart/2005/8/layout/hierarchy1"/>
    <dgm:cxn modelId="{509B14B7-7D63-462B-BFC1-D3AA89DF9E0D}" type="presParOf" srcId="{98D5FA03-06A1-4ED9-A72E-D578CEB11CEE}" destId="{B280ADB2-7B75-48F7-B7E2-2009A0D904CD}" srcOrd="2" destOrd="0" presId="urn:microsoft.com/office/officeart/2005/8/layout/hierarchy1"/>
    <dgm:cxn modelId="{87E4DC7A-44B5-4851-813B-6E1A16EDF0BD}" type="presParOf" srcId="{98D5FA03-06A1-4ED9-A72E-D578CEB11CEE}" destId="{89DFC490-1722-4087-8842-0BC1C331FAD1}" srcOrd="3" destOrd="0" presId="urn:microsoft.com/office/officeart/2005/8/layout/hierarchy1"/>
    <dgm:cxn modelId="{E42DD151-C2C7-4305-B7DF-D10B730136BC}" type="presParOf" srcId="{89DFC490-1722-4087-8842-0BC1C331FAD1}" destId="{5C935325-66D9-497B-A07B-5C8999201703}" srcOrd="0" destOrd="0" presId="urn:microsoft.com/office/officeart/2005/8/layout/hierarchy1"/>
    <dgm:cxn modelId="{CAC31FC0-4CC4-4EE5-8704-BD7586AAAE10}" type="presParOf" srcId="{5C935325-66D9-497B-A07B-5C8999201703}" destId="{79F8A5E5-CB4B-4072-96D5-3DFBD147EA1C}" srcOrd="0" destOrd="0" presId="urn:microsoft.com/office/officeart/2005/8/layout/hierarchy1"/>
    <dgm:cxn modelId="{7A3D462A-8B6F-428D-8A34-3C7009FC6554}" type="presParOf" srcId="{5C935325-66D9-497B-A07B-5C8999201703}" destId="{548D97E9-8CE4-44F4-914F-4295E8D81103}" srcOrd="1" destOrd="0" presId="urn:microsoft.com/office/officeart/2005/8/layout/hierarchy1"/>
    <dgm:cxn modelId="{FFD8BC94-81B2-4BA3-84F0-BB59403DCDEB}" type="presParOf" srcId="{89DFC490-1722-4087-8842-0BC1C331FAD1}" destId="{91565E5C-6F78-4B2C-9EDB-C32F6EB9C794}" srcOrd="1" destOrd="0" presId="urn:microsoft.com/office/officeart/2005/8/layout/hierarchy1"/>
    <dgm:cxn modelId="{928E5750-6206-4E5C-A214-143E9BE9DB63}" type="presParOf" srcId="{98D5FA03-06A1-4ED9-A72E-D578CEB11CEE}" destId="{021643C8-EEA2-4FFB-8360-8B0CA468A885}" srcOrd="4" destOrd="0" presId="urn:microsoft.com/office/officeart/2005/8/layout/hierarchy1"/>
    <dgm:cxn modelId="{C6C698C8-A2CB-4516-BA59-7937FF2C8D9D}" type="presParOf" srcId="{98D5FA03-06A1-4ED9-A72E-D578CEB11CEE}" destId="{7019B3CC-95EF-46E7-85BE-F5B6D7A342F4}" srcOrd="5" destOrd="0" presId="urn:microsoft.com/office/officeart/2005/8/layout/hierarchy1"/>
    <dgm:cxn modelId="{FFED5C47-7F10-4F05-8F96-2F7EE1A252D2}" type="presParOf" srcId="{7019B3CC-95EF-46E7-85BE-F5B6D7A342F4}" destId="{F879452A-A700-4CFA-B386-4DDCE3F1DC9C}" srcOrd="0" destOrd="0" presId="urn:microsoft.com/office/officeart/2005/8/layout/hierarchy1"/>
    <dgm:cxn modelId="{762EDBCD-28D7-4E92-80B8-5EAE7A8DFE32}" type="presParOf" srcId="{F879452A-A700-4CFA-B386-4DDCE3F1DC9C}" destId="{315C4EDA-2540-4F3E-9449-F13F1E7CC3F7}" srcOrd="0" destOrd="0" presId="urn:microsoft.com/office/officeart/2005/8/layout/hierarchy1"/>
    <dgm:cxn modelId="{2CB80D6E-7EDA-4148-8459-33469A046068}" type="presParOf" srcId="{F879452A-A700-4CFA-B386-4DDCE3F1DC9C}" destId="{2B91FD2C-D175-4D6F-8F8A-3501CF7E61F6}" srcOrd="1" destOrd="0" presId="urn:microsoft.com/office/officeart/2005/8/layout/hierarchy1"/>
    <dgm:cxn modelId="{5BE6179D-9597-4C4E-B041-3551C6504451}" type="presParOf" srcId="{7019B3CC-95EF-46E7-85BE-F5B6D7A342F4}" destId="{87D5891D-DDC2-434B-AD6E-82D1AD5E322A}" srcOrd="1" destOrd="0" presId="urn:microsoft.com/office/officeart/2005/8/layout/hierarchy1"/>
    <dgm:cxn modelId="{4E98CC1F-78E4-4998-AA84-8430990720BB}" type="presParOf" srcId="{78D04EB9-D94A-4097-96E4-1677EF4A2BA4}" destId="{8250C2B1-0501-4952-A020-5B687260B317}" srcOrd="6" destOrd="0" presId="urn:microsoft.com/office/officeart/2005/8/layout/hierarchy1"/>
    <dgm:cxn modelId="{E7B8544C-912A-49F6-B914-6859C6C9C72F}" type="presParOf" srcId="{78D04EB9-D94A-4097-96E4-1677EF4A2BA4}" destId="{89FB74C3-33FE-4A1B-913E-2B384E46C816}" srcOrd="7" destOrd="0" presId="urn:microsoft.com/office/officeart/2005/8/layout/hierarchy1"/>
    <dgm:cxn modelId="{941EAEBE-12BC-489F-8807-63F6D72DBEBB}" type="presParOf" srcId="{89FB74C3-33FE-4A1B-913E-2B384E46C816}" destId="{A6FFB72E-3B28-44B3-82FA-66947554F90F}" srcOrd="0" destOrd="0" presId="urn:microsoft.com/office/officeart/2005/8/layout/hierarchy1"/>
    <dgm:cxn modelId="{7AEDD522-B1E7-454C-9841-780DEB139040}" type="presParOf" srcId="{A6FFB72E-3B28-44B3-82FA-66947554F90F}" destId="{2EDA6F42-5588-4FBA-B837-7430241BBDB5}" srcOrd="0" destOrd="0" presId="urn:microsoft.com/office/officeart/2005/8/layout/hierarchy1"/>
    <dgm:cxn modelId="{D50DA923-29F5-4343-946F-707DF82C2097}" type="presParOf" srcId="{A6FFB72E-3B28-44B3-82FA-66947554F90F}" destId="{E412EE2A-1A74-4164-BB23-162F04E4FA77}" srcOrd="1" destOrd="0" presId="urn:microsoft.com/office/officeart/2005/8/layout/hierarchy1"/>
    <dgm:cxn modelId="{1343FBFE-0130-406E-BEF4-BE59EAA7EE7B}" type="presParOf" srcId="{89FB74C3-33FE-4A1B-913E-2B384E46C816}" destId="{43CF6A9F-24DB-4400-8E8E-AF278C6905D1}" srcOrd="1" destOrd="0" presId="urn:microsoft.com/office/officeart/2005/8/layout/hierarchy1"/>
    <dgm:cxn modelId="{57FDB983-A41A-4C6E-B410-C1ADDA6AFB51}" type="presParOf" srcId="{78D04EB9-D94A-4097-96E4-1677EF4A2BA4}" destId="{94070419-A8F3-446C-A32C-DDDE4AC505FD}" srcOrd="8" destOrd="0" presId="urn:microsoft.com/office/officeart/2005/8/layout/hierarchy1"/>
    <dgm:cxn modelId="{026EEE23-A331-474D-9936-1B623D14B694}" type="presParOf" srcId="{78D04EB9-D94A-4097-96E4-1677EF4A2BA4}" destId="{1079985A-2BA3-4BED-8C77-FFA037E6491B}" srcOrd="9" destOrd="0" presId="urn:microsoft.com/office/officeart/2005/8/layout/hierarchy1"/>
    <dgm:cxn modelId="{65ECCB50-E72D-451B-895C-E4457437AACA}" type="presParOf" srcId="{1079985A-2BA3-4BED-8C77-FFA037E6491B}" destId="{AF150D83-EC8F-4303-9D83-11C97414381B}" srcOrd="0" destOrd="0" presId="urn:microsoft.com/office/officeart/2005/8/layout/hierarchy1"/>
    <dgm:cxn modelId="{8433F7B3-7CE4-46DD-8FF1-519D8CD5C976}" type="presParOf" srcId="{AF150D83-EC8F-4303-9D83-11C97414381B}" destId="{12AB15B1-9E9D-4ED5-B2CA-7290263A9B2A}" srcOrd="0" destOrd="0" presId="urn:microsoft.com/office/officeart/2005/8/layout/hierarchy1"/>
    <dgm:cxn modelId="{CAF42DF9-6F1C-4723-83CD-7844B7F21E44}" type="presParOf" srcId="{AF150D83-EC8F-4303-9D83-11C97414381B}" destId="{50C0D41F-C64D-4B67-8B79-6C507E7A61BF}" srcOrd="1" destOrd="0" presId="urn:microsoft.com/office/officeart/2005/8/layout/hierarchy1"/>
    <dgm:cxn modelId="{2E3D3C2C-7204-4249-9C57-1157F971FFBF}" type="presParOf" srcId="{1079985A-2BA3-4BED-8C77-FFA037E6491B}" destId="{E572F3FE-E4AC-4021-AA75-031783A2292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E3263-2F67-49A4-BCC0-1CC79A759CCB}">
      <dsp:nvSpPr>
        <dsp:cNvPr id="0" name=""/>
        <dsp:cNvSpPr/>
      </dsp:nvSpPr>
      <dsp:spPr>
        <a:xfrm rot="5400000">
          <a:off x="423871" y="3517890"/>
          <a:ext cx="946264" cy="1574562"/>
        </a:xfrm>
        <a:prstGeom prst="corner">
          <a:avLst>
            <a:gd name="adj1" fmla="val 16120"/>
            <a:gd name="adj2" fmla="val 16110"/>
          </a:avLst>
        </a:prstGeom>
        <a:solidFill>
          <a:srgbClr val="7AC14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E10BA1-89B7-4CBE-ACAC-C55B0B0270EF}">
      <dsp:nvSpPr>
        <dsp:cNvPr id="0" name=""/>
        <dsp:cNvSpPr/>
      </dsp:nvSpPr>
      <dsp:spPr>
        <a:xfrm>
          <a:off x="279254" y="4019797"/>
          <a:ext cx="1421524" cy="124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b="1" kern="1200">
              <a:solidFill>
                <a:schemeClr val="bg2">
                  <a:lumMod val="75000"/>
                </a:schemeClr>
              </a:solidFill>
            </a:rPr>
            <a:t>PhD student</a:t>
          </a:r>
        </a:p>
      </dsp:txBody>
      <dsp:txXfrm>
        <a:off x="279254" y="4019797"/>
        <a:ext cx="1421524" cy="1246049"/>
      </dsp:txXfrm>
    </dsp:sp>
    <dsp:sp modelId="{6AAA21B0-8E7D-45AF-8F7A-70E08FDE9086}">
      <dsp:nvSpPr>
        <dsp:cNvPr id="0" name=""/>
        <dsp:cNvSpPr/>
      </dsp:nvSpPr>
      <dsp:spPr>
        <a:xfrm>
          <a:off x="1356493" y="3474451"/>
          <a:ext cx="268212" cy="268212"/>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1B760D-3CEE-4BA5-99BB-418A48AF85D6}">
      <dsp:nvSpPr>
        <dsp:cNvPr id="0" name=""/>
        <dsp:cNvSpPr/>
      </dsp:nvSpPr>
      <dsp:spPr>
        <a:xfrm rot="5400000">
          <a:off x="2079761" y="2670668"/>
          <a:ext cx="946264" cy="1574562"/>
        </a:xfrm>
        <a:prstGeom prst="corner">
          <a:avLst>
            <a:gd name="adj1" fmla="val 16120"/>
            <a:gd name="adj2" fmla="val 16110"/>
          </a:avLst>
        </a:prstGeom>
        <a:solidFill>
          <a:srgbClr val="7AC14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2C2019-5112-4A90-B451-549664C155FB}">
      <dsp:nvSpPr>
        <dsp:cNvPr id="0" name=""/>
        <dsp:cNvSpPr/>
      </dsp:nvSpPr>
      <dsp:spPr>
        <a:xfrm>
          <a:off x="2020814" y="3336578"/>
          <a:ext cx="1421524" cy="124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b="1" kern="1200" err="1">
              <a:solidFill>
                <a:schemeClr val="bg2">
                  <a:lumMod val="75000"/>
                </a:schemeClr>
              </a:solidFill>
            </a:rPr>
            <a:t>PostDoc</a:t>
          </a:r>
          <a:r>
            <a:rPr lang="cs-CZ" sz="2000" b="1" kern="1200">
              <a:solidFill>
                <a:schemeClr val="bg2">
                  <a:lumMod val="75000"/>
                </a:schemeClr>
              </a:solidFill>
            </a:rPr>
            <a:t> I</a:t>
          </a:r>
        </a:p>
      </dsp:txBody>
      <dsp:txXfrm>
        <a:off x="2020814" y="3336578"/>
        <a:ext cx="1421524" cy="1246049"/>
      </dsp:txXfrm>
    </dsp:sp>
    <dsp:sp modelId="{C38199C4-680C-4200-90FE-410310F03606}">
      <dsp:nvSpPr>
        <dsp:cNvPr id="0" name=""/>
        <dsp:cNvSpPr/>
      </dsp:nvSpPr>
      <dsp:spPr>
        <a:xfrm>
          <a:off x="3055857" y="2637005"/>
          <a:ext cx="268212" cy="268212"/>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351C69-CA22-425D-B1CA-ED94EBE4A40E}">
      <dsp:nvSpPr>
        <dsp:cNvPr id="0" name=""/>
        <dsp:cNvSpPr/>
      </dsp:nvSpPr>
      <dsp:spPr>
        <a:xfrm rot="5400000">
          <a:off x="3690215" y="2170746"/>
          <a:ext cx="946264" cy="1321026"/>
        </a:xfrm>
        <a:prstGeom prst="corner">
          <a:avLst>
            <a:gd name="adj1" fmla="val 16120"/>
            <a:gd name="adj2" fmla="val 16110"/>
          </a:avLst>
        </a:prstGeom>
        <a:solidFill>
          <a:srgbClr val="7AC14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4AF611B-31D8-4C04-9D86-DEEC11FDE374}">
      <dsp:nvSpPr>
        <dsp:cNvPr id="0" name=""/>
        <dsp:cNvSpPr/>
      </dsp:nvSpPr>
      <dsp:spPr>
        <a:xfrm>
          <a:off x="3727165" y="2637360"/>
          <a:ext cx="1912291" cy="94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b="1" kern="1200" err="1">
              <a:solidFill>
                <a:schemeClr val="bg2">
                  <a:lumMod val="75000"/>
                </a:schemeClr>
              </a:solidFill>
            </a:rPr>
            <a:t>PostDoc</a:t>
          </a:r>
          <a:r>
            <a:rPr lang="cs-CZ" sz="2000" b="1" kern="1200">
              <a:solidFill>
                <a:schemeClr val="bg2">
                  <a:lumMod val="75000"/>
                </a:schemeClr>
              </a:solidFill>
            </a:rPr>
            <a:t> II</a:t>
          </a:r>
        </a:p>
      </dsp:txBody>
      <dsp:txXfrm>
        <a:off x="3727165" y="2637360"/>
        <a:ext cx="1912291" cy="943707"/>
      </dsp:txXfrm>
    </dsp:sp>
    <dsp:sp modelId="{17A787F0-02DE-4E6F-B503-6C5401F74981}">
      <dsp:nvSpPr>
        <dsp:cNvPr id="0" name=""/>
        <dsp:cNvSpPr/>
      </dsp:nvSpPr>
      <dsp:spPr>
        <a:xfrm>
          <a:off x="6377483" y="1296339"/>
          <a:ext cx="268212" cy="268212"/>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A6EE6E-2F9E-4FBD-916F-397AA22D9362}">
      <dsp:nvSpPr>
        <dsp:cNvPr id="0" name=""/>
        <dsp:cNvSpPr/>
      </dsp:nvSpPr>
      <dsp:spPr>
        <a:xfrm rot="5400000">
          <a:off x="5363387" y="1325679"/>
          <a:ext cx="946264" cy="1574562"/>
        </a:xfrm>
        <a:prstGeom prst="corner">
          <a:avLst>
            <a:gd name="adj1" fmla="val 16120"/>
            <a:gd name="adj2" fmla="val 16110"/>
          </a:avLst>
        </a:prstGeom>
        <a:solidFill>
          <a:srgbClr val="7AC14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C51B7EE-5A51-4C7E-9C92-63BB9C976E84}">
      <dsp:nvSpPr>
        <dsp:cNvPr id="0" name=""/>
        <dsp:cNvSpPr/>
      </dsp:nvSpPr>
      <dsp:spPr>
        <a:xfrm>
          <a:off x="5325673" y="1847292"/>
          <a:ext cx="1121639" cy="9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b="1" kern="1200">
              <a:solidFill>
                <a:schemeClr val="bg2">
                  <a:lumMod val="75000"/>
                </a:schemeClr>
              </a:solidFill>
            </a:rPr>
            <a:t>Junior </a:t>
          </a:r>
          <a:br>
            <a:rPr lang="cs-CZ" sz="2000" b="1" kern="1200">
              <a:solidFill>
                <a:schemeClr val="bg2">
                  <a:lumMod val="75000"/>
                </a:schemeClr>
              </a:solidFill>
            </a:rPr>
          </a:br>
          <a:r>
            <a:rPr lang="cs-CZ" sz="2000" b="1" kern="1200">
              <a:solidFill>
                <a:schemeClr val="bg2">
                  <a:lumMod val="75000"/>
                </a:schemeClr>
              </a:solidFill>
            </a:rPr>
            <a:t>Group </a:t>
          </a:r>
          <a:br>
            <a:rPr lang="cs-CZ" sz="2000" b="1" kern="1200">
              <a:solidFill>
                <a:schemeClr val="bg2">
                  <a:lumMod val="75000"/>
                </a:schemeClr>
              </a:solidFill>
            </a:rPr>
          </a:br>
          <a:r>
            <a:rPr lang="cs-CZ" sz="2000" b="1" kern="1200">
              <a:solidFill>
                <a:schemeClr val="bg2">
                  <a:lumMod val="75000"/>
                </a:schemeClr>
              </a:solidFill>
            </a:rPr>
            <a:t>Leader</a:t>
          </a:r>
        </a:p>
      </dsp:txBody>
      <dsp:txXfrm>
        <a:off x="5325673" y="1847292"/>
        <a:ext cx="1121639" cy="942648"/>
      </dsp:txXfrm>
    </dsp:sp>
    <dsp:sp modelId="{4A3072ED-7356-41F9-9FE3-F6971DD6B938}">
      <dsp:nvSpPr>
        <dsp:cNvPr id="0" name=""/>
        <dsp:cNvSpPr/>
      </dsp:nvSpPr>
      <dsp:spPr>
        <a:xfrm>
          <a:off x="4564295" y="1992990"/>
          <a:ext cx="274761" cy="230195"/>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B78A3FD-F9FE-47DE-8D61-168F9832312C}">
      <dsp:nvSpPr>
        <dsp:cNvPr id="0" name=""/>
        <dsp:cNvSpPr/>
      </dsp:nvSpPr>
      <dsp:spPr>
        <a:xfrm rot="5400000">
          <a:off x="7055728" y="624926"/>
          <a:ext cx="946264" cy="1574562"/>
        </a:xfrm>
        <a:prstGeom prst="corner">
          <a:avLst>
            <a:gd name="adj1" fmla="val 16120"/>
            <a:gd name="adj2" fmla="val 16110"/>
          </a:avLst>
        </a:prstGeom>
        <a:solidFill>
          <a:srgbClr val="7AC14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FD5C35A-F135-415D-AB3B-1C2371FB7A04}">
      <dsp:nvSpPr>
        <dsp:cNvPr id="0" name=""/>
        <dsp:cNvSpPr/>
      </dsp:nvSpPr>
      <dsp:spPr>
        <a:xfrm>
          <a:off x="6995133" y="1079678"/>
          <a:ext cx="1399376" cy="958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b="1" kern="1200">
              <a:solidFill>
                <a:schemeClr val="bg2">
                  <a:lumMod val="75000"/>
                </a:schemeClr>
              </a:solidFill>
            </a:rPr>
            <a:t>Senior </a:t>
          </a:r>
          <a:br>
            <a:rPr lang="cs-CZ" sz="2000" b="1" kern="1200">
              <a:solidFill>
                <a:schemeClr val="bg2">
                  <a:lumMod val="75000"/>
                </a:schemeClr>
              </a:solidFill>
            </a:rPr>
          </a:br>
          <a:r>
            <a:rPr lang="cs-CZ" sz="2000" b="1" kern="1200">
              <a:solidFill>
                <a:schemeClr val="bg2">
                  <a:lumMod val="75000"/>
                </a:schemeClr>
              </a:solidFill>
            </a:rPr>
            <a:t>Group Leader</a:t>
          </a:r>
        </a:p>
      </dsp:txBody>
      <dsp:txXfrm>
        <a:off x="6995133" y="1079678"/>
        <a:ext cx="1399376" cy="958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70419-A8F3-446C-A32C-DDDE4AC505FD}">
      <dsp:nvSpPr>
        <dsp:cNvPr id="0" name=""/>
        <dsp:cNvSpPr/>
      </dsp:nvSpPr>
      <dsp:spPr>
        <a:xfrm>
          <a:off x="4065918" y="1485640"/>
          <a:ext cx="3373128" cy="401325"/>
        </a:xfrm>
        <a:custGeom>
          <a:avLst/>
          <a:gdLst/>
          <a:ahLst/>
          <a:cxnLst/>
          <a:rect l="0" t="0" r="0" b="0"/>
          <a:pathLst>
            <a:path>
              <a:moveTo>
                <a:pt x="0" y="0"/>
              </a:moveTo>
              <a:lnTo>
                <a:pt x="0" y="273491"/>
              </a:lnTo>
              <a:lnTo>
                <a:pt x="3373128" y="273491"/>
              </a:lnTo>
              <a:lnTo>
                <a:pt x="3373128" y="401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50C2B1-0501-4952-A020-5B687260B317}">
      <dsp:nvSpPr>
        <dsp:cNvPr id="0" name=""/>
        <dsp:cNvSpPr/>
      </dsp:nvSpPr>
      <dsp:spPr>
        <a:xfrm>
          <a:off x="4065918" y="1485640"/>
          <a:ext cx="1686564" cy="401325"/>
        </a:xfrm>
        <a:custGeom>
          <a:avLst/>
          <a:gdLst/>
          <a:ahLst/>
          <a:cxnLst/>
          <a:rect l="0" t="0" r="0" b="0"/>
          <a:pathLst>
            <a:path>
              <a:moveTo>
                <a:pt x="0" y="0"/>
              </a:moveTo>
              <a:lnTo>
                <a:pt x="0" y="273491"/>
              </a:lnTo>
              <a:lnTo>
                <a:pt x="1686564" y="273491"/>
              </a:lnTo>
              <a:lnTo>
                <a:pt x="1686564" y="401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643C8-EEA2-4FFB-8360-8B0CA468A885}">
      <dsp:nvSpPr>
        <dsp:cNvPr id="0" name=""/>
        <dsp:cNvSpPr/>
      </dsp:nvSpPr>
      <dsp:spPr>
        <a:xfrm>
          <a:off x="4065918" y="2763213"/>
          <a:ext cx="1686564" cy="401325"/>
        </a:xfrm>
        <a:custGeom>
          <a:avLst/>
          <a:gdLst/>
          <a:ahLst/>
          <a:cxnLst/>
          <a:rect l="0" t="0" r="0" b="0"/>
          <a:pathLst>
            <a:path>
              <a:moveTo>
                <a:pt x="0" y="0"/>
              </a:moveTo>
              <a:lnTo>
                <a:pt x="0" y="273491"/>
              </a:lnTo>
              <a:lnTo>
                <a:pt x="1686564" y="273491"/>
              </a:lnTo>
              <a:lnTo>
                <a:pt x="1686564" y="4013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0ADB2-7B75-48F7-B7E2-2009A0D904CD}">
      <dsp:nvSpPr>
        <dsp:cNvPr id="0" name=""/>
        <dsp:cNvSpPr/>
      </dsp:nvSpPr>
      <dsp:spPr>
        <a:xfrm>
          <a:off x="4020198" y="2763213"/>
          <a:ext cx="91440" cy="401325"/>
        </a:xfrm>
        <a:custGeom>
          <a:avLst/>
          <a:gdLst/>
          <a:ahLst/>
          <a:cxnLst/>
          <a:rect l="0" t="0" r="0" b="0"/>
          <a:pathLst>
            <a:path>
              <a:moveTo>
                <a:pt x="45720" y="0"/>
              </a:moveTo>
              <a:lnTo>
                <a:pt x="45720" y="4013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0C7AEE-1B22-4823-BFC4-710A59B8873D}">
      <dsp:nvSpPr>
        <dsp:cNvPr id="0" name=""/>
        <dsp:cNvSpPr/>
      </dsp:nvSpPr>
      <dsp:spPr>
        <a:xfrm>
          <a:off x="2379354" y="2763213"/>
          <a:ext cx="1686564" cy="401325"/>
        </a:xfrm>
        <a:custGeom>
          <a:avLst/>
          <a:gdLst/>
          <a:ahLst/>
          <a:cxnLst/>
          <a:rect l="0" t="0" r="0" b="0"/>
          <a:pathLst>
            <a:path>
              <a:moveTo>
                <a:pt x="1686564" y="0"/>
              </a:moveTo>
              <a:lnTo>
                <a:pt x="1686564" y="273491"/>
              </a:lnTo>
              <a:lnTo>
                <a:pt x="0" y="273491"/>
              </a:lnTo>
              <a:lnTo>
                <a:pt x="0" y="4013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5D3AE-A517-4396-842F-E4FDCD83829B}">
      <dsp:nvSpPr>
        <dsp:cNvPr id="0" name=""/>
        <dsp:cNvSpPr/>
      </dsp:nvSpPr>
      <dsp:spPr>
        <a:xfrm>
          <a:off x="4020198" y="1485640"/>
          <a:ext cx="91440" cy="401325"/>
        </a:xfrm>
        <a:custGeom>
          <a:avLst/>
          <a:gdLst/>
          <a:ahLst/>
          <a:cxnLst/>
          <a:rect l="0" t="0" r="0" b="0"/>
          <a:pathLst>
            <a:path>
              <a:moveTo>
                <a:pt x="45720" y="0"/>
              </a:moveTo>
              <a:lnTo>
                <a:pt x="45720" y="401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28A48-299A-45C3-868E-9083F93B19A7}">
      <dsp:nvSpPr>
        <dsp:cNvPr id="0" name=""/>
        <dsp:cNvSpPr/>
      </dsp:nvSpPr>
      <dsp:spPr>
        <a:xfrm>
          <a:off x="2379354" y="1485640"/>
          <a:ext cx="1686564" cy="401325"/>
        </a:xfrm>
        <a:custGeom>
          <a:avLst/>
          <a:gdLst/>
          <a:ahLst/>
          <a:cxnLst/>
          <a:rect l="0" t="0" r="0" b="0"/>
          <a:pathLst>
            <a:path>
              <a:moveTo>
                <a:pt x="1686564" y="0"/>
              </a:moveTo>
              <a:lnTo>
                <a:pt x="1686564" y="273491"/>
              </a:lnTo>
              <a:lnTo>
                <a:pt x="0" y="273491"/>
              </a:lnTo>
              <a:lnTo>
                <a:pt x="0" y="401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5950F-A54B-4925-8280-0F4A41FCD8C0}">
      <dsp:nvSpPr>
        <dsp:cNvPr id="0" name=""/>
        <dsp:cNvSpPr/>
      </dsp:nvSpPr>
      <dsp:spPr>
        <a:xfrm>
          <a:off x="692790" y="1485640"/>
          <a:ext cx="3373128" cy="401325"/>
        </a:xfrm>
        <a:custGeom>
          <a:avLst/>
          <a:gdLst/>
          <a:ahLst/>
          <a:cxnLst/>
          <a:rect l="0" t="0" r="0" b="0"/>
          <a:pathLst>
            <a:path>
              <a:moveTo>
                <a:pt x="3373128" y="0"/>
              </a:moveTo>
              <a:lnTo>
                <a:pt x="3373128" y="273491"/>
              </a:lnTo>
              <a:lnTo>
                <a:pt x="0" y="273491"/>
              </a:lnTo>
              <a:lnTo>
                <a:pt x="0" y="401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C83707-25FA-4A19-8769-AEFF5E093317}">
      <dsp:nvSpPr>
        <dsp:cNvPr id="0" name=""/>
        <dsp:cNvSpPr/>
      </dsp:nvSpPr>
      <dsp:spPr>
        <a:xfrm>
          <a:off x="3375960" y="609394"/>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1288C-51D1-4867-BF10-E969828D53E5}">
      <dsp:nvSpPr>
        <dsp:cNvPr id="0" name=""/>
        <dsp:cNvSpPr/>
      </dsp:nvSpPr>
      <dsp:spPr>
        <a:xfrm>
          <a:off x="3529284" y="755051"/>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noProof="0"/>
            <a:t>Dinner implemented</a:t>
          </a:r>
        </a:p>
      </dsp:txBody>
      <dsp:txXfrm>
        <a:off x="3554948" y="780715"/>
        <a:ext cx="1328588" cy="824918"/>
      </dsp:txXfrm>
    </dsp:sp>
    <dsp:sp modelId="{EC4F2C67-C284-40AB-B621-3C3F1432549F}">
      <dsp:nvSpPr>
        <dsp:cNvPr id="0" name=""/>
        <dsp:cNvSpPr/>
      </dsp:nvSpPr>
      <dsp:spPr>
        <a:xfrm>
          <a:off x="2831" y="1886966"/>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440D28-5C7B-4C54-BE15-EAB683D05F4B}">
      <dsp:nvSpPr>
        <dsp:cNvPr id="0" name=""/>
        <dsp:cNvSpPr/>
      </dsp:nvSpPr>
      <dsp:spPr>
        <a:xfrm>
          <a:off x="156155" y="2032624"/>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noProof="0"/>
            <a:t>1. Resources purchased</a:t>
          </a:r>
        </a:p>
      </dsp:txBody>
      <dsp:txXfrm>
        <a:off x="181819" y="2058288"/>
        <a:ext cx="1328588" cy="824918"/>
      </dsp:txXfrm>
    </dsp:sp>
    <dsp:sp modelId="{995A533D-85E9-4B9B-9F01-323A1CDD96DD}">
      <dsp:nvSpPr>
        <dsp:cNvPr id="0" name=""/>
        <dsp:cNvSpPr/>
      </dsp:nvSpPr>
      <dsp:spPr>
        <a:xfrm>
          <a:off x="1689396" y="1886966"/>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E7533B-98BC-4ACD-B383-2540B8A52B13}">
      <dsp:nvSpPr>
        <dsp:cNvPr id="0" name=""/>
        <dsp:cNvSpPr/>
      </dsp:nvSpPr>
      <dsp:spPr>
        <a:xfrm>
          <a:off x="1842720" y="2032624"/>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noProof="0"/>
            <a:t>2. Soup cooked</a:t>
          </a:r>
        </a:p>
      </dsp:txBody>
      <dsp:txXfrm>
        <a:off x="1868384" y="2058288"/>
        <a:ext cx="1328588" cy="824918"/>
      </dsp:txXfrm>
    </dsp:sp>
    <dsp:sp modelId="{44CF8834-E20D-4E2F-AEF2-3D020AE55472}">
      <dsp:nvSpPr>
        <dsp:cNvPr id="0" name=""/>
        <dsp:cNvSpPr/>
      </dsp:nvSpPr>
      <dsp:spPr>
        <a:xfrm>
          <a:off x="3375960" y="1886966"/>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288A6-25AA-432B-BAF3-853DC6A026C7}">
      <dsp:nvSpPr>
        <dsp:cNvPr id="0" name=""/>
        <dsp:cNvSpPr/>
      </dsp:nvSpPr>
      <dsp:spPr>
        <a:xfrm>
          <a:off x="3529284" y="2032624"/>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noProof="0"/>
            <a:t>3. Main course cooked</a:t>
          </a:r>
        </a:p>
      </dsp:txBody>
      <dsp:txXfrm>
        <a:off x="3554948" y="2058288"/>
        <a:ext cx="1328588" cy="824918"/>
      </dsp:txXfrm>
    </dsp:sp>
    <dsp:sp modelId="{D1D851CD-2778-44AA-A628-A24FE73E82DE}">
      <dsp:nvSpPr>
        <dsp:cNvPr id="0" name=""/>
        <dsp:cNvSpPr/>
      </dsp:nvSpPr>
      <dsp:spPr>
        <a:xfrm>
          <a:off x="1689396" y="3164539"/>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26EFAA-668D-4F9E-B45A-F3216B2B203A}">
      <dsp:nvSpPr>
        <dsp:cNvPr id="0" name=""/>
        <dsp:cNvSpPr/>
      </dsp:nvSpPr>
      <dsp:spPr>
        <a:xfrm>
          <a:off x="1842720" y="3310197"/>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noProof="0"/>
            <a:t>3.1 Meat roasted</a:t>
          </a:r>
        </a:p>
      </dsp:txBody>
      <dsp:txXfrm>
        <a:off x="1868384" y="3335861"/>
        <a:ext cx="1328588" cy="824918"/>
      </dsp:txXfrm>
    </dsp:sp>
    <dsp:sp modelId="{79F8A5E5-CB4B-4072-96D5-3DFBD147EA1C}">
      <dsp:nvSpPr>
        <dsp:cNvPr id="0" name=""/>
        <dsp:cNvSpPr/>
      </dsp:nvSpPr>
      <dsp:spPr>
        <a:xfrm>
          <a:off x="3375960" y="3164539"/>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D97E9-8CE4-44F4-914F-4295E8D81103}">
      <dsp:nvSpPr>
        <dsp:cNvPr id="0" name=""/>
        <dsp:cNvSpPr/>
      </dsp:nvSpPr>
      <dsp:spPr>
        <a:xfrm>
          <a:off x="3529284" y="3310197"/>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noProof="0"/>
            <a:t>3.2 Sauce prepared</a:t>
          </a:r>
        </a:p>
      </dsp:txBody>
      <dsp:txXfrm>
        <a:off x="3554948" y="3335861"/>
        <a:ext cx="1328588" cy="824918"/>
      </dsp:txXfrm>
    </dsp:sp>
    <dsp:sp modelId="{315C4EDA-2540-4F3E-9449-F13F1E7CC3F7}">
      <dsp:nvSpPr>
        <dsp:cNvPr id="0" name=""/>
        <dsp:cNvSpPr/>
      </dsp:nvSpPr>
      <dsp:spPr>
        <a:xfrm>
          <a:off x="5062525" y="3164539"/>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1FD2C-D175-4D6F-8F8A-3501CF7E61F6}">
      <dsp:nvSpPr>
        <dsp:cNvPr id="0" name=""/>
        <dsp:cNvSpPr/>
      </dsp:nvSpPr>
      <dsp:spPr>
        <a:xfrm>
          <a:off x="5215849" y="3310197"/>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noProof="0"/>
            <a:t>3.3 Side dish cooked</a:t>
          </a:r>
        </a:p>
      </dsp:txBody>
      <dsp:txXfrm>
        <a:off x="5241513" y="3335861"/>
        <a:ext cx="1328588" cy="824918"/>
      </dsp:txXfrm>
    </dsp:sp>
    <dsp:sp modelId="{2EDA6F42-5588-4FBA-B837-7430241BBDB5}">
      <dsp:nvSpPr>
        <dsp:cNvPr id="0" name=""/>
        <dsp:cNvSpPr/>
      </dsp:nvSpPr>
      <dsp:spPr>
        <a:xfrm>
          <a:off x="5062525" y="1886966"/>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12EE2A-1A74-4164-BB23-162F04E4FA77}">
      <dsp:nvSpPr>
        <dsp:cNvPr id="0" name=""/>
        <dsp:cNvSpPr/>
      </dsp:nvSpPr>
      <dsp:spPr>
        <a:xfrm>
          <a:off x="5215849" y="2032624"/>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noProof="0"/>
            <a:t>4. Desert delivered</a:t>
          </a:r>
        </a:p>
      </dsp:txBody>
      <dsp:txXfrm>
        <a:off x="5241513" y="2058288"/>
        <a:ext cx="1328588" cy="824918"/>
      </dsp:txXfrm>
    </dsp:sp>
    <dsp:sp modelId="{12AB15B1-9E9D-4ED5-B2CA-7290263A9B2A}">
      <dsp:nvSpPr>
        <dsp:cNvPr id="0" name=""/>
        <dsp:cNvSpPr/>
      </dsp:nvSpPr>
      <dsp:spPr>
        <a:xfrm>
          <a:off x="6749089" y="1886966"/>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0D41F-C64D-4B67-8B79-6C507E7A61BF}">
      <dsp:nvSpPr>
        <dsp:cNvPr id="0" name=""/>
        <dsp:cNvSpPr/>
      </dsp:nvSpPr>
      <dsp:spPr>
        <a:xfrm>
          <a:off x="6902413" y="2032624"/>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noProof="0"/>
            <a:t>5. Dinner served</a:t>
          </a:r>
        </a:p>
      </dsp:txBody>
      <dsp:txXfrm>
        <a:off x="6928077" y="2058288"/>
        <a:ext cx="1328588" cy="824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70419-A8F3-446C-A32C-DDDE4AC505FD}">
      <dsp:nvSpPr>
        <dsp:cNvPr id="0" name=""/>
        <dsp:cNvSpPr/>
      </dsp:nvSpPr>
      <dsp:spPr>
        <a:xfrm>
          <a:off x="4065918" y="1485640"/>
          <a:ext cx="3373128" cy="401325"/>
        </a:xfrm>
        <a:custGeom>
          <a:avLst/>
          <a:gdLst/>
          <a:ahLst/>
          <a:cxnLst/>
          <a:rect l="0" t="0" r="0" b="0"/>
          <a:pathLst>
            <a:path>
              <a:moveTo>
                <a:pt x="0" y="0"/>
              </a:moveTo>
              <a:lnTo>
                <a:pt x="0" y="273491"/>
              </a:lnTo>
              <a:lnTo>
                <a:pt x="3373128" y="273491"/>
              </a:lnTo>
              <a:lnTo>
                <a:pt x="3373128" y="401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50C2B1-0501-4952-A020-5B687260B317}">
      <dsp:nvSpPr>
        <dsp:cNvPr id="0" name=""/>
        <dsp:cNvSpPr/>
      </dsp:nvSpPr>
      <dsp:spPr>
        <a:xfrm>
          <a:off x="4065918" y="1485640"/>
          <a:ext cx="1686564" cy="401325"/>
        </a:xfrm>
        <a:custGeom>
          <a:avLst/>
          <a:gdLst/>
          <a:ahLst/>
          <a:cxnLst/>
          <a:rect l="0" t="0" r="0" b="0"/>
          <a:pathLst>
            <a:path>
              <a:moveTo>
                <a:pt x="0" y="0"/>
              </a:moveTo>
              <a:lnTo>
                <a:pt x="0" y="273491"/>
              </a:lnTo>
              <a:lnTo>
                <a:pt x="1686564" y="273491"/>
              </a:lnTo>
              <a:lnTo>
                <a:pt x="1686564" y="401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643C8-EEA2-4FFB-8360-8B0CA468A885}">
      <dsp:nvSpPr>
        <dsp:cNvPr id="0" name=""/>
        <dsp:cNvSpPr/>
      </dsp:nvSpPr>
      <dsp:spPr>
        <a:xfrm>
          <a:off x="4065918" y="2763213"/>
          <a:ext cx="1686564" cy="401325"/>
        </a:xfrm>
        <a:custGeom>
          <a:avLst/>
          <a:gdLst/>
          <a:ahLst/>
          <a:cxnLst/>
          <a:rect l="0" t="0" r="0" b="0"/>
          <a:pathLst>
            <a:path>
              <a:moveTo>
                <a:pt x="0" y="0"/>
              </a:moveTo>
              <a:lnTo>
                <a:pt x="0" y="273491"/>
              </a:lnTo>
              <a:lnTo>
                <a:pt x="1686564" y="273491"/>
              </a:lnTo>
              <a:lnTo>
                <a:pt x="1686564" y="4013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0ADB2-7B75-48F7-B7E2-2009A0D904CD}">
      <dsp:nvSpPr>
        <dsp:cNvPr id="0" name=""/>
        <dsp:cNvSpPr/>
      </dsp:nvSpPr>
      <dsp:spPr>
        <a:xfrm>
          <a:off x="4020198" y="2763213"/>
          <a:ext cx="91440" cy="401325"/>
        </a:xfrm>
        <a:custGeom>
          <a:avLst/>
          <a:gdLst/>
          <a:ahLst/>
          <a:cxnLst/>
          <a:rect l="0" t="0" r="0" b="0"/>
          <a:pathLst>
            <a:path>
              <a:moveTo>
                <a:pt x="45720" y="0"/>
              </a:moveTo>
              <a:lnTo>
                <a:pt x="45720" y="4013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0C7AEE-1B22-4823-BFC4-710A59B8873D}">
      <dsp:nvSpPr>
        <dsp:cNvPr id="0" name=""/>
        <dsp:cNvSpPr/>
      </dsp:nvSpPr>
      <dsp:spPr>
        <a:xfrm>
          <a:off x="2379354" y="2763213"/>
          <a:ext cx="1686564" cy="401325"/>
        </a:xfrm>
        <a:custGeom>
          <a:avLst/>
          <a:gdLst/>
          <a:ahLst/>
          <a:cxnLst/>
          <a:rect l="0" t="0" r="0" b="0"/>
          <a:pathLst>
            <a:path>
              <a:moveTo>
                <a:pt x="1686564" y="0"/>
              </a:moveTo>
              <a:lnTo>
                <a:pt x="1686564" y="273491"/>
              </a:lnTo>
              <a:lnTo>
                <a:pt x="0" y="273491"/>
              </a:lnTo>
              <a:lnTo>
                <a:pt x="0" y="4013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5D3AE-A517-4396-842F-E4FDCD83829B}">
      <dsp:nvSpPr>
        <dsp:cNvPr id="0" name=""/>
        <dsp:cNvSpPr/>
      </dsp:nvSpPr>
      <dsp:spPr>
        <a:xfrm>
          <a:off x="4020198" y="1485640"/>
          <a:ext cx="91440" cy="401325"/>
        </a:xfrm>
        <a:custGeom>
          <a:avLst/>
          <a:gdLst/>
          <a:ahLst/>
          <a:cxnLst/>
          <a:rect l="0" t="0" r="0" b="0"/>
          <a:pathLst>
            <a:path>
              <a:moveTo>
                <a:pt x="45720" y="0"/>
              </a:moveTo>
              <a:lnTo>
                <a:pt x="45720" y="401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28A48-299A-45C3-868E-9083F93B19A7}">
      <dsp:nvSpPr>
        <dsp:cNvPr id="0" name=""/>
        <dsp:cNvSpPr/>
      </dsp:nvSpPr>
      <dsp:spPr>
        <a:xfrm>
          <a:off x="2379354" y="1485640"/>
          <a:ext cx="1686564" cy="401325"/>
        </a:xfrm>
        <a:custGeom>
          <a:avLst/>
          <a:gdLst/>
          <a:ahLst/>
          <a:cxnLst/>
          <a:rect l="0" t="0" r="0" b="0"/>
          <a:pathLst>
            <a:path>
              <a:moveTo>
                <a:pt x="1686564" y="0"/>
              </a:moveTo>
              <a:lnTo>
                <a:pt x="1686564" y="273491"/>
              </a:lnTo>
              <a:lnTo>
                <a:pt x="0" y="273491"/>
              </a:lnTo>
              <a:lnTo>
                <a:pt x="0" y="401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5950F-A54B-4925-8280-0F4A41FCD8C0}">
      <dsp:nvSpPr>
        <dsp:cNvPr id="0" name=""/>
        <dsp:cNvSpPr/>
      </dsp:nvSpPr>
      <dsp:spPr>
        <a:xfrm>
          <a:off x="692790" y="1485640"/>
          <a:ext cx="3373128" cy="401325"/>
        </a:xfrm>
        <a:custGeom>
          <a:avLst/>
          <a:gdLst/>
          <a:ahLst/>
          <a:cxnLst/>
          <a:rect l="0" t="0" r="0" b="0"/>
          <a:pathLst>
            <a:path>
              <a:moveTo>
                <a:pt x="3373128" y="0"/>
              </a:moveTo>
              <a:lnTo>
                <a:pt x="3373128" y="273491"/>
              </a:lnTo>
              <a:lnTo>
                <a:pt x="0" y="273491"/>
              </a:lnTo>
              <a:lnTo>
                <a:pt x="0" y="401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C83707-25FA-4A19-8769-AEFF5E093317}">
      <dsp:nvSpPr>
        <dsp:cNvPr id="0" name=""/>
        <dsp:cNvSpPr/>
      </dsp:nvSpPr>
      <dsp:spPr>
        <a:xfrm>
          <a:off x="3375960" y="609394"/>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1288C-51D1-4867-BF10-E969828D53E5}">
      <dsp:nvSpPr>
        <dsp:cNvPr id="0" name=""/>
        <dsp:cNvSpPr/>
      </dsp:nvSpPr>
      <dsp:spPr>
        <a:xfrm>
          <a:off x="3529284" y="755051"/>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cs-CZ" sz="1700" kern="1200" noProof="0" dirty="0" smtClean="0"/>
            <a:t>PhD </a:t>
          </a:r>
          <a:r>
            <a:rPr lang="cs-CZ" sz="1700" kern="1200" noProof="0" dirty="0" err="1" smtClean="0"/>
            <a:t>conference</a:t>
          </a:r>
          <a:r>
            <a:rPr lang="cs-CZ" sz="1700" kern="1200" noProof="0" dirty="0" smtClean="0"/>
            <a:t> </a:t>
          </a:r>
          <a:r>
            <a:rPr lang="cs-CZ" sz="1700" kern="1200" noProof="0" dirty="0" err="1" smtClean="0"/>
            <a:t>organized</a:t>
          </a:r>
          <a:endParaRPr lang="en-US" sz="1700" kern="1200" noProof="0" dirty="0"/>
        </a:p>
      </dsp:txBody>
      <dsp:txXfrm>
        <a:off x="3554948" y="780715"/>
        <a:ext cx="1328588" cy="824918"/>
      </dsp:txXfrm>
    </dsp:sp>
    <dsp:sp modelId="{EC4F2C67-C284-40AB-B621-3C3F1432549F}">
      <dsp:nvSpPr>
        <dsp:cNvPr id="0" name=""/>
        <dsp:cNvSpPr/>
      </dsp:nvSpPr>
      <dsp:spPr>
        <a:xfrm>
          <a:off x="2831" y="1886966"/>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440D28-5C7B-4C54-BE15-EAB683D05F4B}">
      <dsp:nvSpPr>
        <dsp:cNvPr id="0" name=""/>
        <dsp:cNvSpPr/>
      </dsp:nvSpPr>
      <dsp:spPr>
        <a:xfrm>
          <a:off x="156155" y="2032624"/>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a:t>1. </a:t>
          </a:r>
          <a:r>
            <a:rPr lang="cs-CZ" sz="1700" kern="1200" noProof="0" err="1"/>
            <a:t>Venue</a:t>
          </a:r>
          <a:r>
            <a:rPr lang="cs-CZ" sz="1700" kern="1200" noProof="0"/>
            <a:t> </a:t>
          </a:r>
          <a:r>
            <a:rPr lang="cs-CZ" sz="1700" kern="1200" noProof="0" err="1"/>
            <a:t>booked</a:t>
          </a:r>
          <a:endParaRPr lang="en-US" sz="1700" kern="1200" noProof="0"/>
        </a:p>
      </dsp:txBody>
      <dsp:txXfrm>
        <a:off x="181819" y="2058288"/>
        <a:ext cx="1328588" cy="824918"/>
      </dsp:txXfrm>
    </dsp:sp>
    <dsp:sp modelId="{995A533D-85E9-4B9B-9F01-323A1CDD96DD}">
      <dsp:nvSpPr>
        <dsp:cNvPr id="0" name=""/>
        <dsp:cNvSpPr/>
      </dsp:nvSpPr>
      <dsp:spPr>
        <a:xfrm>
          <a:off x="1689396" y="1886966"/>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E7533B-98BC-4ACD-B383-2540B8A52B13}">
      <dsp:nvSpPr>
        <dsp:cNvPr id="0" name=""/>
        <dsp:cNvSpPr/>
      </dsp:nvSpPr>
      <dsp:spPr>
        <a:xfrm>
          <a:off x="1842720" y="2032624"/>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a:t>2. </a:t>
          </a:r>
          <a:r>
            <a:rPr lang="cs-CZ" sz="1700" kern="1200" noProof="0" err="1"/>
            <a:t>Speakers</a:t>
          </a:r>
          <a:r>
            <a:rPr lang="cs-CZ" sz="1700" kern="1200" noProof="0"/>
            <a:t> </a:t>
          </a:r>
          <a:r>
            <a:rPr lang="cs-CZ" sz="1700" kern="1200" noProof="0" err="1"/>
            <a:t>invited</a:t>
          </a:r>
          <a:endParaRPr lang="en-US" sz="1700" kern="1200" noProof="0"/>
        </a:p>
      </dsp:txBody>
      <dsp:txXfrm>
        <a:off x="1868384" y="2058288"/>
        <a:ext cx="1328588" cy="824918"/>
      </dsp:txXfrm>
    </dsp:sp>
    <dsp:sp modelId="{44CF8834-E20D-4E2F-AEF2-3D020AE55472}">
      <dsp:nvSpPr>
        <dsp:cNvPr id="0" name=""/>
        <dsp:cNvSpPr/>
      </dsp:nvSpPr>
      <dsp:spPr>
        <a:xfrm>
          <a:off x="3375960" y="1886966"/>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288A6-25AA-432B-BAF3-853DC6A026C7}">
      <dsp:nvSpPr>
        <dsp:cNvPr id="0" name=""/>
        <dsp:cNvSpPr/>
      </dsp:nvSpPr>
      <dsp:spPr>
        <a:xfrm>
          <a:off x="3529284" y="2032624"/>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a:t>3. </a:t>
          </a:r>
          <a:r>
            <a:rPr lang="cs-CZ" sz="1700" kern="1200" noProof="0"/>
            <a:t>Marketing </a:t>
          </a:r>
          <a:r>
            <a:rPr lang="cs-CZ" sz="1700" kern="1200" noProof="0" err="1"/>
            <a:t>organized</a:t>
          </a:r>
          <a:endParaRPr lang="en-US" sz="1700" kern="1200" noProof="0"/>
        </a:p>
      </dsp:txBody>
      <dsp:txXfrm>
        <a:off x="3554948" y="2058288"/>
        <a:ext cx="1328588" cy="824918"/>
      </dsp:txXfrm>
    </dsp:sp>
    <dsp:sp modelId="{D1D851CD-2778-44AA-A628-A24FE73E82DE}">
      <dsp:nvSpPr>
        <dsp:cNvPr id="0" name=""/>
        <dsp:cNvSpPr/>
      </dsp:nvSpPr>
      <dsp:spPr>
        <a:xfrm>
          <a:off x="1689396" y="3164539"/>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26EFAA-668D-4F9E-B45A-F3216B2B203A}">
      <dsp:nvSpPr>
        <dsp:cNvPr id="0" name=""/>
        <dsp:cNvSpPr/>
      </dsp:nvSpPr>
      <dsp:spPr>
        <a:xfrm>
          <a:off x="1842720" y="3310197"/>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a:t>3.1 </a:t>
          </a:r>
          <a:r>
            <a:rPr lang="en-US" sz="1700" kern="1200" noProof="0" err="1"/>
            <a:t>Fl</a:t>
          </a:r>
          <a:r>
            <a:rPr lang="cs-CZ" sz="1700" kern="1200" noProof="0"/>
            <a:t>y</a:t>
          </a:r>
          <a:r>
            <a:rPr lang="en-US" sz="1700" kern="1200" noProof="0" err="1"/>
            <a:t>ers</a:t>
          </a:r>
          <a:r>
            <a:rPr lang="en-US" sz="1700" kern="1200" noProof="0"/>
            <a:t> designed</a:t>
          </a:r>
        </a:p>
      </dsp:txBody>
      <dsp:txXfrm>
        <a:off x="1868384" y="3335861"/>
        <a:ext cx="1328588" cy="824918"/>
      </dsp:txXfrm>
    </dsp:sp>
    <dsp:sp modelId="{79F8A5E5-CB4B-4072-96D5-3DFBD147EA1C}">
      <dsp:nvSpPr>
        <dsp:cNvPr id="0" name=""/>
        <dsp:cNvSpPr/>
      </dsp:nvSpPr>
      <dsp:spPr>
        <a:xfrm>
          <a:off x="3375960" y="3164539"/>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D97E9-8CE4-44F4-914F-4295E8D81103}">
      <dsp:nvSpPr>
        <dsp:cNvPr id="0" name=""/>
        <dsp:cNvSpPr/>
      </dsp:nvSpPr>
      <dsp:spPr>
        <a:xfrm>
          <a:off x="3529284" y="3310197"/>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a:t>3.2 </a:t>
          </a:r>
          <a:r>
            <a:rPr lang="cs-CZ" sz="1700" kern="1200" noProof="0" err="1"/>
            <a:t>Flyers</a:t>
          </a:r>
          <a:r>
            <a:rPr lang="cs-CZ" sz="1700" kern="1200" noProof="0"/>
            <a:t> </a:t>
          </a:r>
          <a:r>
            <a:rPr lang="cs-CZ" sz="1700" kern="1200" noProof="0" err="1"/>
            <a:t>printed</a:t>
          </a:r>
          <a:endParaRPr lang="en-US" sz="1700" kern="1200" noProof="0"/>
        </a:p>
      </dsp:txBody>
      <dsp:txXfrm>
        <a:off x="3554948" y="3335861"/>
        <a:ext cx="1328588" cy="824918"/>
      </dsp:txXfrm>
    </dsp:sp>
    <dsp:sp modelId="{315C4EDA-2540-4F3E-9449-F13F1E7CC3F7}">
      <dsp:nvSpPr>
        <dsp:cNvPr id="0" name=""/>
        <dsp:cNvSpPr/>
      </dsp:nvSpPr>
      <dsp:spPr>
        <a:xfrm>
          <a:off x="5062525" y="3164539"/>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1FD2C-D175-4D6F-8F8A-3501CF7E61F6}">
      <dsp:nvSpPr>
        <dsp:cNvPr id="0" name=""/>
        <dsp:cNvSpPr/>
      </dsp:nvSpPr>
      <dsp:spPr>
        <a:xfrm>
          <a:off x="5215849" y="3310197"/>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a:t>3.3 </a:t>
          </a:r>
          <a:r>
            <a:rPr lang="cs-CZ" sz="1700" kern="1200" noProof="0" err="1"/>
            <a:t>Flyers</a:t>
          </a:r>
          <a:r>
            <a:rPr lang="cs-CZ" sz="1700" kern="1200" noProof="0"/>
            <a:t> </a:t>
          </a:r>
          <a:r>
            <a:rPr lang="cs-CZ" sz="1700" kern="1200" noProof="0" err="1"/>
            <a:t>distributed</a:t>
          </a:r>
          <a:endParaRPr lang="en-US" sz="1700" kern="1200" noProof="0"/>
        </a:p>
      </dsp:txBody>
      <dsp:txXfrm>
        <a:off x="5241513" y="3335861"/>
        <a:ext cx="1328588" cy="824918"/>
      </dsp:txXfrm>
    </dsp:sp>
    <dsp:sp modelId="{2EDA6F42-5588-4FBA-B837-7430241BBDB5}">
      <dsp:nvSpPr>
        <dsp:cNvPr id="0" name=""/>
        <dsp:cNvSpPr/>
      </dsp:nvSpPr>
      <dsp:spPr>
        <a:xfrm>
          <a:off x="5062525" y="1886966"/>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12EE2A-1A74-4164-BB23-162F04E4FA77}">
      <dsp:nvSpPr>
        <dsp:cNvPr id="0" name=""/>
        <dsp:cNvSpPr/>
      </dsp:nvSpPr>
      <dsp:spPr>
        <a:xfrm>
          <a:off x="5215849" y="2032624"/>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a:t>4. </a:t>
          </a:r>
          <a:r>
            <a:rPr lang="cs-CZ" sz="1700" kern="1200" noProof="0" err="1"/>
            <a:t>Registration</a:t>
          </a:r>
          <a:r>
            <a:rPr lang="cs-CZ" sz="1700" kern="1200" noProof="0"/>
            <a:t> open</a:t>
          </a:r>
          <a:endParaRPr lang="en-US" sz="1700" kern="1200" noProof="0"/>
        </a:p>
      </dsp:txBody>
      <dsp:txXfrm>
        <a:off x="5241513" y="2058288"/>
        <a:ext cx="1328588" cy="824918"/>
      </dsp:txXfrm>
    </dsp:sp>
    <dsp:sp modelId="{12AB15B1-9E9D-4ED5-B2CA-7290263A9B2A}">
      <dsp:nvSpPr>
        <dsp:cNvPr id="0" name=""/>
        <dsp:cNvSpPr/>
      </dsp:nvSpPr>
      <dsp:spPr>
        <a:xfrm>
          <a:off x="6749089" y="1886966"/>
          <a:ext cx="1379916" cy="8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0D41F-C64D-4B67-8B79-6C507E7A61BF}">
      <dsp:nvSpPr>
        <dsp:cNvPr id="0" name=""/>
        <dsp:cNvSpPr/>
      </dsp:nvSpPr>
      <dsp:spPr>
        <a:xfrm>
          <a:off x="6902413" y="2032624"/>
          <a:ext cx="1379916" cy="876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a:t>5. Dinner </a:t>
          </a:r>
          <a:r>
            <a:rPr lang="cs-CZ" sz="1700" kern="1200" noProof="0" err="1"/>
            <a:t>organized</a:t>
          </a:r>
          <a:endParaRPr lang="en-US" sz="1700" kern="1200" noProof="0"/>
        </a:p>
      </dsp:txBody>
      <dsp:txXfrm>
        <a:off x="6928077" y="2058288"/>
        <a:ext cx="1328588" cy="82491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drawing1.xml><?xml version="1.0" encoding="utf-8"?>
<c:userShapes xmlns:c="http://schemas.openxmlformats.org/drawingml/2006/chart">
  <cdr:relSizeAnchor xmlns:cdr="http://schemas.openxmlformats.org/drawingml/2006/chartDrawing">
    <cdr:from>
      <cdr:x>0.02935</cdr:x>
      <cdr:y>0.08158</cdr:y>
    </cdr:from>
    <cdr:to>
      <cdr:x>0.71542</cdr:x>
      <cdr:y>0.87461</cdr:y>
    </cdr:to>
    <cdr:grpSp>
      <cdr:nvGrpSpPr>
        <cdr:cNvPr id="19" name="Group 18"/>
        <cdr:cNvGrpSpPr/>
      </cdr:nvGrpSpPr>
      <cdr:grpSpPr>
        <a:xfrm xmlns:a="http://schemas.openxmlformats.org/drawingml/2006/main">
          <a:off x="158696" y="276319"/>
          <a:ext cx="3709598" cy="2686064"/>
          <a:chOff x="158678" y="276375"/>
          <a:chExt cx="3709627" cy="2686551"/>
        </a:xfrm>
      </cdr:grpSpPr>
      <cdr:grpSp>
        <cdr:nvGrpSpPr>
          <cdr:cNvPr id="2" name="Group 1"/>
          <cdr:cNvGrpSpPr/>
        </cdr:nvGrpSpPr>
        <cdr:grpSpPr>
          <a:xfrm xmlns:a="http://schemas.openxmlformats.org/drawingml/2006/main">
            <a:off x="163537" y="276375"/>
            <a:ext cx="3704768" cy="1983745"/>
            <a:chOff x="-1546323" y="-4232404"/>
            <a:chExt cx="4044827" cy="2166335"/>
          </a:xfrm>
        </cdr:grpSpPr>
        <cdr:sp macro="" textlink="">
          <cdr:nvSpPr>
            <cdr:cNvPr id="3" name="Rectangle 2"/>
            <cdr:cNvSpPr/>
          </cdr:nvSpPr>
          <cdr:spPr>
            <a:xfrm xmlns:a="http://schemas.openxmlformats.org/drawingml/2006/main">
              <a:off x="-1536797" y="-4232404"/>
              <a:ext cx="3934074" cy="1092410"/>
            </a:xfrm>
            <a:prstGeom xmlns:a="http://schemas.openxmlformats.org/drawingml/2006/main" prst="rect">
              <a:avLst/>
            </a:prstGeom>
            <a:solidFill xmlns:a="http://schemas.openxmlformats.org/drawingml/2006/main">
              <a:srgbClr val="4F81BD">
                <a:alpha val="1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sp>
        <cdr:sp macro="" textlink="">
          <cdr:nvSpPr>
            <cdr:cNvPr id="4" name="Rectangle 3"/>
            <cdr:cNvSpPr/>
          </cdr:nvSpPr>
          <cdr:spPr>
            <a:xfrm xmlns:a="http://schemas.openxmlformats.org/drawingml/2006/main">
              <a:off x="-1546323" y="-3139994"/>
              <a:ext cx="3934074" cy="518122"/>
            </a:xfrm>
            <a:prstGeom xmlns:a="http://schemas.openxmlformats.org/drawingml/2006/main" prst="rect">
              <a:avLst/>
            </a:prstGeom>
            <a:solidFill xmlns:a="http://schemas.openxmlformats.org/drawingml/2006/main">
              <a:srgbClr val="00B050">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sp>
        <cdr:sp macro="" textlink="">
          <cdr:nvSpPr>
            <cdr:cNvPr id="5" name="Text Box 17"/>
            <cdr:cNvSpPr txBox="1"/>
          </cdr:nvSpPr>
          <cdr:spPr>
            <a:xfrm xmlns:a="http://schemas.openxmlformats.org/drawingml/2006/main">
              <a:off x="1406614" y="-4222878"/>
              <a:ext cx="1091634" cy="217844"/>
            </a:xfrm>
            <a:prstGeom xmlns:a="http://schemas.openxmlformats.org/drawingml/2006/main" prst="rect">
              <a:avLst/>
            </a:prstGeom>
            <a:noFill xmlns:a="http://schemas.openxmlformats.org/drawingml/2006/main"/>
            <a:ln xmlns:a="http://schemas.openxmlformats.org/drawingml/2006/main" w="6350">
              <a:noFill/>
            </a:ln>
            <a:effectLst xmlns:a="http://schemas.openxmlformats.org/drawingml/2006/main"/>
          </cdr:spPr>
          <cdr:style>
            <a:lnRef xmlns:a="http://schemas.openxmlformats.org/drawingml/2006/main" idx="0">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dk1"/>
            </a:fontRef>
          </cdr:style>
        </cdr:sp>
        <cdr:sp macro="" textlink="">
          <cdr:nvSpPr>
            <cdr:cNvPr id="6" name="Rectangle 5"/>
            <cdr:cNvSpPr/>
          </cdr:nvSpPr>
          <cdr:spPr>
            <a:xfrm xmlns:a="http://schemas.openxmlformats.org/drawingml/2006/main">
              <a:off x="-1546323" y="-2631293"/>
              <a:ext cx="3934074" cy="565224"/>
            </a:xfrm>
            <a:prstGeom xmlns:a="http://schemas.openxmlformats.org/drawingml/2006/main" prst="rect">
              <a:avLst/>
            </a:prstGeom>
            <a:solidFill xmlns:a="http://schemas.openxmlformats.org/drawingml/2006/main">
              <a:srgbClr val="FF0000">
                <a:alpha val="1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sp>
        <cdr:sp macro="" textlink="">
          <cdr:nvSpPr>
            <cdr:cNvPr id="7" name="Text Box 18"/>
            <cdr:cNvSpPr txBox="1"/>
          </cdr:nvSpPr>
          <cdr:spPr>
            <a:xfrm xmlns:a="http://schemas.openxmlformats.org/drawingml/2006/main">
              <a:off x="1406614" y="-3117779"/>
              <a:ext cx="1091890" cy="218403"/>
            </a:xfrm>
            <a:prstGeom xmlns:a="http://schemas.openxmlformats.org/drawingml/2006/main" prst="rect">
              <a:avLst/>
            </a:prstGeom>
            <a:noFill xmlns:a="http://schemas.openxmlformats.org/drawingml/2006/main"/>
            <a:ln xmlns:a="http://schemas.openxmlformats.org/drawingml/2006/main" w="6350">
              <a:noFill/>
            </a:ln>
            <a:effectLst xmlns:a="http://schemas.openxmlformats.org/drawingml/2006/main"/>
          </cdr:spPr>
          <cdr:style>
            <a:lnRef xmlns:a="http://schemas.openxmlformats.org/drawingml/2006/main" idx="0">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dk1"/>
            </a:fontRef>
          </cdr:style>
        </cdr:sp>
        <cdr:sp macro="" textlink="">
          <cdr:nvSpPr>
            <cdr:cNvPr id="8" name="Text Box 19"/>
            <cdr:cNvSpPr txBox="1"/>
          </cdr:nvSpPr>
          <cdr:spPr>
            <a:xfrm xmlns:a="http://schemas.openxmlformats.org/drawingml/2006/main">
              <a:off x="1406614" y="-2593809"/>
              <a:ext cx="1091634" cy="217844"/>
            </a:xfrm>
            <a:prstGeom xmlns:a="http://schemas.openxmlformats.org/drawingml/2006/main" prst="rect">
              <a:avLst/>
            </a:prstGeom>
            <a:noFill xmlns:a="http://schemas.openxmlformats.org/drawingml/2006/main"/>
            <a:ln xmlns:a="http://schemas.openxmlformats.org/drawingml/2006/main" w="6350">
              <a:noFill/>
            </a:ln>
            <a:effectLst xmlns:a="http://schemas.openxmlformats.org/drawingml/2006/main"/>
          </cdr:spPr>
          <cdr:style>
            <a:lnRef xmlns:a="http://schemas.openxmlformats.org/drawingml/2006/main" idx="0">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dk1"/>
            </a:fontRef>
          </cdr:style>
        </cdr:sp>
      </cdr:grpSp>
      <cdr:sp macro="" textlink="">
        <cdr:nvSpPr>
          <cdr:cNvPr id="9" name="Rectangle 8"/>
          <cdr:cNvSpPr/>
        </cdr:nvSpPr>
        <cdr:spPr>
          <a:xfrm xmlns:a="http://schemas.openxmlformats.org/drawingml/2006/main">
            <a:off x="158678" y="2250220"/>
            <a:ext cx="3603326" cy="712706"/>
          </a:xfrm>
          <a:prstGeom xmlns:a="http://schemas.openxmlformats.org/drawingml/2006/main" prst="rect">
            <a:avLst/>
          </a:prstGeom>
          <a:solidFill xmlns:a="http://schemas.openxmlformats.org/drawingml/2006/main">
            <a:srgbClr val="FFC000">
              <a:alpha val="1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sp>
    </cdr:grpSp>
  </cdr:relSizeAnchor>
  <cdr:relSizeAnchor xmlns:cdr="http://schemas.openxmlformats.org/drawingml/2006/chartDrawing">
    <cdr:from>
      <cdr:x>0.08823</cdr:x>
      <cdr:y>0.67503</cdr:y>
    </cdr:from>
    <cdr:to>
      <cdr:x>0.08823</cdr:x>
      <cdr:y>0.71023</cdr:y>
    </cdr:to>
    <cdr:cxnSp macro="">
      <cdr:nvCxnSpPr>
        <cdr:cNvPr id="11" name="Straight Connector 10"/>
        <cdr:cNvCxnSpPr/>
      </cdr:nvCxnSpPr>
      <cdr:spPr>
        <a:xfrm xmlns:a="http://schemas.openxmlformats.org/drawingml/2006/main">
          <a:off x="477077" y="2286807"/>
          <a:ext cx="0" cy="119270"/>
        </a:xfrm>
        <a:prstGeom xmlns:a="http://schemas.openxmlformats.org/drawingml/2006/main" prst="line">
          <a:avLst/>
        </a:prstGeom>
        <a:ln xmlns:a="http://schemas.openxmlformats.org/drawingml/2006/main" w="50800">
          <a:solidFill>
            <a:srgbClr val="C25E2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0.36222</cdr:x>
      <cdr:y>0.67503</cdr:y>
    </cdr:from>
    <cdr:to>
      <cdr:x>0.36222</cdr:x>
      <cdr:y>0.71023</cdr:y>
    </cdr:to>
    <cdr:cxnSp macro="">
      <cdr:nvCxnSpPr>
        <cdr:cNvPr id="12" name="Straight Connector 11"/>
        <cdr:cNvCxnSpPr/>
      </cdr:nvCxnSpPr>
      <cdr:spPr>
        <a:xfrm xmlns:a="http://schemas.openxmlformats.org/drawingml/2006/main">
          <a:off x="1958507" y="2286387"/>
          <a:ext cx="0" cy="119226"/>
        </a:xfrm>
        <a:prstGeom xmlns:a="http://schemas.openxmlformats.org/drawingml/2006/main" prst="line">
          <a:avLst/>
        </a:prstGeom>
        <a:ln xmlns:a="http://schemas.openxmlformats.org/drawingml/2006/main" w="50800">
          <a:solidFill>
            <a:srgbClr val="C25E2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0.69215</cdr:x>
      <cdr:y>0.67503</cdr:y>
    </cdr:from>
    <cdr:to>
      <cdr:x>0.69215</cdr:x>
      <cdr:y>0.71023</cdr:y>
    </cdr:to>
    <cdr:cxnSp macro="">
      <cdr:nvCxnSpPr>
        <cdr:cNvPr id="13" name="Straight Connector 12"/>
        <cdr:cNvCxnSpPr/>
      </cdr:nvCxnSpPr>
      <cdr:spPr>
        <a:xfrm xmlns:a="http://schemas.openxmlformats.org/drawingml/2006/main">
          <a:off x="3742459" y="2286807"/>
          <a:ext cx="0" cy="119270"/>
        </a:xfrm>
        <a:prstGeom xmlns:a="http://schemas.openxmlformats.org/drawingml/2006/main" prst="line">
          <a:avLst/>
        </a:prstGeom>
        <a:ln xmlns:a="http://schemas.openxmlformats.org/drawingml/2006/main" w="50800">
          <a:solidFill>
            <a:srgbClr val="C25E2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0.16968</cdr:x>
      <cdr:y>0.81464</cdr:y>
    </cdr:from>
    <cdr:to>
      <cdr:x>0.58348</cdr:x>
      <cdr:y>0.84984</cdr:y>
    </cdr:to>
    <cdr:grpSp>
      <cdr:nvGrpSpPr>
        <cdr:cNvPr id="18" name="Group 17"/>
        <cdr:cNvGrpSpPr/>
      </cdr:nvGrpSpPr>
      <cdr:grpSpPr>
        <a:xfrm xmlns:a="http://schemas.openxmlformats.org/drawingml/2006/main">
          <a:off x="917464" y="2759259"/>
          <a:ext cx="2237427" cy="119226"/>
          <a:chOff x="925442" y="2720007"/>
          <a:chExt cx="2237408" cy="119270"/>
        </a:xfrm>
      </cdr:grpSpPr>
      <cdr:cxnSp macro="">
        <cdr:nvCxnSpPr>
          <cdr:cNvPr id="14" name="Straight Connector 13"/>
          <cdr:cNvCxnSpPr/>
        </cdr:nvCxnSpPr>
        <cdr:spPr>
          <a:xfrm xmlns:a="http://schemas.openxmlformats.org/drawingml/2006/main">
            <a:off x="925442" y="2720007"/>
            <a:ext cx="0" cy="119270"/>
          </a:xfrm>
          <a:prstGeom xmlns:a="http://schemas.openxmlformats.org/drawingml/2006/main" prst="line">
            <a:avLst/>
          </a:prstGeom>
          <a:ln xmlns:a="http://schemas.openxmlformats.org/drawingml/2006/main" w="50800">
            <a:solidFill>
              <a:srgbClr val="C25E2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5" name="Straight Connector 14"/>
          <cdr:cNvCxnSpPr/>
        </cdr:nvCxnSpPr>
        <cdr:spPr>
          <a:xfrm xmlns:a="http://schemas.openxmlformats.org/drawingml/2006/main">
            <a:off x="2415428" y="2720007"/>
            <a:ext cx="0" cy="119270"/>
          </a:xfrm>
          <a:prstGeom xmlns:a="http://schemas.openxmlformats.org/drawingml/2006/main" prst="line">
            <a:avLst/>
          </a:prstGeom>
          <a:ln xmlns:a="http://schemas.openxmlformats.org/drawingml/2006/main" w="50800">
            <a:solidFill>
              <a:srgbClr val="C25E2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6" name="Straight Connector 15"/>
          <cdr:cNvCxnSpPr/>
        </cdr:nvCxnSpPr>
        <cdr:spPr>
          <a:xfrm xmlns:a="http://schemas.openxmlformats.org/drawingml/2006/main">
            <a:off x="1660054" y="2720007"/>
            <a:ext cx="0" cy="119270"/>
          </a:xfrm>
          <a:prstGeom xmlns:a="http://schemas.openxmlformats.org/drawingml/2006/main" prst="line">
            <a:avLst/>
          </a:prstGeom>
          <a:ln xmlns:a="http://schemas.openxmlformats.org/drawingml/2006/main" w="50800">
            <a:solidFill>
              <a:srgbClr val="C25E2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7" name="Straight Connector 16"/>
          <cdr:cNvCxnSpPr/>
        </cdr:nvCxnSpPr>
        <cdr:spPr>
          <a:xfrm xmlns:a="http://schemas.openxmlformats.org/drawingml/2006/main">
            <a:off x="3162850" y="2720007"/>
            <a:ext cx="0" cy="119270"/>
          </a:xfrm>
          <a:prstGeom xmlns:a="http://schemas.openxmlformats.org/drawingml/2006/main" prst="line">
            <a:avLst/>
          </a:prstGeom>
          <a:ln xmlns:a="http://schemas.openxmlformats.org/drawingml/2006/main" w="50800">
            <a:solidFill>
              <a:srgbClr val="C25E2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45659" cy="496332"/>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l">
              <a:defRPr sz="1200">
                <a:latin typeface="Arial" charset="0"/>
                <a:ea typeface="+mn-ea"/>
                <a:cs typeface="+mn-cs"/>
              </a:defRPr>
            </a:lvl1pPr>
          </a:lstStyle>
          <a:p>
            <a:pPr>
              <a:defRPr/>
            </a:pPr>
            <a:endParaRPr lang="cs-CZ"/>
          </a:p>
        </p:txBody>
      </p:sp>
      <p:sp>
        <p:nvSpPr>
          <p:cNvPr id="3075" name="Rectangle 3"/>
          <p:cNvSpPr>
            <a:spLocks noGrp="1" noChangeArrowheads="1"/>
          </p:cNvSpPr>
          <p:nvPr>
            <p:ph type="dt" sz="quarter" idx="1"/>
          </p:nvPr>
        </p:nvSpPr>
        <p:spPr bwMode="auto">
          <a:xfrm>
            <a:off x="3850927" y="1"/>
            <a:ext cx="2945659" cy="496332"/>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defRPr sz="1200">
                <a:latin typeface="Arial" charset="0"/>
                <a:ea typeface="+mn-ea"/>
                <a:cs typeface="+mn-cs"/>
              </a:defRPr>
            </a:lvl1pPr>
          </a:lstStyle>
          <a:p>
            <a:pPr>
              <a:defRPr/>
            </a:pPr>
            <a:endParaRPr lang="cs-CZ"/>
          </a:p>
        </p:txBody>
      </p:sp>
      <p:sp>
        <p:nvSpPr>
          <p:cNvPr id="3076" name="Rectangle 4"/>
          <p:cNvSpPr>
            <a:spLocks noGrp="1" noChangeArrowheads="1"/>
          </p:cNvSpPr>
          <p:nvPr>
            <p:ph type="ftr" sz="quarter" idx="2"/>
          </p:nvPr>
        </p:nvSpPr>
        <p:spPr bwMode="auto">
          <a:xfrm>
            <a:off x="0" y="9427988"/>
            <a:ext cx="2945659" cy="49633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l">
              <a:defRPr sz="1200">
                <a:latin typeface="Arial" charset="0"/>
                <a:ea typeface="+mn-ea"/>
                <a:cs typeface="+mn-cs"/>
              </a:defRPr>
            </a:lvl1pPr>
          </a:lstStyle>
          <a:p>
            <a:pPr>
              <a:defRPr/>
            </a:pPr>
            <a:endParaRPr lang="cs-CZ"/>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45659" cy="496332"/>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l">
              <a:defRPr sz="1200">
                <a:latin typeface="Arial" charset="0"/>
                <a:ea typeface="+mn-ea"/>
                <a:cs typeface="+mn-cs"/>
              </a:defRPr>
            </a:lvl1pPr>
          </a:lstStyle>
          <a:p>
            <a:pPr>
              <a:defRPr/>
            </a:pPr>
            <a:endParaRPr lang="cs-CZ"/>
          </a:p>
        </p:txBody>
      </p:sp>
      <p:sp>
        <p:nvSpPr>
          <p:cNvPr id="5123" name="Rectangle 3"/>
          <p:cNvSpPr>
            <a:spLocks noGrp="1" noChangeArrowheads="1"/>
          </p:cNvSpPr>
          <p:nvPr>
            <p:ph type="dt" idx="1"/>
          </p:nvPr>
        </p:nvSpPr>
        <p:spPr bwMode="auto">
          <a:xfrm>
            <a:off x="3850927" y="1"/>
            <a:ext cx="2945659" cy="496332"/>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defRPr sz="1200">
                <a:latin typeface="Arial" charset="0"/>
                <a:ea typeface="+mn-ea"/>
                <a:cs typeface="+mn-cs"/>
              </a:defRPr>
            </a:lvl1pPr>
          </a:lstStyle>
          <a:p>
            <a:pPr>
              <a:defRPr/>
            </a:pPr>
            <a:endParaRPr lang="cs-CZ"/>
          </a:p>
        </p:txBody>
      </p:sp>
      <p:sp>
        <p:nvSpPr>
          <p:cNvPr id="972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5126" name="Rectangle 6"/>
          <p:cNvSpPr>
            <a:spLocks noGrp="1" noChangeArrowheads="1"/>
          </p:cNvSpPr>
          <p:nvPr>
            <p:ph type="ftr" sz="quarter" idx="4"/>
          </p:nvPr>
        </p:nvSpPr>
        <p:spPr bwMode="auto">
          <a:xfrm>
            <a:off x="0" y="9427988"/>
            <a:ext cx="2945659" cy="49633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l">
              <a:defRPr sz="1200">
                <a:latin typeface="Arial" charset="0"/>
                <a:ea typeface="+mn-ea"/>
                <a:cs typeface="+mn-cs"/>
              </a:defRPr>
            </a:lvl1pPr>
          </a:lstStyle>
          <a:p>
            <a:pPr>
              <a:defRPr/>
            </a:pPr>
            <a:endParaRPr lang="cs-CZ"/>
          </a:p>
        </p:txBody>
      </p:sp>
      <p:sp>
        <p:nvSpPr>
          <p:cNvPr id="5127" name="Rectangle 7"/>
          <p:cNvSpPr>
            <a:spLocks noGrp="1" noChangeArrowheads="1"/>
          </p:cNvSpPr>
          <p:nvPr>
            <p:ph type="sldNum" sz="quarter" idx="5"/>
          </p:nvPr>
        </p:nvSpPr>
        <p:spPr bwMode="auto">
          <a:xfrm>
            <a:off x="3850927" y="9427988"/>
            <a:ext cx="2945659" cy="49633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fld id="{B968C484-22B8-4C38-974E-EA6AEE002FD4}" type="slidenum">
              <a:rPr lang="cs-CZ"/>
              <a:pPr>
                <a:defRPr/>
              </a:pPr>
              <a:t>‹#›</a:t>
            </a:fld>
            <a:endParaRPr 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47248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29116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038249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2028564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2356623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15777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206341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2133668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421963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263154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Jakub</a:t>
            </a:r>
          </a:p>
        </p:txBody>
      </p:sp>
    </p:spTree>
    <p:extLst>
      <p:ext uri="{BB962C8B-B14F-4D97-AF65-F5344CB8AC3E}">
        <p14:creationId xmlns:p14="http://schemas.microsoft.com/office/powerpoint/2010/main" val="137081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err="1"/>
              <a:t>ZNo</a:t>
            </a:r>
            <a:r>
              <a:rPr lang="cs-CZ"/>
              <a:t>:</a:t>
            </a:r>
          </a:p>
          <a:p>
            <a:r>
              <a:rPr lang="en-US"/>
              <a:t>short intro to H2020 – myths about international projects bureaucracy – comparison to MEYS – NF, SF, changes confirmed by e-mail, justifying scientific results and excellence, not every 2CZK in expenses, technological and scientific challenges, not bureaucratic ones / 1 slide</a:t>
            </a:r>
            <a:endParaRPr lang="cs-CZ"/>
          </a:p>
        </p:txBody>
      </p:sp>
    </p:spTree>
    <p:extLst>
      <p:ext uri="{BB962C8B-B14F-4D97-AF65-F5344CB8AC3E}">
        <p14:creationId xmlns:p14="http://schemas.microsoft.com/office/powerpoint/2010/main" val="4270789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5FC943E-67D5-41EB-ABB1-52173F138E65}" type="slidenum">
              <a:rPr lang="cs-CZ" smtClean="0"/>
              <a:pPr/>
              <a:t>20</a:t>
            </a:fld>
            <a:endParaRPr lang="cs-CZ"/>
          </a:p>
        </p:txBody>
      </p:sp>
    </p:spTree>
    <p:extLst>
      <p:ext uri="{BB962C8B-B14F-4D97-AF65-F5344CB8AC3E}">
        <p14:creationId xmlns:p14="http://schemas.microsoft.com/office/powerpoint/2010/main" val="1996424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5FC943E-67D5-41EB-ABB1-52173F138E65}" type="slidenum">
              <a:rPr lang="cs-CZ" smtClean="0"/>
              <a:pPr/>
              <a:t>21</a:t>
            </a:fld>
            <a:endParaRPr lang="cs-CZ"/>
          </a:p>
        </p:txBody>
      </p:sp>
    </p:spTree>
    <p:extLst>
      <p:ext uri="{BB962C8B-B14F-4D97-AF65-F5344CB8AC3E}">
        <p14:creationId xmlns:p14="http://schemas.microsoft.com/office/powerpoint/2010/main" val="3073548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5FC943E-67D5-41EB-ABB1-52173F138E65}" type="slidenum">
              <a:rPr lang="cs-CZ" smtClean="0"/>
              <a:pPr/>
              <a:t>22</a:t>
            </a:fld>
            <a:endParaRPr lang="cs-CZ"/>
          </a:p>
        </p:txBody>
      </p:sp>
    </p:spTree>
    <p:extLst>
      <p:ext uri="{BB962C8B-B14F-4D97-AF65-F5344CB8AC3E}">
        <p14:creationId xmlns:p14="http://schemas.microsoft.com/office/powerpoint/2010/main" val="4159554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93A5B8C1-7F48-4F8E-B2C5-E13867F4B178}" type="slidenum">
              <a:rPr lang="cs-CZ" smtClean="0"/>
              <a:pPr>
                <a:defRPr/>
              </a:pPr>
              <a:t>23</a:t>
            </a:fld>
            <a:endParaRPr lang="cs-CZ"/>
          </a:p>
        </p:txBody>
      </p:sp>
    </p:spTree>
    <p:extLst>
      <p:ext uri="{BB962C8B-B14F-4D97-AF65-F5344CB8AC3E}">
        <p14:creationId xmlns:p14="http://schemas.microsoft.com/office/powerpoint/2010/main" val="612271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93A5B8C1-7F48-4F8E-B2C5-E13867F4B178}" type="slidenum">
              <a:rPr lang="cs-CZ" smtClean="0"/>
              <a:pPr>
                <a:defRPr/>
              </a:pPr>
              <a:t>24</a:t>
            </a:fld>
            <a:endParaRPr lang="cs-CZ"/>
          </a:p>
        </p:txBody>
      </p:sp>
    </p:spTree>
    <p:extLst>
      <p:ext uri="{BB962C8B-B14F-4D97-AF65-F5344CB8AC3E}">
        <p14:creationId xmlns:p14="http://schemas.microsoft.com/office/powerpoint/2010/main" val="1218366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93A5B8C1-7F48-4F8E-B2C5-E13867F4B178}" type="slidenum">
              <a:rPr lang="cs-CZ" smtClean="0"/>
              <a:pPr>
                <a:defRPr/>
              </a:pPr>
              <a:t>25</a:t>
            </a:fld>
            <a:endParaRPr lang="cs-CZ"/>
          </a:p>
        </p:txBody>
      </p:sp>
    </p:spTree>
    <p:extLst>
      <p:ext uri="{BB962C8B-B14F-4D97-AF65-F5344CB8AC3E}">
        <p14:creationId xmlns:p14="http://schemas.microsoft.com/office/powerpoint/2010/main" val="1658913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2776593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Zlata/</a:t>
            </a:r>
            <a:r>
              <a:rPr lang="cs-CZ" err="1"/>
              <a:t>Verča</a:t>
            </a:r>
            <a:endParaRPr lang="cs-CZ"/>
          </a:p>
        </p:txBody>
      </p:sp>
    </p:spTree>
    <p:extLst>
      <p:ext uri="{BB962C8B-B14F-4D97-AF65-F5344CB8AC3E}">
        <p14:creationId xmlns:p14="http://schemas.microsoft.com/office/powerpoint/2010/main" val="3257841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2899824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215408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423762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3347274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4232805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3391559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199587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199587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2015491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929877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Jakub</a:t>
            </a:r>
          </a:p>
        </p:txBody>
      </p:sp>
    </p:spTree>
    <p:extLst>
      <p:ext uri="{BB962C8B-B14F-4D97-AF65-F5344CB8AC3E}">
        <p14:creationId xmlns:p14="http://schemas.microsoft.com/office/powerpoint/2010/main" val="3257841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2698816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err="1"/>
              <a:t>JZe</a:t>
            </a:r>
            <a:r>
              <a:rPr lang="cs-CZ" b="1"/>
              <a:t>:</a:t>
            </a:r>
          </a:p>
          <a:p>
            <a:r>
              <a:rPr lang="cs-CZ"/>
              <a:t>We have mentioned the impact earlier as an important aspect of the project proposal and of your efforts in general….</a:t>
            </a:r>
          </a:p>
          <a:p>
            <a:r>
              <a:rPr lang="cs-CZ"/>
              <a:t>Tady zatím nový náčrtek, komentář k tomu ještě doplním, grafiku upravím. Podstatné je předat to, že vše začíná už jejich znalostí vědy. Pokud dokážou najím mezery a způsob, jak je zacelit, tak mají o čem psát v impaktu, nemusí nic poracně vymýšlet. Zárˇoveň budou mít dobře definované cíle</a:t>
            </a:r>
          </a:p>
          <a:p>
            <a:endParaRPr lang="cs-CZ"/>
          </a:p>
          <a:p>
            <a:endParaRPr lang="cs-CZ"/>
          </a:p>
        </p:txBody>
      </p:sp>
    </p:spTree>
    <p:extLst>
      <p:ext uri="{BB962C8B-B14F-4D97-AF65-F5344CB8AC3E}">
        <p14:creationId xmlns:p14="http://schemas.microsoft.com/office/powerpoint/2010/main" val="269881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Jakub</a:t>
            </a:r>
          </a:p>
        </p:txBody>
      </p:sp>
    </p:spTree>
    <p:extLst>
      <p:ext uri="{BB962C8B-B14F-4D97-AF65-F5344CB8AC3E}">
        <p14:creationId xmlns:p14="http://schemas.microsoft.com/office/powerpoint/2010/main" val="3257841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err="1"/>
              <a:t>JZe</a:t>
            </a:r>
            <a:r>
              <a:rPr lang="cs-CZ" b="1"/>
              <a:t>:</a:t>
            </a:r>
          </a:p>
          <a:p>
            <a:r>
              <a:rPr lang="cs-CZ"/>
              <a:t>We have mentioned the impact earlier as an important aspect of the project proposal and of your efforts in general. The impact is actualy one of the three criteria your proposal will be assessed against. It used to be the least important criterion, with the smallest weight. However, from now on, with our entering the H2020, the Impact has become the second most important criterion its weight being 30%!. There are diffeent weights in MCSA and FET. Where the impact counts%, while the science is 25-30% and 60% , respectively.</a:t>
            </a:r>
          </a:p>
          <a:p>
            <a:endParaRPr lang="cs-CZ"/>
          </a:p>
          <a:p>
            <a:r>
              <a:rPr lang="en-US" b="1"/>
              <a:t>/ table from </a:t>
            </a:r>
            <a:r>
              <a:rPr lang="en-US" b="1" err="1"/>
              <a:t>ncRNApain</a:t>
            </a:r>
            <a:r>
              <a:rPr lang="en-US" b="1"/>
              <a:t>; contexts of impact / </a:t>
            </a:r>
            <a:r>
              <a:rPr lang="en-US" b="1" err="1"/>
              <a:t>JZe</a:t>
            </a:r>
            <a:r>
              <a:rPr lang="en-US" b="1"/>
              <a:t> will prepare slides</a:t>
            </a:r>
            <a:endParaRPr lang="cs-CZ"/>
          </a:p>
          <a:p>
            <a:pPr lvl="0"/>
            <a:r>
              <a:rPr lang="en-GB"/>
              <a:t>new focus in the world of funded research:  the significance of research</a:t>
            </a:r>
            <a:endParaRPr lang="cs-CZ"/>
          </a:p>
          <a:p>
            <a:pPr lvl="0"/>
            <a:r>
              <a:rPr lang="en-US"/>
              <a:t>impact – What is the project good for, what it brings in long term? (first row of logical framework matrix)</a:t>
            </a:r>
            <a:endParaRPr lang="cs-CZ"/>
          </a:p>
          <a:p>
            <a:pPr lvl="0"/>
            <a:r>
              <a:rPr lang="en-US"/>
              <a:t>always refer to expected impact in topic description</a:t>
            </a:r>
            <a:endParaRPr lang="cs-CZ"/>
          </a:p>
          <a:p>
            <a:pPr lvl="0"/>
            <a:r>
              <a:rPr lang="en-US"/>
              <a:t>use the EU terminology (quote from the Work </a:t>
            </a:r>
            <a:r>
              <a:rPr lang="en-US" err="1"/>
              <a:t>Programme</a:t>
            </a:r>
            <a:r>
              <a:rPr lang="en-US"/>
              <a:t> and other EU documents)</a:t>
            </a:r>
            <a:endParaRPr lang="cs-CZ"/>
          </a:p>
          <a:p>
            <a:pPr lvl="0"/>
            <a:r>
              <a:rPr lang="en-US"/>
              <a:t>impact should be included in abstract</a:t>
            </a:r>
            <a:endParaRPr lang="cs-CZ"/>
          </a:p>
          <a:p>
            <a:pPr lvl="0"/>
            <a:r>
              <a:rPr lang="en-US"/>
              <a:t>the more the scientist writes, the better</a:t>
            </a:r>
            <a:endParaRPr lang="cs-CZ"/>
          </a:p>
        </p:txBody>
      </p:sp>
    </p:spTree>
    <p:extLst>
      <p:ext uri="{BB962C8B-B14F-4D97-AF65-F5344CB8AC3E}">
        <p14:creationId xmlns:p14="http://schemas.microsoft.com/office/powerpoint/2010/main" val="2698816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err="1"/>
              <a:t>JZe</a:t>
            </a:r>
            <a:r>
              <a:rPr lang="cs-CZ" b="1"/>
              <a:t>:</a:t>
            </a:r>
          </a:p>
          <a:p>
            <a:r>
              <a:rPr lang="cs-CZ"/>
              <a:t>We have mentioned the impact earlier as an important aspect of the project proposal and of your efforts in general. The impact is actualy one of the three criteria your proposal will be assessed against. It used to be the least important criterion, with the smallest weight. However, from now on, with our entering the H2020, the Impact has become the second most important criterion its weight being 30%!. There are diffeent weights in MCSA and FET. Where the impact counts%, while the science is 25-30% and 60% , respectively.</a:t>
            </a:r>
          </a:p>
          <a:p>
            <a:endParaRPr lang="cs-CZ"/>
          </a:p>
          <a:p>
            <a:r>
              <a:rPr lang="en-US" b="1"/>
              <a:t>/ table from </a:t>
            </a:r>
            <a:r>
              <a:rPr lang="en-US" b="1" err="1"/>
              <a:t>ncRNApain</a:t>
            </a:r>
            <a:r>
              <a:rPr lang="en-US" b="1"/>
              <a:t>; contexts of impact / </a:t>
            </a:r>
            <a:r>
              <a:rPr lang="en-US" b="1" err="1"/>
              <a:t>JZe</a:t>
            </a:r>
            <a:r>
              <a:rPr lang="en-US" b="1"/>
              <a:t> will prepare slides</a:t>
            </a:r>
            <a:endParaRPr lang="cs-CZ"/>
          </a:p>
          <a:p>
            <a:pPr lvl="0"/>
            <a:r>
              <a:rPr lang="en-GB"/>
              <a:t>new focus in the world of funded research:  the significance of research</a:t>
            </a:r>
            <a:endParaRPr lang="cs-CZ"/>
          </a:p>
          <a:p>
            <a:pPr lvl="0"/>
            <a:r>
              <a:rPr lang="en-US"/>
              <a:t>impact – What is the project good for, what it brings in long term? (first row of logical framework matrix)</a:t>
            </a:r>
            <a:endParaRPr lang="cs-CZ"/>
          </a:p>
          <a:p>
            <a:pPr lvl="0"/>
            <a:r>
              <a:rPr lang="en-US"/>
              <a:t>always refer to expected impact in topic description</a:t>
            </a:r>
            <a:endParaRPr lang="cs-CZ"/>
          </a:p>
          <a:p>
            <a:pPr lvl="0"/>
            <a:r>
              <a:rPr lang="en-US"/>
              <a:t>use the EU terminology (quote from the Work </a:t>
            </a:r>
            <a:r>
              <a:rPr lang="en-US" err="1"/>
              <a:t>Programme</a:t>
            </a:r>
            <a:r>
              <a:rPr lang="en-US"/>
              <a:t> and other EU documents)</a:t>
            </a:r>
            <a:endParaRPr lang="cs-CZ"/>
          </a:p>
          <a:p>
            <a:pPr lvl="0"/>
            <a:r>
              <a:rPr lang="en-US"/>
              <a:t>impact should be included in abstract</a:t>
            </a:r>
            <a:endParaRPr lang="cs-CZ"/>
          </a:p>
          <a:p>
            <a:pPr lvl="0"/>
            <a:r>
              <a:rPr lang="en-US"/>
              <a:t>the more the scientist writes, the better</a:t>
            </a:r>
            <a:endParaRPr lang="cs-CZ"/>
          </a:p>
        </p:txBody>
      </p:sp>
    </p:spTree>
    <p:extLst>
      <p:ext uri="{BB962C8B-B14F-4D97-AF65-F5344CB8AC3E}">
        <p14:creationId xmlns:p14="http://schemas.microsoft.com/office/powerpoint/2010/main" val="2784610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err="1"/>
              <a:t>JZe</a:t>
            </a:r>
            <a:r>
              <a:rPr lang="cs-CZ" b="1"/>
              <a:t>:</a:t>
            </a:r>
          </a:p>
          <a:p>
            <a:r>
              <a:rPr lang="en-US" b="1"/>
              <a:t>/ table from </a:t>
            </a:r>
            <a:r>
              <a:rPr lang="en-US" b="1" err="1"/>
              <a:t>ncRNApain</a:t>
            </a:r>
            <a:r>
              <a:rPr lang="en-US" b="1"/>
              <a:t>; contexts of impact / </a:t>
            </a:r>
            <a:r>
              <a:rPr lang="en-US" b="1" err="1"/>
              <a:t>JZe</a:t>
            </a:r>
            <a:r>
              <a:rPr lang="en-US" b="1"/>
              <a:t> will prepare slides</a:t>
            </a:r>
            <a:endParaRPr lang="cs-CZ"/>
          </a:p>
          <a:p>
            <a:pPr lvl="0"/>
            <a:r>
              <a:rPr lang="en-GB"/>
              <a:t>new focus in the world of funded research:  the significance of research</a:t>
            </a:r>
            <a:endParaRPr lang="cs-CZ"/>
          </a:p>
          <a:p>
            <a:pPr lvl="0"/>
            <a:r>
              <a:rPr lang="en-US"/>
              <a:t>impact – What is the project good for, what it brings in long term? (first row of logical framework matrix)</a:t>
            </a:r>
            <a:endParaRPr lang="cs-CZ"/>
          </a:p>
          <a:p>
            <a:pPr lvl="0"/>
            <a:r>
              <a:rPr lang="en-US"/>
              <a:t>always refer to expected impact in topic description</a:t>
            </a:r>
            <a:endParaRPr lang="cs-CZ"/>
          </a:p>
          <a:p>
            <a:pPr lvl="0"/>
            <a:r>
              <a:rPr lang="en-US"/>
              <a:t>use the EU terminology (quote from the Work </a:t>
            </a:r>
            <a:r>
              <a:rPr lang="en-US" err="1"/>
              <a:t>Programme</a:t>
            </a:r>
            <a:r>
              <a:rPr lang="en-US"/>
              <a:t> and other EU documents)</a:t>
            </a:r>
            <a:endParaRPr lang="cs-CZ"/>
          </a:p>
          <a:p>
            <a:pPr lvl="0"/>
            <a:r>
              <a:rPr lang="en-US"/>
              <a:t>impact should be included in abstract</a:t>
            </a:r>
            <a:endParaRPr lang="cs-CZ"/>
          </a:p>
          <a:p>
            <a:pPr lvl="0"/>
            <a:r>
              <a:rPr lang="en-US"/>
              <a:t>the more the scientist writes, the better</a:t>
            </a:r>
            <a:endParaRPr lang="cs-CZ"/>
          </a:p>
        </p:txBody>
      </p:sp>
    </p:spTree>
    <p:extLst>
      <p:ext uri="{BB962C8B-B14F-4D97-AF65-F5344CB8AC3E}">
        <p14:creationId xmlns:p14="http://schemas.microsoft.com/office/powerpoint/2010/main" val="2698816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err="1"/>
              <a:t>JZe</a:t>
            </a:r>
            <a:r>
              <a:rPr lang="cs-CZ" b="1"/>
              <a:t>:</a:t>
            </a:r>
          </a:p>
        </p:txBody>
      </p:sp>
    </p:spTree>
    <p:extLst>
      <p:ext uri="{BB962C8B-B14F-4D97-AF65-F5344CB8AC3E}">
        <p14:creationId xmlns:p14="http://schemas.microsoft.com/office/powerpoint/2010/main" val="2698816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err="1"/>
              <a:t>JZe</a:t>
            </a:r>
            <a:r>
              <a:rPr lang="cs-CZ" b="1"/>
              <a:t>:</a:t>
            </a:r>
          </a:p>
          <a:p>
            <a:r>
              <a:rPr lang="en-US" b="1"/>
              <a:t>/ table from </a:t>
            </a:r>
            <a:r>
              <a:rPr lang="en-US" b="1" err="1"/>
              <a:t>ncRNApain</a:t>
            </a:r>
            <a:r>
              <a:rPr lang="en-US" b="1"/>
              <a:t>; contexts of impact / </a:t>
            </a:r>
            <a:r>
              <a:rPr lang="en-US" b="1" err="1"/>
              <a:t>JZe</a:t>
            </a:r>
            <a:r>
              <a:rPr lang="en-US" b="1"/>
              <a:t> will prepare slides</a:t>
            </a:r>
            <a:endParaRPr lang="cs-CZ"/>
          </a:p>
          <a:p>
            <a:pPr lvl="0"/>
            <a:r>
              <a:rPr lang="en-GB"/>
              <a:t>new focus in the world of funded research:  the significance of research</a:t>
            </a:r>
            <a:endParaRPr lang="cs-CZ"/>
          </a:p>
          <a:p>
            <a:pPr lvl="0"/>
            <a:r>
              <a:rPr lang="en-US"/>
              <a:t>impact – What is the project good for, what it brings in long term? (first row of logical framework matrix)</a:t>
            </a:r>
            <a:endParaRPr lang="cs-CZ"/>
          </a:p>
          <a:p>
            <a:pPr lvl="0"/>
            <a:r>
              <a:rPr lang="en-US"/>
              <a:t>always refer to expected impact in topic description</a:t>
            </a:r>
            <a:endParaRPr lang="cs-CZ"/>
          </a:p>
          <a:p>
            <a:pPr lvl="0"/>
            <a:r>
              <a:rPr lang="en-US"/>
              <a:t>use the EU terminology (quote from the Work </a:t>
            </a:r>
            <a:r>
              <a:rPr lang="en-US" err="1"/>
              <a:t>Programme</a:t>
            </a:r>
            <a:r>
              <a:rPr lang="en-US"/>
              <a:t> and other EU documents)</a:t>
            </a:r>
            <a:endParaRPr lang="cs-CZ"/>
          </a:p>
          <a:p>
            <a:pPr lvl="0"/>
            <a:r>
              <a:rPr lang="en-US"/>
              <a:t>impact should be included in abstract</a:t>
            </a:r>
            <a:endParaRPr lang="cs-CZ"/>
          </a:p>
          <a:p>
            <a:pPr lvl="0"/>
            <a:r>
              <a:rPr lang="en-US"/>
              <a:t>the more the scientist writes, the better</a:t>
            </a:r>
            <a:endParaRPr lang="cs-CZ"/>
          </a:p>
        </p:txBody>
      </p:sp>
    </p:spTree>
    <p:extLst>
      <p:ext uri="{BB962C8B-B14F-4D97-AF65-F5344CB8AC3E}">
        <p14:creationId xmlns:p14="http://schemas.microsoft.com/office/powerpoint/2010/main" val="2698816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2698816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err="1"/>
              <a:t>JZe</a:t>
            </a:r>
            <a:r>
              <a:rPr lang="cs-CZ" b="1"/>
              <a:t>:</a:t>
            </a:r>
          </a:p>
          <a:p>
            <a:r>
              <a:rPr lang="en-US" b="1"/>
              <a:t>/ table from </a:t>
            </a:r>
            <a:r>
              <a:rPr lang="en-US" b="1" err="1"/>
              <a:t>ncRNApain</a:t>
            </a:r>
            <a:r>
              <a:rPr lang="en-US" b="1"/>
              <a:t>; contexts of impact / </a:t>
            </a:r>
            <a:r>
              <a:rPr lang="en-US" b="1" err="1"/>
              <a:t>JZe</a:t>
            </a:r>
            <a:r>
              <a:rPr lang="en-US" b="1"/>
              <a:t> will prepare slides</a:t>
            </a:r>
            <a:endParaRPr lang="cs-CZ"/>
          </a:p>
          <a:p>
            <a:pPr lvl="0"/>
            <a:r>
              <a:rPr lang="en-GB"/>
              <a:t>new focus in the world of funded research:  the significance of research</a:t>
            </a:r>
            <a:endParaRPr lang="cs-CZ"/>
          </a:p>
          <a:p>
            <a:pPr lvl="0"/>
            <a:r>
              <a:rPr lang="en-US"/>
              <a:t>impact – What is the project good for, what it brings in long term? (first row of logical framework matrix)</a:t>
            </a:r>
            <a:endParaRPr lang="cs-CZ"/>
          </a:p>
          <a:p>
            <a:pPr lvl="0"/>
            <a:r>
              <a:rPr lang="en-US"/>
              <a:t>always refer to expected impact in topic description</a:t>
            </a:r>
            <a:endParaRPr lang="cs-CZ"/>
          </a:p>
          <a:p>
            <a:pPr lvl="0"/>
            <a:r>
              <a:rPr lang="en-US"/>
              <a:t>use the EU terminology (quote from the Work </a:t>
            </a:r>
            <a:r>
              <a:rPr lang="en-US" err="1"/>
              <a:t>Programme</a:t>
            </a:r>
            <a:r>
              <a:rPr lang="en-US"/>
              <a:t> and other EU documents)</a:t>
            </a:r>
            <a:endParaRPr lang="cs-CZ"/>
          </a:p>
          <a:p>
            <a:pPr lvl="0"/>
            <a:r>
              <a:rPr lang="en-US"/>
              <a:t>impact should be included in abstract</a:t>
            </a:r>
            <a:endParaRPr lang="cs-CZ"/>
          </a:p>
          <a:p>
            <a:pPr lvl="0"/>
            <a:r>
              <a:rPr lang="en-US"/>
              <a:t>the more the scientist writes, the better</a:t>
            </a:r>
            <a:endParaRPr lang="cs-CZ"/>
          </a:p>
        </p:txBody>
      </p:sp>
    </p:spTree>
    <p:extLst>
      <p:ext uri="{BB962C8B-B14F-4D97-AF65-F5344CB8AC3E}">
        <p14:creationId xmlns:p14="http://schemas.microsoft.com/office/powerpoint/2010/main" val="2698816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516344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Laďa</a:t>
            </a:r>
          </a:p>
        </p:txBody>
      </p:sp>
    </p:spTree>
    <p:extLst>
      <p:ext uri="{BB962C8B-B14F-4D97-AF65-F5344CB8AC3E}">
        <p14:creationId xmlns:p14="http://schemas.microsoft.com/office/powerpoint/2010/main" val="3257841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Ukázka toho, jak složitě to lze dělat.</a:t>
            </a:r>
          </a:p>
        </p:txBody>
      </p:sp>
    </p:spTree>
    <p:extLst>
      <p:ext uri="{BB962C8B-B14F-4D97-AF65-F5344CB8AC3E}">
        <p14:creationId xmlns:p14="http://schemas.microsoft.com/office/powerpoint/2010/main" val="236754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ZNo</a:t>
            </a:r>
          </a:p>
        </p:txBody>
      </p:sp>
    </p:spTree>
    <p:extLst>
      <p:ext uri="{BB962C8B-B14F-4D97-AF65-F5344CB8AC3E}">
        <p14:creationId xmlns:p14="http://schemas.microsoft.com/office/powerpoint/2010/main" val="38547010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err="1"/>
              <a:t>Verča</a:t>
            </a:r>
            <a:endParaRPr lang="cs-CZ"/>
          </a:p>
        </p:txBody>
      </p:sp>
    </p:spTree>
    <p:extLst>
      <p:ext uri="{BB962C8B-B14F-4D97-AF65-F5344CB8AC3E}">
        <p14:creationId xmlns:p14="http://schemas.microsoft.com/office/powerpoint/2010/main" val="3257841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Output </a:t>
            </a:r>
            <a:r>
              <a:rPr lang="cs-CZ" dirty="0" err="1"/>
              <a:t>of</a:t>
            </a:r>
            <a:r>
              <a:rPr lang="cs-CZ" dirty="0"/>
              <a:t> </a:t>
            </a:r>
            <a:r>
              <a:rPr lang="cs-CZ" dirty="0" err="1"/>
              <a:t>the</a:t>
            </a:r>
            <a:r>
              <a:rPr lang="cs-CZ" dirty="0"/>
              <a:t> INITIATION</a:t>
            </a:r>
            <a:r>
              <a:rPr lang="cs-CZ" baseline="0" dirty="0"/>
              <a:t> </a:t>
            </a:r>
            <a:r>
              <a:rPr lang="cs-CZ" baseline="0" dirty="0" err="1"/>
              <a:t>process</a:t>
            </a:r>
            <a:r>
              <a:rPr lang="cs-CZ" baseline="0" dirty="0"/>
              <a:t>: Project Charter = </a:t>
            </a:r>
            <a:r>
              <a:rPr lang="cs-CZ" baseline="0" dirty="0" err="1"/>
              <a:t>document</a:t>
            </a:r>
            <a:r>
              <a:rPr lang="cs-CZ" baseline="0" dirty="0"/>
              <a:t> </a:t>
            </a:r>
            <a:r>
              <a:rPr lang="cs-CZ" baseline="0" dirty="0" err="1"/>
              <a:t>issued</a:t>
            </a:r>
            <a:r>
              <a:rPr lang="cs-CZ" baseline="0" dirty="0"/>
              <a:t> by </a:t>
            </a:r>
            <a:r>
              <a:rPr lang="cs-CZ" baseline="0" dirty="0" err="1"/>
              <a:t>the</a:t>
            </a:r>
            <a:r>
              <a:rPr lang="cs-CZ" baseline="0" dirty="0"/>
              <a:t> Project </a:t>
            </a:r>
            <a:r>
              <a:rPr lang="cs-CZ" baseline="0" dirty="0" err="1"/>
              <a:t>Initiator</a:t>
            </a:r>
            <a:r>
              <a:rPr lang="cs-CZ" baseline="0" dirty="0"/>
              <a:t> (</a:t>
            </a:r>
            <a:r>
              <a:rPr lang="cs-CZ" baseline="0" dirty="0" err="1"/>
              <a:t>or</a:t>
            </a:r>
            <a:r>
              <a:rPr lang="cs-CZ" baseline="0" dirty="0"/>
              <a:t> Project </a:t>
            </a:r>
            <a:r>
              <a:rPr lang="cs-CZ" baseline="0" dirty="0" err="1"/>
              <a:t>Sponsor</a:t>
            </a:r>
            <a:r>
              <a:rPr lang="cs-CZ" baseline="0" dirty="0"/>
              <a:t>) </a:t>
            </a:r>
            <a:r>
              <a:rPr lang="cs-CZ" baseline="0" dirty="0" err="1"/>
              <a:t>that</a:t>
            </a:r>
            <a:r>
              <a:rPr lang="cs-CZ" baseline="0" dirty="0"/>
              <a:t> </a:t>
            </a:r>
            <a:r>
              <a:rPr lang="cs-CZ" baseline="0" dirty="0" err="1"/>
              <a:t>formally</a:t>
            </a:r>
            <a:r>
              <a:rPr lang="cs-CZ" baseline="0" dirty="0"/>
              <a:t> </a:t>
            </a:r>
            <a:r>
              <a:rPr lang="cs-CZ" baseline="0" dirty="0" err="1"/>
              <a:t>authorizes</a:t>
            </a:r>
            <a:r>
              <a:rPr lang="cs-CZ" baseline="0" dirty="0"/>
              <a:t> </a:t>
            </a:r>
            <a:r>
              <a:rPr lang="cs-CZ" baseline="0" dirty="0" err="1"/>
              <a:t>the</a:t>
            </a:r>
            <a:r>
              <a:rPr lang="cs-CZ" baseline="0" dirty="0"/>
              <a:t> existence </a:t>
            </a:r>
            <a:r>
              <a:rPr lang="cs-CZ" baseline="0" dirty="0" err="1"/>
              <a:t>of</a:t>
            </a:r>
            <a:r>
              <a:rPr lang="cs-CZ" baseline="0" dirty="0"/>
              <a:t> </a:t>
            </a:r>
            <a:r>
              <a:rPr lang="cs-CZ" baseline="0" dirty="0" err="1"/>
              <a:t>the</a:t>
            </a:r>
            <a:r>
              <a:rPr lang="cs-CZ" baseline="0" dirty="0"/>
              <a:t> Project. </a:t>
            </a:r>
            <a:r>
              <a:rPr lang="cs-CZ" baseline="0" dirty="0" err="1"/>
              <a:t>It</a:t>
            </a:r>
            <a:r>
              <a:rPr lang="cs-CZ" baseline="0" dirty="0"/>
              <a:t> </a:t>
            </a:r>
            <a:r>
              <a:rPr lang="cs-CZ" baseline="0" dirty="0" err="1"/>
              <a:t>contains</a:t>
            </a:r>
            <a:r>
              <a:rPr lang="cs-CZ" baseline="0" dirty="0"/>
              <a:t> </a:t>
            </a:r>
            <a:r>
              <a:rPr lang="cs-CZ" baseline="0" dirty="0" err="1"/>
              <a:t>description</a:t>
            </a:r>
            <a:r>
              <a:rPr lang="cs-CZ" baseline="0" dirty="0"/>
              <a:t> </a:t>
            </a:r>
            <a:r>
              <a:rPr lang="cs-CZ" baseline="0" dirty="0" err="1"/>
              <a:t>of</a:t>
            </a:r>
            <a:r>
              <a:rPr lang="cs-CZ" baseline="0" dirty="0"/>
              <a:t> </a:t>
            </a:r>
            <a:r>
              <a:rPr lang="cs-CZ" baseline="0" dirty="0" err="1"/>
              <a:t>objectives</a:t>
            </a:r>
            <a:r>
              <a:rPr lang="cs-CZ" baseline="0" dirty="0"/>
              <a:t> and </a:t>
            </a:r>
            <a:r>
              <a:rPr lang="cs-CZ" baseline="0" dirty="0" err="1"/>
              <a:t>high-level</a:t>
            </a:r>
            <a:r>
              <a:rPr lang="cs-CZ" baseline="0" dirty="0"/>
              <a:t> </a:t>
            </a:r>
            <a:r>
              <a:rPr lang="cs-CZ" baseline="0" dirty="0" err="1"/>
              <a:t>requirements</a:t>
            </a:r>
            <a:r>
              <a:rPr lang="cs-CZ" baseline="0" dirty="0"/>
              <a:t> and </a:t>
            </a:r>
            <a:r>
              <a:rPr lang="cs-CZ" baseline="0" dirty="0" err="1"/>
              <a:t>risks</a:t>
            </a:r>
            <a:r>
              <a:rPr lang="cs-CZ" baseline="0" dirty="0"/>
              <a:t>. Project charter </a:t>
            </a:r>
            <a:r>
              <a:rPr lang="cs-CZ" baseline="0" dirty="0" err="1"/>
              <a:t>can</a:t>
            </a:r>
            <a:r>
              <a:rPr lang="cs-CZ" baseline="0" dirty="0"/>
              <a:t> </a:t>
            </a:r>
            <a:r>
              <a:rPr lang="cs-CZ" baseline="0" dirty="0" err="1"/>
              <a:t>be</a:t>
            </a:r>
            <a:r>
              <a:rPr lang="cs-CZ" baseline="0" dirty="0"/>
              <a:t> </a:t>
            </a:r>
            <a:r>
              <a:rPr lang="cs-CZ" baseline="0" dirty="0" err="1"/>
              <a:t>used</a:t>
            </a:r>
            <a:r>
              <a:rPr lang="cs-CZ" baseline="0" dirty="0"/>
              <a:t> to </a:t>
            </a:r>
            <a:r>
              <a:rPr lang="cs-CZ" baseline="0" dirty="0" err="1"/>
              <a:t>describe</a:t>
            </a:r>
            <a:r>
              <a:rPr lang="cs-CZ" baseline="0" dirty="0"/>
              <a:t> </a:t>
            </a:r>
            <a:r>
              <a:rPr lang="cs-CZ" baseline="0" dirty="0" err="1"/>
              <a:t>the</a:t>
            </a:r>
            <a:r>
              <a:rPr lang="cs-CZ" baseline="0" dirty="0"/>
              <a:t> </a:t>
            </a:r>
            <a:r>
              <a:rPr lang="cs-CZ" baseline="0" dirty="0" err="1"/>
              <a:t>project</a:t>
            </a:r>
            <a:r>
              <a:rPr lang="cs-CZ" baseline="0" dirty="0"/>
              <a:t> </a:t>
            </a:r>
            <a:r>
              <a:rPr lang="cs-CZ" baseline="0" dirty="0" err="1"/>
              <a:t>intention</a:t>
            </a:r>
            <a:r>
              <a:rPr lang="cs-CZ" baseline="0" dirty="0"/>
              <a:t> to </a:t>
            </a:r>
            <a:r>
              <a:rPr lang="cs-CZ" baseline="0" dirty="0" err="1"/>
              <a:t>potential</a:t>
            </a:r>
            <a:r>
              <a:rPr lang="cs-CZ" baseline="0" dirty="0"/>
              <a:t> </a:t>
            </a:r>
            <a:r>
              <a:rPr lang="cs-CZ" baseline="0" dirty="0" err="1"/>
              <a:t>partners</a:t>
            </a:r>
            <a:r>
              <a:rPr lang="cs-CZ" baseline="0" dirty="0"/>
              <a:t> (</a:t>
            </a:r>
            <a:r>
              <a:rPr lang="cs-CZ" baseline="0" dirty="0" err="1"/>
              <a:t>ideally</a:t>
            </a:r>
            <a:r>
              <a:rPr lang="cs-CZ" baseline="0" dirty="0"/>
              <a:t> </a:t>
            </a:r>
            <a:r>
              <a:rPr lang="cs-CZ" baseline="0" dirty="0" err="1"/>
              <a:t>after</a:t>
            </a:r>
            <a:r>
              <a:rPr lang="cs-CZ" baseline="0" dirty="0"/>
              <a:t> </a:t>
            </a:r>
            <a:r>
              <a:rPr lang="cs-CZ" baseline="0" dirty="0" err="1"/>
              <a:t>having</a:t>
            </a:r>
            <a:r>
              <a:rPr lang="cs-CZ" baseline="0" dirty="0"/>
              <a:t> </a:t>
            </a:r>
            <a:r>
              <a:rPr lang="cs-CZ" baseline="0" dirty="0" err="1"/>
              <a:t>signed</a:t>
            </a:r>
            <a:r>
              <a:rPr lang="cs-CZ" baseline="0" dirty="0"/>
              <a:t> </a:t>
            </a:r>
            <a:r>
              <a:rPr lang="cs-CZ" baseline="0" dirty="0" err="1"/>
              <a:t>the</a:t>
            </a:r>
            <a:r>
              <a:rPr lang="cs-CZ" baseline="0" dirty="0"/>
              <a:t> NDA) </a:t>
            </a:r>
            <a:r>
              <a:rPr lang="cs-CZ" baseline="0" dirty="0" err="1"/>
              <a:t>or</a:t>
            </a:r>
            <a:r>
              <a:rPr lang="cs-CZ" baseline="0" dirty="0"/>
              <a:t> </a:t>
            </a:r>
            <a:r>
              <a:rPr lang="cs-CZ" baseline="0" dirty="0" err="1"/>
              <a:t>consult</a:t>
            </a:r>
            <a:r>
              <a:rPr lang="cs-CZ" baseline="0" dirty="0"/>
              <a:t> </a:t>
            </a:r>
            <a:r>
              <a:rPr lang="cs-CZ" baseline="0" dirty="0" err="1"/>
              <a:t>the</a:t>
            </a:r>
            <a:r>
              <a:rPr lang="cs-CZ" baseline="0" dirty="0"/>
              <a:t> Project </a:t>
            </a:r>
            <a:r>
              <a:rPr lang="cs-CZ" baseline="0" dirty="0" err="1"/>
              <a:t>with</a:t>
            </a:r>
            <a:r>
              <a:rPr lang="cs-CZ" baseline="0" dirty="0"/>
              <a:t> </a:t>
            </a:r>
            <a:r>
              <a:rPr lang="cs-CZ" baseline="0" dirty="0" err="1"/>
              <a:t>the</a:t>
            </a:r>
            <a:r>
              <a:rPr lang="cs-CZ" baseline="0" dirty="0"/>
              <a:t> grant provider, </a:t>
            </a:r>
            <a:r>
              <a:rPr lang="cs-CZ" baseline="0" dirty="0" err="1"/>
              <a:t>i.e</a:t>
            </a:r>
            <a:r>
              <a:rPr lang="cs-CZ" baseline="0" dirty="0"/>
              <a:t>. </a:t>
            </a:r>
            <a:r>
              <a:rPr lang="cs-CZ" baseline="0" dirty="0" err="1"/>
              <a:t>the</a:t>
            </a:r>
            <a:r>
              <a:rPr lang="cs-CZ" baseline="0" dirty="0"/>
              <a:t> </a:t>
            </a:r>
            <a:r>
              <a:rPr lang="cs-CZ" baseline="0" dirty="0" err="1"/>
              <a:t>European</a:t>
            </a:r>
            <a:r>
              <a:rPr lang="cs-CZ" baseline="0" dirty="0"/>
              <a:t> </a:t>
            </a:r>
            <a:r>
              <a:rPr lang="cs-CZ" baseline="0" dirty="0" err="1"/>
              <a:t>Commission</a:t>
            </a:r>
            <a:r>
              <a:rPr lang="cs-CZ" baseline="0" dirty="0"/>
              <a:t>. </a:t>
            </a:r>
            <a:endParaRPr lang="cs-CZ" dirty="0"/>
          </a:p>
        </p:txBody>
      </p:sp>
    </p:spTree>
    <p:extLst>
      <p:ext uri="{BB962C8B-B14F-4D97-AF65-F5344CB8AC3E}">
        <p14:creationId xmlns:p14="http://schemas.microsoft.com/office/powerpoint/2010/main" val="2816615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LČO</a:t>
            </a:r>
          </a:p>
          <a:p>
            <a:r>
              <a:rPr lang="cs-CZ" baseline="0" err="1"/>
              <a:t>The</a:t>
            </a:r>
            <a:r>
              <a:rPr lang="cs-CZ" baseline="0"/>
              <a:t> </a:t>
            </a:r>
            <a:r>
              <a:rPr lang="cs-CZ" baseline="0" err="1"/>
              <a:t>optimal</a:t>
            </a:r>
            <a:r>
              <a:rPr lang="cs-CZ" baseline="0"/>
              <a:t> </a:t>
            </a:r>
            <a:r>
              <a:rPr lang="cs-CZ" baseline="0" err="1"/>
              <a:t>tool</a:t>
            </a:r>
            <a:r>
              <a:rPr lang="cs-CZ" baseline="0"/>
              <a:t> to </a:t>
            </a:r>
            <a:r>
              <a:rPr lang="cs-CZ" baseline="0" err="1"/>
              <a:t>prepare</a:t>
            </a:r>
            <a:r>
              <a:rPr lang="cs-CZ" baseline="0"/>
              <a:t> a </a:t>
            </a:r>
            <a:r>
              <a:rPr lang="cs-CZ" baseline="0" err="1"/>
              <a:t>Work</a:t>
            </a:r>
            <a:r>
              <a:rPr lang="cs-CZ" baseline="0"/>
              <a:t> </a:t>
            </a:r>
            <a:r>
              <a:rPr lang="cs-CZ" baseline="0" err="1"/>
              <a:t>Plan</a:t>
            </a:r>
            <a:r>
              <a:rPr lang="cs-CZ" baseline="0"/>
              <a:t> </a:t>
            </a:r>
            <a:r>
              <a:rPr lang="cs-CZ" baseline="0" err="1"/>
              <a:t>well</a:t>
            </a:r>
            <a:r>
              <a:rPr lang="cs-CZ" baseline="0"/>
              <a:t> </a:t>
            </a:r>
            <a:r>
              <a:rPr lang="cs-CZ" baseline="0" err="1"/>
              <a:t>suited</a:t>
            </a:r>
            <a:r>
              <a:rPr lang="cs-CZ" baseline="0"/>
              <a:t> </a:t>
            </a:r>
            <a:r>
              <a:rPr lang="cs-CZ" baseline="0" err="1"/>
              <a:t>for</a:t>
            </a:r>
            <a:r>
              <a:rPr lang="cs-CZ" baseline="0"/>
              <a:t> EU </a:t>
            </a:r>
            <a:r>
              <a:rPr lang="cs-CZ" baseline="0" err="1"/>
              <a:t>project</a:t>
            </a:r>
            <a:r>
              <a:rPr lang="cs-CZ" baseline="0"/>
              <a:t> </a:t>
            </a:r>
            <a:r>
              <a:rPr lang="cs-CZ" baseline="0" err="1"/>
              <a:t>is</a:t>
            </a:r>
            <a:r>
              <a:rPr lang="cs-CZ" baseline="0"/>
              <a:t> </a:t>
            </a:r>
            <a:r>
              <a:rPr lang="cs-CZ" baseline="0" err="1"/>
              <a:t>the</a:t>
            </a:r>
            <a:r>
              <a:rPr lang="cs-CZ" baseline="0"/>
              <a:t> </a:t>
            </a:r>
            <a:r>
              <a:rPr lang="cs-CZ" baseline="0" err="1"/>
              <a:t>Work</a:t>
            </a:r>
            <a:r>
              <a:rPr lang="cs-CZ" baseline="0"/>
              <a:t> </a:t>
            </a:r>
            <a:r>
              <a:rPr lang="cs-CZ" baseline="0" err="1"/>
              <a:t>Breakdown</a:t>
            </a:r>
            <a:r>
              <a:rPr lang="cs-CZ" baseline="0"/>
              <a:t> </a:t>
            </a:r>
            <a:r>
              <a:rPr lang="cs-CZ" baseline="0" err="1"/>
              <a:t>Structure</a:t>
            </a:r>
            <a:r>
              <a:rPr lang="cs-CZ" baseline="0"/>
              <a:t> (WBS) diagram. </a:t>
            </a:r>
            <a:r>
              <a:rPr lang="cs-CZ" baseline="0" err="1"/>
              <a:t>The</a:t>
            </a:r>
            <a:r>
              <a:rPr lang="cs-CZ" baseline="0"/>
              <a:t> top </a:t>
            </a:r>
            <a:r>
              <a:rPr lang="cs-CZ" baseline="0" err="1"/>
              <a:t>usually</a:t>
            </a:r>
            <a:r>
              <a:rPr lang="cs-CZ" baseline="0"/>
              <a:t> </a:t>
            </a:r>
            <a:r>
              <a:rPr lang="cs-CZ" baseline="0" err="1"/>
              <a:t>based</a:t>
            </a:r>
            <a:r>
              <a:rPr lang="cs-CZ" baseline="0"/>
              <a:t> on LFM – </a:t>
            </a:r>
            <a:r>
              <a:rPr lang="cs-CZ" baseline="0" err="1"/>
              <a:t>the</a:t>
            </a:r>
            <a:r>
              <a:rPr lang="cs-CZ" baseline="0"/>
              <a:t> </a:t>
            </a:r>
            <a:r>
              <a:rPr lang="cs-CZ" baseline="0" err="1"/>
              <a:t>Aim</a:t>
            </a:r>
            <a:r>
              <a:rPr lang="cs-CZ" baseline="0"/>
              <a:t> </a:t>
            </a:r>
            <a:r>
              <a:rPr lang="cs-CZ" baseline="0" err="1"/>
              <a:t>of</a:t>
            </a:r>
            <a:r>
              <a:rPr lang="cs-CZ" baseline="0"/>
              <a:t> </a:t>
            </a:r>
            <a:r>
              <a:rPr lang="cs-CZ" baseline="0" err="1"/>
              <a:t>the</a:t>
            </a:r>
            <a:r>
              <a:rPr lang="cs-CZ" baseline="0"/>
              <a:t> </a:t>
            </a:r>
            <a:r>
              <a:rPr lang="cs-CZ" baseline="0" err="1"/>
              <a:t>project</a:t>
            </a:r>
            <a:r>
              <a:rPr lang="cs-CZ" baseline="0"/>
              <a:t> and </a:t>
            </a:r>
            <a:r>
              <a:rPr lang="cs-CZ" baseline="0" err="1"/>
              <a:t>the</a:t>
            </a:r>
            <a:r>
              <a:rPr lang="cs-CZ" baseline="0"/>
              <a:t> </a:t>
            </a:r>
            <a:r>
              <a:rPr lang="cs-CZ" baseline="0" err="1"/>
              <a:t>Work</a:t>
            </a:r>
            <a:r>
              <a:rPr lang="cs-CZ" baseline="0"/>
              <a:t> </a:t>
            </a:r>
            <a:r>
              <a:rPr lang="cs-CZ" baseline="0" err="1"/>
              <a:t>Packages</a:t>
            </a:r>
            <a:r>
              <a:rPr lang="cs-CZ" baseline="0"/>
              <a:t> </a:t>
            </a:r>
            <a:r>
              <a:rPr lang="cs-CZ" baseline="0" err="1"/>
              <a:t>below</a:t>
            </a:r>
            <a:r>
              <a:rPr lang="cs-CZ" baseline="0"/>
              <a:t> – in </a:t>
            </a:r>
            <a:r>
              <a:rPr lang="cs-CZ" baseline="0" err="1"/>
              <a:t>this</a:t>
            </a:r>
            <a:r>
              <a:rPr lang="cs-CZ" baseline="0"/>
              <a:t> </a:t>
            </a:r>
            <a:r>
              <a:rPr lang="cs-CZ" baseline="0" err="1"/>
              <a:t>stage</a:t>
            </a:r>
            <a:r>
              <a:rPr lang="cs-CZ" baseline="0"/>
              <a:t>, </a:t>
            </a:r>
            <a:r>
              <a:rPr lang="cs-CZ" baseline="0" err="1"/>
              <a:t>you</a:t>
            </a:r>
            <a:r>
              <a:rPr lang="cs-CZ" baseline="0"/>
              <a:t> </a:t>
            </a:r>
            <a:r>
              <a:rPr lang="cs-CZ" baseline="0" err="1"/>
              <a:t>need</a:t>
            </a:r>
            <a:r>
              <a:rPr lang="cs-CZ" baseline="0"/>
              <a:t> to </a:t>
            </a:r>
            <a:r>
              <a:rPr lang="cs-CZ" baseline="0" err="1"/>
              <a:t>include</a:t>
            </a:r>
            <a:r>
              <a:rPr lang="cs-CZ" baseline="0"/>
              <a:t> </a:t>
            </a:r>
            <a:r>
              <a:rPr lang="cs-CZ" baseline="0" err="1"/>
              <a:t>all</a:t>
            </a:r>
            <a:r>
              <a:rPr lang="cs-CZ" baseline="0"/>
              <a:t> </a:t>
            </a:r>
            <a:r>
              <a:rPr lang="cs-CZ" baseline="0" err="1"/>
              <a:t>the</a:t>
            </a:r>
            <a:r>
              <a:rPr lang="cs-CZ" baseline="0"/>
              <a:t> </a:t>
            </a:r>
            <a:r>
              <a:rPr lang="cs-CZ" baseline="0" err="1"/>
              <a:t>work</a:t>
            </a:r>
            <a:r>
              <a:rPr lang="cs-CZ" baseline="0"/>
              <a:t> (</a:t>
            </a:r>
            <a:r>
              <a:rPr lang="cs-CZ" baseline="0" err="1"/>
              <a:t>outputs</a:t>
            </a:r>
            <a:r>
              <a:rPr lang="cs-CZ" baseline="0"/>
              <a:t>) </a:t>
            </a:r>
            <a:r>
              <a:rPr lang="cs-CZ" baseline="0" err="1"/>
              <a:t>needed</a:t>
            </a:r>
            <a:r>
              <a:rPr lang="cs-CZ" baseline="0"/>
              <a:t> to </a:t>
            </a:r>
            <a:r>
              <a:rPr lang="cs-CZ" baseline="0" err="1"/>
              <a:t>successfully</a:t>
            </a:r>
            <a:r>
              <a:rPr lang="cs-CZ" baseline="0"/>
              <a:t> </a:t>
            </a:r>
            <a:r>
              <a:rPr lang="cs-CZ" baseline="0" err="1"/>
              <a:t>deliver</a:t>
            </a:r>
            <a:r>
              <a:rPr lang="cs-CZ" baseline="0"/>
              <a:t> </a:t>
            </a:r>
            <a:r>
              <a:rPr lang="cs-CZ" baseline="0" err="1"/>
              <a:t>the</a:t>
            </a:r>
            <a:r>
              <a:rPr lang="cs-CZ" baseline="0"/>
              <a:t> </a:t>
            </a:r>
            <a:r>
              <a:rPr lang="cs-CZ" baseline="0" err="1"/>
              <a:t>Aim</a:t>
            </a:r>
            <a:r>
              <a:rPr lang="cs-CZ" baseline="0"/>
              <a:t>. So, </a:t>
            </a:r>
            <a:r>
              <a:rPr lang="cs-CZ" baseline="0" err="1"/>
              <a:t>this</a:t>
            </a:r>
            <a:r>
              <a:rPr lang="cs-CZ" baseline="0"/>
              <a:t> </a:t>
            </a:r>
            <a:r>
              <a:rPr lang="cs-CZ" baseline="0" err="1"/>
              <a:t>is</a:t>
            </a:r>
            <a:r>
              <a:rPr lang="cs-CZ" baseline="0"/>
              <a:t> </a:t>
            </a:r>
            <a:r>
              <a:rPr lang="cs-CZ" baseline="0" err="1"/>
              <a:t>the</a:t>
            </a:r>
            <a:r>
              <a:rPr lang="cs-CZ" baseline="0"/>
              <a:t> </a:t>
            </a:r>
            <a:r>
              <a:rPr lang="cs-CZ" baseline="0" err="1"/>
              <a:t>phase</a:t>
            </a:r>
            <a:r>
              <a:rPr lang="cs-CZ" baseline="0"/>
              <a:t> </a:t>
            </a:r>
            <a:r>
              <a:rPr lang="cs-CZ" baseline="0" err="1"/>
              <a:t>where</a:t>
            </a:r>
            <a:r>
              <a:rPr lang="cs-CZ" baseline="0"/>
              <a:t> </a:t>
            </a:r>
            <a:r>
              <a:rPr lang="cs-CZ" baseline="0" err="1"/>
              <a:t>you</a:t>
            </a:r>
            <a:r>
              <a:rPr lang="cs-CZ" baseline="0"/>
              <a:t> </a:t>
            </a:r>
            <a:r>
              <a:rPr lang="cs-CZ" baseline="0" err="1"/>
              <a:t>will</a:t>
            </a:r>
            <a:r>
              <a:rPr lang="cs-CZ" baseline="0"/>
              <a:t> </a:t>
            </a:r>
            <a:r>
              <a:rPr lang="cs-CZ" baseline="0" err="1"/>
              <a:t>be</a:t>
            </a:r>
            <a:r>
              <a:rPr lang="cs-CZ" baseline="0"/>
              <a:t> </a:t>
            </a:r>
            <a:r>
              <a:rPr lang="cs-CZ" baseline="0" err="1"/>
              <a:t>adding</a:t>
            </a:r>
            <a:r>
              <a:rPr lang="cs-CZ" baseline="0"/>
              <a:t> Management and </a:t>
            </a:r>
            <a:r>
              <a:rPr lang="cs-CZ" baseline="0" err="1"/>
              <a:t>Dissemination</a:t>
            </a:r>
            <a:r>
              <a:rPr lang="cs-CZ" baseline="0"/>
              <a:t>, </a:t>
            </a:r>
            <a:r>
              <a:rPr lang="cs-CZ" baseline="0" err="1"/>
              <a:t>the</a:t>
            </a:r>
            <a:r>
              <a:rPr lang="cs-CZ" baseline="0"/>
              <a:t> support </a:t>
            </a:r>
            <a:r>
              <a:rPr lang="cs-CZ" baseline="0" err="1"/>
              <a:t>work</a:t>
            </a:r>
            <a:r>
              <a:rPr lang="cs-CZ" baseline="0"/>
              <a:t> </a:t>
            </a:r>
            <a:r>
              <a:rPr lang="cs-CZ" baseline="0" err="1"/>
              <a:t>packages</a:t>
            </a:r>
            <a:r>
              <a:rPr lang="cs-CZ" baseline="0"/>
              <a:t>.</a:t>
            </a:r>
          </a:p>
          <a:p>
            <a:r>
              <a:rPr lang="cs-CZ" baseline="0"/>
              <a:t>WBS </a:t>
            </a:r>
            <a:r>
              <a:rPr lang="cs-CZ" baseline="0" err="1"/>
              <a:t>is</a:t>
            </a:r>
            <a:r>
              <a:rPr lang="cs-CZ" baseline="0"/>
              <a:t> a brainstorming </a:t>
            </a:r>
            <a:r>
              <a:rPr lang="cs-CZ" baseline="0" err="1"/>
              <a:t>exercise</a:t>
            </a:r>
            <a:r>
              <a:rPr lang="cs-CZ" baseline="0"/>
              <a:t>, </a:t>
            </a:r>
            <a:r>
              <a:rPr lang="cs-CZ" baseline="0" err="1"/>
              <a:t>the</a:t>
            </a:r>
            <a:r>
              <a:rPr lang="cs-CZ" baseline="0"/>
              <a:t> </a:t>
            </a:r>
            <a:r>
              <a:rPr lang="cs-CZ" baseline="0" err="1"/>
              <a:t>core</a:t>
            </a:r>
            <a:r>
              <a:rPr lang="cs-CZ" baseline="0"/>
              <a:t> </a:t>
            </a:r>
            <a:r>
              <a:rPr lang="cs-CZ" baseline="0" err="1"/>
              <a:t>project</a:t>
            </a:r>
            <a:r>
              <a:rPr lang="cs-CZ" baseline="0"/>
              <a:t> team </a:t>
            </a:r>
            <a:r>
              <a:rPr lang="cs-CZ" baseline="0" err="1"/>
              <a:t>should</a:t>
            </a:r>
            <a:r>
              <a:rPr lang="cs-CZ" baseline="0"/>
              <a:t> </a:t>
            </a:r>
            <a:r>
              <a:rPr lang="cs-CZ" baseline="0" err="1"/>
              <a:t>gather</a:t>
            </a:r>
            <a:r>
              <a:rPr lang="cs-CZ" baseline="0"/>
              <a:t> to </a:t>
            </a:r>
            <a:r>
              <a:rPr lang="cs-CZ" baseline="0" err="1"/>
              <a:t>discuss</a:t>
            </a:r>
            <a:r>
              <a:rPr lang="cs-CZ" baseline="0"/>
              <a:t> </a:t>
            </a:r>
            <a:r>
              <a:rPr lang="cs-CZ" baseline="0" err="1"/>
              <a:t>how</a:t>
            </a:r>
            <a:r>
              <a:rPr lang="cs-CZ" baseline="0"/>
              <a:t> to </a:t>
            </a:r>
            <a:r>
              <a:rPr lang="cs-CZ" baseline="0" err="1"/>
              <a:t>breakdown</a:t>
            </a:r>
            <a:r>
              <a:rPr lang="cs-CZ" baseline="0"/>
              <a:t> </a:t>
            </a:r>
            <a:r>
              <a:rPr lang="cs-CZ" baseline="0" err="1"/>
              <a:t>the</a:t>
            </a:r>
            <a:r>
              <a:rPr lang="cs-CZ" baseline="0"/>
              <a:t> </a:t>
            </a:r>
            <a:r>
              <a:rPr lang="cs-CZ" baseline="0" err="1"/>
              <a:t>work</a:t>
            </a:r>
            <a:r>
              <a:rPr lang="cs-CZ" baseline="0"/>
              <a:t> </a:t>
            </a:r>
            <a:r>
              <a:rPr lang="cs-CZ" baseline="0" err="1"/>
              <a:t>packages</a:t>
            </a:r>
            <a:r>
              <a:rPr lang="cs-CZ" baseline="0"/>
              <a:t> </a:t>
            </a:r>
            <a:r>
              <a:rPr lang="cs-CZ" baseline="0" err="1"/>
              <a:t>into</a:t>
            </a:r>
            <a:r>
              <a:rPr lang="cs-CZ" baseline="0"/>
              <a:t> </a:t>
            </a:r>
            <a:r>
              <a:rPr lang="cs-CZ" baseline="0" err="1"/>
              <a:t>tasks</a:t>
            </a:r>
            <a:r>
              <a:rPr lang="cs-CZ" baseline="0"/>
              <a:t>, </a:t>
            </a:r>
            <a:r>
              <a:rPr lang="cs-CZ" baseline="0" err="1"/>
              <a:t>eventually</a:t>
            </a:r>
            <a:r>
              <a:rPr lang="cs-CZ" baseline="0"/>
              <a:t> go </a:t>
            </a:r>
            <a:r>
              <a:rPr lang="cs-CZ" baseline="0" err="1"/>
              <a:t>into</a:t>
            </a:r>
            <a:r>
              <a:rPr lang="cs-CZ" baseline="0"/>
              <a:t> </a:t>
            </a:r>
            <a:r>
              <a:rPr lang="cs-CZ" baseline="0" err="1"/>
              <a:t>even</a:t>
            </a:r>
            <a:r>
              <a:rPr lang="cs-CZ" baseline="0"/>
              <a:t> </a:t>
            </a:r>
            <a:r>
              <a:rPr lang="cs-CZ" baseline="0" err="1"/>
              <a:t>lower</a:t>
            </a:r>
            <a:r>
              <a:rPr lang="cs-CZ" baseline="0"/>
              <a:t> </a:t>
            </a:r>
            <a:r>
              <a:rPr lang="cs-CZ" baseline="0" err="1"/>
              <a:t>levels</a:t>
            </a:r>
            <a:r>
              <a:rPr lang="cs-CZ" baseline="0"/>
              <a:t>. </a:t>
            </a:r>
            <a:r>
              <a:rPr lang="cs-CZ" baseline="0" err="1"/>
              <a:t>The</a:t>
            </a:r>
            <a:r>
              <a:rPr lang="cs-CZ" baseline="0"/>
              <a:t> point </a:t>
            </a:r>
            <a:r>
              <a:rPr lang="cs-CZ" baseline="0" err="1"/>
              <a:t>is</a:t>
            </a:r>
            <a:r>
              <a:rPr lang="cs-CZ" baseline="0"/>
              <a:t> to </a:t>
            </a:r>
            <a:r>
              <a:rPr lang="cs-CZ" baseline="0" err="1"/>
              <a:t>be</a:t>
            </a:r>
            <a:r>
              <a:rPr lang="cs-CZ" baseline="0"/>
              <a:t> </a:t>
            </a:r>
            <a:r>
              <a:rPr lang="cs-CZ" baseline="0" err="1"/>
              <a:t>able</a:t>
            </a:r>
            <a:r>
              <a:rPr lang="cs-CZ" baseline="0"/>
              <a:t> to monitor </a:t>
            </a:r>
            <a:r>
              <a:rPr lang="cs-CZ" baseline="0" err="1"/>
              <a:t>the</a:t>
            </a:r>
            <a:r>
              <a:rPr lang="cs-CZ" baseline="0"/>
              <a:t> </a:t>
            </a:r>
            <a:r>
              <a:rPr lang="cs-CZ" baseline="0" err="1"/>
              <a:t>project</a:t>
            </a:r>
            <a:r>
              <a:rPr lang="cs-CZ" baseline="0"/>
              <a:t> </a:t>
            </a:r>
            <a:r>
              <a:rPr lang="cs-CZ" baseline="0" err="1"/>
              <a:t>progress</a:t>
            </a:r>
            <a:r>
              <a:rPr lang="cs-CZ" baseline="0"/>
              <a:t> and </a:t>
            </a:r>
            <a:r>
              <a:rPr lang="cs-CZ" baseline="0" err="1"/>
              <a:t>delivery</a:t>
            </a:r>
            <a:r>
              <a:rPr lang="cs-CZ" baseline="0"/>
              <a:t> </a:t>
            </a:r>
            <a:r>
              <a:rPr lang="cs-CZ" baseline="0" err="1"/>
              <a:t>based</a:t>
            </a:r>
            <a:r>
              <a:rPr lang="cs-CZ" baseline="0"/>
              <a:t> on </a:t>
            </a:r>
            <a:r>
              <a:rPr lang="cs-CZ" baseline="0" err="1"/>
              <a:t>the</a:t>
            </a:r>
            <a:r>
              <a:rPr lang="cs-CZ" baseline="0"/>
              <a:t> unit in WBS, </a:t>
            </a:r>
            <a:r>
              <a:rPr lang="cs-CZ" baseline="0" err="1"/>
              <a:t>therefore</a:t>
            </a:r>
            <a:r>
              <a:rPr lang="cs-CZ" baseline="0"/>
              <a:t>, </a:t>
            </a:r>
            <a:r>
              <a:rPr lang="cs-CZ" baseline="0" err="1"/>
              <a:t>it</a:t>
            </a:r>
            <a:r>
              <a:rPr lang="cs-CZ" baseline="0"/>
              <a:t> </a:t>
            </a:r>
            <a:r>
              <a:rPr lang="cs-CZ" baseline="0" err="1"/>
              <a:t>is</a:t>
            </a:r>
            <a:r>
              <a:rPr lang="cs-CZ" baseline="0"/>
              <a:t> </a:t>
            </a:r>
            <a:r>
              <a:rPr lang="cs-CZ" baseline="0" err="1"/>
              <a:t>advisable</a:t>
            </a:r>
            <a:r>
              <a:rPr lang="cs-CZ" baseline="0"/>
              <a:t> to </a:t>
            </a:r>
            <a:r>
              <a:rPr lang="cs-CZ" baseline="0" err="1"/>
              <a:t>only</a:t>
            </a:r>
            <a:r>
              <a:rPr lang="cs-CZ" baseline="0"/>
              <a:t> list </a:t>
            </a:r>
            <a:r>
              <a:rPr lang="cs-CZ" baseline="0" err="1"/>
              <a:t>activities</a:t>
            </a:r>
            <a:r>
              <a:rPr lang="cs-CZ" baseline="0"/>
              <a:t> </a:t>
            </a:r>
            <a:r>
              <a:rPr lang="cs-CZ" baseline="0" err="1"/>
              <a:t>if</a:t>
            </a:r>
            <a:r>
              <a:rPr lang="cs-CZ" baseline="0"/>
              <a:t> </a:t>
            </a:r>
            <a:r>
              <a:rPr lang="cs-CZ" baseline="0" err="1"/>
              <a:t>they</a:t>
            </a:r>
            <a:r>
              <a:rPr lang="cs-CZ" baseline="0"/>
              <a:t> </a:t>
            </a:r>
            <a:r>
              <a:rPr lang="cs-CZ" baseline="0" err="1"/>
              <a:t>can</a:t>
            </a:r>
            <a:r>
              <a:rPr lang="cs-CZ" baseline="0"/>
              <a:t> </a:t>
            </a:r>
            <a:r>
              <a:rPr lang="cs-CZ" baseline="0" err="1"/>
              <a:t>be</a:t>
            </a:r>
            <a:r>
              <a:rPr lang="cs-CZ" baseline="0"/>
              <a:t> </a:t>
            </a:r>
            <a:r>
              <a:rPr lang="cs-CZ" baseline="0" err="1"/>
              <a:t>monitored</a:t>
            </a:r>
            <a:r>
              <a:rPr lang="cs-CZ" baseline="0"/>
              <a:t> </a:t>
            </a:r>
            <a:r>
              <a:rPr lang="cs-CZ" baseline="0" err="1"/>
              <a:t>using</a:t>
            </a:r>
            <a:r>
              <a:rPr lang="cs-CZ" baseline="0"/>
              <a:t> a </a:t>
            </a:r>
            <a:r>
              <a:rPr lang="cs-CZ" baseline="0" err="1"/>
              <a:t>specific</a:t>
            </a:r>
            <a:r>
              <a:rPr lang="cs-CZ" baseline="0"/>
              <a:t> </a:t>
            </a:r>
            <a:r>
              <a:rPr lang="cs-CZ" baseline="0" err="1"/>
              <a:t>outcome</a:t>
            </a:r>
            <a:r>
              <a:rPr lang="cs-CZ" baseline="0"/>
              <a:t> – </a:t>
            </a:r>
            <a:r>
              <a:rPr lang="cs-CZ" baseline="0" err="1"/>
              <a:t>deliverable</a:t>
            </a:r>
            <a:r>
              <a:rPr lang="cs-CZ" baseline="0"/>
              <a:t>. </a:t>
            </a:r>
            <a:r>
              <a:rPr lang="cs-CZ" baseline="0" err="1"/>
              <a:t>Also</a:t>
            </a:r>
            <a:r>
              <a:rPr lang="cs-CZ" baseline="0"/>
              <a:t>, a </a:t>
            </a:r>
            <a:r>
              <a:rPr lang="cs-CZ" baseline="0" err="1"/>
              <a:t>specific</a:t>
            </a:r>
            <a:r>
              <a:rPr lang="cs-CZ" baseline="0"/>
              <a:t> person </a:t>
            </a:r>
            <a:r>
              <a:rPr lang="cs-CZ" baseline="0" err="1"/>
              <a:t>should</a:t>
            </a:r>
            <a:r>
              <a:rPr lang="cs-CZ" baseline="0"/>
              <a:t> </a:t>
            </a:r>
            <a:r>
              <a:rPr lang="cs-CZ" baseline="0" err="1"/>
              <a:t>be</a:t>
            </a:r>
            <a:r>
              <a:rPr lang="cs-CZ" baseline="0"/>
              <a:t> </a:t>
            </a:r>
            <a:r>
              <a:rPr lang="cs-CZ" baseline="0" err="1"/>
              <a:t>responsible</a:t>
            </a:r>
            <a:r>
              <a:rPr lang="cs-CZ" baseline="0"/>
              <a:t> </a:t>
            </a:r>
            <a:r>
              <a:rPr lang="cs-CZ" baseline="0" err="1"/>
              <a:t>for</a:t>
            </a:r>
            <a:r>
              <a:rPr lang="cs-CZ" baseline="0"/>
              <a:t> </a:t>
            </a:r>
            <a:r>
              <a:rPr lang="cs-CZ" baseline="0" err="1"/>
              <a:t>each</a:t>
            </a:r>
            <a:r>
              <a:rPr lang="cs-CZ" baseline="0"/>
              <a:t> </a:t>
            </a:r>
            <a:r>
              <a:rPr lang="cs-CZ" baseline="0" err="1"/>
              <a:t>of</a:t>
            </a:r>
            <a:r>
              <a:rPr lang="cs-CZ" baseline="0"/>
              <a:t> </a:t>
            </a:r>
            <a:r>
              <a:rPr lang="cs-CZ" baseline="0" err="1"/>
              <a:t>the</a:t>
            </a:r>
            <a:r>
              <a:rPr lang="cs-CZ" baseline="0"/>
              <a:t> WBS </a:t>
            </a:r>
            <a:r>
              <a:rPr lang="cs-CZ" baseline="0" err="1"/>
              <a:t>units</a:t>
            </a:r>
            <a:r>
              <a:rPr lang="cs-CZ" baseline="0"/>
              <a:t>.</a:t>
            </a:r>
            <a:endParaRPr lang="cs-CZ"/>
          </a:p>
          <a:p>
            <a:endParaRPr lang="cs-CZ"/>
          </a:p>
          <a:p>
            <a:pPr lvl="0"/>
            <a:r>
              <a:rPr lang="en-US"/>
              <a:t>work Package (WP) – set of activities needed to reach a specific objective</a:t>
            </a:r>
            <a:endParaRPr lang="cs-CZ"/>
          </a:p>
          <a:p>
            <a:pPr lvl="0"/>
            <a:r>
              <a:rPr lang="en-US"/>
              <a:t>task – a specific activity for which a specific individual (partner) is responsible</a:t>
            </a:r>
            <a:endParaRPr lang="cs-CZ"/>
          </a:p>
          <a:p>
            <a:r>
              <a:rPr lang="en-US"/>
              <a:t>risks generation – what can happen with each WP</a:t>
            </a:r>
            <a:endParaRPr lang="cs-CZ"/>
          </a:p>
        </p:txBody>
      </p:sp>
    </p:spTree>
    <p:extLst>
      <p:ext uri="{BB962C8B-B14F-4D97-AF65-F5344CB8AC3E}">
        <p14:creationId xmlns:p14="http://schemas.microsoft.com/office/powerpoint/2010/main" val="30481967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3124174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196981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A </a:t>
            </a:r>
            <a:r>
              <a:rPr lang="cs-CZ" err="1"/>
              <a:t>workpackage</a:t>
            </a:r>
            <a:r>
              <a:rPr lang="cs-CZ" baseline="0"/>
              <a:t> </a:t>
            </a:r>
            <a:r>
              <a:rPr lang="cs-CZ" baseline="0" err="1"/>
              <a:t>is</a:t>
            </a:r>
            <a:r>
              <a:rPr lang="cs-CZ" baseline="0"/>
              <a:t> a set </a:t>
            </a:r>
            <a:r>
              <a:rPr lang="cs-CZ" baseline="0" err="1"/>
              <a:t>of</a:t>
            </a:r>
            <a:r>
              <a:rPr lang="cs-CZ" baseline="0"/>
              <a:t> </a:t>
            </a:r>
            <a:r>
              <a:rPr lang="cs-CZ" baseline="0" err="1"/>
              <a:t>activities</a:t>
            </a:r>
            <a:r>
              <a:rPr lang="cs-CZ" baseline="0"/>
              <a:t> </a:t>
            </a:r>
            <a:r>
              <a:rPr lang="cs-CZ" baseline="0" err="1"/>
              <a:t>required</a:t>
            </a:r>
            <a:r>
              <a:rPr lang="cs-CZ" baseline="0"/>
              <a:t> to </a:t>
            </a:r>
            <a:r>
              <a:rPr lang="cs-CZ" baseline="0" err="1"/>
              <a:t>produce</a:t>
            </a:r>
            <a:r>
              <a:rPr lang="cs-CZ" baseline="0"/>
              <a:t> a major </a:t>
            </a:r>
            <a:r>
              <a:rPr lang="cs-CZ" baseline="0" err="1"/>
              <a:t>project</a:t>
            </a:r>
            <a:r>
              <a:rPr lang="cs-CZ" baseline="0"/>
              <a:t> output. </a:t>
            </a:r>
            <a:r>
              <a:rPr lang="cs-CZ" baseline="0" err="1"/>
              <a:t>It</a:t>
            </a:r>
            <a:r>
              <a:rPr lang="cs-CZ" baseline="0"/>
              <a:t> </a:t>
            </a:r>
            <a:r>
              <a:rPr lang="cs-CZ" baseline="0" err="1"/>
              <a:t>is</a:t>
            </a:r>
            <a:r>
              <a:rPr lang="cs-CZ" baseline="0"/>
              <a:t> </a:t>
            </a:r>
            <a:r>
              <a:rPr lang="cs-CZ" baseline="0" err="1"/>
              <a:t>characterized</a:t>
            </a:r>
            <a:r>
              <a:rPr lang="cs-CZ" baseline="0"/>
              <a:t> by </a:t>
            </a:r>
            <a:r>
              <a:rPr lang="cs-CZ" baseline="0" err="1"/>
              <a:t>time</a:t>
            </a:r>
            <a:r>
              <a:rPr lang="cs-CZ" baseline="0"/>
              <a:t> and </a:t>
            </a:r>
            <a:r>
              <a:rPr lang="cs-CZ" baseline="0" err="1"/>
              <a:t>effort</a:t>
            </a:r>
            <a:r>
              <a:rPr lang="cs-CZ" baseline="0"/>
              <a:t> and a single person/partner </a:t>
            </a:r>
            <a:r>
              <a:rPr lang="cs-CZ" baseline="0" err="1"/>
              <a:t>is</a:t>
            </a:r>
            <a:r>
              <a:rPr lang="cs-CZ" baseline="0"/>
              <a:t> </a:t>
            </a:r>
            <a:r>
              <a:rPr lang="cs-CZ" baseline="0" err="1"/>
              <a:t>responsible</a:t>
            </a:r>
            <a:r>
              <a:rPr lang="cs-CZ" baseline="0"/>
              <a:t> </a:t>
            </a:r>
            <a:r>
              <a:rPr lang="cs-CZ" baseline="0" err="1"/>
              <a:t>for</a:t>
            </a:r>
            <a:r>
              <a:rPr lang="cs-CZ" baseline="0"/>
              <a:t> </a:t>
            </a:r>
            <a:r>
              <a:rPr lang="cs-CZ" baseline="0" err="1"/>
              <a:t>its</a:t>
            </a:r>
            <a:r>
              <a:rPr lang="cs-CZ" baseline="0"/>
              <a:t> </a:t>
            </a:r>
            <a:r>
              <a:rPr lang="cs-CZ" baseline="0" err="1"/>
              <a:t>delivery</a:t>
            </a:r>
            <a:r>
              <a:rPr lang="cs-CZ" baseline="0"/>
              <a:t> on </a:t>
            </a:r>
            <a:r>
              <a:rPr lang="cs-CZ" baseline="0" err="1"/>
              <a:t>time</a:t>
            </a:r>
            <a:r>
              <a:rPr lang="cs-CZ" baseline="0"/>
              <a:t>, </a:t>
            </a:r>
            <a:r>
              <a:rPr lang="cs-CZ" baseline="0" err="1"/>
              <a:t>with</a:t>
            </a:r>
            <a:r>
              <a:rPr lang="cs-CZ" baseline="0"/>
              <a:t> </a:t>
            </a:r>
            <a:r>
              <a:rPr lang="cs-CZ" baseline="0" err="1"/>
              <a:t>the</a:t>
            </a:r>
            <a:r>
              <a:rPr lang="cs-CZ" baseline="0"/>
              <a:t> </a:t>
            </a:r>
            <a:r>
              <a:rPr lang="cs-CZ" baseline="0" err="1"/>
              <a:t>expected</a:t>
            </a:r>
            <a:r>
              <a:rPr lang="cs-CZ" baseline="0"/>
              <a:t> </a:t>
            </a:r>
            <a:r>
              <a:rPr lang="cs-CZ" baseline="0" err="1"/>
              <a:t>costs</a:t>
            </a:r>
            <a:r>
              <a:rPr lang="cs-CZ" baseline="0"/>
              <a:t>, and in </a:t>
            </a:r>
            <a:r>
              <a:rPr lang="cs-CZ" baseline="0" err="1"/>
              <a:t>sufficient</a:t>
            </a:r>
            <a:r>
              <a:rPr lang="cs-CZ" baseline="0"/>
              <a:t> </a:t>
            </a:r>
            <a:r>
              <a:rPr lang="cs-CZ" baseline="0" err="1"/>
              <a:t>quality</a:t>
            </a:r>
            <a:r>
              <a:rPr lang="cs-CZ" baseline="0"/>
              <a:t>.</a:t>
            </a:r>
            <a:endParaRPr lang="cs-CZ"/>
          </a:p>
        </p:txBody>
      </p:sp>
    </p:spTree>
    <p:extLst>
      <p:ext uri="{BB962C8B-B14F-4D97-AF65-F5344CB8AC3E}">
        <p14:creationId xmlns:p14="http://schemas.microsoft.com/office/powerpoint/2010/main" val="42661857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829051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t>Randomness has established itself as a vital building block of information processing and represents an integral ingredient for practically any aspect in the field of information processing and technology. The principal objective of this project is to establish and evaluate the role played by randomness in quantum information processing.</a:t>
            </a:r>
          </a:p>
          <a:p>
            <a:r>
              <a:rPr lang="en-US"/>
              <a:t>address the main difficulties that arise through the use of randomness, in particular the following:</a:t>
            </a:r>
          </a:p>
          <a:p>
            <a:pPr marL="629530" lvl="1" indent="-171690">
              <a:buFont typeface="Arial" panose="020B0604020202020204" pitchFamily="34" charset="0"/>
              <a:buChar char="•"/>
            </a:pPr>
            <a:r>
              <a:rPr lang="en-US"/>
              <a:t>the use of randomness as a theoretical tool to prove existence and properties of information processing applications;</a:t>
            </a:r>
          </a:p>
          <a:p>
            <a:pPr marL="629530" lvl="1" indent="-171690">
              <a:buFont typeface="Arial" panose="020B0604020202020204" pitchFamily="34" charset="0"/>
              <a:buChar char="•"/>
            </a:pPr>
            <a:r>
              <a:rPr lang="en-US"/>
              <a:t>the design of novel quantum information processing applications that exploit randomness;</a:t>
            </a:r>
          </a:p>
          <a:p>
            <a:pPr marL="629530" lvl="1" indent="-171690">
              <a:buFont typeface="Arial" panose="020B0604020202020204" pitchFamily="34" charset="0"/>
              <a:buChar char="•"/>
            </a:pPr>
            <a:r>
              <a:rPr lang="en-US"/>
              <a:t>the design and analysis of applications that work with real-world (that is, non-uniform) randomness;</a:t>
            </a:r>
          </a:p>
          <a:p>
            <a:pPr marL="629530" lvl="1" indent="-171690">
              <a:buFont typeface="Arial" panose="020B0604020202020204" pitchFamily="34" charset="0"/>
              <a:buChar char="•"/>
            </a:pPr>
            <a:r>
              <a:rPr lang="en-US"/>
              <a:t>the construction of design techniques that produce high-quality randomness, both from a computational and adversarial perspective; and, finally,</a:t>
            </a:r>
          </a:p>
          <a:p>
            <a:pPr marL="629530" lvl="1" indent="-171690">
              <a:buFont typeface="Arial" panose="020B0604020202020204" pitchFamily="34" charset="0"/>
              <a:buChar char="•"/>
            </a:pPr>
            <a:r>
              <a:rPr lang="en-US"/>
              <a:t>the use of randomness to analyze and improve the physical processes necessary for the design quantum communication and computation devices.</a:t>
            </a:r>
          </a:p>
          <a:p>
            <a:pPr marL="629530" lvl="1" indent="-171690">
              <a:buFont typeface="Arial" panose="020B0604020202020204" pitchFamily="34" charset="0"/>
              <a:buChar char="•"/>
            </a:pPr>
            <a:r>
              <a:rPr lang="en-US"/>
              <a:t>The consortium (composed of 8 research teams) aims to unite the forces of EU expertise in computer science, physics and mathematics to undertake a comprehensive study of randomness and quantum information within their research portfolio.</a:t>
            </a:r>
          </a:p>
          <a:p>
            <a:endParaRPr lang="cs-CZ"/>
          </a:p>
        </p:txBody>
      </p:sp>
    </p:spTree>
    <p:extLst>
      <p:ext uri="{BB962C8B-B14F-4D97-AF65-F5344CB8AC3E}">
        <p14:creationId xmlns:p14="http://schemas.microsoft.com/office/powerpoint/2010/main" val="4201156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5311650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err="1"/>
              <a:t>LČo</a:t>
            </a:r>
            <a:r>
              <a:rPr lang="cs-CZ"/>
              <a:t>: PERT</a:t>
            </a:r>
            <a:r>
              <a:rPr lang="cs-CZ" baseline="0"/>
              <a:t> Chart </a:t>
            </a:r>
            <a:r>
              <a:rPr lang="cs-CZ" baseline="0" err="1"/>
              <a:t>depicts</a:t>
            </a:r>
            <a:r>
              <a:rPr lang="cs-CZ" baseline="0"/>
              <a:t> relations and </a:t>
            </a:r>
            <a:r>
              <a:rPr lang="cs-CZ" baseline="0" err="1"/>
              <a:t>interdependencies</a:t>
            </a:r>
            <a:r>
              <a:rPr lang="cs-CZ" baseline="0"/>
              <a:t> </a:t>
            </a:r>
            <a:r>
              <a:rPr lang="cs-CZ" baseline="0" err="1"/>
              <a:t>between</a:t>
            </a:r>
            <a:r>
              <a:rPr lang="cs-CZ" baseline="0"/>
              <a:t> </a:t>
            </a:r>
            <a:r>
              <a:rPr lang="cs-CZ" baseline="0" err="1"/>
              <a:t>work</a:t>
            </a:r>
            <a:r>
              <a:rPr lang="cs-CZ" baseline="0"/>
              <a:t> </a:t>
            </a:r>
            <a:r>
              <a:rPr lang="cs-CZ" baseline="0" err="1"/>
              <a:t>packages</a:t>
            </a:r>
            <a:r>
              <a:rPr lang="cs-CZ" baseline="0"/>
              <a:t>. Make a nice </a:t>
            </a:r>
            <a:r>
              <a:rPr lang="cs-CZ" baseline="0" err="1"/>
              <a:t>picture</a:t>
            </a:r>
            <a:r>
              <a:rPr lang="cs-CZ" baseline="0"/>
              <a:t>.</a:t>
            </a:r>
            <a:endParaRPr lang="cs-CZ"/>
          </a:p>
        </p:txBody>
      </p:sp>
    </p:spTree>
    <p:extLst>
      <p:ext uri="{BB962C8B-B14F-4D97-AF65-F5344CB8AC3E}">
        <p14:creationId xmlns:p14="http://schemas.microsoft.com/office/powerpoint/2010/main" val="399446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1198562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1232111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všichni navrhnou</a:t>
            </a:r>
            <a:r>
              <a:rPr lang="cs-CZ" baseline="0"/>
              <a:t> příklady , </a:t>
            </a:r>
            <a:r>
              <a:rPr lang="cs-CZ" baseline="0" err="1"/>
              <a:t>LČo</a:t>
            </a:r>
            <a:r>
              <a:rPr lang="cs-CZ" baseline="0"/>
              <a:t> přednáší</a:t>
            </a:r>
            <a:endParaRPr lang="cs-CZ"/>
          </a:p>
        </p:txBody>
      </p:sp>
    </p:spTree>
    <p:extLst>
      <p:ext uri="{BB962C8B-B14F-4D97-AF65-F5344CB8AC3E}">
        <p14:creationId xmlns:p14="http://schemas.microsoft.com/office/powerpoint/2010/main" val="24612039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9124126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t>key outcomes of the projects (</a:t>
            </a:r>
            <a:r>
              <a:rPr lang="en-US" b="1"/>
              <a:t>needed for success/continuation</a:t>
            </a:r>
            <a:r>
              <a:rPr lang="en-US"/>
              <a:t>) or </a:t>
            </a:r>
            <a:r>
              <a:rPr lang="cs-CZ" b="1" err="1"/>
              <a:t>decision</a:t>
            </a:r>
            <a:r>
              <a:rPr lang="cs-CZ" b="1"/>
              <a:t> </a:t>
            </a:r>
            <a:r>
              <a:rPr lang="en-US" b="1"/>
              <a:t>points</a:t>
            </a:r>
            <a:r>
              <a:rPr lang="en-US"/>
              <a:t> (result that enables us to determine what to focus on afterwards)</a:t>
            </a:r>
          </a:p>
          <a:p>
            <a:r>
              <a:rPr lang="en-US"/>
              <a:t>e.g. we characterized 3 </a:t>
            </a:r>
            <a:r>
              <a:rPr lang="cs-CZ" err="1"/>
              <a:t>nanomaterial</a:t>
            </a:r>
            <a:r>
              <a:rPr lang="en-US"/>
              <a:t> structures</a:t>
            </a:r>
            <a:r>
              <a:rPr lang="cs-CZ"/>
              <a:t> </a:t>
            </a:r>
            <a:r>
              <a:rPr lang="en-US"/>
              <a:t>in an analytical work package, the next work package focuses on production scale-up</a:t>
            </a:r>
            <a:r>
              <a:rPr lang="cs-CZ"/>
              <a:t> </a:t>
            </a:r>
            <a:r>
              <a:rPr lang="cs-CZ" err="1"/>
              <a:t>of</a:t>
            </a:r>
            <a:r>
              <a:rPr lang="cs-CZ"/>
              <a:t> </a:t>
            </a:r>
            <a:r>
              <a:rPr lang="cs-CZ" err="1"/>
              <a:t>the</a:t>
            </a:r>
            <a:r>
              <a:rPr lang="cs-CZ"/>
              <a:t> </a:t>
            </a:r>
            <a:r>
              <a:rPr lang="cs-CZ" err="1"/>
              <a:t>one</a:t>
            </a:r>
            <a:r>
              <a:rPr lang="cs-CZ"/>
              <a:t> </a:t>
            </a:r>
            <a:r>
              <a:rPr lang="cs-CZ" err="1"/>
              <a:t>with</a:t>
            </a:r>
            <a:r>
              <a:rPr lang="cs-CZ"/>
              <a:t> most </a:t>
            </a:r>
            <a:r>
              <a:rPr lang="cs-CZ" err="1"/>
              <a:t>desirable</a:t>
            </a:r>
            <a:r>
              <a:rPr lang="cs-CZ"/>
              <a:t> </a:t>
            </a:r>
            <a:r>
              <a:rPr lang="cs-CZ" err="1"/>
              <a:t>qualities</a:t>
            </a:r>
            <a:r>
              <a:rPr lang="en-US"/>
              <a:t> – this is a milestone, because the next work package cannot proceed without the decision being taken</a:t>
            </a:r>
          </a:p>
        </p:txBody>
      </p:sp>
    </p:spTree>
    <p:extLst>
      <p:ext uri="{BB962C8B-B14F-4D97-AF65-F5344CB8AC3E}">
        <p14:creationId xmlns:p14="http://schemas.microsoft.com/office/powerpoint/2010/main" val="26258082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416918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4169187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41807142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2686586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0346204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51945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a:t>ZNo</a:t>
            </a:r>
          </a:p>
          <a:p>
            <a:r>
              <a:rPr lang="en-US" b="1"/>
              <a:t>Project definition</a:t>
            </a:r>
            <a:endParaRPr lang="cs-CZ" b="1"/>
          </a:p>
          <a:p>
            <a:r>
              <a:rPr lang="en-US"/>
              <a:t>A project is </a:t>
            </a:r>
            <a:r>
              <a:rPr lang="en-US" b="1"/>
              <a:t>temporary</a:t>
            </a:r>
            <a:r>
              <a:rPr lang="en-US"/>
              <a:t> in that it has a defined beginning and end in time, and therefore defined scope and resources.</a:t>
            </a:r>
          </a:p>
          <a:p>
            <a:r>
              <a:rPr lang="en-US"/>
              <a:t>And a project is </a:t>
            </a:r>
            <a:r>
              <a:rPr lang="en-US" b="1"/>
              <a:t>unique</a:t>
            </a:r>
            <a:r>
              <a:rPr lang="en-US"/>
              <a:t> in that it is not a routine operation, but a specific set of operations designed to accomplish a singular goal. So a project team often includes people who don’t usually work together – sometimes from different organizations and across multiple geographies.</a:t>
            </a:r>
          </a:p>
          <a:p>
            <a:r>
              <a:rPr lang="en-US"/>
              <a:t>The development of software for an improved business process, the construction of a building or bridge, the relief effort after a natural disaster, the expansion of sales into a new geographic market — all are projects.</a:t>
            </a:r>
          </a:p>
          <a:p>
            <a:r>
              <a:rPr lang="en-US"/>
              <a:t>And all must be expertly managed to deliver the on-time, on-budget results, learning and integration that organizations need.</a:t>
            </a:r>
          </a:p>
          <a:p>
            <a:r>
              <a:rPr lang="en-US" b="1"/>
              <a:t>Project management</a:t>
            </a:r>
            <a:r>
              <a:rPr lang="en-US"/>
              <a:t>, then, is the application of knowledge, skills and techniques to execute projects effectively and efficiently. It’s a strategic competency for organizations, enabling them to tie project results to business goals — and thus, better compete in their markets.</a:t>
            </a:r>
          </a:p>
          <a:p>
            <a:endParaRPr lang="cs-CZ" b="1"/>
          </a:p>
          <a:p>
            <a:pPr lvl="1"/>
            <a:r>
              <a:rPr lang="cs-CZ" err="1"/>
              <a:t>Answering</a:t>
            </a:r>
            <a:r>
              <a:rPr lang="cs-CZ"/>
              <a:t> </a:t>
            </a:r>
            <a:r>
              <a:rPr lang="cs-CZ" err="1"/>
              <a:t>the</a:t>
            </a:r>
            <a:r>
              <a:rPr lang="cs-CZ"/>
              <a:t> </a:t>
            </a:r>
            <a:r>
              <a:rPr lang="cs-CZ" err="1"/>
              <a:t>question</a:t>
            </a:r>
            <a:r>
              <a:rPr lang="cs-CZ"/>
              <a:t> </a:t>
            </a:r>
            <a:r>
              <a:rPr lang="cs-CZ" err="1"/>
              <a:t>using</a:t>
            </a:r>
            <a:r>
              <a:rPr lang="cs-CZ"/>
              <a:t> </a:t>
            </a:r>
            <a:r>
              <a:rPr lang="cs-CZ" err="1"/>
              <a:t>strategies</a:t>
            </a:r>
            <a:r>
              <a:rPr lang="cs-CZ"/>
              <a:t> </a:t>
            </a:r>
            <a:r>
              <a:rPr lang="cs-CZ" err="1"/>
              <a:t>of</a:t>
            </a:r>
            <a:r>
              <a:rPr lang="cs-CZ" b="1"/>
              <a:t>: </a:t>
            </a:r>
            <a:r>
              <a:rPr lang="cs-CZ" sz="2000" err="1"/>
              <a:t>the</a:t>
            </a:r>
            <a:r>
              <a:rPr lang="cs-CZ" sz="2000"/>
              <a:t> </a:t>
            </a:r>
            <a:r>
              <a:rPr lang="cs-CZ" sz="2000" err="1"/>
              <a:t>institution</a:t>
            </a:r>
            <a:r>
              <a:rPr lang="cs-CZ" sz="2000"/>
              <a:t>, </a:t>
            </a:r>
            <a:r>
              <a:rPr lang="cs-CZ" sz="2000" err="1"/>
              <a:t>the</a:t>
            </a:r>
            <a:r>
              <a:rPr lang="cs-CZ" sz="2000"/>
              <a:t> </a:t>
            </a:r>
            <a:r>
              <a:rPr lang="cs-CZ" sz="2000" err="1"/>
              <a:t>Research</a:t>
            </a:r>
            <a:r>
              <a:rPr lang="cs-CZ" sz="2000"/>
              <a:t> </a:t>
            </a:r>
            <a:r>
              <a:rPr lang="cs-CZ" sz="2000" err="1"/>
              <a:t>Programme</a:t>
            </a:r>
            <a:r>
              <a:rPr lang="cs-CZ" sz="2000"/>
              <a:t> and </a:t>
            </a:r>
            <a:r>
              <a:rPr lang="cs-CZ" sz="2000" err="1"/>
              <a:t>the</a:t>
            </a:r>
            <a:r>
              <a:rPr lang="cs-CZ" sz="2000"/>
              <a:t> </a:t>
            </a:r>
            <a:r>
              <a:rPr lang="cs-CZ" sz="2000" err="1"/>
              <a:t>Research</a:t>
            </a:r>
            <a:r>
              <a:rPr lang="cs-CZ" sz="2000"/>
              <a:t> Group, </a:t>
            </a:r>
            <a:r>
              <a:rPr lang="cs-CZ" sz="2000" err="1"/>
              <a:t>your</a:t>
            </a:r>
            <a:r>
              <a:rPr lang="cs-CZ" sz="2000"/>
              <a:t> </a:t>
            </a:r>
            <a:r>
              <a:rPr lang="cs-CZ" sz="2000" err="1"/>
              <a:t>career</a:t>
            </a:r>
            <a:r>
              <a:rPr lang="cs-CZ" sz="2000"/>
              <a:t> </a:t>
            </a:r>
            <a:r>
              <a:rPr lang="cs-CZ" sz="2000" err="1"/>
              <a:t>development</a:t>
            </a:r>
            <a:r>
              <a:rPr lang="cs-CZ" sz="2000"/>
              <a:t> </a:t>
            </a:r>
            <a:r>
              <a:rPr lang="cs-CZ" sz="2000" err="1"/>
              <a:t>plan</a:t>
            </a:r>
            <a:endParaRPr lang="cs-CZ" sz="2000"/>
          </a:p>
          <a:p>
            <a:endParaRPr lang="cs-CZ"/>
          </a:p>
          <a:p>
            <a:r>
              <a:rPr lang="en-US"/>
              <a:t>having an idea: why, what, when, for how much …; 5 key questions; strategy of </a:t>
            </a:r>
            <a:r>
              <a:rPr lang="en-US" err="1"/>
              <a:t>centre</a:t>
            </a:r>
            <a:r>
              <a:rPr lang="en-US"/>
              <a:t>, group; relation to European strategy / 1 slide; </a:t>
            </a:r>
            <a:r>
              <a:rPr lang="en-US" err="1"/>
              <a:t>JZe</a:t>
            </a:r>
            <a:endParaRPr lang="cs-CZ"/>
          </a:p>
        </p:txBody>
      </p:sp>
    </p:spTree>
    <p:extLst>
      <p:ext uri="{BB962C8B-B14F-4D97-AF65-F5344CB8AC3E}">
        <p14:creationId xmlns:p14="http://schemas.microsoft.com/office/powerpoint/2010/main" val="21354399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err="1"/>
              <a:t>Verča</a:t>
            </a:r>
            <a:endParaRPr lang="cs-CZ"/>
          </a:p>
        </p:txBody>
      </p:sp>
    </p:spTree>
    <p:extLst>
      <p:ext uri="{BB962C8B-B14F-4D97-AF65-F5344CB8AC3E}">
        <p14:creationId xmlns:p14="http://schemas.microsoft.com/office/powerpoint/2010/main" val="32578412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199843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7944616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1863925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438982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2890667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0586837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err="1"/>
              <a:t>Verča</a:t>
            </a:r>
            <a:endParaRPr lang="cs-CZ"/>
          </a:p>
        </p:txBody>
      </p:sp>
    </p:spTree>
    <p:extLst>
      <p:ext uri="{BB962C8B-B14F-4D97-AF65-F5344CB8AC3E}">
        <p14:creationId xmlns:p14="http://schemas.microsoft.com/office/powerpoint/2010/main" val="32578412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a:t>Jze</a:t>
            </a:r>
          </a:p>
          <a:p>
            <a:pPr defTabSz="915680">
              <a:defRPr/>
            </a:pPr>
            <a:r>
              <a:rPr lang="cs-CZ"/>
              <a:t>Make sure your research </a:t>
            </a:r>
            <a:r>
              <a:rPr lang="cs-CZ" b="1"/>
              <a:t>CAN be funded </a:t>
            </a:r>
            <a:r>
              <a:rPr lang="cs-CZ"/>
              <a:t>by the funder at all</a:t>
            </a:r>
          </a:p>
          <a:p>
            <a:pPr marL="171690" indent="-171690">
              <a:buFontTx/>
              <a:buChar char="-"/>
            </a:pPr>
            <a:r>
              <a:rPr lang="cs-CZ"/>
              <a:t>The point one referes to the seemingly obvious things – identification of approapriate grant scheme. The funder may not be funding particular filed of scientific research, or supports only specific kinds of research (basic, applied, translational .- clinical studies, development, etc.), specified types of organisations, or researchers of certain gender, age, or nationality, located in specific „geopolitical“ areas, etc.</a:t>
            </a:r>
          </a:p>
          <a:p>
            <a:endParaRPr lang="cs-CZ"/>
          </a:p>
          <a:p>
            <a:endParaRPr lang="cs-CZ"/>
          </a:p>
          <a:p>
            <a:pPr lvl="0"/>
            <a:endParaRPr lang="cs-CZ"/>
          </a:p>
        </p:txBody>
      </p:sp>
    </p:spTree>
    <p:extLst>
      <p:ext uri="{BB962C8B-B14F-4D97-AF65-F5344CB8AC3E}">
        <p14:creationId xmlns:p14="http://schemas.microsoft.com/office/powerpoint/2010/main" val="20014831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a:t>Jze</a:t>
            </a:r>
          </a:p>
          <a:p>
            <a:pPr defTabSz="915680">
              <a:defRPr/>
            </a:pPr>
            <a:r>
              <a:rPr lang="cs-CZ"/>
              <a:t>Make sure your research </a:t>
            </a:r>
            <a:r>
              <a:rPr lang="cs-CZ" b="1"/>
              <a:t>CAN be funded </a:t>
            </a:r>
            <a:r>
              <a:rPr lang="cs-CZ"/>
              <a:t>by the funder at all</a:t>
            </a:r>
          </a:p>
          <a:p>
            <a:pPr marL="171690" indent="-171690">
              <a:buFontTx/>
              <a:buChar char="-"/>
            </a:pPr>
            <a:r>
              <a:rPr lang="cs-CZ"/>
              <a:t>The point one referes to the seemingly obvious things – identification of approapriate grant scheme. The funder may not be funding particular filed of scientific research, or supports only specific kinds of research (basic, applied, translational .- clinical studies, development, etc.), specified types of organisations, or researchers of certain gender, age, or nationality, located in specific „geopolitical“ areas, etc.</a:t>
            </a:r>
          </a:p>
          <a:p>
            <a:endParaRPr lang="cs-CZ"/>
          </a:p>
          <a:p>
            <a:endParaRPr lang="cs-CZ"/>
          </a:p>
          <a:p>
            <a:pPr lvl="0"/>
            <a:endParaRPr lang="cs-CZ"/>
          </a:p>
        </p:txBody>
      </p:sp>
    </p:spTree>
    <p:extLst>
      <p:ext uri="{BB962C8B-B14F-4D97-AF65-F5344CB8AC3E}">
        <p14:creationId xmlns:p14="http://schemas.microsoft.com/office/powerpoint/2010/main" val="200148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479453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5613306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42393794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4836599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4199611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9370729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42649398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18592806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4951145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err="1"/>
              <a:t>Verča</a:t>
            </a:r>
            <a:endParaRPr lang="cs-CZ"/>
          </a:p>
        </p:txBody>
      </p:sp>
    </p:spTree>
    <p:extLst>
      <p:ext uri="{BB962C8B-B14F-4D97-AF65-F5344CB8AC3E}">
        <p14:creationId xmlns:p14="http://schemas.microsoft.com/office/powerpoint/2010/main" val="32578412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86946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a:t>ZNo</a:t>
            </a:r>
          </a:p>
          <a:p>
            <a:r>
              <a:rPr lang="en-US" b="1"/>
              <a:t>Project definition</a:t>
            </a:r>
            <a:endParaRPr lang="cs-CZ" b="1"/>
          </a:p>
          <a:p>
            <a:r>
              <a:rPr lang="en-US"/>
              <a:t>A project is </a:t>
            </a:r>
            <a:r>
              <a:rPr lang="en-US" b="1"/>
              <a:t>temporary</a:t>
            </a:r>
            <a:r>
              <a:rPr lang="en-US"/>
              <a:t> in that it has a defined beginning and end in time, and therefore defined scope and resources.</a:t>
            </a:r>
          </a:p>
          <a:p>
            <a:r>
              <a:rPr lang="en-US"/>
              <a:t>And a project is </a:t>
            </a:r>
            <a:r>
              <a:rPr lang="en-US" b="1"/>
              <a:t>unique</a:t>
            </a:r>
            <a:r>
              <a:rPr lang="en-US"/>
              <a:t> in that it is not a routine operation, but a specific set of operations designed to accomplish a singular goal. So a project team often includes people who don’t usually work together – sometimes from different organizations and across multiple geographies.</a:t>
            </a:r>
          </a:p>
          <a:p>
            <a:r>
              <a:rPr lang="en-US"/>
              <a:t>The development of software for an improved business process, the construction of a building or bridge, the relief effort after a natural disaster, the expansion of sales into a new geographic market — all are projects.</a:t>
            </a:r>
          </a:p>
          <a:p>
            <a:r>
              <a:rPr lang="en-US"/>
              <a:t>And all must be expertly managed to deliver the on-time, on-budget results, learning and integration that organizations need.</a:t>
            </a:r>
          </a:p>
          <a:p>
            <a:r>
              <a:rPr lang="en-US" b="1"/>
              <a:t>Project management</a:t>
            </a:r>
            <a:r>
              <a:rPr lang="en-US"/>
              <a:t>, then, is the application of knowledge, skills and techniques to execute projects effectively and efficiently. It’s a strategic competency for organizations, enabling them to tie project results to business goals — and thus, better compete in their markets.</a:t>
            </a:r>
          </a:p>
          <a:p>
            <a:endParaRPr lang="cs-CZ" b="1"/>
          </a:p>
          <a:p>
            <a:pPr lvl="1"/>
            <a:r>
              <a:rPr lang="cs-CZ" err="1"/>
              <a:t>Answering</a:t>
            </a:r>
            <a:r>
              <a:rPr lang="cs-CZ"/>
              <a:t> </a:t>
            </a:r>
            <a:r>
              <a:rPr lang="cs-CZ" err="1"/>
              <a:t>the</a:t>
            </a:r>
            <a:r>
              <a:rPr lang="cs-CZ"/>
              <a:t> </a:t>
            </a:r>
            <a:r>
              <a:rPr lang="cs-CZ" err="1"/>
              <a:t>question</a:t>
            </a:r>
            <a:r>
              <a:rPr lang="cs-CZ"/>
              <a:t> </a:t>
            </a:r>
            <a:r>
              <a:rPr lang="cs-CZ" err="1"/>
              <a:t>using</a:t>
            </a:r>
            <a:r>
              <a:rPr lang="cs-CZ"/>
              <a:t> </a:t>
            </a:r>
            <a:r>
              <a:rPr lang="cs-CZ" err="1"/>
              <a:t>strategies</a:t>
            </a:r>
            <a:r>
              <a:rPr lang="cs-CZ"/>
              <a:t> </a:t>
            </a:r>
            <a:r>
              <a:rPr lang="cs-CZ" err="1"/>
              <a:t>of</a:t>
            </a:r>
            <a:r>
              <a:rPr lang="cs-CZ" b="1"/>
              <a:t>: </a:t>
            </a:r>
            <a:r>
              <a:rPr lang="cs-CZ" sz="2000" err="1"/>
              <a:t>the</a:t>
            </a:r>
            <a:r>
              <a:rPr lang="cs-CZ" sz="2000"/>
              <a:t> </a:t>
            </a:r>
            <a:r>
              <a:rPr lang="cs-CZ" sz="2000" err="1"/>
              <a:t>institution</a:t>
            </a:r>
            <a:r>
              <a:rPr lang="cs-CZ" sz="2000"/>
              <a:t>, </a:t>
            </a:r>
            <a:r>
              <a:rPr lang="cs-CZ" sz="2000" err="1"/>
              <a:t>the</a:t>
            </a:r>
            <a:r>
              <a:rPr lang="cs-CZ" sz="2000"/>
              <a:t> </a:t>
            </a:r>
            <a:r>
              <a:rPr lang="cs-CZ" sz="2000" err="1"/>
              <a:t>Research</a:t>
            </a:r>
            <a:r>
              <a:rPr lang="cs-CZ" sz="2000"/>
              <a:t> </a:t>
            </a:r>
            <a:r>
              <a:rPr lang="cs-CZ" sz="2000" err="1"/>
              <a:t>Programme</a:t>
            </a:r>
            <a:r>
              <a:rPr lang="cs-CZ" sz="2000"/>
              <a:t> and </a:t>
            </a:r>
            <a:r>
              <a:rPr lang="cs-CZ" sz="2000" err="1"/>
              <a:t>the</a:t>
            </a:r>
            <a:r>
              <a:rPr lang="cs-CZ" sz="2000"/>
              <a:t> </a:t>
            </a:r>
            <a:r>
              <a:rPr lang="cs-CZ" sz="2000" err="1"/>
              <a:t>Research</a:t>
            </a:r>
            <a:r>
              <a:rPr lang="cs-CZ" sz="2000"/>
              <a:t> Group, </a:t>
            </a:r>
            <a:r>
              <a:rPr lang="cs-CZ" sz="2000" err="1"/>
              <a:t>your</a:t>
            </a:r>
            <a:r>
              <a:rPr lang="cs-CZ" sz="2000"/>
              <a:t> </a:t>
            </a:r>
            <a:r>
              <a:rPr lang="cs-CZ" sz="2000" err="1"/>
              <a:t>career</a:t>
            </a:r>
            <a:r>
              <a:rPr lang="cs-CZ" sz="2000"/>
              <a:t> </a:t>
            </a:r>
            <a:r>
              <a:rPr lang="cs-CZ" sz="2000" err="1"/>
              <a:t>development</a:t>
            </a:r>
            <a:r>
              <a:rPr lang="cs-CZ" sz="2000"/>
              <a:t> </a:t>
            </a:r>
            <a:r>
              <a:rPr lang="cs-CZ" sz="2000" err="1"/>
              <a:t>plan</a:t>
            </a:r>
            <a:endParaRPr lang="cs-CZ" sz="2000"/>
          </a:p>
          <a:p>
            <a:endParaRPr lang="cs-CZ"/>
          </a:p>
          <a:p>
            <a:r>
              <a:rPr lang="en-US"/>
              <a:t>having an idea: why, what, when, for how much …; 5 key questions; strategy of </a:t>
            </a:r>
            <a:r>
              <a:rPr lang="en-US" err="1"/>
              <a:t>centre</a:t>
            </a:r>
            <a:r>
              <a:rPr lang="en-US"/>
              <a:t>, group; relation to European strategy / 1 slide; </a:t>
            </a:r>
            <a:r>
              <a:rPr lang="en-US" err="1"/>
              <a:t>JZe</a:t>
            </a:r>
            <a:endParaRPr lang="cs-CZ"/>
          </a:p>
        </p:txBody>
      </p:sp>
    </p:spTree>
    <p:extLst>
      <p:ext uri="{BB962C8B-B14F-4D97-AF65-F5344CB8AC3E}">
        <p14:creationId xmlns:p14="http://schemas.microsoft.com/office/powerpoint/2010/main" val="13068007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4683000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3313309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657527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0698310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6266336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4196778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0536814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42397081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882067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2657554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6.emf"/><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6.emf"/><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4.xml"/><Relationship Id="rId5" Type="http://schemas.openxmlformats.org/officeDocument/2006/relationships/image" Target="../media/image12.emf"/><Relationship Id="rId4"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jpeg"/><Relationship Id="rId1" Type="http://schemas.openxmlformats.org/officeDocument/2006/relationships/slideMaster" Target="../slideMasters/slideMaster6.xml"/><Relationship Id="rId4" Type="http://schemas.openxmlformats.org/officeDocument/2006/relationships/image" Target="../media/image9.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9.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eg"/><Relationship Id="rId1" Type="http://schemas.openxmlformats.org/officeDocument/2006/relationships/slideMaster" Target="../slideMasters/slideMaster8.xml"/><Relationship Id="rId5" Type="http://schemas.openxmlformats.org/officeDocument/2006/relationships/image" Target="../media/image6.emf"/><Relationship Id="rId4" Type="http://schemas.openxmlformats.org/officeDocument/2006/relationships/image" Target="../media/image9.emf"/></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8.jpeg"/><Relationship Id="rId1" Type="http://schemas.openxmlformats.org/officeDocument/2006/relationships/slideMaster" Target="../slideMasters/slideMaster8.xml"/><Relationship Id="rId5" Type="http://schemas.openxmlformats.org/officeDocument/2006/relationships/image" Target="../media/image12.emf"/><Relationship Id="rId4" Type="http://schemas.openxmlformats.org/officeDocument/2006/relationships/image" Target="../media/image9.emf"/></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eg"/><Relationship Id="rId1" Type="http://schemas.openxmlformats.org/officeDocument/2006/relationships/slideMaster" Target="../slideMasters/slideMaster9.xml"/><Relationship Id="rId5" Type="http://schemas.openxmlformats.org/officeDocument/2006/relationships/image" Target="../media/image6.emf"/><Relationship Id="rId4" Type="http://schemas.openxmlformats.org/officeDocument/2006/relationships/image" Target="../media/image9.emf"/></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 name="Picture 19" descr="ceitec_PPT_podklad_uvod"/>
          <p:cNvPicPr>
            <a:picLocks noChangeAspect="1" noChangeArrowheads="1"/>
          </p:cNvPicPr>
          <p:nvPr/>
        </p:nvPicPr>
        <p:blipFill>
          <a:blip r:embed="rId2">
            <a:extLst>
              <a:ext uri="{28A0092B-C50C-407E-A947-70E740481C1C}">
                <a14:useLocalDpi xmlns:a14="http://schemas.microsoft.com/office/drawing/2010/main" val="0"/>
              </a:ext>
            </a:extLst>
          </a:blip>
          <a:srcRect l="-59744" t="-93658"/>
          <a:stretch>
            <a:fillRect/>
          </a:stretch>
        </p:blipFill>
        <p:spPr bwMode="auto">
          <a:xfrm>
            <a:off x="1250950" y="801688"/>
            <a:ext cx="7883525" cy="5913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p:nvSpPr>
        <p:spPr bwMode="auto">
          <a:xfrm>
            <a:off x="0" y="0"/>
            <a:ext cx="9140825"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cs-CZ"/>
          </a:p>
        </p:txBody>
      </p:sp>
      <p:pic>
        <p:nvPicPr>
          <p:cNvPr id="5" name="Picture 16" descr="logo+napis_c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82625"/>
            <a:ext cx="44513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OPVaVpI_loga-eu_pos_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625" y="5835650"/>
            <a:ext cx="32353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ctrTitle"/>
          </p:nvPr>
        </p:nvSpPr>
        <p:spPr>
          <a:xfrm>
            <a:off x="809625" y="3057525"/>
            <a:ext cx="7989888" cy="1058863"/>
          </a:xfrm>
        </p:spPr>
        <p:txBody>
          <a:bodyPr/>
          <a:lstStyle>
            <a:lvl1pPr>
              <a:defRPr sz="4100">
                <a:solidFill>
                  <a:schemeClr val="bg2"/>
                </a:solidFill>
              </a:defRPr>
            </a:lvl1pPr>
          </a:lstStyle>
          <a:p>
            <a:r>
              <a:rPr lang="cs-CZ"/>
              <a:t>Klepnutím lze upravit styl předlohy nadpisů.</a:t>
            </a:r>
          </a:p>
        </p:txBody>
      </p:sp>
    </p:spTree>
    <p:extLst>
      <p:ext uri="{BB962C8B-B14F-4D97-AF65-F5344CB8AC3E}">
        <p14:creationId xmlns:p14="http://schemas.microsoft.com/office/powerpoint/2010/main" val="296570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a:ln/>
        </p:spPr>
        <p:txBody>
          <a:bodyPr/>
          <a:lstStyle>
            <a:lvl1pPr>
              <a:defRPr/>
            </a:lvl1pPr>
          </a:lstStyle>
          <a:p>
            <a:pPr>
              <a:defRPr/>
            </a:pPr>
            <a:fld id="{923D99EB-2ED2-4B92-8D7A-87AE044E00B6}" type="slidenum">
              <a:rPr lang="cs-CZ"/>
              <a:pPr>
                <a:defRPr/>
              </a:pPr>
              <a:t>‹#›</a:t>
            </a:fld>
            <a:endParaRPr lang="cs-CZ">
              <a:solidFill>
                <a:srgbClr val="E1F0D2"/>
              </a:solidFill>
            </a:endParaRPr>
          </a:p>
        </p:txBody>
      </p:sp>
    </p:spTree>
    <p:extLst>
      <p:ext uri="{BB962C8B-B14F-4D97-AF65-F5344CB8AC3E}">
        <p14:creationId xmlns:p14="http://schemas.microsoft.com/office/powerpoint/2010/main" val="249980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43688" y="200025"/>
            <a:ext cx="2071687" cy="5878513"/>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27038" y="200025"/>
            <a:ext cx="6064250" cy="5878513"/>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a:ln/>
        </p:spPr>
        <p:txBody>
          <a:bodyPr/>
          <a:lstStyle>
            <a:lvl1pPr>
              <a:defRPr/>
            </a:lvl1pPr>
          </a:lstStyle>
          <a:p>
            <a:pPr>
              <a:defRPr/>
            </a:pPr>
            <a:fld id="{915F5C8E-A640-4AA8-8AB9-9A083F5D0C38}" type="slidenum">
              <a:rPr lang="cs-CZ"/>
              <a:pPr>
                <a:defRPr/>
              </a:pPr>
              <a:t>‹#›</a:t>
            </a:fld>
            <a:endParaRPr lang="cs-CZ">
              <a:solidFill>
                <a:srgbClr val="E1F0D2"/>
              </a:solidFill>
            </a:endParaRPr>
          </a:p>
        </p:txBody>
      </p:sp>
    </p:spTree>
    <p:extLst>
      <p:ext uri="{BB962C8B-B14F-4D97-AF65-F5344CB8AC3E}">
        <p14:creationId xmlns:p14="http://schemas.microsoft.com/office/powerpoint/2010/main" val="2321028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Prázdný">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27038" y="200025"/>
            <a:ext cx="8274050" cy="792163"/>
          </a:xfrm>
          <a:prstGeom prst="rect">
            <a:avLst/>
          </a:prstGeom>
          <a:noFill/>
          <a:ln>
            <a:noFill/>
          </a:ln>
          <a:extLst/>
        </p:spPr>
        <p:txBody>
          <a:bodyPr/>
          <a:lstStyle/>
          <a:p>
            <a:pPr lvl="0"/>
            <a:r>
              <a:rPr lang="cs-CZ"/>
              <a:t>Klepnutím lze upravit styl předlohy nadpisů.</a:t>
            </a:r>
          </a:p>
        </p:txBody>
      </p:sp>
      <p:sp>
        <p:nvSpPr>
          <p:cNvPr id="3" name="Rectangle 3"/>
          <p:cNvSpPr>
            <a:spLocks noGrp="1" noChangeArrowheads="1"/>
          </p:cNvSpPr>
          <p:nvPr>
            <p:ph idx="1"/>
          </p:nvPr>
        </p:nvSpPr>
        <p:spPr bwMode="auto">
          <a:xfrm>
            <a:off x="430213" y="1282700"/>
            <a:ext cx="8285162" cy="4795838"/>
          </a:xfrm>
          <a:prstGeom prst="rect">
            <a:avLst/>
          </a:prstGeom>
          <a:noFill/>
          <a:ln>
            <a:noFill/>
          </a:ln>
          <a:extLst/>
        </p:spPr>
        <p:txBody>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Tree>
    <p:extLst>
      <p:ext uri="{BB962C8B-B14F-4D97-AF65-F5344CB8AC3E}">
        <p14:creationId xmlns:p14="http://schemas.microsoft.com/office/powerpoint/2010/main" val="1988838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 name="Picture 19" descr="ceitec_PPT_podklad_uvod"/>
          <p:cNvPicPr>
            <a:picLocks noChangeAspect="1" noChangeArrowheads="1"/>
          </p:cNvPicPr>
          <p:nvPr/>
        </p:nvPicPr>
        <p:blipFill>
          <a:blip r:embed="rId2">
            <a:extLst>
              <a:ext uri="{28A0092B-C50C-407E-A947-70E740481C1C}">
                <a14:useLocalDpi xmlns:a14="http://schemas.microsoft.com/office/drawing/2010/main" val="0"/>
              </a:ext>
            </a:extLst>
          </a:blip>
          <a:srcRect l="-59744" t="-93658"/>
          <a:stretch>
            <a:fillRect/>
          </a:stretch>
        </p:blipFill>
        <p:spPr bwMode="auto">
          <a:xfrm>
            <a:off x="1250950" y="801688"/>
            <a:ext cx="7883525" cy="5913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p:nvSpPr>
        <p:spPr bwMode="auto">
          <a:xfrm>
            <a:off x="0" y="0"/>
            <a:ext cx="9140825"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cs-CZ">
              <a:solidFill>
                <a:srgbClr val="000000"/>
              </a:solidFill>
            </a:endParaRPr>
          </a:p>
        </p:txBody>
      </p:sp>
      <p:pic>
        <p:nvPicPr>
          <p:cNvPr id="5" name="Picture 16" descr="logo+napis_c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82625"/>
            <a:ext cx="44513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OPVaVpI_loga-eu_pos_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625" y="5835650"/>
            <a:ext cx="32353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partner_logo_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54938" y="59848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ctrTitle"/>
          </p:nvPr>
        </p:nvSpPr>
        <p:spPr>
          <a:xfrm>
            <a:off x="809625" y="3057525"/>
            <a:ext cx="7989888" cy="1058863"/>
          </a:xfrm>
        </p:spPr>
        <p:txBody>
          <a:bodyPr/>
          <a:lstStyle>
            <a:lvl1pPr>
              <a:defRPr sz="4100">
                <a:solidFill>
                  <a:schemeClr val="bg2"/>
                </a:solidFill>
              </a:defRPr>
            </a:lvl1pPr>
          </a:lstStyle>
          <a:p>
            <a:r>
              <a:rPr lang="cs-CZ"/>
              <a:t>Klepnutím lze upravit styl předlohy nadpisů.</a:t>
            </a:r>
          </a:p>
        </p:txBody>
      </p:sp>
    </p:spTree>
    <p:extLst>
      <p:ext uri="{BB962C8B-B14F-4D97-AF65-F5344CB8AC3E}">
        <p14:creationId xmlns:p14="http://schemas.microsoft.com/office/powerpoint/2010/main" val="151476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641096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30213" y="1282700"/>
            <a:ext cx="4065587"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82700"/>
            <a:ext cx="4067175"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33935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27038" y="200025"/>
            <a:ext cx="8274050" cy="792163"/>
          </a:xfrm>
          <a:prstGeom prst="rect">
            <a:avLst/>
          </a:prstGeom>
          <a:noFill/>
          <a:ln>
            <a:noFill/>
          </a:ln>
          <a:extLst/>
        </p:spPr>
        <p:txBody>
          <a:bodyPr/>
          <a:lstStyle/>
          <a:p>
            <a:pPr lvl="0"/>
            <a:r>
              <a:rPr lang="cs-CZ"/>
              <a:t>Klepnutím lze upravit styl předlohy nadpisů.</a:t>
            </a:r>
          </a:p>
        </p:txBody>
      </p:sp>
      <p:sp>
        <p:nvSpPr>
          <p:cNvPr id="3" name="Rectangle 3"/>
          <p:cNvSpPr>
            <a:spLocks noGrp="1" noChangeArrowheads="1"/>
          </p:cNvSpPr>
          <p:nvPr>
            <p:ph idx="1"/>
          </p:nvPr>
        </p:nvSpPr>
        <p:spPr bwMode="auto">
          <a:xfrm>
            <a:off x="430213" y="1282700"/>
            <a:ext cx="8285162" cy="4795838"/>
          </a:xfrm>
          <a:prstGeom prst="rect">
            <a:avLst/>
          </a:prstGeom>
          <a:noFill/>
          <a:ln>
            <a:noFill/>
          </a:ln>
          <a:extLst/>
        </p:spPr>
        <p:txBody>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Tree>
    <p:extLst>
      <p:ext uri="{BB962C8B-B14F-4D97-AF65-F5344CB8AC3E}">
        <p14:creationId xmlns:p14="http://schemas.microsoft.com/office/powerpoint/2010/main" val="3886672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3B252F34-1EC4-4AB8-B2BD-74CD829AF8DA}" type="datetimeFigureOut">
              <a:rPr lang="cs-CZ" smtClean="0"/>
              <a:t>19.5.2017</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E7E5E051-2F85-45B9-81EE-DB93352A5417}" type="slidenum">
              <a:rPr lang="cs-CZ" smtClean="0"/>
              <a:t>‹#›</a:t>
            </a:fld>
            <a:endParaRPr lang="cs-CZ"/>
          </a:p>
        </p:txBody>
      </p:sp>
    </p:spTree>
    <p:extLst>
      <p:ext uri="{BB962C8B-B14F-4D97-AF65-F5344CB8AC3E}">
        <p14:creationId xmlns:p14="http://schemas.microsoft.com/office/powerpoint/2010/main" val="1974684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Prázdn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269163" y="6332538"/>
            <a:ext cx="1439862" cy="323850"/>
          </a:xfrm>
          <a:prstGeom prst="rect">
            <a:avLst/>
          </a:prstGeom>
          <a:ln/>
        </p:spPr>
        <p:txBody>
          <a:bodyPr/>
          <a:lstStyle>
            <a:lvl1pPr>
              <a:defRPr/>
            </a:lvl1pPr>
          </a:lstStyle>
          <a:p>
            <a:pPr>
              <a:defRPr/>
            </a:pPr>
            <a:fld id="{37D3C7A5-127F-4356-9493-D04E2F2E4094}" type="slidenum">
              <a:rPr lang="cs-CZ" altLang="cs-CZ"/>
              <a:pPr>
                <a:defRPr/>
              </a:pPr>
              <a:t>‹#›</a:t>
            </a:fld>
            <a:r>
              <a:rPr lang="cs-CZ" altLang="cs-CZ">
                <a:solidFill>
                  <a:srgbClr val="969696"/>
                </a:solidFill>
              </a:rPr>
              <a:t>/celkem</a:t>
            </a:r>
          </a:p>
        </p:txBody>
      </p:sp>
      <p:sp>
        <p:nvSpPr>
          <p:cNvPr id="3" name="Rectangle 4"/>
          <p:cNvSpPr>
            <a:spLocks noGrp="1" noChangeArrowheads="1"/>
          </p:cNvSpPr>
          <p:nvPr>
            <p:ph type="dt" sz="half" idx="11"/>
          </p:nvPr>
        </p:nvSpPr>
        <p:spPr>
          <a:xfrm>
            <a:off x="4318000" y="6332538"/>
            <a:ext cx="2519363" cy="323850"/>
          </a:xfrm>
          <a:prstGeom prst="rect">
            <a:avLst/>
          </a:prstGeom>
          <a:ln/>
        </p:spPr>
        <p:txBody>
          <a:bodyPr/>
          <a:lstStyle>
            <a:lvl1pPr>
              <a:defRPr/>
            </a:lvl1pPr>
          </a:lstStyle>
          <a:p>
            <a:pPr>
              <a:defRPr/>
            </a:pPr>
            <a:endParaRPr lang="cs-CZ"/>
          </a:p>
        </p:txBody>
      </p:sp>
      <p:sp>
        <p:nvSpPr>
          <p:cNvPr id="4" name="Rectangle 5"/>
          <p:cNvSpPr>
            <a:spLocks noGrp="1" noChangeArrowheads="1"/>
          </p:cNvSpPr>
          <p:nvPr>
            <p:ph type="ftr" sz="quarter" idx="12"/>
          </p:nvPr>
        </p:nvSpPr>
        <p:spPr>
          <a:xfrm>
            <a:off x="431800" y="6332538"/>
            <a:ext cx="5757863" cy="323850"/>
          </a:xfrm>
          <a:prstGeom prst="rect">
            <a:avLst/>
          </a:prstGeom>
          <a:ln/>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3896991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720725" y="1125538"/>
            <a:ext cx="7827963" cy="647700"/>
          </a:xfrm>
        </p:spPr>
        <p:txBody>
          <a:bodyPr/>
          <a:lstStyle/>
          <a:p>
            <a:r>
              <a:rPr lang="cs-CZ"/>
              <a:t>Klepnutím lze upravit styl předlohy nadpisů.</a:t>
            </a:r>
          </a:p>
        </p:txBody>
      </p:sp>
      <p:sp>
        <p:nvSpPr>
          <p:cNvPr id="3" name="Zástupný symbol pro obsah 2"/>
          <p:cNvSpPr>
            <a:spLocks noGrp="1"/>
          </p:cNvSpPr>
          <p:nvPr>
            <p:ph sz="half" idx="1"/>
          </p:nvPr>
        </p:nvSpPr>
        <p:spPr>
          <a:xfrm>
            <a:off x="720725" y="2017713"/>
            <a:ext cx="8234363"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720725" y="4151313"/>
            <a:ext cx="8234363"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a:xfrm>
            <a:off x="2555875" y="6248400"/>
            <a:ext cx="4032250" cy="457200"/>
          </a:xfrm>
          <a:prstGeom prst="rect">
            <a:avLst/>
          </a:prstGeom>
        </p:spPr>
        <p:txBody>
          <a:bodyPr/>
          <a:lstStyle>
            <a:lvl1pPr>
              <a:defRPr/>
            </a:lvl1pPr>
          </a:lstStyle>
          <a:p>
            <a:r>
              <a:rPr lang="cs-CZ"/>
              <a:t>Centrum pro transfer technologií</a:t>
            </a:r>
          </a:p>
        </p:txBody>
      </p:sp>
      <p:sp>
        <p:nvSpPr>
          <p:cNvPr id="6" name="Zástupný symbol pro číslo snímku 5"/>
          <p:cNvSpPr>
            <a:spLocks noGrp="1"/>
          </p:cNvSpPr>
          <p:nvPr>
            <p:ph type="sldNum" sz="quarter" idx="11"/>
          </p:nvPr>
        </p:nvSpPr>
        <p:spPr>
          <a:xfrm>
            <a:off x="6858000" y="6248400"/>
            <a:ext cx="1905000" cy="457200"/>
          </a:xfrm>
          <a:prstGeom prst="rect">
            <a:avLst/>
          </a:prstGeom>
        </p:spPr>
        <p:txBody>
          <a:bodyPr/>
          <a:lstStyle>
            <a:lvl1pPr>
              <a:defRPr/>
            </a:lvl1pPr>
          </a:lstStyle>
          <a:p>
            <a:fld id="{85E2634D-0C60-407D-A489-0201F2330F97}" type="slidenum">
              <a:rPr lang="cs-CZ"/>
              <a:pPr/>
              <a:t>‹#›</a:t>
            </a:fld>
            <a:endParaRPr lang="cs-CZ"/>
          </a:p>
        </p:txBody>
      </p:sp>
    </p:spTree>
    <p:extLst>
      <p:ext uri="{BB962C8B-B14F-4D97-AF65-F5344CB8AC3E}">
        <p14:creationId xmlns:p14="http://schemas.microsoft.com/office/powerpoint/2010/main" val="164184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a:ln/>
        </p:spPr>
        <p:txBody>
          <a:bodyPr/>
          <a:lstStyle>
            <a:lvl1pPr>
              <a:defRPr/>
            </a:lvl1pPr>
          </a:lstStyle>
          <a:p>
            <a:pPr>
              <a:defRPr/>
            </a:pPr>
            <a:fld id="{497F7BA0-EEBC-49EF-B7F1-EDD856B1FE6C}" type="slidenum">
              <a:rPr lang="cs-CZ"/>
              <a:pPr>
                <a:defRPr/>
              </a:pPr>
              <a:t>‹#›</a:t>
            </a:fld>
            <a:endParaRPr lang="cs-CZ">
              <a:solidFill>
                <a:srgbClr val="E1F0D2"/>
              </a:solidFill>
            </a:endParaRPr>
          </a:p>
        </p:txBody>
      </p:sp>
    </p:spTree>
    <p:extLst>
      <p:ext uri="{BB962C8B-B14F-4D97-AF65-F5344CB8AC3E}">
        <p14:creationId xmlns:p14="http://schemas.microsoft.com/office/powerpoint/2010/main" val="4000750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a:xfrm>
            <a:off x="457200" y="6356350"/>
            <a:ext cx="2133600" cy="365125"/>
          </a:xfrm>
          <a:prstGeom prst="rect">
            <a:avLst/>
          </a:prstGeom>
        </p:spPr>
        <p:txBody>
          <a:bodyPr/>
          <a:lstStyle/>
          <a:p>
            <a:fld id="{3B252F34-1EC4-4AB8-B2BD-74CD829AF8DA}" type="datetimeFigureOut">
              <a:rPr lang="cs-CZ" smtClean="0"/>
              <a:t>19.5.2017</a:t>
            </a:fld>
            <a:endParaRPr lang="cs-CZ"/>
          </a:p>
        </p:txBody>
      </p:sp>
      <p:sp>
        <p:nvSpPr>
          <p:cNvPr id="4" name="Zástupný symbol pro zápatí 3"/>
          <p:cNvSpPr>
            <a:spLocks noGrp="1"/>
          </p:cNvSpPr>
          <p:nvPr>
            <p:ph type="ftr" sz="quarter" idx="11"/>
          </p:nvPr>
        </p:nvSpPr>
        <p:spPr>
          <a:xfrm>
            <a:off x="3124200" y="6356350"/>
            <a:ext cx="28956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6553200" y="6356350"/>
            <a:ext cx="2133600" cy="365125"/>
          </a:xfrm>
          <a:prstGeom prst="rect">
            <a:avLst/>
          </a:prstGeom>
        </p:spPr>
        <p:txBody>
          <a:bodyPr/>
          <a:lstStyle/>
          <a:p>
            <a:fld id="{E7E5E051-2F85-45B9-81EE-DB93352A5417}" type="slidenum">
              <a:rPr lang="cs-CZ" smtClean="0"/>
              <a:t>‹#›</a:t>
            </a:fld>
            <a:endParaRPr lang="cs-CZ"/>
          </a:p>
        </p:txBody>
      </p:sp>
    </p:spTree>
    <p:extLst>
      <p:ext uri="{BB962C8B-B14F-4D97-AF65-F5344CB8AC3E}">
        <p14:creationId xmlns:p14="http://schemas.microsoft.com/office/powerpoint/2010/main" val="4026467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 name="Picture 19" descr="ceitec_PPT_podklad_uvod"/>
          <p:cNvPicPr>
            <a:picLocks noChangeAspect="1" noChangeArrowheads="1"/>
          </p:cNvPicPr>
          <p:nvPr/>
        </p:nvPicPr>
        <p:blipFill>
          <a:blip r:embed="rId2">
            <a:extLst>
              <a:ext uri="{28A0092B-C50C-407E-A947-70E740481C1C}">
                <a14:useLocalDpi xmlns:a14="http://schemas.microsoft.com/office/drawing/2010/main" val="0"/>
              </a:ext>
            </a:extLst>
          </a:blip>
          <a:srcRect l="-59744" t="-93658"/>
          <a:stretch>
            <a:fillRect/>
          </a:stretch>
        </p:blipFill>
        <p:spPr bwMode="auto">
          <a:xfrm>
            <a:off x="1250950" y="801688"/>
            <a:ext cx="7883525" cy="5913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p:nvSpPr>
        <p:spPr bwMode="auto">
          <a:xfrm>
            <a:off x="0" y="0"/>
            <a:ext cx="9140825"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cs-CZ">
              <a:solidFill>
                <a:srgbClr val="000000"/>
              </a:solidFill>
            </a:endParaRPr>
          </a:p>
        </p:txBody>
      </p:sp>
      <p:pic>
        <p:nvPicPr>
          <p:cNvPr id="5" name="Picture 24" descr="logo+napis_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438" y="679450"/>
            <a:ext cx="44513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OPVaVpI_loga-eu_pos_H_E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9625" y="5826125"/>
            <a:ext cx="36163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descr="partner_logo_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54938" y="59848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ctrTitle"/>
          </p:nvPr>
        </p:nvSpPr>
        <p:spPr>
          <a:xfrm>
            <a:off x="809625" y="3057525"/>
            <a:ext cx="7989888" cy="1058863"/>
          </a:xfrm>
        </p:spPr>
        <p:txBody>
          <a:bodyPr/>
          <a:lstStyle>
            <a:lvl1pPr>
              <a:defRPr sz="4100">
                <a:solidFill>
                  <a:schemeClr val="bg2"/>
                </a:solidFill>
              </a:defRPr>
            </a:lvl1pPr>
          </a:lstStyle>
          <a:p>
            <a:r>
              <a:rPr lang="cs-CZ"/>
              <a:t>Klepnutím lze upravit styl předlohy nadpisů.</a:t>
            </a:r>
          </a:p>
        </p:txBody>
      </p:sp>
    </p:spTree>
    <p:extLst>
      <p:ext uri="{BB962C8B-B14F-4D97-AF65-F5344CB8AC3E}">
        <p14:creationId xmlns:p14="http://schemas.microsoft.com/office/powerpoint/2010/main" val="82314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a:ln/>
        </p:spPr>
        <p:txBody>
          <a:bodyPr/>
          <a:lstStyle>
            <a:lvl1pPr>
              <a:defRPr/>
            </a:lvl1pPr>
          </a:lstStyle>
          <a:p>
            <a:pPr>
              <a:defRPr/>
            </a:pPr>
            <a:fld id="{79481202-6A15-4BB2-B299-34ADB323120E}" type="slidenum">
              <a:rPr lang="cs-CZ"/>
              <a:pPr>
                <a:defRPr/>
              </a:pPr>
              <a:t>‹#›</a:t>
            </a:fld>
            <a:endParaRPr lang="cs-CZ">
              <a:solidFill>
                <a:srgbClr val="E1F0D2"/>
              </a:solidFill>
            </a:endParaRPr>
          </a:p>
        </p:txBody>
      </p:sp>
    </p:spTree>
    <p:extLst>
      <p:ext uri="{BB962C8B-B14F-4D97-AF65-F5344CB8AC3E}">
        <p14:creationId xmlns:p14="http://schemas.microsoft.com/office/powerpoint/2010/main" val="1764839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6"/>
          <p:cNvSpPr>
            <a:spLocks noGrp="1" noChangeArrowheads="1"/>
          </p:cNvSpPr>
          <p:nvPr>
            <p:ph type="sldNum" sz="quarter" idx="10"/>
          </p:nvPr>
        </p:nvSpPr>
        <p:spPr>
          <a:ln/>
        </p:spPr>
        <p:txBody>
          <a:bodyPr/>
          <a:lstStyle>
            <a:lvl1pPr>
              <a:defRPr/>
            </a:lvl1pPr>
          </a:lstStyle>
          <a:p>
            <a:pPr>
              <a:defRPr/>
            </a:pPr>
            <a:fld id="{2C967CE0-B701-4580-B323-1CC018DAA98A}" type="slidenum">
              <a:rPr lang="cs-CZ"/>
              <a:pPr>
                <a:defRPr/>
              </a:pPr>
              <a:t>‹#›</a:t>
            </a:fld>
            <a:endParaRPr lang="cs-CZ">
              <a:solidFill>
                <a:srgbClr val="E1F0D2"/>
              </a:solidFill>
            </a:endParaRPr>
          </a:p>
        </p:txBody>
      </p:sp>
    </p:spTree>
    <p:extLst>
      <p:ext uri="{BB962C8B-B14F-4D97-AF65-F5344CB8AC3E}">
        <p14:creationId xmlns:p14="http://schemas.microsoft.com/office/powerpoint/2010/main" val="2354170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30213" y="1282700"/>
            <a:ext cx="4065587"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82700"/>
            <a:ext cx="4067175"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sldNum" sz="quarter" idx="10"/>
          </p:nvPr>
        </p:nvSpPr>
        <p:spPr>
          <a:ln/>
        </p:spPr>
        <p:txBody>
          <a:bodyPr/>
          <a:lstStyle>
            <a:lvl1pPr>
              <a:defRPr/>
            </a:lvl1pPr>
          </a:lstStyle>
          <a:p>
            <a:pPr>
              <a:defRPr/>
            </a:pPr>
            <a:fld id="{CCEC985C-F4F8-41D3-A5CD-CA7B30EBA641}" type="slidenum">
              <a:rPr lang="cs-CZ"/>
              <a:pPr>
                <a:defRPr/>
              </a:pPr>
              <a:t>‹#›</a:t>
            </a:fld>
            <a:endParaRPr lang="cs-CZ">
              <a:solidFill>
                <a:srgbClr val="E1F0D2"/>
              </a:solidFill>
            </a:endParaRPr>
          </a:p>
        </p:txBody>
      </p:sp>
    </p:spTree>
    <p:extLst>
      <p:ext uri="{BB962C8B-B14F-4D97-AF65-F5344CB8AC3E}">
        <p14:creationId xmlns:p14="http://schemas.microsoft.com/office/powerpoint/2010/main" val="3730623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p:cNvSpPr>
            <a:spLocks noGrp="1" noChangeArrowheads="1"/>
          </p:cNvSpPr>
          <p:nvPr>
            <p:ph type="sldNum" sz="quarter" idx="10"/>
          </p:nvPr>
        </p:nvSpPr>
        <p:spPr>
          <a:ln/>
        </p:spPr>
        <p:txBody>
          <a:bodyPr/>
          <a:lstStyle>
            <a:lvl1pPr>
              <a:defRPr/>
            </a:lvl1pPr>
          </a:lstStyle>
          <a:p>
            <a:pPr>
              <a:defRPr/>
            </a:pPr>
            <a:fld id="{E03C9E87-CEEE-4B58-BBB3-D7807CDDB0C6}" type="slidenum">
              <a:rPr lang="cs-CZ"/>
              <a:pPr>
                <a:defRPr/>
              </a:pPr>
              <a:t>‹#›</a:t>
            </a:fld>
            <a:endParaRPr lang="cs-CZ">
              <a:solidFill>
                <a:srgbClr val="E1F0D2"/>
              </a:solidFill>
            </a:endParaRPr>
          </a:p>
        </p:txBody>
      </p:sp>
    </p:spTree>
    <p:extLst>
      <p:ext uri="{BB962C8B-B14F-4D97-AF65-F5344CB8AC3E}">
        <p14:creationId xmlns:p14="http://schemas.microsoft.com/office/powerpoint/2010/main" val="175830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6"/>
          <p:cNvSpPr>
            <a:spLocks noGrp="1" noChangeArrowheads="1"/>
          </p:cNvSpPr>
          <p:nvPr>
            <p:ph type="sldNum" sz="quarter" idx="10"/>
          </p:nvPr>
        </p:nvSpPr>
        <p:spPr>
          <a:ln/>
        </p:spPr>
        <p:txBody>
          <a:bodyPr/>
          <a:lstStyle>
            <a:lvl1pPr>
              <a:defRPr/>
            </a:lvl1pPr>
          </a:lstStyle>
          <a:p>
            <a:pPr>
              <a:defRPr/>
            </a:pPr>
            <a:fld id="{A29D3B2F-42D8-4B61-802F-33C3BA8425A6}" type="slidenum">
              <a:rPr lang="cs-CZ"/>
              <a:pPr>
                <a:defRPr/>
              </a:pPr>
              <a:t>‹#›</a:t>
            </a:fld>
            <a:endParaRPr lang="cs-CZ">
              <a:solidFill>
                <a:srgbClr val="E1F0D2"/>
              </a:solidFill>
            </a:endParaRPr>
          </a:p>
        </p:txBody>
      </p:sp>
    </p:spTree>
    <p:extLst>
      <p:ext uri="{BB962C8B-B14F-4D97-AF65-F5344CB8AC3E}">
        <p14:creationId xmlns:p14="http://schemas.microsoft.com/office/powerpoint/2010/main" val="916156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641DE2B-E30C-4181-9DEE-60806A9372E8}" type="slidenum">
              <a:rPr lang="cs-CZ"/>
              <a:pPr>
                <a:defRPr/>
              </a:pPr>
              <a:t>‹#›</a:t>
            </a:fld>
            <a:endParaRPr lang="cs-CZ">
              <a:solidFill>
                <a:srgbClr val="E1F0D2"/>
              </a:solidFill>
            </a:endParaRPr>
          </a:p>
        </p:txBody>
      </p:sp>
    </p:spTree>
    <p:extLst>
      <p:ext uri="{BB962C8B-B14F-4D97-AF65-F5344CB8AC3E}">
        <p14:creationId xmlns:p14="http://schemas.microsoft.com/office/powerpoint/2010/main" val="651896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sldNum" sz="quarter" idx="10"/>
          </p:nvPr>
        </p:nvSpPr>
        <p:spPr>
          <a:ln/>
        </p:spPr>
        <p:txBody>
          <a:bodyPr/>
          <a:lstStyle>
            <a:lvl1pPr>
              <a:defRPr/>
            </a:lvl1pPr>
          </a:lstStyle>
          <a:p>
            <a:pPr>
              <a:defRPr/>
            </a:pPr>
            <a:fld id="{A584293E-7749-465A-A9A8-642F2EF44176}" type="slidenum">
              <a:rPr lang="cs-CZ"/>
              <a:pPr>
                <a:defRPr/>
              </a:pPr>
              <a:t>‹#›</a:t>
            </a:fld>
            <a:endParaRPr lang="cs-CZ">
              <a:solidFill>
                <a:srgbClr val="E1F0D2"/>
              </a:solidFill>
            </a:endParaRPr>
          </a:p>
        </p:txBody>
      </p:sp>
    </p:spTree>
    <p:extLst>
      <p:ext uri="{BB962C8B-B14F-4D97-AF65-F5344CB8AC3E}">
        <p14:creationId xmlns:p14="http://schemas.microsoft.com/office/powerpoint/2010/main" val="2973020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sldNum" sz="quarter" idx="10"/>
          </p:nvPr>
        </p:nvSpPr>
        <p:spPr>
          <a:ln/>
        </p:spPr>
        <p:txBody>
          <a:bodyPr/>
          <a:lstStyle>
            <a:lvl1pPr>
              <a:defRPr/>
            </a:lvl1pPr>
          </a:lstStyle>
          <a:p>
            <a:pPr>
              <a:defRPr/>
            </a:pPr>
            <a:fld id="{3BC5BB3B-5917-4C1C-8021-063ABD42AADB}" type="slidenum">
              <a:rPr lang="cs-CZ"/>
              <a:pPr>
                <a:defRPr/>
              </a:pPr>
              <a:t>‹#›</a:t>
            </a:fld>
            <a:endParaRPr lang="cs-CZ">
              <a:solidFill>
                <a:srgbClr val="E1F0D2"/>
              </a:solidFill>
            </a:endParaRPr>
          </a:p>
        </p:txBody>
      </p:sp>
    </p:spTree>
    <p:extLst>
      <p:ext uri="{BB962C8B-B14F-4D97-AF65-F5344CB8AC3E}">
        <p14:creationId xmlns:p14="http://schemas.microsoft.com/office/powerpoint/2010/main" val="285391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6"/>
          <p:cNvSpPr>
            <a:spLocks noGrp="1" noChangeArrowheads="1"/>
          </p:cNvSpPr>
          <p:nvPr>
            <p:ph type="sldNum" sz="quarter" idx="10"/>
          </p:nvPr>
        </p:nvSpPr>
        <p:spPr>
          <a:ln/>
        </p:spPr>
        <p:txBody>
          <a:bodyPr/>
          <a:lstStyle>
            <a:lvl1pPr>
              <a:defRPr/>
            </a:lvl1pPr>
          </a:lstStyle>
          <a:p>
            <a:pPr>
              <a:defRPr/>
            </a:pPr>
            <a:fld id="{1952171B-4CFA-4D5D-BCF1-9A7EFB4BD815}" type="slidenum">
              <a:rPr lang="cs-CZ"/>
              <a:pPr>
                <a:defRPr/>
              </a:pPr>
              <a:t>‹#›</a:t>
            </a:fld>
            <a:endParaRPr lang="cs-CZ">
              <a:solidFill>
                <a:srgbClr val="E1F0D2"/>
              </a:solidFill>
            </a:endParaRPr>
          </a:p>
        </p:txBody>
      </p:sp>
    </p:spTree>
    <p:extLst>
      <p:ext uri="{BB962C8B-B14F-4D97-AF65-F5344CB8AC3E}">
        <p14:creationId xmlns:p14="http://schemas.microsoft.com/office/powerpoint/2010/main" val="1287127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a:ln/>
        </p:spPr>
        <p:txBody>
          <a:bodyPr/>
          <a:lstStyle>
            <a:lvl1pPr>
              <a:defRPr/>
            </a:lvl1pPr>
          </a:lstStyle>
          <a:p>
            <a:pPr>
              <a:defRPr/>
            </a:pPr>
            <a:fld id="{923B81B0-729B-4388-82E6-912F867CADA3}" type="slidenum">
              <a:rPr lang="cs-CZ"/>
              <a:pPr>
                <a:defRPr/>
              </a:pPr>
              <a:t>‹#›</a:t>
            </a:fld>
            <a:endParaRPr lang="cs-CZ">
              <a:solidFill>
                <a:srgbClr val="E1F0D2"/>
              </a:solidFill>
            </a:endParaRPr>
          </a:p>
        </p:txBody>
      </p:sp>
    </p:spTree>
    <p:extLst>
      <p:ext uri="{BB962C8B-B14F-4D97-AF65-F5344CB8AC3E}">
        <p14:creationId xmlns:p14="http://schemas.microsoft.com/office/powerpoint/2010/main" val="670396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43688" y="200025"/>
            <a:ext cx="2071687" cy="5878513"/>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27038" y="200025"/>
            <a:ext cx="6064250" cy="5878513"/>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a:ln/>
        </p:spPr>
        <p:txBody>
          <a:bodyPr/>
          <a:lstStyle>
            <a:lvl1pPr>
              <a:defRPr/>
            </a:lvl1pPr>
          </a:lstStyle>
          <a:p>
            <a:pPr>
              <a:defRPr/>
            </a:pPr>
            <a:fld id="{B564A346-4EC2-41CA-89DA-E3C5A46CF6F3}" type="slidenum">
              <a:rPr lang="cs-CZ"/>
              <a:pPr>
                <a:defRPr/>
              </a:pPr>
              <a:t>‹#›</a:t>
            </a:fld>
            <a:endParaRPr lang="cs-CZ">
              <a:solidFill>
                <a:srgbClr val="E1F0D2"/>
              </a:solidFill>
            </a:endParaRPr>
          </a:p>
        </p:txBody>
      </p:sp>
    </p:spTree>
    <p:extLst>
      <p:ext uri="{BB962C8B-B14F-4D97-AF65-F5344CB8AC3E}">
        <p14:creationId xmlns:p14="http://schemas.microsoft.com/office/powerpoint/2010/main" val="3288460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 name="Picture 19" descr="ceitec_PPT_podklad_uvod"/>
          <p:cNvPicPr>
            <a:picLocks noChangeAspect="1" noChangeArrowheads="1"/>
          </p:cNvPicPr>
          <p:nvPr/>
        </p:nvPicPr>
        <p:blipFill>
          <a:blip r:embed="rId2">
            <a:extLst>
              <a:ext uri="{28A0092B-C50C-407E-A947-70E740481C1C}">
                <a14:useLocalDpi xmlns:a14="http://schemas.microsoft.com/office/drawing/2010/main" val="0"/>
              </a:ext>
            </a:extLst>
          </a:blip>
          <a:srcRect l="-59744" t="-93658"/>
          <a:stretch>
            <a:fillRect/>
          </a:stretch>
        </p:blipFill>
        <p:spPr bwMode="auto">
          <a:xfrm>
            <a:off x="1250950" y="801688"/>
            <a:ext cx="7883525" cy="5913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p:nvSpPr>
        <p:spPr bwMode="auto">
          <a:xfrm>
            <a:off x="0" y="0"/>
            <a:ext cx="9140825"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cs-CZ">
              <a:solidFill>
                <a:srgbClr val="000000"/>
              </a:solidFill>
            </a:endParaRPr>
          </a:p>
        </p:txBody>
      </p:sp>
      <p:pic>
        <p:nvPicPr>
          <p:cNvPr id="5" name="Picture 16" descr="logo+napis_c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682625"/>
            <a:ext cx="44513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OPVaVpI_loga-eu_pos_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625" y="5835650"/>
            <a:ext cx="32353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partner_logo_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54938" y="59848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ctrTitle"/>
          </p:nvPr>
        </p:nvSpPr>
        <p:spPr>
          <a:xfrm>
            <a:off x="809625" y="3057525"/>
            <a:ext cx="7989888" cy="1058863"/>
          </a:xfrm>
        </p:spPr>
        <p:txBody>
          <a:bodyPr/>
          <a:lstStyle>
            <a:lvl1pPr>
              <a:defRPr sz="4100">
                <a:solidFill>
                  <a:schemeClr val="bg2"/>
                </a:solidFill>
              </a:defRPr>
            </a:lvl1pPr>
          </a:lstStyle>
          <a:p>
            <a:r>
              <a:rPr lang="cs-CZ"/>
              <a:t>Klepnutím lze upravit styl předlohy nadpisů.</a:t>
            </a:r>
          </a:p>
        </p:txBody>
      </p:sp>
    </p:spTree>
    <p:extLst>
      <p:ext uri="{BB962C8B-B14F-4D97-AF65-F5344CB8AC3E}">
        <p14:creationId xmlns:p14="http://schemas.microsoft.com/office/powerpoint/2010/main" val="3748836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798521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30213" y="1282700"/>
            <a:ext cx="4065587"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82700"/>
            <a:ext cx="4067175"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75378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27038" y="200025"/>
            <a:ext cx="827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cs-CZ"/>
              <a:t>Klepnutím lze upravit styl předlohy nadpisů.</a:t>
            </a:r>
          </a:p>
        </p:txBody>
      </p:sp>
      <p:sp>
        <p:nvSpPr>
          <p:cNvPr id="3" name="Rectangle 3"/>
          <p:cNvSpPr>
            <a:spLocks noGrp="1" noChangeArrowheads="1"/>
          </p:cNvSpPr>
          <p:nvPr>
            <p:ph idx="1"/>
          </p:nvPr>
        </p:nvSpPr>
        <p:spPr bwMode="auto">
          <a:xfrm>
            <a:off x="430213" y="1282700"/>
            <a:ext cx="828516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Tree>
    <p:extLst>
      <p:ext uri="{BB962C8B-B14F-4D97-AF65-F5344CB8AC3E}">
        <p14:creationId xmlns:p14="http://schemas.microsoft.com/office/powerpoint/2010/main" val="1312100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Prázdný">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27038" y="200025"/>
            <a:ext cx="827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cs-CZ"/>
              <a:t>Klepnutím lze upravit styl předlohy nadpisů.</a:t>
            </a:r>
          </a:p>
        </p:txBody>
      </p:sp>
      <p:sp>
        <p:nvSpPr>
          <p:cNvPr id="4" name="Content Placeholder 3"/>
          <p:cNvSpPr>
            <a:spLocks noGrp="1" noChangeArrowheads="1"/>
          </p:cNvSpPr>
          <p:nvPr>
            <p:ph idx="1"/>
          </p:nvPr>
        </p:nvSpPr>
        <p:spPr bwMode="auto">
          <a:xfrm>
            <a:off x="430213" y="1282700"/>
            <a:ext cx="828516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43728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31800" y="215900"/>
            <a:ext cx="5757863" cy="792163"/>
          </a:xfrm>
        </p:spPr>
        <p:txBody>
          <a:bodyPr/>
          <a:lstStyle/>
          <a:p>
            <a:r>
              <a:rPr lang="cs-CZ"/>
              <a:t>Klepnutím lze upravit styl předlohy nadpisů.</a:t>
            </a:r>
          </a:p>
        </p:txBody>
      </p:sp>
      <p:sp>
        <p:nvSpPr>
          <p:cNvPr id="3" name="Zástupný symbol pro tabulku 2"/>
          <p:cNvSpPr>
            <a:spLocks noGrp="1"/>
          </p:cNvSpPr>
          <p:nvPr>
            <p:ph type="tbl" idx="1"/>
          </p:nvPr>
        </p:nvSpPr>
        <p:spPr>
          <a:xfrm>
            <a:off x="719138" y="1619250"/>
            <a:ext cx="7989887" cy="4318000"/>
          </a:xfrm>
        </p:spPr>
        <p:txBody>
          <a:bodyPr/>
          <a:lstStyle/>
          <a:p>
            <a:pPr lvl="0"/>
            <a:endParaRPr lang="cs-CZ" noProof="0"/>
          </a:p>
        </p:txBody>
      </p:sp>
    </p:spTree>
    <p:extLst>
      <p:ext uri="{BB962C8B-B14F-4D97-AF65-F5344CB8AC3E}">
        <p14:creationId xmlns:p14="http://schemas.microsoft.com/office/powerpoint/2010/main" val="2478137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pic>
        <p:nvPicPr>
          <p:cNvPr id="4" name="Picture 2" descr="ceitec_PPT_podklad_uvod"/>
          <p:cNvPicPr>
            <a:picLocks noChangeAspect="1" noChangeArrowheads="1"/>
          </p:cNvPicPr>
          <p:nvPr userDrawn="1"/>
        </p:nvPicPr>
        <p:blipFill>
          <a:blip r:embed="rId2">
            <a:extLst>
              <a:ext uri="{28A0092B-C50C-407E-A947-70E740481C1C}">
                <a14:useLocalDpi xmlns:a14="http://schemas.microsoft.com/office/drawing/2010/main" val="0"/>
              </a:ext>
            </a:extLst>
          </a:blip>
          <a:srcRect l="-105400" t="-140446"/>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0" y="0"/>
            <a:ext cx="9140825"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cs-CZ">
              <a:solidFill>
                <a:srgbClr val="000000"/>
              </a:solidFill>
            </a:endParaRPr>
          </a:p>
        </p:txBody>
      </p:sp>
      <p:pic>
        <p:nvPicPr>
          <p:cNvPr id="6" name="Picture 9" descr="CEITEC_logo_pos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6713" y="2949575"/>
            <a:ext cx="323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OPVaVpI_loga-eu_pos_H"/>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84350" y="5626100"/>
            <a:ext cx="32353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partner_logo_2_co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1213" y="5616575"/>
            <a:ext cx="6508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Grp="1" noChangeArrowheads="1"/>
          </p:cNvSpPr>
          <p:nvPr>
            <p:ph type="ctrTitle"/>
          </p:nvPr>
        </p:nvSpPr>
        <p:spPr>
          <a:xfrm>
            <a:off x="809625" y="1127125"/>
            <a:ext cx="7989888" cy="1058863"/>
          </a:xfrm>
          <a:noFill/>
        </p:spPr>
        <p:txBody>
          <a:bodyPr/>
          <a:lstStyle>
            <a:lvl1pPr>
              <a:defRPr sz="4000">
                <a:solidFill>
                  <a:schemeClr val="bg1"/>
                </a:solidFill>
              </a:defRPr>
            </a:lvl1pPr>
          </a:lstStyle>
          <a:p>
            <a:r>
              <a:rPr lang="cs-CZ"/>
              <a:t>DĚKUJI ZA POZORNOST</a:t>
            </a:r>
          </a:p>
        </p:txBody>
      </p:sp>
      <p:sp>
        <p:nvSpPr>
          <p:cNvPr id="12" name="Rectangle 4"/>
          <p:cNvSpPr>
            <a:spLocks noGrp="1" noChangeArrowheads="1"/>
          </p:cNvSpPr>
          <p:nvPr>
            <p:ph type="subTitle" idx="1"/>
          </p:nvPr>
        </p:nvSpPr>
        <p:spPr>
          <a:xfrm>
            <a:off x="809625" y="3598863"/>
            <a:ext cx="5010150" cy="1362075"/>
          </a:xfrm>
        </p:spPr>
        <p:txBody>
          <a:bodyPr/>
          <a:lstStyle>
            <a:lvl1pPr marL="0" indent="0">
              <a:buFontTx/>
              <a:buNone/>
              <a:defRPr sz="1600">
                <a:solidFill>
                  <a:srgbClr val="969696"/>
                </a:solidFill>
              </a:defRPr>
            </a:lvl1pPr>
          </a:lstStyle>
          <a:p>
            <a:r>
              <a:rPr lang="cs-CZ"/>
              <a:t>Středoevropský technologický institut</a:t>
            </a:r>
          </a:p>
          <a:p>
            <a:r>
              <a:rPr lang="cs-CZ"/>
              <a:t>c/o Masarykova univerzita</a:t>
            </a:r>
          </a:p>
          <a:p>
            <a:r>
              <a:rPr lang="cs-CZ"/>
              <a:t>Žerotínovo nám. 9</a:t>
            </a:r>
          </a:p>
          <a:p>
            <a:r>
              <a:rPr lang="cs-CZ"/>
              <a:t>601 77 Brno</a:t>
            </a:r>
          </a:p>
          <a:p>
            <a:r>
              <a:rPr lang="cs-CZ"/>
              <a:t>Česká republika</a:t>
            </a:r>
          </a:p>
        </p:txBody>
      </p:sp>
    </p:spTree>
    <p:extLst>
      <p:ext uri="{BB962C8B-B14F-4D97-AF65-F5344CB8AC3E}">
        <p14:creationId xmlns:p14="http://schemas.microsoft.com/office/powerpoint/2010/main" val="2781465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 name="Picture 19" descr="ceitec_PPT_podklad_uvod"/>
          <p:cNvPicPr>
            <a:picLocks noChangeAspect="1" noChangeArrowheads="1"/>
          </p:cNvPicPr>
          <p:nvPr/>
        </p:nvPicPr>
        <p:blipFill>
          <a:blip r:embed="rId2">
            <a:extLst>
              <a:ext uri="{28A0092B-C50C-407E-A947-70E740481C1C}">
                <a14:useLocalDpi xmlns:a14="http://schemas.microsoft.com/office/drawing/2010/main" val="0"/>
              </a:ext>
            </a:extLst>
          </a:blip>
          <a:srcRect l="-59744" t="-93658"/>
          <a:stretch>
            <a:fillRect/>
          </a:stretch>
        </p:blipFill>
        <p:spPr bwMode="auto">
          <a:xfrm>
            <a:off x="1250950" y="801688"/>
            <a:ext cx="7883525" cy="5913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p:nvSpPr>
        <p:spPr bwMode="auto">
          <a:xfrm>
            <a:off x="0" y="0"/>
            <a:ext cx="9140825"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cs-CZ">
              <a:solidFill>
                <a:srgbClr val="000000"/>
              </a:solidFill>
            </a:endParaRPr>
          </a:p>
        </p:txBody>
      </p:sp>
      <p:pic>
        <p:nvPicPr>
          <p:cNvPr id="5" name="Picture 24" descr="logo+napis_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438" y="679450"/>
            <a:ext cx="44513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OPVaVpI_loga-eu_pos_H_E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9625" y="5826125"/>
            <a:ext cx="36163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ctrTitle"/>
          </p:nvPr>
        </p:nvSpPr>
        <p:spPr>
          <a:xfrm>
            <a:off x="809625" y="3057525"/>
            <a:ext cx="7989888" cy="1058863"/>
          </a:xfrm>
        </p:spPr>
        <p:txBody>
          <a:bodyPr/>
          <a:lstStyle>
            <a:lvl1pPr>
              <a:defRPr sz="4100">
                <a:solidFill>
                  <a:schemeClr val="bg2"/>
                </a:solidFill>
              </a:defRPr>
            </a:lvl1pPr>
          </a:lstStyle>
          <a:p>
            <a:r>
              <a:rPr lang="cs-CZ"/>
              <a:t>Klepnutím lze upravit styl předlohy nadpisů.</a:t>
            </a:r>
          </a:p>
        </p:txBody>
      </p:sp>
    </p:spTree>
    <p:extLst>
      <p:ext uri="{BB962C8B-B14F-4D97-AF65-F5344CB8AC3E}">
        <p14:creationId xmlns:p14="http://schemas.microsoft.com/office/powerpoint/2010/main" val="20536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30213" y="1282700"/>
            <a:ext cx="4065587"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82700"/>
            <a:ext cx="4067175"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sldNum" sz="quarter" idx="10"/>
          </p:nvPr>
        </p:nvSpPr>
        <p:spPr>
          <a:ln/>
        </p:spPr>
        <p:txBody>
          <a:bodyPr/>
          <a:lstStyle>
            <a:lvl1pPr>
              <a:defRPr/>
            </a:lvl1pPr>
          </a:lstStyle>
          <a:p>
            <a:pPr>
              <a:defRPr/>
            </a:pPr>
            <a:fld id="{E9E45AE8-DDB2-42F3-A15B-00EBB3B2178D}" type="slidenum">
              <a:rPr lang="cs-CZ"/>
              <a:pPr>
                <a:defRPr/>
              </a:pPr>
              <a:t>‹#›</a:t>
            </a:fld>
            <a:endParaRPr lang="cs-CZ">
              <a:solidFill>
                <a:srgbClr val="E1F0D2"/>
              </a:solidFill>
            </a:endParaRPr>
          </a:p>
        </p:txBody>
      </p:sp>
    </p:spTree>
    <p:extLst>
      <p:ext uri="{BB962C8B-B14F-4D97-AF65-F5344CB8AC3E}">
        <p14:creationId xmlns:p14="http://schemas.microsoft.com/office/powerpoint/2010/main" val="4056548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032CA274-F706-4113-A7B0-50CCFA37EF83}" type="slidenum">
              <a:rPr lang="cs-CZ"/>
              <a:pPr>
                <a:defRPr/>
              </a:pPr>
              <a:t>‹#›</a:t>
            </a:fld>
            <a:endParaRPr lang="cs-CZ">
              <a:solidFill>
                <a:srgbClr val="E1F0D2"/>
              </a:solidFill>
            </a:endParaRPr>
          </a:p>
        </p:txBody>
      </p:sp>
    </p:spTree>
    <p:extLst>
      <p:ext uri="{BB962C8B-B14F-4D97-AF65-F5344CB8AC3E}">
        <p14:creationId xmlns:p14="http://schemas.microsoft.com/office/powerpoint/2010/main" val="587705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6C004439-EEFA-4C78-9EB6-AA21D036329F}" type="slidenum">
              <a:rPr lang="cs-CZ"/>
              <a:pPr>
                <a:defRPr/>
              </a:pPr>
              <a:t>‹#›</a:t>
            </a:fld>
            <a:endParaRPr lang="cs-CZ">
              <a:solidFill>
                <a:srgbClr val="E1F0D2"/>
              </a:solidFill>
            </a:endParaRPr>
          </a:p>
        </p:txBody>
      </p:sp>
    </p:spTree>
    <p:extLst>
      <p:ext uri="{BB962C8B-B14F-4D97-AF65-F5344CB8AC3E}">
        <p14:creationId xmlns:p14="http://schemas.microsoft.com/office/powerpoint/2010/main" val="3401056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30213" y="1282700"/>
            <a:ext cx="4065587"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82700"/>
            <a:ext cx="4067175"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1D80E4C3-8C39-4B24-BF6A-6EBB3286F822}" type="slidenum">
              <a:rPr lang="cs-CZ"/>
              <a:pPr>
                <a:defRPr/>
              </a:pPr>
              <a:t>‹#›</a:t>
            </a:fld>
            <a:endParaRPr lang="cs-CZ">
              <a:solidFill>
                <a:srgbClr val="E1F0D2"/>
              </a:solidFill>
            </a:endParaRPr>
          </a:p>
        </p:txBody>
      </p:sp>
    </p:spTree>
    <p:extLst>
      <p:ext uri="{BB962C8B-B14F-4D97-AF65-F5344CB8AC3E}">
        <p14:creationId xmlns:p14="http://schemas.microsoft.com/office/powerpoint/2010/main" val="3700094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9B3BFBD0-7C86-4D96-AF92-B3F611038253}" type="slidenum">
              <a:rPr lang="cs-CZ"/>
              <a:pPr>
                <a:defRPr/>
              </a:pPr>
              <a:t>‹#›</a:t>
            </a:fld>
            <a:endParaRPr lang="cs-CZ">
              <a:solidFill>
                <a:srgbClr val="E1F0D2"/>
              </a:solidFill>
            </a:endParaRPr>
          </a:p>
        </p:txBody>
      </p:sp>
    </p:spTree>
    <p:extLst>
      <p:ext uri="{BB962C8B-B14F-4D97-AF65-F5344CB8AC3E}">
        <p14:creationId xmlns:p14="http://schemas.microsoft.com/office/powerpoint/2010/main" val="1389918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8A4CA23B-C8EA-463C-9D1A-33803B9BB04C}" type="slidenum">
              <a:rPr lang="cs-CZ"/>
              <a:pPr>
                <a:defRPr/>
              </a:pPr>
              <a:t>‹#›</a:t>
            </a:fld>
            <a:endParaRPr lang="cs-CZ">
              <a:solidFill>
                <a:srgbClr val="E1F0D2"/>
              </a:solidFill>
            </a:endParaRPr>
          </a:p>
        </p:txBody>
      </p:sp>
    </p:spTree>
    <p:extLst>
      <p:ext uri="{BB962C8B-B14F-4D97-AF65-F5344CB8AC3E}">
        <p14:creationId xmlns:p14="http://schemas.microsoft.com/office/powerpoint/2010/main" val="29559857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1C479042-267C-42CE-BC06-6266D6354574}" type="slidenum">
              <a:rPr lang="cs-CZ"/>
              <a:pPr>
                <a:defRPr/>
              </a:pPr>
              <a:t>‹#›</a:t>
            </a:fld>
            <a:endParaRPr lang="cs-CZ">
              <a:solidFill>
                <a:srgbClr val="E1F0D2"/>
              </a:solidFill>
            </a:endParaRPr>
          </a:p>
        </p:txBody>
      </p:sp>
    </p:spTree>
    <p:extLst>
      <p:ext uri="{BB962C8B-B14F-4D97-AF65-F5344CB8AC3E}">
        <p14:creationId xmlns:p14="http://schemas.microsoft.com/office/powerpoint/2010/main" val="1616881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934B7261-8B8F-4893-AA61-AE4C16CB5920}" type="slidenum">
              <a:rPr lang="cs-CZ"/>
              <a:pPr>
                <a:defRPr/>
              </a:pPr>
              <a:t>‹#›</a:t>
            </a:fld>
            <a:endParaRPr lang="cs-CZ">
              <a:solidFill>
                <a:srgbClr val="E1F0D2"/>
              </a:solidFill>
            </a:endParaRPr>
          </a:p>
        </p:txBody>
      </p:sp>
    </p:spTree>
    <p:extLst>
      <p:ext uri="{BB962C8B-B14F-4D97-AF65-F5344CB8AC3E}">
        <p14:creationId xmlns:p14="http://schemas.microsoft.com/office/powerpoint/2010/main" val="3154543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613A8553-308C-4547-8D9B-E83DC8936175}" type="slidenum">
              <a:rPr lang="cs-CZ"/>
              <a:pPr>
                <a:defRPr/>
              </a:pPr>
              <a:t>‹#›</a:t>
            </a:fld>
            <a:endParaRPr lang="cs-CZ">
              <a:solidFill>
                <a:srgbClr val="E1F0D2"/>
              </a:solidFill>
            </a:endParaRPr>
          </a:p>
        </p:txBody>
      </p:sp>
    </p:spTree>
    <p:extLst>
      <p:ext uri="{BB962C8B-B14F-4D97-AF65-F5344CB8AC3E}">
        <p14:creationId xmlns:p14="http://schemas.microsoft.com/office/powerpoint/2010/main" val="2377325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629A419F-2B5B-41E7-AC98-7CC8B580A253}" type="slidenum">
              <a:rPr lang="cs-CZ"/>
              <a:pPr>
                <a:defRPr/>
              </a:pPr>
              <a:t>‹#›</a:t>
            </a:fld>
            <a:endParaRPr lang="cs-CZ">
              <a:solidFill>
                <a:srgbClr val="E1F0D2"/>
              </a:solidFill>
            </a:endParaRPr>
          </a:p>
        </p:txBody>
      </p:sp>
    </p:spTree>
    <p:extLst>
      <p:ext uri="{BB962C8B-B14F-4D97-AF65-F5344CB8AC3E}">
        <p14:creationId xmlns:p14="http://schemas.microsoft.com/office/powerpoint/2010/main" val="2521095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43688" y="200025"/>
            <a:ext cx="2071687" cy="5878513"/>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27038" y="200025"/>
            <a:ext cx="6064250" cy="5878513"/>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3ECB959C-84D6-4638-86BA-C6C5F83BCE6D}" type="slidenum">
              <a:rPr lang="cs-CZ"/>
              <a:pPr>
                <a:defRPr/>
              </a:pPr>
              <a:t>‹#›</a:t>
            </a:fld>
            <a:endParaRPr lang="cs-CZ">
              <a:solidFill>
                <a:srgbClr val="E1F0D2"/>
              </a:solidFill>
            </a:endParaRPr>
          </a:p>
        </p:txBody>
      </p:sp>
    </p:spTree>
    <p:extLst>
      <p:ext uri="{BB962C8B-B14F-4D97-AF65-F5344CB8AC3E}">
        <p14:creationId xmlns:p14="http://schemas.microsoft.com/office/powerpoint/2010/main" val="175397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p:cNvSpPr>
            <a:spLocks noGrp="1" noChangeArrowheads="1"/>
          </p:cNvSpPr>
          <p:nvPr>
            <p:ph type="sldNum" sz="quarter" idx="10"/>
          </p:nvPr>
        </p:nvSpPr>
        <p:spPr>
          <a:ln/>
        </p:spPr>
        <p:txBody>
          <a:bodyPr/>
          <a:lstStyle>
            <a:lvl1pPr>
              <a:defRPr/>
            </a:lvl1pPr>
          </a:lstStyle>
          <a:p>
            <a:pPr>
              <a:defRPr/>
            </a:pPr>
            <a:fld id="{91981656-8B7E-419C-902F-4FA0DE19619A}" type="slidenum">
              <a:rPr lang="cs-CZ"/>
              <a:pPr>
                <a:defRPr/>
              </a:pPr>
              <a:t>‹#›</a:t>
            </a:fld>
            <a:endParaRPr lang="cs-CZ">
              <a:solidFill>
                <a:srgbClr val="E1F0D2"/>
              </a:solidFill>
            </a:endParaRPr>
          </a:p>
        </p:txBody>
      </p:sp>
    </p:spTree>
    <p:extLst>
      <p:ext uri="{BB962C8B-B14F-4D97-AF65-F5344CB8AC3E}">
        <p14:creationId xmlns:p14="http://schemas.microsoft.com/office/powerpoint/2010/main" val="31352643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2" descr="ceitec_PPT_podklad_uvod"/>
          <p:cNvPicPr>
            <a:picLocks noChangeAspect="1" noChangeArrowheads="1"/>
          </p:cNvPicPr>
          <p:nvPr/>
        </p:nvPicPr>
        <p:blipFill>
          <a:blip r:embed="rId2">
            <a:extLst>
              <a:ext uri="{28A0092B-C50C-407E-A947-70E740481C1C}">
                <a14:useLocalDpi xmlns:a14="http://schemas.microsoft.com/office/drawing/2010/main" val="0"/>
              </a:ext>
            </a:extLst>
          </a:blip>
          <a:srcRect l="-105400" t="-140446"/>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0" y="0"/>
            <a:ext cx="9140825"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cs-CZ">
              <a:solidFill>
                <a:srgbClr val="000000"/>
              </a:solidFill>
            </a:endParaRPr>
          </a:p>
        </p:txBody>
      </p:sp>
      <p:pic>
        <p:nvPicPr>
          <p:cNvPr id="6" name="Picture 9" descr="CEITEC_logo_pos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713" y="2949575"/>
            <a:ext cx="323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OPVaVpI_loga-eu_pos_H_E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5492750"/>
            <a:ext cx="36163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ctrTitle"/>
          </p:nvPr>
        </p:nvSpPr>
        <p:spPr>
          <a:xfrm>
            <a:off x="809625" y="1127125"/>
            <a:ext cx="7989888" cy="1058863"/>
          </a:xfrm>
        </p:spPr>
        <p:txBody>
          <a:bodyPr/>
          <a:lstStyle>
            <a:lvl1pPr>
              <a:defRPr sz="4000"/>
            </a:lvl1pPr>
          </a:lstStyle>
          <a:p>
            <a:r>
              <a:rPr lang="cs-CZ"/>
              <a:t>Thanks…</a:t>
            </a:r>
          </a:p>
        </p:txBody>
      </p:sp>
      <p:sp>
        <p:nvSpPr>
          <p:cNvPr id="69636" name="Rectangle 4"/>
          <p:cNvSpPr>
            <a:spLocks noGrp="1" noChangeArrowheads="1"/>
          </p:cNvSpPr>
          <p:nvPr>
            <p:ph type="subTitle" idx="1"/>
          </p:nvPr>
        </p:nvSpPr>
        <p:spPr>
          <a:xfrm>
            <a:off x="809625" y="3598863"/>
            <a:ext cx="5010150" cy="1362075"/>
          </a:xfrm>
        </p:spPr>
        <p:txBody>
          <a:bodyPr/>
          <a:lstStyle>
            <a:lvl1pPr marL="0" indent="0">
              <a:buFontTx/>
              <a:buNone/>
              <a:defRPr sz="1600">
                <a:solidFill>
                  <a:srgbClr val="969696"/>
                </a:solidFill>
              </a:defRPr>
            </a:lvl1pPr>
          </a:lstStyle>
          <a:p>
            <a:r>
              <a:rPr lang="cs-CZ"/>
              <a:t>Středoevropský technologický institut</a:t>
            </a:r>
          </a:p>
          <a:p>
            <a:r>
              <a:rPr lang="cs-CZ"/>
              <a:t>c/o Masarykova univerzita</a:t>
            </a:r>
          </a:p>
          <a:p>
            <a:r>
              <a:rPr lang="cs-CZ"/>
              <a:t>Žerotínovo nám. 9</a:t>
            </a:r>
          </a:p>
          <a:p>
            <a:r>
              <a:rPr lang="cs-CZ"/>
              <a:t>601 77 Brno</a:t>
            </a:r>
          </a:p>
          <a:p>
            <a:r>
              <a:rPr lang="cs-CZ"/>
              <a:t>Česká republika</a:t>
            </a:r>
          </a:p>
        </p:txBody>
      </p:sp>
    </p:spTree>
    <p:extLst>
      <p:ext uri="{BB962C8B-B14F-4D97-AF65-F5344CB8AC3E}">
        <p14:creationId xmlns:p14="http://schemas.microsoft.com/office/powerpoint/2010/main" val="1063410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číslo snímku 3"/>
          <p:cNvSpPr>
            <a:spLocks noGrp="1"/>
          </p:cNvSpPr>
          <p:nvPr>
            <p:ph type="sldNum" sz="quarter" idx="10"/>
          </p:nvPr>
        </p:nvSpPr>
        <p:spPr/>
        <p:txBody>
          <a:bodyPr/>
          <a:lstStyle>
            <a:lvl1pPr>
              <a:defRPr>
                <a:ea typeface="ＭＳ Ｐゴシック" pitchFamily="34" charset="-128"/>
              </a:defRPr>
            </a:lvl1pPr>
          </a:lstStyle>
          <a:p>
            <a:pPr>
              <a:defRPr/>
            </a:pPr>
            <a:fld id="{0715D82A-4143-4384-B493-CEBD550CE63C}" type="slidenum">
              <a:rPr lang="cs-CZ"/>
              <a:pPr>
                <a:defRPr/>
              </a:pPr>
              <a:t>‹#›</a:t>
            </a:fld>
            <a:r>
              <a:rPr lang="cs-CZ" b="0">
                <a:solidFill>
                  <a:srgbClr val="969696"/>
                </a:solidFill>
              </a:rPr>
              <a:t>/celkem</a:t>
            </a:r>
          </a:p>
        </p:txBody>
      </p:sp>
      <p:sp>
        <p:nvSpPr>
          <p:cNvPr id="5" name="Zástupný symbol pro zápatí 4"/>
          <p:cNvSpPr>
            <a:spLocks noGrp="1"/>
          </p:cNvSpPr>
          <p:nvPr>
            <p:ph type="ftr" sz="quarter" idx="11"/>
          </p:nvPr>
        </p:nvSpPr>
        <p:spPr/>
        <p:txBody>
          <a:bodyPr/>
          <a:lstStyle>
            <a:lvl1pPr>
              <a:defRPr>
                <a:ea typeface="ＭＳ Ｐゴシック" pitchFamily="34" charset="-128"/>
              </a:defRPr>
            </a:lvl1pPr>
          </a:lstStyle>
          <a:p>
            <a:pPr>
              <a:defRPr/>
            </a:pPr>
            <a:r>
              <a:rPr lang="cs-CZ"/>
              <a:t>Název prezentace - doplnit</a:t>
            </a:r>
          </a:p>
        </p:txBody>
      </p:sp>
    </p:spTree>
    <p:extLst>
      <p:ext uri="{BB962C8B-B14F-4D97-AF65-F5344CB8AC3E}">
        <p14:creationId xmlns:p14="http://schemas.microsoft.com/office/powerpoint/2010/main" val="2365420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Zástupný symbol pro číslo snímku 3"/>
          <p:cNvSpPr>
            <a:spLocks noGrp="1"/>
          </p:cNvSpPr>
          <p:nvPr>
            <p:ph type="sldNum" sz="quarter" idx="10"/>
          </p:nvPr>
        </p:nvSpPr>
        <p:spPr/>
        <p:txBody>
          <a:bodyPr/>
          <a:lstStyle>
            <a:lvl1pPr>
              <a:defRPr>
                <a:ea typeface="ＭＳ Ｐゴシック" pitchFamily="34" charset="-128"/>
              </a:defRPr>
            </a:lvl1pPr>
          </a:lstStyle>
          <a:p>
            <a:pPr>
              <a:defRPr/>
            </a:pPr>
            <a:fld id="{D3E592EC-B45A-4709-8D3F-7F350EC724D2}" type="slidenum">
              <a:rPr lang="cs-CZ"/>
              <a:pPr>
                <a:defRPr/>
              </a:pPr>
              <a:t>‹#›</a:t>
            </a:fld>
            <a:r>
              <a:rPr lang="cs-CZ" b="0">
                <a:solidFill>
                  <a:srgbClr val="969696"/>
                </a:solidFill>
              </a:rPr>
              <a:t>/celkem</a:t>
            </a:r>
          </a:p>
        </p:txBody>
      </p:sp>
      <p:sp>
        <p:nvSpPr>
          <p:cNvPr id="5" name="Zástupný symbol pro zápatí 4"/>
          <p:cNvSpPr>
            <a:spLocks noGrp="1"/>
          </p:cNvSpPr>
          <p:nvPr>
            <p:ph type="ftr" sz="quarter" idx="11"/>
          </p:nvPr>
        </p:nvSpPr>
        <p:spPr/>
        <p:txBody>
          <a:bodyPr/>
          <a:lstStyle>
            <a:lvl1pPr>
              <a:defRPr>
                <a:ea typeface="ＭＳ Ｐゴシック" pitchFamily="34" charset="-128"/>
              </a:defRPr>
            </a:lvl1pPr>
          </a:lstStyle>
          <a:p>
            <a:pPr>
              <a:defRPr/>
            </a:pPr>
            <a:r>
              <a:rPr lang="cs-CZ"/>
              <a:t>Název prezentace - doplnit</a:t>
            </a:r>
          </a:p>
        </p:txBody>
      </p:sp>
    </p:spTree>
    <p:extLst>
      <p:ext uri="{BB962C8B-B14F-4D97-AF65-F5344CB8AC3E}">
        <p14:creationId xmlns:p14="http://schemas.microsoft.com/office/powerpoint/2010/main" val="884765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31800" y="1619250"/>
            <a:ext cx="4062413"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6613" y="1619250"/>
            <a:ext cx="4062412"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číslo snímku 4"/>
          <p:cNvSpPr>
            <a:spLocks noGrp="1"/>
          </p:cNvSpPr>
          <p:nvPr>
            <p:ph type="sldNum" sz="quarter" idx="10"/>
          </p:nvPr>
        </p:nvSpPr>
        <p:spPr/>
        <p:txBody>
          <a:bodyPr/>
          <a:lstStyle>
            <a:lvl1pPr>
              <a:defRPr>
                <a:ea typeface="ＭＳ Ｐゴシック" pitchFamily="34" charset="-128"/>
              </a:defRPr>
            </a:lvl1pPr>
          </a:lstStyle>
          <a:p>
            <a:pPr>
              <a:defRPr/>
            </a:pPr>
            <a:fld id="{74E6F857-FF25-470C-B266-C4C6D3BB563D}" type="slidenum">
              <a:rPr lang="cs-CZ"/>
              <a:pPr>
                <a:defRPr/>
              </a:pPr>
              <a:t>‹#›</a:t>
            </a:fld>
            <a:r>
              <a:rPr lang="cs-CZ" b="0">
                <a:solidFill>
                  <a:srgbClr val="969696"/>
                </a:solidFill>
              </a:rPr>
              <a:t>/celkem</a:t>
            </a:r>
          </a:p>
        </p:txBody>
      </p:sp>
      <p:sp>
        <p:nvSpPr>
          <p:cNvPr id="6" name="Zástupný symbol pro zápatí 5"/>
          <p:cNvSpPr>
            <a:spLocks noGrp="1"/>
          </p:cNvSpPr>
          <p:nvPr>
            <p:ph type="ftr" sz="quarter" idx="11"/>
          </p:nvPr>
        </p:nvSpPr>
        <p:spPr/>
        <p:txBody>
          <a:bodyPr/>
          <a:lstStyle>
            <a:lvl1pPr>
              <a:defRPr>
                <a:ea typeface="ＭＳ Ｐゴシック" pitchFamily="34" charset="-128"/>
              </a:defRPr>
            </a:lvl1pPr>
          </a:lstStyle>
          <a:p>
            <a:pPr>
              <a:defRPr/>
            </a:pPr>
            <a:r>
              <a:rPr lang="cs-CZ"/>
              <a:t>Název prezentace - doplnit</a:t>
            </a:r>
          </a:p>
        </p:txBody>
      </p:sp>
    </p:spTree>
    <p:extLst>
      <p:ext uri="{BB962C8B-B14F-4D97-AF65-F5344CB8AC3E}">
        <p14:creationId xmlns:p14="http://schemas.microsoft.com/office/powerpoint/2010/main" val="448149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číslo snímku 6"/>
          <p:cNvSpPr>
            <a:spLocks noGrp="1"/>
          </p:cNvSpPr>
          <p:nvPr>
            <p:ph type="sldNum" sz="quarter" idx="10"/>
          </p:nvPr>
        </p:nvSpPr>
        <p:spPr/>
        <p:txBody>
          <a:bodyPr/>
          <a:lstStyle>
            <a:lvl1pPr>
              <a:defRPr>
                <a:ea typeface="ＭＳ Ｐゴシック" pitchFamily="34" charset="-128"/>
              </a:defRPr>
            </a:lvl1pPr>
          </a:lstStyle>
          <a:p>
            <a:pPr>
              <a:defRPr/>
            </a:pPr>
            <a:fld id="{FA71DBD4-9360-4869-AC83-25962A5889A6}" type="slidenum">
              <a:rPr lang="cs-CZ"/>
              <a:pPr>
                <a:defRPr/>
              </a:pPr>
              <a:t>‹#›</a:t>
            </a:fld>
            <a:r>
              <a:rPr lang="cs-CZ" b="0">
                <a:solidFill>
                  <a:srgbClr val="969696"/>
                </a:solidFill>
              </a:rPr>
              <a:t>/celkem</a:t>
            </a:r>
          </a:p>
        </p:txBody>
      </p:sp>
      <p:sp>
        <p:nvSpPr>
          <p:cNvPr id="8" name="Zástupný symbol pro zápatí 7"/>
          <p:cNvSpPr>
            <a:spLocks noGrp="1"/>
          </p:cNvSpPr>
          <p:nvPr>
            <p:ph type="ftr" sz="quarter" idx="11"/>
          </p:nvPr>
        </p:nvSpPr>
        <p:spPr/>
        <p:txBody>
          <a:bodyPr/>
          <a:lstStyle>
            <a:lvl1pPr>
              <a:defRPr>
                <a:ea typeface="ＭＳ Ｐゴシック" pitchFamily="34" charset="-128"/>
              </a:defRPr>
            </a:lvl1pPr>
          </a:lstStyle>
          <a:p>
            <a:pPr>
              <a:defRPr/>
            </a:pPr>
            <a:r>
              <a:rPr lang="cs-CZ"/>
              <a:t>Název prezentace - doplnit</a:t>
            </a:r>
          </a:p>
        </p:txBody>
      </p:sp>
    </p:spTree>
    <p:extLst>
      <p:ext uri="{BB962C8B-B14F-4D97-AF65-F5344CB8AC3E}">
        <p14:creationId xmlns:p14="http://schemas.microsoft.com/office/powerpoint/2010/main" val="1209473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číslo snímku 2"/>
          <p:cNvSpPr>
            <a:spLocks noGrp="1"/>
          </p:cNvSpPr>
          <p:nvPr>
            <p:ph type="sldNum" sz="quarter" idx="10"/>
          </p:nvPr>
        </p:nvSpPr>
        <p:spPr/>
        <p:txBody>
          <a:bodyPr/>
          <a:lstStyle>
            <a:lvl1pPr>
              <a:defRPr>
                <a:ea typeface="ＭＳ Ｐゴシック" pitchFamily="34" charset="-128"/>
              </a:defRPr>
            </a:lvl1pPr>
          </a:lstStyle>
          <a:p>
            <a:pPr>
              <a:defRPr/>
            </a:pPr>
            <a:fld id="{26CB3C4E-976D-447B-880F-108BAF51BCCA}" type="slidenum">
              <a:rPr lang="cs-CZ"/>
              <a:pPr>
                <a:defRPr/>
              </a:pPr>
              <a:t>‹#›</a:t>
            </a:fld>
            <a:r>
              <a:rPr lang="cs-CZ" b="0">
                <a:solidFill>
                  <a:srgbClr val="969696"/>
                </a:solidFill>
              </a:rPr>
              <a:t>/celkem</a:t>
            </a:r>
          </a:p>
        </p:txBody>
      </p:sp>
      <p:sp>
        <p:nvSpPr>
          <p:cNvPr id="4" name="Zástupný symbol pro zápatí 3"/>
          <p:cNvSpPr>
            <a:spLocks noGrp="1"/>
          </p:cNvSpPr>
          <p:nvPr>
            <p:ph type="ftr" sz="quarter" idx="11"/>
          </p:nvPr>
        </p:nvSpPr>
        <p:spPr/>
        <p:txBody>
          <a:bodyPr/>
          <a:lstStyle>
            <a:lvl1pPr>
              <a:defRPr>
                <a:ea typeface="ＭＳ Ｐゴシック" pitchFamily="34" charset="-128"/>
              </a:defRPr>
            </a:lvl1pPr>
          </a:lstStyle>
          <a:p>
            <a:pPr>
              <a:defRPr/>
            </a:pPr>
            <a:r>
              <a:rPr lang="cs-CZ"/>
              <a:t>Název prezentace - doplnit</a:t>
            </a:r>
          </a:p>
        </p:txBody>
      </p:sp>
    </p:spTree>
    <p:extLst>
      <p:ext uri="{BB962C8B-B14F-4D97-AF65-F5344CB8AC3E}">
        <p14:creationId xmlns:p14="http://schemas.microsoft.com/office/powerpoint/2010/main" val="1244204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p:txBody>
          <a:bodyPr/>
          <a:lstStyle>
            <a:lvl1pPr>
              <a:defRPr>
                <a:ea typeface="ＭＳ Ｐゴシック" pitchFamily="34" charset="-128"/>
              </a:defRPr>
            </a:lvl1pPr>
          </a:lstStyle>
          <a:p>
            <a:pPr>
              <a:defRPr/>
            </a:pPr>
            <a:fld id="{41F57C65-FE31-4ACF-B1D0-795B9DDDFA44}" type="slidenum">
              <a:rPr lang="cs-CZ"/>
              <a:pPr>
                <a:defRPr/>
              </a:pPr>
              <a:t>‹#›</a:t>
            </a:fld>
            <a:r>
              <a:rPr lang="cs-CZ" b="0">
                <a:solidFill>
                  <a:srgbClr val="969696"/>
                </a:solidFill>
              </a:rPr>
              <a:t>/celkem</a:t>
            </a:r>
          </a:p>
        </p:txBody>
      </p:sp>
      <p:sp>
        <p:nvSpPr>
          <p:cNvPr id="3" name="Zástupný symbol pro zápatí 2"/>
          <p:cNvSpPr>
            <a:spLocks noGrp="1"/>
          </p:cNvSpPr>
          <p:nvPr>
            <p:ph type="ftr" sz="quarter" idx="11"/>
          </p:nvPr>
        </p:nvSpPr>
        <p:spPr/>
        <p:txBody>
          <a:bodyPr/>
          <a:lstStyle>
            <a:lvl1pPr>
              <a:defRPr>
                <a:ea typeface="ＭＳ Ｐゴシック" pitchFamily="34" charset="-128"/>
              </a:defRPr>
            </a:lvl1pPr>
          </a:lstStyle>
          <a:p>
            <a:pPr>
              <a:defRPr/>
            </a:pPr>
            <a:r>
              <a:rPr lang="cs-CZ"/>
              <a:t>Název prezentace - doplnit</a:t>
            </a:r>
          </a:p>
        </p:txBody>
      </p:sp>
    </p:spTree>
    <p:extLst>
      <p:ext uri="{BB962C8B-B14F-4D97-AF65-F5344CB8AC3E}">
        <p14:creationId xmlns:p14="http://schemas.microsoft.com/office/powerpoint/2010/main" val="2334578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číslo snímku 4"/>
          <p:cNvSpPr>
            <a:spLocks noGrp="1"/>
          </p:cNvSpPr>
          <p:nvPr>
            <p:ph type="sldNum" sz="quarter" idx="10"/>
          </p:nvPr>
        </p:nvSpPr>
        <p:spPr/>
        <p:txBody>
          <a:bodyPr/>
          <a:lstStyle>
            <a:lvl1pPr>
              <a:defRPr>
                <a:ea typeface="ＭＳ Ｐゴシック" pitchFamily="34" charset="-128"/>
              </a:defRPr>
            </a:lvl1pPr>
          </a:lstStyle>
          <a:p>
            <a:pPr>
              <a:defRPr/>
            </a:pPr>
            <a:fld id="{84EED4C0-DEC0-41F4-A73F-3275C4ABDBA3}" type="slidenum">
              <a:rPr lang="cs-CZ"/>
              <a:pPr>
                <a:defRPr/>
              </a:pPr>
              <a:t>‹#›</a:t>
            </a:fld>
            <a:r>
              <a:rPr lang="cs-CZ" b="0">
                <a:solidFill>
                  <a:srgbClr val="969696"/>
                </a:solidFill>
              </a:rPr>
              <a:t>/celkem</a:t>
            </a:r>
          </a:p>
        </p:txBody>
      </p:sp>
      <p:sp>
        <p:nvSpPr>
          <p:cNvPr id="6" name="Zástupný symbol pro zápatí 5"/>
          <p:cNvSpPr>
            <a:spLocks noGrp="1"/>
          </p:cNvSpPr>
          <p:nvPr>
            <p:ph type="ftr" sz="quarter" idx="11"/>
          </p:nvPr>
        </p:nvSpPr>
        <p:spPr/>
        <p:txBody>
          <a:bodyPr/>
          <a:lstStyle>
            <a:lvl1pPr>
              <a:defRPr>
                <a:ea typeface="ＭＳ Ｐゴシック" pitchFamily="34" charset="-128"/>
              </a:defRPr>
            </a:lvl1pPr>
          </a:lstStyle>
          <a:p>
            <a:pPr>
              <a:defRPr/>
            </a:pPr>
            <a:r>
              <a:rPr lang="cs-CZ"/>
              <a:t>Název prezentace - doplnit</a:t>
            </a:r>
          </a:p>
        </p:txBody>
      </p:sp>
    </p:spTree>
    <p:extLst>
      <p:ext uri="{BB962C8B-B14F-4D97-AF65-F5344CB8AC3E}">
        <p14:creationId xmlns:p14="http://schemas.microsoft.com/office/powerpoint/2010/main" val="2116915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číslo snímku 4"/>
          <p:cNvSpPr>
            <a:spLocks noGrp="1"/>
          </p:cNvSpPr>
          <p:nvPr>
            <p:ph type="sldNum" sz="quarter" idx="10"/>
          </p:nvPr>
        </p:nvSpPr>
        <p:spPr/>
        <p:txBody>
          <a:bodyPr/>
          <a:lstStyle>
            <a:lvl1pPr>
              <a:defRPr>
                <a:ea typeface="ＭＳ Ｐゴシック" pitchFamily="34" charset="-128"/>
              </a:defRPr>
            </a:lvl1pPr>
          </a:lstStyle>
          <a:p>
            <a:pPr>
              <a:defRPr/>
            </a:pPr>
            <a:fld id="{3F78DC3C-D148-4BAB-AC53-1F62DA8C2DF5}" type="slidenum">
              <a:rPr lang="cs-CZ"/>
              <a:pPr>
                <a:defRPr/>
              </a:pPr>
              <a:t>‹#›</a:t>
            </a:fld>
            <a:r>
              <a:rPr lang="cs-CZ" b="0">
                <a:solidFill>
                  <a:srgbClr val="969696"/>
                </a:solidFill>
              </a:rPr>
              <a:t>/celkem</a:t>
            </a:r>
          </a:p>
        </p:txBody>
      </p:sp>
      <p:sp>
        <p:nvSpPr>
          <p:cNvPr id="6" name="Zástupný symbol pro zápatí 5"/>
          <p:cNvSpPr>
            <a:spLocks noGrp="1"/>
          </p:cNvSpPr>
          <p:nvPr>
            <p:ph type="ftr" sz="quarter" idx="11"/>
          </p:nvPr>
        </p:nvSpPr>
        <p:spPr/>
        <p:txBody>
          <a:bodyPr/>
          <a:lstStyle>
            <a:lvl1pPr>
              <a:defRPr>
                <a:ea typeface="ＭＳ Ｐゴシック" pitchFamily="34" charset="-128"/>
              </a:defRPr>
            </a:lvl1pPr>
          </a:lstStyle>
          <a:p>
            <a:pPr>
              <a:defRPr/>
            </a:pPr>
            <a:r>
              <a:rPr lang="cs-CZ"/>
              <a:t>Název prezentace - doplnit</a:t>
            </a:r>
          </a:p>
        </p:txBody>
      </p:sp>
    </p:spTree>
    <p:extLst>
      <p:ext uri="{BB962C8B-B14F-4D97-AF65-F5344CB8AC3E}">
        <p14:creationId xmlns:p14="http://schemas.microsoft.com/office/powerpoint/2010/main" val="1483175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číslo snímku 3"/>
          <p:cNvSpPr>
            <a:spLocks noGrp="1"/>
          </p:cNvSpPr>
          <p:nvPr>
            <p:ph type="sldNum" sz="quarter" idx="10"/>
          </p:nvPr>
        </p:nvSpPr>
        <p:spPr/>
        <p:txBody>
          <a:bodyPr/>
          <a:lstStyle>
            <a:lvl1pPr>
              <a:defRPr>
                <a:ea typeface="ＭＳ Ｐゴシック" pitchFamily="34" charset="-128"/>
              </a:defRPr>
            </a:lvl1pPr>
          </a:lstStyle>
          <a:p>
            <a:pPr>
              <a:defRPr/>
            </a:pPr>
            <a:fld id="{06B4B118-7376-47A6-B34E-5808200A4093}" type="slidenum">
              <a:rPr lang="cs-CZ"/>
              <a:pPr>
                <a:defRPr/>
              </a:pPr>
              <a:t>‹#›</a:t>
            </a:fld>
            <a:r>
              <a:rPr lang="cs-CZ" b="0">
                <a:solidFill>
                  <a:srgbClr val="969696"/>
                </a:solidFill>
              </a:rPr>
              <a:t>/celkem</a:t>
            </a:r>
          </a:p>
        </p:txBody>
      </p:sp>
      <p:sp>
        <p:nvSpPr>
          <p:cNvPr id="5" name="Zástupný symbol pro zápatí 4"/>
          <p:cNvSpPr>
            <a:spLocks noGrp="1"/>
          </p:cNvSpPr>
          <p:nvPr>
            <p:ph type="ftr" sz="quarter" idx="11"/>
          </p:nvPr>
        </p:nvSpPr>
        <p:spPr/>
        <p:txBody>
          <a:bodyPr/>
          <a:lstStyle>
            <a:lvl1pPr>
              <a:defRPr>
                <a:ea typeface="ＭＳ Ｐゴシック" pitchFamily="34" charset="-128"/>
              </a:defRPr>
            </a:lvl1pPr>
          </a:lstStyle>
          <a:p>
            <a:pPr>
              <a:defRPr/>
            </a:pPr>
            <a:r>
              <a:rPr lang="cs-CZ"/>
              <a:t>Název prezentace - doplnit</a:t>
            </a:r>
          </a:p>
        </p:txBody>
      </p:sp>
    </p:spTree>
    <p:extLst>
      <p:ext uri="{BB962C8B-B14F-4D97-AF65-F5344CB8AC3E}">
        <p14:creationId xmlns:p14="http://schemas.microsoft.com/office/powerpoint/2010/main" val="403657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6"/>
          <p:cNvSpPr>
            <a:spLocks noGrp="1" noChangeArrowheads="1"/>
          </p:cNvSpPr>
          <p:nvPr>
            <p:ph type="sldNum" sz="quarter" idx="10"/>
          </p:nvPr>
        </p:nvSpPr>
        <p:spPr>
          <a:ln/>
        </p:spPr>
        <p:txBody>
          <a:bodyPr/>
          <a:lstStyle>
            <a:lvl1pPr>
              <a:defRPr/>
            </a:lvl1pPr>
          </a:lstStyle>
          <a:p>
            <a:pPr>
              <a:defRPr/>
            </a:pPr>
            <a:fld id="{628C448D-3745-438C-897F-995FAE410351}" type="slidenum">
              <a:rPr lang="cs-CZ"/>
              <a:pPr>
                <a:defRPr/>
              </a:pPr>
              <a:t>‹#›</a:t>
            </a:fld>
            <a:endParaRPr lang="cs-CZ">
              <a:solidFill>
                <a:srgbClr val="E1F0D2"/>
              </a:solidFill>
            </a:endParaRPr>
          </a:p>
        </p:txBody>
      </p:sp>
    </p:spTree>
    <p:extLst>
      <p:ext uri="{BB962C8B-B14F-4D97-AF65-F5344CB8AC3E}">
        <p14:creationId xmlns:p14="http://schemas.microsoft.com/office/powerpoint/2010/main" val="2587916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40513" y="404813"/>
            <a:ext cx="2068512" cy="5722937"/>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31800" y="404813"/>
            <a:ext cx="6056313" cy="572293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číslo snímku 3"/>
          <p:cNvSpPr>
            <a:spLocks noGrp="1"/>
          </p:cNvSpPr>
          <p:nvPr>
            <p:ph type="sldNum" sz="quarter" idx="10"/>
          </p:nvPr>
        </p:nvSpPr>
        <p:spPr/>
        <p:txBody>
          <a:bodyPr/>
          <a:lstStyle>
            <a:lvl1pPr>
              <a:defRPr>
                <a:ea typeface="ＭＳ Ｐゴシック" pitchFamily="34" charset="-128"/>
              </a:defRPr>
            </a:lvl1pPr>
          </a:lstStyle>
          <a:p>
            <a:pPr>
              <a:defRPr/>
            </a:pPr>
            <a:fld id="{BB605FD7-FFC8-42A0-92FC-689819653F73}" type="slidenum">
              <a:rPr lang="cs-CZ"/>
              <a:pPr>
                <a:defRPr/>
              </a:pPr>
              <a:t>‹#›</a:t>
            </a:fld>
            <a:r>
              <a:rPr lang="cs-CZ" b="0">
                <a:solidFill>
                  <a:srgbClr val="969696"/>
                </a:solidFill>
              </a:rPr>
              <a:t>/celkem</a:t>
            </a:r>
          </a:p>
        </p:txBody>
      </p:sp>
      <p:sp>
        <p:nvSpPr>
          <p:cNvPr id="5" name="Zástupný symbol pro zápatí 4"/>
          <p:cNvSpPr>
            <a:spLocks noGrp="1"/>
          </p:cNvSpPr>
          <p:nvPr>
            <p:ph type="ftr" sz="quarter" idx="11"/>
          </p:nvPr>
        </p:nvSpPr>
        <p:spPr/>
        <p:txBody>
          <a:bodyPr/>
          <a:lstStyle>
            <a:lvl1pPr>
              <a:defRPr>
                <a:ea typeface="ＭＳ Ｐゴシック" pitchFamily="34" charset="-128"/>
              </a:defRPr>
            </a:lvl1pPr>
          </a:lstStyle>
          <a:p>
            <a:pPr>
              <a:defRPr/>
            </a:pPr>
            <a:r>
              <a:rPr lang="cs-CZ"/>
              <a:t>Název prezentace - doplnit</a:t>
            </a:r>
          </a:p>
        </p:txBody>
      </p:sp>
    </p:spTree>
    <p:extLst>
      <p:ext uri="{BB962C8B-B14F-4D97-AF65-F5344CB8AC3E}">
        <p14:creationId xmlns:p14="http://schemas.microsoft.com/office/powerpoint/2010/main" val="25997492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 name="Picture 19" descr="ceitec_PPT_podklad_uvod"/>
          <p:cNvPicPr>
            <a:picLocks noChangeAspect="1" noChangeArrowheads="1"/>
          </p:cNvPicPr>
          <p:nvPr/>
        </p:nvPicPr>
        <p:blipFill>
          <a:blip r:embed="rId2">
            <a:extLst>
              <a:ext uri="{28A0092B-C50C-407E-A947-70E740481C1C}">
                <a14:useLocalDpi xmlns:a14="http://schemas.microsoft.com/office/drawing/2010/main" val="0"/>
              </a:ext>
            </a:extLst>
          </a:blip>
          <a:srcRect l="-59744" t="-93658"/>
          <a:stretch>
            <a:fillRect/>
          </a:stretch>
        </p:blipFill>
        <p:spPr bwMode="auto">
          <a:xfrm>
            <a:off x="1250950" y="801688"/>
            <a:ext cx="7883525" cy="5913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p:nvSpPr>
        <p:spPr bwMode="auto">
          <a:xfrm>
            <a:off x="0" y="0"/>
            <a:ext cx="9140825"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cs-CZ">
              <a:solidFill>
                <a:srgbClr val="000000"/>
              </a:solidFill>
            </a:endParaRPr>
          </a:p>
        </p:txBody>
      </p:sp>
      <p:pic>
        <p:nvPicPr>
          <p:cNvPr id="5" name="Picture 24" descr="logo+napis_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438" y="679450"/>
            <a:ext cx="44513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OPVaVpI_loga-eu_pos_H_E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9625" y="5826125"/>
            <a:ext cx="36163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ctrTitle"/>
          </p:nvPr>
        </p:nvSpPr>
        <p:spPr>
          <a:xfrm>
            <a:off x="809625" y="3057525"/>
            <a:ext cx="7989888" cy="1058863"/>
          </a:xfrm>
        </p:spPr>
        <p:txBody>
          <a:bodyPr/>
          <a:lstStyle>
            <a:lvl1pPr>
              <a:defRPr sz="4100">
                <a:solidFill>
                  <a:schemeClr val="bg2"/>
                </a:solidFill>
              </a:defRPr>
            </a:lvl1pPr>
          </a:lstStyle>
          <a:p>
            <a:r>
              <a:rPr lang="cs-CZ"/>
              <a:t>Klepnutím lze upravit styl předlohy nadpisů.</a:t>
            </a:r>
          </a:p>
        </p:txBody>
      </p:sp>
    </p:spTree>
    <p:extLst>
      <p:ext uri="{BB962C8B-B14F-4D97-AF65-F5344CB8AC3E}">
        <p14:creationId xmlns:p14="http://schemas.microsoft.com/office/powerpoint/2010/main" val="1024671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0F4985A2-C607-4A51-820E-48D319A8E94C}" type="slidenum">
              <a:rPr lang="cs-CZ"/>
              <a:pPr>
                <a:defRPr/>
              </a:pPr>
              <a:t>‹#›</a:t>
            </a:fld>
            <a:endParaRPr lang="cs-CZ">
              <a:solidFill>
                <a:srgbClr val="E1F0D2"/>
              </a:solidFill>
            </a:endParaRPr>
          </a:p>
        </p:txBody>
      </p:sp>
    </p:spTree>
    <p:extLst>
      <p:ext uri="{BB962C8B-B14F-4D97-AF65-F5344CB8AC3E}">
        <p14:creationId xmlns:p14="http://schemas.microsoft.com/office/powerpoint/2010/main" val="31611282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0EBE34E1-5E5F-42C0-B5A1-76D3DF195639}" type="slidenum">
              <a:rPr lang="cs-CZ"/>
              <a:pPr>
                <a:defRPr/>
              </a:pPr>
              <a:t>‹#›</a:t>
            </a:fld>
            <a:endParaRPr lang="cs-CZ">
              <a:solidFill>
                <a:srgbClr val="E1F0D2"/>
              </a:solidFill>
            </a:endParaRPr>
          </a:p>
        </p:txBody>
      </p:sp>
    </p:spTree>
    <p:extLst>
      <p:ext uri="{BB962C8B-B14F-4D97-AF65-F5344CB8AC3E}">
        <p14:creationId xmlns:p14="http://schemas.microsoft.com/office/powerpoint/2010/main" val="3395388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30213" y="1282700"/>
            <a:ext cx="4065587"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82700"/>
            <a:ext cx="4067175"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28399AE4-E16B-42CE-87A9-DDC65793D2FE}" type="slidenum">
              <a:rPr lang="cs-CZ"/>
              <a:pPr>
                <a:defRPr/>
              </a:pPr>
              <a:t>‹#›</a:t>
            </a:fld>
            <a:endParaRPr lang="cs-CZ">
              <a:solidFill>
                <a:srgbClr val="E1F0D2"/>
              </a:solidFill>
            </a:endParaRPr>
          </a:p>
        </p:txBody>
      </p:sp>
    </p:spTree>
    <p:extLst>
      <p:ext uri="{BB962C8B-B14F-4D97-AF65-F5344CB8AC3E}">
        <p14:creationId xmlns:p14="http://schemas.microsoft.com/office/powerpoint/2010/main" val="2065112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8A1D212D-37D7-4ABD-935E-4A73B39C4893}" type="slidenum">
              <a:rPr lang="cs-CZ"/>
              <a:pPr>
                <a:defRPr/>
              </a:pPr>
              <a:t>‹#›</a:t>
            </a:fld>
            <a:endParaRPr lang="cs-CZ">
              <a:solidFill>
                <a:srgbClr val="E1F0D2"/>
              </a:solidFill>
            </a:endParaRPr>
          </a:p>
        </p:txBody>
      </p:sp>
    </p:spTree>
    <p:extLst>
      <p:ext uri="{BB962C8B-B14F-4D97-AF65-F5344CB8AC3E}">
        <p14:creationId xmlns:p14="http://schemas.microsoft.com/office/powerpoint/2010/main" val="315149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4F723460-AADF-491F-A08A-5FB31AC68C6C}" type="slidenum">
              <a:rPr lang="cs-CZ"/>
              <a:pPr>
                <a:defRPr/>
              </a:pPr>
              <a:t>‹#›</a:t>
            </a:fld>
            <a:endParaRPr lang="cs-CZ">
              <a:solidFill>
                <a:srgbClr val="E1F0D2"/>
              </a:solidFill>
            </a:endParaRPr>
          </a:p>
        </p:txBody>
      </p:sp>
    </p:spTree>
    <p:extLst>
      <p:ext uri="{BB962C8B-B14F-4D97-AF65-F5344CB8AC3E}">
        <p14:creationId xmlns:p14="http://schemas.microsoft.com/office/powerpoint/2010/main" val="776543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7E4AEF2D-9E14-49E8-8B1F-7A92F18496A8}" type="slidenum">
              <a:rPr lang="cs-CZ"/>
              <a:pPr>
                <a:defRPr/>
              </a:pPr>
              <a:t>‹#›</a:t>
            </a:fld>
            <a:endParaRPr lang="cs-CZ">
              <a:solidFill>
                <a:srgbClr val="E1F0D2"/>
              </a:solidFill>
            </a:endParaRPr>
          </a:p>
        </p:txBody>
      </p:sp>
    </p:spTree>
    <p:extLst>
      <p:ext uri="{BB962C8B-B14F-4D97-AF65-F5344CB8AC3E}">
        <p14:creationId xmlns:p14="http://schemas.microsoft.com/office/powerpoint/2010/main" val="7293781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CE9A5720-C214-4F4D-8FA4-0B6AD3F7BA79}" type="slidenum">
              <a:rPr lang="cs-CZ"/>
              <a:pPr>
                <a:defRPr/>
              </a:pPr>
              <a:t>‹#›</a:t>
            </a:fld>
            <a:endParaRPr lang="cs-CZ">
              <a:solidFill>
                <a:srgbClr val="E1F0D2"/>
              </a:solidFill>
            </a:endParaRPr>
          </a:p>
        </p:txBody>
      </p:sp>
    </p:spTree>
    <p:extLst>
      <p:ext uri="{BB962C8B-B14F-4D97-AF65-F5344CB8AC3E}">
        <p14:creationId xmlns:p14="http://schemas.microsoft.com/office/powerpoint/2010/main" val="3978424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2A6B5AB9-AF17-4007-8377-9406A138647C}" type="slidenum">
              <a:rPr lang="cs-CZ"/>
              <a:pPr>
                <a:defRPr/>
              </a:pPr>
              <a:t>‹#›</a:t>
            </a:fld>
            <a:endParaRPr lang="cs-CZ">
              <a:solidFill>
                <a:srgbClr val="E1F0D2"/>
              </a:solidFill>
            </a:endParaRPr>
          </a:p>
        </p:txBody>
      </p:sp>
    </p:spTree>
    <p:extLst>
      <p:ext uri="{BB962C8B-B14F-4D97-AF65-F5344CB8AC3E}">
        <p14:creationId xmlns:p14="http://schemas.microsoft.com/office/powerpoint/2010/main" val="415346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D64F305-7753-4358-9E05-4F8929ABF788}" type="slidenum">
              <a:rPr lang="cs-CZ"/>
              <a:pPr>
                <a:defRPr/>
              </a:pPr>
              <a:t>‹#›</a:t>
            </a:fld>
            <a:endParaRPr lang="cs-CZ">
              <a:solidFill>
                <a:srgbClr val="E1F0D2"/>
              </a:solidFill>
            </a:endParaRPr>
          </a:p>
        </p:txBody>
      </p:sp>
    </p:spTree>
    <p:extLst>
      <p:ext uri="{BB962C8B-B14F-4D97-AF65-F5344CB8AC3E}">
        <p14:creationId xmlns:p14="http://schemas.microsoft.com/office/powerpoint/2010/main" val="18363277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7AAE49B8-1C7F-4CC2-B481-A76A2F30F5C5}" type="slidenum">
              <a:rPr lang="cs-CZ"/>
              <a:pPr>
                <a:defRPr/>
              </a:pPr>
              <a:t>‹#›</a:t>
            </a:fld>
            <a:endParaRPr lang="cs-CZ">
              <a:solidFill>
                <a:srgbClr val="E1F0D2"/>
              </a:solidFill>
            </a:endParaRPr>
          </a:p>
        </p:txBody>
      </p:sp>
    </p:spTree>
    <p:extLst>
      <p:ext uri="{BB962C8B-B14F-4D97-AF65-F5344CB8AC3E}">
        <p14:creationId xmlns:p14="http://schemas.microsoft.com/office/powerpoint/2010/main" val="23015337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43688" y="200025"/>
            <a:ext cx="2071687" cy="5878513"/>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27038" y="200025"/>
            <a:ext cx="6064250" cy="5878513"/>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51F75767-6173-4005-8C07-8EF63675AFF8}" type="slidenum">
              <a:rPr lang="cs-CZ"/>
              <a:pPr>
                <a:defRPr/>
              </a:pPr>
              <a:t>‹#›</a:t>
            </a:fld>
            <a:endParaRPr lang="cs-CZ">
              <a:solidFill>
                <a:srgbClr val="E1F0D2"/>
              </a:solidFill>
            </a:endParaRPr>
          </a:p>
        </p:txBody>
      </p:sp>
    </p:spTree>
    <p:extLst>
      <p:ext uri="{BB962C8B-B14F-4D97-AF65-F5344CB8AC3E}">
        <p14:creationId xmlns:p14="http://schemas.microsoft.com/office/powerpoint/2010/main" val="15606495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 name="Picture 19" descr="ceitec_PPT_podklad_uvod"/>
          <p:cNvPicPr>
            <a:picLocks noChangeAspect="1" noChangeArrowheads="1"/>
          </p:cNvPicPr>
          <p:nvPr/>
        </p:nvPicPr>
        <p:blipFill>
          <a:blip r:embed="rId2">
            <a:extLst>
              <a:ext uri="{28A0092B-C50C-407E-A947-70E740481C1C}">
                <a14:useLocalDpi xmlns:a14="http://schemas.microsoft.com/office/drawing/2010/main" val="0"/>
              </a:ext>
            </a:extLst>
          </a:blip>
          <a:srcRect l="-59744" t="-93658"/>
          <a:stretch>
            <a:fillRect/>
          </a:stretch>
        </p:blipFill>
        <p:spPr bwMode="auto">
          <a:xfrm>
            <a:off x="1250950" y="801688"/>
            <a:ext cx="7883525" cy="5913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p:nvSpPr>
        <p:spPr bwMode="auto">
          <a:xfrm>
            <a:off x="0" y="0"/>
            <a:ext cx="9140825"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cs-CZ">
              <a:solidFill>
                <a:srgbClr val="000000"/>
              </a:solidFill>
            </a:endParaRPr>
          </a:p>
        </p:txBody>
      </p:sp>
      <p:pic>
        <p:nvPicPr>
          <p:cNvPr id="5" name="Picture 24" descr="logo+napis_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438" y="679450"/>
            <a:ext cx="44513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OPVaVpI_loga-eu_pos_H_E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9625" y="5826125"/>
            <a:ext cx="36163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descr="partner_logo_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54938" y="59848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ctrTitle"/>
          </p:nvPr>
        </p:nvSpPr>
        <p:spPr>
          <a:xfrm>
            <a:off x="809625" y="3057525"/>
            <a:ext cx="7989888" cy="1058863"/>
          </a:xfrm>
        </p:spPr>
        <p:txBody>
          <a:bodyPr/>
          <a:lstStyle>
            <a:lvl1pPr>
              <a:defRPr sz="4100">
                <a:solidFill>
                  <a:schemeClr val="bg2"/>
                </a:solidFill>
              </a:defRPr>
            </a:lvl1pPr>
          </a:lstStyle>
          <a:p>
            <a:r>
              <a:rPr lang="cs-CZ"/>
              <a:t>Klepnutím lze upravit styl předlohy nadpisů.</a:t>
            </a:r>
          </a:p>
        </p:txBody>
      </p:sp>
    </p:spTree>
    <p:extLst>
      <p:ext uri="{BB962C8B-B14F-4D97-AF65-F5344CB8AC3E}">
        <p14:creationId xmlns:p14="http://schemas.microsoft.com/office/powerpoint/2010/main" val="6026701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3DED39B7-A6CE-4E38-AF8D-9A1E0D8A3E64}" type="slidenum">
              <a:rPr lang="cs-CZ"/>
              <a:pPr>
                <a:defRPr/>
              </a:pPr>
              <a:t>‹#›</a:t>
            </a:fld>
            <a:endParaRPr lang="cs-CZ">
              <a:solidFill>
                <a:srgbClr val="E1F0D2"/>
              </a:solidFill>
            </a:endParaRPr>
          </a:p>
        </p:txBody>
      </p:sp>
    </p:spTree>
    <p:extLst>
      <p:ext uri="{BB962C8B-B14F-4D97-AF65-F5344CB8AC3E}">
        <p14:creationId xmlns:p14="http://schemas.microsoft.com/office/powerpoint/2010/main" val="6634279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98D1CC4F-EDA8-409A-B7D9-4CDA14C67C7F}" type="slidenum">
              <a:rPr lang="cs-CZ"/>
              <a:pPr>
                <a:defRPr/>
              </a:pPr>
              <a:t>‹#›</a:t>
            </a:fld>
            <a:endParaRPr lang="cs-CZ">
              <a:solidFill>
                <a:srgbClr val="E1F0D2"/>
              </a:solidFill>
            </a:endParaRPr>
          </a:p>
        </p:txBody>
      </p:sp>
    </p:spTree>
    <p:extLst>
      <p:ext uri="{BB962C8B-B14F-4D97-AF65-F5344CB8AC3E}">
        <p14:creationId xmlns:p14="http://schemas.microsoft.com/office/powerpoint/2010/main" val="27491468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30213" y="1282700"/>
            <a:ext cx="4065587"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82700"/>
            <a:ext cx="4067175"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BA177F70-ACA6-4E45-8916-F438EF0C1460}" type="slidenum">
              <a:rPr lang="cs-CZ"/>
              <a:pPr>
                <a:defRPr/>
              </a:pPr>
              <a:t>‹#›</a:t>
            </a:fld>
            <a:endParaRPr lang="cs-CZ">
              <a:solidFill>
                <a:srgbClr val="E1F0D2"/>
              </a:solidFill>
            </a:endParaRPr>
          </a:p>
        </p:txBody>
      </p:sp>
    </p:spTree>
    <p:extLst>
      <p:ext uri="{BB962C8B-B14F-4D97-AF65-F5344CB8AC3E}">
        <p14:creationId xmlns:p14="http://schemas.microsoft.com/office/powerpoint/2010/main" val="21037977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8A49FF00-B82A-4173-AA57-07813273ADD2}" type="slidenum">
              <a:rPr lang="cs-CZ"/>
              <a:pPr>
                <a:defRPr/>
              </a:pPr>
              <a:t>‹#›</a:t>
            </a:fld>
            <a:endParaRPr lang="cs-CZ">
              <a:solidFill>
                <a:srgbClr val="E1F0D2"/>
              </a:solidFill>
            </a:endParaRPr>
          </a:p>
        </p:txBody>
      </p:sp>
    </p:spTree>
    <p:extLst>
      <p:ext uri="{BB962C8B-B14F-4D97-AF65-F5344CB8AC3E}">
        <p14:creationId xmlns:p14="http://schemas.microsoft.com/office/powerpoint/2010/main" val="31867729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F59689F7-BD26-496E-8045-A7A9F3248626}" type="slidenum">
              <a:rPr lang="cs-CZ"/>
              <a:pPr>
                <a:defRPr/>
              </a:pPr>
              <a:t>‹#›</a:t>
            </a:fld>
            <a:endParaRPr lang="cs-CZ">
              <a:solidFill>
                <a:srgbClr val="E1F0D2"/>
              </a:solidFill>
            </a:endParaRPr>
          </a:p>
        </p:txBody>
      </p:sp>
    </p:spTree>
    <p:extLst>
      <p:ext uri="{BB962C8B-B14F-4D97-AF65-F5344CB8AC3E}">
        <p14:creationId xmlns:p14="http://schemas.microsoft.com/office/powerpoint/2010/main" val="36240817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06B4CB6E-3EA3-4494-9E07-AFFDD99C4C33}" type="slidenum">
              <a:rPr lang="cs-CZ"/>
              <a:pPr>
                <a:defRPr/>
              </a:pPr>
              <a:t>‹#›</a:t>
            </a:fld>
            <a:endParaRPr lang="cs-CZ">
              <a:solidFill>
                <a:srgbClr val="E1F0D2"/>
              </a:solidFill>
            </a:endParaRPr>
          </a:p>
        </p:txBody>
      </p:sp>
    </p:spTree>
    <p:extLst>
      <p:ext uri="{BB962C8B-B14F-4D97-AF65-F5344CB8AC3E}">
        <p14:creationId xmlns:p14="http://schemas.microsoft.com/office/powerpoint/2010/main" val="134298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EE4ED883-E279-4DD7-AA0E-B42E4ACFCF70}" type="slidenum">
              <a:rPr lang="cs-CZ"/>
              <a:pPr>
                <a:defRPr/>
              </a:pPr>
              <a:t>‹#›</a:t>
            </a:fld>
            <a:endParaRPr lang="cs-CZ">
              <a:solidFill>
                <a:srgbClr val="E1F0D2"/>
              </a:solidFill>
            </a:endParaRPr>
          </a:p>
        </p:txBody>
      </p:sp>
    </p:spTree>
    <p:extLst>
      <p:ext uri="{BB962C8B-B14F-4D97-AF65-F5344CB8AC3E}">
        <p14:creationId xmlns:p14="http://schemas.microsoft.com/office/powerpoint/2010/main" val="357995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sldNum" sz="quarter" idx="10"/>
          </p:nvPr>
        </p:nvSpPr>
        <p:spPr>
          <a:ln/>
        </p:spPr>
        <p:txBody>
          <a:bodyPr/>
          <a:lstStyle>
            <a:lvl1pPr>
              <a:defRPr/>
            </a:lvl1pPr>
          </a:lstStyle>
          <a:p>
            <a:pPr>
              <a:defRPr/>
            </a:pPr>
            <a:fld id="{C4DE2735-1769-420C-B081-896CC7D6898A}" type="slidenum">
              <a:rPr lang="cs-CZ"/>
              <a:pPr>
                <a:defRPr/>
              </a:pPr>
              <a:t>‹#›</a:t>
            </a:fld>
            <a:endParaRPr lang="cs-CZ">
              <a:solidFill>
                <a:srgbClr val="E1F0D2"/>
              </a:solidFill>
            </a:endParaRPr>
          </a:p>
        </p:txBody>
      </p:sp>
    </p:spTree>
    <p:extLst>
      <p:ext uri="{BB962C8B-B14F-4D97-AF65-F5344CB8AC3E}">
        <p14:creationId xmlns:p14="http://schemas.microsoft.com/office/powerpoint/2010/main" val="20792092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9CC26E33-536D-4471-8464-4E63E4CEE3EE}" type="slidenum">
              <a:rPr lang="cs-CZ"/>
              <a:pPr>
                <a:defRPr/>
              </a:pPr>
              <a:t>‹#›</a:t>
            </a:fld>
            <a:endParaRPr lang="cs-CZ">
              <a:solidFill>
                <a:srgbClr val="E1F0D2"/>
              </a:solidFill>
            </a:endParaRPr>
          </a:p>
        </p:txBody>
      </p:sp>
    </p:spTree>
    <p:extLst>
      <p:ext uri="{BB962C8B-B14F-4D97-AF65-F5344CB8AC3E}">
        <p14:creationId xmlns:p14="http://schemas.microsoft.com/office/powerpoint/2010/main" val="33701093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8DCE1686-502D-4F99-8B82-A7B534E64DF9}" type="slidenum">
              <a:rPr lang="cs-CZ"/>
              <a:pPr>
                <a:defRPr/>
              </a:pPr>
              <a:t>‹#›</a:t>
            </a:fld>
            <a:endParaRPr lang="cs-CZ">
              <a:solidFill>
                <a:srgbClr val="E1F0D2"/>
              </a:solidFill>
            </a:endParaRPr>
          </a:p>
        </p:txBody>
      </p:sp>
    </p:spTree>
    <p:extLst>
      <p:ext uri="{BB962C8B-B14F-4D97-AF65-F5344CB8AC3E}">
        <p14:creationId xmlns:p14="http://schemas.microsoft.com/office/powerpoint/2010/main" val="22042522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43688" y="200025"/>
            <a:ext cx="2071687" cy="5878513"/>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27038" y="200025"/>
            <a:ext cx="6064250" cy="5878513"/>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917508D6-A887-4C8D-B996-631842EBF044}" type="slidenum">
              <a:rPr lang="cs-CZ"/>
              <a:pPr>
                <a:defRPr/>
              </a:pPr>
              <a:t>‹#›</a:t>
            </a:fld>
            <a:endParaRPr lang="cs-CZ">
              <a:solidFill>
                <a:srgbClr val="E1F0D2"/>
              </a:solidFill>
            </a:endParaRPr>
          </a:p>
        </p:txBody>
      </p:sp>
    </p:spTree>
    <p:extLst>
      <p:ext uri="{BB962C8B-B14F-4D97-AF65-F5344CB8AC3E}">
        <p14:creationId xmlns:p14="http://schemas.microsoft.com/office/powerpoint/2010/main" val="28494491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pic>
        <p:nvPicPr>
          <p:cNvPr id="4" name="Picture 2" descr="ceitec_PPT_podklad_uvod"/>
          <p:cNvPicPr>
            <a:picLocks noChangeAspect="1" noChangeArrowheads="1"/>
          </p:cNvPicPr>
          <p:nvPr/>
        </p:nvPicPr>
        <p:blipFill>
          <a:blip r:embed="rId2">
            <a:extLst>
              <a:ext uri="{28A0092B-C50C-407E-A947-70E740481C1C}">
                <a14:useLocalDpi xmlns:a14="http://schemas.microsoft.com/office/drawing/2010/main" val="0"/>
              </a:ext>
            </a:extLst>
          </a:blip>
          <a:srcRect l="-105400" t="-140446"/>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0" y="0"/>
            <a:ext cx="9140825"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cs-CZ">
              <a:solidFill>
                <a:srgbClr val="000000"/>
              </a:solidFill>
            </a:endParaRPr>
          </a:p>
        </p:txBody>
      </p:sp>
      <p:pic>
        <p:nvPicPr>
          <p:cNvPr id="6" name="Picture 9" descr="CEITEC_logo_pos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713" y="2949575"/>
            <a:ext cx="323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OPVaVpI_loga-eu_pos_H_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750" y="5397500"/>
            <a:ext cx="36163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artner_logo_2_co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1213" y="5387975"/>
            <a:ext cx="6508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ctrTitle"/>
          </p:nvPr>
        </p:nvSpPr>
        <p:spPr>
          <a:xfrm>
            <a:off x="809625" y="1127125"/>
            <a:ext cx="7989888" cy="1058863"/>
          </a:xfrm>
        </p:spPr>
        <p:txBody>
          <a:bodyPr/>
          <a:lstStyle>
            <a:lvl1pPr>
              <a:defRPr sz="4000"/>
            </a:lvl1pPr>
          </a:lstStyle>
          <a:p>
            <a:r>
              <a:rPr lang="cs-CZ"/>
              <a:t>THANKS...</a:t>
            </a:r>
          </a:p>
        </p:txBody>
      </p:sp>
      <p:sp>
        <p:nvSpPr>
          <p:cNvPr id="69636" name="Rectangle 4"/>
          <p:cNvSpPr>
            <a:spLocks noGrp="1" noChangeArrowheads="1"/>
          </p:cNvSpPr>
          <p:nvPr>
            <p:ph type="subTitle" idx="1"/>
          </p:nvPr>
        </p:nvSpPr>
        <p:spPr>
          <a:xfrm>
            <a:off x="809625" y="3598863"/>
            <a:ext cx="5010150" cy="1362075"/>
          </a:xfrm>
        </p:spPr>
        <p:txBody>
          <a:bodyPr/>
          <a:lstStyle>
            <a:lvl1pPr marL="0" indent="0">
              <a:buFontTx/>
              <a:buNone/>
              <a:defRPr sz="1600">
                <a:solidFill>
                  <a:srgbClr val="969696"/>
                </a:solidFill>
              </a:defRPr>
            </a:lvl1pPr>
          </a:lstStyle>
          <a:p>
            <a:r>
              <a:rPr lang="cs-CZ"/>
              <a:t>Středoevropský technologický institut</a:t>
            </a:r>
          </a:p>
          <a:p>
            <a:r>
              <a:rPr lang="cs-CZ"/>
              <a:t>c/o Masarykova univerzita</a:t>
            </a:r>
          </a:p>
          <a:p>
            <a:r>
              <a:rPr lang="cs-CZ"/>
              <a:t>Žerotínovo nám. 9</a:t>
            </a:r>
          </a:p>
          <a:p>
            <a:r>
              <a:rPr lang="cs-CZ"/>
              <a:t>601 77 Brno</a:t>
            </a:r>
          </a:p>
          <a:p>
            <a:r>
              <a:rPr lang="cs-CZ"/>
              <a:t>Česká republika</a:t>
            </a:r>
          </a:p>
        </p:txBody>
      </p:sp>
    </p:spTree>
    <p:extLst>
      <p:ext uri="{BB962C8B-B14F-4D97-AF65-F5344CB8AC3E}">
        <p14:creationId xmlns:p14="http://schemas.microsoft.com/office/powerpoint/2010/main" val="42026513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 name="Picture 19" descr="ceitec_PPT_podklad_uvod"/>
          <p:cNvPicPr>
            <a:picLocks noChangeAspect="1" noChangeArrowheads="1"/>
          </p:cNvPicPr>
          <p:nvPr/>
        </p:nvPicPr>
        <p:blipFill>
          <a:blip r:embed="rId2">
            <a:extLst>
              <a:ext uri="{28A0092B-C50C-407E-A947-70E740481C1C}">
                <a14:useLocalDpi xmlns:a14="http://schemas.microsoft.com/office/drawing/2010/main" val="0"/>
              </a:ext>
            </a:extLst>
          </a:blip>
          <a:srcRect l="-59744" t="-93658"/>
          <a:stretch>
            <a:fillRect/>
          </a:stretch>
        </p:blipFill>
        <p:spPr bwMode="auto">
          <a:xfrm>
            <a:off x="1250950" y="801688"/>
            <a:ext cx="7883525" cy="5913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p:nvSpPr>
        <p:spPr bwMode="auto">
          <a:xfrm>
            <a:off x="0" y="0"/>
            <a:ext cx="9140825"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cs-CZ">
              <a:solidFill>
                <a:srgbClr val="000000"/>
              </a:solidFill>
            </a:endParaRPr>
          </a:p>
        </p:txBody>
      </p:sp>
      <p:pic>
        <p:nvPicPr>
          <p:cNvPr id="5" name="Picture 24" descr="logo+napis_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438" y="679450"/>
            <a:ext cx="44513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OPVaVpI_loga-eu_pos_H_E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9625" y="5826125"/>
            <a:ext cx="36163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descr="partner_logo_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54938" y="59848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ctrTitle"/>
          </p:nvPr>
        </p:nvSpPr>
        <p:spPr>
          <a:xfrm>
            <a:off x="809625" y="3057525"/>
            <a:ext cx="7989888" cy="1058863"/>
          </a:xfrm>
        </p:spPr>
        <p:txBody>
          <a:bodyPr/>
          <a:lstStyle>
            <a:lvl1pPr>
              <a:defRPr sz="4100">
                <a:solidFill>
                  <a:schemeClr val="bg2"/>
                </a:solidFill>
              </a:defRPr>
            </a:lvl1pPr>
          </a:lstStyle>
          <a:p>
            <a:r>
              <a:rPr lang="cs-CZ"/>
              <a:t>Klepnutím lze upravit styl předlohy nadpisů.</a:t>
            </a:r>
          </a:p>
        </p:txBody>
      </p:sp>
    </p:spTree>
    <p:extLst>
      <p:ext uri="{BB962C8B-B14F-4D97-AF65-F5344CB8AC3E}">
        <p14:creationId xmlns:p14="http://schemas.microsoft.com/office/powerpoint/2010/main" val="27043336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D1544177-BE09-45C0-A979-C61236493EA8}" type="slidenum">
              <a:rPr lang="cs-CZ"/>
              <a:pPr>
                <a:defRPr/>
              </a:pPr>
              <a:t>‹#›</a:t>
            </a:fld>
            <a:endParaRPr lang="cs-CZ">
              <a:solidFill>
                <a:srgbClr val="E1F0D2"/>
              </a:solidFill>
            </a:endParaRPr>
          </a:p>
        </p:txBody>
      </p:sp>
    </p:spTree>
    <p:extLst>
      <p:ext uri="{BB962C8B-B14F-4D97-AF65-F5344CB8AC3E}">
        <p14:creationId xmlns:p14="http://schemas.microsoft.com/office/powerpoint/2010/main" val="2402381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B633C32B-D902-4872-95AD-D64320A2B9EA}" type="slidenum">
              <a:rPr lang="cs-CZ"/>
              <a:pPr>
                <a:defRPr/>
              </a:pPr>
              <a:t>‹#›</a:t>
            </a:fld>
            <a:endParaRPr lang="cs-CZ">
              <a:solidFill>
                <a:srgbClr val="E1F0D2"/>
              </a:solidFill>
            </a:endParaRPr>
          </a:p>
        </p:txBody>
      </p:sp>
    </p:spTree>
    <p:extLst>
      <p:ext uri="{BB962C8B-B14F-4D97-AF65-F5344CB8AC3E}">
        <p14:creationId xmlns:p14="http://schemas.microsoft.com/office/powerpoint/2010/main" val="19509676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30213" y="1282700"/>
            <a:ext cx="4065587"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82700"/>
            <a:ext cx="4067175"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F314E3AD-D71C-48F5-B3B2-CF6F463C262C}" type="slidenum">
              <a:rPr lang="cs-CZ"/>
              <a:pPr>
                <a:defRPr/>
              </a:pPr>
              <a:t>‹#›</a:t>
            </a:fld>
            <a:endParaRPr lang="cs-CZ">
              <a:solidFill>
                <a:srgbClr val="E1F0D2"/>
              </a:solidFill>
            </a:endParaRPr>
          </a:p>
        </p:txBody>
      </p:sp>
    </p:spTree>
    <p:extLst>
      <p:ext uri="{BB962C8B-B14F-4D97-AF65-F5344CB8AC3E}">
        <p14:creationId xmlns:p14="http://schemas.microsoft.com/office/powerpoint/2010/main" val="28889960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433D0049-B4FB-4FA0-9621-50557102C58D}" type="slidenum">
              <a:rPr lang="cs-CZ"/>
              <a:pPr>
                <a:defRPr/>
              </a:pPr>
              <a:t>‹#›</a:t>
            </a:fld>
            <a:endParaRPr lang="cs-CZ">
              <a:solidFill>
                <a:srgbClr val="E1F0D2"/>
              </a:solidFill>
            </a:endParaRPr>
          </a:p>
        </p:txBody>
      </p:sp>
    </p:spTree>
    <p:extLst>
      <p:ext uri="{BB962C8B-B14F-4D97-AF65-F5344CB8AC3E}">
        <p14:creationId xmlns:p14="http://schemas.microsoft.com/office/powerpoint/2010/main" val="11285465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EB6B918F-8650-4170-B153-0DC3154723AA}" type="slidenum">
              <a:rPr lang="cs-CZ"/>
              <a:pPr>
                <a:defRPr/>
              </a:pPr>
              <a:t>‹#›</a:t>
            </a:fld>
            <a:endParaRPr lang="cs-CZ">
              <a:solidFill>
                <a:srgbClr val="E1F0D2"/>
              </a:solidFill>
            </a:endParaRPr>
          </a:p>
        </p:txBody>
      </p:sp>
    </p:spTree>
    <p:extLst>
      <p:ext uri="{BB962C8B-B14F-4D97-AF65-F5344CB8AC3E}">
        <p14:creationId xmlns:p14="http://schemas.microsoft.com/office/powerpoint/2010/main" val="217483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sldNum" sz="quarter" idx="10"/>
          </p:nvPr>
        </p:nvSpPr>
        <p:spPr>
          <a:ln/>
        </p:spPr>
        <p:txBody>
          <a:bodyPr/>
          <a:lstStyle>
            <a:lvl1pPr>
              <a:defRPr/>
            </a:lvl1pPr>
          </a:lstStyle>
          <a:p>
            <a:pPr>
              <a:defRPr/>
            </a:pPr>
            <a:fld id="{D7F371C3-27F6-475D-AB3E-B6AD5C6422CE}" type="slidenum">
              <a:rPr lang="cs-CZ"/>
              <a:pPr>
                <a:defRPr/>
              </a:pPr>
              <a:t>‹#›</a:t>
            </a:fld>
            <a:endParaRPr lang="cs-CZ">
              <a:solidFill>
                <a:srgbClr val="E1F0D2"/>
              </a:solidFill>
            </a:endParaRPr>
          </a:p>
        </p:txBody>
      </p:sp>
    </p:spTree>
    <p:extLst>
      <p:ext uri="{BB962C8B-B14F-4D97-AF65-F5344CB8AC3E}">
        <p14:creationId xmlns:p14="http://schemas.microsoft.com/office/powerpoint/2010/main" val="17984517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46A56D99-838A-4A29-B6B1-9E1C06CEFBE6}" type="slidenum">
              <a:rPr lang="cs-CZ"/>
              <a:pPr>
                <a:defRPr/>
              </a:pPr>
              <a:t>‹#›</a:t>
            </a:fld>
            <a:endParaRPr lang="cs-CZ">
              <a:solidFill>
                <a:srgbClr val="E1F0D2"/>
              </a:solidFill>
            </a:endParaRPr>
          </a:p>
        </p:txBody>
      </p:sp>
    </p:spTree>
    <p:extLst>
      <p:ext uri="{BB962C8B-B14F-4D97-AF65-F5344CB8AC3E}">
        <p14:creationId xmlns:p14="http://schemas.microsoft.com/office/powerpoint/2010/main" val="3285467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E8426D9F-94BD-4BB7-A88E-0D5C85CC2E75}" type="slidenum">
              <a:rPr lang="cs-CZ"/>
              <a:pPr>
                <a:defRPr/>
              </a:pPr>
              <a:t>‹#›</a:t>
            </a:fld>
            <a:endParaRPr lang="cs-CZ">
              <a:solidFill>
                <a:srgbClr val="E1F0D2"/>
              </a:solidFill>
            </a:endParaRPr>
          </a:p>
        </p:txBody>
      </p:sp>
    </p:spTree>
    <p:extLst>
      <p:ext uri="{BB962C8B-B14F-4D97-AF65-F5344CB8AC3E}">
        <p14:creationId xmlns:p14="http://schemas.microsoft.com/office/powerpoint/2010/main" val="11628977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A1E4A6BB-FF8B-4B24-95B7-123E03977996}" type="slidenum">
              <a:rPr lang="cs-CZ"/>
              <a:pPr>
                <a:defRPr/>
              </a:pPr>
              <a:t>‹#›</a:t>
            </a:fld>
            <a:endParaRPr lang="cs-CZ">
              <a:solidFill>
                <a:srgbClr val="E1F0D2"/>
              </a:solidFill>
            </a:endParaRPr>
          </a:p>
        </p:txBody>
      </p:sp>
    </p:spTree>
    <p:extLst>
      <p:ext uri="{BB962C8B-B14F-4D97-AF65-F5344CB8AC3E}">
        <p14:creationId xmlns:p14="http://schemas.microsoft.com/office/powerpoint/2010/main" val="10525081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9B654C68-3618-4363-A2A5-D94B9A268CB8}" type="slidenum">
              <a:rPr lang="cs-CZ"/>
              <a:pPr>
                <a:defRPr/>
              </a:pPr>
              <a:t>‹#›</a:t>
            </a:fld>
            <a:endParaRPr lang="cs-CZ">
              <a:solidFill>
                <a:srgbClr val="E1F0D2"/>
              </a:solidFill>
            </a:endParaRPr>
          </a:p>
        </p:txBody>
      </p:sp>
    </p:spTree>
    <p:extLst>
      <p:ext uri="{BB962C8B-B14F-4D97-AF65-F5344CB8AC3E}">
        <p14:creationId xmlns:p14="http://schemas.microsoft.com/office/powerpoint/2010/main" val="14564981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43688" y="200025"/>
            <a:ext cx="2071687" cy="5878513"/>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27038" y="200025"/>
            <a:ext cx="6064250" cy="5878513"/>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sldNum" sz="quarter" idx="10"/>
          </p:nvPr>
        </p:nvSpPr>
        <p:spPr/>
        <p:txBody>
          <a:bodyPr/>
          <a:lstStyle>
            <a:lvl1pPr>
              <a:defRPr>
                <a:ea typeface="ＭＳ Ｐゴシック" pitchFamily="34" charset="-128"/>
              </a:defRPr>
            </a:lvl1pPr>
          </a:lstStyle>
          <a:p>
            <a:pPr>
              <a:defRPr/>
            </a:pPr>
            <a:fld id="{1590C96D-D660-4AAE-A8B2-E2AA74B76BD6}" type="slidenum">
              <a:rPr lang="cs-CZ"/>
              <a:pPr>
                <a:defRPr/>
              </a:pPr>
              <a:t>‹#›</a:t>
            </a:fld>
            <a:endParaRPr lang="cs-CZ">
              <a:solidFill>
                <a:srgbClr val="E1F0D2"/>
              </a:solidFill>
            </a:endParaRPr>
          </a:p>
        </p:txBody>
      </p:sp>
    </p:spTree>
    <p:extLst>
      <p:ext uri="{BB962C8B-B14F-4D97-AF65-F5344CB8AC3E}">
        <p14:creationId xmlns:p14="http://schemas.microsoft.com/office/powerpoint/2010/main" val="378524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4.em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5.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8.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6502400"/>
            <a:ext cx="582613" cy="269875"/>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cs-CZ"/>
          </a:p>
        </p:txBody>
      </p:sp>
      <p:sp>
        <p:nvSpPr>
          <p:cNvPr id="1030" name="Rectangle 6"/>
          <p:cNvSpPr>
            <a:spLocks noGrp="1" noChangeArrowheads="1"/>
          </p:cNvSpPr>
          <p:nvPr>
            <p:ph type="sldNum" sz="quarter" idx="4"/>
          </p:nvPr>
        </p:nvSpPr>
        <p:spPr bwMode="auto">
          <a:xfrm>
            <a:off x="207963" y="6411913"/>
            <a:ext cx="668337" cy="323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sz="1300" b="1">
                <a:solidFill>
                  <a:schemeClr val="bg1"/>
                </a:solidFill>
                <a:latin typeface="Arial" pitchFamily="34" charset="0"/>
                <a:ea typeface="ＭＳ Ｐゴシック" pitchFamily="34" charset="-128"/>
                <a:cs typeface="+mn-cs"/>
              </a:defRPr>
            </a:lvl1pPr>
          </a:lstStyle>
          <a:p>
            <a:pPr>
              <a:defRPr/>
            </a:pPr>
            <a:fld id="{C262D5D9-B9D6-42AB-A550-473FF7802780}" type="slidenum">
              <a:rPr lang="cs-CZ"/>
              <a:pPr>
                <a:defRPr/>
              </a:pPr>
              <a:t>‹#›</a:t>
            </a:fld>
            <a:endParaRPr lang="cs-CZ">
              <a:solidFill>
                <a:srgbClr val="E1F0D2"/>
              </a:solidFill>
            </a:endParaRPr>
          </a:p>
        </p:txBody>
      </p:sp>
      <p:sp>
        <p:nvSpPr>
          <p:cNvPr id="1028" name="Rectangle 2"/>
          <p:cNvSpPr>
            <a:spLocks noGrp="1" noChangeArrowheads="1"/>
          </p:cNvSpPr>
          <p:nvPr>
            <p:ph type="title"/>
          </p:nvPr>
        </p:nvSpPr>
        <p:spPr bwMode="auto">
          <a:xfrm>
            <a:off x="427038" y="200025"/>
            <a:ext cx="827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1029" name="Rectangle 3"/>
          <p:cNvSpPr>
            <a:spLocks noGrp="1" noChangeArrowheads="1"/>
          </p:cNvSpPr>
          <p:nvPr>
            <p:ph type="body" idx="1"/>
          </p:nvPr>
        </p:nvSpPr>
        <p:spPr bwMode="auto">
          <a:xfrm>
            <a:off x="430213" y="1282700"/>
            <a:ext cx="828516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pic>
        <p:nvPicPr>
          <p:cNvPr id="2" name="Picture 25" descr="CEITEC_logo_pos"/>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0150" y="6491288"/>
            <a:ext cx="14541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6929" r:id="rId1"/>
    <p:sldLayoutId id="2147496900" r:id="rId2"/>
    <p:sldLayoutId id="2147496901" r:id="rId3"/>
    <p:sldLayoutId id="2147496902" r:id="rId4"/>
    <p:sldLayoutId id="2147496903" r:id="rId5"/>
    <p:sldLayoutId id="2147496904" r:id="rId6"/>
    <p:sldLayoutId id="2147496905" r:id="rId7"/>
    <p:sldLayoutId id="2147496906" r:id="rId8"/>
    <p:sldLayoutId id="2147496907" r:id="rId9"/>
    <p:sldLayoutId id="2147496908" r:id="rId10"/>
    <p:sldLayoutId id="2147496909" r:id="rId11"/>
    <p:sldLayoutId id="2147496931" r:id="rId12"/>
  </p:sldLayoutIdLst>
  <p:hf hdr="0" ftr="0" dt="0"/>
  <p:txStyles>
    <p:titleStyle>
      <a:lvl1pPr algn="l" rtl="0" eaLnBrk="0" fontAlgn="base" hangingPunct="0">
        <a:lnSpc>
          <a:spcPct val="90000"/>
        </a:lnSpc>
        <a:spcBef>
          <a:spcPct val="0"/>
        </a:spcBef>
        <a:spcAft>
          <a:spcPct val="0"/>
        </a:spcAft>
        <a:defRPr sz="3200">
          <a:solidFill>
            <a:srgbClr val="69BE28"/>
          </a:solidFill>
          <a:latin typeface="+mj-lt"/>
          <a:ea typeface="ＭＳ Ｐゴシック" charset="0"/>
          <a:cs typeface="ＭＳ Ｐゴシック"/>
        </a:defRPr>
      </a:lvl1pPr>
      <a:lvl2pPr algn="l" rtl="0" eaLnBrk="0" fontAlgn="base" hangingPunct="0">
        <a:lnSpc>
          <a:spcPct val="90000"/>
        </a:lnSpc>
        <a:spcBef>
          <a:spcPct val="0"/>
        </a:spcBef>
        <a:spcAft>
          <a:spcPct val="0"/>
        </a:spcAft>
        <a:defRPr sz="3200">
          <a:solidFill>
            <a:srgbClr val="69BE28"/>
          </a:solidFill>
          <a:latin typeface="Arial" charset="0"/>
          <a:ea typeface="ＭＳ Ｐゴシック" charset="0"/>
          <a:cs typeface="ＭＳ Ｐゴシック"/>
        </a:defRPr>
      </a:lvl2pPr>
      <a:lvl3pPr algn="l" rtl="0" eaLnBrk="0" fontAlgn="base" hangingPunct="0">
        <a:lnSpc>
          <a:spcPct val="90000"/>
        </a:lnSpc>
        <a:spcBef>
          <a:spcPct val="0"/>
        </a:spcBef>
        <a:spcAft>
          <a:spcPct val="0"/>
        </a:spcAft>
        <a:defRPr sz="3200">
          <a:solidFill>
            <a:srgbClr val="69BE28"/>
          </a:solidFill>
          <a:latin typeface="Arial" charset="0"/>
          <a:ea typeface="ＭＳ Ｐゴシック" charset="0"/>
          <a:cs typeface="ＭＳ Ｐゴシック"/>
        </a:defRPr>
      </a:lvl3pPr>
      <a:lvl4pPr algn="l" rtl="0" eaLnBrk="0" fontAlgn="base" hangingPunct="0">
        <a:lnSpc>
          <a:spcPct val="90000"/>
        </a:lnSpc>
        <a:spcBef>
          <a:spcPct val="0"/>
        </a:spcBef>
        <a:spcAft>
          <a:spcPct val="0"/>
        </a:spcAft>
        <a:defRPr sz="3200">
          <a:solidFill>
            <a:srgbClr val="69BE28"/>
          </a:solidFill>
          <a:latin typeface="Arial" charset="0"/>
          <a:ea typeface="ＭＳ Ｐゴシック" charset="0"/>
          <a:cs typeface="ＭＳ Ｐゴシック"/>
        </a:defRPr>
      </a:lvl4pPr>
      <a:lvl5pPr algn="l" rtl="0" eaLnBrk="0" fontAlgn="base" hangingPunct="0">
        <a:lnSpc>
          <a:spcPct val="90000"/>
        </a:lnSpc>
        <a:spcBef>
          <a:spcPct val="0"/>
        </a:spcBef>
        <a:spcAft>
          <a:spcPct val="0"/>
        </a:spcAft>
        <a:defRPr sz="3200">
          <a:solidFill>
            <a:srgbClr val="69BE28"/>
          </a:solidFill>
          <a:latin typeface="Arial" charset="0"/>
          <a:ea typeface="ＭＳ Ｐゴシック" charset="0"/>
          <a:cs typeface="ＭＳ Ｐゴシック"/>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p:titleStyle>
    <p:body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rgbClr val="292929"/>
          </a:solidFill>
          <a:latin typeface="+mn-lt"/>
          <a:ea typeface="ＭＳ Ｐゴシック" charset="0"/>
          <a:cs typeface="ＭＳ Ｐゴシック"/>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rgbClr val="292929"/>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rgbClr val="292929"/>
          </a:solidFill>
          <a:latin typeface="+mn-lt"/>
          <a:ea typeface="ＭＳ Ｐゴシック" charset="0"/>
          <a:cs typeface="ＭＳ Ｐゴシック"/>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rgbClr val="292929"/>
          </a:solidFill>
          <a:latin typeface="+mn-lt"/>
          <a:ea typeface="ＭＳ Ｐゴシック" charset="0"/>
          <a:cs typeface="ＭＳ Ｐゴシック"/>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rgbClr val="292929"/>
          </a:solidFill>
          <a:latin typeface="+mn-lt"/>
          <a:ea typeface="ＭＳ Ｐゴシック" charset="0"/>
          <a:cs typeface="ＭＳ Ｐゴシック"/>
        </a:defRPr>
      </a:lvl5pPr>
      <a:lvl6pPr marL="25146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6pPr>
      <a:lvl7pPr marL="29718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7pPr>
      <a:lvl8pPr marL="34290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8pPr>
      <a:lvl9pPr marL="38862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0"/>
          <p:cNvSpPr>
            <a:spLocks noChangeArrowheads="1"/>
          </p:cNvSpPr>
          <p:nvPr userDrawn="1"/>
        </p:nvSpPr>
        <p:spPr bwMode="auto">
          <a:xfrm>
            <a:off x="0" y="6502400"/>
            <a:ext cx="582613" cy="269875"/>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cs-CZ">
              <a:solidFill>
                <a:srgbClr val="000000"/>
              </a:solidFill>
            </a:endParaRPr>
          </a:p>
        </p:txBody>
      </p:sp>
      <p:sp>
        <p:nvSpPr>
          <p:cNvPr id="2051" name="Rectangle 2"/>
          <p:cNvSpPr>
            <a:spLocks noGrp="1" noChangeArrowheads="1"/>
          </p:cNvSpPr>
          <p:nvPr>
            <p:ph type="title"/>
          </p:nvPr>
        </p:nvSpPr>
        <p:spPr bwMode="auto">
          <a:xfrm>
            <a:off x="427038" y="200025"/>
            <a:ext cx="827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2052" name="Rectangle 3"/>
          <p:cNvSpPr>
            <a:spLocks noGrp="1" noChangeArrowheads="1"/>
          </p:cNvSpPr>
          <p:nvPr>
            <p:ph type="body" idx="1"/>
          </p:nvPr>
        </p:nvSpPr>
        <p:spPr bwMode="auto">
          <a:xfrm>
            <a:off x="430213" y="1282700"/>
            <a:ext cx="828516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pic>
        <p:nvPicPr>
          <p:cNvPr id="2053" name="Picture 25" descr="CEITEC_logo_pos"/>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550150" y="6491288"/>
            <a:ext cx="14541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7"/>
          <p:cNvSpPr>
            <a:spLocks noChangeArrowheads="1"/>
          </p:cNvSpPr>
          <p:nvPr/>
        </p:nvSpPr>
        <p:spPr bwMode="auto">
          <a:xfrm>
            <a:off x="-996950" y="6419850"/>
            <a:ext cx="14398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9F0DBBB-DE0E-47D4-929A-BB3DCB491672}" type="slidenum">
              <a:rPr lang="cs-CZ" altLang="cs-CZ" sz="1300" b="1">
                <a:solidFill>
                  <a:srgbClr val="FFFFFF"/>
                </a:solidFill>
              </a:rPr>
              <a:pPr eaLnBrk="1" hangingPunct="1"/>
              <a:t>‹#›</a:t>
            </a:fld>
            <a:endParaRPr lang="cs-CZ" altLang="cs-CZ" sz="1300">
              <a:solidFill>
                <a:srgbClr val="FFFFFF"/>
              </a:solidFill>
            </a:endParaRPr>
          </a:p>
        </p:txBody>
      </p:sp>
    </p:spTree>
  </p:cSld>
  <p:clrMap bg1="lt1" tx1="dk1" bg2="lt2" tx2="dk2" accent1="accent1" accent2="accent2" accent3="accent3" accent4="accent4" accent5="accent5" accent6="accent6" hlink="hlink" folHlink="folHlink"/>
  <p:sldLayoutIdLst>
    <p:sldLayoutId id="2147496933" r:id="rId1"/>
    <p:sldLayoutId id="2147496910" r:id="rId2"/>
    <p:sldLayoutId id="2147496911" r:id="rId3"/>
    <p:sldLayoutId id="2147496912" r:id="rId4"/>
    <p:sldLayoutId id="2147496993" r:id="rId5"/>
    <p:sldLayoutId id="2147496994" r:id="rId6"/>
    <p:sldLayoutId id="2147496995" r:id="rId7"/>
    <p:sldLayoutId id="2147496996" r:id="rId8"/>
  </p:sldLayoutIdLst>
  <p:hf hdr="0" ftr="0" dt="0"/>
  <p:txStyles>
    <p:title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p:titleStyle>
    <p:body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rgbClr val="80808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rgbClr val="808080"/>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rgbClr val="808080"/>
          </a:solidFill>
          <a:latin typeface="+mn-lt"/>
          <a:ea typeface="ＭＳ Ｐゴシック" charset="0"/>
          <a:cs typeface="ＭＳ Ｐゴシック"/>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rgbClr val="808080"/>
          </a:solidFill>
          <a:latin typeface="+mn-lt"/>
          <a:ea typeface="ＭＳ Ｐゴシック" charset="0"/>
          <a:cs typeface="ＭＳ Ｐゴシック"/>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mn-lt"/>
          <a:ea typeface="ＭＳ Ｐゴシック" charset="0"/>
          <a:cs typeface="ＭＳ Ｐゴシック"/>
        </a:defRPr>
      </a:lvl5pPr>
      <a:lvl6pPr marL="25146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6pPr>
      <a:lvl7pPr marL="29718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7pPr>
      <a:lvl8pPr marL="34290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8pPr>
      <a:lvl9pPr marL="38862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0"/>
          <p:cNvSpPr>
            <a:spLocks noChangeArrowheads="1"/>
          </p:cNvSpPr>
          <p:nvPr userDrawn="1"/>
        </p:nvSpPr>
        <p:spPr bwMode="auto">
          <a:xfrm>
            <a:off x="0" y="6502400"/>
            <a:ext cx="582613" cy="269875"/>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cs-CZ">
              <a:solidFill>
                <a:srgbClr val="000000"/>
              </a:solidFill>
            </a:endParaRPr>
          </a:p>
        </p:txBody>
      </p:sp>
      <p:sp>
        <p:nvSpPr>
          <p:cNvPr id="1030" name="Rectangle 6"/>
          <p:cNvSpPr>
            <a:spLocks noGrp="1" noChangeArrowheads="1"/>
          </p:cNvSpPr>
          <p:nvPr>
            <p:ph type="sldNum" sz="quarter" idx="4"/>
          </p:nvPr>
        </p:nvSpPr>
        <p:spPr bwMode="auto">
          <a:xfrm>
            <a:off x="207963" y="6411913"/>
            <a:ext cx="668337" cy="323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sz="1300" b="1">
                <a:solidFill>
                  <a:srgbClr val="FFFFFF"/>
                </a:solidFill>
                <a:latin typeface="Arial" pitchFamily="34" charset="0"/>
                <a:ea typeface="ＭＳ Ｐゴシック" charset="-128"/>
                <a:cs typeface="+mn-cs"/>
              </a:defRPr>
            </a:lvl1pPr>
          </a:lstStyle>
          <a:p>
            <a:pPr>
              <a:defRPr/>
            </a:pPr>
            <a:fld id="{D0D8AE6E-182C-4B2E-BCCE-B8D2AB8DE477}" type="slidenum">
              <a:rPr lang="cs-CZ"/>
              <a:pPr>
                <a:defRPr/>
              </a:pPr>
              <a:t>‹#›</a:t>
            </a:fld>
            <a:endParaRPr lang="cs-CZ">
              <a:solidFill>
                <a:srgbClr val="E1F0D2"/>
              </a:solidFill>
            </a:endParaRPr>
          </a:p>
        </p:txBody>
      </p:sp>
      <p:sp>
        <p:nvSpPr>
          <p:cNvPr id="3076" name="Rectangle 2"/>
          <p:cNvSpPr>
            <a:spLocks noGrp="1" noChangeArrowheads="1"/>
          </p:cNvSpPr>
          <p:nvPr>
            <p:ph type="title"/>
          </p:nvPr>
        </p:nvSpPr>
        <p:spPr bwMode="auto">
          <a:xfrm>
            <a:off x="427038" y="200025"/>
            <a:ext cx="827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3077" name="Rectangle 3"/>
          <p:cNvSpPr>
            <a:spLocks noGrp="1" noChangeArrowheads="1"/>
          </p:cNvSpPr>
          <p:nvPr>
            <p:ph type="body" idx="1"/>
          </p:nvPr>
        </p:nvSpPr>
        <p:spPr bwMode="auto">
          <a:xfrm>
            <a:off x="430213" y="1282700"/>
            <a:ext cx="828516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pic>
        <p:nvPicPr>
          <p:cNvPr id="3078" name="Picture 25" descr="CEITEC_logo_po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50150" y="6491288"/>
            <a:ext cx="14541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6934" r:id="rId1"/>
    <p:sldLayoutId id="2147496914" r:id="rId2"/>
    <p:sldLayoutId id="2147496915" r:id="rId3"/>
    <p:sldLayoutId id="2147496916" r:id="rId4"/>
    <p:sldLayoutId id="2147496917" r:id="rId5"/>
    <p:sldLayoutId id="2147496918" r:id="rId6"/>
    <p:sldLayoutId id="2147496919" r:id="rId7"/>
    <p:sldLayoutId id="2147496920" r:id="rId8"/>
    <p:sldLayoutId id="2147496921" r:id="rId9"/>
    <p:sldLayoutId id="2147496922" r:id="rId10"/>
    <p:sldLayoutId id="2147496923" r:id="rId11"/>
  </p:sldLayoutIdLst>
  <p:hf hdr="0" ftr="0" dt="0"/>
  <p:txStyles>
    <p:titleStyle>
      <a:lvl1pPr algn="l" rtl="0" eaLnBrk="0" fontAlgn="base" hangingPunct="0">
        <a:lnSpc>
          <a:spcPct val="90000"/>
        </a:lnSpc>
        <a:spcBef>
          <a:spcPct val="0"/>
        </a:spcBef>
        <a:spcAft>
          <a:spcPct val="0"/>
        </a:spcAft>
        <a:defRPr sz="3200">
          <a:solidFill>
            <a:srgbClr val="69BE28"/>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69BE28"/>
          </a:solidFill>
          <a:latin typeface="Arial"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69BE28"/>
          </a:solidFill>
          <a:latin typeface="Arial"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69BE28"/>
          </a:solidFill>
          <a:latin typeface="Arial"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69BE28"/>
          </a:solidFill>
          <a:latin typeface="Arial" pitchFamily="34"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pitchFamily="34" charset="0"/>
        </a:defRPr>
      </a:lvl6pPr>
      <a:lvl7pPr marL="914400" algn="l" rtl="0" fontAlgn="base">
        <a:lnSpc>
          <a:spcPct val="90000"/>
        </a:lnSpc>
        <a:spcBef>
          <a:spcPct val="0"/>
        </a:spcBef>
        <a:spcAft>
          <a:spcPct val="0"/>
        </a:spcAft>
        <a:defRPr sz="3200">
          <a:solidFill>
            <a:srgbClr val="69BE28"/>
          </a:solidFill>
          <a:latin typeface="Arial" pitchFamily="34" charset="0"/>
        </a:defRPr>
      </a:lvl7pPr>
      <a:lvl8pPr marL="1371600" algn="l" rtl="0" fontAlgn="base">
        <a:lnSpc>
          <a:spcPct val="90000"/>
        </a:lnSpc>
        <a:spcBef>
          <a:spcPct val="0"/>
        </a:spcBef>
        <a:spcAft>
          <a:spcPct val="0"/>
        </a:spcAft>
        <a:defRPr sz="3200">
          <a:solidFill>
            <a:srgbClr val="69BE28"/>
          </a:solidFill>
          <a:latin typeface="Arial" pitchFamily="34" charset="0"/>
        </a:defRPr>
      </a:lvl8pPr>
      <a:lvl9pPr marL="1828800" algn="l" rtl="0" fontAlgn="base">
        <a:lnSpc>
          <a:spcPct val="90000"/>
        </a:lnSpc>
        <a:spcBef>
          <a:spcPct val="0"/>
        </a:spcBef>
        <a:spcAft>
          <a:spcPct val="0"/>
        </a:spcAft>
        <a:defRPr sz="3200">
          <a:solidFill>
            <a:srgbClr val="69BE28"/>
          </a:solidFill>
          <a:latin typeface="Arial" pitchFamily="34" charset="0"/>
        </a:defRPr>
      </a:lvl9pPr>
    </p:titleStyle>
    <p:body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rgbClr val="29292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rgbClr val="292929"/>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rgbClr val="292929"/>
          </a:solidFill>
          <a:latin typeface="+mn-lt"/>
          <a:ea typeface="ＭＳ Ｐゴシック" charset="0"/>
          <a:cs typeface="ＭＳ Ｐゴシック"/>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rgbClr val="292929"/>
          </a:solidFill>
          <a:latin typeface="+mn-lt"/>
          <a:ea typeface="ＭＳ Ｐゴシック" charset="0"/>
          <a:cs typeface="ＭＳ Ｐゴシック"/>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rgbClr val="292929"/>
          </a:solidFill>
          <a:latin typeface="+mn-lt"/>
          <a:ea typeface="ＭＳ Ｐゴシック" charset="0"/>
          <a:cs typeface="ＭＳ Ｐゴシック"/>
        </a:defRPr>
      </a:lvl5pPr>
      <a:lvl6pPr marL="25146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6pPr>
      <a:lvl7pPr marL="29718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7pPr>
      <a:lvl8pPr marL="34290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8pPr>
      <a:lvl9pPr marL="38862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0"/>
          <p:cNvSpPr>
            <a:spLocks noChangeArrowheads="1"/>
          </p:cNvSpPr>
          <p:nvPr userDrawn="1"/>
        </p:nvSpPr>
        <p:spPr bwMode="auto">
          <a:xfrm>
            <a:off x="0" y="6502400"/>
            <a:ext cx="582613" cy="269875"/>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cs-CZ">
              <a:solidFill>
                <a:srgbClr val="000000"/>
              </a:solidFill>
            </a:endParaRPr>
          </a:p>
        </p:txBody>
      </p:sp>
      <p:sp>
        <p:nvSpPr>
          <p:cNvPr id="4099" name="Rectangle 2"/>
          <p:cNvSpPr>
            <a:spLocks noGrp="1" noChangeArrowheads="1"/>
          </p:cNvSpPr>
          <p:nvPr>
            <p:ph type="title"/>
          </p:nvPr>
        </p:nvSpPr>
        <p:spPr bwMode="auto">
          <a:xfrm>
            <a:off x="427038" y="200025"/>
            <a:ext cx="827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4100" name="Rectangle 3"/>
          <p:cNvSpPr>
            <a:spLocks noGrp="1" noChangeArrowheads="1"/>
          </p:cNvSpPr>
          <p:nvPr>
            <p:ph type="body" idx="1"/>
          </p:nvPr>
        </p:nvSpPr>
        <p:spPr bwMode="auto">
          <a:xfrm>
            <a:off x="430213" y="1282700"/>
            <a:ext cx="828516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pic>
        <p:nvPicPr>
          <p:cNvPr id="4101" name="Picture 25" descr="CEITEC_logo_pos"/>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550150" y="6491288"/>
            <a:ext cx="14541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ChangeArrowheads="1"/>
          </p:cNvSpPr>
          <p:nvPr/>
        </p:nvSpPr>
        <p:spPr bwMode="auto">
          <a:xfrm>
            <a:off x="-996950" y="6419850"/>
            <a:ext cx="14398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1F774EB-3642-445A-A036-9207BE43FED4}" type="slidenum">
              <a:rPr lang="cs-CZ" altLang="cs-CZ" sz="1300" b="1">
                <a:solidFill>
                  <a:srgbClr val="FFFFFF"/>
                </a:solidFill>
              </a:rPr>
              <a:pPr eaLnBrk="1" hangingPunct="1"/>
              <a:t>‹#›</a:t>
            </a:fld>
            <a:endParaRPr lang="cs-CZ" altLang="cs-CZ" sz="1300">
              <a:solidFill>
                <a:srgbClr val="FFFFFF"/>
              </a:solidFill>
            </a:endParaRPr>
          </a:p>
        </p:txBody>
      </p:sp>
    </p:spTree>
  </p:cSld>
  <p:clrMap bg1="lt1" tx1="dk1" bg2="lt2" tx2="dk2" accent1="accent1" accent2="accent2" accent3="accent3" accent4="accent4" accent5="accent5" accent6="accent6" hlink="hlink" folHlink="folHlink"/>
  <p:sldLayoutIdLst>
    <p:sldLayoutId id="2147496935" r:id="rId1"/>
    <p:sldLayoutId id="2147496924" r:id="rId2"/>
    <p:sldLayoutId id="2147496925" r:id="rId3"/>
    <p:sldLayoutId id="2147496926" r:id="rId4"/>
    <p:sldLayoutId id="2147496927" r:id="rId5"/>
    <p:sldLayoutId id="2147496928" r:id="rId6"/>
    <p:sldLayoutId id="2147496936" r:id="rId7"/>
  </p:sldLayoutIdLst>
  <p:hf hdr="0" ftr="0" dt="0"/>
  <p:txStyles>
    <p:titleStyle>
      <a:lvl1pPr algn="l" rtl="0" eaLnBrk="0" fontAlgn="base" hangingPunct="0">
        <a:lnSpc>
          <a:spcPct val="90000"/>
        </a:lnSpc>
        <a:spcBef>
          <a:spcPct val="0"/>
        </a:spcBef>
        <a:spcAft>
          <a:spcPct val="0"/>
        </a:spcAft>
        <a:defRPr sz="3200">
          <a:solidFill>
            <a:srgbClr val="7AC143"/>
          </a:solidFill>
          <a:latin typeface="+mj-lt"/>
          <a:ea typeface="+mj-ea"/>
          <a:cs typeface="+mj-cs"/>
        </a:defRPr>
      </a:lvl1pPr>
      <a:lvl2pPr algn="l" rtl="0" eaLnBrk="0" fontAlgn="base" hangingPunct="0">
        <a:lnSpc>
          <a:spcPct val="90000"/>
        </a:lnSpc>
        <a:spcBef>
          <a:spcPct val="0"/>
        </a:spcBef>
        <a:spcAft>
          <a:spcPct val="0"/>
        </a:spcAft>
        <a:defRPr sz="3200">
          <a:solidFill>
            <a:srgbClr val="7AC143"/>
          </a:solidFill>
          <a:latin typeface="Arial" charset="0"/>
        </a:defRPr>
      </a:lvl2pPr>
      <a:lvl3pPr algn="l" rtl="0" eaLnBrk="0" fontAlgn="base" hangingPunct="0">
        <a:lnSpc>
          <a:spcPct val="90000"/>
        </a:lnSpc>
        <a:spcBef>
          <a:spcPct val="0"/>
        </a:spcBef>
        <a:spcAft>
          <a:spcPct val="0"/>
        </a:spcAft>
        <a:defRPr sz="3200">
          <a:solidFill>
            <a:srgbClr val="7AC143"/>
          </a:solidFill>
          <a:latin typeface="Arial" charset="0"/>
        </a:defRPr>
      </a:lvl3pPr>
      <a:lvl4pPr algn="l" rtl="0" eaLnBrk="0" fontAlgn="base" hangingPunct="0">
        <a:lnSpc>
          <a:spcPct val="90000"/>
        </a:lnSpc>
        <a:spcBef>
          <a:spcPct val="0"/>
        </a:spcBef>
        <a:spcAft>
          <a:spcPct val="0"/>
        </a:spcAft>
        <a:defRPr sz="3200">
          <a:solidFill>
            <a:srgbClr val="7AC143"/>
          </a:solidFill>
          <a:latin typeface="Arial" charset="0"/>
        </a:defRPr>
      </a:lvl4pPr>
      <a:lvl5pPr algn="l" rtl="0" eaLnBrk="0" fontAlgn="base" hangingPunct="0">
        <a:lnSpc>
          <a:spcPct val="90000"/>
        </a:lnSpc>
        <a:spcBef>
          <a:spcPct val="0"/>
        </a:spcBef>
        <a:spcAft>
          <a:spcPct val="0"/>
        </a:spcAft>
        <a:defRPr sz="3200">
          <a:solidFill>
            <a:srgbClr val="7AC143"/>
          </a:solidFill>
          <a:latin typeface="Arial"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p:titleStyle>
    <p:body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rgbClr val="808080"/>
          </a:solidFill>
          <a:latin typeface="+mn-lt"/>
          <a:ea typeface="+mn-ea"/>
          <a:cs typeface="+mn-cs"/>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rgbClr val="808080"/>
          </a:solidFill>
          <a:latin typeface="+mn-lt"/>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rgbClr val="808080"/>
          </a:solidFill>
          <a:latin typeface="+mn-lt"/>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rgbClr val="808080"/>
          </a:solidFill>
          <a:latin typeface="+mn-lt"/>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mn-lt"/>
        </a:defRPr>
      </a:lvl5pPr>
      <a:lvl6pPr marL="25146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6pPr>
      <a:lvl7pPr marL="29718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7pPr>
      <a:lvl8pPr marL="34290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8pPr>
      <a:lvl9pPr marL="38862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0"/>
          <p:cNvSpPr>
            <a:spLocks noChangeArrowheads="1"/>
          </p:cNvSpPr>
          <p:nvPr userDrawn="1"/>
        </p:nvSpPr>
        <p:spPr bwMode="auto">
          <a:xfrm>
            <a:off x="0" y="6502400"/>
            <a:ext cx="582613" cy="269875"/>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cs-CZ">
              <a:solidFill>
                <a:srgbClr val="000000"/>
              </a:solidFill>
            </a:endParaRPr>
          </a:p>
        </p:txBody>
      </p:sp>
      <p:sp>
        <p:nvSpPr>
          <p:cNvPr id="1030" name="Rectangle 6"/>
          <p:cNvSpPr>
            <a:spLocks noGrp="1" noChangeArrowheads="1"/>
          </p:cNvSpPr>
          <p:nvPr>
            <p:ph type="sldNum" sz="quarter" idx="4"/>
          </p:nvPr>
        </p:nvSpPr>
        <p:spPr bwMode="auto">
          <a:xfrm>
            <a:off x="207963" y="6411913"/>
            <a:ext cx="668337" cy="323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sz="1300" b="1">
                <a:solidFill>
                  <a:srgbClr val="FFFFFF"/>
                </a:solidFill>
                <a:latin typeface="Arial" charset="0"/>
                <a:ea typeface="+mn-ea"/>
                <a:cs typeface="+mn-cs"/>
              </a:defRPr>
            </a:lvl1pPr>
          </a:lstStyle>
          <a:p>
            <a:pPr>
              <a:defRPr/>
            </a:pPr>
            <a:fld id="{2DDE12D0-1C13-475E-8A55-606C184B6422}" type="slidenum">
              <a:rPr lang="cs-CZ"/>
              <a:pPr>
                <a:defRPr/>
              </a:pPr>
              <a:t>‹#›</a:t>
            </a:fld>
            <a:endParaRPr lang="cs-CZ">
              <a:solidFill>
                <a:srgbClr val="E1F0D2"/>
              </a:solidFill>
            </a:endParaRPr>
          </a:p>
        </p:txBody>
      </p:sp>
      <p:sp>
        <p:nvSpPr>
          <p:cNvPr id="5124" name="Rectangle 2"/>
          <p:cNvSpPr>
            <a:spLocks noGrp="1" noChangeArrowheads="1"/>
          </p:cNvSpPr>
          <p:nvPr>
            <p:ph type="title"/>
          </p:nvPr>
        </p:nvSpPr>
        <p:spPr bwMode="auto">
          <a:xfrm>
            <a:off x="427038" y="200025"/>
            <a:ext cx="827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5125" name="Rectangle 3"/>
          <p:cNvSpPr>
            <a:spLocks noGrp="1" noChangeArrowheads="1"/>
          </p:cNvSpPr>
          <p:nvPr>
            <p:ph type="body" idx="1"/>
          </p:nvPr>
        </p:nvSpPr>
        <p:spPr bwMode="auto">
          <a:xfrm>
            <a:off x="430213" y="1282700"/>
            <a:ext cx="828516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pic>
        <p:nvPicPr>
          <p:cNvPr id="5126" name="Picture 25" descr="CEITEC_logo_po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50150" y="6491288"/>
            <a:ext cx="14541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6937" r:id="rId1"/>
    <p:sldLayoutId id="2147496938" r:id="rId2"/>
    <p:sldLayoutId id="2147496939" r:id="rId3"/>
    <p:sldLayoutId id="2147496940" r:id="rId4"/>
    <p:sldLayoutId id="2147496941" r:id="rId5"/>
    <p:sldLayoutId id="2147496942" r:id="rId6"/>
    <p:sldLayoutId id="2147496943" r:id="rId7"/>
    <p:sldLayoutId id="2147496944" r:id="rId8"/>
    <p:sldLayoutId id="2147496945" r:id="rId9"/>
    <p:sldLayoutId id="2147496946" r:id="rId10"/>
    <p:sldLayoutId id="2147496947" r:id="rId11"/>
  </p:sldLayoutIdLst>
  <p:hf hdr="0" ftr="0" dt="0"/>
  <p:txStyles>
    <p:titleStyle>
      <a:lvl1pPr algn="l" rtl="0" eaLnBrk="0" fontAlgn="base" hangingPunct="0">
        <a:lnSpc>
          <a:spcPct val="90000"/>
        </a:lnSpc>
        <a:spcBef>
          <a:spcPct val="0"/>
        </a:spcBef>
        <a:spcAft>
          <a:spcPct val="0"/>
        </a:spcAft>
        <a:defRPr sz="3200">
          <a:solidFill>
            <a:srgbClr val="69BE28"/>
          </a:solidFill>
          <a:latin typeface="+mj-lt"/>
          <a:ea typeface="+mj-ea"/>
          <a:cs typeface="+mj-cs"/>
        </a:defRPr>
      </a:lvl1pPr>
      <a:lvl2pPr algn="l" rtl="0" eaLnBrk="0" fontAlgn="base" hangingPunct="0">
        <a:lnSpc>
          <a:spcPct val="90000"/>
        </a:lnSpc>
        <a:spcBef>
          <a:spcPct val="0"/>
        </a:spcBef>
        <a:spcAft>
          <a:spcPct val="0"/>
        </a:spcAft>
        <a:defRPr sz="3200">
          <a:solidFill>
            <a:srgbClr val="69BE28"/>
          </a:solidFill>
          <a:latin typeface="Arial" charset="0"/>
        </a:defRPr>
      </a:lvl2pPr>
      <a:lvl3pPr algn="l" rtl="0" eaLnBrk="0" fontAlgn="base" hangingPunct="0">
        <a:lnSpc>
          <a:spcPct val="90000"/>
        </a:lnSpc>
        <a:spcBef>
          <a:spcPct val="0"/>
        </a:spcBef>
        <a:spcAft>
          <a:spcPct val="0"/>
        </a:spcAft>
        <a:defRPr sz="3200">
          <a:solidFill>
            <a:srgbClr val="69BE28"/>
          </a:solidFill>
          <a:latin typeface="Arial" charset="0"/>
        </a:defRPr>
      </a:lvl3pPr>
      <a:lvl4pPr algn="l" rtl="0" eaLnBrk="0" fontAlgn="base" hangingPunct="0">
        <a:lnSpc>
          <a:spcPct val="90000"/>
        </a:lnSpc>
        <a:spcBef>
          <a:spcPct val="0"/>
        </a:spcBef>
        <a:spcAft>
          <a:spcPct val="0"/>
        </a:spcAft>
        <a:defRPr sz="3200">
          <a:solidFill>
            <a:srgbClr val="69BE28"/>
          </a:solidFill>
          <a:latin typeface="Arial" charset="0"/>
        </a:defRPr>
      </a:lvl4pPr>
      <a:lvl5pPr algn="l" rtl="0" eaLnBrk="0" fontAlgn="base" hangingPunct="0">
        <a:lnSpc>
          <a:spcPct val="90000"/>
        </a:lnSpc>
        <a:spcBef>
          <a:spcPct val="0"/>
        </a:spcBef>
        <a:spcAft>
          <a:spcPct val="0"/>
        </a:spcAft>
        <a:defRPr sz="3200">
          <a:solidFill>
            <a:srgbClr val="69BE28"/>
          </a:solidFill>
          <a:latin typeface="Arial"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p:titleStyle>
    <p:body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rgbClr val="292929"/>
          </a:solidFill>
          <a:latin typeface="+mn-lt"/>
          <a:ea typeface="+mn-ea"/>
          <a:cs typeface="+mn-cs"/>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rgbClr val="292929"/>
          </a:solidFill>
          <a:latin typeface="+mn-lt"/>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rgbClr val="292929"/>
          </a:solidFill>
          <a:latin typeface="+mn-lt"/>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rgbClr val="292929"/>
          </a:solidFill>
          <a:latin typeface="+mn-lt"/>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rgbClr val="292929"/>
          </a:solidFill>
          <a:latin typeface="+mn-lt"/>
        </a:defRPr>
      </a:lvl5pPr>
      <a:lvl6pPr marL="25146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6pPr>
      <a:lvl7pPr marL="29718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7pPr>
      <a:lvl8pPr marL="34290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8pPr>
      <a:lvl9pPr marL="38862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0825" cy="1439863"/>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cs-CZ">
              <a:solidFill>
                <a:srgbClr val="000000"/>
              </a:solidFill>
            </a:endParaRPr>
          </a:p>
        </p:txBody>
      </p:sp>
      <p:sp>
        <p:nvSpPr>
          <p:cNvPr id="6147" name="Rectangle 3"/>
          <p:cNvSpPr>
            <a:spLocks noGrp="1" noChangeArrowheads="1"/>
          </p:cNvSpPr>
          <p:nvPr>
            <p:ph type="title"/>
          </p:nvPr>
        </p:nvSpPr>
        <p:spPr bwMode="auto">
          <a:xfrm>
            <a:off x="431800" y="404813"/>
            <a:ext cx="57578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cs-CZ" altLang="cs-CZ"/>
              <a:t>Klepnutím lze upravit styl předlohy nadpisů.</a:t>
            </a:r>
          </a:p>
        </p:txBody>
      </p:sp>
      <p:sp>
        <p:nvSpPr>
          <p:cNvPr id="6148" name="Rectangle 4"/>
          <p:cNvSpPr>
            <a:spLocks noGrp="1" noChangeArrowheads="1"/>
          </p:cNvSpPr>
          <p:nvPr>
            <p:ph type="body" idx="1"/>
          </p:nvPr>
        </p:nvSpPr>
        <p:spPr bwMode="auto">
          <a:xfrm>
            <a:off x="431800" y="1619250"/>
            <a:ext cx="827722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68613" name="Rectangle 5"/>
          <p:cNvSpPr>
            <a:spLocks noGrp="1" noChangeArrowheads="1"/>
          </p:cNvSpPr>
          <p:nvPr>
            <p:ph type="sldNum" sz="quarter" idx="4"/>
          </p:nvPr>
        </p:nvSpPr>
        <p:spPr bwMode="auto">
          <a:xfrm>
            <a:off x="7269163" y="6332538"/>
            <a:ext cx="1439862" cy="323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600" b="1">
                <a:solidFill>
                  <a:srgbClr val="64B923"/>
                </a:solidFill>
                <a:latin typeface="Arial" charset="0"/>
                <a:ea typeface="+mn-ea"/>
                <a:cs typeface="+mn-cs"/>
              </a:defRPr>
            </a:lvl1pPr>
          </a:lstStyle>
          <a:p>
            <a:pPr>
              <a:defRPr/>
            </a:pPr>
            <a:fld id="{A387B190-B52B-4EF9-BFB2-80F908C09E43}" type="slidenum">
              <a:rPr lang="cs-CZ"/>
              <a:pPr>
                <a:defRPr/>
              </a:pPr>
              <a:t>‹#›</a:t>
            </a:fld>
            <a:r>
              <a:rPr lang="cs-CZ">
                <a:solidFill>
                  <a:srgbClr val="969696"/>
                </a:solidFill>
              </a:rPr>
              <a:t>/celkem</a:t>
            </a:r>
          </a:p>
        </p:txBody>
      </p:sp>
      <p:sp>
        <p:nvSpPr>
          <p:cNvPr id="68614" name="Rectangle 6"/>
          <p:cNvSpPr>
            <a:spLocks noGrp="1" noChangeArrowheads="1"/>
          </p:cNvSpPr>
          <p:nvPr>
            <p:ph type="ftr" sz="quarter" idx="3"/>
          </p:nvPr>
        </p:nvSpPr>
        <p:spPr bwMode="auto">
          <a:xfrm>
            <a:off x="431800" y="6332538"/>
            <a:ext cx="5757863" cy="323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sz="1600">
                <a:solidFill>
                  <a:srgbClr val="969696"/>
                </a:solidFill>
                <a:latin typeface="Arial" charset="0"/>
                <a:ea typeface="+mn-ea"/>
                <a:cs typeface="+mn-cs"/>
              </a:defRPr>
            </a:lvl1pPr>
          </a:lstStyle>
          <a:p>
            <a:pPr>
              <a:defRPr/>
            </a:pPr>
            <a:r>
              <a:rPr lang="cs-CZ"/>
              <a:t>Název prezentace - doplnit</a:t>
            </a:r>
          </a:p>
        </p:txBody>
      </p:sp>
      <p:pic>
        <p:nvPicPr>
          <p:cNvPr id="6151" name="Picture 9" descr="CEITEC_logo_neg_RGB"/>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951538" y="720725"/>
            <a:ext cx="3059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6948" r:id="rId1"/>
    <p:sldLayoutId id="2147496949" r:id="rId2"/>
    <p:sldLayoutId id="2147496950" r:id="rId3"/>
    <p:sldLayoutId id="2147496951" r:id="rId4"/>
    <p:sldLayoutId id="2147496952" r:id="rId5"/>
    <p:sldLayoutId id="2147496953" r:id="rId6"/>
    <p:sldLayoutId id="2147496954" r:id="rId7"/>
    <p:sldLayoutId id="2147496955" r:id="rId8"/>
    <p:sldLayoutId id="2147496956" r:id="rId9"/>
    <p:sldLayoutId id="2147496957" r:id="rId10"/>
    <p:sldLayoutId id="2147496958" r:id="rId11"/>
  </p:sldLayoutIdLst>
  <p:hf hdr="0" dt="0"/>
  <p:txStyles>
    <p:titleStyle>
      <a:lvl1pPr algn="l" rtl="0" eaLnBrk="0" fontAlgn="base" hangingPunct="0">
        <a:lnSpc>
          <a:spcPct val="90000"/>
        </a:lnSpc>
        <a:spcBef>
          <a:spcPct val="0"/>
        </a:spcBef>
        <a:spcAft>
          <a:spcPct val="0"/>
        </a:spcAft>
        <a:defRPr sz="3000">
          <a:solidFill>
            <a:schemeClr val="bg1"/>
          </a:solidFill>
          <a:latin typeface="+mj-lt"/>
          <a:ea typeface="+mj-ea"/>
          <a:cs typeface="+mj-cs"/>
        </a:defRPr>
      </a:lvl1pPr>
      <a:lvl2pPr algn="l" rtl="0" eaLnBrk="0" fontAlgn="base" hangingPunct="0">
        <a:lnSpc>
          <a:spcPct val="90000"/>
        </a:lnSpc>
        <a:spcBef>
          <a:spcPct val="0"/>
        </a:spcBef>
        <a:spcAft>
          <a:spcPct val="0"/>
        </a:spcAft>
        <a:defRPr sz="3000">
          <a:solidFill>
            <a:schemeClr val="bg1"/>
          </a:solidFill>
          <a:latin typeface="Arial" charset="0"/>
        </a:defRPr>
      </a:lvl2pPr>
      <a:lvl3pPr algn="l" rtl="0" eaLnBrk="0" fontAlgn="base" hangingPunct="0">
        <a:lnSpc>
          <a:spcPct val="90000"/>
        </a:lnSpc>
        <a:spcBef>
          <a:spcPct val="0"/>
        </a:spcBef>
        <a:spcAft>
          <a:spcPct val="0"/>
        </a:spcAft>
        <a:defRPr sz="3000">
          <a:solidFill>
            <a:schemeClr val="bg1"/>
          </a:solidFill>
          <a:latin typeface="Arial" charset="0"/>
        </a:defRPr>
      </a:lvl3pPr>
      <a:lvl4pPr algn="l" rtl="0" eaLnBrk="0" fontAlgn="base" hangingPunct="0">
        <a:lnSpc>
          <a:spcPct val="90000"/>
        </a:lnSpc>
        <a:spcBef>
          <a:spcPct val="0"/>
        </a:spcBef>
        <a:spcAft>
          <a:spcPct val="0"/>
        </a:spcAft>
        <a:defRPr sz="3000">
          <a:solidFill>
            <a:schemeClr val="bg1"/>
          </a:solidFill>
          <a:latin typeface="Arial" charset="0"/>
        </a:defRPr>
      </a:lvl4pPr>
      <a:lvl5pPr algn="l" rtl="0" eaLnBrk="0" fontAlgn="base" hangingPunct="0">
        <a:lnSpc>
          <a:spcPct val="90000"/>
        </a:lnSpc>
        <a:spcBef>
          <a:spcPct val="0"/>
        </a:spcBef>
        <a:spcAft>
          <a:spcPct val="0"/>
        </a:spcAft>
        <a:defRPr sz="3000">
          <a:solidFill>
            <a:schemeClr val="bg1"/>
          </a:solidFill>
          <a:latin typeface="Arial" charset="0"/>
        </a:defRPr>
      </a:lvl5pPr>
      <a:lvl6pPr marL="457200" algn="l" rtl="0" fontAlgn="base">
        <a:lnSpc>
          <a:spcPct val="90000"/>
        </a:lnSpc>
        <a:spcBef>
          <a:spcPct val="0"/>
        </a:spcBef>
        <a:spcAft>
          <a:spcPct val="0"/>
        </a:spcAft>
        <a:defRPr sz="3000">
          <a:solidFill>
            <a:schemeClr val="bg1"/>
          </a:solidFill>
          <a:latin typeface="Arial" charset="0"/>
        </a:defRPr>
      </a:lvl6pPr>
      <a:lvl7pPr marL="914400" algn="l" rtl="0" fontAlgn="base">
        <a:lnSpc>
          <a:spcPct val="90000"/>
        </a:lnSpc>
        <a:spcBef>
          <a:spcPct val="0"/>
        </a:spcBef>
        <a:spcAft>
          <a:spcPct val="0"/>
        </a:spcAft>
        <a:defRPr sz="3000">
          <a:solidFill>
            <a:schemeClr val="bg1"/>
          </a:solidFill>
          <a:latin typeface="Arial" charset="0"/>
        </a:defRPr>
      </a:lvl7pPr>
      <a:lvl8pPr marL="1371600" algn="l" rtl="0" fontAlgn="base">
        <a:lnSpc>
          <a:spcPct val="90000"/>
        </a:lnSpc>
        <a:spcBef>
          <a:spcPct val="0"/>
        </a:spcBef>
        <a:spcAft>
          <a:spcPct val="0"/>
        </a:spcAft>
        <a:defRPr sz="3000">
          <a:solidFill>
            <a:schemeClr val="bg1"/>
          </a:solidFill>
          <a:latin typeface="Arial" charset="0"/>
        </a:defRPr>
      </a:lvl8pPr>
      <a:lvl9pPr marL="1828800" algn="l" rtl="0" fontAlgn="base">
        <a:lnSpc>
          <a:spcPct val="90000"/>
        </a:lnSpc>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Blip>
          <a:blip r:embed="rId14"/>
        </a:buBlip>
        <a:defRPr sz="2800">
          <a:solidFill>
            <a:srgbClr val="555555"/>
          </a:solidFill>
          <a:latin typeface="+mn-lt"/>
          <a:ea typeface="+mn-ea"/>
          <a:cs typeface="+mn-cs"/>
        </a:defRPr>
      </a:lvl1pPr>
      <a:lvl2pPr marL="742950" indent="-285750" algn="l" rtl="0" eaLnBrk="0" fontAlgn="base" hangingPunct="0">
        <a:spcBef>
          <a:spcPct val="20000"/>
        </a:spcBef>
        <a:spcAft>
          <a:spcPct val="0"/>
        </a:spcAft>
        <a:buBlip>
          <a:blip r:embed="rId14"/>
        </a:buBlip>
        <a:defRPr sz="2400">
          <a:solidFill>
            <a:srgbClr val="555555"/>
          </a:solidFill>
          <a:latin typeface="+mn-lt"/>
        </a:defRPr>
      </a:lvl2pPr>
      <a:lvl3pPr marL="1143000" indent="-228600" algn="l" rtl="0" eaLnBrk="0" fontAlgn="base" hangingPunct="0">
        <a:spcBef>
          <a:spcPct val="20000"/>
        </a:spcBef>
        <a:spcAft>
          <a:spcPct val="0"/>
        </a:spcAft>
        <a:buBlip>
          <a:blip r:embed="rId14"/>
        </a:buBlip>
        <a:defRPr sz="2000">
          <a:solidFill>
            <a:srgbClr val="555555"/>
          </a:solidFill>
          <a:latin typeface="+mn-lt"/>
        </a:defRPr>
      </a:lvl3pPr>
      <a:lvl4pPr marL="1600200" indent="-228600" algn="l" rtl="0" eaLnBrk="0" fontAlgn="base" hangingPunct="0">
        <a:spcBef>
          <a:spcPct val="20000"/>
        </a:spcBef>
        <a:spcAft>
          <a:spcPct val="0"/>
        </a:spcAft>
        <a:buBlip>
          <a:blip r:embed="rId14"/>
        </a:buBlip>
        <a:defRPr>
          <a:solidFill>
            <a:srgbClr val="555555"/>
          </a:solidFill>
          <a:latin typeface="+mn-lt"/>
        </a:defRPr>
      </a:lvl4pPr>
      <a:lvl5pPr marL="2057400" indent="-228600" algn="l" rtl="0" eaLnBrk="0" fontAlgn="base" hangingPunct="0">
        <a:spcBef>
          <a:spcPct val="20000"/>
        </a:spcBef>
        <a:spcAft>
          <a:spcPct val="0"/>
        </a:spcAft>
        <a:buBlip>
          <a:blip r:embed="rId14"/>
        </a:buBlip>
        <a:defRPr sz="1600">
          <a:solidFill>
            <a:srgbClr val="555555"/>
          </a:solidFill>
          <a:latin typeface="+mn-lt"/>
        </a:defRPr>
      </a:lvl5pPr>
      <a:lvl6pPr marL="2514600" indent="-228600" algn="l" rtl="0" fontAlgn="base">
        <a:spcBef>
          <a:spcPct val="20000"/>
        </a:spcBef>
        <a:spcAft>
          <a:spcPct val="0"/>
        </a:spcAft>
        <a:buBlip>
          <a:blip r:embed="rId14"/>
        </a:buBlip>
        <a:defRPr sz="1600">
          <a:solidFill>
            <a:srgbClr val="555555"/>
          </a:solidFill>
          <a:latin typeface="+mn-lt"/>
        </a:defRPr>
      </a:lvl6pPr>
      <a:lvl7pPr marL="2971800" indent="-228600" algn="l" rtl="0" fontAlgn="base">
        <a:spcBef>
          <a:spcPct val="20000"/>
        </a:spcBef>
        <a:spcAft>
          <a:spcPct val="0"/>
        </a:spcAft>
        <a:buBlip>
          <a:blip r:embed="rId14"/>
        </a:buBlip>
        <a:defRPr sz="1600">
          <a:solidFill>
            <a:srgbClr val="555555"/>
          </a:solidFill>
          <a:latin typeface="+mn-lt"/>
        </a:defRPr>
      </a:lvl7pPr>
      <a:lvl8pPr marL="3429000" indent="-228600" algn="l" rtl="0" fontAlgn="base">
        <a:spcBef>
          <a:spcPct val="20000"/>
        </a:spcBef>
        <a:spcAft>
          <a:spcPct val="0"/>
        </a:spcAft>
        <a:buBlip>
          <a:blip r:embed="rId14"/>
        </a:buBlip>
        <a:defRPr sz="1600">
          <a:solidFill>
            <a:srgbClr val="555555"/>
          </a:solidFill>
          <a:latin typeface="+mn-lt"/>
        </a:defRPr>
      </a:lvl8pPr>
      <a:lvl9pPr marL="3886200" indent="-228600" algn="l" rtl="0" fontAlgn="base">
        <a:spcBef>
          <a:spcPct val="20000"/>
        </a:spcBef>
        <a:spcAft>
          <a:spcPct val="0"/>
        </a:spcAft>
        <a:buBlip>
          <a:blip r:embed="rId14"/>
        </a:buBlip>
        <a:defRPr sz="1600">
          <a:solidFill>
            <a:srgbClr val="555555"/>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0"/>
          <p:cNvSpPr>
            <a:spLocks noChangeArrowheads="1"/>
          </p:cNvSpPr>
          <p:nvPr userDrawn="1"/>
        </p:nvSpPr>
        <p:spPr bwMode="auto">
          <a:xfrm>
            <a:off x="0" y="6502400"/>
            <a:ext cx="582613" cy="269875"/>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cs-CZ">
              <a:solidFill>
                <a:srgbClr val="000000"/>
              </a:solidFill>
            </a:endParaRPr>
          </a:p>
        </p:txBody>
      </p:sp>
      <p:sp>
        <p:nvSpPr>
          <p:cNvPr id="1030" name="Rectangle 6"/>
          <p:cNvSpPr>
            <a:spLocks noGrp="1" noChangeArrowheads="1"/>
          </p:cNvSpPr>
          <p:nvPr>
            <p:ph type="sldNum" sz="quarter" idx="4"/>
          </p:nvPr>
        </p:nvSpPr>
        <p:spPr bwMode="auto">
          <a:xfrm>
            <a:off x="207963" y="6411913"/>
            <a:ext cx="668337" cy="323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sz="1300" b="1">
                <a:solidFill>
                  <a:srgbClr val="FFFFFF"/>
                </a:solidFill>
                <a:latin typeface="Arial" charset="0"/>
                <a:ea typeface="+mn-ea"/>
                <a:cs typeface="+mn-cs"/>
              </a:defRPr>
            </a:lvl1pPr>
          </a:lstStyle>
          <a:p>
            <a:pPr>
              <a:defRPr/>
            </a:pPr>
            <a:fld id="{2B752462-8616-4041-9DB0-14B1B7BB638D}" type="slidenum">
              <a:rPr lang="cs-CZ"/>
              <a:pPr>
                <a:defRPr/>
              </a:pPr>
              <a:t>‹#›</a:t>
            </a:fld>
            <a:endParaRPr lang="cs-CZ">
              <a:solidFill>
                <a:srgbClr val="E1F0D2"/>
              </a:solidFill>
            </a:endParaRPr>
          </a:p>
        </p:txBody>
      </p:sp>
      <p:sp>
        <p:nvSpPr>
          <p:cNvPr id="7172" name="Rectangle 2"/>
          <p:cNvSpPr>
            <a:spLocks noGrp="1" noChangeArrowheads="1"/>
          </p:cNvSpPr>
          <p:nvPr>
            <p:ph type="title"/>
          </p:nvPr>
        </p:nvSpPr>
        <p:spPr bwMode="auto">
          <a:xfrm>
            <a:off x="427038" y="200025"/>
            <a:ext cx="827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7173" name="Rectangle 3"/>
          <p:cNvSpPr>
            <a:spLocks noGrp="1" noChangeArrowheads="1"/>
          </p:cNvSpPr>
          <p:nvPr>
            <p:ph type="body" idx="1"/>
          </p:nvPr>
        </p:nvSpPr>
        <p:spPr bwMode="auto">
          <a:xfrm>
            <a:off x="430213" y="1282700"/>
            <a:ext cx="828516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pic>
        <p:nvPicPr>
          <p:cNvPr id="7174" name="Picture 25" descr="CEITEC_logo_po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50150" y="6491288"/>
            <a:ext cx="14541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6959" r:id="rId1"/>
    <p:sldLayoutId id="2147496960" r:id="rId2"/>
    <p:sldLayoutId id="2147496961" r:id="rId3"/>
    <p:sldLayoutId id="2147496962" r:id="rId4"/>
    <p:sldLayoutId id="2147496963" r:id="rId5"/>
    <p:sldLayoutId id="2147496964" r:id="rId6"/>
    <p:sldLayoutId id="2147496965" r:id="rId7"/>
    <p:sldLayoutId id="2147496966" r:id="rId8"/>
    <p:sldLayoutId id="2147496967" r:id="rId9"/>
    <p:sldLayoutId id="2147496968" r:id="rId10"/>
    <p:sldLayoutId id="2147496969" r:id="rId11"/>
  </p:sldLayoutIdLst>
  <p:hf hdr="0" ftr="0" dt="0"/>
  <p:txStyles>
    <p:titleStyle>
      <a:lvl1pPr algn="l" rtl="0" eaLnBrk="0" fontAlgn="base" hangingPunct="0">
        <a:lnSpc>
          <a:spcPct val="90000"/>
        </a:lnSpc>
        <a:spcBef>
          <a:spcPct val="0"/>
        </a:spcBef>
        <a:spcAft>
          <a:spcPct val="0"/>
        </a:spcAft>
        <a:defRPr sz="3200">
          <a:solidFill>
            <a:srgbClr val="69BE28"/>
          </a:solidFill>
          <a:latin typeface="+mj-lt"/>
          <a:ea typeface="+mj-ea"/>
          <a:cs typeface="+mj-cs"/>
        </a:defRPr>
      </a:lvl1pPr>
      <a:lvl2pPr algn="l" rtl="0" eaLnBrk="0" fontAlgn="base" hangingPunct="0">
        <a:lnSpc>
          <a:spcPct val="90000"/>
        </a:lnSpc>
        <a:spcBef>
          <a:spcPct val="0"/>
        </a:spcBef>
        <a:spcAft>
          <a:spcPct val="0"/>
        </a:spcAft>
        <a:defRPr sz="3200">
          <a:solidFill>
            <a:srgbClr val="69BE28"/>
          </a:solidFill>
          <a:latin typeface="Arial" charset="0"/>
        </a:defRPr>
      </a:lvl2pPr>
      <a:lvl3pPr algn="l" rtl="0" eaLnBrk="0" fontAlgn="base" hangingPunct="0">
        <a:lnSpc>
          <a:spcPct val="90000"/>
        </a:lnSpc>
        <a:spcBef>
          <a:spcPct val="0"/>
        </a:spcBef>
        <a:spcAft>
          <a:spcPct val="0"/>
        </a:spcAft>
        <a:defRPr sz="3200">
          <a:solidFill>
            <a:srgbClr val="69BE28"/>
          </a:solidFill>
          <a:latin typeface="Arial" charset="0"/>
        </a:defRPr>
      </a:lvl3pPr>
      <a:lvl4pPr algn="l" rtl="0" eaLnBrk="0" fontAlgn="base" hangingPunct="0">
        <a:lnSpc>
          <a:spcPct val="90000"/>
        </a:lnSpc>
        <a:spcBef>
          <a:spcPct val="0"/>
        </a:spcBef>
        <a:spcAft>
          <a:spcPct val="0"/>
        </a:spcAft>
        <a:defRPr sz="3200">
          <a:solidFill>
            <a:srgbClr val="69BE28"/>
          </a:solidFill>
          <a:latin typeface="Arial" charset="0"/>
        </a:defRPr>
      </a:lvl4pPr>
      <a:lvl5pPr algn="l" rtl="0" eaLnBrk="0" fontAlgn="base" hangingPunct="0">
        <a:lnSpc>
          <a:spcPct val="90000"/>
        </a:lnSpc>
        <a:spcBef>
          <a:spcPct val="0"/>
        </a:spcBef>
        <a:spcAft>
          <a:spcPct val="0"/>
        </a:spcAft>
        <a:defRPr sz="3200">
          <a:solidFill>
            <a:srgbClr val="69BE28"/>
          </a:solidFill>
          <a:latin typeface="Arial"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p:titleStyle>
    <p:body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rgbClr val="292929"/>
          </a:solidFill>
          <a:latin typeface="+mn-lt"/>
          <a:ea typeface="+mn-ea"/>
          <a:cs typeface="+mn-cs"/>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rgbClr val="292929"/>
          </a:solidFill>
          <a:latin typeface="+mn-lt"/>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rgbClr val="292929"/>
          </a:solidFill>
          <a:latin typeface="+mn-lt"/>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rgbClr val="292929"/>
          </a:solidFill>
          <a:latin typeface="+mn-lt"/>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rgbClr val="292929"/>
          </a:solidFill>
          <a:latin typeface="+mn-lt"/>
        </a:defRPr>
      </a:lvl5pPr>
      <a:lvl6pPr marL="25146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6pPr>
      <a:lvl7pPr marL="29718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7pPr>
      <a:lvl8pPr marL="34290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8pPr>
      <a:lvl9pPr marL="38862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0"/>
          <p:cNvSpPr>
            <a:spLocks noChangeArrowheads="1"/>
          </p:cNvSpPr>
          <p:nvPr userDrawn="1"/>
        </p:nvSpPr>
        <p:spPr bwMode="auto">
          <a:xfrm>
            <a:off x="0" y="6502400"/>
            <a:ext cx="582613" cy="269875"/>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cs-CZ">
              <a:solidFill>
                <a:srgbClr val="000000"/>
              </a:solidFill>
            </a:endParaRPr>
          </a:p>
        </p:txBody>
      </p:sp>
      <p:sp>
        <p:nvSpPr>
          <p:cNvPr id="1030" name="Rectangle 6"/>
          <p:cNvSpPr>
            <a:spLocks noGrp="1" noChangeArrowheads="1"/>
          </p:cNvSpPr>
          <p:nvPr>
            <p:ph type="sldNum" sz="quarter" idx="4"/>
          </p:nvPr>
        </p:nvSpPr>
        <p:spPr bwMode="auto">
          <a:xfrm>
            <a:off x="207963" y="6411913"/>
            <a:ext cx="668337" cy="323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sz="1300" b="1">
                <a:solidFill>
                  <a:srgbClr val="FFFFFF"/>
                </a:solidFill>
                <a:latin typeface="Arial" pitchFamily="34" charset="0"/>
                <a:ea typeface="+mn-ea"/>
                <a:cs typeface="+mn-cs"/>
              </a:defRPr>
            </a:lvl1pPr>
          </a:lstStyle>
          <a:p>
            <a:pPr>
              <a:defRPr/>
            </a:pPr>
            <a:fld id="{6DAA332A-7A7D-4592-ABFE-B3BB68DF72B1}" type="slidenum">
              <a:rPr lang="cs-CZ"/>
              <a:pPr>
                <a:defRPr/>
              </a:pPr>
              <a:t>‹#›</a:t>
            </a:fld>
            <a:endParaRPr lang="cs-CZ">
              <a:solidFill>
                <a:srgbClr val="E1F0D2"/>
              </a:solidFill>
            </a:endParaRPr>
          </a:p>
        </p:txBody>
      </p:sp>
      <p:sp>
        <p:nvSpPr>
          <p:cNvPr id="8196" name="Rectangle 2"/>
          <p:cNvSpPr>
            <a:spLocks noGrp="1" noChangeArrowheads="1"/>
          </p:cNvSpPr>
          <p:nvPr>
            <p:ph type="title"/>
          </p:nvPr>
        </p:nvSpPr>
        <p:spPr bwMode="auto">
          <a:xfrm>
            <a:off x="427038" y="200025"/>
            <a:ext cx="827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8197" name="Rectangle 3"/>
          <p:cNvSpPr>
            <a:spLocks noGrp="1" noChangeArrowheads="1"/>
          </p:cNvSpPr>
          <p:nvPr>
            <p:ph type="body" idx="1"/>
          </p:nvPr>
        </p:nvSpPr>
        <p:spPr bwMode="auto">
          <a:xfrm>
            <a:off x="430213" y="1282700"/>
            <a:ext cx="828516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pic>
        <p:nvPicPr>
          <p:cNvPr id="8198" name="Picture 25" descr="CEITEC_logo_pos"/>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0150" y="6491288"/>
            <a:ext cx="14541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6970" r:id="rId1"/>
    <p:sldLayoutId id="2147496971" r:id="rId2"/>
    <p:sldLayoutId id="2147496972" r:id="rId3"/>
    <p:sldLayoutId id="2147496973" r:id="rId4"/>
    <p:sldLayoutId id="2147496974" r:id="rId5"/>
    <p:sldLayoutId id="2147496975" r:id="rId6"/>
    <p:sldLayoutId id="2147496976" r:id="rId7"/>
    <p:sldLayoutId id="2147496977" r:id="rId8"/>
    <p:sldLayoutId id="2147496978" r:id="rId9"/>
    <p:sldLayoutId id="2147496979" r:id="rId10"/>
    <p:sldLayoutId id="2147496980" r:id="rId11"/>
    <p:sldLayoutId id="2147496981" r:id="rId12"/>
  </p:sldLayoutIdLst>
  <p:hf hdr="0" ftr="0" dt="0"/>
  <p:txStyles>
    <p:titleStyle>
      <a:lvl1pPr algn="l" rtl="0" eaLnBrk="0" fontAlgn="base" hangingPunct="0">
        <a:lnSpc>
          <a:spcPct val="90000"/>
        </a:lnSpc>
        <a:spcBef>
          <a:spcPct val="0"/>
        </a:spcBef>
        <a:spcAft>
          <a:spcPct val="0"/>
        </a:spcAft>
        <a:defRPr sz="3200">
          <a:solidFill>
            <a:srgbClr val="69BE28"/>
          </a:solidFill>
          <a:latin typeface="+mj-lt"/>
          <a:ea typeface="+mj-ea"/>
          <a:cs typeface="+mj-cs"/>
        </a:defRPr>
      </a:lvl1pPr>
      <a:lvl2pPr algn="l" rtl="0" eaLnBrk="0" fontAlgn="base" hangingPunct="0">
        <a:lnSpc>
          <a:spcPct val="90000"/>
        </a:lnSpc>
        <a:spcBef>
          <a:spcPct val="0"/>
        </a:spcBef>
        <a:spcAft>
          <a:spcPct val="0"/>
        </a:spcAft>
        <a:defRPr sz="3200">
          <a:solidFill>
            <a:srgbClr val="69BE28"/>
          </a:solidFill>
          <a:latin typeface="Arial" pitchFamily="34" charset="0"/>
        </a:defRPr>
      </a:lvl2pPr>
      <a:lvl3pPr algn="l" rtl="0" eaLnBrk="0" fontAlgn="base" hangingPunct="0">
        <a:lnSpc>
          <a:spcPct val="90000"/>
        </a:lnSpc>
        <a:spcBef>
          <a:spcPct val="0"/>
        </a:spcBef>
        <a:spcAft>
          <a:spcPct val="0"/>
        </a:spcAft>
        <a:defRPr sz="3200">
          <a:solidFill>
            <a:srgbClr val="69BE28"/>
          </a:solidFill>
          <a:latin typeface="Arial" pitchFamily="34" charset="0"/>
        </a:defRPr>
      </a:lvl3pPr>
      <a:lvl4pPr algn="l" rtl="0" eaLnBrk="0" fontAlgn="base" hangingPunct="0">
        <a:lnSpc>
          <a:spcPct val="90000"/>
        </a:lnSpc>
        <a:spcBef>
          <a:spcPct val="0"/>
        </a:spcBef>
        <a:spcAft>
          <a:spcPct val="0"/>
        </a:spcAft>
        <a:defRPr sz="3200">
          <a:solidFill>
            <a:srgbClr val="69BE28"/>
          </a:solidFill>
          <a:latin typeface="Arial" pitchFamily="34" charset="0"/>
        </a:defRPr>
      </a:lvl4pPr>
      <a:lvl5pPr algn="l" rtl="0" eaLnBrk="0" fontAlgn="base" hangingPunct="0">
        <a:lnSpc>
          <a:spcPct val="90000"/>
        </a:lnSpc>
        <a:spcBef>
          <a:spcPct val="0"/>
        </a:spcBef>
        <a:spcAft>
          <a:spcPct val="0"/>
        </a:spcAft>
        <a:defRPr sz="3200">
          <a:solidFill>
            <a:srgbClr val="69BE28"/>
          </a:solidFill>
          <a:latin typeface="Arial" pitchFamily="34" charset="0"/>
        </a:defRPr>
      </a:lvl5pPr>
      <a:lvl6pPr marL="457200" algn="l" rtl="0" fontAlgn="base">
        <a:lnSpc>
          <a:spcPct val="90000"/>
        </a:lnSpc>
        <a:spcBef>
          <a:spcPct val="0"/>
        </a:spcBef>
        <a:spcAft>
          <a:spcPct val="0"/>
        </a:spcAft>
        <a:defRPr sz="3200">
          <a:solidFill>
            <a:srgbClr val="69BE28"/>
          </a:solidFill>
          <a:latin typeface="Arial" pitchFamily="34" charset="0"/>
        </a:defRPr>
      </a:lvl6pPr>
      <a:lvl7pPr marL="914400" algn="l" rtl="0" fontAlgn="base">
        <a:lnSpc>
          <a:spcPct val="90000"/>
        </a:lnSpc>
        <a:spcBef>
          <a:spcPct val="0"/>
        </a:spcBef>
        <a:spcAft>
          <a:spcPct val="0"/>
        </a:spcAft>
        <a:defRPr sz="3200">
          <a:solidFill>
            <a:srgbClr val="69BE28"/>
          </a:solidFill>
          <a:latin typeface="Arial" pitchFamily="34" charset="0"/>
        </a:defRPr>
      </a:lvl7pPr>
      <a:lvl8pPr marL="1371600" algn="l" rtl="0" fontAlgn="base">
        <a:lnSpc>
          <a:spcPct val="90000"/>
        </a:lnSpc>
        <a:spcBef>
          <a:spcPct val="0"/>
        </a:spcBef>
        <a:spcAft>
          <a:spcPct val="0"/>
        </a:spcAft>
        <a:defRPr sz="3200">
          <a:solidFill>
            <a:srgbClr val="69BE28"/>
          </a:solidFill>
          <a:latin typeface="Arial" pitchFamily="34" charset="0"/>
        </a:defRPr>
      </a:lvl8pPr>
      <a:lvl9pPr marL="1828800" algn="l" rtl="0" fontAlgn="base">
        <a:lnSpc>
          <a:spcPct val="90000"/>
        </a:lnSpc>
        <a:spcBef>
          <a:spcPct val="0"/>
        </a:spcBef>
        <a:spcAft>
          <a:spcPct val="0"/>
        </a:spcAft>
        <a:defRPr sz="3200">
          <a:solidFill>
            <a:srgbClr val="69BE28"/>
          </a:solidFill>
          <a:latin typeface="Arial" pitchFamily="34" charset="0"/>
        </a:defRPr>
      </a:lvl9pPr>
    </p:titleStyle>
    <p:body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rgbClr val="292929"/>
          </a:solidFill>
          <a:latin typeface="+mn-lt"/>
          <a:ea typeface="+mn-ea"/>
          <a:cs typeface="+mn-cs"/>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rgbClr val="292929"/>
          </a:solidFill>
          <a:latin typeface="+mn-lt"/>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rgbClr val="292929"/>
          </a:solidFill>
          <a:latin typeface="+mn-lt"/>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rgbClr val="292929"/>
          </a:solidFill>
          <a:latin typeface="+mn-lt"/>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rgbClr val="292929"/>
          </a:solidFill>
          <a:latin typeface="+mn-lt"/>
        </a:defRPr>
      </a:lvl5pPr>
      <a:lvl6pPr marL="25146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6pPr>
      <a:lvl7pPr marL="29718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7pPr>
      <a:lvl8pPr marL="34290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8pPr>
      <a:lvl9pPr marL="38862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0"/>
          <p:cNvSpPr>
            <a:spLocks noChangeArrowheads="1"/>
          </p:cNvSpPr>
          <p:nvPr userDrawn="1"/>
        </p:nvSpPr>
        <p:spPr bwMode="auto">
          <a:xfrm>
            <a:off x="0" y="6502400"/>
            <a:ext cx="582613" cy="269875"/>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cs-CZ">
              <a:solidFill>
                <a:srgbClr val="000000"/>
              </a:solidFill>
            </a:endParaRPr>
          </a:p>
        </p:txBody>
      </p:sp>
      <p:sp>
        <p:nvSpPr>
          <p:cNvPr id="1030" name="Rectangle 6"/>
          <p:cNvSpPr>
            <a:spLocks noGrp="1" noChangeArrowheads="1"/>
          </p:cNvSpPr>
          <p:nvPr>
            <p:ph type="sldNum" sz="quarter" idx="4"/>
          </p:nvPr>
        </p:nvSpPr>
        <p:spPr bwMode="auto">
          <a:xfrm>
            <a:off x="207963" y="6411913"/>
            <a:ext cx="668337" cy="323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sz="1300" b="1">
                <a:solidFill>
                  <a:srgbClr val="FFFFFF"/>
                </a:solidFill>
                <a:latin typeface="Arial" pitchFamily="34" charset="0"/>
                <a:ea typeface="+mn-ea"/>
                <a:cs typeface="+mn-cs"/>
              </a:defRPr>
            </a:lvl1pPr>
          </a:lstStyle>
          <a:p>
            <a:pPr>
              <a:defRPr/>
            </a:pPr>
            <a:fld id="{7EC124FC-FD49-477D-841A-BF13808C909C}" type="slidenum">
              <a:rPr lang="cs-CZ"/>
              <a:pPr>
                <a:defRPr/>
              </a:pPr>
              <a:t>‹#›</a:t>
            </a:fld>
            <a:endParaRPr lang="cs-CZ">
              <a:solidFill>
                <a:srgbClr val="E1F0D2"/>
              </a:solidFill>
            </a:endParaRPr>
          </a:p>
        </p:txBody>
      </p:sp>
      <p:sp>
        <p:nvSpPr>
          <p:cNvPr id="9220" name="Rectangle 2"/>
          <p:cNvSpPr>
            <a:spLocks noGrp="1" noChangeArrowheads="1"/>
          </p:cNvSpPr>
          <p:nvPr>
            <p:ph type="title"/>
          </p:nvPr>
        </p:nvSpPr>
        <p:spPr bwMode="auto">
          <a:xfrm>
            <a:off x="427038" y="200025"/>
            <a:ext cx="827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9221" name="Rectangle 3"/>
          <p:cNvSpPr>
            <a:spLocks noGrp="1" noChangeArrowheads="1"/>
          </p:cNvSpPr>
          <p:nvPr>
            <p:ph type="body" idx="1"/>
          </p:nvPr>
        </p:nvSpPr>
        <p:spPr bwMode="auto">
          <a:xfrm>
            <a:off x="430213" y="1282700"/>
            <a:ext cx="828516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pic>
        <p:nvPicPr>
          <p:cNvPr id="9222" name="Picture 25" descr="CEITEC_logo_po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50150" y="6491288"/>
            <a:ext cx="14541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6982" r:id="rId1"/>
    <p:sldLayoutId id="2147496983" r:id="rId2"/>
    <p:sldLayoutId id="2147496984" r:id="rId3"/>
    <p:sldLayoutId id="2147496985" r:id="rId4"/>
    <p:sldLayoutId id="2147496986" r:id="rId5"/>
    <p:sldLayoutId id="2147496987" r:id="rId6"/>
    <p:sldLayoutId id="2147496988" r:id="rId7"/>
    <p:sldLayoutId id="2147496989" r:id="rId8"/>
    <p:sldLayoutId id="2147496990" r:id="rId9"/>
    <p:sldLayoutId id="2147496991" r:id="rId10"/>
    <p:sldLayoutId id="2147496992" r:id="rId11"/>
  </p:sldLayoutIdLst>
  <p:hf hdr="0" ftr="0" dt="0"/>
  <p:txStyles>
    <p:titleStyle>
      <a:lvl1pPr algn="l" rtl="0" eaLnBrk="0" fontAlgn="base" hangingPunct="0">
        <a:lnSpc>
          <a:spcPct val="90000"/>
        </a:lnSpc>
        <a:spcBef>
          <a:spcPct val="0"/>
        </a:spcBef>
        <a:spcAft>
          <a:spcPct val="0"/>
        </a:spcAft>
        <a:defRPr sz="3200">
          <a:solidFill>
            <a:srgbClr val="69BE28"/>
          </a:solidFill>
          <a:latin typeface="+mj-lt"/>
          <a:ea typeface="+mj-ea"/>
          <a:cs typeface="+mj-cs"/>
        </a:defRPr>
      </a:lvl1pPr>
      <a:lvl2pPr algn="l" rtl="0" eaLnBrk="0" fontAlgn="base" hangingPunct="0">
        <a:lnSpc>
          <a:spcPct val="90000"/>
        </a:lnSpc>
        <a:spcBef>
          <a:spcPct val="0"/>
        </a:spcBef>
        <a:spcAft>
          <a:spcPct val="0"/>
        </a:spcAft>
        <a:defRPr sz="3200">
          <a:solidFill>
            <a:srgbClr val="69BE28"/>
          </a:solidFill>
          <a:latin typeface="Arial" pitchFamily="34" charset="0"/>
        </a:defRPr>
      </a:lvl2pPr>
      <a:lvl3pPr algn="l" rtl="0" eaLnBrk="0" fontAlgn="base" hangingPunct="0">
        <a:lnSpc>
          <a:spcPct val="90000"/>
        </a:lnSpc>
        <a:spcBef>
          <a:spcPct val="0"/>
        </a:spcBef>
        <a:spcAft>
          <a:spcPct val="0"/>
        </a:spcAft>
        <a:defRPr sz="3200">
          <a:solidFill>
            <a:srgbClr val="69BE28"/>
          </a:solidFill>
          <a:latin typeface="Arial" pitchFamily="34" charset="0"/>
        </a:defRPr>
      </a:lvl3pPr>
      <a:lvl4pPr algn="l" rtl="0" eaLnBrk="0" fontAlgn="base" hangingPunct="0">
        <a:lnSpc>
          <a:spcPct val="90000"/>
        </a:lnSpc>
        <a:spcBef>
          <a:spcPct val="0"/>
        </a:spcBef>
        <a:spcAft>
          <a:spcPct val="0"/>
        </a:spcAft>
        <a:defRPr sz="3200">
          <a:solidFill>
            <a:srgbClr val="69BE28"/>
          </a:solidFill>
          <a:latin typeface="Arial" pitchFamily="34" charset="0"/>
        </a:defRPr>
      </a:lvl4pPr>
      <a:lvl5pPr algn="l" rtl="0" eaLnBrk="0" fontAlgn="base" hangingPunct="0">
        <a:lnSpc>
          <a:spcPct val="90000"/>
        </a:lnSpc>
        <a:spcBef>
          <a:spcPct val="0"/>
        </a:spcBef>
        <a:spcAft>
          <a:spcPct val="0"/>
        </a:spcAft>
        <a:defRPr sz="3200">
          <a:solidFill>
            <a:srgbClr val="69BE28"/>
          </a:solidFill>
          <a:latin typeface="Arial" pitchFamily="34" charset="0"/>
        </a:defRPr>
      </a:lvl5pPr>
      <a:lvl6pPr marL="457200" algn="l" rtl="0" fontAlgn="base">
        <a:lnSpc>
          <a:spcPct val="90000"/>
        </a:lnSpc>
        <a:spcBef>
          <a:spcPct val="0"/>
        </a:spcBef>
        <a:spcAft>
          <a:spcPct val="0"/>
        </a:spcAft>
        <a:defRPr sz="3200">
          <a:solidFill>
            <a:srgbClr val="69BE28"/>
          </a:solidFill>
          <a:latin typeface="Arial" pitchFamily="34" charset="0"/>
        </a:defRPr>
      </a:lvl6pPr>
      <a:lvl7pPr marL="914400" algn="l" rtl="0" fontAlgn="base">
        <a:lnSpc>
          <a:spcPct val="90000"/>
        </a:lnSpc>
        <a:spcBef>
          <a:spcPct val="0"/>
        </a:spcBef>
        <a:spcAft>
          <a:spcPct val="0"/>
        </a:spcAft>
        <a:defRPr sz="3200">
          <a:solidFill>
            <a:srgbClr val="69BE28"/>
          </a:solidFill>
          <a:latin typeface="Arial" pitchFamily="34" charset="0"/>
        </a:defRPr>
      </a:lvl7pPr>
      <a:lvl8pPr marL="1371600" algn="l" rtl="0" fontAlgn="base">
        <a:lnSpc>
          <a:spcPct val="90000"/>
        </a:lnSpc>
        <a:spcBef>
          <a:spcPct val="0"/>
        </a:spcBef>
        <a:spcAft>
          <a:spcPct val="0"/>
        </a:spcAft>
        <a:defRPr sz="3200">
          <a:solidFill>
            <a:srgbClr val="69BE28"/>
          </a:solidFill>
          <a:latin typeface="Arial" pitchFamily="34" charset="0"/>
        </a:defRPr>
      </a:lvl8pPr>
      <a:lvl9pPr marL="1828800" algn="l" rtl="0" fontAlgn="base">
        <a:lnSpc>
          <a:spcPct val="90000"/>
        </a:lnSpc>
        <a:spcBef>
          <a:spcPct val="0"/>
        </a:spcBef>
        <a:spcAft>
          <a:spcPct val="0"/>
        </a:spcAft>
        <a:defRPr sz="3200">
          <a:solidFill>
            <a:srgbClr val="69BE28"/>
          </a:solidFill>
          <a:latin typeface="Arial" pitchFamily="34" charset="0"/>
        </a:defRPr>
      </a:lvl9pPr>
    </p:titleStyle>
    <p:body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rgbClr val="292929"/>
          </a:solidFill>
          <a:latin typeface="+mn-lt"/>
          <a:ea typeface="+mn-ea"/>
          <a:cs typeface="+mn-cs"/>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rgbClr val="292929"/>
          </a:solidFill>
          <a:latin typeface="+mn-lt"/>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rgbClr val="292929"/>
          </a:solidFill>
          <a:latin typeface="+mn-lt"/>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rgbClr val="292929"/>
          </a:solidFill>
          <a:latin typeface="+mn-lt"/>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rgbClr val="292929"/>
          </a:solidFill>
          <a:latin typeface="+mn-lt"/>
        </a:defRPr>
      </a:lvl5pPr>
      <a:lvl6pPr marL="25146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6pPr>
      <a:lvl7pPr marL="29718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7pPr>
      <a:lvl8pPr marL="34290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8pPr>
      <a:lvl9pPr marL="38862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4.xml"/><Relationship Id="rId7"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3" Type="http://schemas.openxmlformats.org/officeDocument/2006/relationships/hyperlink" Target="http://www.healthcompetence.eu/" TargetMode="External"/><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zenodo.org/"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37.emf"/><Relationship Id="rId4" Type="http://schemas.openxmlformats.org/officeDocument/2006/relationships/package" Target="../embeddings/Dokument_aplikace_Microsoft_Word.docx"/></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39.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8.emf"/><Relationship Id="rId4" Type="http://schemas.openxmlformats.org/officeDocument/2006/relationships/oleObject" Target="../embeddings/oleObject1.bin"/></Relationships>
</file>

<file path=ppt/slides/_rels/slide6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7.xml"/><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8.xml"/><Relationship Id="rId1" Type="http://schemas.openxmlformats.org/officeDocument/2006/relationships/slideLayout" Target="../slideLayouts/slideLayout14.xml"/><Relationship Id="rId4" Type="http://schemas.openxmlformats.org/officeDocument/2006/relationships/image" Target="../media/image44.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4.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a:xfrm>
            <a:off x="495300" y="3057525"/>
            <a:ext cx="8432800" cy="997337"/>
          </a:xfrm>
        </p:spPr>
        <p:txBody>
          <a:bodyPr/>
          <a:lstStyle/>
          <a:p>
            <a:pPr eaLnBrk="1" hangingPunct="1"/>
            <a:r>
              <a:rPr lang="cs-CZ" altLang="cs-CZ" sz="3200">
                <a:ea typeface="ＭＳ Ｐゴシック" panose="020B0600070205080204" pitchFamily="34" charset="-128"/>
              </a:rPr>
              <a:t>PREFEKT &amp; CEITEC PhD </a:t>
            </a:r>
            <a:r>
              <a:rPr lang="cs-CZ" altLang="cs-CZ" sz="3200" err="1">
                <a:ea typeface="ＭＳ Ｐゴシック" panose="020B0600070205080204" pitchFamily="34" charset="-128"/>
              </a:rPr>
              <a:t>school</a:t>
            </a:r>
            <a:r>
              <a:rPr lang="cs-CZ" altLang="cs-CZ" sz="3200">
                <a:ea typeface="ＭＳ Ｐゴシック" panose="020B0600070205080204" pitchFamily="34" charset="-128"/>
              </a:rPr>
              <a:t> </a:t>
            </a:r>
            <a:br>
              <a:rPr lang="cs-CZ" altLang="cs-CZ" sz="3200">
                <a:ea typeface="ＭＳ Ｐゴシック" panose="020B0600070205080204" pitchFamily="34" charset="-128"/>
              </a:rPr>
            </a:br>
            <a:r>
              <a:rPr lang="en-US" altLang="cs-CZ" sz="3200">
                <a:ea typeface="ＭＳ Ｐゴシック" panose="020B0600070205080204" pitchFamily="34" charset="-128"/>
              </a:rPr>
              <a:t>Preparing International Grant</a:t>
            </a:r>
            <a:r>
              <a:rPr lang="cs-CZ" altLang="cs-CZ" sz="3200">
                <a:ea typeface="ＭＳ Ｐゴシック" panose="020B0600070205080204" pitchFamily="34" charset="-128"/>
              </a:rPr>
              <a:t> </a:t>
            </a:r>
            <a:r>
              <a:rPr lang="en-US" altLang="cs-CZ" sz="3200">
                <a:ea typeface="ＭＳ Ｐゴシック" panose="020B0600070205080204" pitchFamily="34" charset="-128"/>
              </a:rPr>
              <a:t>Applications I.</a:t>
            </a:r>
            <a:endParaRPr lang="cs-CZ" altLang="cs-CZ" sz="3200"/>
          </a:p>
        </p:txBody>
      </p:sp>
      <p:sp>
        <p:nvSpPr>
          <p:cNvPr id="15363" name="Text Box 6"/>
          <p:cNvSpPr txBox="1">
            <a:spLocks noChangeArrowheads="1"/>
          </p:cNvSpPr>
          <p:nvPr/>
        </p:nvSpPr>
        <p:spPr bwMode="auto">
          <a:xfrm>
            <a:off x="495299" y="4316413"/>
            <a:ext cx="826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defRPr/>
            </a:pPr>
            <a:r>
              <a:rPr lang="cs-CZ" sz="1200" b="1" dirty="0">
                <a:solidFill>
                  <a:srgbClr val="69BE28"/>
                </a:solidFill>
                <a:ea typeface="+mn-ea"/>
              </a:rPr>
              <a:t>Zlatuše Novotná, Veronika Mikitová, </a:t>
            </a:r>
            <a:r>
              <a:rPr lang="cs-CZ" sz="1200" b="1" dirty="0" smtClean="0">
                <a:solidFill>
                  <a:srgbClr val="69BE28"/>
                </a:solidFill>
                <a:ea typeface="+mn-ea"/>
              </a:rPr>
              <a:t>Renata </a:t>
            </a:r>
            <a:r>
              <a:rPr lang="cs-CZ" sz="1200" b="1" dirty="0" err="1" smtClean="0">
                <a:solidFill>
                  <a:srgbClr val="69BE28"/>
                </a:solidFill>
                <a:ea typeface="+mn-ea"/>
              </a:rPr>
              <a:t>Padrtová</a:t>
            </a:r>
            <a:r>
              <a:rPr lang="cs-CZ" sz="1200" b="1" dirty="0" smtClean="0">
                <a:solidFill>
                  <a:srgbClr val="69BE28"/>
                </a:solidFill>
                <a:ea typeface="+mn-ea"/>
              </a:rPr>
              <a:t>, Ladislav Čoček, Zdenka Žampachová, Daria Kucharova</a:t>
            </a:r>
            <a:endParaRPr lang="cs-CZ" sz="1200" b="1" dirty="0">
              <a:solidFill>
                <a:srgbClr val="69BE28"/>
              </a:solidFill>
              <a:ea typeface="+mn-ea"/>
            </a:endParaRPr>
          </a:p>
        </p:txBody>
      </p:sp>
      <p:sp>
        <p:nvSpPr>
          <p:cNvPr id="15364" name="Text Box 7"/>
          <p:cNvSpPr txBox="1">
            <a:spLocks noChangeArrowheads="1"/>
          </p:cNvSpPr>
          <p:nvPr/>
        </p:nvSpPr>
        <p:spPr bwMode="auto">
          <a:xfrm>
            <a:off x="468003" y="4747271"/>
            <a:ext cx="2474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defRPr/>
            </a:pPr>
            <a:r>
              <a:rPr lang="cs-CZ" sz="1600">
                <a:solidFill>
                  <a:srgbClr val="808080"/>
                </a:solidFill>
                <a:ea typeface="+mn-ea"/>
              </a:rPr>
              <a:t>Grant Office CEITEC MU</a:t>
            </a:r>
          </a:p>
        </p:txBody>
      </p:sp>
      <p:sp>
        <p:nvSpPr>
          <p:cNvPr id="15365" name="Text Box 8"/>
          <p:cNvSpPr txBox="1">
            <a:spLocks noChangeArrowheads="1"/>
          </p:cNvSpPr>
          <p:nvPr/>
        </p:nvSpPr>
        <p:spPr bwMode="auto">
          <a:xfrm>
            <a:off x="394329" y="5408902"/>
            <a:ext cx="2548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defRPr/>
            </a:pPr>
            <a:r>
              <a:rPr lang="cs-CZ" b="1">
                <a:solidFill>
                  <a:srgbClr val="808080"/>
                </a:solidFill>
                <a:ea typeface="+mn-ea"/>
              </a:rPr>
              <a:t>Brno, 15th </a:t>
            </a:r>
            <a:r>
              <a:rPr lang="cs-CZ" b="1" err="1">
                <a:solidFill>
                  <a:srgbClr val="808080"/>
                </a:solidFill>
                <a:ea typeface="+mn-ea"/>
              </a:rPr>
              <a:t>April</a:t>
            </a:r>
            <a:r>
              <a:rPr lang="cs-CZ" b="1">
                <a:solidFill>
                  <a:srgbClr val="808080"/>
                </a:solidFill>
                <a:ea typeface="+mn-ea"/>
              </a:rPr>
              <a:t> 2016</a:t>
            </a:r>
          </a:p>
        </p:txBody>
      </p:sp>
    </p:spTree>
    <p:extLst>
      <p:ext uri="{BB962C8B-B14F-4D97-AF65-F5344CB8AC3E}">
        <p14:creationId xmlns:p14="http://schemas.microsoft.com/office/powerpoint/2010/main" val="178744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a:t>7 Project </a:t>
            </a:r>
            <a:r>
              <a:rPr lang="cs-CZ" sz="3600" err="1"/>
              <a:t>constraints</a:t>
            </a:r>
            <a:endParaRPr lang="cs-CZ" sz="3600"/>
          </a:p>
        </p:txBody>
      </p:sp>
      <p:sp>
        <p:nvSpPr>
          <p:cNvPr id="3" name="Zástupný symbol pro obsah 2"/>
          <p:cNvSpPr>
            <a:spLocks noGrp="1"/>
          </p:cNvSpPr>
          <p:nvPr>
            <p:ph idx="1"/>
          </p:nvPr>
        </p:nvSpPr>
        <p:spPr>
          <a:xfrm>
            <a:off x="415926" y="1466353"/>
            <a:ext cx="8285162" cy="4795838"/>
          </a:xfrm>
        </p:spPr>
        <p:txBody>
          <a:bodyPr/>
          <a:lstStyle/>
          <a:p>
            <a:r>
              <a:rPr lang="cs-CZ" sz="3200">
                <a:solidFill>
                  <a:schemeClr val="tx1">
                    <a:lumMod val="65000"/>
                    <a:lumOff val="35000"/>
                  </a:schemeClr>
                </a:solidFill>
              </a:rPr>
              <a:t>Budget</a:t>
            </a:r>
          </a:p>
          <a:p>
            <a:r>
              <a:rPr lang="cs-CZ" sz="3200" err="1">
                <a:solidFill>
                  <a:schemeClr val="tx1">
                    <a:lumMod val="65000"/>
                    <a:lumOff val="35000"/>
                  </a:schemeClr>
                </a:solidFill>
              </a:rPr>
              <a:t>Scope</a:t>
            </a:r>
            <a:endParaRPr lang="cs-CZ" sz="3200">
              <a:solidFill>
                <a:schemeClr val="tx1">
                  <a:lumMod val="65000"/>
                  <a:lumOff val="35000"/>
                </a:schemeClr>
              </a:solidFill>
            </a:endParaRPr>
          </a:p>
          <a:p>
            <a:r>
              <a:rPr lang="cs-CZ" sz="3200">
                <a:solidFill>
                  <a:schemeClr val="tx1">
                    <a:lumMod val="65000"/>
                    <a:lumOff val="35000"/>
                  </a:schemeClr>
                </a:solidFill>
              </a:rPr>
              <a:t>Schedule</a:t>
            </a:r>
          </a:p>
          <a:p>
            <a:r>
              <a:rPr lang="cs-CZ" sz="3200" err="1">
                <a:solidFill>
                  <a:schemeClr val="tx1">
                    <a:lumMod val="65000"/>
                    <a:lumOff val="35000"/>
                  </a:schemeClr>
                </a:solidFill>
              </a:rPr>
              <a:t>Quality</a:t>
            </a:r>
            <a:endParaRPr lang="cs-CZ" sz="3200">
              <a:solidFill>
                <a:schemeClr val="tx1">
                  <a:lumMod val="65000"/>
                  <a:lumOff val="35000"/>
                </a:schemeClr>
              </a:solidFill>
            </a:endParaRPr>
          </a:p>
          <a:p>
            <a:r>
              <a:rPr lang="cs-CZ" sz="3200" err="1">
                <a:solidFill>
                  <a:schemeClr val="tx1">
                    <a:lumMod val="65000"/>
                    <a:lumOff val="35000"/>
                  </a:schemeClr>
                </a:solidFill>
              </a:rPr>
              <a:t>Resources</a:t>
            </a:r>
            <a:endParaRPr lang="cs-CZ" sz="3200">
              <a:solidFill>
                <a:schemeClr val="tx1">
                  <a:lumMod val="65000"/>
                  <a:lumOff val="35000"/>
                </a:schemeClr>
              </a:solidFill>
            </a:endParaRPr>
          </a:p>
          <a:p>
            <a:r>
              <a:rPr lang="cs-CZ" sz="3200">
                <a:solidFill>
                  <a:schemeClr val="tx1">
                    <a:lumMod val="65000"/>
                    <a:lumOff val="35000"/>
                  </a:schemeClr>
                </a:solidFill>
              </a:rPr>
              <a:t>Risk</a:t>
            </a:r>
          </a:p>
          <a:p>
            <a:r>
              <a:rPr lang="cs-CZ" sz="3200" err="1">
                <a:solidFill>
                  <a:schemeClr val="tx1">
                    <a:lumMod val="65000"/>
                    <a:lumOff val="35000"/>
                  </a:schemeClr>
                </a:solidFill>
              </a:rPr>
              <a:t>Customer</a:t>
            </a:r>
            <a:r>
              <a:rPr lang="cs-CZ" sz="3200">
                <a:solidFill>
                  <a:schemeClr val="tx1">
                    <a:lumMod val="65000"/>
                    <a:lumOff val="35000"/>
                  </a:schemeClr>
                </a:solidFill>
              </a:rPr>
              <a:t> </a:t>
            </a:r>
            <a:r>
              <a:rPr lang="cs-CZ" sz="3200" err="1">
                <a:solidFill>
                  <a:schemeClr val="tx1">
                    <a:lumMod val="65000"/>
                    <a:lumOff val="35000"/>
                  </a:schemeClr>
                </a:solidFill>
              </a:rPr>
              <a:t>satisfaction</a:t>
            </a:r>
            <a:r>
              <a:rPr lang="cs-CZ" sz="3200">
                <a:solidFill>
                  <a:schemeClr val="tx1">
                    <a:lumMod val="65000"/>
                    <a:lumOff val="35000"/>
                  </a:schemeClr>
                </a:solidFill>
              </a:rPr>
              <a:t> </a:t>
            </a:r>
            <a:r>
              <a:rPr lang="cs-CZ" sz="3200">
                <a:solidFill>
                  <a:schemeClr val="tx1">
                    <a:lumMod val="50000"/>
                    <a:lumOff val="50000"/>
                  </a:schemeClr>
                </a:solidFill>
              </a:rPr>
              <a:t>(?) </a:t>
            </a:r>
            <a:endParaRPr lang="cs-CZ"/>
          </a:p>
        </p:txBody>
      </p:sp>
      <p:sp>
        <p:nvSpPr>
          <p:cNvPr id="4" name="AutoShape 2" descr="Image result for project manager pi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4" descr="Image result for project manager pict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9942" name="Picture 6" descr="http://www.pdu4pm.com/pmpblog/wp-content/uploads/2013/06/you-need-a-project-man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824" y="841766"/>
            <a:ext cx="3254833" cy="367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913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a:xfrm>
            <a:off x="495300" y="3057525"/>
            <a:ext cx="8432800" cy="1058863"/>
          </a:xfrm>
        </p:spPr>
        <p:txBody>
          <a:bodyPr/>
          <a:lstStyle/>
          <a:p>
            <a:pPr eaLnBrk="1" hangingPunct="1"/>
            <a:r>
              <a:rPr lang="cs-CZ" altLang="cs-CZ" err="1">
                <a:ea typeface="ＭＳ Ｐゴシック" panose="020B0600070205080204" pitchFamily="34" charset="-128"/>
              </a:rPr>
              <a:t>Thank</a:t>
            </a:r>
            <a:r>
              <a:rPr lang="cs-CZ" altLang="cs-CZ">
                <a:ea typeface="ＭＳ Ｐゴシック" panose="020B0600070205080204" pitchFamily="34" charset="-128"/>
              </a:rPr>
              <a:t> </a:t>
            </a:r>
            <a:r>
              <a:rPr lang="cs-CZ" altLang="cs-CZ" err="1">
                <a:ea typeface="ＭＳ Ｐゴシック" panose="020B0600070205080204" pitchFamily="34" charset="-128"/>
              </a:rPr>
              <a:t>you</a:t>
            </a:r>
            <a:r>
              <a:rPr lang="cs-CZ" altLang="cs-CZ">
                <a:ea typeface="ＭＳ Ｐゴシック" panose="020B0600070205080204" pitchFamily="34" charset="-128"/>
              </a:rPr>
              <a:t> </a:t>
            </a:r>
            <a:r>
              <a:rPr lang="cs-CZ" altLang="cs-CZ" err="1">
                <a:ea typeface="ＭＳ Ｐゴシック" panose="020B0600070205080204" pitchFamily="34" charset="-128"/>
              </a:rPr>
              <a:t>for</a:t>
            </a:r>
            <a:r>
              <a:rPr lang="cs-CZ" altLang="cs-CZ">
                <a:ea typeface="ＭＳ Ｐゴシック" panose="020B0600070205080204" pitchFamily="34" charset="-128"/>
              </a:rPr>
              <a:t> </a:t>
            </a:r>
            <a:r>
              <a:rPr lang="cs-CZ" altLang="cs-CZ" err="1">
                <a:ea typeface="ＭＳ Ｐゴシック" panose="020B0600070205080204" pitchFamily="34" charset="-128"/>
              </a:rPr>
              <a:t>your</a:t>
            </a:r>
            <a:r>
              <a:rPr lang="cs-CZ" altLang="cs-CZ">
                <a:ea typeface="ＭＳ Ｐゴシック" panose="020B0600070205080204" pitchFamily="34" charset="-128"/>
              </a:rPr>
              <a:t> </a:t>
            </a:r>
            <a:r>
              <a:rPr lang="cs-CZ" altLang="cs-CZ" err="1">
                <a:ea typeface="ＭＳ Ｐゴシック" panose="020B0600070205080204" pitchFamily="34" charset="-128"/>
              </a:rPr>
              <a:t>attention</a:t>
            </a:r>
            <a:endParaRPr lang="cs-CZ" altLang="cs-CZ"/>
          </a:p>
        </p:txBody>
      </p:sp>
    </p:spTree>
    <p:extLst>
      <p:ext uri="{BB962C8B-B14F-4D97-AF65-F5344CB8AC3E}">
        <p14:creationId xmlns:p14="http://schemas.microsoft.com/office/powerpoint/2010/main" val="403472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a:t>Triple </a:t>
            </a:r>
            <a:r>
              <a:rPr lang="cs-CZ" sz="3600" err="1"/>
              <a:t>constraint</a:t>
            </a:r>
            <a:endParaRPr lang="cs-CZ" sz="3600"/>
          </a:p>
        </p:txBody>
      </p:sp>
      <p:sp>
        <p:nvSpPr>
          <p:cNvPr id="3" name="Zástupný symbol pro obsah 2"/>
          <p:cNvSpPr>
            <a:spLocks noGrp="1"/>
          </p:cNvSpPr>
          <p:nvPr>
            <p:ph idx="1"/>
          </p:nvPr>
        </p:nvSpPr>
        <p:spPr>
          <a:xfrm>
            <a:off x="5211988" y="3046813"/>
            <a:ext cx="3544400" cy="1979115"/>
          </a:xfrm>
        </p:spPr>
        <p:txBody>
          <a:bodyPr/>
          <a:lstStyle/>
          <a:p>
            <a:pPr marL="514350" indent="-514350">
              <a:buFont typeface="+mj-lt"/>
              <a:buAutoNum type="arabicPeriod"/>
            </a:pPr>
            <a:r>
              <a:rPr lang="cs-CZ" err="1"/>
              <a:t>Add</a:t>
            </a:r>
            <a:r>
              <a:rPr lang="cs-CZ"/>
              <a:t> </a:t>
            </a:r>
            <a:r>
              <a:rPr lang="cs-CZ" err="1"/>
              <a:t>time</a:t>
            </a:r>
            <a:endParaRPr lang="cs-CZ"/>
          </a:p>
          <a:p>
            <a:pPr marL="514350" indent="-514350">
              <a:buFont typeface="+mj-lt"/>
              <a:buAutoNum type="arabicPeriod"/>
            </a:pPr>
            <a:r>
              <a:rPr lang="cs-CZ"/>
              <a:t>Limit </a:t>
            </a:r>
            <a:r>
              <a:rPr lang="cs-CZ" err="1"/>
              <a:t>scope</a:t>
            </a:r>
            <a:endParaRPr lang="cs-CZ"/>
          </a:p>
          <a:p>
            <a:pPr marL="514350" indent="-514350">
              <a:buFont typeface="+mj-lt"/>
              <a:buAutoNum type="arabicPeriod"/>
            </a:pPr>
            <a:r>
              <a:rPr lang="cs-CZ" err="1"/>
              <a:t>Put</a:t>
            </a:r>
            <a:r>
              <a:rPr lang="cs-CZ"/>
              <a:t> more </a:t>
            </a:r>
            <a:r>
              <a:rPr lang="cs-CZ" err="1"/>
              <a:t>money</a:t>
            </a:r>
            <a:endParaRPr lang="cs-CZ"/>
          </a:p>
        </p:txBody>
      </p:sp>
      <p:sp>
        <p:nvSpPr>
          <p:cNvPr id="7" name="Rovnoramenný trojúhelník 6"/>
          <p:cNvSpPr/>
          <p:nvPr/>
        </p:nvSpPr>
        <p:spPr bwMode="auto">
          <a:xfrm rot="7248839">
            <a:off x="88435" y="3001981"/>
            <a:ext cx="3838982" cy="1195734"/>
          </a:xfrm>
          <a:prstGeom prst="triangle">
            <a:avLst>
              <a:gd name="adj" fmla="val 5111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8" name="Rovnoramenný trojúhelník 7"/>
          <p:cNvSpPr/>
          <p:nvPr/>
        </p:nvSpPr>
        <p:spPr bwMode="auto">
          <a:xfrm>
            <a:off x="590331" y="3964703"/>
            <a:ext cx="3940688" cy="962139"/>
          </a:xfrm>
          <a:prstGeom prst="triangle">
            <a:avLst>
              <a:gd name="adj" fmla="val 50073"/>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10" name="Rovnoramenný trojúhelník 9"/>
          <p:cNvSpPr/>
          <p:nvPr/>
        </p:nvSpPr>
        <p:spPr bwMode="auto">
          <a:xfrm rot="14264641">
            <a:off x="1147637" y="3017507"/>
            <a:ext cx="3818940" cy="1183593"/>
          </a:xfrm>
          <a:prstGeom prst="triangle">
            <a:avLst>
              <a:gd name="adj" fmla="val 50024"/>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6" name="TextovéPole 5"/>
          <p:cNvSpPr txBox="1"/>
          <p:nvPr/>
        </p:nvSpPr>
        <p:spPr>
          <a:xfrm rot="18081049">
            <a:off x="-15368" y="2719686"/>
            <a:ext cx="2666272" cy="461665"/>
          </a:xfrm>
          <a:prstGeom prst="rect">
            <a:avLst/>
          </a:prstGeom>
          <a:noFill/>
        </p:spPr>
        <p:txBody>
          <a:bodyPr wrap="square" rtlCol="0">
            <a:spAutoFit/>
          </a:bodyPr>
          <a:lstStyle/>
          <a:p>
            <a:r>
              <a:rPr lang="cs-CZ" sz="2400"/>
              <a:t>TIME (</a:t>
            </a:r>
            <a:r>
              <a:rPr lang="cs-CZ" sz="2400" err="1"/>
              <a:t>schedule</a:t>
            </a:r>
            <a:r>
              <a:rPr lang="cs-CZ" sz="2400"/>
              <a:t>)</a:t>
            </a:r>
          </a:p>
        </p:txBody>
      </p:sp>
      <p:sp>
        <p:nvSpPr>
          <p:cNvPr id="12" name="TextovéPole 11"/>
          <p:cNvSpPr txBox="1"/>
          <p:nvPr/>
        </p:nvSpPr>
        <p:spPr>
          <a:xfrm rot="3441965">
            <a:off x="2227671" y="2719685"/>
            <a:ext cx="3040038" cy="461665"/>
          </a:xfrm>
          <a:prstGeom prst="rect">
            <a:avLst/>
          </a:prstGeom>
          <a:noFill/>
        </p:spPr>
        <p:txBody>
          <a:bodyPr wrap="square" rtlCol="0">
            <a:spAutoFit/>
          </a:bodyPr>
          <a:lstStyle/>
          <a:p>
            <a:r>
              <a:rPr lang="cs-CZ" sz="2400"/>
              <a:t>SCOPE (</a:t>
            </a:r>
            <a:r>
              <a:rPr lang="cs-CZ" sz="2400" err="1"/>
              <a:t>work</a:t>
            </a:r>
            <a:r>
              <a:rPr lang="cs-CZ" sz="2400"/>
              <a:t> </a:t>
            </a:r>
            <a:r>
              <a:rPr lang="cs-CZ" sz="2400" err="1"/>
              <a:t>plan</a:t>
            </a:r>
            <a:r>
              <a:rPr lang="cs-CZ" sz="2400"/>
              <a:t>)</a:t>
            </a:r>
          </a:p>
        </p:txBody>
      </p:sp>
      <p:sp>
        <p:nvSpPr>
          <p:cNvPr id="13" name="TextovéPole 12"/>
          <p:cNvSpPr txBox="1"/>
          <p:nvPr/>
        </p:nvSpPr>
        <p:spPr>
          <a:xfrm>
            <a:off x="1248167" y="5025928"/>
            <a:ext cx="2625016" cy="461665"/>
          </a:xfrm>
          <a:prstGeom prst="rect">
            <a:avLst/>
          </a:prstGeom>
          <a:noFill/>
        </p:spPr>
        <p:txBody>
          <a:bodyPr wrap="square" rtlCol="0">
            <a:spAutoFit/>
          </a:bodyPr>
          <a:lstStyle/>
          <a:p>
            <a:r>
              <a:rPr lang="cs-CZ" sz="2400"/>
              <a:t>COST (budget)</a:t>
            </a:r>
          </a:p>
        </p:txBody>
      </p:sp>
      <p:sp>
        <p:nvSpPr>
          <p:cNvPr id="14" name="Zástupný symbol pro obsah 2"/>
          <p:cNvSpPr txBox="1">
            <a:spLocks/>
          </p:cNvSpPr>
          <p:nvPr/>
        </p:nvSpPr>
        <p:spPr bwMode="auto">
          <a:xfrm>
            <a:off x="5211988" y="1902415"/>
            <a:ext cx="3544400" cy="61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rgbClr val="80808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rgbClr val="808080"/>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rgbClr val="808080"/>
                </a:solidFill>
                <a:latin typeface="+mn-lt"/>
                <a:ea typeface="ＭＳ Ｐゴシック" charset="0"/>
                <a:cs typeface="ＭＳ Ｐゴシック"/>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rgbClr val="808080"/>
                </a:solidFill>
                <a:latin typeface="+mn-lt"/>
                <a:ea typeface="ＭＳ Ｐゴシック" charset="0"/>
                <a:cs typeface="ＭＳ Ｐゴシック"/>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mn-lt"/>
                <a:ea typeface="ＭＳ Ｐゴシック" charset="0"/>
                <a:cs typeface="ＭＳ Ｐゴシック"/>
              </a:defRPr>
            </a:lvl5pPr>
            <a:lvl6pPr marL="25146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6pPr>
            <a:lvl7pPr marL="29718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7pPr>
            <a:lvl8pPr marL="34290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8pPr>
            <a:lvl9pPr marL="38862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9pPr>
          </a:lstStyle>
          <a:p>
            <a:pPr marL="0" indent="0">
              <a:buFont typeface="Wingdings" pitchFamily="2" charset="2"/>
              <a:buNone/>
            </a:pPr>
            <a:r>
              <a:rPr lang="cs-CZ" sz="3200" kern="0" err="1">
                <a:solidFill>
                  <a:schemeClr val="tx1">
                    <a:lumMod val="65000"/>
                    <a:lumOff val="35000"/>
                  </a:schemeClr>
                </a:solidFill>
              </a:rPr>
              <a:t>Priorities</a:t>
            </a:r>
            <a:r>
              <a:rPr lang="cs-CZ" sz="3200" kern="0">
                <a:solidFill>
                  <a:schemeClr val="tx1">
                    <a:lumMod val="65000"/>
                    <a:lumOff val="35000"/>
                  </a:schemeClr>
                </a:solidFill>
              </a:rPr>
              <a:t>?</a:t>
            </a:r>
          </a:p>
        </p:txBody>
      </p:sp>
    </p:spTree>
    <p:extLst>
      <p:ext uri="{BB962C8B-B14F-4D97-AF65-F5344CB8AC3E}">
        <p14:creationId xmlns:p14="http://schemas.microsoft.com/office/powerpoint/2010/main" val="25633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10" grpId="0" animBg="1"/>
      <p:bldP spid="6"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11859" y="270527"/>
            <a:ext cx="7772400" cy="821294"/>
          </a:xfrm>
        </p:spPr>
        <p:txBody>
          <a:bodyPr>
            <a:normAutofit/>
          </a:bodyPr>
          <a:lstStyle/>
          <a:p>
            <a:r>
              <a:rPr lang="cs-CZ" sz="3600" err="1"/>
              <a:t>Time</a:t>
            </a:r>
            <a:r>
              <a:rPr lang="cs-CZ" sz="3600"/>
              <a:t> management</a:t>
            </a:r>
          </a:p>
        </p:txBody>
      </p:sp>
      <p:sp>
        <p:nvSpPr>
          <p:cNvPr id="3" name="Podnadpis 2"/>
          <p:cNvSpPr>
            <a:spLocks noGrp="1"/>
          </p:cNvSpPr>
          <p:nvPr>
            <p:ph type="subTitle" idx="1"/>
          </p:nvPr>
        </p:nvSpPr>
        <p:spPr>
          <a:xfrm>
            <a:off x="511859" y="1269241"/>
            <a:ext cx="8280920" cy="3630305"/>
          </a:xfrm>
        </p:spPr>
        <p:txBody>
          <a:bodyPr>
            <a:noAutofit/>
          </a:bodyPr>
          <a:lstStyle/>
          <a:p>
            <a:pPr marL="457200" indent="-457200" algn="l">
              <a:buFont typeface="Wingdings" panose="05000000000000000000" pitchFamily="2" charset="2"/>
              <a:buChar char="§"/>
            </a:pPr>
            <a:r>
              <a:rPr lang="en-GB">
                <a:solidFill>
                  <a:schemeClr val="bg2"/>
                </a:solidFill>
                <a:latin typeface="Arial" panose="020B0604020202020204" pitchFamily="34" charset="0"/>
                <a:cs typeface="Arial" panose="020B0604020202020204" pitchFamily="34" charset="0"/>
              </a:rPr>
              <a:t>Understand the importance of </a:t>
            </a:r>
            <a:r>
              <a:rPr lang="en-GB">
                <a:solidFill>
                  <a:srgbClr val="7AC143"/>
                </a:solidFill>
                <a:latin typeface="Arial" panose="020B0604020202020204" pitchFamily="34" charset="0"/>
                <a:cs typeface="Arial" panose="020B0604020202020204" pitchFamily="34" charset="0"/>
              </a:rPr>
              <a:t>basic project planning</a:t>
            </a:r>
            <a:r>
              <a:rPr lang="en-GB">
                <a:solidFill>
                  <a:schemeClr val="bg2"/>
                </a:solidFill>
                <a:latin typeface="Arial" panose="020B0604020202020204" pitchFamily="34" charset="0"/>
                <a:cs typeface="Arial" panose="020B0604020202020204" pitchFamily="34" charset="0"/>
              </a:rPr>
              <a:t> </a:t>
            </a:r>
          </a:p>
          <a:p>
            <a:pPr marL="457200" indent="-457200" algn="l">
              <a:buFont typeface="Wingdings" panose="05000000000000000000" pitchFamily="2" charset="2"/>
              <a:buChar char="§"/>
            </a:pPr>
            <a:r>
              <a:rPr lang="en-GB">
                <a:solidFill>
                  <a:schemeClr val="bg2"/>
                </a:solidFill>
                <a:latin typeface="Arial" panose="020B0604020202020204" pitchFamily="34" charset="0"/>
                <a:cs typeface="Arial" panose="020B0604020202020204" pitchFamily="34" charset="0"/>
              </a:rPr>
              <a:t>Develop scheduling skills</a:t>
            </a:r>
          </a:p>
          <a:p>
            <a:pPr marL="342900" indent="-342900" algn="l">
              <a:buFont typeface="Wingdings" panose="05000000000000000000" pitchFamily="2" charset="2"/>
              <a:buChar char="§"/>
            </a:pPr>
            <a:r>
              <a:rPr lang="en-GB">
                <a:solidFill>
                  <a:schemeClr val="bg2"/>
                </a:solidFill>
                <a:latin typeface="Arial" panose="020B0604020202020204" pitchFamily="34" charset="0"/>
                <a:cs typeface="Arial" panose="020B0604020202020204" pitchFamily="34" charset="0"/>
              </a:rPr>
              <a:t> Learn how to use several </a:t>
            </a:r>
            <a:r>
              <a:rPr lang="en-GB">
                <a:solidFill>
                  <a:srgbClr val="7AC143"/>
                </a:solidFill>
                <a:latin typeface="Arial" panose="020B0604020202020204" pitchFamily="34" charset="0"/>
                <a:cs typeface="Arial" panose="020B0604020202020204" pitchFamily="34" charset="0"/>
              </a:rPr>
              <a:t>basic tools:</a:t>
            </a:r>
          </a:p>
          <a:p>
            <a:pPr marL="800100" lvl="1" indent="-342900" algn="l">
              <a:buFont typeface="Wingdings" panose="05000000000000000000" pitchFamily="2" charset="2"/>
              <a:buChar char="§"/>
            </a:pPr>
            <a:r>
              <a:rPr lang="cs-CZ" sz="3200">
                <a:solidFill>
                  <a:schemeClr val="tx1">
                    <a:lumMod val="65000"/>
                    <a:lumOff val="35000"/>
                  </a:schemeClr>
                </a:solidFill>
              </a:rPr>
              <a:t>WBS (</a:t>
            </a:r>
            <a:r>
              <a:rPr lang="en-GB" sz="3200">
                <a:solidFill>
                  <a:schemeClr val="tx1">
                    <a:lumMod val="65000"/>
                    <a:lumOff val="35000"/>
                  </a:schemeClr>
                </a:solidFill>
              </a:rPr>
              <a:t>Work breakdown</a:t>
            </a:r>
            <a:r>
              <a:rPr lang="cs-CZ" sz="3200">
                <a:solidFill>
                  <a:schemeClr val="tx1">
                    <a:lumMod val="65000"/>
                    <a:lumOff val="35000"/>
                  </a:schemeClr>
                </a:solidFill>
              </a:rPr>
              <a:t/>
            </a:r>
            <a:br>
              <a:rPr lang="cs-CZ" sz="3200">
                <a:solidFill>
                  <a:schemeClr val="tx1">
                    <a:lumMod val="65000"/>
                    <a:lumOff val="35000"/>
                  </a:schemeClr>
                </a:solidFill>
              </a:rPr>
            </a:br>
            <a:r>
              <a:rPr lang="en-GB" sz="3200">
                <a:solidFill>
                  <a:schemeClr val="tx1">
                    <a:lumMod val="65000"/>
                    <a:lumOff val="35000"/>
                  </a:schemeClr>
                </a:solidFill>
              </a:rPr>
              <a:t>structure</a:t>
            </a:r>
            <a:r>
              <a:rPr lang="cs-CZ" sz="3200">
                <a:solidFill>
                  <a:schemeClr val="tx1">
                    <a:lumMod val="65000"/>
                    <a:lumOff val="35000"/>
                  </a:schemeClr>
                </a:solidFill>
              </a:rPr>
              <a:t>)</a:t>
            </a:r>
            <a:endParaRPr lang="en-GB" sz="3200">
              <a:solidFill>
                <a:schemeClr val="tx1">
                  <a:lumMod val="65000"/>
                  <a:lumOff val="35000"/>
                </a:schemeClr>
              </a:solidFill>
            </a:endParaRPr>
          </a:p>
          <a:p>
            <a:pPr marL="800100" lvl="1" indent="-342900" algn="l">
              <a:buFont typeface="Wingdings" panose="05000000000000000000" pitchFamily="2" charset="2"/>
              <a:buChar char="§"/>
            </a:pPr>
            <a:r>
              <a:rPr lang="en-GB" sz="3200">
                <a:solidFill>
                  <a:schemeClr val="tx1">
                    <a:lumMod val="65000"/>
                    <a:lumOff val="35000"/>
                  </a:schemeClr>
                </a:solidFill>
              </a:rPr>
              <a:t>Resource allocation</a:t>
            </a:r>
          </a:p>
          <a:p>
            <a:pPr marL="800100" lvl="1" indent="-342900" algn="l">
              <a:buFont typeface="Wingdings" panose="05000000000000000000" pitchFamily="2" charset="2"/>
              <a:buChar char="§"/>
            </a:pPr>
            <a:r>
              <a:rPr lang="en-GB" sz="3200">
                <a:solidFill>
                  <a:schemeClr val="tx1">
                    <a:lumMod val="65000"/>
                    <a:lumOff val="35000"/>
                  </a:schemeClr>
                </a:solidFill>
              </a:rPr>
              <a:t>Gantt charts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380" y="3123458"/>
            <a:ext cx="2664934" cy="33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19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dpis 2"/>
          <p:cNvSpPr txBox="1">
            <a:spLocks/>
          </p:cNvSpPr>
          <p:nvPr/>
        </p:nvSpPr>
        <p:spPr>
          <a:xfrm>
            <a:off x="314218" y="1571153"/>
            <a:ext cx="5613252" cy="109016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US" sz="3000">
              <a:solidFill>
                <a:schemeClr val="bg2"/>
              </a:solidFill>
              <a:latin typeface="Arial" panose="020B0604020202020204" pitchFamily="34" charset="0"/>
              <a:cs typeface="Arial" panose="020B0604020202020204" pitchFamily="34" charset="0"/>
            </a:endParaRPr>
          </a:p>
          <a:p>
            <a:pPr marL="0" indent="0">
              <a:spcBef>
                <a:spcPts val="0"/>
              </a:spcBef>
              <a:buNone/>
            </a:pPr>
            <a:r>
              <a:rPr lang="en-US">
                <a:solidFill>
                  <a:schemeClr val="tx1">
                    <a:lumMod val="65000"/>
                    <a:lumOff val="35000"/>
                  </a:schemeClr>
                </a:solidFill>
                <a:ea typeface="ＭＳ Ｐゴシック" charset="0"/>
                <a:cs typeface="ＭＳ Ｐゴシック"/>
              </a:rPr>
              <a:t>Projects have finite duration.</a:t>
            </a:r>
            <a:r>
              <a:rPr lang="en-US">
                <a:solidFill>
                  <a:schemeClr val="bg2"/>
                </a:solidFill>
                <a:cs typeface="Arial" panose="020B0604020202020204" pitchFamily="34" charset="0"/>
              </a:rPr>
              <a:t> </a:t>
            </a:r>
          </a:p>
          <a:p>
            <a:pPr marL="0" indent="0">
              <a:buNone/>
            </a:pPr>
            <a:endParaRPr lang="en-US" sz="2800" b="1" i="1">
              <a:solidFill>
                <a:schemeClr val="tx1">
                  <a:lumMod val="50000"/>
                  <a:lumOff val="50000"/>
                </a:schemeClr>
              </a:solidFill>
            </a:endParaRPr>
          </a:p>
          <a:p>
            <a:pPr marL="0" indent="0">
              <a:buNone/>
            </a:pPr>
            <a:endParaRPr lang="en-US" sz="1800" b="1" i="1">
              <a:solidFill>
                <a:schemeClr val="tx1">
                  <a:lumMod val="50000"/>
                  <a:lumOff val="50000"/>
                </a:schemeClr>
              </a:solidFill>
            </a:endParaRPr>
          </a:p>
        </p:txBody>
      </p:sp>
      <p:sp>
        <p:nvSpPr>
          <p:cNvPr id="3" name="Obdélník 2"/>
          <p:cNvSpPr/>
          <p:nvPr/>
        </p:nvSpPr>
        <p:spPr>
          <a:xfrm>
            <a:off x="314218" y="2827228"/>
            <a:ext cx="8545146" cy="3185487"/>
          </a:xfrm>
          <a:prstGeom prst="rect">
            <a:avLst/>
          </a:prstGeom>
        </p:spPr>
        <p:txBody>
          <a:bodyPr wrap="square">
            <a:spAutoFit/>
          </a:bodyPr>
          <a:lstStyle/>
          <a:p>
            <a:pPr algn="l"/>
            <a:r>
              <a:rPr lang="en-US" sz="2800">
                <a:solidFill>
                  <a:schemeClr val="bg2"/>
                </a:solidFill>
                <a:latin typeface="+mn-lt"/>
              </a:rPr>
              <a:t>Managing a project requires </a:t>
            </a:r>
            <a:r>
              <a:rPr lang="cs-CZ" sz="2800">
                <a:solidFill>
                  <a:schemeClr val="bg2"/>
                </a:solidFill>
                <a:latin typeface="+mn-lt"/>
              </a:rPr>
              <a:t/>
            </a:r>
            <a:br>
              <a:rPr lang="cs-CZ" sz="2800">
                <a:solidFill>
                  <a:schemeClr val="bg2"/>
                </a:solidFill>
                <a:latin typeface="+mn-lt"/>
              </a:rPr>
            </a:br>
            <a:r>
              <a:rPr lang="en-US" sz="2800">
                <a:solidFill>
                  <a:schemeClr val="bg2"/>
                </a:solidFill>
                <a:latin typeface="+mn-lt"/>
              </a:rPr>
              <a:t>awareness of 2 time frames:</a:t>
            </a:r>
            <a:endParaRPr lang="cs-CZ" sz="2800">
              <a:solidFill>
                <a:schemeClr val="bg2"/>
              </a:solidFill>
              <a:latin typeface="+mn-lt"/>
            </a:endParaRPr>
          </a:p>
          <a:p>
            <a:pPr algn="l"/>
            <a:endParaRPr lang="cs-CZ" sz="500">
              <a:solidFill>
                <a:schemeClr val="bg2"/>
              </a:solidFill>
              <a:latin typeface="+mn-lt"/>
            </a:endParaRPr>
          </a:p>
          <a:p>
            <a:pPr algn="l"/>
            <a:endParaRPr lang="cs-CZ" sz="500">
              <a:solidFill>
                <a:schemeClr val="bg2"/>
              </a:solidFill>
              <a:latin typeface="+mn-lt"/>
            </a:endParaRPr>
          </a:p>
          <a:p>
            <a:pPr algn="l"/>
            <a:endParaRPr lang="en-US" sz="500">
              <a:solidFill>
                <a:schemeClr val="bg2"/>
              </a:solidFill>
              <a:latin typeface="+mn-lt"/>
            </a:endParaRPr>
          </a:p>
          <a:p>
            <a:pPr marL="514350" indent="-514350" algn="l">
              <a:buFont typeface="+mj-lt"/>
              <a:buAutoNum type="arabicPeriod"/>
            </a:pPr>
            <a:r>
              <a:rPr lang="en-US" sz="2600">
                <a:solidFill>
                  <a:schemeClr val="bg2"/>
                </a:solidFill>
                <a:latin typeface="+mn-lt"/>
              </a:rPr>
              <a:t>The </a:t>
            </a:r>
            <a:r>
              <a:rPr lang="en-US" sz="2600">
                <a:solidFill>
                  <a:srgbClr val="7AC143"/>
                </a:solidFill>
                <a:latin typeface="+mn-lt"/>
              </a:rPr>
              <a:t>amount of effort</a:t>
            </a:r>
            <a:r>
              <a:rPr lang="en-US" sz="2600">
                <a:solidFill>
                  <a:schemeClr val="bg2"/>
                </a:solidFill>
                <a:latin typeface="+mn-lt"/>
              </a:rPr>
              <a:t> a task will take (in time), e.g., </a:t>
            </a:r>
            <a:r>
              <a:rPr lang="cs-CZ" sz="2600">
                <a:solidFill>
                  <a:schemeClr val="bg2"/>
                </a:solidFill>
                <a:latin typeface="+mn-lt"/>
              </a:rPr>
              <a:t/>
            </a:r>
            <a:br>
              <a:rPr lang="cs-CZ" sz="2600">
                <a:solidFill>
                  <a:schemeClr val="bg2"/>
                </a:solidFill>
                <a:latin typeface="+mn-lt"/>
              </a:rPr>
            </a:br>
            <a:r>
              <a:rPr lang="en-US" sz="2600">
                <a:solidFill>
                  <a:schemeClr val="bg2"/>
                </a:solidFill>
                <a:latin typeface="+mn-lt"/>
              </a:rPr>
              <a:t>3 hours to write a report or 2 hours to cook lunch</a:t>
            </a:r>
          </a:p>
          <a:p>
            <a:pPr marL="514350" indent="-514350" algn="l">
              <a:buFont typeface="+mj-lt"/>
              <a:buAutoNum type="arabicPeriod"/>
            </a:pPr>
            <a:r>
              <a:rPr lang="en-US" sz="2600">
                <a:solidFill>
                  <a:schemeClr val="bg2"/>
                </a:solidFill>
                <a:latin typeface="+mn-lt"/>
              </a:rPr>
              <a:t>The </a:t>
            </a:r>
            <a:r>
              <a:rPr lang="en-US" sz="2600">
                <a:solidFill>
                  <a:srgbClr val="7AC143"/>
                </a:solidFill>
                <a:latin typeface="+mn-lt"/>
              </a:rPr>
              <a:t>time span </a:t>
            </a:r>
            <a:r>
              <a:rPr lang="en-US" sz="2600">
                <a:solidFill>
                  <a:schemeClr val="bg2"/>
                </a:solidFill>
                <a:latin typeface="+mn-lt"/>
              </a:rPr>
              <a:t>over which the activity will occur, e.g., the report will be done within a week, dinner will be ready at 6 o</a:t>
            </a:r>
            <a:r>
              <a:rPr lang="cs-CZ" sz="2600">
                <a:solidFill>
                  <a:schemeClr val="bg2"/>
                </a:solidFill>
                <a:latin typeface="+mn-lt"/>
              </a:rPr>
              <a:t>´</a:t>
            </a:r>
            <a:r>
              <a:rPr lang="en-US" sz="2600">
                <a:solidFill>
                  <a:schemeClr val="bg2"/>
                </a:solidFill>
                <a:latin typeface="+mn-lt"/>
              </a:rPr>
              <a:t>clock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697" y="1398665"/>
            <a:ext cx="2806625" cy="224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Nadpis 1"/>
          <p:cNvSpPr txBox="1">
            <a:spLocks/>
          </p:cNvSpPr>
          <p:nvPr/>
        </p:nvSpPr>
        <p:spPr bwMode="auto">
          <a:xfrm>
            <a:off x="394138" y="199685"/>
            <a:ext cx="8339958" cy="16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a:lstStyle>
          <a:p>
            <a:r>
              <a:rPr lang="en-US" sz="3600" kern="0"/>
              <a:t>Time management principles</a:t>
            </a:r>
          </a:p>
          <a:p>
            <a:pPr algn="ctr"/>
            <a:endParaRPr lang="en-US" sz="1000" b="1" kern="0"/>
          </a:p>
          <a:p>
            <a:pPr lvl="0" eaLnBrk="1" hangingPunct="1">
              <a:lnSpc>
                <a:spcPct val="100000"/>
              </a:lnSpc>
            </a:pPr>
            <a:r>
              <a:rPr lang="en-US" sz="2100" i="1">
                <a:solidFill>
                  <a:schemeClr val="bg2"/>
                </a:solidFill>
                <a:latin typeface="Arial" charset="0"/>
                <a:ea typeface="ＭＳ Ｐゴシック" pitchFamily="34" charset="-128"/>
                <a:cs typeface="+mn-cs"/>
              </a:rPr>
              <a:t>„Time is terrible resource to waste. And it is the most valuable </a:t>
            </a:r>
            <a:r>
              <a:rPr lang="en-US" sz="2100" i="1">
                <a:solidFill>
                  <a:schemeClr val="bg2"/>
                </a:solidFill>
                <a:latin typeface="Arial" charset="0"/>
                <a:ea typeface="ＭＳ Ｐゴシック" pitchFamily="34" charset="-128"/>
              </a:rPr>
              <a:t>resource in a project.“</a:t>
            </a:r>
            <a:r>
              <a:rPr lang="en-US" sz="2100" i="1">
                <a:solidFill>
                  <a:schemeClr val="bg2"/>
                </a:solidFill>
                <a:latin typeface="Arial" charset="0"/>
                <a:ea typeface="ＭＳ Ｐゴシック" pitchFamily="34" charset="-128"/>
                <a:cs typeface="+mn-cs"/>
              </a:rPr>
              <a:t> </a:t>
            </a:r>
            <a:endParaRPr lang="en-US" kern="0">
              <a:solidFill>
                <a:schemeClr val="bg2"/>
              </a:solidFill>
            </a:endParaRPr>
          </a:p>
          <a:p>
            <a:pPr algn="ctr">
              <a:lnSpc>
                <a:spcPct val="100000"/>
              </a:lnSpc>
            </a:pPr>
            <a:endParaRPr lang="en-US" sz="3600" b="1" kern="0"/>
          </a:p>
        </p:txBody>
      </p:sp>
    </p:spTree>
    <p:extLst>
      <p:ext uri="{BB962C8B-B14F-4D97-AF65-F5344CB8AC3E}">
        <p14:creationId xmlns:p14="http://schemas.microsoft.com/office/powerpoint/2010/main" val="83705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a:t>Project team</a:t>
            </a:r>
          </a:p>
        </p:txBody>
      </p:sp>
      <p:sp>
        <p:nvSpPr>
          <p:cNvPr id="3" name="Zástupný symbol pro obsah 2"/>
          <p:cNvSpPr>
            <a:spLocks noGrp="1"/>
          </p:cNvSpPr>
          <p:nvPr>
            <p:ph idx="1"/>
          </p:nvPr>
        </p:nvSpPr>
        <p:spPr/>
        <p:txBody>
          <a:bodyPr/>
          <a:lstStyle/>
          <a:p>
            <a:r>
              <a:rPr lang="en-US"/>
              <a:t>Dedicated</a:t>
            </a:r>
          </a:p>
          <a:p>
            <a:r>
              <a:rPr lang="en-US"/>
              <a:t>Part-time</a:t>
            </a:r>
          </a:p>
          <a:p>
            <a:r>
              <a:rPr lang="en-US" sz="3200">
                <a:solidFill>
                  <a:schemeClr val="tx1">
                    <a:lumMod val="65000"/>
                    <a:lumOff val="35000"/>
                  </a:schemeClr>
                </a:solidFill>
              </a:rPr>
              <a:t>Project team </a:t>
            </a:r>
          </a:p>
          <a:p>
            <a:pPr lvl="1"/>
            <a:r>
              <a:rPr lang="en-US" sz="2800"/>
              <a:t>Project sponsor </a:t>
            </a:r>
          </a:p>
          <a:p>
            <a:pPr lvl="1"/>
            <a:r>
              <a:rPr lang="en-US" sz="2800"/>
              <a:t>Project management team</a:t>
            </a:r>
          </a:p>
          <a:p>
            <a:pPr lvl="1"/>
            <a:r>
              <a:rPr lang="en-US" sz="2800"/>
              <a:t>Project manager</a:t>
            </a:r>
          </a:p>
          <a:p>
            <a:pPr lvl="1"/>
            <a:r>
              <a:rPr lang="en-US" sz="2800"/>
              <a:t>User or customer representatives</a:t>
            </a:r>
          </a:p>
          <a:p>
            <a:pPr lvl="1"/>
            <a:r>
              <a:rPr lang="en-US" sz="2800"/>
              <a:t>Subcontractors and suppliers</a:t>
            </a:r>
          </a:p>
          <a:p>
            <a:pPr lvl="1"/>
            <a:r>
              <a:rPr lang="en-US" sz="2800"/>
              <a:t>Partners</a:t>
            </a:r>
          </a:p>
        </p:txBody>
      </p:sp>
      <p:grpSp>
        <p:nvGrpSpPr>
          <p:cNvPr id="8" name="Skupina 7"/>
          <p:cNvGrpSpPr/>
          <p:nvPr/>
        </p:nvGrpSpPr>
        <p:grpSpPr>
          <a:xfrm>
            <a:off x="6181160" y="1524272"/>
            <a:ext cx="2330489" cy="2156347"/>
            <a:chOff x="1433015" y="873458"/>
            <a:chExt cx="6728346" cy="5773002"/>
          </a:xfrm>
        </p:grpSpPr>
        <p:sp>
          <p:nvSpPr>
            <p:cNvPr id="9" name="Ovál 8"/>
            <p:cNvSpPr/>
            <p:nvPr/>
          </p:nvSpPr>
          <p:spPr bwMode="auto">
            <a:xfrm>
              <a:off x="1433015" y="873458"/>
              <a:ext cx="6728346" cy="5773002"/>
            </a:xfrm>
            <a:prstGeom prst="ellipse">
              <a:avLst/>
            </a:prstGeom>
            <a:solidFill>
              <a:schemeClr val="accent1">
                <a:lumMod val="20000"/>
                <a:lumOff val="80000"/>
              </a:schemeClr>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10" name="Ovál 9"/>
            <p:cNvSpPr/>
            <p:nvPr/>
          </p:nvSpPr>
          <p:spPr bwMode="auto">
            <a:xfrm>
              <a:off x="2906974" y="2238234"/>
              <a:ext cx="3739486" cy="3220870"/>
            </a:xfrm>
            <a:prstGeom prst="ellipse">
              <a:avLst/>
            </a:prstGeom>
            <a:solidFill>
              <a:schemeClr val="accent1">
                <a:lumMod val="40000"/>
                <a:lumOff val="60000"/>
              </a:schemeClr>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11" name="Ovál 10"/>
            <p:cNvSpPr/>
            <p:nvPr/>
          </p:nvSpPr>
          <p:spPr bwMode="auto">
            <a:xfrm>
              <a:off x="3657600" y="2906973"/>
              <a:ext cx="2302513" cy="1815152"/>
            </a:xfrm>
            <a:prstGeom prst="ellipse">
              <a:avLst/>
            </a:prstGeom>
            <a:solidFill>
              <a:schemeClr val="accent1">
                <a:lumMod val="60000"/>
                <a:lumOff val="40000"/>
              </a:schemeClr>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12" name="Ovál 11"/>
            <p:cNvSpPr/>
            <p:nvPr/>
          </p:nvSpPr>
          <p:spPr bwMode="auto">
            <a:xfrm>
              <a:off x="4517408" y="3712072"/>
              <a:ext cx="586854" cy="443791"/>
            </a:xfrm>
            <a:prstGeom prst="ellipse">
              <a:avLst/>
            </a:prstGeom>
            <a:solidFill>
              <a:srgbClr val="7AC143"/>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grpSp>
      <p:sp>
        <p:nvSpPr>
          <p:cNvPr id="13" name="TextovéPole 12"/>
          <p:cNvSpPr txBox="1"/>
          <p:nvPr/>
        </p:nvSpPr>
        <p:spPr>
          <a:xfrm>
            <a:off x="4711289" y="1561061"/>
            <a:ext cx="1776678" cy="369332"/>
          </a:xfrm>
          <a:prstGeom prst="rect">
            <a:avLst/>
          </a:prstGeom>
          <a:noFill/>
        </p:spPr>
        <p:txBody>
          <a:bodyPr wrap="square" rtlCol="0">
            <a:spAutoFit/>
          </a:bodyPr>
          <a:lstStyle/>
          <a:p>
            <a:pPr algn="ctr"/>
            <a:r>
              <a:rPr lang="cs-CZ">
                <a:solidFill>
                  <a:srgbClr val="7AC143"/>
                </a:solidFill>
              </a:rPr>
              <a:t>Project team</a:t>
            </a:r>
          </a:p>
        </p:txBody>
      </p:sp>
      <p:cxnSp>
        <p:nvCxnSpPr>
          <p:cNvPr id="14" name="Přímá spojnice se šipkou 13"/>
          <p:cNvCxnSpPr/>
          <p:nvPr/>
        </p:nvCxnSpPr>
        <p:spPr bwMode="auto">
          <a:xfrm>
            <a:off x="5752535" y="1930393"/>
            <a:ext cx="1136293" cy="45060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TextovéPole 14"/>
          <p:cNvSpPr txBox="1"/>
          <p:nvPr/>
        </p:nvSpPr>
        <p:spPr>
          <a:xfrm>
            <a:off x="5830497" y="864428"/>
            <a:ext cx="3313503" cy="369332"/>
          </a:xfrm>
          <a:prstGeom prst="rect">
            <a:avLst/>
          </a:prstGeom>
          <a:noFill/>
        </p:spPr>
        <p:txBody>
          <a:bodyPr wrap="square" rtlCol="0">
            <a:spAutoFit/>
          </a:bodyPr>
          <a:lstStyle/>
          <a:p>
            <a:pPr algn="ctr"/>
            <a:r>
              <a:rPr lang="cs-CZ">
                <a:solidFill>
                  <a:srgbClr val="7AC143"/>
                </a:solidFill>
              </a:rPr>
              <a:t>Project management team</a:t>
            </a:r>
          </a:p>
        </p:txBody>
      </p:sp>
      <p:cxnSp>
        <p:nvCxnSpPr>
          <p:cNvPr id="5" name="Přímá spojnice se šipkou 4"/>
          <p:cNvCxnSpPr/>
          <p:nvPr/>
        </p:nvCxnSpPr>
        <p:spPr bwMode="auto">
          <a:xfrm>
            <a:off x="7422997" y="1282700"/>
            <a:ext cx="29768" cy="11769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TextovéPole 15"/>
          <p:cNvSpPr txBox="1"/>
          <p:nvPr/>
        </p:nvSpPr>
        <p:spPr>
          <a:xfrm>
            <a:off x="6888828" y="4004835"/>
            <a:ext cx="2047165" cy="369332"/>
          </a:xfrm>
          <a:prstGeom prst="rect">
            <a:avLst/>
          </a:prstGeom>
          <a:noFill/>
        </p:spPr>
        <p:txBody>
          <a:bodyPr wrap="square" rtlCol="0">
            <a:spAutoFit/>
          </a:bodyPr>
          <a:lstStyle/>
          <a:p>
            <a:pPr algn="ctr"/>
            <a:r>
              <a:rPr lang="cs-CZ">
                <a:solidFill>
                  <a:srgbClr val="7AC143"/>
                </a:solidFill>
              </a:rPr>
              <a:t>Project </a:t>
            </a:r>
            <a:r>
              <a:rPr lang="cs-CZ" err="1">
                <a:solidFill>
                  <a:srgbClr val="7AC143"/>
                </a:solidFill>
              </a:rPr>
              <a:t>Manager</a:t>
            </a:r>
            <a:endParaRPr lang="cs-CZ">
              <a:solidFill>
                <a:srgbClr val="7AC143"/>
              </a:solidFill>
            </a:endParaRPr>
          </a:p>
        </p:txBody>
      </p:sp>
      <p:cxnSp>
        <p:nvCxnSpPr>
          <p:cNvPr id="17" name="Přímá spojnice se šipkou 16"/>
          <p:cNvCxnSpPr/>
          <p:nvPr/>
        </p:nvCxnSpPr>
        <p:spPr bwMode="auto">
          <a:xfrm flipH="1" flipV="1">
            <a:off x="7323836" y="2625504"/>
            <a:ext cx="685364" cy="12966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1" name="TextovéPole 20"/>
          <p:cNvSpPr txBox="1"/>
          <p:nvPr/>
        </p:nvSpPr>
        <p:spPr>
          <a:xfrm>
            <a:off x="4169586" y="2525408"/>
            <a:ext cx="2047165" cy="369332"/>
          </a:xfrm>
          <a:prstGeom prst="rect">
            <a:avLst/>
          </a:prstGeom>
          <a:noFill/>
        </p:spPr>
        <p:txBody>
          <a:bodyPr wrap="square" rtlCol="0">
            <a:spAutoFit/>
          </a:bodyPr>
          <a:lstStyle/>
          <a:p>
            <a:pPr algn="ctr"/>
            <a:r>
              <a:rPr lang="cs-CZ" err="1">
                <a:solidFill>
                  <a:srgbClr val="7AC143"/>
                </a:solidFill>
              </a:rPr>
              <a:t>Stakeholders</a:t>
            </a:r>
            <a:endParaRPr lang="cs-CZ">
              <a:solidFill>
                <a:srgbClr val="7AC143"/>
              </a:solidFill>
            </a:endParaRPr>
          </a:p>
        </p:txBody>
      </p:sp>
      <p:cxnSp>
        <p:nvCxnSpPr>
          <p:cNvPr id="23" name="Přímá spojnice se šipkou 22"/>
          <p:cNvCxnSpPr/>
          <p:nvPr/>
        </p:nvCxnSpPr>
        <p:spPr bwMode="auto">
          <a:xfrm>
            <a:off x="6011602" y="2750325"/>
            <a:ext cx="47636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2398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a:t>Project </a:t>
            </a:r>
            <a:r>
              <a:rPr lang="cs-CZ" sz="3600" err="1"/>
              <a:t>Stakeholders</a:t>
            </a:r>
            <a:endParaRPr lang="cs-CZ" sz="3600"/>
          </a:p>
        </p:txBody>
      </p:sp>
      <p:sp>
        <p:nvSpPr>
          <p:cNvPr id="3" name="Zástupný symbol pro obsah 2"/>
          <p:cNvSpPr>
            <a:spLocks noGrp="1"/>
          </p:cNvSpPr>
          <p:nvPr>
            <p:ph idx="1"/>
          </p:nvPr>
        </p:nvSpPr>
        <p:spPr/>
        <p:txBody>
          <a:bodyPr/>
          <a:lstStyle/>
          <a:p>
            <a:r>
              <a:rPr lang="cs-CZ" sz="3200">
                <a:solidFill>
                  <a:schemeClr val="tx1">
                    <a:lumMod val="65000"/>
                    <a:lumOff val="35000"/>
                  </a:schemeClr>
                </a:solidFill>
              </a:rPr>
              <a:t>… are p</a:t>
            </a:r>
            <a:r>
              <a:rPr lang="en-US" sz="3200" err="1">
                <a:solidFill>
                  <a:schemeClr val="tx1">
                    <a:lumMod val="65000"/>
                    <a:lumOff val="35000"/>
                  </a:schemeClr>
                </a:solidFill>
              </a:rPr>
              <a:t>eople</a:t>
            </a:r>
            <a:r>
              <a:rPr lang="cs-CZ" sz="3200">
                <a:solidFill>
                  <a:schemeClr val="tx1">
                    <a:lumMod val="65000"/>
                    <a:lumOff val="35000"/>
                  </a:schemeClr>
                </a:solidFill>
              </a:rPr>
              <a:t>/</a:t>
            </a:r>
            <a:r>
              <a:rPr lang="cs-CZ" sz="3200" err="1">
                <a:solidFill>
                  <a:schemeClr val="tx1">
                    <a:lumMod val="65000"/>
                    <a:lumOff val="35000"/>
                  </a:schemeClr>
                </a:solidFill>
              </a:rPr>
              <a:t>organizations</a:t>
            </a:r>
            <a:r>
              <a:rPr lang="en-US" sz="3200">
                <a:solidFill>
                  <a:schemeClr val="tx1">
                    <a:lumMod val="65000"/>
                    <a:lumOff val="35000"/>
                  </a:schemeClr>
                </a:solidFill>
              </a:rPr>
              <a:t> influenced or involved in the project</a:t>
            </a:r>
            <a:r>
              <a:rPr lang="cs-CZ" sz="3200">
                <a:solidFill>
                  <a:schemeClr val="tx1">
                    <a:lumMod val="65000"/>
                    <a:lumOff val="35000"/>
                  </a:schemeClr>
                </a:solidFill>
              </a:rPr>
              <a:t>.</a:t>
            </a:r>
            <a:endParaRPr lang="en-US" sz="3200">
              <a:solidFill>
                <a:schemeClr val="tx1">
                  <a:lumMod val="65000"/>
                  <a:lumOff val="35000"/>
                </a:schemeClr>
              </a:solidFill>
            </a:endParaRPr>
          </a:p>
          <a:p>
            <a:r>
              <a:rPr lang="en-GB" sz="3200">
                <a:solidFill>
                  <a:srgbClr val="7AC143"/>
                </a:solidFill>
              </a:rPr>
              <a:t>Key points</a:t>
            </a:r>
          </a:p>
          <a:p>
            <a:pPr lvl="1"/>
            <a:r>
              <a:rPr lang="en-GB" sz="3200"/>
              <a:t>Who they are?</a:t>
            </a:r>
          </a:p>
          <a:p>
            <a:pPr lvl="1"/>
            <a:r>
              <a:rPr lang="en-GB" sz="3200"/>
              <a:t>What interests they have?</a:t>
            </a:r>
          </a:p>
          <a:p>
            <a:pPr lvl="1"/>
            <a:r>
              <a:rPr lang="en-GB" sz="3200"/>
              <a:t>How shall we deal with this?</a:t>
            </a:r>
          </a:p>
        </p:txBody>
      </p:sp>
      <p:grpSp>
        <p:nvGrpSpPr>
          <p:cNvPr id="4" name="Skupina 3"/>
          <p:cNvGrpSpPr/>
          <p:nvPr/>
        </p:nvGrpSpPr>
        <p:grpSpPr>
          <a:xfrm>
            <a:off x="6370599" y="3733134"/>
            <a:ext cx="2330489" cy="2156347"/>
            <a:chOff x="1433015" y="873458"/>
            <a:chExt cx="6728346" cy="5773002"/>
          </a:xfrm>
        </p:grpSpPr>
        <p:sp>
          <p:nvSpPr>
            <p:cNvPr id="5" name="Ovál 4"/>
            <p:cNvSpPr/>
            <p:nvPr/>
          </p:nvSpPr>
          <p:spPr bwMode="auto">
            <a:xfrm>
              <a:off x="1433015" y="873458"/>
              <a:ext cx="6728346" cy="5773002"/>
            </a:xfrm>
            <a:prstGeom prst="ellipse">
              <a:avLst/>
            </a:prstGeom>
            <a:solidFill>
              <a:schemeClr val="accent1">
                <a:lumMod val="20000"/>
                <a:lumOff val="80000"/>
              </a:schemeClr>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6" name="Ovál 5"/>
            <p:cNvSpPr/>
            <p:nvPr/>
          </p:nvSpPr>
          <p:spPr bwMode="auto">
            <a:xfrm>
              <a:off x="2906974" y="2238234"/>
              <a:ext cx="3739486" cy="3220870"/>
            </a:xfrm>
            <a:prstGeom prst="ellipse">
              <a:avLst/>
            </a:prstGeom>
            <a:solidFill>
              <a:schemeClr val="accent1">
                <a:lumMod val="40000"/>
                <a:lumOff val="60000"/>
              </a:schemeClr>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7" name="Ovál 6"/>
            <p:cNvSpPr/>
            <p:nvPr/>
          </p:nvSpPr>
          <p:spPr bwMode="auto">
            <a:xfrm>
              <a:off x="3657600" y="2906973"/>
              <a:ext cx="2302513" cy="1815152"/>
            </a:xfrm>
            <a:prstGeom prst="ellipse">
              <a:avLst/>
            </a:prstGeom>
            <a:solidFill>
              <a:schemeClr val="accent1">
                <a:lumMod val="60000"/>
                <a:lumOff val="40000"/>
              </a:schemeClr>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8" name="Ovál 7"/>
            <p:cNvSpPr/>
            <p:nvPr/>
          </p:nvSpPr>
          <p:spPr bwMode="auto">
            <a:xfrm>
              <a:off x="4517408" y="3712072"/>
              <a:ext cx="586854" cy="443791"/>
            </a:xfrm>
            <a:prstGeom prst="ellipse">
              <a:avLst/>
            </a:prstGeom>
            <a:solidFill>
              <a:srgbClr val="7AC143"/>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grpSp>
      <p:cxnSp>
        <p:nvCxnSpPr>
          <p:cNvPr id="9" name="Přímá spojnice se šipkou 8"/>
          <p:cNvCxnSpPr/>
          <p:nvPr/>
        </p:nvCxnSpPr>
        <p:spPr bwMode="auto">
          <a:xfrm>
            <a:off x="7530844" y="3246072"/>
            <a:ext cx="234732" cy="7853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ovéPole 10"/>
          <p:cNvSpPr txBox="1"/>
          <p:nvPr/>
        </p:nvSpPr>
        <p:spPr>
          <a:xfrm>
            <a:off x="6602327" y="2862338"/>
            <a:ext cx="2047165" cy="369332"/>
          </a:xfrm>
          <a:prstGeom prst="rect">
            <a:avLst/>
          </a:prstGeom>
          <a:noFill/>
        </p:spPr>
        <p:txBody>
          <a:bodyPr wrap="square" rtlCol="0">
            <a:spAutoFit/>
          </a:bodyPr>
          <a:lstStyle/>
          <a:p>
            <a:pPr algn="ctr"/>
            <a:r>
              <a:rPr lang="cs-CZ" err="1">
                <a:solidFill>
                  <a:srgbClr val="7AC143"/>
                </a:solidFill>
              </a:rPr>
              <a:t>Stakeholders</a:t>
            </a:r>
            <a:endParaRPr lang="cs-CZ">
              <a:solidFill>
                <a:srgbClr val="7AC143"/>
              </a:solidFill>
            </a:endParaRPr>
          </a:p>
        </p:txBody>
      </p:sp>
    </p:spTree>
    <p:extLst>
      <p:ext uri="{BB962C8B-B14F-4D97-AF65-F5344CB8AC3E}">
        <p14:creationId xmlns:p14="http://schemas.microsoft.com/office/powerpoint/2010/main" val="427698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err="1"/>
              <a:t>Sponsor</a:t>
            </a:r>
            <a:r>
              <a:rPr lang="cs-CZ" sz="3600"/>
              <a:t> role</a:t>
            </a:r>
          </a:p>
        </p:txBody>
      </p:sp>
      <p:sp>
        <p:nvSpPr>
          <p:cNvPr id="3" name="Zástupný symbol pro obsah 2"/>
          <p:cNvSpPr>
            <a:spLocks noGrp="1"/>
          </p:cNvSpPr>
          <p:nvPr>
            <p:ph idx="1"/>
          </p:nvPr>
        </p:nvSpPr>
        <p:spPr>
          <a:xfrm>
            <a:off x="430212" y="1282700"/>
            <a:ext cx="8495423" cy="4795838"/>
          </a:xfrm>
        </p:spPr>
        <p:txBody>
          <a:bodyPr/>
          <a:lstStyle/>
          <a:p>
            <a:r>
              <a:rPr lang="cs-CZ" sz="3200">
                <a:solidFill>
                  <a:schemeClr val="tx1">
                    <a:lumMod val="65000"/>
                    <a:lumOff val="35000"/>
                  </a:schemeClr>
                </a:solidFill>
              </a:rPr>
              <a:t>… </a:t>
            </a:r>
            <a:r>
              <a:rPr lang="cs-CZ" sz="3200" err="1">
                <a:solidFill>
                  <a:schemeClr val="tx1">
                    <a:lumMod val="65000"/>
                    <a:lumOff val="35000"/>
                  </a:schemeClr>
                </a:solidFill>
              </a:rPr>
              <a:t>is</a:t>
            </a:r>
            <a:r>
              <a:rPr lang="cs-CZ" sz="3200">
                <a:solidFill>
                  <a:schemeClr val="tx1">
                    <a:lumMod val="65000"/>
                    <a:lumOff val="35000"/>
                  </a:schemeClr>
                </a:solidFill>
              </a:rPr>
              <a:t> </a:t>
            </a:r>
            <a:r>
              <a:rPr lang="en-US" sz="3200">
                <a:solidFill>
                  <a:schemeClr val="tx1">
                    <a:lumMod val="65000"/>
                    <a:lumOff val="35000"/>
                  </a:schemeClr>
                </a:solidFill>
              </a:rPr>
              <a:t>customer </a:t>
            </a:r>
            <a:r>
              <a:rPr lang="cs-CZ" sz="3200">
                <a:solidFill>
                  <a:schemeClr val="tx1">
                    <a:lumMod val="65000"/>
                    <a:lumOff val="35000"/>
                  </a:schemeClr>
                </a:solidFill>
              </a:rPr>
              <a:t>(= grant provider) </a:t>
            </a:r>
            <a:r>
              <a:rPr lang="cs-CZ" sz="3200" err="1">
                <a:solidFill>
                  <a:schemeClr val="tx1">
                    <a:lumMod val="65000"/>
                    <a:lumOff val="35000"/>
                  </a:schemeClr>
                </a:solidFill>
              </a:rPr>
              <a:t>or</a:t>
            </a:r>
            <a:r>
              <a:rPr lang="cs-CZ" sz="3200">
                <a:solidFill>
                  <a:schemeClr val="tx1">
                    <a:lumMod val="65000"/>
                    <a:lumOff val="35000"/>
                  </a:schemeClr>
                </a:solidFill>
              </a:rPr>
              <a:t> </a:t>
            </a:r>
            <a:r>
              <a:rPr lang="cs-CZ" sz="3200" err="1">
                <a:solidFill>
                  <a:schemeClr val="tx1">
                    <a:lumMod val="65000"/>
                    <a:lumOff val="35000"/>
                  </a:schemeClr>
                </a:solidFill>
              </a:rPr>
              <a:t>member</a:t>
            </a:r>
            <a:r>
              <a:rPr lang="cs-CZ" sz="3200">
                <a:solidFill>
                  <a:schemeClr val="tx1">
                    <a:lumMod val="65000"/>
                    <a:lumOff val="35000"/>
                  </a:schemeClr>
                </a:solidFill>
              </a:rPr>
              <a:t> </a:t>
            </a:r>
            <a:r>
              <a:rPr lang="cs-CZ" sz="3200" err="1">
                <a:solidFill>
                  <a:schemeClr val="tx1">
                    <a:lumMod val="65000"/>
                    <a:lumOff val="35000"/>
                  </a:schemeClr>
                </a:solidFill>
              </a:rPr>
              <a:t>of</a:t>
            </a:r>
            <a:r>
              <a:rPr lang="en-US" sz="3200">
                <a:solidFill>
                  <a:schemeClr val="tx1">
                    <a:lumMod val="65000"/>
                    <a:lumOff val="35000"/>
                  </a:schemeClr>
                </a:solidFill>
              </a:rPr>
              <a:t> senior management</a:t>
            </a:r>
            <a:endParaRPr lang="cs-CZ" sz="3200">
              <a:solidFill>
                <a:schemeClr val="tx1">
                  <a:lumMod val="65000"/>
                  <a:lumOff val="35000"/>
                </a:schemeClr>
              </a:solidFill>
            </a:endParaRPr>
          </a:p>
          <a:p>
            <a:r>
              <a:rPr lang="en-US"/>
              <a:t>Provides financial resources for the project</a:t>
            </a:r>
          </a:p>
          <a:p>
            <a:r>
              <a:rPr lang="en-US"/>
              <a:t>Appoints Project Manager</a:t>
            </a:r>
          </a:p>
          <a:p>
            <a:r>
              <a:rPr lang="en-US" sz="3200">
                <a:solidFill>
                  <a:srgbClr val="7AC143"/>
                </a:solidFill>
              </a:rPr>
              <a:t>Gathers support for the project, protects project</a:t>
            </a:r>
          </a:p>
          <a:p>
            <a:r>
              <a:rPr lang="en-US"/>
              <a:t>Determines priorities</a:t>
            </a:r>
          </a:p>
          <a:p>
            <a:r>
              <a:rPr lang="en-US"/>
              <a:t>Approves changes</a:t>
            </a:r>
          </a:p>
          <a:p>
            <a:r>
              <a:rPr lang="en-US"/>
              <a:t>Accepts deliverables</a:t>
            </a:r>
          </a:p>
        </p:txBody>
      </p:sp>
    </p:spTree>
    <p:extLst>
      <p:ext uri="{BB962C8B-B14F-4D97-AF65-F5344CB8AC3E}">
        <p14:creationId xmlns:p14="http://schemas.microsoft.com/office/powerpoint/2010/main" val="96745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a:t>Project Manager role</a:t>
            </a:r>
          </a:p>
        </p:txBody>
      </p:sp>
      <p:sp>
        <p:nvSpPr>
          <p:cNvPr id="3" name="Zástupný symbol pro obsah 2"/>
          <p:cNvSpPr>
            <a:spLocks noGrp="1"/>
          </p:cNvSpPr>
          <p:nvPr>
            <p:ph idx="1"/>
          </p:nvPr>
        </p:nvSpPr>
        <p:spPr>
          <a:xfrm>
            <a:off x="430212" y="1282700"/>
            <a:ext cx="8577309" cy="4795838"/>
          </a:xfrm>
        </p:spPr>
        <p:txBody>
          <a:bodyPr/>
          <a:lstStyle/>
          <a:p>
            <a:r>
              <a:rPr lang="en-US" sz="3200">
                <a:solidFill>
                  <a:schemeClr val="tx1">
                    <a:lumMod val="65000"/>
                    <a:lumOff val="35000"/>
                  </a:schemeClr>
                </a:solidFill>
              </a:rPr>
              <a:t>Leads the team and is responsible for achieving project objectives</a:t>
            </a:r>
          </a:p>
          <a:p>
            <a:pPr lvl="1"/>
            <a:r>
              <a:rPr lang="en-US"/>
              <a:t>Helps write </a:t>
            </a:r>
            <a:r>
              <a:rPr lang="cs-CZ" err="1"/>
              <a:t>the</a:t>
            </a:r>
            <a:r>
              <a:rPr lang="cs-CZ"/>
              <a:t> </a:t>
            </a:r>
            <a:r>
              <a:rPr lang="cs-CZ" err="1"/>
              <a:t>project</a:t>
            </a:r>
            <a:r>
              <a:rPr lang="cs-CZ"/>
              <a:t> / </a:t>
            </a:r>
            <a:r>
              <a:rPr lang="cs-CZ" err="1"/>
              <a:t>the</a:t>
            </a:r>
            <a:r>
              <a:rPr lang="cs-CZ"/>
              <a:t> grant </a:t>
            </a:r>
            <a:r>
              <a:rPr lang="cs-CZ" err="1"/>
              <a:t>proposal</a:t>
            </a:r>
            <a:endParaRPr lang="en-US"/>
          </a:p>
          <a:p>
            <a:pPr lvl="1"/>
            <a:r>
              <a:rPr lang="en-US"/>
              <a:t>Influences project team and atmosphere</a:t>
            </a:r>
          </a:p>
          <a:p>
            <a:pPr lvl="1"/>
            <a:r>
              <a:rPr lang="en-US"/>
              <a:t>Manages interactions with key stakeholders</a:t>
            </a:r>
          </a:p>
          <a:p>
            <a:pPr lvl="1"/>
            <a:r>
              <a:rPr lang="en-US"/>
              <a:t>Leads planning the project</a:t>
            </a:r>
          </a:p>
          <a:p>
            <a:pPr lvl="1"/>
            <a:r>
              <a:rPr lang="en-US"/>
              <a:t>Manages project team</a:t>
            </a:r>
          </a:p>
          <a:p>
            <a:pPr lvl="1"/>
            <a:r>
              <a:rPr lang="en-US"/>
              <a:t>Monitors project work and proposes changes</a:t>
            </a:r>
          </a:p>
          <a:p>
            <a:pPr lvl="1"/>
            <a:r>
              <a:rPr lang="en-US"/>
              <a:t>Performs closing activities</a:t>
            </a:r>
          </a:p>
          <a:p>
            <a:r>
              <a:rPr lang="en-US" sz="3200">
                <a:solidFill>
                  <a:srgbClr val="7AC143"/>
                </a:solidFill>
              </a:rPr>
              <a:t>Is proactive, has authority and accountability</a:t>
            </a:r>
          </a:p>
        </p:txBody>
      </p:sp>
    </p:spTree>
    <p:extLst>
      <p:ext uri="{BB962C8B-B14F-4D97-AF65-F5344CB8AC3E}">
        <p14:creationId xmlns:p14="http://schemas.microsoft.com/office/powerpoint/2010/main" val="1369276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a:t>Project team role</a:t>
            </a:r>
          </a:p>
        </p:txBody>
      </p:sp>
      <p:sp>
        <p:nvSpPr>
          <p:cNvPr id="3" name="Zástupný symbol pro obsah 2"/>
          <p:cNvSpPr>
            <a:spLocks noGrp="1"/>
          </p:cNvSpPr>
          <p:nvPr>
            <p:ph idx="1"/>
          </p:nvPr>
        </p:nvSpPr>
        <p:spPr/>
        <p:txBody>
          <a:bodyPr/>
          <a:lstStyle/>
          <a:p>
            <a:r>
              <a:rPr lang="en-US" sz="3200">
                <a:solidFill>
                  <a:schemeClr val="tx1">
                    <a:lumMod val="65000"/>
                    <a:lumOff val="35000"/>
                  </a:schemeClr>
                </a:solidFill>
              </a:rPr>
              <a:t>Project team completes the work of the project</a:t>
            </a:r>
          </a:p>
          <a:p>
            <a:pPr lvl="1"/>
            <a:r>
              <a:rPr lang="en-US" sz="2800"/>
              <a:t>Helps identify requirements, constraints and assumptions</a:t>
            </a:r>
          </a:p>
          <a:p>
            <a:pPr lvl="1"/>
            <a:r>
              <a:rPr lang="en-US" sz="2800"/>
              <a:t>Participates in activity planning and provides estimates</a:t>
            </a:r>
          </a:p>
          <a:p>
            <a:pPr lvl="1"/>
            <a:r>
              <a:rPr lang="en-US" sz="2800">
                <a:solidFill>
                  <a:srgbClr val="7AC143"/>
                </a:solidFill>
              </a:rPr>
              <a:t>Does the work according to plan</a:t>
            </a:r>
          </a:p>
          <a:p>
            <a:pPr lvl="1"/>
            <a:r>
              <a:rPr lang="en-US" sz="2800"/>
              <a:t>Participates in meetings</a:t>
            </a:r>
          </a:p>
          <a:p>
            <a:pPr lvl="1"/>
            <a:r>
              <a:rPr lang="en-US" sz="2800"/>
              <a:t>Raises change request</a:t>
            </a:r>
          </a:p>
        </p:txBody>
      </p:sp>
    </p:spTree>
    <p:extLst>
      <p:ext uri="{BB962C8B-B14F-4D97-AF65-F5344CB8AC3E}">
        <p14:creationId xmlns:p14="http://schemas.microsoft.com/office/powerpoint/2010/main" val="127506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62088" y="2657932"/>
            <a:ext cx="7391626" cy="792163"/>
          </a:xfrm>
        </p:spPr>
        <p:txBody>
          <a:bodyPr/>
          <a:lstStyle/>
          <a:p>
            <a:pPr>
              <a:defRPr/>
            </a:pPr>
            <a:r>
              <a:rPr lang="en-US">
                <a:solidFill>
                  <a:schemeClr val="bg1">
                    <a:lumMod val="50000"/>
                  </a:schemeClr>
                </a:solidFill>
                <a:ea typeface="+mj-ea"/>
                <a:cs typeface="+mj-cs"/>
              </a:rPr>
              <a:t>Proposal Structure and Evaluation Criteria</a:t>
            </a:r>
          </a:p>
        </p:txBody>
      </p:sp>
      <p:sp>
        <p:nvSpPr>
          <p:cNvPr id="38915" name="Obdĺžnik 3"/>
          <p:cNvSpPr>
            <a:spLocks noChangeArrowheads="1"/>
          </p:cNvSpPr>
          <p:nvPr/>
        </p:nvSpPr>
        <p:spPr bwMode="auto">
          <a:xfrm>
            <a:off x="1090613" y="2600325"/>
            <a:ext cx="138112" cy="938213"/>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endParaRPr lang="en-US" altLang="cs-CZ">
              <a:solidFill>
                <a:srgbClr val="000000"/>
              </a:solidFill>
            </a:endParaRPr>
          </a:p>
        </p:txBody>
      </p:sp>
    </p:spTree>
    <p:extLst>
      <p:ext uri="{BB962C8B-B14F-4D97-AF65-F5344CB8AC3E}">
        <p14:creationId xmlns:p14="http://schemas.microsoft.com/office/powerpoint/2010/main" val="84572927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err="1"/>
              <a:t>Content</a:t>
            </a:r>
            <a:endParaRPr lang="en-GB" sz="3600"/>
          </a:p>
        </p:txBody>
      </p:sp>
      <p:sp>
        <p:nvSpPr>
          <p:cNvPr id="3" name="Zástupný symbol pro obsah 2"/>
          <p:cNvSpPr>
            <a:spLocks noGrp="1"/>
          </p:cNvSpPr>
          <p:nvPr>
            <p:ph idx="1"/>
          </p:nvPr>
        </p:nvSpPr>
        <p:spPr>
          <a:xfrm>
            <a:off x="555233" y="842062"/>
            <a:ext cx="8017660" cy="5722511"/>
          </a:xfrm>
        </p:spPr>
        <p:txBody>
          <a:bodyPr/>
          <a:lstStyle/>
          <a:p>
            <a:pPr lvl="0" fontAlgn="auto"/>
            <a:r>
              <a:rPr lang="en-GB" sz="2400">
                <a:solidFill>
                  <a:srgbClr val="969696"/>
                </a:solidFill>
                <a:hlinkClick r:id="rId3" action="ppaction://hlinksldjump"/>
              </a:rPr>
              <a:t>P</a:t>
            </a:r>
            <a:r>
              <a:rPr lang="cs-CZ" sz="2400" err="1">
                <a:solidFill>
                  <a:srgbClr val="969696"/>
                </a:solidFill>
                <a:hlinkClick r:id="rId3" action="ppaction://hlinksldjump"/>
              </a:rPr>
              <a:t>roject</a:t>
            </a:r>
            <a:r>
              <a:rPr lang="cs-CZ" sz="2400">
                <a:solidFill>
                  <a:srgbClr val="969696"/>
                </a:solidFill>
                <a:hlinkClick r:id="rId3" action="ppaction://hlinksldjump"/>
              </a:rPr>
              <a:t> Management – </a:t>
            </a:r>
            <a:r>
              <a:rPr lang="cs-CZ" sz="2400" err="1">
                <a:solidFill>
                  <a:srgbClr val="969696"/>
                </a:solidFill>
                <a:hlinkClick r:id="rId3" action="ppaction://hlinksldjump"/>
              </a:rPr>
              <a:t>Introduction</a:t>
            </a:r>
            <a:r>
              <a:rPr lang="cs-CZ" sz="2400">
                <a:solidFill>
                  <a:srgbClr val="969696"/>
                </a:solidFill>
                <a:hlinkClick r:id="rId3" action="ppaction://hlinksldjump"/>
              </a:rPr>
              <a:t> </a:t>
            </a:r>
          </a:p>
          <a:p>
            <a:pPr lvl="0" fontAlgn="auto"/>
            <a:r>
              <a:rPr lang="cs-CZ" sz="2400">
                <a:solidFill>
                  <a:srgbClr val="969696"/>
                </a:solidFill>
                <a:hlinkClick r:id="rId3" action="ppaction://hlinksldjump"/>
              </a:rPr>
              <a:t>P</a:t>
            </a:r>
            <a:r>
              <a:rPr lang="en-GB" sz="2400" err="1">
                <a:solidFill>
                  <a:srgbClr val="969696"/>
                </a:solidFill>
                <a:hlinkClick r:id="rId3" action="ppaction://hlinksldjump"/>
              </a:rPr>
              <a:t>roposal</a:t>
            </a:r>
            <a:r>
              <a:rPr lang="en-GB" sz="2400">
                <a:solidFill>
                  <a:srgbClr val="969696"/>
                </a:solidFill>
                <a:hlinkClick r:id="rId3" action="ppaction://hlinksldjump"/>
              </a:rPr>
              <a:t> structure and evaluation criteria</a:t>
            </a:r>
            <a:r>
              <a:rPr lang="cs-CZ" sz="2400">
                <a:solidFill>
                  <a:srgbClr val="969696"/>
                </a:solidFill>
              </a:rPr>
              <a:t> </a:t>
            </a:r>
          </a:p>
          <a:p>
            <a:pPr lvl="0" fontAlgn="auto"/>
            <a:r>
              <a:rPr lang="en-GB" sz="2400">
                <a:solidFill>
                  <a:srgbClr val="969696"/>
                </a:solidFill>
                <a:hlinkClick r:id="rId4" action="ppaction://hlinksldjump"/>
              </a:rPr>
              <a:t>1 – </a:t>
            </a:r>
            <a:r>
              <a:rPr lang="cs-CZ" sz="2400">
                <a:solidFill>
                  <a:srgbClr val="969696"/>
                </a:solidFill>
                <a:hlinkClick r:id="rId4" action="ppaction://hlinksldjump"/>
              </a:rPr>
              <a:t>Excellence</a:t>
            </a:r>
            <a:r>
              <a:rPr lang="en-GB" sz="2400">
                <a:solidFill>
                  <a:srgbClr val="969696"/>
                </a:solidFill>
                <a:hlinkClick r:id="rId4" action="ppaction://hlinksldjump"/>
              </a:rPr>
              <a:t> </a:t>
            </a:r>
            <a:endParaRPr lang="cs-CZ" sz="2400">
              <a:solidFill>
                <a:srgbClr val="969696"/>
              </a:solidFill>
            </a:endParaRPr>
          </a:p>
          <a:p>
            <a:pPr lvl="1" fontAlgn="auto"/>
            <a:r>
              <a:rPr lang="en-GB" sz="2200">
                <a:solidFill>
                  <a:srgbClr val="969696"/>
                </a:solidFill>
                <a:hlinkClick r:id="rId5" action="ppaction://hlinksldjump"/>
              </a:rPr>
              <a:t>Aim and objectives </a:t>
            </a:r>
            <a:endParaRPr lang="cs-CZ" sz="2200">
              <a:solidFill>
                <a:srgbClr val="969696"/>
              </a:solidFill>
            </a:endParaRPr>
          </a:p>
          <a:p>
            <a:pPr lvl="1" fontAlgn="auto"/>
            <a:r>
              <a:rPr lang="en-GB" sz="2200">
                <a:solidFill>
                  <a:srgbClr val="969696"/>
                </a:solidFill>
                <a:hlinkClick r:id="rId6" action="ppaction://hlinksldjump"/>
              </a:rPr>
              <a:t>Background and significance</a:t>
            </a:r>
            <a:endParaRPr lang="cs-CZ" sz="2200">
              <a:solidFill>
                <a:srgbClr val="969696"/>
              </a:solidFill>
            </a:endParaRPr>
          </a:p>
          <a:p>
            <a:pPr lvl="1" fontAlgn="auto"/>
            <a:r>
              <a:rPr lang="en-GB" sz="2200">
                <a:solidFill>
                  <a:srgbClr val="969696"/>
                </a:solidFill>
                <a:hlinkClick r:id="rId7" action="ppaction://hlinksldjump"/>
              </a:rPr>
              <a:t>Preliminary studies</a:t>
            </a:r>
            <a:endParaRPr lang="cs-CZ" sz="2200">
              <a:solidFill>
                <a:srgbClr val="969696"/>
              </a:solidFill>
            </a:endParaRPr>
          </a:p>
          <a:p>
            <a:pPr lvl="1" fontAlgn="auto"/>
            <a:r>
              <a:rPr lang="en-GB" sz="2200">
                <a:solidFill>
                  <a:srgbClr val="969696"/>
                </a:solidFill>
                <a:hlinkClick r:id="rId8" action="ppaction://hlinksldjump"/>
              </a:rPr>
              <a:t>Research design</a:t>
            </a:r>
            <a:endParaRPr lang="cs-CZ" sz="2200">
              <a:solidFill>
                <a:srgbClr val="969696"/>
              </a:solidFill>
            </a:endParaRPr>
          </a:p>
          <a:p>
            <a:pPr fontAlgn="auto"/>
            <a:r>
              <a:rPr lang="cs-CZ" sz="2400">
                <a:solidFill>
                  <a:srgbClr val="969696"/>
                </a:solidFill>
                <a:hlinkClick r:id="" action="ppaction://noaction"/>
              </a:rPr>
              <a:t>2</a:t>
            </a:r>
            <a:r>
              <a:rPr lang="en-GB" sz="2400">
                <a:solidFill>
                  <a:srgbClr val="969696"/>
                </a:solidFill>
                <a:hlinkClick r:id="" action="ppaction://noaction"/>
              </a:rPr>
              <a:t> – Impact</a:t>
            </a:r>
            <a:endParaRPr lang="cs-CZ" sz="2400">
              <a:solidFill>
                <a:srgbClr val="969696"/>
              </a:solidFill>
            </a:endParaRPr>
          </a:p>
          <a:p>
            <a:pPr lvl="0" fontAlgn="auto"/>
            <a:r>
              <a:rPr lang="cs-CZ" sz="2400">
                <a:solidFill>
                  <a:srgbClr val="969696"/>
                </a:solidFill>
                <a:hlinkClick r:id="" action="ppaction://noaction"/>
              </a:rPr>
              <a:t>3</a:t>
            </a:r>
            <a:r>
              <a:rPr lang="en-GB" sz="2400">
                <a:solidFill>
                  <a:srgbClr val="969696"/>
                </a:solidFill>
                <a:hlinkClick r:id="" action="ppaction://noaction"/>
              </a:rPr>
              <a:t> – </a:t>
            </a:r>
            <a:r>
              <a:rPr lang="cs-CZ" sz="2400" err="1">
                <a:solidFill>
                  <a:srgbClr val="969696"/>
                </a:solidFill>
                <a:hlinkClick r:id="" action="ppaction://noaction"/>
              </a:rPr>
              <a:t>Implementation</a:t>
            </a:r>
            <a:endParaRPr lang="cs-CZ" sz="2400">
              <a:solidFill>
                <a:srgbClr val="969696"/>
              </a:solidFill>
            </a:endParaRPr>
          </a:p>
          <a:p>
            <a:pPr lvl="1" fontAlgn="auto"/>
            <a:r>
              <a:rPr lang="en-GB" sz="2200">
                <a:solidFill>
                  <a:srgbClr val="969696"/>
                </a:solidFill>
                <a:hlinkClick r:id="" action="ppaction://noaction"/>
              </a:rPr>
              <a:t>Work plan</a:t>
            </a:r>
            <a:endParaRPr lang="cs-CZ" sz="2200">
              <a:solidFill>
                <a:srgbClr val="969696"/>
              </a:solidFill>
            </a:endParaRPr>
          </a:p>
          <a:p>
            <a:pPr lvl="1" fontAlgn="auto"/>
            <a:r>
              <a:rPr lang="cs-CZ" sz="2200">
                <a:solidFill>
                  <a:srgbClr val="969696"/>
                </a:solidFill>
                <a:hlinkClick r:id="" action="ppaction://noaction"/>
              </a:rPr>
              <a:t>Project management</a:t>
            </a:r>
            <a:endParaRPr lang="cs-CZ" sz="2200">
              <a:solidFill>
                <a:srgbClr val="969696"/>
              </a:solidFill>
            </a:endParaRPr>
          </a:p>
          <a:p>
            <a:pPr lvl="1" fontAlgn="auto"/>
            <a:r>
              <a:rPr lang="en-GB" sz="2200">
                <a:solidFill>
                  <a:srgbClr val="969696"/>
                </a:solidFill>
                <a:hlinkClick r:id="" action="ppaction://noaction"/>
              </a:rPr>
              <a:t>Budget</a:t>
            </a:r>
            <a:endParaRPr lang="cs-CZ" sz="2200">
              <a:solidFill>
                <a:srgbClr val="969696"/>
              </a:solidFill>
            </a:endParaRPr>
          </a:p>
          <a:p>
            <a:pPr fontAlgn="auto"/>
            <a:r>
              <a:rPr lang="en-US" sz="2400">
                <a:solidFill>
                  <a:srgbClr val="969696"/>
                </a:solidFill>
                <a:hlinkClick r:id="" action="ppaction://noaction"/>
              </a:rPr>
              <a:t>Running the Project on Day-to-Day Basis</a:t>
            </a:r>
            <a:endParaRPr lang="cs-CZ" sz="2400">
              <a:solidFill>
                <a:srgbClr val="969696"/>
              </a:solidFill>
            </a:endParaRPr>
          </a:p>
        </p:txBody>
      </p:sp>
    </p:spTree>
    <p:extLst>
      <p:ext uri="{BB962C8B-B14F-4D97-AF65-F5344CB8AC3E}">
        <p14:creationId xmlns:p14="http://schemas.microsoft.com/office/powerpoint/2010/main" val="1475474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4" name="Picture 2" descr="Schránka 01"/>
          <p:cNvPicPr>
            <a:picLocks noGrp="1" noChangeAspect="1" noChangeArrowheads="1"/>
          </p:cNvPicPr>
          <p:nvPr>
            <p:ph sz="half" idx="1"/>
          </p:nvPr>
        </p:nvPicPr>
        <p:blipFill>
          <a:blip r:embed="rId3" cstate="print"/>
          <a:srcRect/>
          <a:stretch>
            <a:fillRect/>
          </a:stretch>
        </p:blipFill>
        <p:spPr>
          <a:xfrm>
            <a:off x="531841" y="331929"/>
            <a:ext cx="7963937" cy="5916471"/>
          </a:xfrm>
          <a:noFill/>
          <a:ln/>
        </p:spPr>
      </p:pic>
      <p:sp>
        <p:nvSpPr>
          <p:cNvPr id="5" name="Nadpis 1"/>
          <p:cNvSpPr>
            <a:spLocks noGrp="1"/>
          </p:cNvSpPr>
          <p:nvPr>
            <p:ph type="title"/>
          </p:nvPr>
        </p:nvSpPr>
        <p:spPr>
          <a:xfrm>
            <a:off x="427038" y="200025"/>
            <a:ext cx="8274050" cy="792163"/>
          </a:xfrm>
        </p:spPr>
        <p:txBody>
          <a:bodyPr/>
          <a:lstStyle/>
          <a:p>
            <a:r>
              <a:rPr lang="cs-CZ" sz="3600" err="1"/>
              <a:t>Horizon</a:t>
            </a:r>
            <a:r>
              <a:rPr lang="cs-CZ" sz="3600"/>
              <a:t> 2020</a:t>
            </a:r>
          </a:p>
        </p:txBody>
      </p:sp>
    </p:spTree>
    <p:extLst>
      <p:ext uri="{BB962C8B-B14F-4D97-AF65-F5344CB8AC3E}">
        <p14:creationId xmlns:p14="http://schemas.microsoft.com/office/powerpoint/2010/main" val="418718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468240" y="433413"/>
            <a:ext cx="8437563" cy="647700"/>
          </a:xfrm>
        </p:spPr>
        <p:txBody>
          <a:bodyPr/>
          <a:lstStyle/>
          <a:p>
            <a:r>
              <a:rPr lang="cs-CZ" sz="3200" err="1"/>
              <a:t>Eligibility</a:t>
            </a:r>
            <a:r>
              <a:rPr lang="cs-CZ" sz="3200"/>
              <a:t> </a:t>
            </a:r>
            <a:r>
              <a:rPr lang="cs-CZ" sz="3200" err="1"/>
              <a:t>check</a:t>
            </a:r>
            <a:endParaRPr lang="cs-CZ" sz="3200"/>
          </a:p>
        </p:txBody>
      </p:sp>
      <p:sp>
        <p:nvSpPr>
          <p:cNvPr id="526339" name="Rectangle 3"/>
          <p:cNvSpPr>
            <a:spLocks noGrp="1" noChangeArrowheads="1"/>
          </p:cNvSpPr>
          <p:nvPr>
            <p:ph type="body" idx="1"/>
          </p:nvPr>
        </p:nvSpPr>
        <p:spPr>
          <a:xfrm>
            <a:off x="392041" y="1281919"/>
            <a:ext cx="8589963" cy="4114800"/>
          </a:xfrm>
        </p:spPr>
        <p:txBody>
          <a:bodyPr/>
          <a:lstStyle/>
          <a:p>
            <a:pPr marL="457200" indent="-457200"/>
            <a:r>
              <a:rPr lang="en-US"/>
              <a:t>To be considered admissible, a proposal must be:</a:t>
            </a:r>
          </a:p>
          <a:p>
            <a:pPr marL="857250" lvl="1" indent="-457200"/>
            <a:r>
              <a:rPr lang="en-US"/>
              <a:t>submitted in the Electronic Submission System before the deadline given in the call</a:t>
            </a:r>
            <a:r>
              <a:rPr lang="cs-CZ"/>
              <a:t> </a:t>
            </a:r>
            <a:r>
              <a:rPr lang="en-US"/>
              <a:t>conditions</a:t>
            </a:r>
            <a:r>
              <a:rPr lang="cs-CZ"/>
              <a:t>;</a:t>
            </a:r>
            <a:endParaRPr lang="en-US"/>
          </a:p>
          <a:p>
            <a:pPr marL="857250" lvl="1" indent="-457200"/>
            <a:r>
              <a:rPr lang="en-US"/>
              <a:t>readable, accessible and printable.</a:t>
            </a:r>
          </a:p>
          <a:p>
            <a:pPr marL="457200" indent="-457200"/>
            <a:r>
              <a:rPr lang="en-US"/>
              <a:t>Incomplete proposals may be considered inadmissible. This includes the requested</a:t>
            </a:r>
            <a:r>
              <a:rPr lang="cs-CZ"/>
              <a:t> </a:t>
            </a:r>
            <a:r>
              <a:rPr lang="en-US"/>
              <a:t>administrative data, the proposal description, and any supporting documents specified in the</a:t>
            </a:r>
            <a:r>
              <a:rPr lang="cs-CZ"/>
              <a:t> </a:t>
            </a:r>
            <a:r>
              <a:rPr lang="en-US"/>
              <a:t>call.</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769" y="4944338"/>
            <a:ext cx="4952248" cy="191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55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427037" y="431705"/>
            <a:ext cx="8274050" cy="792163"/>
          </a:xfrm>
        </p:spPr>
        <p:txBody>
          <a:bodyPr/>
          <a:lstStyle/>
          <a:p>
            <a:r>
              <a:rPr lang="en-GB" sz="3200"/>
              <a:t>Evaluation – Process</a:t>
            </a:r>
          </a:p>
        </p:txBody>
      </p:sp>
      <p:sp>
        <p:nvSpPr>
          <p:cNvPr id="528387" name="Rectangle 3"/>
          <p:cNvSpPr>
            <a:spLocks noGrp="1" noChangeArrowheads="1"/>
          </p:cNvSpPr>
          <p:nvPr>
            <p:ph type="body" idx="1"/>
          </p:nvPr>
        </p:nvSpPr>
        <p:spPr>
          <a:xfrm>
            <a:off x="269081" y="1223867"/>
            <a:ext cx="8589963" cy="5258819"/>
          </a:xfrm>
        </p:spPr>
        <p:txBody>
          <a:bodyPr/>
          <a:lstStyle/>
          <a:p>
            <a:pPr marL="457200" indent="-457200">
              <a:lnSpc>
                <a:spcPct val="120000"/>
              </a:lnSpc>
            </a:pPr>
            <a:r>
              <a:rPr lang="en-GB" sz="2000"/>
              <a:t>Forms of evaluation </a:t>
            </a:r>
            <a:r>
              <a:rPr lang="en-GB" sz="1800"/>
              <a:t>– </a:t>
            </a:r>
            <a:r>
              <a:rPr lang="en-GB" sz="1400"/>
              <a:t>remote or in-situ (in Brussels). In situ usually takes a week without the opportunity to contact the applicants, this usually covers both individual evaluation and consensus meeting; remote evaluation is usually individual, with consensus meeting later on in Brussels; sometimes, a hearing/interview is part of the evaluation (typically ERC)</a:t>
            </a:r>
          </a:p>
          <a:p>
            <a:pPr marL="457200" indent="-457200">
              <a:lnSpc>
                <a:spcPct val="120000"/>
              </a:lnSpc>
            </a:pPr>
            <a:r>
              <a:rPr lang="en-GB" sz="2000"/>
              <a:t>Evaluation process </a:t>
            </a:r>
            <a:r>
              <a:rPr lang="en-GB" sz="1800"/>
              <a:t>– </a:t>
            </a:r>
            <a:r>
              <a:rPr lang="en-GB" sz="1400"/>
              <a:t>starts with a briefing from EC (call objectives, work programme, call text, interpretation of evaluation criteria; „calibrating“ evaluators to minimize the risk of inconsistent evaluation)</a:t>
            </a:r>
          </a:p>
          <a:p>
            <a:pPr marL="457200" indent="-457200">
              <a:lnSpc>
                <a:spcPct val="120000"/>
              </a:lnSpc>
            </a:pPr>
            <a:r>
              <a:rPr lang="en-GB" sz="2000"/>
              <a:t>Individual part </a:t>
            </a:r>
            <a:r>
              <a:rPr lang="en-GB" sz="1800"/>
              <a:t>– </a:t>
            </a:r>
            <a:r>
              <a:rPr lang="en-GB" sz="1400"/>
              <a:t>at least 3 evaluator individually reviewing the same project, completing Individual Assessment Report (IAR), verbal and numerical scoring for each criterion</a:t>
            </a:r>
          </a:p>
          <a:p>
            <a:pPr marL="457200" indent="-457200">
              <a:lnSpc>
                <a:spcPct val="120000"/>
              </a:lnSpc>
            </a:pPr>
            <a:r>
              <a:rPr lang="en-GB" sz="2000"/>
              <a:t>Consensus meeting </a:t>
            </a:r>
            <a:r>
              <a:rPr lang="en-GB" sz="1800"/>
              <a:t>– </a:t>
            </a:r>
            <a:r>
              <a:rPr lang="en-GB" sz="1400"/>
              <a:t>all the 3 evaluators meet together and discuss the project jointly (ca. 0,5-1 h); the goal is to find consensus on verbal and numerical scoring of the project (not average, but consensus); in the end, one of the evaluators writes common position – Evaluation Summary Report (ESR)</a:t>
            </a:r>
          </a:p>
          <a:p>
            <a:pPr marL="457200" indent="-457200">
              <a:lnSpc>
                <a:spcPct val="120000"/>
              </a:lnSpc>
            </a:pPr>
            <a:r>
              <a:rPr lang="en-GB" sz="2000"/>
              <a:t>Moderator = EC representative </a:t>
            </a:r>
            <a:r>
              <a:rPr lang="en-GB" sz="1800"/>
              <a:t>– </a:t>
            </a:r>
            <a:r>
              <a:rPr lang="en-GB" sz="1400"/>
              <a:t>takes care of administration (appointing projects, gathering IAR), moderation of consensus meeting, control of evaluation quality (</a:t>
            </a:r>
            <a:r>
              <a:rPr lang="en-GB" sz="1400" err="1"/>
              <a:t>corelation</a:t>
            </a:r>
            <a:r>
              <a:rPr lang="en-GB" sz="1400"/>
              <a:t> between numerical scores and verbal comments), aims for consistency of „calibration“ of the three evaluators</a:t>
            </a:r>
            <a:endParaRPr lang="en-GB" sz="2000"/>
          </a:p>
        </p:txBody>
      </p:sp>
    </p:spTree>
    <p:extLst>
      <p:ext uri="{BB962C8B-B14F-4D97-AF65-F5344CB8AC3E}">
        <p14:creationId xmlns:p14="http://schemas.microsoft.com/office/powerpoint/2010/main" val="2437276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520344" y="388843"/>
            <a:ext cx="7827963" cy="647700"/>
          </a:xfrm>
        </p:spPr>
        <p:txBody>
          <a:bodyPr/>
          <a:lstStyle/>
          <a:p>
            <a:r>
              <a:rPr lang="cs-CZ" sz="3200" err="1"/>
              <a:t>Evaluation</a:t>
            </a:r>
            <a:r>
              <a:rPr lang="cs-CZ" sz="3200"/>
              <a:t> – </a:t>
            </a:r>
            <a:r>
              <a:rPr lang="cs-CZ" sz="3200" err="1"/>
              <a:t>Criteria</a:t>
            </a:r>
            <a:endParaRPr lang="cs-CZ" sz="3200"/>
          </a:p>
        </p:txBody>
      </p:sp>
      <p:sp>
        <p:nvSpPr>
          <p:cNvPr id="520198" name="Text Box 6"/>
          <p:cNvSpPr txBox="1">
            <a:spLocks noChangeArrowheads="1"/>
          </p:cNvSpPr>
          <p:nvPr/>
        </p:nvSpPr>
        <p:spPr bwMode="auto">
          <a:xfrm>
            <a:off x="650152" y="6530411"/>
            <a:ext cx="4323620" cy="307777"/>
          </a:xfrm>
          <a:prstGeom prst="rect">
            <a:avLst/>
          </a:prstGeom>
          <a:noFill/>
          <a:ln w="9525">
            <a:noFill/>
            <a:miter lim="800000"/>
            <a:headEnd/>
            <a:tailEnd/>
          </a:ln>
          <a:effectLst/>
        </p:spPr>
        <p:txBody>
          <a:bodyPr wrap="none">
            <a:spAutoFit/>
          </a:bodyPr>
          <a:lstStyle/>
          <a:p>
            <a:r>
              <a:rPr lang="cs-CZ" sz="1400" err="1"/>
              <a:t>Criteria</a:t>
            </a:r>
            <a:r>
              <a:rPr lang="cs-CZ" sz="1400"/>
              <a:t> </a:t>
            </a:r>
            <a:r>
              <a:rPr lang="cs-CZ" sz="1400" err="1"/>
              <a:t>may</a:t>
            </a:r>
            <a:r>
              <a:rPr lang="cs-CZ" sz="1400"/>
              <a:t> </a:t>
            </a:r>
            <a:r>
              <a:rPr lang="cs-CZ" sz="1400" err="1"/>
              <a:t>slightly</a:t>
            </a:r>
            <a:r>
              <a:rPr lang="cs-CZ" sz="1400"/>
              <a:t> vary </a:t>
            </a:r>
            <a:r>
              <a:rPr lang="cs-CZ" sz="1400" err="1"/>
              <a:t>according</a:t>
            </a:r>
            <a:r>
              <a:rPr lang="cs-CZ" sz="1400"/>
              <a:t> to type </a:t>
            </a:r>
            <a:r>
              <a:rPr lang="cs-CZ" sz="1400" err="1"/>
              <a:t>of</a:t>
            </a:r>
            <a:r>
              <a:rPr lang="cs-CZ" sz="1400"/>
              <a:t> </a:t>
            </a:r>
            <a:r>
              <a:rPr lang="cs-CZ" sz="1400" err="1"/>
              <a:t>action</a:t>
            </a:r>
            <a:r>
              <a:rPr lang="cs-CZ" sz="1400"/>
              <a:t>.</a:t>
            </a:r>
          </a:p>
        </p:txBody>
      </p:sp>
      <p:graphicFrame>
        <p:nvGraphicFramePr>
          <p:cNvPr id="2" name="Tabulka 1"/>
          <p:cNvGraphicFramePr>
            <a:graphicFrameLocks noGrp="1"/>
          </p:cNvGraphicFramePr>
          <p:nvPr>
            <p:extLst>
              <p:ext uri="{D42A27DB-BD31-4B8C-83A1-F6EECF244321}">
                <p14:modId xmlns:p14="http://schemas.microsoft.com/office/powerpoint/2010/main" val="661159060"/>
              </p:ext>
            </p:extLst>
          </p:nvPr>
        </p:nvGraphicFramePr>
        <p:xfrm>
          <a:off x="173255" y="1204157"/>
          <a:ext cx="8710862" cy="5292852"/>
        </p:xfrm>
        <a:graphic>
          <a:graphicData uri="http://schemas.openxmlformats.org/drawingml/2006/table">
            <a:tbl>
              <a:tblPr firstRow="1" bandRow="1">
                <a:tableStyleId>{5C22544A-7EE6-4342-B048-85BDC9FD1C3A}</a:tableStyleId>
              </a:tblPr>
              <a:tblGrid>
                <a:gridCol w="2902990">
                  <a:extLst>
                    <a:ext uri="{9D8B030D-6E8A-4147-A177-3AD203B41FA5}">
                      <a16:colId xmlns:a16="http://schemas.microsoft.com/office/drawing/2014/main" val="20000"/>
                    </a:ext>
                  </a:extLst>
                </a:gridCol>
                <a:gridCol w="2903936">
                  <a:extLst>
                    <a:ext uri="{9D8B030D-6E8A-4147-A177-3AD203B41FA5}">
                      <a16:colId xmlns:a16="http://schemas.microsoft.com/office/drawing/2014/main" val="20001"/>
                    </a:ext>
                  </a:extLst>
                </a:gridCol>
                <a:gridCol w="2903936">
                  <a:extLst>
                    <a:ext uri="{9D8B030D-6E8A-4147-A177-3AD203B41FA5}">
                      <a16:colId xmlns:a16="http://schemas.microsoft.com/office/drawing/2014/main" val="20002"/>
                    </a:ext>
                  </a:extLst>
                </a:gridCol>
              </a:tblGrid>
              <a:tr h="1098672">
                <a:tc>
                  <a:txBody>
                    <a:bodyPr/>
                    <a:lstStyle/>
                    <a:p>
                      <a:pPr>
                        <a:lnSpc>
                          <a:spcPct val="115000"/>
                        </a:lnSpc>
                        <a:spcAft>
                          <a:spcPts val="0"/>
                        </a:spcAft>
                      </a:pPr>
                      <a:r>
                        <a:rPr lang="en-US" sz="1600">
                          <a:effectLst/>
                        </a:rPr>
                        <a:t>Excellence</a:t>
                      </a:r>
                      <a:r>
                        <a:rPr lang="cs-CZ" sz="1600" baseline="0">
                          <a:effectLst/>
                        </a:rPr>
                        <a:t> (50</a:t>
                      </a:r>
                      <a:r>
                        <a:rPr lang="cs-CZ" sz="1600"/>
                        <a:t>%)</a:t>
                      </a:r>
                      <a:endParaRPr lang="cs-CZ" sz="1600">
                        <a:effectLst/>
                      </a:endParaRPr>
                    </a:p>
                    <a:p>
                      <a:pPr>
                        <a:lnSpc>
                          <a:spcPct val="115000"/>
                        </a:lnSpc>
                        <a:spcAft>
                          <a:spcPts val="0"/>
                        </a:spcAft>
                      </a:pPr>
                      <a:r>
                        <a:rPr lang="en-US" sz="1100" b="0">
                          <a:effectLst/>
                        </a:rPr>
                        <a:t> </a:t>
                      </a:r>
                      <a:endParaRPr lang="cs-CZ" sz="1100" b="0">
                        <a:effectLst/>
                      </a:endParaRPr>
                    </a:p>
                    <a:p>
                      <a:pPr>
                        <a:lnSpc>
                          <a:spcPct val="115000"/>
                        </a:lnSpc>
                        <a:spcAft>
                          <a:spcPts val="0"/>
                        </a:spcAft>
                      </a:pPr>
                      <a:r>
                        <a:rPr lang="en-US" sz="1100" b="0">
                          <a:effectLst/>
                        </a:rPr>
                        <a:t>The following aspects will be taken into account, to the extent that the proposed work corresponds to the topic description in the work </a:t>
                      </a:r>
                      <a:r>
                        <a:rPr lang="en-US" sz="1100" b="0" err="1">
                          <a:effectLst/>
                        </a:rPr>
                        <a:t>programme</a:t>
                      </a:r>
                      <a:r>
                        <a:rPr lang="cs-CZ" sz="1100" b="0">
                          <a:effectLst/>
                        </a:rPr>
                        <a:t>.</a:t>
                      </a:r>
                      <a:endParaRPr lang="cs-CZ" sz="1100" b="0">
                        <a:effectLst/>
                        <a:latin typeface="Calibri"/>
                        <a:ea typeface="Calibri"/>
                        <a:cs typeface="Times New Roman"/>
                      </a:endParaRPr>
                    </a:p>
                  </a:txBody>
                  <a:tcPr marL="47390" marR="47390" marT="0" marB="0"/>
                </a:tc>
                <a:tc>
                  <a:txBody>
                    <a:bodyPr/>
                    <a:lstStyle/>
                    <a:p>
                      <a:pPr>
                        <a:lnSpc>
                          <a:spcPct val="115000"/>
                        </a:lnSpc>
                        <a:spcAft>
                          <a:spcPts val="0"/>
                        </a:spcAft>
                      </a:pPr>
                      <a:r>
                        <a:rPr lang="en-US" sz="1600">
                          <a:effectLst/>
                        </a:rPr>
                        <a:t>Impact</a:t>
                      </a:r>
                      <a:r>
                        <a:rPr lang="cs-CZ" sz="1600">
                          <a:effectLst/>
                        </a:rPr>
                        <a:t> (30%)</a:t>
                      </a:r>
                    </a:p>
                    <a:p>
                      <a:pPr>
                        <a:lnSpc>
                          <a:spcPct val="115000"/>
                        </a:lnSpc>
                        <a:spcAft>
                          <a:spcPts val="0"/>
                        </a:spcAft>
                      </a:pPr>
                      <a:r>
                        <a:rPr lang="en-US" sz="1100">
                          <a:effectLst/>
                        </a:rPr>
                        <a:t> </a:t>
                      </a:r>
                      <a:endParaRPr lang="cs-CZ" sz="1100" b="0">
                        <a:effectLst/>
                      </a:endParaRPr>
                    </a:p>
                    <a:p>
                      <a:pPr>
                        <a:lnSpc>
                          <a:spcPct val="115000"/>
                        </a:lnSpc>
                        <a:spcAft>
                          <a:spcPts val="0"/>
                        </a:spcAft>
                      </a:pPr>
                      <a:r>
                        <a:rPr lang="en-US" sz="1100" b="0">
                          <a:effectLst/>
                        </a:rPr>
                        <a:t>The extent to which the outputs of the project should contribute at the European and/or International level to:</a:t>
                      </a:r>
                      <a:endParaRPr lang="cs-CZ" sz="1100" b="0">
                        <a:effectLst/>
                        <a:latin typeface="Calibri"/>
                        <a:ea typeface="Calibri"/>
                        <a:cs typeface="Times New Roman"/>
                      </a:endParaRPr>
                    </a:p>
                  </a:txBody>
                  <a:tcPr marL="47390" marR="47390" marT="0" marB="0"/>
                </a:tc>
                <a:tc>
                  <a:txBody>
                    <a:bodyPr/>
                    <a:lstStyle/>
                    <a:p>
                      <a:pPr>
                        <a:lnSpc>
                          <a:spcPct val="115000"/>
                        </a:lnSpc>
                        <a:spcAft>
                          <a:spcPts val="0"/>
                        </a:spcAft>
                      </a:pPr>
                      <a:r>
                        <a:rPr lang="en-US" sz="1600" b="0">
                          <a:effectLst/>
                        </a:rPr>
                        <a:t>Quality and efficiency of the </a:t>
                      </a:r>
                      <a:r>
                        <a:rPr lang="en-US" sz="1600">
                          <a:effectLst/>
                        </a:rPr>
                        <a:t>implementation</a:t>
                      </a:r>
                      <a:r>
                        <a:rPr lang="cs-CZ" sz="1600">
                          <a:effectLst/>
                        </a:rPr>
                        <a:t> (20%)</a:t>
                      </a:r>
                    </a:p>
                    <a:p>
                      <a:pPr>
                        <a:lnSpc>
                          <a:spcPct val="115000"/>
                        </a:lnSpc>
                        <a:spcAft>
                          <a:spcPts val="0"/>
                        </a:spcAft>
                      </a:pPr>
                      <a:r>
                        <a:rPr lang="en-US" sz="1100">
                          <a:effectLst/>
                        </a:rPr>
                        <a:t> </a:t>
                      </a:r>
                      <a:endParaRPr lang="cs-CZ" sz="1100" b="0">
                        <a:effectLst/>
                      </a:endParaRPr>
                    </a:p>
                    <a:p>
                      <a:pPr>
                        <a:lnSpc>
                          <a:spcPct val="115000"/>
                        </a:lnSpc>
                        <a:spcAft>
                          <a:spcPts val="0"/>
                        </a:spcAft>
                      </a:pPr>
                      <a:r>
                        <a:rPr lang="en-US" sz="1100" b="0">
                          <a:effectLst/>
                        </a:rPr>
                        <a:t>The following aspects will be taken into account:</a:t>
                      </a:r>
                      <a:endParaRPr lang="cs-CZ" sz="1100" b="0">
                        <a:effectLst/>
                        <a:latin typeface="Calibri"/>
                        <a:ea typeface="Calibri"/>
                        <a:cs typeface="Times New Roman"/>
                      </a:endParaRPr>
                    </a:p>
                  </a:txBody>
                  <a:tcPr marL="47390" marR="47390" marT="0" marB="0"/>
                </a:tc>
                <a:extLst>
                  <a:ext uri="{0D108BD9-81ED-4DB2-BD59-A6C34878D82A}">
                    <a16:rowId xmlns:a16="http://schemas.microsoft.com/office/drawing/2014/main" val="10000"/>
                  </a:ext>
                </a:extLst>
              </a:tr>
              <a:tr h="3926599">
                <a:tc>
                  <a:txBody>
                    <a:bodyPr/>
                    <a:lstStyle/>
                    <a:p>
                      <a:pPr>
                        <a:lnSpc>
                          <a:spcPct val="115000"/>
                        </a:lnSpc>
                        <a:spcAft>
                          <a:spcPts val="0"/>
                        </a:spcAft>
                      </a:pPr>
                      <a:r>
                        <a:rPr lang="en-US" sz="1100" b="1">
                          <a:effectLst/>
                        </a:rPr>
                        <a:t>Clarity and pertinence of the objectives;</a:t>
                      </a:r>
                      <a:endParaRPr lang="cs-CZ" sz="1100" b="1">
                        <a:effectLst/>
                      </a:endParaRPr>
                    </a:p>
                    <a:p>
                      <a:pPr>
                        <a:lnSpc>
                          <a:spcPct val="115000"/>
                        </a:lnSpc>
                        <a:spcAft>
                          <a:spcPts val="0"/>
                        </a:spcAft>
                      </a:pPr>
                      <a:r>
                        <a:rPr lang="en-US" sz="1100">
                          <a:effectLst/>
                        </a:rPr>
                        <a:t> </a:t>
                      </a:r>
                      <a:endParaRPr lang="cs-CZ" sz="1100">
                        <a:effectLst/>
                      </a:endParaRPr>
                    </a:p>
                    <a:p>
                      <a:pPr>
                        <a:lnSpc>
                          <a:spcPct val="115000"/>
                        </a:lnSpc>
                        <a:spcAft>
                          <a:spcPts val="0"/>
                        </a:spcAft>
                      </a:pPr>
                      <a:r>
                        <a:rPr lang="en-US" sz="1100">
                          <a:effectLst/>
                        </a:rPr>
                        <a:t>Credibility of the proposed approach;</a:t>
                      </a:r>
                      <a:endParaRPr lang="cs-CZ" sz="1100">
                        <a:effectLst/>
                      </a:endParaRPr>
                    </a:p>
                    <a:p>
                      <a:pPr>
                        <a:lnSpc>
                          <a:spcPct val="115000"/>
                        </a:lnSpc>
                        <a:spcAft>
                          <a:spcPts val="0"/>
                        </a:spcAft>
                      </a:pPr>
                      <a:r>
                        <a:rPr lang="en-US" sz="1100">
                          <a:effectLst/>
                        </a:rPr>
                        <a:t> </a:t>
                      </a:r>
                      <a:endParaRPr lang="cs-CZ" sz="1100">
                        <a:effectLst/>
                      </a:endParaRPr>
                    </a:p>
                    <a:p>
                      <a:pPr>
                        <a:lnSpc>
                          <a:spcPct val="115000"/>
                        </a:lnSpc>
                        <a:spcAft>
                          <a:spcPts val="0"/>
                        </a:spcAft>
                      </a:pPr>
                      <a:r>
                        <a:rPr lang="en-US" sz="1100" b="1">
                          <a:effectLst/>
                        </a:rPr>
                        <a:t>Soundness of the concept, including trans-disciplinary considerations, where relevant;</a:t>
                      </a:r>
                      <a:endParaRPr lang="cs-CZ" sz="1100" b="1">
                        <a:effectLst/>
                      </a:endParaRPr>
                    </a:p>
                    <a:p>
                      <a:pPr>
                        <a:lnSpc>
                          <a:spcPct val="115000"/>
                        </a:lnSpc>
                        <a:spcAft>
                          <a:spcPts val="0"/>
                        </a:spcAft>
                      </a:pPr>
                      <a:r>
                        <a:rPr lang="en-US" sz="1100" b="1">
                          <a:effectLst/>
                        </a:rPr>
                        <a:t> </a:t>
                      </a:r>
                      <a:endParaRPr lang="cs-CZ" sz="1100" b="1">
                        <a:effectLst/>
                      </a:endParaRPr>
                    </a:p>
                    <a:p>
                      <a:pPr>
                        <a:lnSpc>
                          <a:spcPct val="115000"/>
                        </a:lnSpc>
                        <a:spcAft>
                          <a:spcPts val="0"/>
                        </a:spcAft>
                      </a:pPr>
                      <a:r>
                        <a:rPr lang="en-US" sz="1100" b="1">
                          <a:effectLst/>
                        </a:rPr>
                        <a:t>Extent that proposed work is ambitious, has innovation potential, and is beyond the state of the art (e.g. groundbreaking objectives, novel concepts and approaches).</a:t>
                      </a:r>
                      <a:endParaRPr lang="cs-CZ" sz="1100" b="1">
                        <a:effectLst/>
                        <a:latin typeface="Calibri"/>
                        <a:ea typeface="Calibri"/>
                        <a:cs typeface="Times New Roman"/>
                      </a:endParaRPr>
                    </a:p>
                  </a:txBody>
                  <a:tcPr marL="47390" marR="47390" marT="0" marB="0"/>
                </a:tc>
                <a:tc>
                  <a:txBody>
                    <a:bodyPr/>
                    <a:lstStyle/>
                    <a:p>
                      <a:pPr>
                        <a:lnSpc>
                          <a:spcPct val="115000"/>
                        </a:lnSpc>
                        <a:spcAft>
                          <a:spcPts val="0"/>
                        </a:spcAft>
                      </a:pPr>
                      <a:r>
                        <a:rPr lang="en-US" sz="1100" b="1">
                          <a:effectLst/>
                        </a:rPr>
                        <a:t>The expected impacts listed in the work </a:t>
                      </a:r>
                      <a:r>
                        <a:rPr lang="en-US" sz="1100" b="1" err="1">
                          <a:effectLst/>
                        </a:rPr>
                        <a:t>programme</a:t>
                      </a:r>
                      <a:r>
                        <a:rPr lang="en-US" sz="1100" b="1">
                          <a:effectLst/>
                        </a:rPr>
                        <a:t> under the relevant topic;</a:t>
                      </a:r>
                      <a:endParaRPr lang="cs-CZ" sz="1100" b="1">
                        <a:effectLst/>
                      </a:endParaRPr>
                    </a:p>
                    <a:p>
                      <a:pPr>
                        <a:lnSpc>
                          <a:spcPct val="115000"/>
                        </a:lnSpc>
                        <a:spcAft>
                          <a:spcPts val="0"/>
                        </a:spcAft>
                      </a:pPr>
                      <a:r>
                        <a:rPr lang="en-US" sz="1100">
                          <a:effectLst/>
                        </a:rPr>
                        <a:t> </a:t>
                      </a:r>
                      <a:endParaRPr lang="cs-CZ" sz="1100">
                        <a:effectLst/>
                      </a:endParaRPr>
                    </a:p>
                    <a:p>
                      <a:pPr>
                        <a:lnSpc>
                          <a:spcPct val="115000"/>
                        </a:lnSpc>
                        <a:spcAft>
                          <a:spcPts val="0"/>
                        </a:spcAft>
                      </a:pPr>
                      <a:r>
                        <a:rPr lang="en-US" sz="1100">
                          <a:effectLst/>
                        </a:rPr>
                        <a:t>Enhancing innovation capacity and integration of new knowledge;</a:t>
                      </a:r>
                      <a:endParaRPr lang="cs-CZ" sz="1100">
                        <a:effectLst/>
                      </a:endParaRPr>
                    </a:p>
                    <a:p>
                      <a:pPr>
                        <a:lnSpc>
                          <a:spcPct val="115000"/>
                        </a:lnSpc>
                        <a:spcAft>
                          <a:spcPts val="0"/>
                        </a:spcAft>
                      </a:pPr>
                      <a:r>
                        <a:rPr lang="en-US" sz="1100">
                          <a:effectLst/>
                        </a:rPr>
                        <a:t> </a:t>
                      </a:r>
                      <a:endParaRPr lang="cs-CZ" sz="1100">
                        <a:effectLst/>
                      </a:endParaRPr>
                    </a:p>
                    <a:p>
                      <a:pPr>
                        <a:lnSpc>
                          <a:spcPct val="115000"/>
                        </a:lnSpc>
                        <a:spcAft>
                          <a:spcPts val="0"/>
                        </a:spcAft>
                      </a:pPr>
                      <a:r>
                        <a:rPr lang="en-US" sz="1100">
                          <a:effectLst/>
                        </a:rPr>
                        <a:t>Strengthening the competitiveness and growth of companies by developing innovations meeting the needs of European and global markets; and, where relevant, by delivering such innovations to the markets;</a:t>
                      </a:r>
                      <a:endParaRPr lang="cs-CZ" sz="1100">
                        <a:effectLst/>
                      </a:endParaRPr>
                    </a:p>
                    <a:p>
                      <a:pPr>
                        <a:lnSpc>
                          <a:spcPct val="115000"/>
                        </a:lnSpc>
                        <a:spcAft>
                          <a:spcPts val="0"/>
                        </a:spcAft>
                      </a:pPr>
                      <a:r>
                        <a:rPr lang="en-US" sz="1100">
                          <a:effectLst/>
                        </a:rPr>
                        <a:t> </a:t>
                      </a:r>
                      <a:endParaRPr lang="cs-CZ" sz="1100">
                        <a:effectLst/>
                      </a:endParaRPr>
                    </a:p>
                    <a:p>
                      <a:pPr>
                        <a:lnSpc>
                          <a:spcPct val="115000"/>
                        </a:lnSpc>
                        <a:spcAft>
                          <a:spcPts val="0"/>
                        </a:spcAft>
                      </a:pPr>
                      <a:r>
                        <a:rPr lang="en-US" sz="1100">
                          <a:effectLst/>
                        </a:rPr>
                        <a:t>Any other environmental and socially important impacts (not already covered above);</a:t>
                      </a:r>
                      <a:endParaRPr lang="cs-CZ" sz="1100">
                        <a:effectLst/>
                      </a:endParaRPr>
                    </a:p>
                    <a:p>
                      <a:pPr>
                        <a:lnSpc>
                          <a:spcPct val="115000"/>
                        </a:lnSpc>
                        <a:spcAft>
                          <a:spcPts val="0"/>
                        </a:spcAft>
                      </a:pPr>
                      <a:r>
                        <a:rPr lang="en-US" sz="1100">
                          <a:effectLst/>
                        </a:rPr>
                        <a:t> </a:t>
                      </a:r>
                      <a:endParaRPr lang="cs-CZ" sz="1100">
                        <a:effectLst/>
                      </a:endParaRPr>
                    </a:p>
                    <a:p>
                      <a:pPr>
                        <a:lnSpc>
                          <a:spcPct val="115000"/>
                        </a:lnSpc>
                        <a:spcAft>
                          <a:spcPts val="0"/>
                        </a:spcAft>
                      </a:pPr>
                      <a:r>
                        <a:rPr lang="en-US" sz="1100">
                          <a:effectLst/>
                        </a:rPr>
                        <a:t>Effectiveness of the proposed measures to exploit and disseminate the project results (including management of IPR), to communicate the project, and to manage research data where relevant.</a:t>
                      </a:r>
                      <a:endParaRPr lang="cs-CZ" sz="1100">
                        <a:effectLst/>
                        <a:latin typeface="Calibri"/>
                        <a:ea typeface="Calibri"/>
                        <a:cs typeface="Times New Roman"/>
                      </a:endParaRPr>
                    </a:p>
                  </a:txBody>
                  <a:tcPr marL="47390" marR="47390" marT="0" marB="0"/>
                </a:tc>
                <a:tc>
                  <a:txBody>
                    <a:bodyPr/>
                    <a:lstStyle/>
                    <a:p>
                      <a:pPr>
                        <a:lnSpc>
                          <a:spcPct val="115000"/>
                        </a:lnSpc>
                        <a:spcAft>
                          <a:spcPts val="0"/>
                        </a:spcAft>
                      </a:pPr>
                      <a:r>
                        <a:rPr lang="en-US" sz="1100">
                          <a:effectLst/>
                        </a:rPr>
                        <a:t>Coherence and effectiveness of the work plan, including appropriateness of the allocation of tasks and resources;</a:t>
                      </a:r>
                      <a:endParaRPr lang="cs-CZ" sz="1100">
                        <a:effectLst/>
                      </a:endParaRPr>
                    </a:p>
                    <a:p>
                      <a:pPr>
                        <a:lnSpc>
                          <a:spcPct val="115000"/>
                        </a:lnSpc>
                        <a:spcAft>
                          <a:spcPts val="0"/>
                        </a:spcAft>
                      </a:pPr>
                      <a:r>
                        <a:rPr lang="en-US" sz="1100">
                          <a:effectLst/>
                        </a:rPr>
                        <a:t> </a:t>
                      </a:r>
                      <a:endParaRPr lang="cs-CZ" sz="1100">
                        <a:effectLst/>
                      </a:endParaRPr>
                    </a:p>
                    <a:p>
                      <a:pPr>
                        <a:lnSpc>
                          <a:spcPct val="115000"/>
                        </a:lnSpc>
                        <a:spcAft>
                          <a:spcPts val="0"/>
                        </a:spcAft>
                      </a:pPr>
                      <a:r>
                        <a:rPr lang="en-US" sz="1100">
                          <a:effectLst/>
                        </a:rPr>
                        <a:t>Complementarity of the participants within the consortium (when relevant);</a:t>
                      </a:r>
                      <a:endParaRPr lang="cs-CZ" sz="1100">
                        <a:effectLst/>
                      </a:endParaRPr>
                    </a:p>
                    <a:p>
                      <a:pPr>
                        <a:lnSpc>
                          <a:spcPct val="115000"/>
                        </a:lnSpc>
                        <a:spcAft>
                          <a:spcPts val="0"/>
                        </a:spcAft>
                      </a:pPr>
                      <a:r>
                        <a:rPr lang="en-US" sz="1100">
                          <a:effectLst/>
                        </a:rPr>
                        <a:t> </a:t>
                      </a:r>
                      <a:endParaRPr lang="cs-CZ" sz="1100">
                        <a:effectLst/>
                      </a:endParaRPr>
                    </a:p>
                    <a:p>
                      <a:pPr>
                        <a:lnSpc>
                          <a:spcPct val="115000"/>
                        </a:lnSpc>
                        <a:spcAft>
                          <a:spcPts val="0"/>
                        </a:spcAft>
                      </a:pPr>
                      <a:r>
                        <a:rPr lang="en-US" sz="1100">
                          <a:effectLst/>
                        </a:rPr>
                        <a:t>Appropriateness of the management structures and procedures, including risk and innovation management.</a:t>
                      </a:r>
                      <a:endParaRPr lang="cs-CZ" sz="1100">
                        <a:effectLst/>
                        <a:latin typeface="Calibri"/>
                        <a:ea typeface="Calibri"/>
                        <a:cs typeface="Times New Roman"/>
                      </a:endParaRPr>
                    </a:p>
                  </a:txBody>
                  <a:tcPr marL="47390" marR="4739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9561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cs-CZ" sz="3200" err="1"/>
              <a:t>Evaluation</a:t>
            </a:r>
            <a:r>
              <a:rPr lang="cs-CZ" sz="3200"/>
              <a:t> – </a:t>
            </a:r>
            <a:r>
              <a:rPr lang="cs-CZ" sz="3200" err="1"/>
              <a:t>Criteria</a:t>
            </a:r>
            <a:endParaRPr lang="cs-CZ" sz="3200"/>
          </a:p>
        </p:txBody>
      </p:sp>
      <p:sp>
        <p:nvSpPr>
          <p:cNvPr id="521219" name="Rectangle 3"/>
          <p:cNvSpPr>
            <a:spLocks noGrp="1" noChangeArrowheads="1"/>
          </p:cNvSpPr>
          <p:nvPr>
            <p:ph type="body" idx="1"/>
          </p:nvPr>
        </p:nvSpPr>
        <p:spPr>
          <a:xfrm>
            <a:off x="250031" y="992188"/>
            <a:ext cx="8628063" cy="3616921"/>
          </a:xfrm>
        </p:spPr>
        <p:txBody>
          <a:bodyPr/>
          <a:lstStyle/>
          <a:p>
            <a:pPr marL="457200" indent="-457200">
              <a:lnSpc>
                <a:spcPct val="120000"/>
              </a:lnSpc>
            </a:pPr>
            <a:r>
              <a:rPr lang="en-GB" sz="1600"/>
              <a:t>Criteria are general, interpretation may vary according to call (it is, however, possible, to deduce the interpretation from the call text – e.g. what impact is desirable)</a:t>
            </a:r>
          </a:p>
          <a:p>
            <a:pPr marL="457200" indent="-457200">
              <a:lnSpc>
                <a:spcPct val="120000"/>
              </a:lnSpc>
            </a:pPr>
            <a:r>
              <a:rPr lang="en-GB" sz="1600"/>
              <a:t>There are usually thresholds for the criteria (proposals not passing the threshold may not be financed) – usually 3 out of 5 for individual criteria and 10 out of 15 for the sum of scores; the criteria often have differing weights (excellence or impact the highest, according to focus on innovation)</a:t>
            </a:r>
          </a:p>
          <a:p>
            <a:pPr marL="457200" indent="-457200">
              <a:lnSpc>
                <a:spcPct val="120000"/>
              </a:lnSpc>
            </a:pPr>
            <a:r>
              <a:rPr lang="en-GB" sz="1600"/>
              <a:t>Marie </a:t>
            </a:r>
            <a:r>
              <a:rPr lang="en-GB" sz="1600" err="1"/>
              <a:t>Skłodowska</a:t>
            </a:r>
            <a:r>
              <a:rPr lang="en-GB" sz="1600"/>
              <a:t>-Curie Actions and ERC have slightly different evaluation procedure</a:t>
            </a:r>
          </a:p>
        </p:txBody>
      </p:sp>
      <p:graphicFrame>
        <p:nvGraphicFramePr>
          <p:cNvPr id="3" name="Tabulka 2"/>
          <p:cNvGraphicFramePr>
            <a:graphicFrameLocks noGrp="1"/>
          </p:cNvGraphicFramePr>
          <p:nvPr>
            <p:extLst>
              <p:ext uri="{D42A27DB-BD31-4B8C-83A1-F6EECF244321}">
                <p14:modId xmlns:p14="http://schemas.microsoft.com/office/powerpoint/2010/main" val="2892250252"/>
              </p:ext>
            </p:extLst>
          </p:nvPr>
        </p:nvGraphicFramePr>
        <p:xfrm>
          <a:off x="218363" y="3369390"/>
          <a:ext cx="8925637" cy="3099647"/>
        </p:xfrm>
        <a:graphic>
          <a:graphicData uri="http://schemas.openxmlformats.org/drawingml/2006/table">
            <a:tbl>
              <a:tblPr firstRow="1" bandRow="1">
                <a:tableStyleId>{5C22544A-7EE6-4342-B048-85BDC9FD1C3A}</a:tableStyleId>
              </a:tblPr>
              <a:tblGrid>
                <a:gridCol w="2570971">
                  <a:extLst>
                    <a:ext uri="{9D8B030D-6E8A-4147-A177-3AD203B41FA5}">
                      <a16:colId xmlns:a16="http://schemas.microsoft.com/office/drawing/2014/main" val="20000"/>
                    </a:ext>
                  </a:extLst>
                </a:gridCol>
                <a:gridCol w="6354666">
                  <a:extLst>
                    <a:ext uri="{9D8B030D-6E8A-4147-A177-3AD203B41FA5}">
                      <a16:colId xmlns:a16="http://schemas.microsoft.com/office/drawing/2014/main" val="20001"/>
                    </a:ext>
                  </a:extLst>
                </a:gridCol>
              </a:tblGrid>
              <a:tr h="6531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a:solidFill>
                            <a:schemeClr val="bg1"/>
                          </a:solidFill>
                        </a:rPr>
                        <a:t>For each criterion, your proposal will be given scores of 0 to 5 (half marks are possible), as follows:</a:t>
                      </a:r>
                    </a:p>
                  </a:txBody>
                  <a:tcPr/>
                </a:tc>
                <a:tc hMerge="1">
                  <a:txBody>
                    <a:bodyPr/>
                    <a:lstStyle/>
                    <a:p>
                      <a:endParaRPr lang="cs-CZ"/>
                    </a:p>
                  </a:txBody>
                  <a:tcPr/>
                </a:tc>
                <a:extLst>
                  <a:ext uri="{0D108BD9-81ED-4DB2-BD59-A6C34878D82A}">
                    <a16:rowId xmlns:a16="http://schemas.microsoft.com/office/drawing/2014/main" val="10000"/>
                  </a:ext>
                </a:extLst>
              </a:tr>
              <a:tr h="466502">
                <a:tc>
                  <a:txBody>
                    <a:bodyPr/>
                    <a:lstStyle/>
                    <a:p>
                      <a:r>
                        <a:rPr lang="en-GB" noProof="0">
                          <a:solidFill>
                            <a:schemeClr val="tx1">
                              <a:lumMod val="50000"/>
                              <a:lumOff val="50000"/>
                            </a:schemeClr>
                          </a:solidFill>
                        </a:rPr>
                        <a:t>0 </a:t>
                      </a:r>
                      <a:endParaRPr lang="en-GB"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a:solidFill>
                            <a:schemeClr val="tx1">
                              <a:lumMod val="50000"/>
                              <a:lumOff val="50000"/>
                            </a:schemeClr>
                          </a:solidFill>
                        </a:rPr>
                        <a:t>The proposal fails to address the criterion or cannot be assessed due to missing or incomplete information (unless the result of an ‘obvious clerical error’)</a:t>
                      </a:r>
                    </a:p>
                  </a:txBody>
                  <a:tcPr/>
                </a:tc>
                <a:extLst>
                  <a:ext uri="{0D108BD9-81ED-4DB2-BD59-A6C34878D82A}">
                    <a16:rowId xmlns:a16="http://schemas.microsoft.com/office/drawing/2014/main" val="10001"/>
                  </a:ext>
                </a:extLst>
              </a:tr>
              <a:tr h="378385">
                <a:tc>
                  <a:txBody>
                    <a:bodyPr/>
                    <a:lstStyle/>
                    <a:p>
                      <a:r>
                        <a:rPr lang="en-GB" noProof="0">
                          <a:solidFill>
                            <a:schemeClr val="tx1">
                              <a:lumMod val="50000"/>
                              <a:lumOff val="50000"/>
                            </a:schemeClr>
                          </a:solidFill>
                        </a:rPr>
                        <a:t>1 — Poor</a:t>
                      </a:r>
                      <a:endParaRPr lang="en-GB"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a:solidFill>
                            <a:schemeClr val="tx1">
                              <a:lumMod val="50000"/>
                              <a:lumOff val="50000"/>
                            </a:schemeClr>
                          </a:solidFill>
                        </a:rPr>
                        <a:t>The criterion is inadequately addressed or there are serious inherent weaknesses</a:t>
                      </a:r>
                    </a:p>
                  </a:txBody>
                  <a:tcPr/>
                </a:tc>
                <a:extLst>
                  <a:ext uri="{0D108BD9-81ED-4DB2-BD59-A6C34878D82A}">
                    <a16:rowId xmlns:a16="http://schemas.microsoft.com/office/drawing/2014/main" val="10002"/>
                  </a:ext>
                </a:extLst>
              </a:tr>
              <a:tr h="378385">
                <a:tc>
                  <a:txBody>
                    <a:bodyPr/>
                    <a:lstStyle/>
                    <a:p>
                      <a:r>
                        <a:rPr lang="en-GB" noProof="0">
                          <a:solidFill>
                            <a:schemeClr val="tx1">
                              <a:lumMod val="50000"/>
                              <a:lumOff val="50000"/>
                            </a:schemeClr>
                          </a:solidFill>
                        </a:rPr>
                        <a:t>2 — Fair</a:t>
                      </a:r>
                      <a:endParaRPr lang="en-GB"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a:solidFill>
                            <a:schemeClr val="tx1">
                              <a:lumMod val="50000"/>
                              <a:lumOff val="50000"/>
                            </a:schemeClr>
                          </a:solidFill>
                        </a:rPr>
                        <a:t>The proposal addresses the criterion well but with a number of shortcomings</a:t>
                      </a:r>
                    </a:p>
                  </a:txBody>
                  <a:tcPr/>
                </a:tc>
                <a:extLst>
                  <a:ext uri="{0D108BD9-81ED-4DB2-BD59-A6C34878D82A}">
                    <a16:rowId xmlns:a16="http://schemas.microsoft.com/office/drawing/2014/main" val="10003"/>
                  </a:ext>
                </a:extLst>
              </a:tr>
              <a:tr h="378385">
                <a:tc>
                  <a:txBody>
                    <a:bodyPr/>
                    <a:lstStyle/>
                    <a:p>
                      <a:r>
                        <a:rPr lang="en-GB" noProof="0">
                          <a:solidFill>
                            <a:schemeClr val="tx1">
                              <a:lumMod val="50000"/>
                              <a:lumOff val="50000"/>
                            </a:schemeClr>
                          </a:solidFill>
                        </a:rPr>
                        <a:t>3 — Good</a:t>
                      </a:r>
                      <a:endParaRPr lang="en-GB"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a:solidFill>
                            <a:schemeClr val="tx1">
                              <a:lumMod val="50000"/>
                              <a:lumOff val="50000"/>
                            </a:schemeClr>
                          </a:solidFill>
                        </a:rPr>
                        <a:t>The proposal addresses the criterion well but with a number of shortcomings</a:t>
                      </a:r>
                    </a:p>
                  </a:txBody>
                  <a:tcPr/>
                </a:tc>
                <a:extLst>
                  <a:ext uri="{0D108BD9-81ED-4DB2-BD59-A6C34878D82A}">
                    <a16:rowId xmlns:a16="http://schemas.microsoft.com/office/drawing/2014/main" val="10004"/>
                  </a:ext>
                </a:extLst>
              </a:tr>
              <a:tr h="378385">
                <a:tc>
                  <a:txBody>
                    <a:bodyPr/>
                    <a:lstStyle/>
                    <a:p>
                      <a:r>
                        <a:rPr lang="en-GB" noProof="0">
                          <a:solidFill>
                            <a:schemeClr val="tx1">
                              <a:lumMod val="50000"/>
                              <a:lumOff val="50000"/>
                            </a:schemeClr>
                          </a:solidFill>
                        </a:rPr>
                        <a:t>4 — Very good</a:t>
                      </a:r>
                      <a:endParaRPr lang="en-GB"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a:solidFill>
                            <a:schemeClr val="tx1">
                              <a:lumMod val="50000"/>
                              <a:lumOff val="50000"/>
                            </a:schemeClr>
                          </a:solidFill>
                        </a:rPr>
                        <a:t>The proposal addresses the criterion very well but with a small number of shortcomings</a:t>
                      </a:r>
                    </a:p>
                  </a:txBody>
                  <a:tcPr/>
                </a:tc>
                <a:extLst>
                  <a:ext uri="{0D108BD9-81ED-4DB2-BD59-A6C34878D82A}">
                    <a16:rowId xmlns:a16="http://schemas.microsoft.com/office/drawing/2014/main" val="10005"/>
                  </a:ext>
                </a:extLst>
              </a:tr>
              <a:tr h="466502">
                <a:tc>
                  <a:txBody>
                    <a:bodyPr/>
                    <a:lstStyle/>
                    <a:p>
                      <a:r>
                        <a:rPr lang="en-GB" noProof="0">
                          <a:solidFill>
                            <a:schemeClr val="tx1">
                              <a:lumMod val="50000"/>
                              <a:lumOff val="50000"/>
                            </a:schemeClr>
                          </a:solidFill>
                        </a:rPr>
                        <a:t>5 — Excellent</a:t>
                      </a:r>
                      <a:endParaRPr lang="en-GB" noProof="0"/>
                    </a:p>
                  </a:txBody>
                  <a:tcPr/>
                </a:tc>
                <a:tc>
                  <a:txBody>
                    <a:bodyPr/>
                    <a:lstStyle/>
                    <a:p>
                      <a:r>
                        <a:rPr lang="en-GB" sz="1200" noProof="0">
                          <a:solidFill>
                            <a:schemeClr val="tx1">
                              <a:lumMod val="50000"/>
                              <a:lumOff val="50000"/>
                            </a:schemeClr>
                          </a:solidFill>
                        </a:rPr>
                        <a:t>The proposal successfully addresses all relevant aspects of the criterion; any shortcomings are minor</a:t>
                      </a:r>
                      <a:endParaRPr lang="en-GB" sz="1200" noProof="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98285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cs-CZ" sz="3200" err="1"/>
              <a:t>Evaluation</a:t>
            </a:r>
            <a:r>
              <a:rPr lang="cs-CZ" sz="3200"/>
              <a:t> – </a:t>
            </a:r>
            <a:r>
              <a:rPr lang="cs-CZ" sz="3200" err="1"/>
              <a:t>interpretation</a:t>
            </a:r>
            <a:r>
              <a:rPr lang="cs-CZ" sz="3200"/>
              <a:t> </a:t>
            </a:r>
            <a:r>
              <a:rPr lang="cs-CZ" sz="3200" err="1"/>
              <a:t>of</a:t>
            </a:r>
            <a:r>
              <a:rPr lang="cs-CZ" sz="3200"/>
              <a:t> </a:t>
            </a:r>
            <a:r>
              <a:rPr lang="cs-CZ" sz="3200" err="1"/>
              <a:t>criteria</a:t>
            </a:r>
            <a:endParaRPr lang="cs-CZ" sz="3200"/>
          </a:p>
        </p:txBody>
      </p:sp>
      <p:sp>
        <p:nvSpPr>
          <p:cNvPr id="522243" name="Rectangle 3"/>
          <p:cNvSpPr>
            <a:spLocks noGrp="1" noChangeArrowheads="1"/>
          </p:cNvSpPr>
          <p:nvPr>
            <p:ph type="body" idx="1"/>
          </p:nvPr>
        </p:nvSpPr>
        <p:spPr>
          <a:xfrm>
            <a:off x="183356" y="992188"/>
            <a:ext cx="8761413" cy="4992687"/>
          </a:xfrm>
        </p:spPr>
        <p:txBody>
          <a:bodyPr/>
          <a:lstStyle/>
          <a:p>
            <a:pPr marL="457200" indent="-457200" algn="ctr">
              <a:lnSpc>
                <a:spcPct val="115000"/>
              </a:lnSpc>
              <a:spcBef>
                <a:spcPct val="5000"/>
              </a:spcBef>
              <a:buFont typeface="Wingdings" pitchFamily="2" charset="2"/>
              <a:buNone/>
            </a:pPr>
            <a:r>
              <a:rPr lang="en-GB" sz="2200" b="1" u="sng"/>
              <a:t>Proper interpretation of evaluation criteria is the key to success!</a:t>
            </a:r>
          </a:p>
          <a:p>
            <a:pPr marL="457200" indent="-457200">
              <a:lnSpc>
                <a:spcPct val="115000"/>
              </a:lnSpc>
              <a:spcBef>
                <a:spcPct val="5000"/>
              </a:spcBef>
            </a:pPr>
            <a:r>
              <a:rPr lang="en-GB"/>
              <a:t>Excellence</a:t>
            </a:r>
          </a:p>
          <a:p>
            <a:pPr marL="914400" lvl="1" indent="-457200">
              <a:lnSpc>
                <a:spcPct val="115000"/>
              </a:lnSpc>
              <a:spcBef>
                <a:spcPct val="5000"/>
              </a:spcBef>
            </a:pPr>
            <a:r>
              <a:rPr lang="cs-CZ" sz="1800"/>
              <a:t>O</a:t>
            </a:r>
            <a:r>
              <a:rPr lang="en-GB" sz="1800" err="1"/>
              <a:t>riginality</a:t>
            </a:r>
            <a:r>
              <a:rPr lang="en-GB" sz="1800"/>
              <a:t> of the idea, progress in state-of-the-art, ambition of the defined goals, work plan and its quality (logic behind the work packages) </a:t>
            </a:r>
          </a:p>
          <a:p>
            <a:pPr marL="514350" indent="-457200">
              <a:lnSpc>
                <a:spcPct val="115000"/>
              </a:lnSpc>
              <a:spcBef>
                <a:spcPct val="5000"/>
              </a:spcBef>
            </a:pPr>
            <a:r>
              <a:rPr lang="en-GB"/>
              <a:t>Impact</a:t>
            </a:r>
          </a:p>
          <a:p>
            <a:pPr marL="914400" lvl="1" indent="-457200">
              <a:lnSpc>
                <a:spcPct val="115000"/>
              </a:lnSpc>
              <a:spcBef>
                <a:spcPct val="5000"/>
              </a:spcBef>
            </a:pPr>
            <a:r>
              <a:rPr lang="cs-CZ" sz="1800"/>
              <a:t>D</a:t>
            </a:r>
            <a:r>
              <a:rPr lang="en-GB" sz="1800" err="1"/>
              <a:t>issemination</a:t>
            </a:r>
            <a:r>
              <a:rPr lang="en-GB" sz="1800"/>
              <a:t> of results, use of results (expected impact is always specified in the text of call/work programme), impact beyond the project participants (involvement of industry/users, extension towards other countries, …) </a:t>
            </a:r>
          </a:p>
          <a:p>
            <a:pPr marL="514350" indent="-457200">
              <a:lnSpc>
                <a:spcPct val="115000"/>
              </a:lnSpc>
              <a:spcBef>
                <a:spcPct val="5000"/>
              </a:spcBef>
            </a:pPr>
            <a:r>
              <a:rPr lang="en-GB"/>
              <a:t>Implementation</a:t>
            </a:r>
          </a:p>
          <a:p>
            <a:pPr marL="914400" lvl="1" indent="-457200">
              <a:lnSpc>
                <a:spcPct val="115000"/>
              </a:lnSpc>
              <a:spcBef>
                <a:spcPct val="5000"/>
              </a:spcBef>
            </a:pPr>
            <a:r>
              <a:rPr lang="cs-CZ" sz="1800"/>
              <a:t>M</a:t>
            </a:r>
            <a:r>
              <a:rPr lang="en-GB" sz="1800" err="1"/>
              <a:t>anagement</a:t>
            </a:r>
            <a:r>
              <a:rPr lang="en-GB" sz="1800"/>
              <a:t> – governing structure of the project, quality of project participants and team as a whole (complementary expertise), budget (reasonably – no need to be over-modest, the key is reasoning, explanation)</a:t>
            </a:r>
          </a:p>
        </p:txBody>
      </p:sp>
    </p:spTree>
    <p:extLst>
      <p:ext uri="{BB962C8B-B14F-4D97-AF65-F5344CB8AC3E}">
        <p14:creationId xmlns:p14="http://schemas.microsoft.com/office/powerpoint/2010/main" val="1932210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Proposal</a:t>
            </a:r>
            <a:r>
              <a:rPr lang="cs-CZ"/>
              <a:t> </a:t>
            </a:r>
            <a:r>
              <a:rPr lang="cs-CZ" err="1"/>
              <a:t>Structure</a:t>
            </a:r>
            <a:endParaRPr lang="cs-CZ"/>
          </a:p>
        </p:txBody>
      </p:sp>
      <p:sp>
        <p:nvSpPr>
          <p:cNvPr id="3" name="Zástupný symbol pro obsah 2"/>
          <p:cNvSpPr>
            <a:spLocks noGrp="1"/>
          </p:cNvSpPr>
          <p:nvPr>
            <p:ph idx="1"/>
          </p:nvPr>
        </p:nvSpPr>
        <p:spPr/>
        <p:txBody>
          <a:bodyPr/>
          <a:lstStyle/>
          <a:p>
            <a:pPr lvl="0" fontAlgn="auto"/>
            <a:r>
              <a:rPr lang="en-GB">
                <a:solidFill>
                  <a:schemeClr val="tx1">
                    <a:lumMod val="65000"/>
                    <a:lumOff val="35000"/>
                  </a:schemeClr>
                </a:solidFill>
              </a:rPr>
              <a:t>1 – </a:t>
            </a:r>
            <a:r>
              <a:rPr lang="cs-CZ">
                <a:solidFill>
                  <a:schemeClr val="tx1">
                    <a:lumMod val="65000"/>
                    <a:lumOff val="35000"/>
                  </a:schemeClr>
                </a:solidFill>
              </a:rPr>
              <a:t>Excellence (</a:t>
            </a:r>
            <a:r>
              <a:rPr lang="en-GB">
                <a:solidFill>
                  <a:schemeClr val="tx1">
                    <a:lumMod val="65000"/>
                    <a:lumOff val="35000"/>
                  </a:schemeClr>
                </a:solidFill>
              </a:rPr>
              <a:t>Scientific part</a:t>
            </a:r>
            <a:r>
              <a:rPr lang="cs-CZ">
                <a:solidFill>
                  <a:schemeClr val="tx1">
                    <a:lumMod val="65000"/>
                    <a:lumOff val="35000"/>
                  </a:schemeClr>
                </a:solidFill>
              </a:rPr>
              <a:t>)</a:t>
            </a:r>
          </a:p>
          <a:p>
            <a:pPr lvl="1" fontAlgn="auto"/>
            <a:r>
              <a:rPr lang="en-GB"/>
              <a:t>Aim and objectives </a:t>
            </a:r>
            <a:endParaRPr lang="cs-CZ"/>
          </a:p>
          <a:p>
            <a:pPr lvl="1" fontAlgn="auto"/>
            <a:r>
              <a:rPr lang="en-GB"/>
              <a:t>Background and significance</a:t>
            </a:r>
            <a:endParaRPr lang="cs-CZ"/>
          </a:p>
          <a:p>
            <a:pPr lvl="1" fontAlgn="auto"/>
            <a:r>
              <a:rPr lang="en-GB"/>
              <a:t>Preliminary studies</a:t>
            </a:r>
            <a:endParaRPr lang="cs-CZ"/>
          </a:p>
          <a:p>
            <a:pPr lvl="1" fontAlgn="auto"/>
            <a:r>
              <a:rPr lang="en-GB"/>
              <a:t>Research design</a:t>
            </a:r>
            <a:endParaRPr lang="cs-CZ"/>
          </a:p>
          <a:p>
            <a:pPr fontAlgn="auto"/>
            <a:r>
              <a:rPr lang="cs-CZ">
                <a:solidFill>
                  <a:schemeClr val="tx1">
                    <a:lumMod val="65000"/>
                    <a:lumOff val="35000"/>
                  </a:schemeClr>
                </a:solidFill>
              </a:rPr>
              <a:t>2</a:t>
            </a:r>
            <a:r>
              <a:rPr lang="en-GB">
                <a:solidFill>
                  <a:schemeClr val="tx1">
                    <a:lumMod val="65000"/>
                    <a:lumOff val="35000"/>
                  </a:schemeClr>
                </a:solidFill>
              </a:rPr>
              <a:t> – Impact</a:t>
            </a:r>
            <a:endParaRPr lang="cs-CZ">
              <a:solidFill>
                <a:schemeClr val="tx1">
                  <a:lumMod val="65000"/>
                  <a:lumOff val="35000"/>
                </a:schemeClr>
              </a:solidFill>
            </a:endParaRPr>
          </a:p>
          <a:p>
            <a:pPr lvl="0" fontAlgn="auto"/>
            <a:r>
              <a:rPr lang="cs-CZ">
                <a:solidFill>
                  <a:schemeClr val="tx1">
                    <a:lumMod val="65000"/>
                    <a:lumOff val="35000"/>
                  </a:schemeClr>
                </a:solidFill>
              </a:rPr>
              <a:t>3 – </a:t>
            </a:r>
            <a:r>
              <a:rPr lang="cs-CZ" err="1">
                <a:solidFill>
                  <a:schemeClr val="tx1">
                    <a:lumMod val="65000"/>
                    <a:lumOff val="35000"/>
                  </a:schemeClr>
                </a:solidFill>
              </a:rPr>
              <a:t>Implementation</a:t>
            </a:r>
            <a:endParaRPr lang="cs-CZ">
              <a:solidFill>
                <a:schemeClr val="tx1">
                  <a:lumMod val="65000"/>
                  <a:lumOff val="35000"/>
                </a:schemeClr>
              </a:solidFill>
            </a:endParaRPr>
          </a:p>
          <a:p>
            <a:pPr lvl="1" fontAlgn="auto"/>
            <a:r>
              <a:rPr lang="en-GB">
                <a:solidFill>
                  <a:schemeClr val="tx1">
                    <a:lumMod val="65000"/>
                    <a:lumOff val="35000"/>
                  </a:schemeClr>
                </a:solidFill>
              </a:rPr>
              <a:t>Work plan</a:t>
            </a:r>
            <a:endParaRPr lang="cs-CZ">
              <a:solidFill>
                <a:schemeClr val="tx1">
                  <a:lumMod val="65000"/>
                  <a:lumOff val="35000"/>
                </a:schemeClr>
              </a:solidFill>
            </a:endParaRPr>
          </a:p>
          <a:p>
            <a:pPr lvl="1" fontAlgn="auto"/>
            <a:r>
              <a:rPr lang="cs-CZ">
                <a:solidFill>
                  <a:schemeClr val="tx1">
                    <a:lumMod val="65000"/>
                    <a:lumOff val="35000"/>
                  </a:schemeClr>
                </a:solidFill>
              </a:rPr>
              <a:t>Project management</a:t>
            </a:r>
            <a:r>
              <a:rPr lang="en-GB">
                <a:solidFill>
                  <a:schemeClr val="tx1">
                    <a:lumMod val="65000"/>
                    <a:lumOff val="35000"/>
                  </a:schemeClr>
                </a:solidFill>
              </a:rPr>
              <a:t> </a:t>
            </a:r>
            <a:endParaRPr lang="cs-CZ">
              <a:solidFill>
                <a:schemeClr val="tx1">
                  <a:lumMod val="65000"/>
                  <a:lumOff val="35000"/>
                </a:schemeClr>
              </a:solidFill>
            </a:endParaRPr>
          </a:p>
          <a:p>
            <a:pPr lvl="1" fontAlgn="auto"/>
            <a:r>
              <a:rPr lang="en-GB">
                <a:solidFill>
                  <a:schemeClr val="tx1">
                    <a:lumMod val="65000"/>
                    <a:lumOff val="35000"/>
                  </a:schemeClr>
                </a:solidFill>
              </a:rPr>
              <a:t>Budget </a:t>
            </a:r>
            <a:endParaRPr lang="cs-CZ">
              <a:solidFill>
                <a:schemeClr val="tx1">
                  <a:lumMod val="65000"/>
                  <a:lumOff val="35000"/>
                </a:schemeClr>
              </a:solidFill>
            </a:endParaRPr>
          </a:p>
          <a:p>
            <a:endParaRPr lang="cs-CZ"/>
          </a:p>
        </p:txBody>
      </p:sp>
    </p:spTree>
    <p:extLst>
      <p:ext uri="{BB962C8B-B14F-4D97-AF65-F5344CB8AC3E}">
        <p14:creationId xmlns:p14="http://schemas.microsoft.com/office/powerpoint/2010/main" val="2951558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48440" y="2889944"/>
            <a:ext cx="7391626" cy="792163"/>
          </a:xfrm>
        </p:spPr>
        <p:txBody>
          <a:bodyPr/>
          <a:lstStyle/>
          <a:p>
            <a:pPr>
              <a:defRPr/>
            </a:pPr>
            <a:r>
              <a:rPr lang="cs-CZ">
                <a:solidFill>
                  <a:schemeClr val="bg1">
                    <a:lumMod val="50000"/>
                  </a:schemeClr>
                </a:solidFill>
                <a:ea typeface="+mj-ea"/>
                <a:cs typeface="+mj-cs"/>
              </a:rPr>
              <a:t>1 – Excellence (</a:t>
            </a:r>
            <a:r>
              <a:rPr lang="cs-CZ" err="1">
                <a:solidFill>
                  <a:schemeClr val="bg1">
                    <a:lumMod val="50000"/>
                  </a:schemeClr>
                </a:solidFill>
                <a:ea typeface="+mj-ea"/>
                <a:cs typeface="+mj-cs"/>
              </a:rPr>
              <a:t>Scientific</a:t>
            </a:r>
            <a:r>
              <a:rPr lang="cs-CZ">
                <a:solidFill>
                  <a:schemeClr val="bg1">
                    <a:lumMod val="50000"/>
                  </a:schemeClr>
                </a:solidFill>
                <a:ea typeface="+mj-ea"/>
                <a:cs typeface="+mj-cs"/>
              </a:rPr>
              <a:t> Part)</a:t>
            </a:r>
            <a:endParaRPr lang="en-GB">
              <a:solidFill>
                <a:schemeClr val="bg1">
                  <a:lumMod val="50000"/>
                </a:schemeClr>
              </a:solidFill>
              <a:ea typeface="+mj-ea"/>
              <a:cs typeface="+mj-cs"/>
            </a:endParaRPr>
          </a:p>
        </p:txBody>
      </p:sp>
      <p:sp>
        <p:nvSpPr>
          <p:cNvPr id="38915" name="Obdĺžnik 3"/>
          <p:cNvSpPr>
            <a:spLocks noChangeArrowheads="1"/>
          </p:cNvSpPr>
          <p:nvPr/>
        </p:nvSpPr>
        <p:spPr bwMode="auto">
          <a:xfrm>
            <a:off x="1090613" y="2600325"/>
            <a:ext cx="138112" cy="938213"/>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endParaRPr lang="en-US" altLang="cs-CZ">
              <a:solidFill>
                <a:srgbClr val="000000"/>
              </a:solidFill>
            </a:endParaRPr>
          </a:p>
        </p:txBody>
      </p:sp>
    </p:spTree>
    <p:extLst>
      <p:ext uri="{BB962C8B-B14F-4D97-AF65-F5344CB8AC3E}">
        <p14:creationId xmlns:p14="http://schemas.microsoft.com/office/powerpoint/2010/main" val="107249694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Scientific</a:t>
            </a:r>
            <a:r>
              <a:rPr lang="cs-CZ"/>
              <a:t> Part – </a:t>
            </a:r>
            <a:r>
              <a:rPr lang="cs-CZ" err="1"/>
              <a:t>Tips</a:t>
            </a:r>
            <a:r>
              <a:rPr lang="cs-CZ"/>
              <a:t> </a:t>
            </a:r>
          </a:p>
        </p:txBody>
      </p:sp>
      <p:sp>
        <p:nvSpPr>
          <p:cNvPr id="3" name="Zástupný symbol pro obsah 2"/>
          <p:cNvSpPr>
            <a:spLocks noGrp="1"/>
          </p:cNvSpPr>
          <p:nvPr>
            <p:ph idx="1"/>
          </p:nvPr>
        </p:nvSpPr>
        <p:spPr/>
        <p:txBody>
          <a:bodyPr/>
          <a:lstStyle/>
          <a:p>
            <a:pPr lvl="0"/>
            <a:r>
              <a:rPr lang="en-GB"/>
              <a:t>Make it short and simple  = transmit</a:t>
            </a:r>
            <a:r>
              <a:rPr lang="cs-CZ"/>
              <a:t>t</a:t>
            </a:r>
            <a:r>
              <a:rPr lang="en-GB" err="1"/>
              <a:t>ing</a:t>
            </a:r>
            <a:r>
              <a:rPr lang="en-GB"/>
              <a:t> your message to others.</a:t>
            </a:r>
          </a:p>
          <a:p>
            <a:pPr lvl="0"/>
            <a:r>
              <a:rPr lang="en-GB"/>
              <a:t>How does it fit into the existing knowledge base? </a:t>
            </a:r>
          </a:p>
          <a:p>
            <a:pPr lvl="0"/>
            <a:r>
              <a:rPr lang="en-GB"/>
              <a:t>Write on target.</a:t>
            </a:r>
          </a:p>
          <a:p>
            <a:pPr lvl="0"/>
            <a:r>
              <a:rPr lang="en-GB"/>
              <a:t>Don´t make your hypothesis radical (cure of cancer…). Your hypothesis is a step up. Knowledge tends to be incremental!</a:t>
            </a:r>
          </a:p>
          <a:p>
            <a:pPr lvl="0"/>
            <a:r>
              <a:rPr lang="en-GB"/>
              <a:t>Address why it is a good question.</a:t>
            </a:r>
          </a:p>
          <a:p>
            <a:pPr lvl="0"/>
            <a:r>
              <a:rPr lang="en-GB"/>
              <a:t>What need does it fill for the granting agency?</a:t>
            </a:r>
          </a:p>
        </p:txBody>
      </p:sp>
    </p:spTree>
    <p:extLst>
      <p:ext uri="{BB962C8B-B14F-4D97-AF65-F5344CB8AC3E}">
        <p14:creationId xmlns:p14="http://schemas.microsoft.com/office/powerpoint/2010/main" val="864643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3"/>
          <p:cNvSpPr txBox="1">
            <a:spLocks noGrp="1"/>
          </p:cNvSpPr>
          <p:nvPr/>
        </p:nvSpPr>
        <p:spPr bwMode="auto">
          <a:xfrm>
            <a:off x="7269163" y="6332538"/>
            <a:ext cx="1439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Blip>
                <a:blip r:embed="rId3"/>
              </a:buBlip>
              <a:defRPr sz="2800">
                <a:solidFill>
                  <a:srgbClr val="555555"/>
                </a:solidFill>
                <a:latin typeface="Arial" panose="020B0604020202020204" pitchFamily="34" charset="0"/>
              </a:defRPr>
            </a:lvl1pPr>
            <a:lvl2pPr marL="742950" indent="-285750">
              <a:spcBef>
                <a:spcPct val="20000"/>
              </a:spcBef>
              <a:buBlip>
                <a:blip r:embed="rId3"/>
              </a:buBlip>
              <a:defRPr sz="2400">
                <a:solidFill>
                  <a:srgbClr val="555555"/>
                </a:solidFill>
                <a:latin typeface="Arial" panose="020B0604020202020204" pitchFamily="34" charset="0"/>
              </a:defRPr>
            </a:lvl2pPr>
            <a:lvl3pPr marL="1143000" indent="-228600">
              <a:spcBef>
                <a:spcPct val="20000"/>
              </a:spcBef>
              <a:buBlip>
                <a:blip r:embed="rId3"/>
              </a:buBlip>
              <a:defRPr sz="2000">
                <a:solidFill>
                  <a:srgbClr val="555555"/>
                </a:solidFill>
                <a:latin typeface="Arial" panose="020B0604020202020204" pitchFamily="34" charset="0"/>
              </a:defRPr>
            </a:lvl3pPr>
            <a:lvl4pPr marL="1600200" indent="-228600">
              <a:spcBef>
                <a:spcPct val="20000"/>
              </a:spcBef>
              <a:buBlip>
                <a:blip r:embed="rId3"/>
              </a:buBlip>
              <a:defRPr sz="2000">
                <a:solidFill>
                  <a:srgbClr val="555555"/>
                </a:solidFill>
                <a:latin typeface="Arial" panose="020B0604020202020204" pitchFamily="34" charset="0"/>
              </a:defRPr>
            </a:lvl4pPr>
            <a:lvl5pPr marL="2057400" indent="-228600">
              <a:spcBef>
                <a:spcPct val="20000"/>
              </a:spcBef>
              <a:buBlip>
                <a:blip r:embed="rId3"/>
              </a:buBlip>
              <a:defRPr sz="1600">
                <a:solidFill>
                  <a:srgbClr val="555555"/>
                </a:solidFill>
                <a:latin typeface="Arial" panose="020B0604020202020204" pitchFamily="34" charset="0"/>
              </a:defRPr>
            </a:lvl5pPr>
            <a:lvl6pPr marL="25146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6pPr>
            <a:lvl7pPr marL="29718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7pPr>
            <a:lvl8pPr marL="34290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8pPr>
            <a:lvl9pPr marL="38862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9pPr>
          </a:lstStyle>
          <a:p>
            <a:pPr algn="r" eaLnBrk="1" hangingPunct="1">
              <a:spcBef>
                <a:spcPct val="0"/>
              </a:spcBef>
              <a:buFontTx/>
              <a:buNone/>
            </a:pPr>
            <a:fld id="{07195055-E734-4A4E-BE50-72504F4C372C}" type="slidenum">
              <a:rPr lang="cs-CZ" altLang="cs-CZ" sz="1600">
                <a:solidFill>
                  <a:srgbClr val="64B923"/>
                </a:solidFill>
              </a:rPr>
              <a:pPr algn="r" eaLnBrk="1" hangingPunct="1">
                <a:spcBef>
                  <a:spcPct val="0"/>
                </a:spcBef>
                <a:buFontTx/>
                <a:buNone/>
              </a:pPr>
              <a:t>29</a:t>
            </a:fld>
            <a:endParaRPr lang="cs-CZ" altLang="cs-CZ" sz="1600">
              <a:solidFill>
                <a:srgbClr val="64B923"/>
              </a:solidFill>
            </a:endParaRPr>
          </a:p>
        </p:txBody>
      </p:sp>
      <p:sp>
        <p:nvSpPr>
          <p:cNvPr id="35843" name="Rectangle 2"/>
          <p:cNvSpPr>
            <a:spLocks noGrp="1" noChangeArrowheads="1"/>
          </p:cNvSpPr>
          <p:nvPr>
            <p:ph type="title" idx="4294967295"/>
          </p:nvPr>
        </p:nvSpPr>
        <p:spPr>
          <a:xfrm>
            <a:off x="431800" y="363538"/>
            <a:ext cx="5757863" cy="531812"/>
          </a:xfrm>
        </p:spPr>
        <p:txBody>
          <a:bodyPr/>
          <a:lstStyle/>
          <a:p>
            <a:pPr eaLnBrk="1" hangingPunct="1"/>
            <a:r>
              <a:rPr lang="cs-CZ" altLang="cs-CZ" sz="3500"/>
              <a:t>a. </a:t>
            </a:r>
            <a:r>
              <a:rPr lang="cs-CZ" altLang="cs-CZ" sz="3500" err="1"/>
              <a:t>Aim</a:t>
            </a:r>
            <a:r>
              <a:rPr lang="cs-CZ" altLang="cs-CZ" sz="3500"/>
              <a:t> and </a:t>
            </a:r>
            <a:r>
              <a:rPr lang="cs-CZ" altLang="cs-CZ" sz="3500" err="1"/>
              <a:t>objectives</a:t>
            </a:r>
            <a:endParaRPr lang="cs-CZ" altLang="cs-CZ" sz="3500"/>
          </a:p>
        </p:txBody>
      </p:sp>
      <p:sp>
        <p:nvSpPr>
          <p:cNvPr id="90116" name="Rectangle 3"/>
          <p:cNvSpPr>
            <a:spLocks noGrp="1" noChangeArrowheads="1"/>
          </p:cNvSpPr>
          <p:nvPr>
            <p:ph type="body" idx="4294967295"/>
          </p:nvPr>
        </p:nvSpPr>
        <p:spPr>
          <a:xfrm>
            <a:off x="719138" y="1274763"/>
            <a:ext cx="7989887" cy="5057775"/>
          </a:xfrm>
        </p:spPr>
        <p:txBody>
          <a:bodyPr/>
          <a:lstStyle/>
          <a:p>
            <a:pPr marL="342900" lvl="1" indent="-342900" eaLnBrk="1" hangingPunct="1">
              <a:lnSpc>
                <a:spcPct val="90000"/>
              </a:lnSpc>
              <a:defRPr/>
            </a:pPr>
            <a:r>
              <a:rPr lang="en-GB" sz="2600">
                <a:ea typeface="+mn-ea"/>
                <a:cs typeface="+mn-cs"/>
              </a:rPr>
              <a:t>Specific and concrete</a:t>
            </a:r>
          </a:p>
          <a:p>
            <a:pPr marL="342900" lvl="1" indent="-342900" eaLnBrk="1" hangingPunct="1">
              <a:lnSpc>
                <a:spcPct val="90000"/>
              </a:lnSpc>
              <a:defRPr/>
            </a:pPr>
            <a:r>
              <a:rPr lang="en-GB" sz="2600">
                <a:ea typeface="+mn-ea"/>
                <a:cs typeface="+mn-cs"/>
              </a:rPr>
              <a:t>Realistic and supported with your expertise </a:t>
            </a:r>
          </a:p>
          <a:p>
            <a:pPr marL="342900" lvl="1" indent="-342900" eaLnBrk="1" hangingPunct="1">
              <a:lnSpc>
                <a:spcPct val="90000"/>
              </a:lnSpc>
              <a:defRPr/>
            </a:pPr>
            <a:r>
              <a:rPr lang="en-GB" sz="2600">
                <a:ea typeface="+mn-ea"/>
                <a:cs typeface="+mn-cs"/>
              </a:rPr>
              <a:t>Clearly and briefly described </a:t>
            </a:r>
          </a:p>
          <a:p>
            <a:pPr marL="342900" lvl="1" indent="-342900" eaLnBrk="1" hangingPunct="1">
              <a:lnSpc>
                <a:spcPct val="90000"/>
              </a:lnSpc>
              <a:defRPr/>
            </a:pPr>
            <a:r>
              <a:rPr lang="en-GB" sz="2600">
                <a:ea typeface="+mn-ea"/>
                <a:cs typeface="+mn-cs"/>
              </a:rPr>
              <a:t>Justified</a:t>
            </a:r>
          </a:p>
          <a:p>
            <a:pPr marL="342900" lvl="1" indent="-342900" eaLnBrk="1" hangingPunct="1">
              <a:lnSpc>
                <a:spcPct val="90000"/>
              </a:lnSpc>
              <a:defRPr/>
            </a:pPr>
            <a:r>
              <a:rPr lang="en-GB" sz="2600">
                <a:ea typeface="+mn-ea"/>
                <a:cs typeface="+mn-cs"/>
              </a:rPr>
              <a:t>Quantified</a:t>
            </a:r>
          </a:p>
          <a:p>
            <a:pPr marL="342900" lvl="1" indent="-342900" eaLnBrk="1" hangingPunct="1">
              <a:lnSpc>
                <a:spcPct val="90000"/>
              </a:lnSpc>
              <a:defRPr/>
            </a:pPr>
            <a:r>
              <a:rPr lang="en-GB" sz="2600">
                <a:ea typeface="+mn-ea"/>
                <a:cs typeface="+mn-cs"/>
              </a:rPr>
              <a:t>Well timed and in line with defined project outcomes – linkage of objective with Project Plan (work packages)</a:t>
            </a:r>
          </a:p>
          <a:p>
            <a:pPr marL="342900" lvl="1" indent="-342900" eaLnBrk="1" hangingPunct="1">
              <a:lnSpc>
                <a:spcPct val="90000"/>
              </a:lnSpc>
              <a:defRPr/>
            </a:pPr>
            <a:r>
              <a:rPr lang="en-GB" sz="2600">
                <a:ea typeface="+mn-ea"/>
                <a:cs typeface="+mn-cs"/>
              </a:rPr>
              <a:t>In line with the call, i.e. with what the funding agency expects</a:t>
            </a:r>
          </a:p>
          <a:p>
            <a:pPr marL="0" indent="0" eaLnBrk="1" hangingPunct="1">
              <a:lnSpc>
                <a:spcPct val="90000"/>
              </a:lnSpc>
              <a:buFontTx/>
              <a:buNone/>
              <a:defRPr/>
            </a:pPr>
            <a:endParaRPr lang="en-GB" sz="500">
              <a:solidFill>
                <a:srgbClr val="64B923"/>
              </a:solidFill>
            </a:endParaRPr>
          </a:p>
          <a:p>
            <a:pPr marL="0" indent="0" eaLnBrk="1" hangingPunct="1">
              <a:lnSpc>
                <a:spcPct val="90000"/>
              </a:lnSpc>
              <a:buFontTx/>
              <a:buNone/>
              <a:defRPr/>
            </a:pPr>
            <a:endParaRPr lang="en-GB" sz="500">
              <a:solidFill>
                <a:srgbClr val="64B923"/>
              </a:solidFill>
            </a:endParaRPr>
          </a:p>
          <a:p>
            <a:pPr marL="0" indent="0" eaLnBrk="1" hangingPunct="1">
              <a:lnSpc>
                <a:spcPct val="90000"/>
              </a:lnSpc>
              <a:buFontTx/>
              <a:buNone/>
              <a:defRPr/>
            </a:pPr>
            <a:endParaRPr lang="en-GB" sz="500">
              <a:solidFill>
                <a:srgbClr val="64B923"/>
              </a:solidFill>
            </a:endParaRPr>
          </a:p>
          <a:p>
            <a:pPr marL="0" indent="0" eaLnBrk="1" hangingPunct="1">
              <a:lnSpc>
                <a:spcPct val="90000"/>
              </a:lnSpc>
              <a:buFontTx/>
              <a:buNone/>
              <a:defRPr/>
            </a:pPr>
            <a:endParaRPr lang="en-GB" sz="500">
              <a:solidFill>
                <a:srgbClr val="64B923"/>
              </a:solidFill>
            </a:endParaRPr>
          </a:p>
          <a:p>
            <a:pPr marL="0" indent="0" eaLnBrk="1" hangingPunct="1">
              <a:lnSpc>
                <a:spcPct val="90000"/>
              </a:lnSpc>
              <a:buFontTx/>
              <a:buNone/>
              <a:defRPr/>
            </a:pPr>
            <a:r>
              <a:rPr lang="en-GB" sz="2600">
                <a:solidFill>
                  <a:srgbClr val="64B923"/>
                </a:solidFill>
              </a:rPr>
              <a:t>   First 1-2 pages must attract evaluator´s interest!</a:t>
            </a:r>
            <a:endParaRPr lang="en-GB" sz="2000"/>
          </a:p>
          <a:p>
            <a:pPr marL="0" indent="0" eaLnBrk="1" hangingPunct="1">
              <a:lnSpc>
                <a:spcPct val="90000"/>
              </a:lnSpc>
              <a:buFontTx/>
              <a:buNone/>
              <a:defRPr/>
            </a:pPr>
            <a:endParaRPr lang="en-GB" sz="2400"/>
          </a:p>
        </p:txBody>
      </p:sp>
    </p:spTree>
    <p:extLst>
      <p:ext uri="{BB962C8B-B14F-4D97-AF65-F5344CB8AC3E}">
        <p14:creationId xmlns:p14="http://schemas.microsoft.com/office/powerpoint/2010/main" val="342131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504966" y="718652"/>
          <a:ext cx="8543500" cy="5677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0115" name="Nadpis 1"/>
          <p:cNvSpPr>
            <a:spLocks noGrp="1"/>
          </p:cNvSpPr>
          <p:nvPr>
            <p:ph type="title"/>
          </p:nvPr>
        </p:nvSpPr>
        <p:spPr/>
        <p:txBody>
          <a:bodyPr/>
          <a:lstStyle/>
          <a:p>
            <a:r>
              <a:rPr lang="en-US" altLang="cs-CZ">
                <a:ea typeface="ＭＳ Ｐゴシック" panose="020B0600070205080204" pitchFamily="34" charset="-128"/>
              </a:rPr>
              <a:t>Scientific Career Path</a:t>
            </a:r>
          </a:p>
        </p:txBody>
      </p:sp>
      <p:grpSp>
        <p:nvGrpSpPr>
          <p:cNvPr id="76804" name="Skupina 6"/>
          <p:cNvGrpSpPr>
            <a:grpSpLocks/>
          </p:cNvGrpSpPr>
          <p:nvPr/>
        </p:nvGrpSpPr>
        <p:grpSpPr bwMode="auto">
          <a:xfrm>
            <a:off x="830572" y="2709603"/>
            <a:ext cx="928687" cy="1674046"/>
            <a:chOff x="648620" y="3150456"/>
            <a:chExt cx="928048" cy="1869744"/>
          </a:xfrm>
          <a:solidFill>
            <a:srgbClr val="92D050"/>
          </a:solidFill>
        </p:grpSpPr>
        <p:sp>
          <p:nvSpPr>
            <p:cNvPr id="3" name="Slza 2"/>
            <p:cNvSpPr/>
            <p:nvPr/>
          </p:nvSpPr>
          <p:spPr bwMode="auto">
            <a:xfrm rot="9426463">
              <a:off x="648620" y="3150456"/>
              <a:ext cx="928048" cy="1869744"/>
            </a:xfrm>
            <a:prstGeom prst="teardrop">
              <a:avLst/>
            </a:prstGeom>
            <a:grpFill/>
            <a:ln w="9525" cap="flat" cmpd="sng" algn="ctr">
              <a:solidFill>
                <a:srgbClr val="7AC143"/>
              </a:solidFill>
              <a:prstDash val="solid"/>
              <a:round/>
              <a:headEnd type="none" w="med" len="med"/>
              <a:tailEnd type="none" w="med" len="med"/>
            </a:ln>
            <a:effectLst/>
          </p:spPr>
          <p:txBody>
            <a:bodyPr/>
            <a:lstStyle/>
            <a:p>
              <a:pPr>
                <a:defRPr/>
              </a:pPr>
              <a:endParaRPr lang="cs-CZ">
                <a:latin typeface="Arial" charset="0"/>
              </a:endParaRPr>
            </a:p>
          </p:txBody>
        </p:sp>
        <p:sp>
          <p:nvSpPr>
            <p:cNvPr id="77847" name="TextovéPole 3"/>
            <p:cNvSpPr txBox="1">
              <a:spLocks noChangeArrowheads="1"/>
            </p:cNvSpPr>
            <p:nvPr/>
          </p:nvSpPr>
          <p:spPr bwMode="auto">
            <a:xfrm rot="4181333">
              <a:off x="337745" y="3945826"/>
              <a:ext cx="1500153" cy="52322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69BE28"/>
                </a:buClr>
                <a:buSzPct val="75000"/>
                <a:buFont typeface="Wingdings" pitchFamily="2" charset="2"/>
                <a:buChar char="§"/>
                <a:defRPr sz="2800">
                  <a:solidFill>
                    <a:srgbClr val="808080"/>
                  </a:solidFill>
                  <a:latin typeface="Arial" charset="0"/>
                  <a:ea typeface="ＭＳ Ｐゴシック" pitchFamily="34" charset="-128"/>
                </a:defRPr>
              </a:lvl1pPr>
              <a:lvl2pPr marL="742950" indent="-285750" algn="l" eaLnBrk="0" hangingPunct="0">
                <a:spcBef>
                  <a:spcPct val="20000"/>
                </a:spcBef>
                <a:buClr>
                  <a:srgbClr val="69BE28"/>
                </a:buClr>
                <a:buSzPct val="75000"/>
                <a:buFont typeface="Wingdings" pitchFamily="2" charset="2"/>
                <a:buChar char="§"/>
                <a:defRPr sz="2400">
                  <a:solidFill>
                    <a:srgbClr val="808080"/>
                  </a:solidFill>
                  <a:latin typeface="Arial" charset="0"/>
                  <a:ea typeface="ＭＳ Ｐゴシック" pitchFamily="34" charset="-128"/>
                </a:defRPr>
              </a:lvl2pPr>
              <a:lvl3pPr marL="1143000" indent="-228600" algn="l" eaLnBrk="0" hangingPunct="0">
                <a:spcBef>
                  <a:spcPct val="20000"/>
                </a:spcBef>
                <a:buClr>
                  <a:srgbClr val="69BE28"/>
                </a:buClr>
                <a:buSzPct val="75000"/>
                <a:buFont typeface="Wingdings" pitchFamily="2" charset="2"/>
                <a:buChar char="§"/>
                <a:defRPr sz="2000">
                  <a:solidFill>
                    <a:srgbClr val="808080"/>
                  </a:solidFill>
                  <a:latin typeface="Arial" charset="0"/>
                  <a:ea typeface="ＭＳ Ｐゴシック" pitchFamily="34" charset="-128"/>
                </a:defRPr>
              </a:lvl3pPr>
              <a:lvl4pPr marL="1600200" indent="-228600" algn="l" eaLnBrk="0" hangingPunct="0">
                <a:spcBef>
                  <a:spcPct val="20000"/>
                </a:spcBef>
                <a:buClr>
                  <a:srgbClr val="69BE28"/>
                </a:buClr>
                <a:buSzPct val="75000"/>
                <a:buFont typeface="Wingdings" pitchFamily="2" charset="2"/>
                <a:buChar char="§"/>
                <a:defRPr>
                  <a:solidFill>
                    <a:srgbClr val="808080"/>
                  </a:solidFill>
                  <a:latin typeface="Arial" charset="0"/>
                  <a:ea typeface="ＭＳ Ｐゴシック" pitchFamily="34" charset="-128"/>
                </a:defRPr>
              </a:lvl4pPr>
              <a:lvl5pPr marL="2057400" indent="-228600" algn="l" eaLnBrk="0" hangingPunct="0">
                <a:spcBef>
                  <a:spcPct val="20000"/>
                </a:spcBef>
                <a:buClr>
                  <a:srgbClr val="69BE28"/>
                </a:buClr>
                <a:buSzPct val="75000"/>
                <a:buFont typeface="Wingdings" pitchFamily="2" charset="2"/>
                <a:buChar char="§"/>
                <a:defRPr sz="1600">
                  <a:solidFill>
                    <a:srgbClr val="808080"/>
                  </a:solidFill>
                  <a:latin typeface="Arial" charset="0"/>
                  <a:ea typeface="ＭＳ Ｐゴシック" pitchFamily="34" charset="-128"/>
                </a:defRPr>
              </a:lvl5pPr>
              <a:lvl6pPr marL="25146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6pPr>
              <a:lvl7pPr marL="29718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7pPr>
              <a:lvl8pPr marL="34290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8pPr>
              <a:lvl9pPr marL="38862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9pPr>
            </a:lstStyle>
            <a:p>
              <a:pPr algn="ctr" eaLnBrk="1" hangingPunct="1">
                <a:spcBef>
                  <a:spcPct val="0"/>
                </a:spcBef>
                <a:buClrTx/>
                <a:buSzTx/>
                <a:buFontTx/>
                <a:buNone/>
                <a:defRPr/>
              </a:pPr>
              <a:r>
                <a:rPr lang="cs-CZ" altLang="cs-CZ" sz="1400" b="1">
                  <a:solidFill>
                    <a:srgbClr val="595959"/>
                  </a:solidFill>
                </a:rPr>
                <a:t>CEITEC PhD </a:t>
              </a:r>
              <a:r>
                <a:rPr lang="cs-CZ" altLang="cs-CZ" sz="1400" b="1" err="1">
                  <a:solidFill>
                    <a:srgbClr val="595959"/>
                  </a:solidFill>
                </a:rPr>
                <a:t>School</a:t>
              </a:r>
              <a:endParaRPr lang="cs-CZ" altLang="cs-CZ" sz="1400" b="1">
                <a:solidFill>
                  <a:srgbClr val="595959"/>
                </a:solidFill>
              </a:endParaRPr>
            </a:p>
          </p:txBody>
        </p:sp>
      </p:grpSp>
      <p:sp>
        <p:nvSpPr>
          <p:cNvPr id="9" name="TextovéPole 8"/>
          <p:cNvSpPr txBox="1"/>
          <p:nvPr/>
        </p:nvSpPr>
        <p:spPr>
          <a:xfrm rot="1060194">
            <a:off x="2113929" y="5172738"/>
            <a:ext cx="5027612" cy="1169551"/>
          </a:xfrm>
          <a:prstGeom prst="rect">
            <a:avLst/>
          </a:prstGeom>
          <a:noFill/>
        </p:spPr>
        <p:txBody>
          <a:bodyPr>
            <a:spAutoFit/>
          </a:bodyPr>
          <a:lstStyle/>
          <a:p>
            <a:pPr marL="285750" indent="-285750" algn="l">
              <a:buFont typeface="Arial" panose="020B0604020202020204" pitchFamily="34" charset="0"/>
              <a:buChar char="•"/>
              <a:defRPr/>
            </a:pPr>
            <a:r>
              <a:rPr lang="en-US" sz="1400">
                <a:solidFill>
                  <a:schemeClr val="bg2">
                    <a:lumMod val="50000"/>
                  </a:schemeClr>
                </a:solidFill>
              </a:rPr>
              <a:t>Absorbing experience and knowledge</a:t>
            </a:r>
          </a:p>
          <a:p>
            <a:pPr marL="285750" indent="-285750" algn="l">
              <a:buFont typeface="Arial" panose="020B0604020202020204" pitchFamily="34" charset="0"/>
              <a:buChar char="•"/>
              <a:defRPr/>
            </a:pPr>
            <a:r>
              <a:rPr lang="en-US" sz="1400">
                <a:solidFill>
                  <a:schemeClr val="bg2">
                    <a:lumMod val="50000"/>
                  </a:schemeClr>
                </a:solidFill>
              </a:rPr>
              <a:t>Short-time projects</a:t>
            </a:r>
          </a:p>
          <a:p>
            <a:pPr marL="285750" indent="-285750" algn="l">
              <a:buFont typeface="Arial" panose="020B0604020202020204" pitchFamily="34" charset="0"/>
              <a:buChar char="•"/>
              <a:defRPr/>
            </a:pPr>
            <a:r>
              <a:rPr lang="en-US" sz="1400">
                <a:solidFill>
                  <a:srgbClr val="7AC143"/>
                </a:solidFill>
              </a:rPr>
              <a:t>Incoming/outgoing mobility: MSCA / </a:t>
            </a:r>
            <a:r>
              <a:rPr lang="en-US" sz="1400" err="1">
                <a:solidFill>
                  <a:srgbClr val="7AC143"/>
                </a:solidFill>
              </a:rPr>
              <a:t>SoMoPro</a:t>
            </a:r>
            <a:r>
              <a:rPr lang="en-US" sz="1400">
                <a:solidFill>
                  <a:srgbClr val="7AC143"/>
                </a:solidFill>
              </a:rPr>
              <a:t> </a:t>
            </a:r>
            <a:r>
              <a:rPr lang="en-US" sz="1400">
                <a:solidFill>
                  <a:schemeClr val="bg2">
                    <a:lumMod val="50000"/>
                  </a:schemeClr>
                </a:solidFill>
              </a:rPr>
              <a:t>/ OP VVV</a:t>
            </a:r>
          </a:p>
          <a:p>
            <a:pPr marL="285750" indent="-285750" algn="l">
              <a:buFont typeface="Arial" panose="020B0604020202020204" pitchFamily="34" charset="0"/>
              <a:buChar char="•"/>
              <a:defRPr/>
            </a:pPr>
            <a:r>
              <a:rPr lang="en-US" sz="1400">
                <a:solidFill>
                  <a:schemeClr val="bg2">
                    <a:lumMod val="50000"/>
                  </a:schemeClr>
                </a:solidFill>
              </a:rPr>
              <a:t>H2020</a:t>
            </a:r>
            <a:r>
              <a:rPr lang="cs-CZ" sz="1400">
                <a:solidFill>
                  <a:schemeClr val="bg2">
                    <a:lumMod val="50000"/>
                  </a:schemeClr>
                </a:solidFill>
              </a:rPr>
              <a:t> / GAČR</a:t>
            </a:r>
            <a:r>
              <a:rPr lang="en-US" sz="1400">
                <a:solidFill>
                  <a:schemeClr val="bg2">
                    <a:lumMod val="50000"/>
                  </a:schemeClr>
                </a:solidFill>
              </a:rPr>
              <a:t> team member</a:t>
            </a:r>
          </a:p>
          <a:p>
            <a:pPr algn="l">
              <a:defRPr/>
            </a:pPr>
            <a:endParaRPr lang="en-US" sz="1400">
              <a:solidFill>
                <a:schemeClr val="bg2">
                  <a:lumMod val="50000"/>
                </a:schemeClr>
              </a:solidFill>
            </a:endParaRPr>
          </a:p>
        </p:txBody>
      </p:sp>
      <p:sp>
        <p:nvSpPr>
          <p:cNvPr id="27" name="TextovéPole 26"/>
          <p:cNvSpPr txBox="1"/>
          <p:nvPr/>
        </p:nvSpPr>
        <p:spPr>
          <a:xfrm rot="1060194">
            <a:off x="799111" y="5841126"/>
            <a:ext cx="4121150" cy="738664"/>
          </a:xfrm>
          <a:prstGeom prst="rect">
            <a:avLst/>
          </a:prstGeom>
          <a:noFill/>
        </p:spPr>
        <p:txBody>
          <a:bodyPr>
            <a:spAutoFit/>
          </a:bodyPr>
          <a:lstStyle/>
          <a:p>
            <a:pPr marL="285750" indent="-285750" algn="l">
              <a:buFont typeface="Arial" panose="020B0604020202020204" pitchFamily="34" charset="0"/>
              <a:buChar char="•"/>
              <a:defRPr/>
            </a:pPr>
            <a:r>
              <a:rPr lang="en-US" sz="1400">
                <a:solidFill>
                  <a:schemeClr val="bg2">
                    <a:lumMod val="50000"/>
                  </a:schemeClr>
                </a:solidFill>
              </a:rPr>
              <a:t>International recruitment </a:t>
            </a:r>
          </a:p>
          <a:p>
            <a:pPr marL="285750" indent="-285750" algn="l">
              <a:buFont typeface="Arial" panose="020B0604020202020204" pitchFamily="34" charset="0"/>
              <a:buChar char="•"/>
              <a:defRPr/>
            </a:pPr>
            <a:r>
              <a:rPr lang="en-US" sz="1400">
                <a:solidFill>
                  <a:schemeClr val="bg2">
                    <a:lumMod val="50000"/>
                  </a:schemeClr>
                </a:solidFill>
              </a:rPr>
              <a:t>Prevention of inbreeding</a:t>
            </a:r>
          </a:p>
          <a:p>
            <a:pPr marL="285750" indent="-285750" algn="l">
              <a:buFont typeface="Arial" panose="020B0604020202020204" pitchFamily="34" charset="0"/>
              <a:buChar char="•"/>
              <a:defRPr/>
            </a:pPr>
            <a:r>
              <a:rPr lang="en-US" sz="1400">
                <a:solidFill>
                  <a:srgbClr val="7AC143"/>
                </a:solidFill>
              </a:rPr>
              <a:t>H2020</a:t>
            </a:r>
            <a:r>
              <a:rPr lang="cs-CZ" sz="1400">
                <a:solidFill>
                  <a:srgbClr val="7AC143"/>
                </a:solidFill>
              </a:rPr>
              <a:t> / GAČR</a:t>
            </a:r>
            <a:r>
              <a:rPr lang="en-US" sz="1400">
                <a:solidFill>
                  <a:srgbClr val="7AC143"/>
                </a:solidFill>
              </a:rPr>
              <a:t> team member</a:t>
            </a:r>
          </a:p>
        </p:txBody>
      </p:sp>
      <p:sp>
        <p:nvSpPr>
          <p:cNvPr id="28" name="TextovéPole 27"/>
          <p:cNvSpPr txBox="1"/>
          <p:nvPr/>
        </p:nvSpPr>
        <p:spPr>
          <a:xfrm rot="1060194">
            <a:off x="4038333" y="4720339"/>
            <a:ext cx="5029200" cy="1169551"/>
          </a:xfrm>
          <a:prstGeom prst="rect">
            <a:avLst/>
          </a:prstGeom>
          <a:noFill/>
        </p:spPr>
        <p:txBody>
          <a:bodyPr>
            <a:spAutoFit/>
          </a:bodyPr>
          <a:lstStyle/>
          <a:p>
            <a:pPr marL="285750" indent="-285750" algn="l">
              <a:buFont typeface="Arial" panose="020B0604020202020204" pitchFamily="34" charset="0"/>
              <a:buChar char="•"/>
              <a:defRPr/>
            </a:pPr>
            <a:r>
              <a:rPr lang="en-US" sz="1400">
                <a:solidFill>
                  <a:schemeClr val="bg2">
                    <a:lumMod val="50000"/>
                  </a:schemeClr>
                </a:solidFill>
              </a:rPr>
              <a:t>Flexible and preparing independent career</a:t>
            </a:r>
          </a:p>
          <a:p>
            <a:pPr marL="285750" indent="-285750" algn="l">
              <a:buFont typeface="Arial" panose="020B0604020202020204" pitchFamily="34" charset="0"/>
              <a:buChar char="•"/>
              <a:defRPr/>
            </a:pPr>
            <a:r>
              <a:rPr lang="en-US" sz="1400">
                <a:solidFill>
                  <a:schemeClr val="bg2">
                    <a:lumMod val="50000"/>
                  </a:schemeClr>
                </a:solidFill>
              </a:rPr>
              <a:t>Fluctuation supports internationalization</a:t>
            </a:r>
          </a:p>
          <a:p>
            <a:pPr marL="285750" indent="-285750" algn="l">
              <a:buFont typeface="Arial" panose="020B0604020202020204" pitchFamily="34" charset="0"/>
              <a:buChar char="•"/>
              <a:defRPr/>
            </a:pPr>
            <a:r>
              <a:rPr lang="en-US" sz="1400">
                <a:solidFill>
                  <a:srgbClr val="7AC143"/>
                </a:solidFill>
              </a:rPr>
              <a:t>Individual grants – MSCA</a:t>
            </a:r>
            <a:r>
              <a:rPr lang="cs-CZ" sz="1400">
                <a:solidFill>
                  <a:srgbClr val="7AC143"/>
                </a:solidFill>
              </a:rPr>
              <a:t> </a:t>
            </a:r>
            <a:r>
              <a:rPr lang="en-US" sz="1400">
                <a:solidFill>
                  <a:srgbClr val="7AC143"/>
                </a:solidFill>
              </a:rPr>
              <a:t>/ </a:t>
            </a:r>
            <a:r>
              <a:rPr lang="en-US" sz="1400" err="1">
                <a:solidFill>
                  <a:srgbClr val="7AC143"/>
                </a:solidFill>
              </a:rPr>
              <a:t>SoMoPro</a:t>
            </a:r>
            <a:r>
              <a:rPr lang="en-US" sz="1400">
                <a:solidFill>
                  <a:srgbClr val="7AC143"/>
                </a:solidFill>
              </a:rPr>
              <a:t> / OP VVV</a:t>
            </a:r>
          </a:p>
          <a:p>
            <a:pPr marL="285750" indent="-285750" algn="l">
              <a:buFont typeface="Arial" panose="020B0604020202020204" pitchFamily="34" charset="0"/>
              <a:buChar char="•"/>
              <a:defRPr/>
            </a:pPr>
            <a:r>
              <a:rPr lang="en-US" sz="1400">
                <a:solidFill>
                  <a:schemeClr val="bg2">
                    <a:lumMod val="50000"/>
                  </a:schemeClr>
                </a:solidFill>
              </a:rPr>
              <a:t>H2020</a:t>
            </a:r>
            <a:r>
              <a:rPr lang="cs-CZ" sz="1400">
                <a:solidFill>
                  <a:schemeClr val="bg2">
                    <a:lumMod val="50000"/>
                  </a:schemeClr>
                </a:solidFill>
              </a:rPr>
              <a:t> / GAČR</a:t>
            </a:r>
            <a:r>
              <a:rPr lang="en-US" sz="1400">
                <a:solidFill>
                  <a:schemeClr val="bg2">
                    <a:lumMod val="50000"/>
                  </a:schemeClr>
                </a:solidFill>
              </a:rPr>
              <a:t> team member</a:t>
            </a:r>
          </a:p>
          <a:p>
            <a:pPr marL="285750" indent="-285750" algn="l">
              <a:buFont typeface="Arial" panose="020B0604020202020204" pitchFamily="34" charset="0"/>
              <a:buChar char="•"/>
              <a:defRPr/>
            </a:pPr>
            <a:endParaRPr lang="en-US" sz="1400">
              <a:solidFill>
                <a:schemeClr val="bg2">
                  <a:lumMod val="50000"/>
                </a:schemeClr>
              </a:solidFill>
            </a:endParaRPr>
          </a:p>
        </p:txBody>
      </p:sp>
      <p:sp>
        <p:nvSpPr>
          <p:cNvPr id="29" name="TextovéPole 28"/>
          <p:cNvSpPr txBox="1"/>
          <p:nvPr/>
        </p:nvSpPr>
        <p:spPr>
          <a:xfrm rot="1060194">
            <a:off x="5548218" y="3954749"/>
            <a:ext cx="3664666" cy="954107"/>
          </a:xfrm>
          <a:prstGeom prst="rect">
            <a:avLst/>
          </a:prstGeom>
          <a:noFill/>
        </p:spPr>
        <p:txBody>
          <a:bodyPr wrap="square">
            <a:spAutoFit/>
          </a:bodyPr>
          <a:lstStyle/>
          <a:p>
            <a:pPr marL="285750" indent="-285750" algn="l">
              <a:buFont typeface="Arial" panose="020B0604020202020204" pitchFamily="34" charset="0"/>
              <a:buChar char="•"/>
              <a:defRPr/>
            </a:pPr>
            <a:r>
              <a:rPr lang="en-US" sz="1400">
                <a:solidFill>
                  <a:schemeClr val="bg2">
                    <a:lumMod val="50000"/>
                  </a:schemeClr>
                </a:solidFill>
              </a:rPr>
              <a:t>Excellent research &amp; leadership skills  </a:t>
            </a:r>
          </a:p>
          <a:p>
            <a:pPr marL="285750" indent="-285750" algn="l">
              <a:buFont typeface="Arial" panose="020B0604020202020204" pitchFamily="34" charset="0"/>
              <a:buChar char="•"/>
              <a:defRPr/>
            </a:pPr>
            <a:r>
              <a:rPr lang="en-US" sz="1400">
                <a:solidFill>
                  <a:schemeClr val="bg2">
                    <a:lumMod val="50000"/>
                  </a:schemeClr>
                </a:solidFill>
              </a:rPr>
              <a:t>Long-term projects </a:t>
            </a:r>
          </a:p>
          <a:p>
            <a:pPr marL="285750" indent="-285750" algn="l">
              <a:buFont typeface="Arial" panose="020B0604020202020204" pitchFamily="34" charset="0"/>
              <a:buChar char="•"/>
              <a:defRPr/>
            </a:pPr>
            <a:r>
              <a:rPr lang="en-US" sz="1400">
                <a:solidFill>
                  <a:srgbClr val="7AC143"/>
                </a:solidFill>
              </a:rPr>
              <a:t>Installation grants – EMBO</a:t>
            </a:r>
            <a:r>
              <a:rPr lang="en-US" sz="1400">
                <a:solidFill>
                  <a:schemeClr val="bg2">
                    <a:lumMod val="50000"/>
                  </a:schemeClr>
                </a:solidFill>
              </a:rPr>
              <a:t> </a:t>
            </a:r>
          </a:p>
          <a:p>
            <a:pPr marL="285750" indent="-285750" algn="l">
              <a:buFont typeface="Arial" panose="020B0604020202020204" pitchFamily="34" charset="0"/>
              <a:buChar char="•"/>
              <a:defRPr/>
            </a:pPr>
            <a:r>
              <a:rPr lang="en-US" sz="1400">
                <a:solidFill>
                  <a:srgbClr val="7AC143"/>
                </a:solidFill>
              </a:rPr>
              <a:t>ERC Starting grant, GAČR Junior</a:t>
            </a:r>
          </a:p>
        </p:txBody>
      </p:sp>
      <p:sp>
        <p:nvSpPr>
          <p:cNvPr id="30" name="TextovéPole 29"/>
          <p:cNvSpPr txBox="1"/>
          <p:nvPr/>
        </p:nvSpPr>
        <p:spPr>
          <a:xfrm rot="1113858">
            <a:off x="7038449" y="2891792"/>
            <a:ext cx="2478065" cy="1384995"/>
          </a:xfrm>
          <a:prstGeom prst="rect">
            <a:avLst/>
          </a:prstGeom>
          <a:noFill/>
        </p:spPr>
        <p:txBody>
          <a:bodyPr wrap="square">
            <a:spAutoFit/>
          </a:bodyPr>
          <a:lstStyle/>
          <a:p>
            <a:pPr marL="285750" indent="-285750" algn="l">
              <a:buFont typeface="Arial" panose="020B0604020202020204" pitchFamily="34" charset="0"/>
              <a:buChar char="•"/>
              <a:defRPr/>
            </a:pPr>
            <a:r>
              <a:rPr lang="en-US" sz="1400">
                <a:solidFill>
                  <a:schemeClr val="bg2">
                    <a:lumMod val="50000"/>
                  </a:schemeClr>
                </a:solidFill>
              </a:rPr>
              <a:t>Institutional brand</a:t>
            </a:r>
          </a:p>
          <a:p>
            <a:pPr marL="285750" indent="-285750" algn="l">
              <a:buFont typeface="Arial" panose="020B0604020202020204" pitchFamily="34" charset="0"/>
              <a:buChar char="•"/>
              <a:defRPr/>
            </a:pPr>
            <a:r>
              <a:rPr lang="en-US" sz="1400">
                <a:solidFill>
                  <a:srgbClr val="7AC143"/>
                </a:solidFill>
              </a:rPr>
              <a:t>GAČR Standard</a:t>
            </a:r>
          </a:p>
          <a:p>
            <a:pPr marL="285750" indent="-285750" algn="l">
              <a:buFont typeface="Arial" panose="020B0604020202020204" pitchFamily="34" charset="0"/>
              <a:buChar char="•"/>
              <a:defRPr/>
            </a:pPr>
            <a:r>
              <a:rPr lang="en-US" sz="1400">
                <a:solidFill>
                  <a:schemeClr val="bg2">
                    <a:lumMod val="50000"/>
                  </a:schemeClr>
                </a:solidFill>
              </a:rPr>
              <a:t>OP VVV </a:t>
            </a:r>
          </a:p>
          <a:p>
            <a:pPr marL="285750" indent="-285750" algn="l">
              <a:buFont typeface="Arial" panose="020B0604020202020204" pitchFamily="34" charset="0"/>
              <a:buChar char="•"/>
              <a:defRPr/>
            </a:pPr>
            <a:r>
              <a:rPr lang="en-US" sz="1400">
                <a:solidFill>
                  <a:srgbClr val="7AC143"/>
                </a:solidFill>
              </a:rPr>
              <a:t>H2020 collaborations </a:t>
            </a:r>
          </a:p>
          <a:p>
            <a:pPr marL="285750" indent="-285750" algn="l">
              <a:buFont typeface="Arial" panose="020B0604020202020204" pitchFamily="34" charset="0"/>
              <a:buChar char="•"/>
              <a:defRPr/>
            </a:pPr>
            <a:r>
              <a:rPr lang="en-US" sz="1400">
                <a:solidFill>
                  <a:srgbClr val="7AC143"/>
                </a:solidFill>
              </a:rPr>
              <a:t>ERC Advanced grants</a:t>
            </a:r>
          </a:p>
          <a:p>
            <a:pPr algn="l">
              <a:defRPr/>
            </a:pPr>
            <a:endParaRPr lang="en-US" sz="1400">
              <a:solidFill>
                <a:schemeClr val="bg2">
                  <a:lumMod val="50000"/>
                </a:schemeClr>
              </a:solidFill>
            </a:endParaRPr>
          </a:p>
        </p:txBody>
      </p:sp>
      <p:grpSp>
        <p:nvGrpSpPr>
          <p:cNvPr id="24" name="Skupina 6"/>
          <p:cNvGrpSpPr>
            <a:grpSpLocks/>
          </p:cNvGrpSpPr>
          <p:nvPr/>
        </p:nvGrpSpPr>
        <p:grpSpPr bwMode="auto">
          <a:xfrm>
            <a:off x="4054009" y="1253037"/>
            <a:ext cx="928687" cy="1690236"/>
            <a:chOff x="648620" y="3150456"/>
            <a:chExt cx="928048" cy="1869744"/>
          </a:xfrm>
          <a:solidFill>
            <a:srgbClr val="92D050"/>
          </a:solidFill>
        </p:grpSpPr>
        <p:sp>
          <p:nvSpPr>
            <p:cNvPr id="25" name="Slza 24"/>
            <p:cNvSpPr/>
            <p:nvPr/>
          </p:nvSpPr>
          <p:spPr bwMode="auto">
            <a:xfrm rot="9426463">
              <a:off x="648620" y="3150456"/>
              <a:ext cx="928048" cy="1869744"/>
            </a:xfrm>
            <a:prstGeom prst="teardrop">
              <a:avLst/>
            </a:prstGeom>
            <a:grpFill/>
            <a:ln w="9525" cap="flat" cmpd="sng" algn="ctr">
              <a:solidFill>
                <a:srgbClr val="7AC143"/>
              </a:solidFill>
              <a:prstDash val="solid"/>
              <a:round/>
              <a:headEnd type="none" w="med" len="med"/>
              <a:tailEnd type="none" w="med" len="med"/>
            </a:ln>
            <a:effectLst/>
          </p:spPr>
          <p:txBody>
            <a:bodyPr/>
            <a:lstStyle/>
            <a:p>
              <a:pPr>
                <a:defRPr/>
              </a:pPr>
              <a:endParaRPr lang="cs-CZ">
                <a:latin typeface="Arial" charset="0"/>
              </a:endParaRPr>
            </a:p>
          </p:txBody>
        </p:sp>
        <p:sp>
          <p:nvSpPr>
            <p:cNvPr id="26" name="TextovéPole 3"/>
            <p:cNvSpPr txBox="1">
              <a:spLocks noChangeArrowheads="1"/>
            </p:cNvSpPr>
            <p:nvPr/>
          </p:nvSpPr>
          <p:spPr bwMode="auto">
            <a:xfrm rot="4181333">
              <a:off x="337745" y="4053653"/>
              <a:ext cx="1500153" cy="30756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69BE28"/>
                </a:buClr>
                <a:buSzPct val="75000"/>
                <a:buFont typeface="Wingdings" pitchFamily="2" charset="2"/>
                <a:buChar char="§"/>
                <a:defRPr sz="2800">
                  <a:solidFill>
                    <a:srgbClr val="808080"/>
                  </a:solidFill>
                  <a:latin typeface="Arial" charset="0"/>
                  <a:ea typeface="ＭＳ Ｐゴシック" pitchFamily="34" charset="-128"/>
                </a:defRPr>
              </a:lvl1pPr>
              <a:lvl2pPr marL="742950" indent="-285750" algn="l" eaLnBrk="0" hangingPunct="0">
                <a:spcBef>
                  <a:spcPct val="20000"/>
                </a:spcBef>
                <a:buClr>
                  <a:srgbClr val="69BE28"/>
                </a:buClr>
                <a:buSzPct val="75000"/>
                <a:buFont typeface="Wingdings" pitchFamily="2" charset="2"/>
                <a:buChar char="§"/>
                <a:defRPr sz="2400">
                  <a:solidFill>
                    <a:srgbClr val="808080"/>
                  </a:solidFill>
                  <a:latin typeface="Arial" charset="0"/>
                  <a:ea typeface="ＭＳ Ｐゴシック" pitchFamily="34" charset="-128"/>
                </a:defRPr>
              </a:lvl2pPr>
              <a:lvl3pPr marL="1143000" indent="-228600" algn="l" eaLnBrk="0" hangingPunct="0">
                <a:spcBef>
                  <a:spcPct val="20000"/>
                </a:spcBef>
                <a:buClr>
                  <a:srgbClr val="69BE28"/>
                </a:buClr>
                <a:buSzPct val="75000"/>
                <a:buFont typeface="Wingdings" pitchFamily="2" charset="2"/>
                <a:buChar char="§"/>
                <a:defRPr sz="2000">
                  <a:solidFill>
                    <a:srgbClr val="808080"/>
                  </a:solidFill>
                  <a:latin typeface="Arial" charset="0"/>
                  <a:ea typeface="ＭＳ Ｐゴシック" pitchFamily="34" charset="-128"/>
                </a:defRPr>
              </a:lvl3pPr>
              <a:lvl4pPr marL="1600200" indent="-228600" algn="l" eaLnBrk="0" hangingPunct="0">
                <a:spcBef>
                  <a:spcPct val="20000"/>
                </a:spcBef>
                <a:buClr>
                  <a:srgbClr val="69BE28"/>
                </a:buClr>
                <a:buSzPct val="75000"/>
                <a:buFont typeface="Wingdings" pitchFamily="2" charset="2"/>
                <a:buChar char="§"/>
                <a:defRPr>
                  <a:solidFill>
                    <a:srgbClr val="808080"/>
                  </a:solidFill>
                  <a:latin typeface="Arial" charset="0"/>
                  <a:ea typeface="ＭＳ Ｐゴシック" pitchFamily="34" charset="-128"/>
                </a:defRPr>
              </a:lvl4pPr>
              <a:lvl5pPr marL="2057400" indent="-228600" algn="l" eaLnBrk="0" hangingPunct="0">
                <a:spcBef>
                  <a:spcPct val="20000"/>
                </a:spcBef>
                <a:buClr>
                  <a:srgbClr val="69BE28"/>
                </a:buClr>
                <a:buSzPct val="75000"/>
                <a:buFont typeface="Wingdings" pitchFamily="2" charset="2"/>
                <a:buChar char="§"/>
                <a:defRPr sz="1600">
                  <a:solidFill>
                    <a:srgbClr val="808080"/>
                  </a:solidFill>
                  <a:latin typeface="Arial" charset="0"/>
                  <a:ea typeface="ＭＳ Ｐゴシック" pitchFamily="34" charset="-128"/>
                </a:defRPr>
              </a:lvl5pPr>
              <a:lvl6pPr marL="25146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6pPr>
              <a:lvl7pPr marL="29718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7pPr>
              <a:lvl8pPr marL="34290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8pPr>
              <a:lvl9pPr marL="38862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9pPr>
            </a:lstStyle>
            <a:p>
              <a:pPr algn="ctr" eaLnBrk="1" hangingPunct="1">
                <a:spcBef>
                  <a:spcPct val="0"/>
                </a:spcBef>
                <a:buClrTx/>
                <a:buSzTx/>
                <a:buFontTx/>
                <a:buNone/>
                <a:defRPr/>
              </a:pPr>
              <a:r>
                <a:rPr lang="cs-CZ" altLang="cs-CZ" sz="1400" b="1">
                  <a:solidFill>
                    <a:srgbClr val="595959"/>
                  </a:solidFill>
                </a:rPr>
                <a:t>Mobility</a:t>
              </a:r>
            </a:p>
          </p:txBody>
        </p:sp>
      </p:grpSp>
      <p:grpSp>
        <p:nvGrpSpPr>
          <p:cNvPr id="34" name="Skupina 6"/>
          <p:cNvGrpSpPr>
            <a:grpSpLocks/>
          </p:cNvGrpSpPr>
          <p:nvPr/>
        </p:nvGrpSpPr>
        <p:grpSpPr bwMode="auto">
          <a:xfrm>
            <a:off x="5650600" y="709095"/>
            <a:ext cx="928687" cy="1507876"/>
            <a:chOff x="648620" y="3150456"/>
            <a:chExt cx="928048" cy="1869744"/>
          </a:xfrm>
          <a:solidFill>
            <a:srgbClr val="92D050"/>
          </a:solidFill>
        </p:grpSpPr>
        <p:sp>
          <p:nvSpPr>
            <p:cNvPr id="35" name="Slza 34"/>
            <p:cNvSpPr/>
            <p:nvPr/>
          </p:nvSpPr>
          <p:spPr bwMode="auto">
            <a:xfrm rot="9426463">
              <a:off x="648620" y="3150456"/>
              <a:ext cx="928048" cy="1869744"/>
            </a:xfrm>
            <a:prstGeom prst="teardrop">
              <a:avLst/>
            </a:prstGeom>
            <a:grpFill/>
            <a:ln w="9525" cap="flat" cmpd="sng" algn="ctr">
              <a:solidFill>
                <a:srgbClr val="7AC143"/>
              </a:solidFill>
              <a:prstDash val="solid"/>
              <a:round/>
              <a:headEnd type="none" w="med" len="med"/>
              <a:tailEnd type="none" w="med" len="med"/>
            </a:ln>
            <a:effectLst/>
          </p:spPr>
          <p:txBody>
            <a:bodyPr/>
            <a:lstStyle/>
            <a:p>
              <a:pPr>
                <a:defRPr/>
              </a:pPr>
              <a:endParaRPr lang="cs-CZ">
                <a:latin typeface="Arial" charset="0"/>
              </a:endParaRPr>
            </a:p>
          </p:txBody>
        </p:sp>
        <p:sp>
          <p:nvSpPr>
            <p:cNvPr id="36" name="TextovéPole 3"/>
            <p:cNvSpPr txBox="1">
              <a:spLocks noChangeArrowheads="1"/>
            </p:cNvSpPr>
            <p:nvPr/>
          </p:nvSpPr>
          <p:spPr bwMode="auto">
            <a:xfrm rot="4181333">
              <a:off x="362568" y="3911225"/>
              <a:ext cx="1500153" cy="52286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69BE28"/>
                </a:buClr>
                <a:buSzPct val="75000"/>
                <a:buFont typeface="Wingdings" pitchFamily="2" charset="2"/>
                <a:buChar char="§"/>
                <a:defRPr sz="2800">
                  <a:solidFill>
                    <a:srgbClr val="808080"/>
                  </a:solidFill>
                  <a:latin typeface="Arial" charset="0"/>
                  <a:ea typeface="ＭＳ Ｐゴシック" pitchFamily="34" charset="-128"/>
                </a:defRPr>
              </a:lvl1pPr>
              <a:lvl2pPr marL="742950" indent="-285750" algn="l" eaLnBrk="0" hangingPunct="0">
                <a:spcBef>
                  <a:spcPct val="20000"/>
                </a:spcBef>
                <a:buClr>
                  <a:srgbClr val="69BE28"/>
                </a:buClr>
                <a:buSzPct val="75000"/>
                <a:buFont typeface="Wingdings" pitchFamily="2" charset="2"/>
                <a:buChar char="§"/>
                <a:defRPr sz="2400">
                  <a:solidFill>
                    <a:srgbClr val="808080"/>
                  </a:solidFill>
                  <a:latin typeface="Arial" charset="0"/>
                  <a:ea typeface="ＭＳ Ｐゴシック" pitchFamily="34" charset="-128"/>
                </a:defRPr>
              </a:lvl2pPr>
              <a:lvl3pPr marL="1143000" indent="-228600" algn="l" eaLnBrk="0" hangingPunct="0">
                <a:spcBef>
                  <a:spcPct val="20000"/>
                </a:spcBef>
                <a:buClr>
                  <a:srgbClr val="69BE28"/>
                </a:buClr>
                <a:buSzPct val="75000"/>
                <a:buFont typeface="Wingdings" pitchFamily="2" charset="2"/>
                <a:buChar char="§"/>
                <a:defRPr sz="2000">
                  <a:solidFill>
                    <a:srgbClr val="808080"/>
                  </a:solidFill>
                  <a:latin typeface="Arial" charset="0"/>
                  <a:ea typeface="ＭＳ Ｐゴシック" pitchFamily="34" charset="-128"/>
                </a:defRPr>
              </a:lvl3pPr>
              <a:lvl4pPr marL="1600200" indent="-228600" algn="l" eaLnBrk="0" hangingPunct="0">
                <a:spcBef>
                  <a:spcPct val="20000"/>
                </a:spcBef>
                <a:buClr>
                  <a:srgbClr val="69BE28"/>
                </a:buClr>
                <a:buSzPct val="75000"/>
                <a:buFont typeface="Wingdings" pitchFamily="2" charset="2"/>
                <a:buChar char="§"/>
                <a:defRPr>
                  <a:solidFill>
                    <a:srgbClr val="808080"/>
                  </a:solidFill>
                  <a:latin typeface="Arial" charset="0"/>
                  <a:ea typeface="ＭＳ Ｐゴシック" pitchFamily="34" charset="-128"/>
                </a:defRPr>
              </a:lvl4pPr>
              <a:lvl5pPr marL="2057400" indent="-228600" algn="l" eaLnBrk="0" hangingPunct="0">
                <a:spcBef>
                  <a:spcPct val="20000"/>
                </a:spcBef>
                <a:buClr>
                  <a:srgbClr val="69BE28"/>
                </a:buClr>
                <a:buSzPct val="75000"/>
                <a:buFont typeface="Wingdings" pitchFamily="2" charset="2"/>
                <a:buChar char="§"/>
                <a:defRPr sz="1600">
                  <a:solidFill>
                    <a:srgbClr val="808080"/>
                  </a:solidFill>
                  <a:latin typeface="Arial" charset="0"/>
                  <a:ea typeface="ＭＳ Ｐゴシック" pitchFamily="34" charset="-128"/>
                </a:defRPr>
              </a:lvl5pPr>
              <a:lvl6pPr marL="25146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6pPr>
              <a:lvl7pPr marL="29718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7pPr>
              <a:lvl8pPr marL="34290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8pPr>
              <a:lvl9pPr marL="38862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9pPr>
            </a:lstStyle>
            <a:p>
              <a:pPr algn="ctr" eaLnBrk="1" hangingPunct="1">
                <a:spcBef>
                  <a:spcPct val="0"/>
                </a:spcBef>
                <a:buClrTx/>
                <a:buSzTx/>
                <a:buFontTx/>
                <a:buNone/>
                <a:defRPr/>
              </a:pPr>
              <a:r>
                <a:rPr lang="cs-CZ" altLang="cs-CZ" sz="1400" b="1">
                  <a:solidFill>
                    <a:srgbClr val="595959"/>
                  </a:solidFill>
                </a:rPr>
                <a:t>Start-up grant</a:t>
              </a:r>
            </a:p>
          </p:txBody>
        </p:sp>
      </p:grpSp>
      <p:grpSp>
        <p:nvGrpSpPr>
          <p:cNvPr id="40" name="Skupina 6"/>
          <p:cNvGrpSpPr>
            <a:grpSpLocks/>
          </p:cNvGrpSpPr>
          <p:nvPr/>
        </p:nvGrpSpPr>
        <p:grpSpPr bwMode="auto">
          <a:xfrm>
            <a:off x="7351991" y="19203"/>
            <a:ext cx="928687" cy="1518842"/>
            <a:chOff x="518084" y="3127426"/>
            <a:chExt cx="928048" cy="1890627"/>
          </a:xfrm>
          <a:solidFill>
            <a:srgbClr val="92D050"/>
          </a:solidFill>
        </p:grpSpPr>
        <p:sp>
          <p:nvSpPr>
            <p:cNvPr id="41" name="Slza 40"/>
            <p:cNvSpPr/>
            <p:nvPr/>
          </p:nvSpPr>
          <p:spPr bwMode="auto">
            <a:xfrm rot="9426463">
              <a:off x="518084" y="3127426"/>
              <a:ext cx="928048" cy="1869744"/>
            </a:xfrm>
            <a:prstGeom prst="teardrop">
              <a:avLst/>
            </a:prstGeom>
            <a:grpFill/>
            <a:ln w="9525" cap="flat" cmpd="sng" algn="ctr">
              <a:solidFill>
                <a:srgbClr val="7AC143"/>
              </a:solidFill>
              <a:prstDash val="solid"/>
              <a:round/>
              <a:headEnd type="none" w="med" len="med"/>
              <a:tailEnd type="none" w="med" len="med"/>
            </a:ln>
            <a:effectLst/>
          </p:spPr>
          <p:txBody>
            <a:bodyPr/>
            <a:lstStyle/>
            <a:p>
              <a:pPr>
                <a:defRPr/>
              </a:pPr>
              <a:endParaRPr lang="cs-CZ">
                <a:latin typeface="Arial" charset="0"/>
              </a:endParaRPr>
            </a:p>
          </p:txBody>
        </p:sp>
        <p:sp>
          <p:nvSpPr>
            <p:cNvPr id="42" name="TextovéPole 3"/>
            <p:cNvSpPr txBox="1">
              <a:spLocks noChangeArrowheads="1"/>
            </p:cNvSpPr>
            <p:nvPr/>
          </p:nvSpPr>
          <p:spPr bwMode="auto">
            <a:xfrm rot="4181333">
              <a:off x="57384" y="3972973"/>
              <a:ext cx="1782594" cy="30756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69BE28"/>
                </a:buClr>
                <a:buSzPct val="75000"/>
                <a:buFont typeface="Wingdings" pitchFamily="2" charset="2"/>
                <a:buChar char="§"/>
                <a:defRPr sz="2800">
                  <a:solidFill>
                    <a:srgbClr val="808080"/>
                  </a:solidFill>
                  <a:latin typeface="Arial" charset="0"/>
                  <a:ea typeface="ＭＳ Ｐゴシック" pitchFamily="34" charset="-128"/>
                </a:defRPr>
              </a:lvl1pPr>
              <a:lvl2pPr marL="742950" indent="-285750" algn="l" eaLnBrk="0" hangingPunct="0">
                <a:spcBef>
                  <a:spcPct val="20000"/>
                </a:spcBef>
                <a:buClr>
                  <a:srgbClr val="69BE28"/>
                </a:buClr>
                <a:buSzPct val="75000"/>
                <a:buFont typeface="Wingdings" pitchFamily="2" charset="2"/>
                <a:buChar char="§"/>
                <a:defRPr sz="2400">
                  <a:solidFill>
                    <a:srgbClr val="808080"/>
                  </a:solidFill>
                  <a:latin typeface="Arial" charset="0"/>
                  <a:ea typeface="ＭＳ Ｐゴシック" pitchFamily="34" charset="-128"/>
                </a:defRPr>
              </a:lvl2pPr>
              <a:lvl3pPr marL="1143000" indent="-228600" algn="l" eaLnBrk="0" hangingPunct="0">
                <a:spcBef>
                  <a:spcPct val="20000"/>
                </a:spcBef>
                <a:buClr>
                  <a:srgbClr val="69BE28"/>
                </a:buClr>
                <a:buSzPct val="75000"/>
                <a:buFont typeface="Wingdings" pitchFamily="2" charset="2"/>
                <a:buChar char="§"/>
                <a:defRPr sz="2000">
                  <a:solidFill>
                    <a:srgbClr val="808080"/>
                  </a:solidFill>
                  <a:latin typeface="Arial" charset="0"/>
                  <a:ea typeface="ＭＳ Ｐゴシック" pitchFamily="34" charset="-128"/>
                </a:defRPr>
              </a:lvl3pPr>
              <a:lvl4pPr marL="1600200" indent="-228600" algn="l" eaLnBrk="0" hangingPunct="0">
                <a:spcBef>
                  <a:spcPct val="20000"/>
                </a:spcBef>
                <a:buClr>
                  <a:srgbClr val="69BE28"/>
                </a:buClr>
                <a:buSzPct val="75000"/>
                <a:buFont typeface="Wingdings" pitchFamily="2" charset="2"/>
                <a:buChar char="§"/>
                <a:defRPr>
                  <a:solidFill>
                    <a:srgbClr val="808080"/>
                  </a:solidFill>
                  <a:latin typeface="Arial" charset="0"/>
                  <a:ea typeface="ＭＳ Ｐゴシック" pitchFamily="34" charset="-128"/>
                </a:defRPr>
              </a:lvl4pPr>
              <a:lvl5pPr marL="2057400" indent="-228600" algn="l" eaLnBrk="0" hangingPunct="0">
                <a:spcBef>
                  <a:spcPct val="20000"/>
                </a:spcBef>
                <a:buClr>
                  <a:srgbClr val="69BE28"/>
                </a:buClr>
                <a:buSzPct val="75000"/>
                <a:buFont typeface="Wingdings" pitchFamily="2" charset="2"/>
                <a:buChar char="§"/>
                <a:defRPr sz="1600">
                  <a:solidFill>
                    <a:srgbClr val="808080"/>
                  </a:solidFill>
                  <a:latin typeface="Arial" charset="0"/>
                  <a:ea typeface="ＭＳ Ｐゴシック" pitchFamily="34" charset="-128"/>
                </a:defRPr>
              </a:lvl5pPr>
              <a:lvl6pPr marL="25146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6pPr>
              <a:lvl7pPr marL="29718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7pPr>
              <a:lvl8pPr marL="34290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8pPr>
              <a:lvl9pPr marL="38862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9pPr>
            </a:lstStyle>
            <a:p>
              <a:pPr algn="ctr" eaLnBrk="1" hangingPunct="1">
                <a:spcBef>
                  <a:spcPct val="0"/>
                </a:spcBef>
                <a:buClrTx/>
                <a:buSzTx/>
                <a:buFontTx/>
                <a:buNone/>
                <a:defRPr/>
              </a:pPr>
              <a:r>
                <a:rPr lang="en-US" altLang="cs-CZ" sz="1400" b="1">
                  <a:solidFill>
                    <a:srgbClr val="595959"/>
                  </a:solidFill>
                </a:rPr>
                <a:t>Collaboration</a:t>
              </a:r>
            </a:p>
          </p:txBody>
        </p:sp>
      </p:grpSp>
      <p:grpSp>
        <p:nvGrpSpPr>
          <p:cNvPr id="37" name="Skupina 6"/>
          <p:cNvGrpSpPr>
            <a:grpSpLocks/>
          </p:cNvGrpSpPr>
          <p:nvPr/>
        </p:nvGrpSpPr>
        <p:grpSpPr bwMode="auto">
          <a:xfrm>
            <a:off x="2503231" y="1864485"/>
            <a:ext cx="928687" cy="1690236"/>
            <a:chOff x="648620" y="3150456"/>
            <a:chExt cx="928048" cy="1869744"/>
          </a:xfrm>
          <a:solidFill>
            <a:srgbClr val="92D050"/>
          </a:solidFill>
        </p:grpSpPr>
        <p:sp>
          <p:nvSpPr>
            <p:cNvPr id="38" name="Slza 37"/>
            <p:cNvSpPr/>
            <p:nvPr/>
          </p:nvSpPr>
          <p:spPr bwMode="auto">
            <a:xfrm rot="9426463">
              <a:off x="648620" y="3150456"/>
              <a:ext cx="928048" cy="1869744"/>
            </a:xfrm>
            <a:prstGeom prst="teardrop">
              <a:avLst/>
            </a:prstGeom>
            <a:grpFill/>
            <a:ln w="9525" cap="flat" cmpd="sng" algn="ctr">
              <a:solidFill>
                <a:srgbClr val="7AC143"/>
              </a:solidFill>
              <a:prstDash val="solid"/>
              <a:round/>
              <a:headEnd type="none" w="med" len="med"/>
              <a:tailEnd type="none" w="med" len="med"/>
            </a:ln>
            <a:effectLst/>
          </p:spPr>
          <p:txBody>
            <a:bodyPr/>
            <a:lstStyle/>
            <a:p>
              <a:pPr>
                <a:defRPr/>
              </a:pPr>
              <a:endParaRPr lang="cs-CZ">
                <a:latin typeface="Arial" charset="0"/>
              </a:endParaRPr>
            </a:p>
          </p:txBody>
        </p:sp>
        <p:sp>
          <p:nvSpPr>
            <p:cNvPr id="39" name="TextovéPole 3"/>
            <p:cNvSpPr txBox="1">
              <a:spLocks noChangeArrowheads="1"/>
            </p:cNvSpPr>
            <p:nvPr/>
          </p:nvSpPr>
          <p:spPr bwMode="auto">
            <a:xfrm rot="4181333">
              <a:off x="337745" y="4053653"/>
              <a:ext cx="1500153" cy="30756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69BE28"/>
                </a:buClr>
                <a:buSzPct val="75000"/>
                <a:buFont typeface="Wingdings" pitchFamily="2" charset="2"/>
                <a:buChar char="§"/>
                <a:defRPr sz="2800">
                  <a:solidFill>
                    <a:srgbClr val="808080"/>
                  </a:solidFill>
                  <a:latin typeface="Arial" charset="0"/>
                  <a:ea typeface="ＭＳ Ｐゴシック" pitchFamily="34" charset="-128"/>
                </a:defRPr>
              </a:lvl1pPr>
              <a:lvl2pPr marL="742950" indent="-285750" algn="l" eaLnBrk="0" hangingPunct="0">
                <a:spcBef>
                  <a:spcPct val="20000"/>
                </a:spcBef>
                <a:buClr>
                  <a:srgbClr val="69BE28"/>
                </a:buClr>
                <a:buSzPct val="75000"/>
                <a:buFont typeface="Wingdings" pitchFamily="2" charset="2"/>
                <a:buChar char="§"/>
                <a:defRPr sz="2400">
                  <a:solidFill>
                    <a:srgbClr val="808080"/>
                  </a:solidFill>
                  <a:latin typeface="Arial" charset="0"/>
                  <a:ea typeface="ＭＳ Ｐゴシック" pitchFamily="34" charset="-128"/>
                </a:defRPr>
              </a:lvl2pPr>
              <a:lvl3pPr marL="1143000" indent="-228600" algn="l" eaLnBrk="0" hangingPunct="0">
                <a:spcBef>
                  <a:spcPct val="20000"/>
                </a:spcBef>
                <a:buClr>
                  <a:srgbClr val="69BE28"/>
                </a:buClr>
                <a:buSzPct val="75000"/>
                <a:buFont typeface="Wingdings" pitchFamily="2" charset="2"/>
                <a:buChar char="§"/>
                <a:defRPr sz="2000">
                  <a:solidFill>
                    <a:srgbClr val="808080"/>
                  </a:solidFill>
                  <a:latin typeface="Arial" charset="0"/>
                  <a:ea typeface="ＭＳ Ｐゴシック" pitchFamily="34" charset="-128"/>
                </a:defRPr>
              </a:lvl3pPr>
              <a:lvl4pPr marL="1600200" indent="-228600" algn="l" eaLnBrk="0" hangingPunct="0">
                <a:spcBef>
                  <a:spcPct val="20000"/>
                </a:spcBef>
                <a:buClr>
                  <a:srgbClr val="69BE28"/>
                </a:buClr>
                <a:buSzPct val="75000"/>
                <a:buFont typeface="Wingdings" pitchFamily="2" charset="2"/>
                <a:buChar char="§"/>
                <a:defRPr>
                  <a:solidFill>
                    <a:srgbClr val="808080"/>
                  </a:solidFill>
                  <a:latin typeface="Arial" charset="0"/>
                  <a:ea typeface="ＭＳ Ｐゴシック" pitchFamily="34" charset="-128"/>
                </a:defRPr>
              </a:lvl4pPr>
              <a:lvl5pPr marL="2057400" indent="-228600" algn="l" eaLnBrk="0" hangingPunct="0">
                <a:spcBef>
                  <a:spcPct val="20000"/>
                </a:spcBef>
                <a:buClr>
                  <a:srgbClr val="69BE28"/>
                </a:buClr>
                <a:buSzPct val="75000"/>
                <a:buFont typeface="Wingdings" pitchFamily="2" charset="2"/>
                <a:buChar char="§"/>
                <a:defRPr sz="1600">
                  <a:solidFill>
                    <a:srgbClr val="808080"/>
                  </a:solidFill>
                  <a:latin typeface="Arial" charset="0"/>
                  <a:ea typeface="ＭＳ Ｐゴシック" pitchFamily="34" charset="-128"/>
                </a:defRPr>
              </a:lvl5pPr>
              <a:lvl6pPr marL="25146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6pPr>
              <a:lvl7pPr marL="29718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7pPr>
              <a:lvl8pPr marL="34290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8pPr>
              <a:lvl9pPr marL="3886200" indent="-22860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Arial" charset="0"/>
                  <a:ea typeface="ＭＳ Ｐゴシック" pitchFamily="34" charset="-128"/>
                </a:defRPr>
              </a:lvl9pPr>
            </a:lstStyle>
            <a:p>
              <a:pPr algn="ctr" eaLnBrk="1" hangingPunct="1">
                <a:spcBef>
                  <a:spcPct val="0"/>
                </a:spcBef>
                <a:buClrTx/>
                <a:buSzTx/>
                <a:buFontTx/>
                <a:buNone/>
                <a:defRPr/>
              </a:pPr>
              <a:r>
                <a:rPr lang="cs-CZ" altLang="cs-CZ" sz="1400" b="1">
                  <a:solidFill>
                    <a:srgbClr val="595959"/>
                  </a:solidFill>
                </a:rPr>
                <a:t>Mobility</a:t>
              </a:r>
            </a:p>
          </p:txBody>
        </p:sp>
      </p:grpSp>
      <p:sp>
        <p:nvSpPr>
          <p:cNvPr id="31" name="Zástupný symbol pro číslo snímku 2"/>
          <p:cNvSpPr txBox="1">
            <a:spLocks/>
          </p:cNvSpPr>
          <p:nvPr/>
        </p:nvSpPr>
        <p:spPr>
          <a:xfrm>
            <a:off x="119186" y="6500691"/>
            <a:ext cx="668337" cy="323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cs-CZ"/>
            </a:defPPr>
            <a:lvl1pPr algn="r"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742950" indent="-285750" algn="r"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r"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r"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r"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r"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r"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r"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r"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algn="l" eaLnBrk="1" hangingPunct="1"/>
            <a:r>
              <a:rPr lang="cs-CZ" altLang="cs-CZ" sz="1300" b="1">
                <a:solidFill>
                  <a:schemeClr val="bg1"/>
                </a:solidFill>
              </a:rPr>
              <a:t>16</a:t>
            </a:r>
            <a:endParaRPr lang="en-CA" altLang="cs-CZ" sz="1300" b="1">
              <a:solidFill>
                <a:schemeClr val="bg1"/>
              </a:solidFill>
            </a:endParaRPr>
          </a:p>
        </p:txBody>
      </p:sp>
    </p:spTree>
    <p:extLst>
      <p:ext uri="{BB962C8B-B14F-4D97-AF65-F5344CB8AC3E}">
        <p14:creationId xmlns:p14="http://schemas.microsoft.com/office/powerpoint/2010/main" val="272677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76804"/>
                                        </p:tgtEl>
                                        <p:attrNameLst>
                                          <p:attrName>style.visibility</p:attrName>
                                        </p:attrNameLst>
                                      </p:cBhvr>
                                      <p:to>
                                        <p:strVal val="visible"/>
                                      </p:to>
                                    </p:set>
                                    <p:animEffect transition="in" filter="fade">
                                      <p:cBhvr>
                                        <p:cTn id="15" dur="500"/>
                                        <p:tgtEl>
                                          <p:spTgt spid="768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P spid="27" grpId="0"/>
      <p:bldP spid="28" grpId="0"/>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3"/>
          <p:cNvSpPr txBox="1">
            <a:spLocks noGrp="1"/>
          </p:cNvSpPr>
          <p:nvPr/>
        </p:nvSpPr>
        <p:spPr bwMode="auto">
          <a:xfrm>
            <a:off x="7269163" y="6332538"/>
            <a:ext cx="1439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Blip>
                <a:blip r:embed="rId3"/>
              </a:buBlip>
              <a:defRPr sz="2800">
                <a:solidFill>
                  <a:srgbClr val="555555"/>
                </a:solidFill>
                <a:latin typeface="Arial" panose="020B0604020202020204" pitchFamily="34" charset="0"/>
              </a:defRPr>
            </a:lvl1pPr>
            <a:lvl2pPr marL="742950" indent="-285750">
              <a:spcBef>
                <a:spcPct val="20000"/>
              </a:spcBef>
              <a:buBlip>
                <a:blip r:embed="rId3"/>
              </a:buBlip>
              <a:defRPr sz="2400">
                <a:solidFill>
                  <a:srgbClr val="555555"/>
                </a:solidFill>
                <a:latin typeface="Arial" panose="020B0604020202020204" pitchFamily="34" charset="0"/>
              </a:defRPr>
            </a:lvl2pPr>
            <a:lvl3pPr marL="1143000" indent="-228600">
              <a:spcBef>
                <a:spcPct val="20000"/>
              </a:spcBef>
              <a:buBlip>
                <a:blip r:embed="rId3"/>
              </a:buBlip>
              <a:defRPr sz="2000">
                <a:solidFill>
                  <a:srgbClr val="555555"/>
                </a:solidFill>
                <a:latin typeface="Arial" panose="020B0604020202020204" pitchFamily="34" charset="0"/>
              </a:defRPr>
            </a:lvl3pPr>
            <a:lvl4pPr marL="1600200" indent="-228600">
              <a:spcBef>
                <a:spcPct val="20000"/>
              </a:spcBef>
              <a:buBlip>
                <a:blip r:embed="rId3"/>
              </a:buBlip>
              <a:defRPr sz="2000">
                <a:solidFill>
                  <a:srgbClr val="555555"/>
                </a:solidFill>
                <a:latin typeface="Arial" panose="020B0604020202020204" pitchFamily="34" charset="0"/>
              </a:defRPr>
            </a:lvl4pPr>
            <a:lvl5pPr marL="2057400" indent="-228600">
              <a:spcBef>
                <a:spcPct val="20000"/>
              </a:spcBef>
              <a:buBlip>
                <a:blip r:embed="rId3"/>
              </a:buBlip>
              <a:defRPr sz="1600">
                <a:solidFill>
                  <a:srgbClr val="555555"/>
                </a:solidFill>
                <a:latin typeface="Arial" panose="020B0604020202020204" pitchFamily="34" charset="0"/>
              </a:defRPr>
            </a:lvl5pPr>
            <a:lvl6pPr marL="25146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6pPr>
            <a:lvl7pPr marL="29718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7pPr>
            <a:lvl8pPr marL="34290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8pPr>
            <a:lvl9pPr marL="38862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9pPr>
          </a:lstStyle>
          <a:p>
            <a:pPr algn="r" eaLnBrk="1" hangingPunct="1">
              <a:spcBef>
                <a:spcPct val="0"/>
              </a:spcBef>
              <a:buFontTx/>
              <a:buNone/>
            </a:pPr>
            <a:fld id="{4EFC370F-F85E-434A-A4DF-4C640CB1D8A0}" type="slidenum">
              <a:rPr lang="cs-CZ" altLang="cs-CZ" sz="1600">
                <a:solidFill>
                  <a:srgbClr val="64B923"/>
                </a:solidFill>
              </a:rPr>
              <a:pPr algn="r" eaLnBrk="1" hangingPunct="1">
                <a:spcBef>
                  <a:spcPct val="0"/>
                </a:spcBef>
                <a:buFontTx/>
                <a:buNone/>
              </a:pPr>
              <a:t>30</a:t>
            </a:fld>
            <a:endParaRPr lang="cs-CZ" altLang="cs-CZ" sz="1600">
              <a:solidFill>
                <a:srgbClr val="64B923"/>
              </a:solidFill>
            </a:endParaRPr>
          </a:p>
        </p:txBody>
      </p:sp>
      <p:sp>
        <p:nvSpPr>
          <p:cNvPr id="37891" name="Rectangle 2"/>
          <p:cNvSpPr>
            <a:spLocks noGrp="1" noChangeArrowheads="1"/>
          </p:cNvSpPr>
          <p:nvPr>
            <p:ph type="title" idx="4294967295"/>
          </p:nvPr>
        </p:nvSpPr>
        <p:spPr>
          <a:xfrm>
            <a:off x="431800" y="377825"/>
            <a:ext cx="8277225" cy="531813"/>
          </a:xfrm>
        </p:spPr>
        <p:txBody>
          <a:bodyPr/>
          <a:lstStyle/>
          <a:p>
            <a:pPr eaLnBrk="1" hangingPunct="1"/>
            <a:r>
              <a:rPr lang="cs-CZ" altLang="cs-CZ" sz="3500"/>
              <a:t>b. </a:t>
            </a:r>
            <a:r>
              <a:rPr lang="en-GB" sz="3600"/>
              <a:t>Background and significance </a:t>
            </a:r>
            <a:endParaRPr lang="cs-CZ" altLang="cs-CZ" sz="3500"/>
          </a:p>
        </p:txBody>
      </p:sp>
      <p:sp>
        <p:nvSpPr>
          <p:cNvPr id="90116" name="Rectangle 3"/>
          <p:cNvSpPr>
            <a:spLocks noGrp="1" noChangeArrowheads="1"/>
          </p:cNvSpPr>
          <p:nvPr>
            <p:ph type="body" idx="4294967295"/>
          </p:nvPr>
        </p:nvSpPr>
        <p:spPr>
          <a:xfrm>
            <a:off x="719138" y="1147763"/>
            <a:ext cx="7989887" cy="5508625"/>
          </a:xfrm>
        </p:spPr>
        <p:txBody>
          <a:bodyPr/>
          <a:lstStyle/>
          <a:p>
            <a:pPr lvl="0"/>
            <a:r>
              <a:rPr lang="en-GB" sz="2400"/>
              <a:t>Sketch the background leading to the proposed grant, get straight to the point</a:t>
            </a:r>
          </a:p>
          <a:p>
            <a:pPr lvl="0"/>
            <a:r>
              <a:rPr lang="en-GB" sz="2400"/>
              <a:t>Focus and evaluate the current knowledge leading to the hypothesis</a:t>
            </a:r>
          </a:p>
          <a:p>
            <a:pPr lvl="0"/>
            <a:r>
              <a:rPr lang="en-GB" sz="2400"/>
              <a:t>Identify the gaps in current knowledge that your hypothesis is intended to fill</a:t>
            </a:r>
          </a:p>
          <a:p>
            <a:pPr lvl="0"/>
            <a:r>
              <a:rPr lang="en-GB" sz="2400"/>
              <a:t>State the „impact“ relevance of the proposed work</a:t>
            </a:r>
          </a:p>
          <a:p>
            <a:pPr lvl="0"/>
            <a:r>
              <a:rPr lang="en-GB" sz="2400"/>
              <a:t>Relate this section to the aim</a:t>
            </a:r>
          </a:p>
          <a:p>
            <a:pPr lvl="0"/>
            <a:r>
              <a:rPr lang="en-GB" sz="2400"/>
              <a:t>Include your work here showing your expertise and credibility</a:t>
            </a:r>
          </a:p>
          <a:p>
            <a:pPr marL="0" lvl="0" indent="0">
              <a:buNone/>
            </a:pPr>
            <a:endParaRPr lang="en-GB" sz="500"/>
          </a:p>
          <a:p>
            <a:pPr marL="0" lvl="0" indent="0">
              <a:buNone/>
            </a:pPr>
            <a:endParaRPr lang="en-GB" sz="500">
              <a:solidFill>
                <a:srgbClr val="64B923"/>
              </a:solidFill>
              <a:ea typeface="+mn-ea"/>
              <a:cs typeface="+mn-cs"/>
            </a:endParaRPr>
          </a:p>
          <a:p>
            <a:pPr marL="0" lvl="1" indent="0" eaLnBrk="1" hangingPunct="1">
              <a:lnSpc>
                <a:spcPct val="90000"/>
              </a:lnSpc>
              <a:buFontTx/>
              <a:buNone/>
              <a:defRPr/>
            </a:pPr>
            <a:r>
              <a:rPr lang="en-GB" sz="2600">
                <a:solidFill>
                  <a:srgbClr val="64B923"/>
                </a:solidFill>
                <a:ea typeface="+mn-ea"/>
                <a:cs typeface="+mn-cs"/>
              </a:rPr>
              <a:t>    Key point where your experience and credibility</a:t>
            </a:r>
          </a:p>
          <a:p>
            <a:pPr marL="0" lvl="1" indent="0" eaLnBrk="1" hangingPunct="1">
              <a:lnSpc>
                <a:spcPct val="90000"/>
              </a:lnSpc>
              <a:buFontTx/>
              <a:buNone/>
              <a:defRPr/>
            </a:pPr>
            <a:r>
              <a:rPr lang="en-GB" sz="2600">
                <a:solidFill>
                  <a:srgbClr val="64B923"/>
                </a:solidFill>
                <a:ea typeface="+mn-ea"/>
                <a:cs typeface="+mn-cs"/>
              </a:rPr>
              <a:t>    should be shown.</a:t>
            </a:r>
            <a:endParaRPr lang="en-GB" sz="500">
              <a:solidFill>
                <a:srgbClr val="64B923"/>
              </a:solidFill>
              <a:ea typeface="+mn-ea"/>
              <a:cs typeface="+mn-cs"/>
            </a:endParaRPr>
          </a:p>
          <a:p>
            <a:pPr marL="457200" lvl="1" indent="0">
              <a:buFontTx/>
              <a:buNone/>
              <a:defRPr/>
            </a:pPr>
            <a:endParaRPr lang="en-GB" sz="500">
              <a:solidFill>
                <a:srgbClr val="64B923"/>
              </a:solidFill>
              <a:ea typeface="+mn-ea"/>
              <a:cs typeface="+mn-cs"/>
            </a:endParaRPr>
          </a:p>
        </p:txBody>
      </p:sp>
    </p:spTree>
    <p:extLst>
      <p:ext uri="{BB962C8B-B14F-4D97-AF65-F5344CB8AC3E}">
        <p14:creationId xmlns:p14="http://schemas.microsoft.com/office/powerpoint/2010/main" val="3478992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3"/>
          <p:cNvSpPr txBox="1">
            <a:spLocks noGrp="1"/>
          </p:cNvSpPr>
          <p:nvPr/>
        </p:nvSpPr>
        <p:spPr bwMode="auto">
          <a:xfrm>
            <a:off x="7269163" y="6332538"/>
            <a:ext cx="1439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Blip>
                <a:blip r:embed="rId3"/>
              </a:buBlip>
              <a:defRPr sz="2800">
                <a:solidFill>
                  <a:srgbClr val="555555"/>
                </a:solidFill>
                <a:latin typeface="Arial" panose="020B0604020202020204" pitchFamily="34" charset="0"/>
              </a:defRPr>
            </a:lvl1pPr>
            <a:lvl2pPr marL="742950" indent="-285750">
              <a:spcBef>
                <a:spcPct val="20000"/>
              </a:spcBef>
              <a:buBlip>
                <a:blip r:embed="rId3"/>
              </a:buBlip>
              <a:defRPr sz="2400">
                <a:solidFill>
                  <a:srgbClr val="555555"/>
                </a:solidFill>
                <a:latin typeface="Arial" panose="020B0604020202020204" pitchFamily="34" charset="0"/>
              </a:defRPr>
            </a:lvl2pPr>
            <a:lvl3pPr marL="1143000" indent="-228600">
              <a:spcBef>
                <a:spcPct val="20000"/>
              </a:spcBef>
              <a:buBlip>
                <a:blip r:embed="rId3"/>
              </a:buBlip>
              <a:defRPr sz="2000">
                <a:solidFill>
                  <a:srgbClr val="555555"/>
                </a:solidFill>
                <a:latin typeface="Arial" panose="020B0604020202020204" pitchFamily="34" charset="0"/>
              </a:defRPr>
            </a:lvl3pPr>
            <a:lvl4pPr marL="1600200" indent="-228600">
              <a:spcBef>
                <a:spcPct val="20000"/>
              </a:spcBef>
              <a:buBlip>
                <a:blip r:embed="rId3"/>
              </a:buBlip>
              <a:defRPr sz="2000">
                <a:solidFill>
                  <a:srgbClr val="555555"/>
                </a:solidFill>
                <a:latin typeface="Arial" panose="020B0604020202020204" pitchFamily="34" charset="0"/>
              </a:defRPr>
            </a:lvl4pPr>
            <a:lvl5pPr marL="2057400" indent="-228600">
              <a:spcBef>
                <a:spcPct val="20000"/>
              </a:spcBef>
              <a:buBlip>
                <a:blip r:embed="rId3"/>
              </a:buBlip>
              <a:defRPr sz="1600">
                <a:solidFill>
                  <a:srgbClr val="555555"/>
                </a:solidFill>
                <a:latin typeface="Arial" panose="020B0604020202020204" pitchFamily="34" charset="0"/>
              </a:defRPr>
            </a:lvl5pPr>
            <a:lvl6pPr marL="25146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6pPr>
            <a:lvl7pPr marL="29718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7pPr>
            <a:lvl8pPr marL="34290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8pPr>
            <a:lvl9pPr marL="38862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9pPr>
          </a:lstStyle>
          <a:p>
            <a:pPr algn="r" eaLnBrk="1" hangingPunct="1">
              <a:spcBef>
                <a:spcPct val="0"/>
              </a:spcBef>
              <a:buFontTx/>
              <a:buNone/>
            </a:pPr>
            <a:fld id="{4EFC370F-F85E-434A-A4DF-4C640CB1D8A0}" type="slidenum">
              <a:rPr lang="cs-CZ" altLang="cs-CZ" sz="1600">
                <a:solidFill>
                  <a:srgbClr val="64B923"/>
                </a:solidFill>
              </a:rPr>
              <a:pPr algn="r" eaLnBrk="1" hangingPunct="1">
                <a:spcBef>
                  <a:spcPct val="0"/>
                </a:spcBef>
                <a:buFontTx/>
                <a:buNone/>
              </a:pPr>
              <a:t>31</a:t>
            </a:fld>
            <a:endParaRPr lang="cs-CZ" altLang="cs-CZ" sz="1600">
              <a:solidFill>
                <a:srgbClr val="64B923"/>
              </a:solidFill>
            </a:endParaRPr>
          </a:p>
        </p:txBody>
      </p:sp>
      <p:sp>
        <p:nvSpPr>
          <p:cNvPr id="37891" name="Rectangle 2"/>
          <p:cNvSpPr>
            <a:spLocks noGrp="1" noChangeArrowheads="1"/>
          </p:cNvSpPr>
          <p:nvPr>
            <p:ph type="title" idx="4294967295"/>
          </p:nvPr>
        </p:nvSpPr>
        <p:spPr>
          <a:xfrm>
            <a:off x="431800" y="377825"/>
            <a:ext cx="8277225" cy="531813"/>
          </a:xfrm>
        </p:spPr>
        <p:txBody>
          <a:bodyPr/>
          <a:lstStyle/>
          <a:p>
            <a:pPr eaLnBrk="1" hangingPunct="1"/>
            <a:r>
              <a:rPr lang="cs-CZ" altLang="cs-CZ" sz="3500"/>
              <a:t>c. </a:t>
            </a:r>
            <a:r>
              <a:rPr lang="cs-CZ" sz="3600" err="1"/>
              <a:t>Preliminary</a:t>
            </a:r>
            <a:r>
              <a:rPr lang="cs-CZ" sz="3600"/>
              <a:t> </a:t>
            </a:r>
            <a:r>
              <a:rPr lang="cs-CZ" sz="3600" err="1"/>
              <a:t>studies</a:t>
            </a:r>
            <a:endParaRPr lang="cs-CZ" altLang="cs-CZ" sz="3500"/>
          </a:p>
        </p:txBody>
      </p:sp>
      <p:sp>
        <p:nvSpPr>
          <p:cNvPr id="90116" name="Rectangle 3"/>
          <p:cNvSpPr>
            <a:spLocks noGrp="1" noChangeArrowheads="1"/>
          </p:cNvSpPr>
          <p:nvPr>
            <p:ph type="body" idx="4294967295"/>
          </p:nvPr>
        </p:nvSpPr>
        <p:spPr>
          <a:xfrm>
            <a:off x="719138" y="1147763"/>
            <a:ext cx="7989887" cy="5508625"/>
          </a:xfrm>
        </p:spPr>
        <p:txBody>
          <a:bodyPr/>
          <a:lstStyle/>
          <a:p>
            <a:pPr lvl="0"/>
            <a:r>
              <a:rPr lang="en-GB" sz="2400"/>
              <a:t>Important is to have some studies performed that support your hypothesis. Not studies that have nothing to do with the hypothesis!</a:t>
            </a:r>
          </a:p>
          <a:p>
            <a:pPr lvl="0"/>
            <a:r>
              <a:rPr lang="en-GB" sz="2400"/>
              <a:t>Crucial point to establish experience and credibility.</a:t>
            </a:r>
          </a:p>
          <a:p>
            <a:pPr lvl="0"/>
            <a:r>
              <a:rPr lang="en-GB" sz="2400"/>
              <a:t>References can be noted here if they are DIRECTLY relevant to the hypothesis.</a:t>
            </a:r>
          </a:p>
          <a:p>
            <a:pPr lvl="0"/>
            <a:r>
              <a:rPr lang="en-GB" sz="2400"/>
              <a:t>Think about your potential Intellectual Property (IP).</a:t>
            </a:r>
            <a:br>
              <a:rPr lang="en-GB" sz="2400"/>
            </a:br>
            <a:r>
              <a:rPr lang="en-GB" sz="2400"/>
              <a:t>Can you turn your research into a revenue stream???</a:t>
            </a:r>
          </a:p>
          <a:p>
            <a:pPr marL="0" lvl="0" indent="0">
              <a:buNone/>
            </a:pPr>
            <a:r>
              <a:rPr lang="en-GB" sz="2400"/>
              <a:t>    </a:t>
            </a:r>
          </a:p>
          <a:p>
            <a:pPr marL="0" lvl="0" indent="0">
              <a:buNone/>
            </a:pPr>
            <a:r>
              <a:rPr lang="en-GB" sz="2600">
                <a:solidFill>
                  <a:srgbClr val="64B923"/>
                </a:solidFill>
                <a:ea typeface="+mn-ea"/>
                <a:cs typeface="+mn-cs"/>
              </a:rPr>
              <a:t>   Without asking yourself the question about IP you</a:t>
            </a:r>
            <a:br>
              <a:rPr lang="en-GB" sz="2600">
                <a:solidFill>
                  <a:srgbClr val="64B923"/>
                </a:solidFill>
                <a:ea typeface="+mn-ea"/>
                <a:cs typeface="+mn-cs"/>
              </a:rPr>
            </a:br>
            <a:r>
              <a:rPr lang="en-GB" sz="2600">
                <a:solidFill>
                  <a:srgbClr val="64B923"/>
                </a:solidFill>
                <a:ea typeface="+mn-ea"/>
                <a:cs typeface="+mn-cs"/>
              </a:rPr>
              <a:t>   can lose a lot.</a:t>
            </a:r>
            <a:endParaRPr lang="en-GB" sz="500">
              <a:solidFill>
                <a:srgbClr val="64B923"/>
              </a:solidFill>
              <a:ea typeface="+mn-ea"/>
              <a:cs typeface="+mn-cs"/>
            </a:endParaRPr>
          </a:p>
          <a:p>
            <a:pPr marL="457200" lvl="1" indent="0">
              <a:buFontTx/>
              <a:buNone/>
              <a:defRPr/>
            </a:pPr>
            <a:endParaRPr lang="en-GB" sz="500">
              <a:solidFill>
                <a:srgbClr val="64B923"/>
              </a:solidFill>
              <a:ea typeface="+mn-ea"/>
              <a:cs typeface="+mn-cs"/>
            </a:endParaRPr>
          </a:p>
          <a:p>
            <a:pPr marL="457200" lvl="1" indent="0">
              <a:buFontTx/>
              <a:buNone/>
              <a:defRPr/>
            </a:pPr>
            <a:endParaRPr lang="en-GB" sz="500">
              <a:solidFill>
                <a:srgbClr val="64B923"/>
              </a:solidFill>
              <a:ea typeface="+mn-ea"/>
              <a:cs typeface="+mn-cs"/>
            </a:endParaRPr>
          </a:p>
        </p:txBody>
      </p:sp>
    </p:spTree>
    <p:extLst>
      <p:ext uri="{BB962C8B-B14F-4D97-AF65-F5344CB8AC3E}">
        <p14:creationId xmlns:p14="http://schemas.microsoft.com/office/powerpoint/2010/main" val="2280990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3"/>
          <p:cNvSpPr txBox="1">
            <a:spLocks noGrp="1"/>
          </p:cNvSpPr>
          <p:nvPr/>
        </p:nvSpPr>
        <p:spPr bwMode="auto">
          <a:xfrm>
            <a:off x="7269163" y="6332538"/>
            <a:ext cx="1439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Blip>
                <a:blip r:embed="rId3"/>
              </a:buBlip>
              <a:defRPr sz="2800">
                <a:solidFill>
                  <a:srgbClr val="555555"/>
                </a:solidFill>
                <a:latin typeface="Arial" panose="020B0604020202020204" pitchFamily="34" charset="0"/>
              </a:defRPr>
            </a:lvl1pPr>
            <a:lvl2pPr marL="742950" indent="-285750">
              <a:spcBef>
                <a:spcPct val="20000"/>
              </a:spcBef>
              <a:buBlip>
                <a:blip r:embed="rId3"/>
              </a:buBlip>
              <a:defRPr sz="2400">
                <a:solidFill>
                  <a:srgbClr val="555555"/>
                </a:solidFill>
                <a:latin typeface="Arial" panose="020B0604020202020204" pitchFamily="34" charset="0"/>
              </a:defRPr>
            </a:lvl2pPr>
            <a:lvl3pPr marL="1143000" indent="-228600">
              <a:spcBef>
                <a:spcPct val="20000"/>
              </a:spcBef>
              <a:buBlip>
                <a:blip r:embed="rId3"/>
              </a:buBlip>
              <a:defRPr sz="2000">
                <a:solidFill>
                  <a:srgbClr val="555555"/>
                </a:solidFill>
                <a:latin typeface="Arial" panose="020B0604020202020204" pitchFamily="34" charset="0"/>
              </a:defRPr>
            </a:lvl3pPr>
            <a:lvl4pPr marL="1600200" indent="-228600">
              <a:spcBef>
                <a:spcPct val="20000"/>
              </a:spcBef>
              <a:buBlip>
                <a:blip r:embed="rId3"/>
              </a:buBlip>
              <a:defRPr sz="2000">
                <a:solidFill>
                  <a:srgbClr val="555555"/>
                </a:solidFill>
                <a:latin typeface="Arial" panose="020B0604020202020204" pitchFamily="34" charset="0"/>
              </a:defRPr>
            </a:lvl4pPr>
            <a:lvl5pPr marL="2057400" indent="-228600">
              <a:spcBef>
                <a:spcPct val="20000"/>
              </a:spcBef>
              <a:buBlip>
                <a:blip r:embed="rId3"/>
              </a:buBlip>
              <a:defRPr sz="1600">
                <a:solidFill>
                  <a:srgbClr val="555555"/>
                </a:solidFill>
                <a:latin typeface="Arial" panose="020B0604020202020204" pitchFamily="34" charset="0"/>
              </a:defRPr>
            </a:lvl5pPr>
            <a:lvl6pPr marL="25146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6pPr>
            <a:lvl7pPr marL="29718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7pPr>
            <a:lvl8pPr marL="34290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8pPr>
            <a:lvl9pPr marL="38862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9pPr>
          </a:lstStyle>
          <a:p>
            <a:pPr algn="r" eaLnBrk="1" hangingPunct="1">
              <a:spcBef>
                <a:spcPct val="0"/>
              </a:spcBef>
              <a:buFontTx/>
              <a:buNone/>
            </a:pPr>
            <a:fld id="{5238414B-C66C-4B5D-8A02-F05974BA4850}" type="slidenum">
              <a:rPr lang="cs-CZ" altLang="cs-CZ" sz="1600">
                <a:solidFill>
                  <a:srgbClr val="64B923"/>
                </a:solidFill>
              </a:rPr>
              <a:pPr algn="r" eaLnBrk="1" hangingPunct="1">
                <a:spcBef>
                  <a:spcPct val="0"/>
                </a:spcBef>
                <a:buFontTx/>
                <a:buNone/>
              </a:pPr>
              <a:t>32</a:t>
            </a:fld>
            <a:endParaRPr lang="cs-CZ" altLang="cs-CZ" sz="1600">
              <a:solidFill>
                <a:srgbClr val="64B923"/>
              </a:solidFill>
            </a:endParaRPr>
          </a:p>
        </p:txBody>
      </p:sp>
      <p:sp>
        <p:nvSpPr>
          <p:cNvPr id="39939" name="Rectangle 2"/>
          <p:cNvSpPr>
            <a:spLocks noGrp="1" noChangeArrowheads="1"/>
          </p:cNvSpPr>
          <p:nvPr>
            <p:ph type="title" idx="4294967295"/>
          </p:nvPr>
        </p:nvSpPr>
        <p:spPr>
          <a:xfrm>
            <a:off x="431800" y="423863"/>
            <a:ext cx="5757863" cy="531813"/>
          </a:xfrm>
        </p:spPr>
        <p:txBody>
          <a:bodyPr/>
          <a:lstStyle/>
          <a:p>
            <a:pPr eaLnBrk="1" hangingPunct="1"/>
            <a:r>
              <a:rPr lang="cs-CZ" altLang="cs-CZ" sz="3500"/>
              <a:t>d. </a:t>
            </a:r>
            <a:r>
              <a:rPr lang="cs-CZ" altLang="cs-CZ" sz="3500" err="1"/>
              <a:t>Research</a:t>
            </a:r>
            <a:r>
              <a:rPr lang="cs-CZ" altLang="cs-CZ" sz="3500"/>
              <a:t> design 1/2</a:t>
            </a:r>
          </a:p>
        </p:txBody>
      </p:sp>
      <p:sp>
        <p:nvSpPr>
          <p:cNvPr id="90116" name="Rectangle 3"/>
          <p:cNvSpPr>
            <a:spLocks noGrp="1" noChangeArrowheads="1"/>
          </p:cNvSpPr>
          <p:nvPr>
            <p:ph type="body" idx="4294967295"/>
          </p:nvPr>
        </p:nvSpPr>
        <p:spPr>
          <a:xfrm>
            <a:off x="609956" y="1256945"/>
            <a:ext cx="7989887" cy="4460875"/>
          </a:xfrm>
        </p:spPr>
        <p:txBody>
          <a:bodyPr/>
          <a:lstStyle/>
          <a:p>
            <a:pPr>
              <a:defRPr/>
            </a:pPr>
            <a:r>
              <a:rPr lang="en-GB" sz="2400"/>
              <a:t>Must correspond with the Aim and Objectives section – nothing more, nothing more complicated.</a:t>
            </a:r>
          </a:p>
          <a:p>
            <a:pPr lvl="0"/>
            <a:r>
              <a:rPr lang="en-GB" sz="2400"/>
              <a:t>Describe the research and procedures you will use</a:t>
            </a:r>
          </a:p>
          <a:p>
            <a:pPr lvl="0"/>
            <a:r>
              <a:rPr lang="en-GB" sz="2400"/>
              <a:t>How the data will be collected, analysed and interpreted?</a:t>
            </a:r>
          </a:p>
          <a:p>
            <a:pPr lvl="0"/>
            <a:r>
              <a:rPr lang="en-GB" sz="2400"/>
              <a:t>If introducing new methodology describe how it will be better than the „old“ methods</a:t>
            </a:r>
          </a:p>
          <a:p>
            <a:pPr lvl="0"/>
            <a:r>
              <a:rPr lang="en-GB" sz="2400"/>
              <a:t>Discuss potential difficulties and risks/obstacles /limitations and how they will be overcome.</a:t>
            </a:r>
          </a:p>
          <a:p>
            <a:pPr marL="0" indent="0">
              <a:buNone/>
            </a:pPr>
            <a:r>
              <a:rPr lang="en-GB" sz="2400">
                <a:cs typeface="Arial"/>
              </a:rPr>
              <a:t>   </a:t>
            </a:r>
            <a:r>
              <a:rPr lang="en-GB" sz="2400"/>
              <a:t> (Contingency plan is often completely missing!)</a:t>
            </a:r>
          </a:p>
        </p:txBody>
      </p:sp>
    </p:spTree>
    <p:extLst>
      <p:ext uri="{BB962C8B-B14F-4D97-AF65-F5344CB8AC3E}">
        <p14:creationId xmlns:p14="http://schemas.microsoft.com/office/powerpoint/2010/main" val="1921736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3"/>
          <p:cNvSpPr txBox="1">
            <a:spLocks noGrp="1"/>
          </p:cNvSpPr>
          <p:nvPr/>
        </p:nvSpPr>
        <p:spPr bwMode="auto">
          <a:xfrm>
            <a:off x="7269163" y="6332538"/>
            <a:ext cx="1439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Blip>
                <a:blip r:embed="rId3"/>
              </a:buBlip>
              <a:defRPr sz="2800">
                <a:solidFill>
                  <a:srgbClr val="555555"/>
                </a:solidFill>
                <a:latin typeface="Arial" panose="020B0604020202020204" pitchFamily="34" charset="0"/>
              </a:defRPr>
            </a:lvl1pPr>
            <a:lvl2pPr marL="742950" indent="-285750">
              <a:spcBef>
                <a:spcPct val="20000"/>
              </a:spcBef>
              <a:buBlip>
                <a:blip r:embed="rId3"/>
              </a:buBlip>
              <a:defRPr sz="2400">
                <a:solidFill>
                  <a:srgbClr val="555555"/>
                </a:solidFill>
                <a:latin typeface="Arial" panose="020B0604020202020204" pitchFamily="34" charset="0"/>
              </a:defRPr>
            </a:lvl2pPr>
            <a:lvl3pPr marL="1143000" indent="-228600">
              <a:spcBef>
                <a:spcPct val="20000"/>
              </a:spcBef>
              <a:buBlip>
                <a:blip r:embed="rId3"/>
              </a:buBlip>
              <a:defRPr sz="2000">
                <a:solidFill>
                  <a:srgbClr val="555555"/>
                </a:solidFill>
                <a:latin typeface="Arial" panose="020B0604020202020204" pitchFamily="34" charset="0"/>
              </a:defRPr>
            </a:lvl3pPr>
            <a:lvl4pPr marL="1600200" indent="-228600">
              <a:spcBef>
                <a:spcPct val="20000"/>
              </a:spcBef>
              <a:buBlip>
                <a:blip r:embed="rId3"/>
              </a:buBlip>
              <a:defRPr sz="2000">
                <a:solidFill>
                  <a:srgbClr val="555555"/>
                </a:solidFill>
                <a:latin typeface="Arial" panose="020B0604020202020204" pitchFamily="34" charset="0"/>
              </a:defRPr>
            </a:lvl4pPr>
            <a:lvl5pPr marL="2057400" indent="-228600">
              <a:spcBef>
                <a:spcPct val="20000"/>
              </a:spcBef>
              <a:buBlip>
                <a:blip r:embed="rId3"/>
              </a:buBlip>
              <a:defRPr sz="1600">
                <a:solidFill>
                  <a:srgbClr val="555555"/>
                </a:solidFill>
                <a:latin typeface="Arial" panose="020B0604020202020204" pitchFamily="34" charset="0"/>
              </a:defRPr>
            </a:lvl5pPr>
            <a:lvl6pPr marL="25146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6pPr>
            <a:lvl7pPr marL="29718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7pPr>
            <a:lvl8pPr marL="34290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8pPr>
            <a:lvl9pPr marL="38862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9pPr>
          </a:lstStyle>
          <a:p>
            <a:pPr algn="r" eaLnBrk="1" hangingPunct="1">
              <a:spcBef>
                <a:spcPct val="0"/>
              </a:spcBef>
              <a:buFontTx/>
              <a:buNone/>
            </a:pPr>
            <a:fld id="{5238414B-C66C-4B5D-8A02-F05974BA4850}" type="slidenum">
              <a:rPr lang="cs-CZ" altLang="cs-CZ" sz="1600">
                <a:solidFill>
                  <a:srgbClr val="64B923"/>
                </a:solidFill>
              </a:rPr>
              <a:pPr algn="r" eaLnBrk="1" hangingPunct="1">
                <a:spcBef>
                  <a:spcPct val="0"/>
                </a:spcBef>
                <a:buFontTx/>
                <a:buNone/>
              </a:pPr>
              <a:t>33</a:t>
            </a:fld>
            <a:endParaRPr lang="cs-CZ" altLang="cs-CZ" sz="1600">
              <a:solidFill>
                <a:srgbClr val="64B923"/>
              </a:solidFill>
            </a:endParaRPr>
          </a:p>
        </p:txBody>
      </p:sp>
      <p:sp>
        <p:nvSpPr>
          <p:cNvPr id="39939" name="Rectangle 2"/>
          <p:cNvSpPr>
            <a:spLocks noGrp="1" noChangeArrowheads="1"/>
          </p:cNvSpPr>
          <p:nvPr>
            <p:ph type="title" idx="4294967295"/>
          </p:nvPr>
        </p:nvSpPr>
        <p:spPr>
          <a:xfrm>
            <a:off x="431800" y="391852"/>
            <a:ext cx="5757863" cy="531813"/>
          </a:xfrm>
        </p:spPr>
        <p:txBody>
          <a:bodyPr/>
          <a:lstStyle/>
          <a:p>
            <a:pPr eaLnBrk="1" hangingPunct="1"/>
            <a:r>
              <a:rPr lang="cs-CZ" altLang="cs-CZ" sz="3500"/>
              <a:t>d. </a:t>
            </a:r>
            <a:r>
              <a:rPr lang="cs-CZ" altLang="cs-CZ" sz="3500" err="1"/>
              <a:t>Research</a:t>
            </a:r>
            <a:r>
              <a:rPr lang="cs-CZ" altLang="cs-CZ" sz="3500"/>
              <a:t> design 2/2</a:t>
            </a:r>
          </a:p>
        </p:txBody>
      </p:sp>
      <p:sp>
        <p:nvSpPr>
          <p:cNvPr id="90116" name="Rectangle 3"/>
          <p:cNvSpPr>
            <a:spLocks noGrp="1" noChangeArrowheads="1"/>
          </p:cNvSpPr>
          <p:nvPr>
            <p:ph type="body" idx="4294967295"/>
          </p:nvPr>
        </p:nvSpPr>
        <p:spPr>
          <a:xfrm>
            <a:off x="719138" y="1147763"/>
            <a:ext cx="8220146" cy="5508625"/>
          </a:xfrm>
        </p:spPr>
        <p:txBody>
          <a:bodyPr/>
          <a:lstStyle/>
          <a:p>
            <a:r>
              <a:rPr lang="en-GB" sz="2400"/>
              <a:t>Give a sequence and timetable for the work </a:t>
            </a:r>
          </a:p>
          <a:p>
            <a:r>
              <a:rPr lang="en-GB" sz="2400"/>
              <a:t>Describe work</a:t>
            </a:r>
            <a:r>
              <a:rPr lang="cs-CZ" sz="2400"/>
              <a:t> </a:t>
            </a:r>
            <a:r>
              <a:rPr lang="en-GB" sz="2400"/>
              <a:t>packages, outcomes, milestones … </a:t>
            </a:r>
          </a:p>
          <a:p>
            <a:pPr marL="0" indent="0">
              <a:buNone/>
            </a:pPr>
            <a:r>
              <a:rPr lang="en-GB" sz="2400"/>
              <a:t>               </a:t>
            </a:r>
            <a:r>
              <a:rPr lang="cs-CZ" sz="2400"/>
              <a:t>W</a:t>
            </a:r>
            <a:r>
              <a:rPr lang="en-GB" sz="2400" err="1"/>
              <a:t>ork</a:t>
            </a:r>
            <a:r>
              <a:rPr lang="en-GB" sz="2400"/>
              <a:t> </a:t>
            </a:r>
            <a:r>
              <a:rPr lang="cs-CZ" sz="2400"/>
              <a:t>P</a:t>
            </a:r>
            <a:r>
              <a:rPr lang="en-GB" sz="2400" err="1"/>
              <a:t>lan</a:t>
            </a:r>
            <a:endParaRPr lang="en-GB" sz="2400"/>
          </a:p>
          <a:p>
            <a:pPr lvl="0"/>
            <a:r>
              <a:rPr lang="en-GB" sz="2400"/>
              <a:t>Hazard/ dangers for personnel and how they will be overcome</a:t>
            </a:r>
          </a:p>
          <a:p>
            <a:pPr lvl="0"/>
            <a:r>
              <a:rPr lang="en-GB" sz="2400"/>
              <a:t>Statistics that will be used</a:t>
            </a:r>
          </a:p>
          <a:p>
            <a:pPr lvl="0"/>
            <a:r>
              <a:rPr lang="en-GB" sz="2400"/>
              <a:t>Do you need collaborators, subcontractors,…? If so document their expertise and describe their function and relation to the aim. </a:t>
            </a:r>
          </a:p>
          <a:p>
            <a:pPr lvl="0"/>
            <a:r>
              <a:rPr lang="en-GB" sz="2400"/>
              <a:t>Ethical issues: animal and human experiments, </a:t>
            </a:r>
            <a:br>
              <a:rPr lang="en-GB" sz="2400"/>
            </a:br>
            <a:r>
              <a:rPr lang="en-GB" sz="2400"/>
              <a:t>supporting documentation accompanying the proposal.</a:t>
            </a:r>
            <a:endParaRPr lang="en-GB" sz="500">
              <a:solidFill>
                <a:srgbClr val="64B923"/>
              </a:solidFill>
            </a:endParaRPr>
          </a:p>
          <a:p>
            <a:pPr marL="0" indent="0">
              <a:buFontTx/>
              <a:buNone/>
              <a:defRPr/>
            </a:pPr>
            <a:endParaRPr lang="en-GB" sz="500">
              <a:solidFill>
                <a:srgbClr val="64B923"/>
              </a:solidFill>
            </a:endParaRPr>
          </a:p>
          <a:p>
            <a:pPr marL="0" indent="0">
              <a:buFontTx/>
              <a:buNone/>
              <a:defRPr/>
            </a:pPr>
            <a:r>
              <a:rPr lang="en-GB" sz="2600">
                <a:solidFill>
                  <a:srgbClr val="64B923"/>
                </a:solidFill>
              </a:rPr>
              <a:t> The golden rule is KISS – keep it simple and stupid </a:t>
            </a:r>
            <a:r>
              <a:rPr lang="en-GB" sz="2600">
                <a:solidFill>
                  <a:srgbClr val="64B923"/>
                </a:solidFill>
                <a:sym typeface="Wingdings" panose="05000000000000000000" pitchFamily="2" charset="2"/>
              </a:rPr>
              <a:t></a:t>
            </a:r>
            <a:r>
              <a:rPr lang="en-GB" sz="2600">
                <a:solidFill>
                  <a:srgbClr val="64B923"/>
                </a:solidFill>
              </a:rPr>
              <a:t>!</a:t>
            </a:r>
          </a:p>
          <a:p>
            <a:pPr marL="0" lvl="1" indent="0" eaLnBrk="1" hangingPunct="1">
              <a:lnSpc>
                <a:spcPct val="90000"/>
              </a:lnSpc>
              <a:buFontTx/>
              <a:buNone/>
              <a:defRPr/>
            </a:pPr>
            <a:endParaRPr lang="cs-CZ" sz="500">
              <a:solidFill>
                <a:srgbClr val="64B923"/>
              </a:solidFill>
              <a:ea typeface="+mn-ea"/>
              <a:cs typeface="+mn-cs"/>
            </a:endParaRPr>
          </a:p>
          <a:p>
            <a:pPr marL="457200" lvl="1" indent="0">
              <a:buFontTx/>
              <a:buNone/>
              <a:defRPr/>
            </a:pPr>
            <a:endParaRPr lang="cs-CZ" sz="500">
              <a:solidFill>
                <a:srgbClr val="64B923"/>
              </a:solidFill>
              <a:ea typeface="+mn-ea"/>
              <a:cs typeface="+mn-cs"/>
            </a:endParaRPr>
          </a:p>
          <a:p>
            <a:pPr marL="457200" lvl="1" indent="0">
              <a:buFontTx/>
              <a:buNone/>
              <a:defRPr/>
            </a:pPr>
            <a:endParaRPr lang="cs-CZ" sz="500">
              <a:solidFill>
                <a:srgbClr val="64B923"/>
              </a:solidFill>
              <a:ea typeface="+mn-ea"/>
              <a:cs typeface="+mn-cs"/>
            </a:endParaRPr>
          </a:p>
          <a:p>
            <a:pPr marL="457200" lvl="1" indent="0">
              <a:buFontTx/>
              <a:buNone/>
              <a:defRPr/>
            </a:pPr>
            <a:endParaRPr lang="cs-CZ" sz="500">
              <a:solidFill>
                <a:srgbClr val="64B923"/>
              </a:solidFill>
              <a:ea typeface="+mn-ea"/>
              <a:cs typeface="+mn-cs"/>
            </a:endParaRPr>
          </a:p>
        </p:txBody>
      </p:sp>
      <p:sp>
        <p:nvSpPr>
          <p:cNvPr id="2" name="Šipka doprava 1"/>
          <p:cNvSpPr/>
          <p:nvPr/>
        </p:nvSpPr>
        <p:spPr bwMode="auto">
          <a:xfrm>
            <a:off x="1078173" y="2101754"/>
            <a:ext cx="709683" cy="259308"/>
          </a:xfrm>
          <a:prstGeom prst="righ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74243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3"/>
          <p:cNvSpPr txBox="1">
            <a:spLocks noGrp="1"/>
          </p:cNvSpPr>
          <p:nvPr/>
        </p:nvSpPr>
        <p:spPr bwMode="auto">
          <a:xfrm>
            <a:off x="7269163" y="6332538"/>
            <a:ext cx="1439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Blip>
                <a:blip r:embed="rId3"/>
              </a:buBlip>
              <a:defRPr sz="2800">
                <a:solidFill>
                  <a:srgbClr val="555555"/>
                </a:solidFill>
                <a:latin typeface="Arial" panose="020B0604020202020204" pitchFamily="34" charset="0"/>
              </a:defRPr>
            </a:lvl1pPr>
            <a:lvl2pPr marL="742950" indent="-285750">
              <a:spcBef>
                <a:spcPct val="20000"/>
              </a:spcBef>
              <a:buBlip>
                <a:blip r:embed="rId3"/>
              </a:buBlip>
              <a:defRPr sz="2400">
                <a:solidFill>
                  <a:srgbClr val="555555"/>
                </a:solidFill>
                <a:latin typeface="Arial" panose="020B0604020202020204" pitchFamily="34" charset="0"/>
              </a:defRPr>
            </a:lvl2pPr>
            <a:lvl3pPr marL="1143000" indent="-228600">
              <a:spcBef>
                <a:spcPct val="20000"/>
              </a:spcBef>
              <a:buBlip>
                <a:blip r:embed="rId3"/>
              </a:buBlip>
              <a:defRPr sz="2000">
                <a:solidFill>
                  <a:srgbClr val="555555"/>
                </a:solidFill>
                <a:latin typeface="Arial" panose="020B0604020202020204" pitchFamily="34" charset="0"/>
              </a:defRPr>
            </a:lvl3pPr>
            <a:lvl4pPr marL="1600200" indent="-228600">
              <a:spcBef>
                <a:spcPct val="20000"/>
              </a:spcBef>
              <a:buBlip>
                <a:blip r:embed="rId3"/>
              </a:buBlip>
              <a:defRPr sz="2000">
                <a:solidFill>
                  <a:srgbClr val="555555"/>
                </a:solidFill>
                <a:latin typeface="Arial" panose="020B0604020202020204" pitchFamily="34" charset="0"/>
              </a:defRPr>
            </a:lvl4pPr>
            <a:lvl5pPr marL="2057400" indent="-228600">
              <a:spcBef>
                <a:spcPct val="20000"/>
              </a:spcBef>
              <a:buBlip>
                <a:blip r:embed="rId3"/>
              </a:buBlip>
              <a:defRPr sz="1600">
                <a:solidFill>
                  <a:srgbClr val="555555"/>
                </a:solidFill>
                <a:latin typeface="Arial" panose="020B0604020202020204" pitchFamily="34" charset="0"/>
              </a:defRPr>
            </a:lvl5pPr>
            <a:lvl6pPr marL="25146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6pPr>
            <a:lvl7pPr marL="29718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7pPr>
            <a:lvl8pPr marL="34290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8pPr>
            <a:lvl9pPr marL="38862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9pPr>
          </a:lstStyle>
          <a:p>
            <a:pPr algn="r" eaLnBrk="1" hangingPunct="1">
              <a:spcBef>
                <a:spcPct val="0"/>
              </a:spcBef>
              <a:buFontTx/>
              <a:buNone/>
            </a:pPr>
            <a:fld id="{5238414B-C66C-4B5D-8A02-F05974BA4850}" type="slidenum">
              <a:rPr lang="cs-CZ" altLang="cs-CZ" sz="1600">
                <a:solidFill>
                  <a:srgbClr val="64B923"/>
                </a:solidFill>
              </a:rPr>
              <a:pPr algn="r" eaLnBrk="1" hangingPunct="1">
                <a:spcBef>
                  <a:spcPct val="0"/>
                </a:spcBef>
                <a:buFontTx/>
                <a:buNone/>
              </a:pPr>
              <a:t>34</a:t>
            </a:fld>
            <a:endParaRPr lang="cs-CZ" altLang="cs-CZ" sz="1600">
              <a:solidFill>
                <a:srgbClr val="64B923"/>
              </a:solidFill>
            </a:endParaRPr>
          </a:p>
        </p:txBody>
      </p:sp>
      <p:sp>
        <p:nvSpPr>
          <p:cNvPr id="39939" name="Rectangle 2"/>
          <p:cNvSpPr>
            <a:spLocks noGrp="1" noChangeArrowheads="1"/>
          </p:cNvSpPr>
          <p:nvPr>
            <p:ph type="title" idx="4294967295"/>
          </p:nvPr>
        </p:nvSpPr>
        <p:spPr>
          <a:xfrm>
            <a:off x="431800" y="391852"/>
            <a:ext cx="7740048" cy="531813"/>
          </a:xfrm>
        </p:spPr>
        <p:txBody>
          <a:bodyPr/>
          <a:lstStyle/>
          <a:p>
            <a:pPr eaLnBrk="1" hangingPunct="1"/>
            <a:r>
              <a:rPr lang="cs-CZ" altLang="cs-CZ" sz="3500" err="1"/>
              <a:t>Example</a:t>
            </a:r>
            <a:r>
              <a:rPr lang="cs-CZ" altLang="cs-CZ" sz="3500"/>
              <a:t> </a:t>
            </a:r>
            <a:r>
              <a:rPr lang="cs-CZ" altLang="cs-CZ" sz="3500" err="1"/>
              <a:t>of</a:t>
            </a:r>
            <a:r>
              <a:rPr lang="cs-CZ" altLang="cs-CZ" sz="3500"/>
              <a:t> </a:t>
            </a:r>
            <a:r>
              <a:rPr lang="cs-CZ" altLang="cs-CZ" sz="3500" err="1"/>
              <a:t>general</a:t>
            </a:r>
            <a:r>
              <a:rPr lang="cs-CZ" altLang="cs-CZ" sz="3500"/>
              <a:t> </a:t>
            </a:r>
            <a:r>
              <a:rPr lang="cs-CZ" altLang="cs-CZ" sz="3500" err="1"/>
              <a:t>project</a:t>
            </a:r>
            <a:r>
              <a:rPr lang="cs-CZ" altLang="cs-CZ" sz="3500"/>
              <a:t> design </a:t>
            </a:r>
          </a:p>
        </p:txBody>
      </p:sp>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800" y="1394465"/>
            <a:ext cx="7532207" cy="46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399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a:xfrm>
            <a:off x="431800" y="417513"/>
            <a:ext cx="8084403" cy="531812"/>
          </a:xfrm>
        </p:spPr>
        <p:txBody>
          <a:bodyPr/>
          <a:lstStyle/>
          <a:p>
            <a:pPr eaLnBrk="1" hangingPunct="1"/>
            <a:r>
              <a:rPr lang="cs-CZ" altLang="cs-CZ" sz="3500"/>
              <a:t>Background study on </a:t>
            </a:r>
            <a:r>
              <a:rPr lang="cs-CZ" altLang="cs-CZ" sz="3500" err="1"/>
              <a:t>existing</a:t>
            </a:r>
            <a:r>
              <a:rPr lang="cs-CZ" altLang="cs-CZ" sz="3500"/>
              <a:t> </a:t>
            </a:r>
            <a:r>
              <a:rPr lang="cs-CZ" altLang="cs-CZ" sz="3500" err="1"/>
              <a:t>projects</a:t>
            </a:r>
            <a:endParaRPr lang="cs-CZ" altLang="cs-CZ" sz="3500"/>
          </a:p>
        </p:txBody>
      </p:sp>
      <p:sp>
        <p:nvSpPr>
          <p:cNvPr id="90116" name="Rectangle 3"/>
          <p:cNvSpPr>
            <a:spLocks noGrp="1" noChangeArrowheads="1"/>
          </p:cNvSpPr>
          <p:nvPr>
            <p:ph type="body" idx="4294967295"/>
          </p:nvPr>
        </p:nvSpPr>
        <p:spPr>
          <a:xfrm>
            <a:off x="559594" y="1311370"/>
            <a:ext cx="7989887" cy="4460875"/>
          </a:xfrm>
        </p:spPr>
        <p:txBody>
          <a:bodyPr/>
          <a:lstStyle/>
          <a:p>
            <a:pPr eaLnBrk="1" hangingPunct="1">
              <a:lnSpc>
                <a:spcPct val="90000"/>
              </a:lnSpc>
              <a:defRPr/>
            </a:pPr>
            <a:r>
              <a:rPr lang="cs-CZ" sz="2400" err="1"/>
              <a:t>Cordis</a:t>
            </a:r>
            <a:r>
              <a:rPr lang="cs-CZ" sz="2400"/>
              <a:t> </a:t>
            </a:r>
            <a:r>
              <a:rPr lang="cs-CZ" sz="2400" err="1"/>
              <a:t>webpages</a:t>
            </a:r>
            <a:r>
              <a:rPr lang="cs-CZ" sz="2400"/>
              <a:t>, web </a:t>
            </a:r>
            <a:r>
              <a:rPr lang="cs-CZ" sz="2400" err="1"/>
              <a:t>databases</a:t>
            </a:r>
            <a:r>
              <a:rPr lang="cs-CZ" sz="2400"/>
              <a:t>, </a:t>
            </a:r>
            <a:r>
              <a:rPr lang="cs-CZ" sz="2400" err="1"/>
              <a:t>e.g</a:t>
            </a:r>
            <a:r>
              <a:rPr lang="cs-CZ" sz="2400"/>
              <a:t>. </a:t>
            </a:r>
            <a:r>
              <a:rPr lang="cs-CZ" sz="2400">
                <a:hlinkClick r:id="rId3"/>
              </a:rPr>
              <a:t>http://www.healthcompetence.eu</a:t>
            </a:r>
            <a:r>
              <a:rPr lang="cs-CZ" sz="2400"/>
              <a:t> </a:t>
            </a:r>
          </a:p>
          <a:p>
            <a:pPr marL="0" indent="0" eaLnBrk="1" hangingPunct="1">
              <a:lnSpc>
                <a:spcPct val="90000"/>
              </a:lnSpc>
              <a:buFontTx/>
              <a:buNone/>
              <a:defRPr/>
            </a:pPr>
            <a:endParaRPr lang="cs-CZ" sz="2400"/>
          </a:p>
        </p:txBody>
      </p:sp>
      <p:pic>
        <p:nvPicPr>
          <p:cNvPr id="22533" name="Obrázek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119" y="2210938"/>
            <a:ext cx="7319695" cy="454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849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3"/>
          <p:cNvSpPr txBox="1">
            <a:spLocks noGrp="1"/>
          </p:cNvSpPr>
          <p:nvPr/>
        </p:nvSpPr>
        <p:spPr bwMode="auto">
          <a:xfrm>
            <a:off x="7269163" y="6332538"/>
            <a:ext cx="1439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Blip>
                <a:blip r:embed="rId3"/>
              </a:buBlip>
              <a:defRPr sz="2800">
                <a:solidFill>
                  <a:srgbClr val="555555"/>
                </a:solidFill>
                <a:latin typeface="Arial" panose="020B0604020202020204" pitchFamily="34" charset="0"/>
              </a:defRPr>
            </a:lvl1pPr>
            <a:lvl2pPr marL="742950" indent="-285750">
              <a:spcBef>
                <a:spcPct val="20000"/>
              </a:spcBef>
              <a:buBlip>
                <a:blip r:embed="rId3"/>
              </a:buBlip>
              <a:defRPr sz="2400">
                <a:solidFill>
                  <a:srgbClr val="555555"/>
                </a:solidFill>
                <a:latin typeface="Arial" panose="020B0604020202020204" pitchFamily="34" charset="0"/>
              </a:defRPr>
            </a:lvl2pPr>
            <a:lvl3pPr marL="1143000" indent="-228600">
              <a:spcBef>
                <a:spcPct val="20000"/>
              </a:spcBef>
              <a:buBlip>
                <a:blip r:embed="rId3"/>
              </a:buBlip>
              <a:defRPr sz="2000">
                <a:solidFill>
                  <a:srgbClr val="555555"/>
                </a:solidFill>
                <a:latin typeface="Arial" panose="020B0604020202020204" pitchFamily="34" charset="0"/>
              </a:defRPr>
            </a:lvl3pPr>
            <a:lvl4pPr marL="1600200" indent="-228600">
              <a:spcBef>
                <a:spcPct val="20000"/>
              </a:spcBef>
              <a:buBlip>
                <a:blip r:embed="rId3"/>
              </a:buBlip>
              <a:defRPr sz="2000">
                <a:solidFill>
                  <a:srgbClr val="555555"/>
                </a:solidFill>
                <a:latin typeface="Arial" panose="020B0604020202020204" pitchFamily="34" charset="0"/>
              </a:defRPr>
            </a:lvl4pPr>
            <a:lvl5pPr marL="2057400" indent="-228600">
              <a:spcBef>
                <a:spcPct val="20000"/>
              </a:spcBef>
              <a:buBlip>
                <a:blip r:embed="rId3"/>
              </a:buBlip>
              <a:defRPr sz="1600">
                <a:solidFill>
                  <a:srgbClr val="555555"/>
                </a:solidFill>
                <a:latin typeface="Arial" panose="020B0604020202020204" pitchFamily="34" charset="0"/>
              </a:defRPr>
            </a:lvl5pPr>
            <a:lvl6pPr marL="25146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6pPr>
            <a:lvl7pPr marL="29718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7pPr>
            <a:lvl8pPr marL="34290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8pPr>
            <a:lvl9pPr marL="38862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9pPr>
          </a:lstStyle>
          <a:p>
            <a:pPr algn="r" eaLnBrk="1" hangingPunct="1">
              <a:spcBef>
                <a:spcPct val="0"/>
              </a:spcBef>
              <a:buFontTx/>
              <a:buNone/>
            </a:pPr>
            <a:fld id="{32C0D697-4755-46F8-A7BB-5E4D3F04B073}" type="slidenum">
              <a:rPr lang="cs-CZ" altLang="cs-CZ" sz="1600">
                <a:solidFill>
                  <a:srgbClr val="64B923"/>
                </a:solidFill>
              </a:rPr>
              <a:pPr algn="r" eaLnBrk="1" hangingPunct="1">
                <a:spcBef>
                  <a:spcPct val="0"/>
                </a:spcBef>
                <a:buFontTx/>
                <a:buNone/>
              </a:pPr>
              <a:t>36</a:t>
            </a:fld>
            <a:endParaRPr lang="cs-CZ" altLang="cs-CZ" sz="1600">
              <a:solidFill>
                <a:srgbClr val="64B923"/>
              </a:solidFill>
            </a:endParaRPr>
          </a:p>
        </p:txBody>
      </p:sp>
      <p:sp>
        <p:nvSpPr>
          <p:cNvPr id="27651" name="Rectangle 2"/>
          <p:cNvSpPr>
            <a:spLocks noGrp="1" noChangeArrowheads="1"/>
          </p:cNvSpPr>
          <p:nvPr>
            <p:ph type="title" idx="4294967295"/>
          </p:nvPr>
        </p:nvSpPr>
        <p:spPr>
          <a:xfrm>
            <a:off x="431800" y="404813"/>
            <a:ext cx="8521131" cy="531812"/>
          </a:xfrm>
        </p:spPr>
        <p:txBody>
          <a:bodyPr/>
          <a:lstStyle/>
          <a:p>
            <a:pPr eaLnBrk="1" hangingPunct="1"/>
            <a:r>
              <a:rPr lang="en-US" altLang="cs-CZ" sz="3500"/>
              <a:t>Consultation with the grant provider</a:t>
            </a:r>
          </a:p>
        </p:txBody>
      </p:sp>
      <p:sp>
        <p:nvSpPr>
          <p:cNvPr id="90116" name="Rectangle 3"/>
          <p:cNvSpPr>
            <a:spLocks noGrp="1" noChangeArrowheads="1"/>
          </p:cNvSpPr>
          <p:nvPr>
            <p:ph type="body" idx="4294967295"/>
          </p:nvPr>
        </p:nvSpPr>
        <p:spPr>
          <a:xfrm>
            <a:off x="582661" y="1404144"/>
            <a:ext cx="7989887" cy="4460875"/>
          </a:xfrm>
        </p:spPr>
        <p:txBody>
          <a:bodyPr/>
          <a:lstStyle/>
          <a:p>
            <a:pPr>
              <a:lnSpc>
                <a:spcPct val="90000"/>
              </a:lnSpc>
              <a:spcBef>
                <a:spcPct val="30000"/>
              </a:spcBef>
              <a:defRPr/>
            </a:pPr>
            <a:r>
              <a:rPr lang="en-GB"/>
              <a:t>Is your topic the right one?</a:t>
            </a:r>
          </a:p>
          <a:p>
            <a:pPr>
              <a:lnSpc>
                <a:spcPct val="90000"/>
              </a:lnSpc>
              <a:spcBef>
                <a:spcPct val="30000"/>
              </a:spcBef>
              <a:defRPr/>
            </a:pPr>
            <a:r>
              <a:rPr lang="en-GB"/>
              <a:t>What is expected from the grant provider?</a:t>
            </a:r>
          </a:p>
          <a:p>
            <a:pPr>
              <a:lnSpc>
                <a:spcPct val="90000"/>
              </a:lnSpc>
              <a:spcBef>
                <a:spcPct val="30000"/>
              </a:spcBef>
              <a:defRPr/>
            </a:pPr>
            <a:r>
              <a:rPr lang="en-GB"/>
              <a:t>Does your proposal correspond to the call description?</a:t>
            </a:r>
          </a:p>
          <a:p>
            <a:pPr>
              <a:lnSpc>
                <a:spcPct val="90000"/>
              </a:lnSpc>
              <a:spcBef>
                <a:spcPct val="30000"/>
              </a:spcBef>
              <a:defRPr/>
            </a:pPr>
            <a:r>
              <a:rPr lang="en-GB"/>
              <a:t>Do you understand the call correctly?</a:t>
            </a:r>
          </a:p>
          <a:p>
            <a:pPr>
              <a:lnSpc>
                <a:spcPct val="90000"/>
              </a:lnSpc>
              <a:spcBef>
                <a:spcPct val="30000"/>
              </a:spcBef>
              <a:defRPr/>
            </a:pPr>
            <a:r>
              <a:rPr lang="en-GB" i="1"/>
              <a:t>Information</a:t>
            </a:r>
            <a:r>
              <a:rPr lang="cs-CZ" i="1"/>
              <a:t> </a:t>
            </a:r>
            <a:r>
              <a:rPr lang="en-GB" i="1"/>
              <a:t>days and seminars, e-mail, phone calls, meeting in Brussels, …</a:t>
            </a:r>
          </a:p>
          <a:p>
            <a:pPr marL="0" indent="0">
              <a:lnSpc>
                <a:spcPct val="90000"/>
              </a:lnSpc>
              <a:spcBef>
                <a:spcPct val="30000"/>
              </a:spcBef>
              <a:buFontTx/>
              <a:buNone/>
              <a:defRPr/>
            </a:pPr>
            <a:r>
              <a:rPr lang="en-GB" sz="2400">
                <a:solidFill>
                  <a:srgbClr val="64B923"/>
                </a:solidFill>
                <a:latin typeface="+mj-lt"/>
                <a:ea typeface="+mj-ea"/>
                <a:cs typeface="+mj-cs"/>
              </a:rPr>
              <a:t>    </a:t>
            </a:r>
          </a:p>
          <a:p>
            <a:pPr marL="0" indent="0">
              <a:lnSpc>
                <a:spcPct val="90000"/>
              </a:lnSpc>
              <a:spcBef>
                <a:spcPct val="30000"/>
              </a:spcBef>
              <a:buFontTx/>
              <a:buNone/>
              <a:defRPr/>
            </a:pPr>
            <a:endParaRPr lang="en-GB" sz="500">
              <a:solidFill>
                <a:srgbClr val="64B923"/>
              </a:solidFill>
              <a:latin typeface="+mj-lt"/>
              <a:ea typeface="+mj-ea"/>
              <a:cs typeface="+mj-cs"/>
            </a:endParaRPr>
          </a:p>
          <a:p>
            <a:pPr marL="0" indent="0">
              <a:lnSpc>
                <a:spcPct val="90000"/>
              </a:lnSpc>
              <a:spcBef>
                <a:spcPct val="30000"/>
              </a:spcBef>
              <a:buFontTx/>
              <a:buNone/>
              <a:defRPr/>
            </a:pPr>
            <a:endParaRPr lang="en-GB" sz="500">
              <a:solidFill>
                <a:srgbClr val="64B923"/>
              </a:solidFill>
              <a:latin typeface="+mj-lt"/>
              <a:ea typeface="+mj-ea"/>
              <a:cs typeface="+mj-cs"/>
            </a:endParaRPr>
          </a:p>
          <a:p>
            <a:pPr marL="0" indent="0">
              <a:lnSpc>
                <a:spcPct val="90000"/>
              </a:lnSpc>
              <a:spcBef>
                <a:spcPct val="30000"/>
              </a:spcBef>
              <a:buFontTx/>
              <a:buNone/>
              <a:defRPr/>
            </a:pPr>
            <a:r>
              <a:rPr lang="en-GB">
                <a:solidFill>
                  <a:srgbClr val="64B923"/>
                </a:solidFill>
                <a:latin typeface="+mj-lt"/>
                <a:ea typeface="+mj-ea"/>
                <a:cs typeface="+mj-cs"/>
              </a:rPr>
              <a:t>Consultation with the grant provider ide</a:t>
            </a:r>
            <a:r>
              <a:rPr lang="cs-CZ">
                <a:solidFill>
                  <a:srgbClr val="64B923"/>
                </a:solidFill>
                <a:latin typeface="+mj-lt"/>
                <a:ea typeface="+mj-ea"/>
                <a:cs typeface="+mj-cs"/>
              </a:rPr>
              <a:t>al</a:t>
            </a:r>
            <a:r>
              <a:rPr lang="en-GB">
                <a:solidFill>
                  <a:srgbClr val="64B923"/>
                </a:solidFill>
                <a:latin typeface="+mj-lt"/>
                <a:ea typeface="+mj-ea"/>
                <a:cs typeface="+mj-cs"/>
              </a:rPr>
              <a:t>y before call official opening =&gt; smaller competition!</a:t>
            </a:r>
            <a:endParaRPr lang="en-GB"/>
          </a:p>
        </p:txBody>
      </p:sp>
    </p:spTree>
    <p:extLst>
      <p:ext uri="{BB962C8B-B14F-4D97-AF65-F5344CB8AC3E}">
        <p14:creationId xmlns:p14="http://schemas.microsoft.com/office/powerpoint/2010/main" val="911048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62088" y="2889944"/>
            <a:ext cx="7391626" cy="792163"/>
          </a:xfrm>
        </p:spPr>
        <p:txBody>
          <a:bodyPr/>
          <a:lstStyle/>
          <a:p>
            <a:pPr>
              <a:defRPr/>
            </a:pPr>
            <a:r>
              <a:rPr lang="cs-CZ">
                <a:solidFill>
                  <a:schemeClr val="bg1">
                    <a:lumMod val="50000"/>
                  </a:schemeClr>
                </a:solidFill>
                <a:ea typeface="+mj-ea"/>
                <a:cs typeface="+mj-cs"/>
              </a:rPr>
              <a:t>2 – </a:t>
            </a:r>
            <a:r>
              <a:rPr lang="cs-CZ" err="1">
                <a:solidFill>
                  <a:schemeClr val="bg1">
                    <a:lumMod val="50000"/>
                  </a:schemeClr>
                </a:solidFill>
                <a:ea typeface="+mj-ea"/>
                <a:cs typeface="+mj-cs"/>
              </a:rPr>
              <a:t>Impact</a:t>
            </a:r>
            <a:endParaRPr lang="en-GB">
              <a:solidFill>
                <a:schemeClr val="bg1">
                  <a:lumMod val="50000"/>
                </a:schemeClr>
              </a:solidFill>
              <a:ea typeface="+mj-ea"/>
              <a:cs typeface="+mj-cs"/>
            </a:endParaRPr>
          </a:p>
        </p:txBody>
      </p:sp>
      <p:sp>
        <p:nvSpPr>
          <p:cNvPr id="38915" name="Obdĺžnik 3"/>
          <p:cNvSpPr>
            <a:spLocks noChangeArrowheads="1"/>
          </p:cNvSpPr>
          <p:nvPr/>
        </p:nvSpPr>
        <p:spPr bwMode="auto">
          <a:xfrm>
            <a:off x="1090613" y="2600325"/>
            <a:ext cx="138112" cy="938213"/>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endParaRPr lang="en-US" altLang="cs-CZ">
              <a:solidFill>
                <a:srgbClr val="000000"/>
              </a:solidFill>
            </a:endParaRPr>
          </a:p>
        </p:txBody>
      </p:sp>
    </p:spTree>
    <p:extLst>
      <p:ext uri="{BB962C8B-B14F-4D97-AF65-F5344CB8AC3E}">
        <p14:creationId xmlns:p14="http://schemas.microsoft.com/office/powerpoint/2010/main" val="123807047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2288" y="285750"/>
            <a:ext cx="8274050" cy="616775"/>
          </a:xfrm>
        </p:spPr>
        <p:txBody>
          <a:bodyPr/>
          <a:lstStyle/>
          <a:p>
            <a:r>
              <a:rPr lang="cs-CZ" sz="3500" err="1"/>
              <a:t>Impact</a:t>
            </a:r>
            <a:r>
              <a:rPr lang="cs-CZ" sz="3500"/>
              <a:t> – </a:t>
            </a:r>
            <a:r>
              <a:rPr lang="cs-CZ" sz="3500" err="1"/>
              <a:t>what</a:t>
            </a:r>
            <a:r>
              <a:rPr lang="cs-CZ" sz="3500"/>
              <a:t> </a:t>
            </a:r>
            <a:r>
              <a:rPr lang="cs-CZ" sz="3500" err="1"/>
              <a:t>is</a:t>
            </a:r>
            <a:r>
              <a:rPr lang="cs-CZ" sz="3500"/>
              <a:t> </a:t>
            </a:r>
            <a:r>
              <a:rPr lang="cs-CZ" sz="3500" err="1"/>
              <a:t>it</a:t>
            </a:r>
            <a:r>
              <a:rPr lang="cs-CZ" sz="3500"/>
              <a:t>?</a:t>
            </a:r>
          </a:p>
        </p:txBody>
      </p:sp>
      <p:sp>
        <p:nvSpPr>
          <p:cNvPr id="3" name="Zástupný symbol pro obsah 2"/>
          <p:cNvSpPr>
            <a:spLocks noGrp="1"/>
          </p:cNvSpPr>
          <p:nvPr>
            <p:ph idx="1"/>
          </p:nvPr>
        </p:nvSpPr>
        <p:spPr>
          <a:xfrm>
            <a:off x="511176" y="1243262"/>
            <a:ext cx="8285162" cy="4420560"/>
          </a:xfrm>
        </p:spPr>
        <p:txBody>
          <a:bodyPr/>
          <a:lstStyle/>
          <a:p>
            <a:pPr marL="0" indent="0">
              <a:spcAft>
                <a:spcPts val="600"/>
              </a:spcAft>
              <a:buNone/>
            </a:pPr>
            <a:r>
              <a:rPr lang="cs-CZ" sz="3200" err="1">
                <a:solidFill>
                  <a:schemeClr val="tx1">
                    <a:lumMod val="50000"/>
                    <a:lumOff val="50000"/>
                  </a:schemeClr>
                </a:solidFill>
              </a:rPr>
              <a:t>The</a:t>
            </a:r>
            <a:r>
              <a:rPr lang="cs-CZ" sz="3200">
                <a:solidFill>
                  <a:schemeClr val="tx1">
                    <a:lumMod val="50000"/>
                    <a:lumOff val="50000"/>
                  </a:schemeClr>
                </a:solidFill>
              </a:rPr>
              <a:t> </a:t>
            </a:r>
            <a:r>
              <a:rPr lang="cs-CZ" sz="3200" err="1">
                <a:solidFill>
                  <a:schemeClr val="tx1">
                    <a:lumMod val="50000"/>
                    <a:lumOff val="50000"/>
                  </a:schemeClr>
                </a:solidFill>
              </a:rPr>
              <a:t>key</a:t>
            </a:r>
            <a:r>
              <a:rPr lang="cs-CZ" sz="3200">
                <a:solidFill>
                  <a:schemeClr val="tx1">
                    <a:lumMod val="50000"/>
                    <a:lumOff val="50000"/>
                  </a:schemeClr>
                </a:solidFill>
              </a:rPr>
              <a:t> </a:t>
            </a:r>
            <a:r>
              <a:rPr lang="cs-CZ" sz="3200" err="1">
                <a:solidFill>
                  <a:schemeClr val="tx1">
                    <a:lumMod val="50000"/>
                    <a:lumOff val="50000"/>
                  </a:schemeClr>
                </a:solidFill>
              </a:rPr>
              <a:t>is</a:t>
            </a:r>
            <a:r>
              <a:rPr lang="cs-CZ" sz="3200">
                <a:solidFill>
                  <a:schemeClr val="tx1">
                    <a:lumMod val="50000"/>
                    <a:lumOff val="50000"/>
                  </a:schemeClr>
                </a:solidFill>
              </a:rPr>
              <a:t> </a:t>
            </a:r>
            <a:r>
              <a:rPr lang="cs-CZ" sz="3200" err="1">
                <a:solidFill>
                  <a:schemeClr val="tx1">
                    <a:lumMod val="50000"/>
                    <a:lumOff val="50000"/>
                  </a:schemeClr>
                </a:solidFill>
              </a:rPr>
              <a:t>answering</a:t>
            </a:r>
            <a:r>
              <a:rPr lang="cs-CZ" sz="3200">
                <a:solidFill>
                  <a:schemeClr val="tx1">
                    <a:lumMod val="50000"/>
                    <a:lumOff val="50000"/>
                  </a:schemeClr>
                </a:solidFill>
              </a:rPr>
              <a:t> </a:t>
            </a:r>
            <a:r>
              <a:rPr lang="cs-CZ" sz="3200" err="1">
                <a:solidFill>
                  <a:schemeClr val="tx1">
                    <a:lumMod val="50000"/>
                    <a:lumOff val="50000"/>
                  </a:schemeClr>
                </a:solidFill>
              </a:rPr>
              <a:t>the</a:t>
            </a:r>
            <a:r>
              <a:rPr lang="cs-CZ" sz="3200">
                <a:solidFill>
                  <a:schemeClr val="tx1">
                    <a:lumMod val="50000"/>
                    <a:lumOff val="50000"/>
                  </a:schemeClr>
                </a:solidFill>
              </a:rPr>
              <a:t> </a:t>
            </a:r>
            <a:r>
              <a:rPr lang="cs-CZ" sz="3200" err="1">
                <a:solidFill>
                  <a:schemeClr val="tx1">
                    <a:lumMod val="50000"/>
                    <a:lumOff val="50000"/>
                  </a:schemeClr>
                </a:solidFill>
              </a:rPr>
              <a:t>following</a:t>
            </a:r>
            <a:r>
              <a:rPr lang="cs-CZ" sz="3200">
                <a:solidFill>
                  <a:schemeClr val="tx1">
                    <a:lumMod val="50000"/>
                    <a:lumOff val="50000"/>
                  </a:schemeClr>
                </a:solidFill>
              </a:rPr>
              <a:t> </a:t>
            </a:r>
            <a:r>
              <a:rPr lang="cs-CZ" sz="3200" err="1">
                <a:solidFill>
                  <a:schemeClr val="tx1">
                    <a:lumMod val="50000"/>
                    <a:lumOff val="50000"/>
                  </a:schemeClr>
                </a:solidFill>
              </a:rPr>
              <a:t>questions</a:t>
            </a:r>
            <a:r>
              <a:rPr lang="cs-CZ" sz="3200">
                <a:solidFill>
                  <a:schemeClr val="tx1">
                    <a:lumMod val="50000"/>
                    <a:lumOff val="50000"/>
                  </a:schemeClr>
                </a:solidFill>
              </a:rPr>
              <a:t>:</a:t>
            </a:r>
          </a:p>
          <a:p>
            <a:r>
              <a:rPr lang="cs-CZ" sz="3200" err="1">
                <a:solidFill>
                  <a:schemeClr val="tx1">
                    <a:lumMod val="50000"/>
                    <a:lumOff val="50000"/>
                  </a:schemeClr>
                </a:solidFill>
              </a:rPr>
              <a:t>The</a:t>
            </a:r>
            <a:r>
              <a:rPr lang="cs-CZ" sz="3200">
                <a:solidFill>
                  <a:schemeClr val="tx1">
                    <a:lumMod val="50000"/>
                    <a:lumOff val="50000"/>
                  </a:schemeClr>
                </a:solidFill>
              </a:rPr>
              <a:t> </a:t>
            </a:r>
            <a:r>
              <a:rPr lang="cs-CZ" sz="3200" err="1">
                <a:solidFill>
                  <a:srgbClr val="7AC143"/>
                </a:solidFill>
              </a:rPr>
              <a:t>scientific</a:t>
            </a:r>
            <a:r>
              <a:rPr lang="cs-CZ" sz="3200">
                <a:solidFill>
                  <a:srgbClr val="7AC143"/>
                </a:solidFill>
              </a:rPr>
              <a:t>/</a:t>
            </a:r>
            <a:r>
              <a:rPr lang="cs-CZ" sz="3200" err="1">
                <a:solidFill>
                  <a:srgbClr val="7AC143"/>
                </a:solidFill>
              </a:rPr>
              <a:t>societal</a:t>
            </a:r>
            <a:r>
              <a:rPr lang="cs-CZ" sz="3200">
                <a:solidFill>
                  <a:srgbClr val="7AC143"/>
                </a:solidFill>
              </a:rPr>
              <a:t> </a:t>
            </a:r>
            <a:r>
              <a:rPr lang="cs-CZ" sz="3200" err="1">
                <a:solidFill>
                  <a:srgbClr val="7AC143"/>
                </a:solidFill>
              </a:rPr>
              <a:t>impacts</a:t>
            </a:r>
            <a:r>
              <a:rPr lang="cs-CZ" sz="3200">
                <a:solidFill>
                  <a:srgbClr val="7AC143"/>
                </a:solidFill>
              </a:rPr>
              <a:t> </a:t>
            </a:r>
            <a:r>
              <a:rPr lang="cs-CZ" sz="3200" err="1">
                <a:solidFill>
                  <a:schemeClr val="tx1">
                    <a:lumMod val="50000"/>
                    <a:lumOff val="50000"/>
                  </a:schemeClr>
                </a:solidFill>
              </a:rPr>
              <a:t>of</a:t>
            </a:r>
            <a:r>
              <a:rPr lang="cs-CZ" sz="3200">
                <a:solidFill>
                  <a:schemeClr val="tx1">
                    <a:lumMod val="50000"/>
                    <a:lumOff val="50000"/>
                  </a:schemeClr>
                </a:solidFill>
              </a:rPr>
              <a:t> </a:t>
            </a:r>
            <a:r>
              <a:rPr lang="cs-CZ" sz="3200" err="1">
                <a:solidFill>
                  <a:schemeClr val="tx1">
                    <a:lumMod val="50000"/>
                    <a:lumOff val="50000"/>
                  </a:schemeClr>
                </a:solidFill>
              </a:rPr>
              <a:t>the</a:t>
            </a:r>
            <a:r>
              <a:rPr lang="cs-CZ" sz="3200">
                <a:solidFill>
                  <a:schemeClr val="tx1">
                    <a:lumMod val="50000"/>
                    <a:lumOff val="50000"/>
                  </a:schemeClr>
                </a:solidFill>
              </a:rPr>
              <a:t> </a:t>
            </a:r>
            <a:r>
              <a:rPr lang="cs-CZ" sz="3200" err="1">
                <a:solidFill>
                  <a:schemeClr val="tx1">
                    <a:lumMod val="50000"/>
                    <a:lumOff val="50000"/>
                  </a:schemeClr>
                </a:solidFill>
              </a:rPr>
              <a:t>results</a:t>
            </a:r>
            <a:endParaRPr lang="cs-CZ" sz="3200">
              <a:solidFill>
                <a:schemeClr val="tx1">
                  <a:lumMod val="50000"/>
                  <a:lumOff val="50000"/>
                </a:schemeClr>
              </a:solidFill>
            </a:endParaRPr>
          </a:p>
          <a:p>
            <a:pPr lvl="1"/>
            <a:r>
              <a:rPr lang="cs-CZ" sz="2800" b="1" err="1">
                <a:solidFill>
                  <a:srgbClr val="7AC143"/>
                </a:solidFill>
                <a:cs typeface="ＭＳ Ｐゴシック" charset="0"/>
              </a:rPr>
              <a:t>What</a:t>
            </a:r>
            <a:r>
              <a:rPr lang="cs-CZ" sz="2800">
                <a:solidFill>
                  <a:srgbClr val="7AC143"/>
                </a:solidFill>
                <a:cs typeface="ＭＳ Ｐゴシック" charset="0"/>
              </a:rPr>
              <a:t> </a:t>
            </a:r>
            <a:r>
              <a:rPr lang="cs-CZ" sz="2800" err="1">
                <a:solidFill>
                  <a:schemeClr val="tx1">
                    <a:lumMod val="50000"/>
                    <a:lumOff val="50000"/>
                  </a:schemeClr>
                </a:solidFill>
                <a:cs typeface="ＭＳ Ｐゴシック" charset="0"/>
              </a:rPr>
              <a:t>will</a:t>
            </a:r>
            <a:r>
              <a:rPr lang="cs-CZ" sz="2800">
                <a:solidFill>
                  <a:schemeClr val="tx1">
                    <a:lumMod val="50000"/>
                    <a:lumOff val="50000"/>
                  </a:schemeClr>
                </a:solidFill>
                <a:cs typeface="ＭＳ Ｐゴシック" charset="0"/>
              </a:rPr>
              <a:t> </a:t>
            </a:r>
            <a:r>
              <a:rPr lang="cs-CZ" sz="2800" err="1">
                <a:solidFill>
                  <a:schemeClr val="tx1">
                    <a:lumMod val="50000"/>
                    <a:lumOff val="50000"/>
                  </a:schemeClr>
                </a:solidFill>
                <a:cs typeface="ＭＳ Ｐゴシック" charset="0"/>
              </a:rPr>
              <a:t>be</a:t>
            </a:r>
            <a:r>
              <a:rPr lang="cs-CZ" sz="2800">
                <a:solidFill>
                  <a:schemeClr val="tx1">
                    <a:lumMod val="50000"/>
                    <a:lumOff val="50000"/>
                  </a:schemeClr>
                </a:solidFill>
                <a:cs typeface="ＭＳ Ｐゴシック" charset="0"/>
              </a:rPr>
              <a:t> </a:t>
            </a:r>
            <a:r>
              <a:rPr lang="cs-CZ" sz="2800" err="1">
                <a:solidFill>
                  <a:schemeClr val="tx1">
                    <a:lumMod val="50000"/>
                    <a:lumOff val="50000"/>
                  </a:schemeClr>
                </a:solidFill>
                <a:cs typeface="ＭＳ Ｐゴシック" charset="0"/>
              </a:rPr>
              <a:t>the</a:t>
            </a:r>
            <a:r>
              <a:rPr lang="cs-CZ" sz="2800">
                <a:solidFill>
                  <a:schemeClr val="tx1">
                    <a:lumMod val="50000"/>
                    <a:lumOff val="50000"/>
                  </a:schemeClr>
                </a:solidFill>
                <a:cs typeface="ＭＳ Ｐゴシック" charset="0"/>
              </a:rPr>
              <a:t> </a:t>
            </a:r>
            <a:r>
              <a:rPr lang="cs-CZ" sz="2800" b="1" err="1">
                <a:solidFill>
                  <a:srgbClr val="7AC143"/>
                </a:solidFill>
                <a:cs typeface="ＭＳ Ｐゴシック" charset="0"/>
              </a:rPr>
              <a:t>results</a:t>
            </a:r>
            <a:r>
              <a:rPr lang="cs-CZ" sz="2800">
                <a:solidFill>
                  <a:srgbClr val="7AC143"/>
                </a:solidFill>
                <a:cs typeface="ＭＳ Ｐゴシック" charset="0"/>
              </a:rPr>
              <a:t> </a:t>
            </a:r>
            <a:r>
              <a:rPr lang="cs-CZ" sz="2800" err="1">
                <a:solidFill>
                  <a:schemeClr val="tx1">
                    <a:lumMod val="50000"/>
                    <a:lumOff val="50000"/>
                  </a:schemeClr>
                </a:solidFill>
                <a:cs typeface="ＭＳ Ｐゴシック" charset="0"/>
              </a:rPr>
              <a:t>of</a:t>
            </a:r>
            <a:r>
              <a:rPr lang="cs-CZ" sz="2800">
                <a:solidFill>
                  <a:schemeClr val="tx1">
                    <a:lumMod val="50000"/>
                    <a:lumOff val="50000"/>
                  </a:schemeClr>
                </a:solidFill>
                <a:cs typeface="ＭＳ Ｐゴシック" charset="0"/>
              </a:rPr>
              <a:t> </a:t>
            </a:r>
            <a:r>
              <a:rPr lang="cs-CZ" sz="2800" err="1">
                <a:solidFill>
                  <a:schemeClr val="tx1">
                    <a:lumMod val="50000"/>
                    <a:lumOff val="50000"/>
                  </a:schemeClr>
                </a:solidFill>
                <a:cs typeface="ＭＳ Ｐゴシック" charset="0"/>
              </a:rPr>
              <a:t>the</a:t>
            </a:r>
            <a:r>
              <a:rPr lang="cs-CZ" sz="2800">
                <a:solidFill>
                  <a:schemeClr val="tx1">
                    <a:lumMod val="50000"/>
                    <a:lumOff val="50000"/>
                  </a:schemeClr>
                </a:solidFill>
                <a:cs typeface="ＭＳ Ｐゴシック" charset="0"/>
              </a:rPr>
              <a:t> </a:t>
            </a:r>
            <a:r>
              <a:rPr lang="cs-CZ" sz="2800" err="1">
                <a:solidFill>
                  <a:schemeClr val="tx1">
                    <a:lumMod val="50000"/>
                    <a:lumOff val="50000"/>
                  </a:schemeClr>
                </a:solidFill>
                <a:cs typeface="ＭＳ Ｐゴシック" charset="0"/>
              </a:rPr>
              <a:t>project</a:t>
            </a:r>
            <a:r>
              <a:rPr lang="cs-CZ" sz="2800">
                <a:solidFill>
                  <a:schemeClr val="tx1">
                    <a:lumMod val="50000"/>
                    <a:lumOff val="50000"/>
                  </a:schemeClr>
                </a:solidFill>
                <a:cs typeface="ＭＳ Ｐゴシック" charset="0"/>
              </a:rPr>
              <a:t>?</a:t>
            </a:r>
          </a:p>
          <a:p>
            <a:pPr lvl="1"/>
            <a:r>
              <a:rPr lang="cs-CZ" sz="2800" b="1" err="1">
                <a:solidFill>
                  <a:srgbClr val="7AC143"/>
                </a:solidFill>
                <a:cs typeface="ＭＳ Ｐゴシック" charset="0"/>
              </a:rPr>
              <a:t>What</a:t>
            </a:r>
            <a:r>
              <a:rPr lang="cs-CZ" sz="2800" b="1">
                <a:solidFill>
                  <a:srgbClr val="7AC143"/>
                </a:solidFill>
                <a:cs typeface="ＭＳ Ｐゴシック" charset="0"/>
              </a:rPr>
              <a:t> / </a:t>
            </a:r>
            <a:r>
              <a:rPr lang="cs-CZ" sz="2800" b="1" err="1">
                <a:solidFill>
                  <a:srgbClr val="7AC143"/>
                </a:solidFill>
                <a:cs typeface="ＭＳ Ｐゴシック" charset="0"/>
              </a:rPr>
              <a:t>Who</a:t>
            </a:r>
            <a:r>
              <a:rPr lang="cs-CZ" sz="2800" b="1">
                <a:solidFill>
                  <a:srgbClr val="7AC143"/>
                </a:solidFill>
                <a:cs typeface="ＭＳ Ｐゴシック" charset="0"/>
              </a:rPr>
              <a:t> </a:t>
            </a:r>
            <a:r>
              <a:rPr lang="cs-CZ" sz="2800">
                <a:solidFill>
                  <a:schemeClr val="tx1">
                    <a:lumMod val="50000"/>
                    <a:lumOff val="50000"/>
                  </a:schemeClr>
                </a:solidFill>
                <a:cs typeface="ＭＳ Ｐゴシック" charset="0"/>
              </a:rPr>
              <a:t>are </a:t>
            </a:r>
            <a:r>
              <a:rPr lang="cs-CZ" sz="2800" err="1">
                <a:solidFill>
                  <a:schemeClr val="tx1">
                    <a:lumMod val="50000"/>
                    <a:lumOff val="50000"/>
                  </a:schemeClr>
                </a:solidFill>
                <a:cs typeface="ＭＳ Ｐゴシック" charset="0"/>
              </a:rPr>
              <a:t>the</a:t>
            </a:r>
            <a:r>
              <a:rPr lang="cs-CZ" sz="2800">
                <a:solidFill>
                  <a:schemeClr val="tx1">
                    <a:lumMod val="50000"/>
                    <a:lumOff val="50000"/>
                  </a:schemeClr>
                </a:solidFill>
                <a:cs typeface="ＭＳ Ｐゴシック" charset="0"/>
              </a:rPr>
              <a:t> </a:t>
            </a:r>
            <a:r>
              <a:rPr lang="cs-CZ" sz="2800" err="1">
                <a:solidFill>
                  <a:schemeClr val="tx1">
                    <a:lumMod val="50000"/>
                    <a:lumOff val="50000"/>
                  </a:schemeClr>
                </a:solidFill>
                <a:cs typeface="ＭＳ Ｐゴシック" charset="0"/>
              </a:rPr>
              <a:t>results</a:t>
            </a:r>
            <a:r>
              <a:rPr lang="cs-CZ" sz="2800">
                <a:solidFill>
                  <a:schemeClr val="tx1">
                    <a:lumMod val="50000"/>
                    <a:lumOff val="50000"/>
                  </a:schemeClr>
                </a:solidFill>
                <a:cs typeface="ＭＳ Ｐゴシック" charset="0"/>
              </a:rPr>
              <a:t> </a:t>
            </a:r>
            <a:r>
              <a:rPr lang="cs-CZ" sz="2800" err="1">
                <a:solidFill>
                  <a:schemeClr val="tx1">
                    <a:lumMod val="50000"/>
                    <a:lumOff val="50000"/>
                  </a:schemeClr>
                </a:solidFill>
                <a:cs typeface="ＭＳ Ｐゴシック" charset="0"/>
              </a:rPr>
              <a:t>for</a:t>
            </a:r>
            <a:r>
              <a:rPr lang="cs-CZ" sz="2800">
                <a:solidFill>
                  <a:schemeClr val="tx1">
                    <a:lumMod val="50000"/>
                    <a:lumOff val="50000"/>
                  </a:schemeClr>
                </a:solidFill>
                <a:cs typeface="ＭＳ Ｐゴシック" charset="0"/>
              </a:rPr>
              <a:t> – </a:t>
            </a:r>
            <a:r>
              <a:rPr lang="cs-CZ" sz="2800" err="1">
                <a:solidFill>
                  <a:schemeClr val="tx1">
                    <a:lumMod val="50000"/>
                    <a:lumOff val="50000"/>
                  </a:schemeClr>
                </a:solidFill>
                <a:cs typeface="ＭＳ Ｐゴシック" charset="0"/>
              </a:rPr>
              <a:t>target</a:t>
            </a:r>
            <a:r>
              <a:rPr lang="cs-CZ" sz="2800">
                <a:solidFill>
                  <a:schemeClr val="tx1">
                    <a:lumMod val="50000"/>
                    <a:lumOff val="50000"/>
                  </a:schemeClr>
                </a:solidFill>
                <a:cs typeface="ＭＳ Ｐゴシック" charset="0"/>
              </a:rPr>
              <a:t> </a:t>
            </a:r>
            <a:r>
              <a:rPr lang="cs-CZ" sz="2800" err="1">
                <a:solidFill>
                  <a:schemeClr val="tx1">
                    <a:lumMod val="50000"/>
                    <a:lumOff val="50000"/>
                  </a:schemeClr>
                </a:solidFill>
                <a:cs typeface="ＭＳ Ｐゴシック" charset="0"/>
              </a:rPr>
              <a:t>group</a:t>
            </a:r>
            <a:r>
              <a:rPr lang="cs-CZ" sz="2800">
                <a:solidFill>
                  <a:schemeClr val="tx1">
                    <a:lumMod val="50000"/>
                    <a:lumOff val="50000"/>
                  </a:schemeClr>
                </a:solidFill>
                <a:cs typeface="ＭＳ Ｐゴシック" charset="0"/>
              </a:rPr>
              <a:t>?</a:t>
            </a:r>
          </a:p>
          <a:p>
            <a:pPr lvl="1"/>
            <a:r>
              <a:rPr lang="cs-CZ" sz="2800" err="1">
                <a:solidFill>
                  <a:schemeClr val="tx1">
                    <a:lumMod val="50000"/>
                    <a:lumOff val="50000"/>
                  </a:schemeClr>
                </a:solidFill>
                <a:cs typeface="ＭＳ Ｐゴシック" charset="0"/>
              </a:rPr>
              <a:t>What</a:t>
            </a:r>
            <a:r>
              <a:rPr lang="cs-CZ" sz="2800">
                <a:solidFill>
                  <a:schemeClr val="tx1">
                    <a:lumMod val="50000"/>
                    <a:lumOff val="50000"/>
                  </a:schemeClr>
                </a:solidFill>
                <a:cs typeface="ＭＳ Ｐゴシック" charset="0"/>
              </a:rPr>
              <a:t> </a:t>
            </a:r>
            <a:r>
              <a:rPr lang="cs-CZ" sz="2800" b="1" err="1">
                <a:solidFill>
                  <a:srgbClr val="7AC143"/>
                </a:solidFill>
                <a:cs typeface="ＭＳ Ｐゴシック" charset="0"/>
              </a:rPr>
              <a:t>differences</a:t>
            </a:r>
            <a:r>
              <a:rPr lang="cs-CZ" sz="2800">
                <a:solidFill>
                  <a:schemeClr val="tx1">
                    <a:lumMod val="50000"/>
                    <a:lumOff val="50000"/>
                  </a:schemeClr>
                </a:solidFill>
                <a:cs typeface="ＭＳ Ｐゴシック" charset="0"/>
              </a:rPr>
              <a:t> </a:t>
            </a:r>
            <a:r>
              <a:rPr lang="cs-CZ" sz="2800" err="1">
                <a:solidFill>
                  <a:schemeClr val="tx1">
                    <a:lumMod val="50000"/>
                    <a:lumOff val="50000"/>
                  </a:schemeClr>
                </a:solidFill>
                <a:cs typeface="ＭＳ Ｐゴシック" charset="0"/>
              </a:rPr>
              <a:t>they</a:t>
            </a:r>
            <a:r>
              <a:rPr lang="cs-CZ" sz="2800">
                <a:solidFill>
                  <a:schemeClr val="tx1">
                    <a:lumMod val="50000"/>
                    <a:lumOff val="50000"/>
                  </a:schemeClr>
                </a:solidFill>
                <a:cs typeface="ＭＳ Ｐゴシック" charset="0"/>
              </a:rPr>
              <a:t> </a:t>
            </a:r>
            <a:r>
              <a:rPr lang="cs-CZ" sz="2800" err="1">
                <a:solidFill>
                  <a:schemeClr val="tx1">
                    <a:lumMod val="50000"/>
                    <a:lumOff val="50000"/>
                  </a:schemeClr>
                </a:solidFill>
                <a:cs typeface="ＭＳ Ｐゴシック" charset="0"/>
              </a:rPr>
              <a:t>can</a:t>
            </a:r>
            <a:r>
              <a:rPr lang="cs-CZ" sz="2800">
                <a:solidFill>
                  <a:schemeClr val="tx1">
                    <a:lumMod val="50000"/>
                    <a:lumOff val="50000"/>
                  </a:schemeClr>
                </a:solidFill>
                <a:cs typeface="ＭＳ Ｐゴシック" charset="0"/>
              </a:rPr>
              <a:t> </a:t>
            </a:r>
            <a:r>
              <a:rPr lang="cs-CZ" sz="2800" err="1">
                <a:solidFill>
                  <a:schemeClr val="tx1">
                    <a:lumMod val="50000"/>
                    <a:lumOff val="50000"/>
                  </a:schemeClr>
                </a:solidFill>
                <a:cs typeface="ＭＳ Ｐゴシック" charset="0"/>
              </a:rPr>
              <a:t>bring</a:t>
            </a:r>
            <a:r>
              <a:rPr lang="cs-CZ" sz="2800">
                <a:solidFill>
                  <a:schemeClr val="tx1">
                    <a:lumMod val="50000"/>
                    <a:lumOff val="50000"/>
                  </a:schemeClr>
                </a:solidFill>
                <a:cs typeface="ＭＳ Ｐゴシック" charset="0"/>
              </a:rPr>
              <a:t> </a:t>
            </a:r>
            <a:r>
              <a:rPr lang="cs-CZ" sz="2800" err="1">
                <a:solidFill>
                  <a:schemeClr val="tx1">
                    <a:lumMod val="50000"/>
                    <a:lumOff val="50000"/>
                  </a:schemeClr>
                </a:solidFill>
                <a:cs typeface="ＭＳ Ｐゴシック" charset="0"/>
              </a:rPr>
              <a:t>about</a:t>
            </a:r>
            <a:r>
              <a:rPr lang="cs-CZ" sz="2800">
                <a:solidFill>
                  <a:schemeClr val="tx1">
                    <a:lumMod val="50000"/>
                    <a:lumOff val="50000"/>
                  </a:schemeClr>
                </a:solidFill>
                <a:cs typeface="ＭＳ Ｐゴシック" charset="0"/>
              </a:rPr>
              <a:t> / </a:t>
            </a:r>
            <a:r>
              <a:rPr lang="cs-CZ" sz="2800" b="1" err="1">
                <a:solidFill>
                  <a:srgbClr val="7AC143"/>
                </a:solidFill>
                <a:cs typeface="ＭＳ Ｐゴシック" charset="0"/>
              </a:rPr>
              <a:t>w</a:t>
            </a:r>
            <a:r>
              <a:rPr lang="cs-CZ" sz="2800" b="1" err="1">
                <a:solidFill>
                  <a:srgbClr val="7AC143"/>
                </a:solidFill>
              </a:rPr>
              <a:t>hy</a:t>
            </a:r>
            <a:r>
              <a:rPr lang="cs-CZ" sz="2800">
                <a:solidFill>
                  <a:srgbClr val="7AC143"/>
                </a:solidFill>
              </a:rPr>
              <a:t> </a:t>
            </a:r>
            <a:r>
              <a:rPr lang="cs-CZ" sz="2800">
                <a:solidFill>
                  <a:schemeClr val="tx1">
                    <a:lumMod val="50000"/>
                    <a:lumOff val="50000"/>
                  </a:schemeClr>
                </a:solidFill>
              </a:rPr>
              <a:t>are </a:t>
            </a:r>
            <a:r>
              <a:rPr lang="cs-CZ" sz="2800" err="1">
                <a:solidFill>
                  <a:schemeClr val="tx1">
                    <a:lumMod val="50000"/>
                    <a:lumOff val="50000"/>
                  </a:schemeClr>
                </a:solidFill>
              </a:rPr>
              <a:t>the</a:t>
            </a:r>
            <a:r>
              <a:rPr lang="cs-CZ" sz="2800">
                <a:solidFill>
                  <a:schemeClr val="tx1">
                    <a:lumMod val="50000"/>
                    <a:lumOff val="50000"/>
                  </a:schemeClr>
                </a:solidFill>
              </a:rPr>
              <a:t> </a:t>
            </a:r>
            <a:r>
              <a:rPr lang="cs-CZ" sz="2800" err="1">
                <a:solidFill>
                  <a:schemeClr val="tx1">
                    <a:lumMod val="50000"/>
                    <a:lumOff val="50000"/>
                  </a:schemeClr>
                </a:solidFill>
              </a:rPr>
              <a:t>results</a:t>
            </a:r>
            <a:r>
              <a:rPr lang="cs-CZ" sz="2800">
                <a:solidFill>
                  <a:schemeClr val="tx1">
                    <a:lumMod val="50000"/>
                    <a:lumOff val="50000"/>
                  </a:schemeClr>
                </a:solidFill>
              </a:rPr>
              <a:t> </a:t>
            </a:r>
            <a:r>
              <a:rPr lang="cs-CZ" sz="2800" b="1" err="1">
                <a:solidFill>
                  <a:srgbClr val="7AC143"/>
                </a:solidFill>
              </a:rPr>
              <a:t>needed</a:t>
            </a:r>
            <a:r>
              <a:rPr lang="cs-CZ" sz="2800">
                <a:solidFill>
                  <a:schemeClr val="tx1">
                    <a:lumMod val="50000"/>
                    <a:lumOff val="50000"/>
                  </a:schemeClr>
                </a:solidFill>
              </a:rPr>
              <a:t>?</a:t>
            </a:r>
          </a:p>
          <a:p>
            <a:pPr marL="0" indent="0">
              <a:buNone/>
            </a:pPr>
            <a:endParaRPr lang="cs-CZ" sz="3200">
              <a:solidFill>
                <a:schemeClr val="tx1">
                  <a:lumMod val="50000"/>
                  <a:lumOff val="50000"/>
                </a:schemeClr>
              </a:solidFill>
            </a:endParaRPr>
          </a:p>
          <a:p>
            <a:endParaRPr lang="cs-CZ" sz="3200">
              <a:solidFill>
                <a:schemeClr val="tx1">
                  <a:lumMod val="50000"/>
                  <a:lumOff val="50000"/>
                </a:schemeClr>
              </a:solidFill>
            </a:endParaRPr>
          </a:p>
          <a:p>
            <a:endParaRPr lang="cs-CZ" sz="3200">
              <a:solidFill>
                <a:schemeClr val="tx1">
                  <a:lumMod val="50000"/>
                  <a:lumOff val="50000"/>
                </a:schemeClr>
              </a:solidFill>
            </a:endParaRPr>
          </a:p>
          <a:p>
            <a:endParaRPr lang="cs-CZ" sz="3200">
              <a:solidFill>
                <a:schemeClr val="tx1">
                  <a:lumMod val="50000"/>
                  <a:lumOff val="50000"/>
                </a:schemeClr>
              </a:solidFill>
            </a:endParaRPr>
          </a:p>
          <a:p>
            <a:endParaRPr lang="cs-CZ" sz="3200">
              <a:solidFill>
                <a:schemeClr val="tx1">
                  <a:lumMod val="50000"/>
                  <a:lumOff val="50000"/>
                </a:schemeClr>
              </a:solidFill>
            </a:endParaRPr>
          </a:p>
        </p:txBody>
      </p:sp>
    </p:spTree>
    <p:extLst>
      <p:ext uri="{BB962C8B-B14F-4D97-AF65-F5344CB8AC3E}">
        <p14:creationId xmlns:p14="http://schemas.microsoft.com/office/powerpoint/2010/main" val="1494301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0008" y="299605"/>
            <a:ext cx="8394560" cy="614363"/>
          </a:xfrm>
        </p:spPr>
        <p:txBody>
          <a:bodyPr/>
          <a:lstStyle/>
          <a:p>
            <a:r>
              <a:rPr lang="cs-CZ" sz="3500" err="1"/>
              <a:t>Impact</a:t>
            </a:r>
            <a:r>
              <a:rPr lang="cs-CZ" sz="3500"/>
              <a:t> </a:t>
            </a:r>
            <a:r>
              <a:rPr lang="cs-CZ" sz="3500" err="1"/>
              <a:t>throughout</a:t>
            </a:r>
            <a:r>
              <a:rPr lang="cs-CZ" sz="3500"/>
              <a:t> </a:t>
            </a:r>
            <a:r>
              <a:rPr lang="cs-CZ" sz="3500" err="1"/>
              <a:t>the</a:t>
            </a:r>
            <a:r>
              <a:rPr lang="cs-CZ" sz="3500"/>
              <a:t> </a:t>
            </a:r>
            <a:r>
              <a:rPr lang="cs-CZ" sz="3500" err="1"/>
              <a:t>project</a:t>
            </a:r>
            <a:r>
              <a:rPr lang="cs-CZ" sz="3500"/>
              <a:t> </a:t>
            </a:r>
            <a:r>
              <a:rPr lang="cs-CZ" sz="3500" err="1"/>
              <a:t>proposal</a:t>
            </a:r>
            <a:endParaRPr lang="cs-CZ" sz="3500"/>
          </a:p>
        </p:txBody>
      </p:sp>
      <p:sp>
        <p:nvSpPr>
          <p:cNvPr id="5" name="Zástupný symbol pro obsah 4"/>
          <p:cNvSpPr>
            <a:spLocks noGrp="1"/>
          </p:cNvSpPr>
          <p:nvPr>
            <p:ph idx="1"/>
          </p:nvPr>
        </p:nvSpPr>
        <p:spPr>
          <a:xfrm>
            <a:off x="2719955" y="4765740"/>
            <a:ext cx="5323669" cy="991891"/>
          </a:xfrm>
          <a:custGeom>
            <a:avLst/>
            <a:gdLst>
              <a:gd name="connsiteX0" fmla="*/ 0 w 1460154"/>
              <a:gd name="connsiteY0" fmla="*/ 89219 h 892188"/>
              <a:gd name="connsiteX1" fmla="*/ 89219 w 1460154"/>
              <a:gd name="connsiteY1" fmla="*/ 0 h 892188"/>
              <a:gd name="connsiteX2" fmla="*/ 1370935 w 1460154"/>
              <a:gd name="connsiteY2" fmla="*/ 0 h 892188"/>
              <a:gd name="connsiteX3" fmla="*/ 1460154 w 1460154"/>
              <a:gd name="connsiteY3" fmla="*/ 89219 h 892188"/>
              <a:gd name="connsiteX4" fmla="*/ 1460154 w 1460154"/>
              <a:gd name="connsiteY4" fmla="*/ 802969 h 892188"/>
              <a:gd name="connsiteX5" fmla="*/ 1370935 w 1460154"/>
              <a:gd name="connsiteY5" fmla="*/ 892188 h 892188"/>
              <a:gd name="connsiteX6" fmla="*/ 89219 w 1460154"/>
              <a:gd name="connsiteY6" fmla="*/ 892188 h 892188"/>
              <a:gd name="connsiteX7" fmla="*/ 0 w 1460154"/>
              <a:gd name="connsiteY7" fmla="*/ 802969 h 892188"/>
              <a:gd name="connsiteX8" fmla="*/ 0 w 1460154"/>
              <a:gd name="connsiteY8" fmla="*/ 89219 h 89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154" h="892188">
                <a:moveTo>
                  <a:pt x="0" y="89219"/>
                </a:moveTo>
                <a:cubicBezTo>
                  <a:pt x="0" y="39945"/>
                  <a:pt x="39945" y="0"/>
                  <a:pt x="89219" y="0"/>
                </a:cubicBezTo>
                <a:lnTo>
                  <a:pt x="1370935" y="0"/>
                </a:lnTo>
                <a:cubicBezTo>
                  <a:pt x="1420209" y="0"/>
                  <a:pt x="1460154" y="39945"/>
                  <a:pt x="1460154" y="89219"/>
                </a:cubicBezTo>
                <a:lnTo>
                  <a:pt x="1460154" y="802969"/>
                </a:lnTo>
                <a:cubicBezTo>
                  <a:pt x="1460154" y="852243"/>
                  <a:pt x="1420209" y="892188"/>
                  <a:pt x="1370935" y="892188"/>
                </a:cubicBezTo>
                <a:lnTo>
                  <a:pt x="89219" y="892188"/>
                </a:lnTo>
                <a:cubicBezTo>
                  <a:pt x="39945" y="892188"/>
                  <a:pt x="0" y="852243"/>
                  <a:pt x="0" y="802969"/>
                </a:cubicBezTo>
                <a:lnTo>
                  <a:pt x="0" y="89219"/>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52801" tIns="43911" rIns="52801" bIns="43911" numCol="1" spcCol="1270" anchor="ctr" anchorCtr="1">
            <a:noAutofit/>
          </a:bodyPr>
          <a:lstStyle/>
          <a:p>
            <a:pPr marL="0" indent="0" algn="ctr" defTabSz="622300">
              <a:lnSpc>
                <a:spcPct val="90000"/>
              </a:lnSpc>
              <a:spcAft>
                <a:spcPct val="35000"/>
              </a:spcAft>
              <a:buNone/>
            </a:pPr>
            <a:r>
              <a:rPr lang="cs-CZ" sz="2400" b="1" kern="1200">
                <a:latin typeface="Calibri"/>
              </a:rPr>
              <a:t>Achieving IMPACT </a:t>
            </a:r>
          </a:p>
          <a:p>
            <a:pPr marL="0" indent="0" algn="ctr" defTabSz="622300">
              <a:lnSpc>
                <a:spcPct val="90000"/>
              </a:lnSpc>
              <a:spcBef>
                <a:spcPts val="0"/>
              </a:spcBef>
              <a:spcAft>
                <a:spcPts val="0"/>
              </a:spcAft>
              <a:buNone/>
            </a:pPr>
            <a:r>
              <a:rPr lang="cs-CZ" sz="2000" b="1" i="1" kern="1200">
                <a:latin typeface="Calibri"/>
              </a:rPr>
              <a:t>(through re-definition of the state-of-the-.art)</a:t>
            </a:r>
          </a:p>
        </p:txBody>
      </p:sp>
      <p:sp>
        <p:nvSpPr>
          <p:cNvPr id="6" name="Zástupný symbol pro obsah 4"/>
          <p:cNvSpPr txBox="1">
            <a:spLocks/>
          </p:cNvSpPr>
          <p:nvPr/>
        </p:nvSpPr>
        <p:spPr bwMode="auto">
          <a:xfrm>
            <a:off x="712924" y="2841112"/>
            <a:ext cx="2572717" cy="1188451"/>
          </a:xfrm>
          <a:custGeom>
            <a:avLst/>
            <a:gdLst>
              <a:gd name="connsiteX0" fmla="*/ 0 w 1460154"/>
              <a:gd name="connsiteY0" fmla="*/ 89219 h 892188"/>
              <a:gd name="connsiteX1" fmla="*/ 89219 w 1460154"/>
              <a:gd name="connsiteY1" fmla="*/ 0 h 892188"/>
              <a:gd name="connsiteX2" fmla="*/ 1370935 w 1460154"/>
              <a:gd name="connsiteY2" fmla="*/ 0 h 892188"/>
              <a:gd name="connsiteX3" fmla="*/ 1460154 w 1460154"/>
              <a:gd name="connsiteY3" fmla="*/ 89219 h 892188"/>
              <a:gd name="connsiteX4" fmla="*/ 1460154 w 1460154"/>
              <a:gd name="connsiteY4" fmla="*/ 802969 h 892188"/>
              <a:gd name="connsiteX5" fmla="*/ 1370935 w 1460154"/>
              <a:gd name="connsiteY5" fmla="*/ 892188 h 892188"/>
              <a:gd name="connsiteX6" fmla="*/ 89219 w 1460154"/>
              <a:gd name="connsiteY6" fmla="*/ 892188 h 892188"/>
              <a:gd name="connsiteX7" fmla="*/ 0 w 1460154"/>
              <a:gd name="connsiteY7" fmla="*/ 802969 h 892188"/>
              <a:gd name="connsiteX8" fmla="*/ 0 w 1460154"/>
              <a:gd name="connsiteY8" fmla="*/ 89219 h 89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154" h="892188">
                <a:moveTo>
                  <a:pt x="0" y="89219"/>
                </a:moveTo>
                <a:cubicBezTo>
                  <a:pt x="0" y="39945"/>
                  <a:pt x="39945" y="0"/>
                  <a:pt x="89219" y="0"/>
                </a:cubicBezTo>
                <a:lnTo>
                  <a:pt x="1370935" y="0"/>
                </a:lnTo>
                <a:cubicBezTo>
                  <a:pt x="1420209" y="0"/>
                  <a:pt x="1460154" y="39945"/>
                  <a:pt x="1460154" y="89219"/>
                </a:cubicBezTo>
                <a:lnTo>
                  <a:pt x="1460154" y="802969"/>
                </a:lnTo>
                <a:cubicBezTo>
                  <a:pt x="1460154" y="852243"/>
                  <a:pt x="1420209" y="892188"/>
                  <a:pt x="1370935" y="892188"/>
                </a:cubicBezTo>
                <a:lnTo>
                  <a:pt x="89219" y="892188"/>
                </a:lnTo>
                <a:cubicBezTo>
                  <a:pt x="39945" y="892188"/>
                  <a:pt x="0" y="852243"/>
                  <a:pt x="0" y="802969"/>
                </a:cubicBezTo>
                <a:lnTo>
                  <a:pt x="0" y="89219"/>
                </a:lnTo>
                <a:close/>
              </a:path>
            </a:pathLst>
          </a:custGeom>
          <a:extLst/>
        </p:spPr>
        <p:style>
          <a:lnRef idx="0">
            <a:schemeClr val="accent1"/>
          </a:lnRef>
          <a:fillRef idx="3">
            <a:schemeClr val="accent1"/>
          </a:fillRef>
          <a:effectRef idx="3">
            <a:schemeClr val="accent1"/>
          </a:effectRef>
          <a:fontRef idx="minor">
            <a:schemeClr val="lt1"/>
          </a:fontRef>
        </p:style>
        <p:txBody>
          <a:bodyPr spcFirstLastPara="0" vert="horz" wrap="square" lIns="52801" tIns="43911" rIns="52801" bIns="43911" numCol="1" spcCol="1270" anchor="ctr" anchorCtr="1" compatLnSpc="1">
            <a:prstTxWarp prst="textNoShape">
              <a:avLst/>
            </a:prstTxWarp>
            <a:noAutofit/>
          </a:bodyPr>
          <a:lst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chemeClr val="lt1"/>
                </a:solidFill>
                <a:latin typeface="+mn-lt"/>
                <a:ea typeface="+mn-ea"/>
                <a:cs typeface="+mn-cs"/>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chemeClr val="lt1"/>
                </a:solidFill>
                <a:latin typeface="+mn-lt"/>
                <a:ea typeface="+mn-ea"/>
                <a:cs typeface="+mn-cs"/>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chemeClr val="lt1"/>
                </a:solidFill>
                <a:latin typeface="+mn-lt"/>
                <a:ea typeface="+mn-ea"/>
                <a:cs typeface="+mn-cs"/>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chemeClr val="lt1"/>
                </a:solidFill>
                <a:latin typeface="+mn-lt"/>
                <a:ea typeface="+mn-ea"/>
                <a:cs typeface="+mn-cs"/>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5pPr>
            <a:lvl6pPr marL="25146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6pPr>
            <a:lvl7pPr marL="29718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7pPr>
            <a:lvl8pPr marL="34290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8pPr>
            <a:lvl9pPr marL="38862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9pPr>
          </a:lstStyle>
          <a:p>
            <a:pPr marL="0" indent="0" algn="ctr" defTabSz="622300">
              <a:lnSpc>
                <a:spcPct val="90000"/>
              </a:lnSpc>
              <a:spcAft>
                <a:spcPct val="35000"/>
              </a:spcAft>
              <a:buFont typeface="Wingdings" pitchFamily="2" charset="2"/>
              <a:buNone/>
            </a:pPr>
            <a:r>
              <a:rPr lang="cs-CZ" sz="2000" b="1" err="1">
                <a:latin typeface="Calibri"/>
              </a:rPr>
              <a:t>Finding</a:t>
            </a:r>
            <a:r>
              <a:rPr lang="cs-CZ" sz="2000" b="1">
                <a:latin typeface="Calibri"/>
              </a:rPr>
              <a:t> </a:t>
            </a:r>
            <a:r>
              <a:rPr lang="cs-CZ" sz="2000" b="1" err="1">
                <a:latin typeface="Calibri"/>
              </a:rPr>
              <a:t>knowledge</a:t>
            </a:r>
            <a:r>
              <a:rPr lang="cs-CZ" sz="2000" b="1">
                <a:latin typeface="Calibri"/>
              </a:rPr>
              <a:t>, </a:t>
            </a:r>
            <a:r>
              <a:rPr lang="cs-CZ" sz="2000" b="1" err="1">
                <a:latin typeface="Calibri"/>
              </a:rPr>
              <a:t>i.e</a:t>
            </a:r>
            <a:r>
              <a:rPr lang="cs-CZ" sz="2000" b="1">
                <a:latin typeface="Calibri"/>
              </a:rPr>
              <a:t>. </a:t>
            </a:r>
            <a:r>
              <a:rPr lang="cs-CZ" sz="2000" b="1" err="1">
                <a:latin typeface="Calibri"/>
              </a:rPr>
              <a:t>closing</a:t>
            </a:r>
            <a:r>
              <a:rPr lang="cs-CZ" sz="2000" b="1">
                <a:latin typeface="Calibri"/>
              </a:rPr>
              <a:t> </a:t>
            </a:r>
            <a:r>
              <a:rPr lang="cs-CZ" sz="2000" b="1" err="1">
                <a:latin typeface="Calibri"/>
              </a:rPr>
              <a:t>the</a:t>
            </a:r>
            <a:r>
              <a:rPr lang="cs-CZ" sz="2000" b="1">
                <a:latin typeface="Calibri"/>
              </a:rPr>
              <a:t> </a:t>
            </a:r>
            <a:r>
              <a:rPr lang="cs-CZ" sz="2000" b="1" err="1">
                <a:latin typeface="Calibri"/>
              </a:rPr>
              <a:t>gaps</a:t>
            </a:r>
            <a:endParaRPr lang="cs-CZ" sz="2000" b="1" kern="1200">
              <a:latin typeface="Calibri"/>
            </a:endParaRPr>
          </a:p>
        </p:txBody>
      </p:sp>
      <p:sp>
        <p:nvSpPr>
          <p:cNvPr id="8" name="Zástupný symbol pro obsah 4"/>
          <p:cNvSpPr txBox="1">
            <a:spLocks/>
          </p:cNvSpPr>
          <p:nvPr/>
        </p:nvSpPr>
        <p:spPr bwMode="auto">
          <a:xfrm>
            <a:off x="681924" y="1131382"/>
            <a:ext cx="1782307" cy="1177867"/>
          </a:xfrm>
          <a:custGeom>
            <a:avLst/>
            <a:gdLst>
              <a:gd name="connsiteX0" fmla="*/ 0 w 1460154"/>
              <a:gd name="connsiteY0" fmla="*/ 89219 h 892188"/>
              <a:gd name="connsiteX1" fmla="*/ 89219 w 1460154"/>
              <a:gd name="connsiteY1" fmla="*/ 0 h 892188"/>
              <a:gd name="connsiteX2" fmla="*/ 1370935 w 1460154"/>
              <a:gd name="connsiteY2" fmla="*/ 0 h 892188"/>
              <a:gd name="connsiteX3" fmla="*/ 1460154 w 1460154"/>
              <a:gd name="connsiteY3" fmla="*/ 89219 h 892188"/>
              <a:gd name="connsiteX4" fmla="*/ 1460154 w 1460154"/>
              <a:gd name="connsiteY4" fmla="*/ 802969 h 892188"/>
              <a:gd name="connsiteX5" fmla="*/ 1370935 w 1460154"/>
              <a:gd name="connsiteY5" fmla="*/ 892188 h 892188"/>
              <a:gd name="connsiteX6" fmla="*/ 89219 w 1460154"/>
              <a:gd name="connsiteY6" fmla="*/ 892188 h 892188"/>
              <a:gd name="connsiteX7" fmla="*/ 0 w 1460154"/>
              <a:gd name="connsiteY7" fmla="*/ 802969 h 892188"/>
              <a:gd name="connsiteX8" fmla="*/ 0 w 1460154"/>
              <a:gd name="connsiteY8" fmla="*/ 89219 h 89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154" h="892188">
                <a:moveTo>
                  <a:pt x="0" y="89219"/>
                </a:moveTo>
                <a:cubicBezTo>
                  <a:pt x="0" y="39945"/>
                  <a:pt x="39945" y="0"/>
                  <a:pt x="89219" y="0"/>
                </a:cubicBezTo>
                <a:lnTo>
                  <a:pt x="1370935" y="0"/>
                </a:lnTo>
                <a:cubicBezTo>
                  <a:pt x="1420209" y="0"/>
                  <a:pt x="1460154" y="39945"/>
                  <a:pt x="1460154" y="89219"/>
                </a:cubicBezTo>
                <a:lnTo>
                  <a:pt x="1460154" y="802969"/>
                </a:lnTo>
                <a:cubicBezTo>
                  <a:pt x="1460154" y="852243"/>
                  <a:pt x="1420209" y="892188"/>
                  <a:pt x="1370935" y="892188"/>
                </a:cubicBezTo>
                <a:lnTo>
                  <a:pt x="89219" y="892188"/>
                </a:lnTo>
                <a:cubicBezTo>
                  <a:pt x="39945" y="892188"/>
                  <a:pt x="0" y="852243"/>
                  <a:pt x="0" y="802969"/>
                </a:cubicBezTo>
                <a:lnTo>
                  <a:pt x="0" y="89219"/>
                </a:lnTo>
                <a:close/>
              </a:path>
            </a:pathLst>
          </a:custGeom>
          <a:extLst/>
        </p:spPr>
        <p:style>
          <a:lnRef idx="0">
            <a:schemeClr val="accent1"/>
          </a:lnRef>
          <a:fillRef idx="3">
            <a:schemeClr val="accent1"/>
          </a:fillRef>
          <a:effectRef idx="3">
            <a:schemeClr val="accent1"/>
          </a:effectRef>
          <a:fontRef idx="minor">
            <a:schemeClr val="lt1"/>
          </a:fontRef>
        </p:style>
        <p:txBody>
          <a:bodyPr spcFirstLastPara="0" vert="horz" wrap="square" lIns="52801" tIns="43911" rIns="52801" bIns="43911" numCol="1" spcCol="1270" anchor="ctr" anchorCtr="1" compatLnSpc="1">
            <a:prstTxWarp prst="textNoShape">
              <a:avLst/>
            </a:prstTxWarp>
            <a:noAutofit/>
          </a:bodyPr>
          <a:lst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chemeClr val="lt1"/>
                </a:solidFill>
                <a:latin typeface="+mn-lt"/>
                <a:ea typeface="+mn-ea"/>
                <a:cs typeface="+mn-cs"/>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chemeClr val="lt1"/>
                </a:solidFill>
                <a:latin typeface="+mn-lt"/>
                <a:ea typeface="+mn-ea"/>
                <a:cs typeface="+mn-cs"/>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chemeClr val="lt1"/>
                </a:solidFill>
                <a:latin typeface="+mn-lt"/>
                <a:ea typeface="+mn-ea"/>
                <a:cs typeface="+mn-cs"/>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chemeClr val="lt1"/>
                </a:solidFill>
                <a:latin typeface="+mn-lt"/>
                <a:ea typeface="+mn-ea"/>
                <a:cs typeface="+mn-cs"/>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5pPr>
            <a:lvl6pPr marL="25146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6pPr>
            <a:lvl7pPr marL="29718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7pPr>
            <a:lvl8pPr marL="34290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8pPr>
            <a:lvl9pPr marL="38862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9pPr>
          </a:lstStyle>
          <a:p>
            <a:pPr marL="0" indent="0" algn="ctr" defTabSz="622300">
              <a:lnSpc>
                <a:spcPct val="90000"/>
              </a:lnSpc>
              <a:spcAft>
                <a:spcPct val="35000"/>
              </a:spcAft>
              <a:buFont typeface="Wingdings" pitchFamily="2" charset="2"/>
              <a:buNone/>
            </a:pPr>
            <a:r>
              <a:rPr lang="cs-CZ" sz="1800" kern="1200">
                <a:latin typeface="Calibri"/>
              </a:rPr>
              <a:t>Knowing and understanding the state-of-the-art</a:t>
            </a:r>
          </a:p>
        </p:txBody>
      </p:sp>
      <p:sp>
        <p:nvSpPr>
          <p:cNvPr id="9" name="Šipka doprava 8"/>
          <p:cNvSpPr/>
          <p:nvPr/>
        </p:nvSpPr>
        <p:spPr bwMode="auto">
          <a:xfrm>
            <a:off x="2464231" y="1599158"/>
            <a:ext cx="759417" cy="242316"/>
          </a:xfrm>
          <a:prstGeom prst="rightArrow">
            <a:avLst/>
          </a:prstGeom>
          <a:solidFill>
            <a:srgbClr val="FF99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cs-CZ"/>
          </a:p>
        </p:txBody>
      </p:sp>
      <p:sp>
        <p:nvSpPr>
          <p:cNvPr id="10" name="Zástupný symbol pro obsah 4"/>
          <p:cNvSpPr txBox="1">
            <a:spLocks/>
          </p:cNvSpPr>
          <p:nvPr/>
        </p:nvSpPr>
        <p:spPr bwMode="auto">
          <a:xfrm>
            <a:off x="3223648" y="1348354"/>
            <a:ext cx="1720314" cy="743924"/>
          </a:xfrm>
          <a:custGeom>
            <a:avLst/>
            <a:gdLst>
              <a:gd name="connsiteX0" fmla="*/ 0 w 1460154"/>
              <a:gd name="connsiteY0" fmla="*/ 89219 h 892188"/>
              <a:gd name="connsiteX1" fmla="*/ 89219 w 1460154"/>
              <a:gd name="connsiteY1" fmla="*/ 0 h 892188"/>
              <a:gd name="connsiteX2" fmla="*/ 1370935 w 1460154"/>
              <a:gd name="connsiteY2" fmla="*/ 0 h 892188"/>
              <a:gd name="connsiteX3" fmla="*/ 1460154 w 1460154"/>
              <a:gd name="connsiteY3" fmla="*/ 89219 h 892188"/>
              <a:gd name="connsiteX4" fmla="*/ 1460154 w 1460154"/>
              <a:gd name="connsiteY4" fmla="*/ 802969 h 892188"/>
              <a:gd name="connsiteX5" fmla="*/ 1370935 w 1460154"/>
              <a:gd name="connsiteY5" fmla="*/ 892188 h 892188"/>
              <a:gd name="connsiteX6" fmla="*/ 89219 w 1460154"/>
              <a:gd name="connsiteY6" fmla="*/ 892188 h 892188"/>
              <a:gd name="connsiteX7" fmla="*/ 0 w 1460154"/>
              <a:gd name="connsiteY7" fmla="*/ 802969 h 892188"/>
              <a:gd name="connsiteX8" fmla="*/ 0 w 1460154"/>
              <a:gd name="connsiteY8" fmla="*/ 89219 h 89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154" h="892188">
                <a:moveTo>
                  <a:pt x="0" y="89219"/>
                </a:moveTo>
                <a:cubicBezTo>
                  <a:pt x="0" y="39945"/>
                  <a:pt x="39945" y="0"/>
                  <a:pt x="89219" y="0"/>
                </a:cubicBezTo>
                <a:lnTo>
                  <a:pt x="1370935" y="0"/>
                </a:lnTo>
                <a:cubicBezTo>
                  <a:pt x="1420209" y="0"/>
                  <a:pt x="1460154" y="39945"/>
                  <a:pt x="1460154" y="89219"/>
                </a:cubicBezTo>
                <a:lnTo>
                  <a:pt x="1460154" y="802969"/>
                </a:lnTo>
                <a:cubicBezTo>
                  <a:pt x="1460154" y="852243"/>
                  <a:pt x="1420209" y="892188"/>
                  <a:pt x="1370935" y="892188"/>
                </a:cubicBezTo>
                <a:lnTo>
                  <a:pt x="89219" y="892188"/>
                </a:lnTo>
                <a:cubicBezTo>
                  <a:pt x="39945" y="892188"/>
                  <a:pt x="0" y="852243"/>
                  <a:pt x="0" y="802969"/>
                </a:cubicBezTo>
                <a:lnTo>
                  <a:pt x="0" y="89219"/>
                </a:lnTo>
                <a:close/>
              </a:path>
            </a:pathLst>
          </a:custGeom>
          <a:extLst/>
        </p:spPr>
        <p:style>
          <a:lnRef idx="0">
            <a:schemeClr val="accent1"/>
          </a:lnRef>
          <a:fillRef idx="3">
            <a:schemeClr val="accent1"/>
          </a:fillRef>
          <a:effectRef idx="3">
            <a:schemeClr val="accent1"/>
          </a:effectRef>
          <a:fontRef idx="minor">
            <a:schemeClr val="lt1"/>
          </a:fontRef>
        </p:style>
        <p:txBody>
          <a:bodyPr spcFirstLastPara="0" vert="horz" wrap="square" lIns="52801" tIns="43911" rIns="52801" bIns="43911" numCol="1" spcCol="1270" anchor="ctr" anchorCtr="1" compatLnSpc="1">
            <a:prstTxWarp prst="textNoShape">
              <a:avLst/>
            </a:prstTxWarp>
            <a:noAutofit/>
          </a:bodyPr>
          <a:lst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chemeClr val="lt1"/>
                </a:solidFill>
                <a:latin typeface="+mn-lt"/>
                <a:ea typeface="+mn-ea"/>
                <a:cs typeface="+mn-cs"/>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chemeClr val="lt1"/>
                </a:solidFill>
                <a:latin typeface="+mn-lt"/>
                <a:ea typeface="+mn-ea"/>
                <a:cs typeface="+mn-cs"/>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chemeClr val="lt1"/>
                </a:solidFill>
                <a:latin typeface="+mn-lt"/>
                <a:ea typeface="+mn-ea"/>
                <a:cs typeface="+mn-cs"/>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chemeClr val="lt1"/>
                </a:solidFill>
                <a:latin typeface="+mn-lt"/>
                <a:ea typeface="+mn-ea"/>
                <a:cs typeface="+mn-cs"/>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5pPr>
            <a:lvl6pPr marL="25146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6pPr>
            <a:lvl7pPr marL="29718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7pPr>
            <a:lvl8pPr marL="34290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8pPr>
            <a:lvl9pPr marL="38862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9pPr>
          </a:lstStyle>
          <a:p>
            <a:pPr marL="0" indent="0" algn="ctr" defTabSz="622300">
              <a:lnSpc>
                <a:spcPct val="90000"/>
              </a:lnSpc>
              <a:spcAft>
                <a:spcPct val="35000"/>
              </a:spcAft>
              <a:buFont typeface="Wingdings" pitchFamily="2" charset="2"/>
              <a:buNone/>
            </a:pPr>
            <a:r>
              <a:rPr lang="cs-CZ" sz="1800" kern="1200">
                <a:latin typeface="Calibri"/>
              </a:rPr>
              <a:t>Seeing the gaps of knowledge</a:t>
            </a:r>
          </a:p>
        </p:txBody>
      </p:sp>
      <p:sp>
        <p:nvSpPr>
          <p:cNvPr id="11" name="Zástupný symbol pro obsah 4"/>
          <p:cNvSpPr txBox="1">
            <a:spLocks/>
          </p:cNvSpPr>
          <p:nvPr/>
        </p:nvSpPr>
        <p:spPr bwMode="auto">
          <a:xfrm>
            <a:off x="5703380" y="1363852"/>
            <a:ext cx="1611824" cy="743925"/>
          </a:xfrm>
          <a:custGeom>
            <a:avLst/>
            <a:gdLst>
              <a:gd name="connsiteX0" fmla="*/ 0 w 1460154"/>
              <a:gd name="connsiteY0" fmla="*/ 89219 h 892188"/>
              <a:gd name="connsiteX1" fmla="*/ 89219 w 1460154"/>
              <a:gd name="connsiteY1" fmla="*/ 0 h 892188"/>
              <a:gd name="connsiteX2" fmla="*/ 1370935 w 1460154"/>
              <a:gd name="connsiteY2" fmla="*/ 0 h 892188"/>
              <a:gd name="connsiteX3" fmla="*/ 1460154 w 1460154"/>
              <a:gd name="connsiteY3" fmla="*/ 89219 h 892188"/>
              <a:gd name="connsiteX4" fmla="*/ 1460154 w 1460154"/>
              <a:gd name="connsiteY4" fmla="*/ 802969 h 892188"/>
              <a:gd name="connsiteX5" fmla="*/ 1370935 w 1460154"/>
              <a:gd name="connsiteY5" fmla="*/ 892188 h 892188"/>
              <a:gd name="connsiteX6" fmla="*/ 89219 w 1460154"/>
              <a:gd name="connsiteY6" fmla="*/ 892188 h 892188"/>
              <a:gd name="connsiteX7" fmla="*/ 0 w 1460154"/>
              <a:gd name="connsiteY7" fmla="*/ 802969 h 892188"/>
              <a:gd name="connsiteX8" fmla="*/ 0 w 1460154"/>
              <a:gd name="connsiteY8" fmla="*/ 89219 h 89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154" h="892188">
                <a:moveTo>
                  <a:pt x="0" y="89219"/>
                </a:moveTo>
                <a:cubicBezTo>
                  <a:pt x="0" y="39945"/>
                  <a:pt x="39945" y="0"/>
                  <a:pt x="89219" y="0"/>
                </a:cubicBezTo>
                <a:lnTo>
                  <a:pt x="1370935" y="0"/>
                </a:lnTo>
                <a:cubicBezTo>
                  <a:pt x="1420209" y="0"/>
                  <a:pt x="1460154" y="39945"/>
                  <a:pt x="1460154" y="89219"/>
                </a:cubicBezTo>
                <a:lnTo>
                  <a:pt x="1460154" y="802969"/>
                </a:lnTo>
                <a:cubicBezTo>
                  <a:pt x="1460154" y="852243"/>
                  <a:pt x="1420209" y="892188"/>
                  <a:pt x="1370935" y="892188"/>
                </a:cubicBezTo>
                <a:lnTo>
                  <a:pt x="89219" y="892188"/>
                </a:lnTo>
                <a:cubicBezTo>
                  <a:pt x="39945" y="892188"/>
                  <a:pt x="0" y="852243"/>
                  <a:pt x="0" y="802969"/>
                </a:cubicBezTo>
                <a:lnTo>
                  <a:pt x="0" y="89219"/>
                </a:lnTo>
                <a:close/>
              </a:path>
            </a:pathLst>
          </a:custGeom>
          <a:extLst/>
        </p:spPr>
        <p:style>
          <a:lnRef idx="0">
            <a:schemeClr val="accent1"/>
          </a:lnRef>
          <a:fillRef idx="3">
            <a:schemeClr val="accent1"/>
          </a:fillRef>
          <a:effectRef idx="3">
            <a:schemeClr val="accent1"/>
          </a:effectRef>
          <a:fontRef idx="minor">
            <a:schemeClr val="lt1"/>
          </a:fontRef>
        </p:style>
        <p:txBody>
          <a:bodyPr spcFirstLastPara="0" vert="horz" wrap="square" lIns="52801" tIns="43911" rIns="52801" bIns="43911" numCol="1" spcCol="1270" anchor="ctr" anchorCtr="1" compatLnSpc="1">
            <a:prstTxWarp prst="textNoShape">
              <a:avLst/>
            </a:prstTxWarp>
            <a:noAutofit/>
          </a:bodyPr>
          <a:lst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chemeClr val="lt1"/>
                </a:solidFill>
                <a:latin typeface="+mn-lt"/>
                <a:ea typeface="+mn-ea"/>
                <a:cs typeface="+mn-cs"/>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chemeClr val="lt1"/>
                </a:solidFill>
                <a:latin typeface="+mn-lt"/>
                <a:ea typeface="+mn-ea"/>
                <a:cs typeface="+mn-cs"/>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chemeClr val="lt1"/>
                </a:solidFill>
                <a:latin typeface="+mn-lt"/>
                <a:ea typeface="+mn-ea"/>
                <a:cs typeface="+mn-cs"/>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chemeClr val="lt1"/>
                </a:solidFill>
                <a:latin typeface="+mn-lt"/>
                <a:ea typeface="+mn-ea"/>
                <a:cs typeface="+mn-cs"/>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5pPr>
            <a:lvl6pPr marL="25146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6pPr>
            <a:lvl7pPr marL="29718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7pPr>
            <a:lvl8pPr marL="34290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8pPr>
            <a:lvl9pPr marL="38862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9pPr>
          </a:lstStyle>
          <a:p>
            <a:pPr marL="0" indent="0" algn="ctr" defTabSz="622300">
              <a:lnSpc>
                <a:spcPct val="90000"/>
              </a:lnSpc>
              <a:spcAft>
                <a:spcPct val="35000"/>
              </a:spcAft>
              <a:buFont typeface="Wingdings" pitchFamily="2" charset="2"/>
              <a:buNone/>
            </a:pPr>
            <a:r>
              <a:rPr lang="cs-CZ" sz="1800">
                <a:latin typeface="Calibri"/>
              </a:rPr>
              <a:t>Well-defined project aims</a:t>
            </a:r>
            <a:endParaRPr lang="cs-CZ" sz="1800" kern="1200">
              <a:latin typeface="Calibri"/>
            </a:endParaRPr>
          </a:p>
        </p:txBody>
      </p:sp>
      <p:sp>
        <p:nvSpPr>
          <p:cNvPr id="12" name="Šipka doprava 11"/>
          <p:cNvSpPr/>
          <p:nvPr/>
        </p:nvSpPr>
        <p:spPr bwMode="auto">
          <a:xfrm rot="10800000">
            <a:off x="5951349" y="3270140"/>
            <a:ext cx="759417" cy="242316"/>
          </a:xfrm>
          <a:prstGeom prst="rightArrow">
            <a:avLst/>
          </a:prstGeom>
          <a:solidFill>
            <a:srgbClr val="FF99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cs-CZ"/>
          </a:p>
        </p:txBody>
      </p:sp>
      <p:sp>
        <p:nvSpPr>
          <p:cNvPr id="13" name="Ohnutá šipka 12"/>
          <p:cNvSpPr/>
          <p:nvPr/>
        </p:nvSpPr>
        <p:spPr bwMode="auto">
          <a:xfrm rot="5400000">
            <a:off x="7049775" y="1958581"/>
            <a:ext cx="1015282" cy="460966"/>
          </a:xfrm>
          <a:prstGeom prst="bentArrow">
            <a:avLst>
              <a:gd name="adj1" fmla="val 25000"/>
              <a:gd name="adj2" fmla="val 25000"/>
              <a:gd name="adj3" fmla="val 43304"/>
              <a:gd name="adj4" fmla="val 43750"/>
            </a:avLst>
          </a:prstGeom>
          <a:solidFill>
            <a:srgbClr val="FF99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cs-CZ"/>
          </a:p>
        </p:txBody>
      </p:sp>
      <p:sp>
        <p:nvSpPr>
          <p:cNvPr id="14" name="Zástupný symbol pro obsah 4"/>
          <p:cNvSpPr txBox="1">
            <a:spLocks/>
          </p:cNvSpPr>
          <p:nvPr/>
        </p:nvSpPr>
        <p:spPr bwMode="auto">
          <a:xfrm>
            <a:off x="6710766" y="2696705"/>
            <a:ext cx="1890796" cy="1255363"/>
          </a:xfrm>
          <a:custGeom>
            <a:avLst/>
            <a:gdLst>
              <a:gd name="connsiteX0" fmla="*/ 0 w 1460154"/>
              <a:gd name="connsiteY0" fmla="*/ 89219 h 892188"/>
              <a:gd name="connsiteX1" fmla="*/ 89219 w 1460154"/>
              <a:gd name="connsiteY1" fmla="*/ 0 h 892188"/>
              <a:gd name="connsiteX2" fmla="*/ 1370935 w 1460154"/>
              <a:gd name="connsiteY2" fmla="*/ 0 h 892188"/>
              <a:gd name="connsiteX3" fmla="*/ 1460154 w 1460154"/>
              <a:gd name="connsiteY3" fmla="*/ 89219 h 892188"/>
              <a:gd name="connsiteX4" fmla="*/ 1460154 w 1460154"/>
              <a:gd name="connsiteY4" fmla="*/ 802969 h 892188"/>
              <a:gd name="connsiteX5" fmla="*/ 1370935 w 1460154"/>
              <a:gd name="connsiteY5" fmla="*/ 892188 h 892188"/>
              <a:gd name="connsiteX6" fmla="*/ 89219 w 1460154"/>
              <a:gd name="connsiteY6" fmla="*/ 892188 h 892188"/>
              <a:gd name="connsiteX7" fmla="*/ 0 w 1460154"/>
              <a:gd name="connsiteY7" fmla="*/ 802969 h 892188"/>
              <a:gd name="connsiteX8" fmla="*/ 0 w 1460154"/>
              <a:gd name="connsiteY8" fmla="*/ 89219 h 89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154" h="892188">
                <a:moveTo>
                  <a:pt x="0" y="89219"/>
                </a:moveTo>
                <a:cubicBezTo>
                  <a:pt x="0" y="39945"/>
                  <a:pt x="39945" y="0"/>
                  <a:pt x="89219" y="0"/>
                </a:cubicBezTo>
                <a:lnTo>
                  <a:pt x="1370935" y="0"/>
                </a:lnTo>
                <a:cubicBezTo>
                  <a:pt x="1420209" y="0"/>
                  <a:pt x="1460154" y="39945"/>
                  <a:pt x="1460154" y="89219"/>
                </a:cubicBezTo>
                <a:lnTo>
                  <a:pt x="1460154" y="802969"/>
                </a:lnTo>
                <a:cubicBezTo>
                  <a:pt x="1460154" y="852243"/>
                  <a:pt x="1420209" y="892188"/>
                  <a:pt x="1370935" y="892188"/>
                </a:cubicBezTo>
                <a:lnTo>
                  <a:pt x="89219" y="892188"/>
                </a:lnTo>
                <a:cubicBezTo>
                  <a:pt x="39945" y="892188"/>
                  <a:pt x="0" y="852243"/>
                  <a:pt x="0" y="802969"/>
                </a:cubicBezTo>
                <a:lnTo>
                  <a:pt x="0" y="89219"/>
                </a:lnTo>
                <a:close/>
              </a:path>
            </a:pathLst>
          </a:custGeom>
          <a:extLst/>
        </p:spPr>
        <p:style>
          <a:lnRef idx="0">
            <a:schemeClr val="accent1"/>
          </a:lnRef>
          <a:fillRef idx="3">
            <a:schemeClr val="accent1"/>
          </a:fillRef>
          <a:effectRef idx="3">
            <a:schemeClr val="accent1"/>
          </a:effectRef>
          <a:fontRef idx="minor">
            <a:schemeClr val="lt1"/>
          </a:fontRef>
        </p:style>
        <p:txBody>
          <a:bodyPr spcFirstLastPara="0" vert="horz" wrap="square" lIns="52801" tIns="43911" rIns="52801" bIns="43911" numCol="1" spcCol="1270" anchor="ctr" anchorCtr="1" compatLnSpc="1">
            <a:prstTxWarp prst="textNoShape">
              <a:avLst/>
            </a:prstTxWarp>
            <a:noAutofit/>
          </a:bodyPr>
          <a:lst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chemeClr val="lt1"/>
                </a:solidFill>
                <a:latin typeface="+mn-lt"/>
                <a:ea typeface="+mn-ea"/>
                <a:cs typeface="+mn-cs"/>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chemeClr val="lt1"/>
                </a:solidFill>
                <a:latin typeface="+mn-lt"/>
                <a:ea typeface="+mn-ea"/>
                <a:cs typeface="+mn-cs"/>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chemeClr val="lt1"/>
                </a:solidFill>
                <a:latin typeface="+mn-lt"/>
                <a:ea typeface="+mn-ea"/>
                <a:cs typeface="+mn-cs"/>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chemeClr val="lt1"/>
                </a:solidFill>
                <a:latin typeface="+mn-lt"/>
                <a:ea typeface="+mn-ea"/>
                <a:cs typeface="+mn-cs"/>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5pPr>
            <a:lvl6pPr marL="25146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6pPr>
            <a:lvl7pPr marL="29718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7pPr>
            <a:lvl8pPr marL="34290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8pPr>
            <a:lvl9pPr marL="38862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9pPr>
          </a:lstStyle>
          <a:p>
            <a:pPr marL="0" indent="0" algn="ctr" defTabSz="622300">
              <a:lnSpc>
                <a:spcPct val="90000"/>
              </a:lnSpc>
              <a:spcAft>
                <a:spcPct val="35000"/>
              </a:spcAft>
              <a:buFont typeface="Wingdings" pitchFamily="2" charset="2"/>
              <a:buNone/>
            </a:pPr>
            <a:r>
              <a:rPr lang="cs-CZ" sz="1800" kern="1200">
                <a:latin typeface="Calibri"/>
              </a:rPr>
              <a:t>Scientific   knowledge, methodology,  infrastructure, etc…</a:t>
            </a:r>
          </a:p>
        </p:txBody>
      </p:sp>
      <p:sp>
        <p:nvSpPr>
          <p:cNvPr id="15" name="Zástupný symbol pro obsah 4"/>
          <p:cNvSpPr txBox="1">
            <a:spLocks/>
          </p:cNvSpPr>
          <p:nvPr/>
        </p:nvSpPr>
        <p:spPr bwMode="auto">
          <a:xfrm>
            <a:off x="4083805" y="2763616"/>
            <a:ext cx="1867544" cy="1255363"/>
          </a:xfrm>
          <a:custGeom>
            <a:avLst/>
            <a:gdLst>
              <a:gd name="connsiteX0" fmla="*/ 0 w 1460154"/>
              <a:gd name="connsiteY0" fmla="*/ 89219 h 892188"/>
              <a:gd name="connsiteX1" fmla="*/ 89219 w 1460154"/>
              <a:gd name="connsiteY1" fmla="*/ 0 h 892188"/>
              <a:gd name="connsiteX2" fmla="*/ 1370935 w 1460154"/>
              <a:gd name="connsiteY2" fmla="*/ 0 h 892188"/>
              <a:gd name="connsiteX3" fmla="*/ 1460154 w 1460154"/>
              <a:gd name="connsiteY3" fmla="*/ 89219 h 892188"/>
              <a:gd name="connsiteX4" fmla="*/ 1460154 w 1460154"/>
              <a:gd name="connsiteY4" fmla="*/ 802969 h 892188"/>
              <a:gd name="connsiteX5" fmla="*/ 1370935 w 1460154"/>
              <a:gd name="connsiteY5" fmla="*/ 892188 h 892188"/>
              <a:gd name="connsiteX6" fmla="*/ 89219 w 1460154"/>
              <a:gd name="connsiteY6" fmla="*/ 892188 h 892188"/>
              <a:gd name="connsiteX7" fmla="*/ 0 w 1460154"/>
              <a:gd name="connsiteY7" fmla="*/ 802969 h 892188"/>
              <a:gd name="connsiteX8" fmla="*/ 0 w 1460154"/>
              <a:gd name="connsiteY8" fmla="*/ 89219 h 89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154" h="892188">
                <a:moveTo>
                  <a:pt x="0" y="89219"/>
                </a:moveTo>
                <a:cubicBezTo>
                  <a:pt x="0" y="39945"/>
                  <a:pt x="39945" y="0"/>
                  <a:pt x="89219" y="0"/>
                </a:cubicBezTo>
                <a:lnTo>
                  <a:pt x="1370935" y="0"/>
                </a:lnTo>
                <a:cubicBezTo>
                  <a:pt x="1420209" y="0"/>
                  <a:pt x="1460154" y="39945"/>
                  <a:pt x="1460154" y="89219"/>
                </a:cubicBezTo>
                <a:lnTo>
                  <a:pt x="1460154" y="802969"/>
                </a:lnTo>
                <a:cubicBezTo>
                  <a:pt x="1460154" y="852243"/>
                  <a:pt x="1420209" y="892188"/>
                  <a:pt x="1370935" y="892188"/>
                </a:cubicBezTo>
                <a:lnTo>
                  <a:pt x="89219" y="892188"/>
                </a:lnTo>
                <a:cubicBezTo>
                  <a:pt x="39945" y="892188"/>
                  <a:pt x="0" y="852243"/>
                  <a:pt x="0" y="802969"/>
                </a:cubicBezTo>
                <a:lnTo>
                  <a:pt x="0" y="89219"/>
                </a:lnTo>
                <a:close/>
              </a:path>
            </a:pathLst>
          </a:custGeom>
          <a:extLst/>
        </p:spPr>
        <p:style>
          <a:lnRef idx="0">
            <a:schemeClr val="accent1"/>
          </a:lnRef>
          <a:fillRef idx="3">
            <a:schemeClr val="accent1"/>
          </a:fillRef>
          <a:effectRef idx="3">
            <a:schemeClr val="accent1"/>
          </a:effectRef>
          <a:fontRef idx="minor">
            <a:schemeClr val="lt1"/>
          </a:fontRef>
        </p:style>
        <p:txBody>
          <a:bodyPr spcFirstLastPara="0" vert="horz" wrap="square" lIns="52801" tIns="43911" rIns="52801" bIns="43911" numCol="1" spcCol="1270" anchor="ctr" anchorCtr="1" compatLnSpc="1">
            <a:prstTxWarp prst="textNoShape">
              <a:avLst/>
            </a:prstTxWarp>
            <a:noAutofit/>
          </a:bodyPr>
          <a:lst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chemeClr val="lt1"/>
                </a:solidFill>
                <a:latin typeface="+mn-lt"/>
                <a:ea typeface="+mn-ea"/>
                <a:cs typeface="+mn-cs"/>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chemeClr val="lt1"/>
                </a:solidFill>
                <a:latin typeface="+mn-lt"/>
                <a:ea typeface="+mn-ea"/>
                <a:cs typeface="+mn-cs"/>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chemeClr val="lt1"/>
                </a:solidFill>
                <a:latin typeface="+mn-lt"/>
                <a:ea typeface="+mn-ea"/>
                <a:cs typeface="+mn-cs"/>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chemeClr val="lt1"/>
                </a:solidFill>
                <a:latin typeface="+mn-lt"/>
                <a:ea typeface="+mn-ea"/>
                <a:cs typeface="+mn-cs"/>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5pPr>
            <a:lvl6pPr marL="25146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6pPr>
            <a:lvl7pPr marL="29718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7pPr>
            <a:lvl8pPr marL="34290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8pPr>
            <a:lvl9pPr marL="3886200" indent="-228600" algn="l" rtl="0" fontAlgn="base">
              <a:spcBef>
                <a:spcPct val="20000"/>
              </a:spcBef>
              <a:spcAft>
                <a:spcPct val="0"/>
              </a:spcAft>
              <a:buClr>
                <a:srgbClr val="69BE28"/>
              </a:buClr>
              <a:buSzPct val="75000"/>
              <a:buFont typeface="Wingdings" pitchFamily="2" charset="2"/>
              <a:buChar char="§"/>
              <a:defRPr sz="1600">
                <a:solidFill>
                  <a:schemeClr val="lt1"/>
                </a:solidFill>
                <a:latin typeface="+mn-lt"/>
                <a:ea typeface="+mn-ea"/>
                <a:cs typeface="+mn-cs"/>
              </a:defRPr>
            </a:lvl9pPr>
          </a:lstStyle>
          <a:p>
            <a:pPr marL="0" indent="0" algn="ctr" defTabSz="622300">
              <a:lnSpc>
                <a:spcPct val="90000"/>
              </a:lnSpc>
              <a:spcAft>
                <a:spcPct val="35000"/>
              </a:spcAft>
              <a:buFont typeface="Wingdings" pitchFamily="2" charset="2"/>
              <a:buNone/>
            </a:pPr>
            <a:r>
              <a:rPr lang="cs-CZ" sz="1800">
                <a:latin typeface="Calibri"/>
              </a:rPr>
              <a:t>Good implementation plan (good PM knowledge)</a:t>
            </a:r>
            <a:endParaRPr lang="cs-CZ" sz="1800" kern="1200">
              <a:latin typeface="Calibri"/>
            </a:endParaRPr>
          </a:p>
        </p:txBody>
      </p:sp>
      <p:sp>
        <p:nvSpPr>
          <p:cNvPr id="16" name="Šipka doprava 15"/>
          <p:cNvSpPr/>
          <p:nvPr/>
        </p:nvSpPr>
        <p:spPr bwMode="auto">
          <a:xfrm rot="10800000">
            <a:off x="3301140" y="3324386"/>
            <a:ext cx="759417" cy="242316"/>
          </a:xfrm>
          <a:prstGeom prst="rightArrow">
            <a:avLst/>
          </a:prstGeom>
          <a:solidFill>
            <a:srgbClr val="FF99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cs-CZ"/>
          </a:p>
        </p:txBody>
      </p:sp>
      <p:sp>
        <p:nvSpPr>
          <p:cNvPr id="20" name="Šipka doprava 19"/>
          <p:cNvSpPr/>
          <p:nvPr/>
        </p:nvSpPr>
        <p:spPr bwMode="auto">
          <a:xfrm>
            <a:off x="4943962" y="1599157"/>
            <a:ext cx="759417" cy="242316"/>
          </a:xfrm>
          <a:prstGeom prst="rightArrow">
            <a:avLst/>
          </a:prstGeom>
          <a:solidFill>
            <a:srgbClr val="FF99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cs-CZ"/>
          </a:p>
        </p:txBody>
      </p:sp>
      <p:sp>
        <p:nvSpPr>
          <p:cNvPr id="22" name="Ohnutá šipka 21"/>
          <p:cNvSpPr/>
          <p:nvPr/>
        </p:nvSpPr>
        <p:spPr bwMode="auto">
          <a:xfrm rot="10800000">
            <a:off x="1833007" y="4021348"/>
            <a:ext cx="859994" cy="1490152"/>
          </a:xfrm>
          <a:prstGeom prst="bentArrow">
            <a:avLst/>
          </a:prstGeom>
          <a:ln>
            <a:headEnd type="none" w="med" len="med"/>
            <a:tailEnd type="none" w="med" len="med"/>
          </a:ln>
          <a:scene3d>
            <a:camera prst="orthographicFront">
              <a:rot lat="0" lon="10799999" rev="0"/>
            </a:camera>
            <a:lightRig rig="threePt" dir="t"/>
          </a:scene3d>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cs-CZ"/>
          </a:p>
        </p:txBody>
      </p:sp>
    </p:spTree>
    <p:extLst>
      <p:ext uri="{BB962C8B-B14F-4D97-AF65-F5344CB8AC3E}">
        <p14:creationId xmlns:p14="http://schemas.microsoft.com/office/powerpoint/2010/main" val="223960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48440" y="2903592"/>
            <a:ext cx="7391626" cy="792163"/>
          </a:xfrm>
        </p:spPr>
        <p:txBody>
          <a:bodyPr/>
          <a:lstStyle/>
          <a:p>
            <a:pPr>
              <a:defRPr/>
            </a:pPr>
            <a:r>
              <a:rPr lang="cs-CZ">
                <a:solidFill>
                  <a:schemeClr val="bg1">
                    <a:lumMod val="50000"/>
                  </a:schemeClr>
                </a:solidFill>
                <a:ea typeface="+mj-ea"/>
                <a:cs typeface="+mj-cs"/>
              </a:rPr>
              <a:t>Project management – </a:t>
            </a:r>
            <a:r>
              <a:rPr lang="cs-CZ" err="1">
                <a:solidFill>
                  <a:schemeClr val="bg1">
                    <a:lumMod val="50000"/>
                  </a:schemeClr>
                </a:solidFill>
                <a:ea typeface="+mj-ea"/>
                <a:cs typeface="+mj-cs"/>
              </a:rPr>
              <a:t>Introduction</a:t>
            </a:r>
            <a:r>
              <a:rPr lang="cs-CZ">
                <a:solidFill>
                  <a:schemeClr val="bg1">
                    <a:lumMod val="50000"/>
                  </a:schemeClr>
                </a:solidFill>
                <a:ea typeface="+mj-ea"/>
                <a:cs typeface="+mj-cs"/>
              </a:rPr>
              <a:t> </a:t>
            </a:r>
            <a:endParaRPr lang="en-US">
              <a:solidFill>
                <a:schemeClr val="bg1">
                  <a:lumMod val="50000"/>
                </a:schemeClr>
              </a:solidFill>
              <a:ea typeface="+mj-ea"/>
              <a:cs typeface="+mj-cs"/>
            </a:endParaRPr>
          </a:p>
        </p:txBody>
      </p:sp>
      <p:sp>
        <p:nvSpPr>
          <p:cNvPr id="38915" name="Obdĺžnik 3"/>
          <p:cNvSpPr>
            <a:spLocks noChangeArrowheads="1"/>
          </p:cNvSpPr>
          <p:nvPr/>
        </p:nvSpPr>
        <p:spPr bwMode="auto">
          <a:xfrm>
            <a:off x="1090613" y="2600325"/>
            <a:ext cx="138112" cy="938213"/>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endParaRPr lang="en-US" altLang="cs-CZ">
              <a:solidFill>
                <a:srgbClr val="000000"/>
              </a:solidFill>
            </a:endParaRPr>
          </a:p>
        </p:txBody>
      </p:sp>
    </p:spTree>
    <p:extLst>
      <p:ext uri="{BB962C8B-B14F-4D97-AF65-F5344CB8AC3E}">
        <p14:creationId xmlns:p14="http://schemas.microsoft.com/office/powerpoint/2010/main" val="154725784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0848" y="285750"/>
            <a:ext cx="8274050" cy="614363"/>
          </a:xfrm>
        </p:spPr>
        <p:txBody>
          <a:bodyPr/>
          <a:lstStyle/>
          <a:p>
            <a:r>
              <a:rPr lang="cs-CZ" sz="3500" err="1"/>
              <a:t>Impact</a:t>
            </a:r>
            <a:r>
              <a:rPr lang="cs-CZ" sz="3500"/>
              <a:t> in H2020 – </a:t>
            </a:r>
            <a:r>
              <a:rPr lang="cs-CZ" sz="3500" err="1"/>
              <a:t>evaluation</a:t>
            </a:r>
            <a:r>
              <a:rPr lang="cs-CZ" sz="3500"/>
              <a:t> </a:t>
            </a:r>
          </a:p>
        </p:txBody>
      </p:sp>
      <p:sp>
        <p:nvSpPr>
          <p:cNvPr id="3" name="Zástupný symbol pro obsah 2"/>
          <p:cNvSpPr>
            <a:spLocks noGrp="1"/>
          </p:cNvSpPr>
          <p:nvPr>
            <p:ph idx="1"/>
          </p:nvPr>
        </p:nvSpPr>
        <p:spPr>
          <a:xfrm>
            <a:off x="487363" y="557023"/>
            <a:ext cx="8285162" cy="5595804"/>
          </a:xfrm>
        </p:spPr>
        <p:txBody>
          <a:bodyPr/>
          <a:lstStyle/>
          <a:p>
            <a:pPr>
              <a:spcAft>
                <a:spcPts val="600"/>
              </a:spcAft>
            </a:pPr>
            <a:endParaRPr lang="en-GB"/>
          </a:p>
          <a:p>
            <a:pPr>
              <a:spcAft>
                <a:spcPts val="600"/>
              </a:spcAft>
            </a:pPr>
            <a:r>
              <a:rPr lang="en-GB"/>
              <a:t>IMPACT is one of 3 (up to 6) evaluation criteria </a:t>
            </a:r>
          </a:p>
          <a:p>
            <a:pPr>
              <a:spcAft>
                <a:spcPts val="600"/>
              </a:spcAft>
            </a:pPr>
            <a:r>
              <a:rPr lang="en-GB"/>
              <a:t>The role of IMPACT has </a:t>
            </a:r>
            <a:r>
              <a:rPr lang="en-GB">
                <a:solidFill>
                  <a:srgbClr val="7AC143"/>
                </a:solidFill>
              </a:rPr>
              <a:t>increased</a:t>
            </a:r>
            <a:r>
              <a:rPr lang="en-GB"/>
              <a:t> in H2020</a:t>
            </a:r>
          </a:p>
          <a:p>
            <a:pPr>
              <a:spcAft>
                <a:spcPts val="600"/>
              </a:spcAft>
            </a:pPr>
            <a:r>
              <a:rPr lang="en-GB"/>
              <a:t>„Writing“ the IMPACT must be </a:t>
            </a:r>
            <a:r>
              <a:rPr lang="en-GB">
                <a:solidFill>
                  <a:srgbClr val="7AC143"/>
                </a:solidFill>
              </a:rPr>
              <a:t>more elaborate </a:t>
            </a:r>
            <a:r>
              <a:rPr lang="en-GB"/>
              <a:t>than it used to be in FP7</a:t>
            </a:r>
          </a:p>
          <a:p>
            <a:pPr>
              <a:spcAft>
                <a:spcPts val="600"/>
              </a:spcAft>
            </a:pPr>
            <a:r>
              <a:rPr lang="en-GB"/>
              <a:t>The weight of the criteria in the collaborative  H2020 projects:</a:t>
            </a:r>
          </a:p>
          <a:p>
            <a:pPr lvl="1">
              <a:spcAft>
                <a:spcPts val="600"/>
              </a:spcAft>
            </a:pPr>
            <a:r>
              <a:rPr lang="en-GB"/>
              <a:t>SCIENCE (50%, 3/5)</a:t>
            </a:r>
          </a:p>
          <a:p>
            <a:pPr lvl="1">
              <a:spcAft>
                <a:spcPts val="600"/>
              </a:spcAft>
            </a:pPr>
            <a:r>
              <a:rPr lang="en-GB" b="1">
                <a:solidFill>
                  <a:srgbClr val="7AC143"/>
                </a:solidFill>
              </a:rPr>
              <a:t>IMPACT(30%, 3/5)</a:t>
            </a:r>
          </a:p>
          <a:p>
            <a:pPr lvl="1">
              <a:spcAft>
                <a:spcPts val="600"/>
              </a:spcAft>
            </a:pPr>
            <a:r>
              <a:rPr lang="en-GB"/>
              <a:t>IMPLEMENTATION (20%, 3/5)</a:t>
            </a:r>
          </a:p>
        </p:txBody>
      </p:sp>
    </p:spTree>
    <p:extLst>
      <p:ext uri="{BB962C8B-B14F-4D97-AF65-F5344CB8AC3E}">
        <p14:creationId xmlns:p14="http://schemas.microsoft.com/office/powerpoint/2010/main" val="3640274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se zakulacenými rohy 3"/>
          <p:cNvSpPr/>
          <p:nvPr/>
        </p:nvSpPr>
        <p:spPr bwMode="auto">
          <a:xfrm>
            <a:off x="514350" y="4371975"/>
            <a:ext cx="8147050" cy="213418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2" name="Nadpis 1"/>
          <p:cNvSpPr>
            <a:spLocks noGrp="1"/>
          </p:cNvSpPr>
          <p:nvPr>
            <p:ph type="title"/>
          </p:nvPr>
        </p:nvSpPr>
        <p:spPr>
          <a:xfrm>
            <a:off x="447836" y="190500"/>
            <a:ext cx="8274050" cy="614363"/>
          </a:xfrm>
        </p:spPr>
        <p:txBody>
          <a:bodyPr/>
          <a:lstStyle/>
          <a:p>
            <a:r>
              <a:rPr lang="cs-CZ" sz="3500" err="1"/>
              <a:t>Impact</a:t>
            </a:r>
            <a:r>
              <a:rPr lang="cs-CZ" sz="3500"/>
              <a:t> in </a:t>
            </a:r>
            <a:r>
              <a:rPr lang="cs-CZ" sz="3500" err="1"/>
              <a:t>example</a:t>
            </a:r>
            <a:r>
              <a:rPr lang="cs-CZ" sz="3500"/>
              <a:t> </a:t>
            </a:r>
            <a:r>
              <a:rPr lang="cs-CZ" sz="3500" err="1"/>
              <a:t>of</a:t>
            </a:r>
            <a:r>
              <a:rPr lang="cs-CZ" sz="3500"/>
              <a:t> H2020 call  </a:t>
            </a:r>
          </a:p>
        </p:txBody>
      </p:sp>
      <p:sp>
        <p:nvSpPr>
          <p:cNvPr id="3" name="Zástupný symbol pro obsah 2"/>
          <p:cNvSpPr>
            <a:spLocks noGrp="1"/>
          </p:cNvSpPr>
          <p:nvPr>
            <p:ph idx="1"/>
          </p:nvPr>
        </p:nvSpPr>
        <p:spPr>
          <a:xfrm>
            <a:off x="209625" y="819150"/>
            <a:ext cx="8285162" cy="4848418"/>
          </a:xfrm>
        </p:spPr>
        <p:txBody>
          <a:bodyPr/>
          <a:lstStyle/>
          <a:p>
            <a:pPr marL="457200" lvl="1" indent="0">
              <a:spcAft>
                <a:spcPts val="600"/>
              </a:spcAft>
              <a:buNone/>
            </a:pPr>
            <a:r>
              <a:rPr lang="en-GB" sz="1100" b="1">
                <a:solidFill>
                  <a:schemeClr val="tx1"/>
                </a:solidFill>
                <a:cs typeface="Arial"/>
              </a:rPr>
              <a:t>SC1-PM-04–2016: Networking and optimising the use of population and patient cohorts at EU level</a:t>
            </a:r>
            <a:endParaRPr lang="en-GB" sz="1100" b="1">
              <a:solidFill>
                <a:srgbClr val="000000"/>
              </a:solidFill>
              <a:latin typeface="Arial"/>
              <a:cs typeface="Arial"/>
            </a:endParaRPr>
          </a:p>
          <a:p>
            <a:pPr lvl="1" algn="just">
              <a:spcAft>
                <a:spcPts val="600"/>
              </a:spcAft>
            </a:pPr>
            <a:r>
              <a:rPr lang="en-GB" sz="1100" b="1">
                <a:solidFill>
                  <a:schemeClr val="tx1"/>
                </a:solidFill>
                <a:cs typeface="Arial"/>
              </a:rPr>
              <a:t>Specific Challenge:</a:t>
            </a:r>
            <a:r>
              <a:rPr lang="en-GB" sz="1100">
                <a:solidFill>
                  <a:schemeClr val="tx1"/>
                </a:solidFill>
                <a:cs typeface="Arial"/>
              </a:rPr>
              <a:t> Population cohorts are invaluable resources to obtain detailed description of individual biological variations in connection with a variety of environmental, pathogenic, occupational, societal, and lifestyle determinants that influence the onset and evolution of diseases. Europe currently has some of the most valuable population and patient cohorts, including well annotated clinical trial cohorts. However, the lack of integration of these cohorts hampers the optimal exploitation of these resources, essential to underpin and facilitate the development of stratified and personalised medicine9.</a:t>
            </a:r>
          </a:p>
          <a:p>
            <a:pPr lvl="1" algn="just">
              <a:spcAft>
                <a:spcPts val="600"/>
              </a:spcAft>
            </a:pPr>
            <a:r>
              <a:rPr lang="en-GB" sz="1100" b="1">
                <a:solidFill>
                  <a:schemeClr val="tx1"/>
                </a:solidFill>
                <a:cs typeface="Arial"/>
              </a:rPr>
              <a:t>Scope:</a:t>
            </a:r>
            <a:r>
              <a:rPr lang="en-GB" sz="1100">
                <a:solidFill>
                  <a:schemeClr val="tx1"/>
                </a:solidFill>
                <a:cs typeface="Arial"/>
              </a:rPr>
              <a:t> Proposals should aim at maximizing the exploitation of cohorts by bringing together national and/or European cohorts with common scientific interests (e.g. across diseases, children, mothers, elderly, birth, gender, etc.), and by taking advantage of new technologies (e.g. ICT, social platforms, etc.) and new type of data (e.g. geographical, genetic, eHealth records, etc.). Based on those cohorts using a comprehensive integration strategy to facilitate hypothesis-driven research, data sharing, harmonisation and analysis, proposals should provide expanded resources and knowledge on health and disease determinants, onset and course of diseases (including aspects of co-morbidity and/or co-infections), clinical, public health and socio-economic research. Synergies with relevant existing European infrastructures and additional collaborations with relevant international initiatives are encouraged. Proposals should also engage with relevant international/national/regional authorities to ensure that findings are implemented and translated into health policy.</a:t>
            </a:r>
          </a:p>
          <a:p>
            <a:pPr lvl="1" algn="just">
              <a:spcAft>
                <a:spcPts val="600"/>
              </a:spcAft>
            </a:pPr>
            <a:r>
              <a:rPr lang="en-GB" sz="1100">
                <a:solidFill>
                  <a:schemeClr val="tx1"/>
                </a:solidFill>
                <a:cs typeface="Arial"/>
              </a:rPr>
              <a:t>The Commission considers that proposals requesting a contribution from the EU of between EUR 8 and 10 million would allow this specific challenge to be addressed appropriately. Nonetheless, this does not preclude submission and selection of proposals requesting other amounts.</a:t>
            </a:r>
          </a:p>
          <a:p>
            <a:pPr lvl="1" algn="just">
              <a:spcAft>
                <a:spcPts val="600"/>
              </a:spcAft>
            </a:pPr>
            <a:r>
              <a:rPr lang="en-GB" sz="1100" b="1">
                <a:solidFill>
                  <a:schemeClr val="tx1"/>
                </a:solidFill>
                <a:cs typeface="Arial"/>
              </a:rPr>
              <a:t>Expected Impact:</a:t>
            </a:r>
            <a:r>
              <a:rPr lang="en-GB" sz="1100">
                <a:solidFill>
                  <a:schemeClr val="tx1"/>
                </a:solidFill>
                <a:cs typeface="Arial"/>
              </a:rPr>
              <a:t> Expected impacts include one of or a combination of the following point(s):</a:t>
            </a:r>
          </a:p>
          <a:p>
            <a:pPr marL="685800" lvl="1" indent="-228600" algn="just">
              <a:spcAft>
                <a:spcPts val="600"/>
              </a:spcAft>
              <a:buFont typeface="+mj-lt"/>
              <a:buAutoNum type="arabicPeriod"/>
            </a:pPr>
            <a:r>
              <a:rPr lang="en-GB" sz="1100">
                <a:solidFill>
                  <a:schemeClr val="tx1"/>
                </a:solidFill>
                <a:cs typeface="Arial"/>
              </a:rPr>
              <a:t>Make major conceptual, methodological and analytical contributions towards integrative cohorts and their efficient exploitation.</a:t>
            </a:r>
          </a:p>
          <a:p>
            <a:pPr lvl="1" algn="just">
              <a:spcAft>
                <a:spcPts val="600"/>
              </a:spcAft>
              <a:buFont typeface="+mj-lt"/>
              <a:buAutoNum type="arabicPeriod"/>
            </a:pPr>
            <a:r>
              <a:rPr lang="en-GB" sz="1100">
                <a:solidFill>
                  <a:schemeClr val="tx1"/>
                </a:solidFill>
                <a:cs typeface="Arial"/>
              </a:rPr>
              <a:t>Contribute to providing novel information on health maintenance, onset and course of diseases, or population stratification, with a view to tailor diagnosis or to optimise prevention and treatment.</a:t>
            </a:r>
          </a:p>
          <a:p>
            <a:pPr marL="685800" lvl="1" indent="-228600" algn="just">
              <a:spcAft>
                <a:spcPts val="600"/>
              </a:spcAft>
              <a:buFont typeface="+mj-lt"/>
              <a:buAutoNum type="arabicPeriod"/>
            </a:pPr>
            <a:r>
              <a:rPr lang="en-GB" sz="1100">
                <a:solidFill>
                  <a:schemeClr val="tx1"/>
                </a:solidFill>
                <a:cs typeface="Arial"/>
              </a:rPr>
              <a:t>Provide the evidence base for the development of policy strategies for prevention, early diagnosis, therapies, health economics as well as addressing health inequalities. Wherever relevant, evidence for economic evaluation of interventions should also be included.</a:t>
            </a:r>
          </a:p>
          <a:p>
            <a:pPr marL="685800" lvl="1" indent="-228600" algn="just">
              <a:spcAft>
                <a:spcPts val="600"/>
              </a:spcAft>
              <a:buFont typeface="+mj-lt"/>
              <a:buAutoNum type="arabicPeriod"/>
            </a:pPr>
            <a:r>
              <a:rPr lang="en-GB" sz="1100">
                <a:solidFill>
                  <a:schemeClr val="tx1"/>
                </a:solidFill>
                <a:cs typeface="Arial"/>
              </a:rPr>
              <a:t>Optimise the use of population cohorts in defining/improving clinical practice and public health policy.</a:t>
            </a:r>
          </a:p>
        </p:txBody>
      </p:sp>
    </p:spTree>
    <p:extLst>
      <p:ext uri="{BB962C8B-B14F-4D97-AF65-F5344CB8AC3E}">
        <p14:creationId xmlns:p14="http://schemas.microsoft.com/office/powerpoint/2010/main" val="768027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2459" y="327317"/>
            <a:ext cx="8274050" cy="792163"/>
          </a:xfrm>
        </p:spPr>
        <p:txBody>
          <a:bodyPr/>
          <a:lstStyle/>
          <a:p>
            <a:r>
              <a:rPr lang="cs-CZ" sz="3500" err="1"/>
              <a:t>Impact</a:t>
            </a:r>
            <a:r>
              <a:rPr lang="cs-CZ" sz="3500"/>
              <a:t> in H2020 – </a:t>
            </a:r>
            <a:r>
              <a:rPr lang="cs-CZ" sz="3500" err="1"/>
              <a:t>how</a:t>
            </a:r>
            <a:r>
              <a:rPr lang="cs-CZ" sz="3500"/>
              <a:t> to </a:t>
            </a:r>
            <a:r>
              <a:rPr lang="cs-CZ" sz="3500" err="1"/>
              <a:t>approach</a:t>
            </a:r>
            <a:r>
              <a:rPr lang="cs-CZ" sz="3500"/>
              <a:t> </a:t>
            </a:r>
            <a:r>
              <a:rPr lang="cs-CZ" sz="3500" err="1"/>
              <a:t>it</a:t>
            </a:r>
            <a:endParaRPr lang="cs-CZ" sz="3500"/>
          </a:p>
        </p:txBody>
      </p:sp>
      <p:sp>
        <p:nvSpPr>
          <p:cNvPr id="3" name="Zástupný symbol pro obsah 2"/>
          <p:cNvSpPr>
            <a:spLocks noGrp="1"/>
          </p:cNvSpPr>
          <p:nvPr>
            <p:ph idx="1"/>
          </p:nvPr>
        </p:nvSpPr>
        <p:spPr>
          <a:xfrm>
            <a:off x="351416" y="1166668"/>
            <a:ext cx="8285162" cy="3742360"/>
          </a:xfrm>
        </p:spPr>
        <p:txBody>
          <a:bodyPr/>
          <a:lstStyle/>
          <a:p>
            <a:r>
              <a:rPr lang="en-GB" sz="3200"/>
              <a:t>Consider Impact at the very </a:t>
            </a:r>
            <a:r>
              <a:rPr lang="en-GB" sz="3200">
                <a:solidFill>
                  <a:srgbClr val="7AC143"/>
                </a:solidFill>
              </a:rPr>
              <a:t>beginning</a:t>
            </a:r>
          </a:p>
          <a:p>
            <a:r>
              <a:rPr lang="en-GB" sz="3200"/>
              <a:t>Consults </a:t>
            </a:r>
            <a:r>
              <a:rPr lang="en-GB" sz="3200">
                <a:solidFill>
                  <a:srgbClr val="7AC143"/>
                </a:solidFill>
              </a:rPr>
              <a:t>relevant </a:t>
            </a:r>
            <a:r>
              <a:rPr lang="en-GB" sz="3200"/>
              <a:t>EU and H2020 </a:t>
            </a:r>
            <a:r>
              <a:rPr lang="en-GB" sz="3200">
                <a:solidFill>
                  <a:srgbClr val="7AC143"/>
                </a:solidFill>
              </a:rPr>
              <a:t>policies </a:t>
            </a:r>
            <a:r>
              <a:rPr lang="en-GB" sz="3200"/>
              <a:t>and documents (GO CEITEC MU) – Work Programmes, Europe2020…</a:t>
            </a:r>
          </a:p>
          <a:p>
            <a:r>
              <a:rPr lang="en-GB" sz="3200"/>
              <a:t>Consider </a:t>
            </a:r>
            <a:r>
              <a:rPr lang="en-GB" sz="3200">
                <a:solidFill>
                  <a:srgbClr val="7AC143"/>
                </a:solidFill>
              </a:rPr>
              <a:t>different dimensions </a:t>
            </a:r>
            <a:r>
              <a:rPr lang="en-GB" sz="3200"/>
              <a:t>of Impact</a:t>
            </a:r>
          </a:p>
          <a:p>
            <a:r>
              <a:rPr lang="en-GB" sz="3200"/>
              <a:t>Identify and exercise your </a:t>
            </a:r>
            <a:r>
              <a:rPr lang="en-GB" sz="3200">
                <a:solidFill>
                  <a:srgbClr val="7AC143"/>
                </a:solidFill>
              </a:rPr>
              <a:t>influence</a:t>
            </a:r>
            <a:r>
              <a:rPr lang="en-GB" sz="3200"/>
              <a:t> on the Impact</a:t>
            </a:r>
          </a:p>
        </p:txBody>
      </p:sp>
    </p:spTree>
    <p:extLst>
      <p:ext uri="{BB962C8B-B14F-4D97-AF65-F5344CB8AC3E}">
        <p14:creationId xmlns:p14="http://schemas.microsoft.com/office/powerpoint/2010/main" val="665436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0848" y="285750"/>
            <a:ext cx="7158820" cy="614363"/>
          </a:xfrm>
        </p:spPr>
        <p:txBody>
          <a:bodyPr/>
          <a:lstStyle/>
          <a:p>
            <a:r>
              <a:rPr lang="cs-CZ" sz="3500"/>
              <a:t>Basic </a:t>
            </a:r>
            <a:r>
              <a:rPr lang="cs-CZ" sz="3500" err="1"/>
              <a:t>dimensions</a:t>
            </a:r>
            <a:r>
              <a:rPr lang="cs-CZ" sz="3500"/>
              <a:t> </a:t>
            </a:r>
            <a:r>
              <a:rPr lang="cs-CZ" sz="3500" err="1"/>
              <a:t>of</a:t>
            </a:r>
            <a:r>
              <a:rPr lang="cs-CZ" sz="3500"/>
              <a:t> IMPACT</a:t>
            </a:r>
          </a:p>
        </p:txBody>
      </p:sp>
      <p:sp>
        <p:nvSpPr>
          <p:cNvPr id="3" name="Zástupný symbol pro obsah 2"/>
          <p:cNvSpPr>
            <a:spLocks noGrp="1"/>
          </p:cNvSpPr>
          <p:nvPr>
            <p:ph idx="1"/>
          </p:nvPr>
        </p:nvSpPr>
        <p:spPr>
          <a:xfrm>
            <a:off x="487363" y="1006474"/>
            <a:ext cx="8285162" cy="4075480"/>
          </a:xfrm>
        </p:spPr>
        <p:txBody>
          <a:bodyPr/>
          <a:lstStyle/>
          <a:p>
            <a:r>
              <a:rPr lang="cs-CZ" sz="3200" err="1"/>
              <a:t>Stakeholders</a:t>
            </a:r>
          </a:p>
          <a:p>
            <a:pPr lvl="1"/>
            <a:r>
              <a:rPr lang="cs-CZ" sz="2800"/>
              <a:t>(</a:t>
            </a:r>
            <a:r>
              <a:rPr lang="cs-CZ" sz="2800" err="1"/>
              <a:t>your</a:t>
            </a:r>
            <a:r>
              <a:rPr lang="cs-CZ" sz="2800"/>
              <a:t>) </a:t>
            </a:r>
            <a:r>
              <a:rPr lang="cs-CZ" sz="2800" b="1" err="1">
                <a:solidFill>
                  <a:srgbClr val="7AC143"/>
                </a:solidFill>
              </a:rPr>
              <a:t>scientific</a:t>
            </a:r>
            <a:r>
              <a:rPr lang="cs-CZ" sz="2800" b="1">
                <a:solidFill>
                  <a:srgbClr val="7AC143"/>
                </a:solidFill>
              </a:rPr>
              <a:t> </a:t>
            </a:r>
            <a:r>
              <a:rPr lang="cs-CZ" sz="2800" b="1" err="1">
                <a:solidFill>
                  <a:srgbClr val="7AC143"/>
                </a:solidFill>
              </a:rPr>
              <a:t>community</a:t>
            </a:r>
            <a:r>
              <a:rPr lang="cs-CZ" sz="2800" b="1">
                <a:solidFill>
                  <a:srgbClr val="7AC143"/>
                </a:solidFill>
              </a:rPr>
              <a:t> </a:t>
            </a:r>
            <a:r>
              <a:rPr lang="cs-CZ" sz="2800"/>
              <a:t>(</a:t>
            </a:r>
            <a:r>
              <a:rPr lang="cs-CZ" sz="2800" err="1"/>
              <a:t>all</a:t>
            </a:r>
            <a:r>
              <a:rPr lang="cs-CZ" sz="2800"/>
              <a:t> </a:t>
            </a:r>
            <a:r>
              <a:rPr lang="cs-CZ" sz="2800" err="1"/>
              <a:t>levels</a:t>
            </a:r>
            <a:r>
              <a:rPr lang="cs-CZ" sz="2800"/>
              <a:t> </a:t>
            </a:r>
            <a:r>
              <a:rPr lang="cs-CZ" sz="2800" err="1"/>
              <a:t>of</a:t>
            </a:r>
            <a:r>
              <a:rPr lang="cs-CZ" sz="2800"/>
              <a:t> </a:t>
            </a:r>
            <a:r>
              <a:rPr lang="cs-CZ" sz="2800" err="1"/>
              <a:t>it</a:t>
            </a:r>
            <a:r>
              <a:rPr lang="cs-CZ" sz="2800"/>
              <a:t>)</a:t>
            </a:r>
          </a:p>
          <a:p>
            <a:pPr lvl="1"/>
            <a:r>
              <a:rPr lang="cs-CZ" sz="2800" b="1">
                <a:solidFill>
                  <a:srgbClr val="7AC143"/>
                </a:solidFill>
              </a:rPr>
              <a:t>Society</a:t>
            </a:r>
            <a:r>
              <a:rPr lang="cs-CZ" sz="2800">
                <a:solidFill>
                  <a:srgbClr val="7AC143"/>
                </a:solidFill>
              </a:rPr>
              <a:t> </a:t>
            </a:r>
            <a:r>
              <a:rPr lang="cs-CZ" sz="2800" err="1"/>
              <a:t>you</a:t>
            </a:r>
            <a:r>
              <a:rPr lang="cs-CZ" sz="2800"/>
              <a:t> (</a:t>
            </a:r>
            <a:r>
              <a:rPr lang="cs-CZ" sz="2800" err="1"/>
              <a:t>might</a:t>
            </a:r>
            <a:r>
              <a:rPr lang="cs-CZ" sz="2800"/>
              <a:t>) live in and </a:t>
            </a:r>
            <a:r>
              <a:rPr lang="cs-CZ" sz="2800" err="1"/>
              <a:t>its</a:t>
            </a:r>
            <a:r>
              <a:rPr lang="cs-CZ" sz="2800"/>
              <a:t> </a:t>
            </a:r>
            <a:r>
              <a:rPr lang="cs-CZ" sz="2800" err="1">
                <a:solidFill>
                  <a:srgbClr val="7AC143"/>
                </a:solidFill>
              </a:rPr>
              <a:t>institutions</a:t>
            </a:r>
          </a:p>
          <a:p>
            <a:pPr lvl="1"/>
            <a:r>
              <a:rPr lang="cs-CZ" sz="2800" err="1"/>
              <a:t>Your</a:t>
            </a:r>
            <a:r>
              <a:rPr lang="cs-CZ" sz="2800"/>
              <a:t> </a:t>
            </a:r>
            <a:r>
              <a:rPr lang="cs-CZ" sz="2800" b="1" err="1">
                <a:solidFill>
                  <a:srgbClr val="7AC143"/>
                </a:solidFill>
              </a:rPr>
              <a:t>funder</a:t>
            </a:r>
            <a:r>
              <a:rPr lang="cs-CZ" sz="2800"/>
              <a:t>, </a:t>
            </a:r>
            <a:r>
              <a:rPr lang="cs-CZ" sz="2800" err="1"/>
              <a:t>i.e</a:t>
            </a:r>
            <a:r>
              <a:rPr lang="cs-CZ" sz="2800"/>
              <a:t>. </a:t>
            </a:r>
            <a:r>
              <a:rPr lang="en-US" sz="2800"/>
              <a:t>the aims of the </a:t>
            </a:r>
            <a:r>
              <a:rPr lang="cs-CZ" sz="2800"/>
              <a:t>grant </a:t>
            </a:r>
            <a:r>
              <a:rPr lang="cs-CZ" sz="2800" err="1"/>
              <a:t>scheme</a:t>
            </a:r>
            <a:r>
              <a:rPr lang="cs-CZ" sz="2800"/>
              <a:t>/</a:t>
            </a:r>
            <a:r>
              <a:rPr lang="cs-CZ" sz="2800" err="1"/>
              <a:t>programme</a:t>
            </a:r>
          </a:p>
          <a:p>
            <a:r>
              <a:rPr lang="en-US" sz="3200"/>
              <a:t>Time – immediate or short-term or           long-term impact</a:t>
            </a:r>
          </a:p>
          <a:p>
            <a:r>
              <a:rPr lang="en-US" sz="3200"/>
              <a:t>Control</a:t>
            </a:r>
            <a:r>
              <a:rPr lang="cs-CZ" sz="3200"/>
              <a:t> / </a:t>
            </a:r>
            <a:r>
              <a:rPr lang="en-US" sz="3200"/>
              <a:t>Influence</a:t>
            </a:r>
            <a:endParaRPr lang="cs-CZ" sz="3200"/>
          </a:p>
          <a:p>
            <a:endParaRPr lang="cs-CZ" sz="3200"/>
          </a:p>
        </p:txBody>
      </p:sp>
    </p:spTree>
    <p:extLst>
      <p:ext uri="{BB962C8B-B14F-4D97-AF65-F5344CB8AC3E}">
        <p14:creationId xmlns:p14="http://schemas.microsoft.com/office/powerpoint/2010/main" val="2479464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4792" y="331915"/>
            <a:ext cx="8274050" cy="582486"/>
          </a:xfrm>
        </p:spPr>
        <p:txBody>
          <a:bodyPr/>
          <a:lstStyle/>
          <a:p>
            <a:r>
              <a:rPr lang="cs-CZ" sz="3500" err="1"/>
              <a:t>Examples</a:t>
            </a:r>
            <a:r>
              <a:rPr lang="cs-CZ" sz="3500"/>
              <a:t> – </a:t>
            </a:r>
            <a:r>
              <a:rPr lang="cs-CZ" sz="3500" err="1"/>
              <a:t>Impact</a:t>
            </a:r>
            <a:r>
              <a:rPr lang="cs-CZ" sz="3500"/>
              <a:t>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57" y="1124077"/>
            <a:ext cx="8666921" cy="536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633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8433" y="327315"/>
            <a:ext cx="8274050" cy="616775"/>
          </a:xfrm>
        </p:spPr>
        <p:txBody>
          <a:bodyPr/>
          <a:lstStyle/>
          <a:p>
            <a:r>
              <a:rPr lang="cs-CZ" sz="3500" err="1"/>
              <a:t>Impact</a:t>
            </a:r>
            <a:r>
              <a:rPr lang="cs-CZ" sz="3500"/>
              <a:t> – </a:t>
            </a:r>
            <a:r>
              <a:rPr lang="cs-CZ" sz="3500" err="1"/>
              <a:t>measures</a:t>
            </a:r>
            <a:r>
              <a:rPr lang="cs-CZ" sz="3500"/>
              <a:t> to </a:t>
            </a:r>
            <a:r>
              <a:rPr lang="cs-CZ" sz="3500" err="1"/>
              <a:t>maximize</a:t>
            </a:r>
            <a:r>
              <a:rPr lang="cs-CZ" sz="3500"/>
              <a:t> </a:t>
            </a:r>
            <a:r>
              <a:rPr lang="cs-CZ" sz="3500" err="1"/>
              <a:t>it</a:t>
            </a:r>
            <a:endParaRPr lang="cs-CZ" sz="3500"/>
          </a:p>
        </p:txBody>
      </p:sp>
      <p:sp>
        <p:nvSpPr>
          <p:cNvPr id="4" name="Zástupný symbol pro obsah 3"/>
          <p:cNvSpPr>
            <a:spLocks noGrp="1"/>
          </p:cNvSpPr>
          <p:nvPr>
            <p:ph idx="1"/>
          </p:nvPr>
        </p:nvSpPr>
        <p:spPr>
          <a:xfrm>
            <a:off x="430213" y="1140200"/>
            <a:ext cx="8285162" cy="4795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spcAft>
                <a:spcPts val="600"/>
              </a:spcAft>
            </a:pPr>
            <a:r>
              <a:rPr lang="cs-CZ" sz="3200" err="1">
                <a:solidFill>
                  <a:schemeClr val="tx1">
                    <a:lumMod val="50000"/>
                    <a:lumOff val="50000"/>
                  </a:schemeClr>
                </a:solidFill>
                <a:cs typeface="Arial"/>
              </a:rPr>
              <a:t>Good</a:t>
            </a:r>
            <a:r>
              <a:rPr lang="cs-CZ" sz="3200">
                <a:solidFill>
                  <a:schemeClr val="tx1">
                    <a:lumMod val="50000"/>
                    <a:lumOff val="50000"/>
                  </a:schemeClr>
                </a:solidFill>
                <a:cs typeface="Arial"/>
              </a:rPr>
              <a:t> </a:t>
            </a:r>
            <a:r>
              <a:rPr lang="cs-CZ" sz="3200" err="1">
                <a:solidFill>
                  <a:schemeClr val="tx1">
                    <a:lumMod val="50000"/>
                    <a:lumOff val="50000"/>
                  </a:schemeClr>
                </a:solidFill>
                <a:cs typeface="Arial"/>
              </a:rPr>
              <a:t>dissemination</a:t>
            </a:r>
            <a:r>
              <a:rPr lang="cs-CZ" sz="3200">
                <a:solidFill>
                  <a:schemeClr val="tx1">
                    <a:lumMod val="50000"/>
                    <a:lumOff val="50000"/>
                  </a:schemeClr>
                </a:solidFill>
                <a:cs typeface="Arial"/>
              </a:rPr>
              <a:t> and </a:t>
            </a:r>
            <a:r>
              <a:rPr lang="cs-CZ" sz="3200" err="1">
                <a:solidFill>
                  <a:schemeClr val="tx1">
                    <a:lumMod val="50000"/>
                    <a:lumOff val="50000"/>
                  </a:schemeClr>
                </a:solidFill>
                <a:cs typeface="Arial"/>
              </a:rPr>
              <a:t>exploitation</a:t>
            </a:r>
            <a:r>
              <a:rPr lang="cs-CZ" sz="3200">
                <a:solidFill>
                  <a:schemeClr val="tx1">
                    <a:lumMod val="50000"/>
                    <a:lumOff val="50000"/>
                  </a:schemeClr>
                </a:solidFill>
                <a:cs typeface="Arial"/>
              </a:rPr>
              <a:t> </a:t>
            </a:r>
            <a:r>
              <a:rPr lang="cs-CZ" sz="3200" err="1">
                <a:solidFill>
                  <a:schemeClr val="tx1">
                    <a:lumMod val="50000"/>
                    <a:lumOff val="50000"/>
                  </a:schemeClr>
                </a:solidFill>
                <a:cs typeface="Arial"/>
              </a:rPr>
              <a:t>plan</a:t>
            </a:r>
          </a:p>
          <a:p>
            <a:pPr>
              <a:spcAft>
                <a:spcPts val="600"/>
              </a:spcAft>
            </a:pPr>
            <a:r>
              <a:rPr lang="cs-CZ" sz="3200">
                <a:solidFill>
                  <a:schemeClr val="tx1">
                    <a:lumMod val="50000"/>
                    <a:lumOff val="50000"/>
                  </a:schemeClr>
                </a:solidFill>
              </a:rPr>
              <a:t>Open Access – </a:t>
            </a:r>
            <a:r>
              <a:rPr lang="cs-CZ" sz="3200" b="1" err="1">
                <a:solidFill>
                  <a:schemeClr val="tx1">
                    <a:lumMod val="50000"/>
                    <a:lumOff val="50000"/>
                  </a:schemeClr>
                </a:solidFill>
              </a:rPr>
              <a:t>mandatory</a:t>
            </a:r>
            <a:r>
              <a:rPr lang="cs-CZ" sz="3200">
                <a:solidFill>
                  <a:schemeClr val="tx1">
                    <a:lumMod val="50000"/>
                    <a:lumOff val="50000"/>
                  </a:schemeClr>
                </a:solidFill>
              </a:rPr>
              <a:t> in H2020</a:t>
            </a:r>
            <a:endParaRPr lang="cs-CZ" sz="3200">
              <a:solidFill>
                <a:schemeClr val="tx1"/>
              </a:solidFill>
            </a:endParaRPr>
          </a:p>
          <a:p>
            <a:pPr>
              <a:spcAft>
                <a:spcPts val="600"/>
              </a:spcAft>
            </a:pPr>
            <a:r>
              <a:rPr lang="cs-CZ" sz="3200">
                <a:solidFill>
                  <a:schemeClr val="tx1">
                    <a:lumMod val="50000"/>
                    <a:lumOff val="50000"/>
                  </a:schemeClr>
                </a:solidFill>
              </a:rPr>
              <a:t>Open Data – </a:t>
            </a:r>
            <a:r>
              <a:rPr lang="cs-CZ" sz="3200" err="1">
                <a:solidFill>
                  <a:schemeClr val="tx1">
                    <a:lumMod val="50000"/>
                    <a:lumOff val="50000"/>
                  </a:schemeClr>
                </a:solidFill>
              </a:rPr>
              <a:t>voluntary</a:t>
            </a:r>
            <a:r>
              <a:rPr lang="cs-CZ" sz="3200">
                <a:solidFill>
                  <a:schemeClr val="tx1">
                    <a:lumMod val="50000"/>
                    <a:lumOff val="50000"/>
                  </a:schemeClr>
                </a:solidFill>
              </a:rPr>
              <a:t>, but </a:t>
            </a:r>
            <a:r>
              <a:rPr lang="cs-CZ" sz="3200" b="1" err="1">
                <a:solidFill>
                  <a:schemeClr val="tx1">
                    <a:lumMod val="50000"/>
                    <a:lumOff val="50000"/>
                  </a:schemeClr>
                </a:solidFill>
              </a:rPr>
              <a:t>we</a:t>
            </a:r>
            <a:r>
              <a:rPr lang="cs-CZ" sz="3200" b="1">
                <a:solidFill>
                  <a:schemeClr val="tx1">
                    <a:lumMod val="50000"/>
                    <a:lumOff val="50000"/>
                  </a:schemeClr>
                </a:solidFill>
              </a:rPr>
              <a:t> </a:t>
            </a:r>
            <a:r>
              <a:rPr lang="cs-CZ" sz="3200" b="1" err="1">
                <a:solidFill>
                  <a:schemeClr val="tx1">
                    <a:lumMod val="50000"/>
                    <a:lumOff val="50000"/>
                  </a:schemeClr>
                </a:solidFill>
              </a:rPr>
              <a:t>should</a:t>
            </a:r>
            <a:r>
              <a:rPr lang="cs-CZ" sz="3200" b="1">
                <a:solidFill>
                  <a:schemeClr val="tx1">
                    <a:lumMod val="50000"/>
                    <a:lumOff val="50000"/>
                  </a:schemeClr>
                </a:solidFill>
              </a:rPr>
              <a:t> </a:t>
            </a:r>
            <a:r>
              <a:rPr lang="cs-CZ" sz="3200" b="1" err="1">
                <a:solidFill>
                  <a:schemeClr val="tx1">
                    <a:lumMod val="50000"/>
                    <a:lumOff val="50000"/>
                  </a:schemeClr>
                </a:solidFill>
              </a:rPr>
              <a:t>join</a:t>
            </a:r>
            <a:r>
              <a:rPr lang="cs-CZ" sz="3200" b="1">
                <a:solidFill>
                  <a:schemeClr val="tx1">
                    <a:lumMod val="50000"/>
                    <a:lumOff val="50000"/>
                  </a:schemeClr>
                </a:solidFill>
              </a:rPr>
              <a:t>!</a:t>
            </a:r>
          </a:p>
          <a:p>
            <a:pPr lvl="1">
              <a:spcAft>
                <a:spcPts val="600"/>
              </a:spcAft>
            </a:pPr>
            <a:r>
              <a:rPr lang="cs-CZ" err="1">
                <a:solidFill>
                  <a:schemeClr val="tx1">
                    <a:lumMod val="50000"/>
                    <a:lumOff val="50000"/>
                  </a:schemeClr>
                </a:solidFill>
              </a:rPr>
              <a:t>Insitituional</a:t>
            </a:r>
            <a:r>
              <a:rPr lang="cs-CZ">
                <a:solidFill>
                  <a:schemeClr val="tx1">
                    <a:lumMod val="50000"/>
                    <a:lumOff val="50000"/>
                  </a:schemeClr>
                </a:solidFill>
              </a:rPr>
              <a:t> </a:t>
            </a:r>
            <a:r>
              <a:rPr lang="cs-CZ" b="1" err="1">
                <a:solidFill>
                  <a:schemeClr val="tx1">
                    <a:lumMod val="50000"/>
                    <a:lumOff val="50000"/>
                  </a:schemeClr>
                </a:solidFill>
              </a:rPr>
              <a:t>repositories</a:t>
            </a:r>
          </a:p>
          <a:p>
            <a:pPr lvl="1">
              <a:spcAft>
                <a:spcPts val="600"/>
              </a:spcAft>
            </a:pPr>
            <a:r>
              <a:rPr lang="cs-CZ" b="1">
                <a:solidFill>
                  <a:srgbClr val="7AC143"/>
                </a:solidFill>
              </a:rPr>
              <a:t>ZENODO</a:t>
            </a:r>
            <a:r>
              <a:rPr lang="cs-CZ">
                <a:solidFill>
                  <a:schemeClr val="tx1">
                    <a:lumMod val="50000"/>
                    <a:lumOff val="50000"/>
                  </a:schemeClr>
                </a:solidFill>
              </a:rPr>
              <a:t> </a:t>
            </a:r>
            <a:r>
              <a:rPr lang="cs-CZ" b="1" err="1">
                <a:solidFill>
                  <a:schemeClr val="tx1">
                    <a:lumMod val="50000"/>
                    <a:lumOff val="50000"/>
                  </a:schemeClr>
                </a:solidFill>
              </a:rPr>
              <a:t>repository</a:t>
            </a:r>
            <a:r>
              <a:rPr lang="cs-CZ">
                <a:solidFill>
                  <a:schemeClr val="tx1">
                    <a:lumMod val="50000"/>
                    <a:lumOff val="50000"/>
                  </a:schemeClr>
                </a:solidFill>
              </a:rPr>
              <a:t> – </a:t>
            </a:r>
            <a:r>
              <a:rPr lang="cs-CZ" err="1">
                <a:solidFill>
                  <a:schemeClr val="tx1">
                    <a:lumMod val="50000"/>
                    <a:lumOff val="50000"/>
                  </a:schemeClr>
                </a:solidFill>
              </a:rPr>
              <a:t>supported</a:t>
            </a:r>
            <a:r>
              <a:rPr lang="cs-CZ">
                <a:solidFill>
                  <a:schemeClr val="tx1">
                    <a:lumMod val="50000"/>
                    <a:lumOff val="50000"/>
                  </a:schemeClr>
                </a:solidFill>
              </a:rPr>
              <a:t> by </a:t>
            </a:r>
            <a:r>
              <a:rPr lang="cs-CZ" err="1">
                <a:solidFill>
                  <a:schemeClr val="tx1">
                    <a:lumMod val="50000"/>
                    <a:lumOff val="50000"/>
                  </a:schemeClr>
                </a:solidFill>
              </a:rPr>
              <a:t>the</a:t>
            </a:r>
            <a:r>
              <a:rPr lang="cs-CZ">
                <a:solidFill>
                  <a:schemeClr val="tx1">
                    <a:lumMod val="50000"/>
                    <a:lumOff val="50000"/>
                  </a:schemeClr>
                </a:solidFill>
              </a:rPr>
              <a:t> EU, </a:t>
            </a:r>
            <a:r>
              <a:rPr lang="cs-CZ" err="1">
                <a:solidFill>
                  <a:schemeClr val="tx1">
                    <a:lumMod val="50000"/>
                    <a:lumOff val="50000"/>
                  </a:schemeClr>
                </a:solidFill>
              </a:rPr>
              <a:t>own</a:t>
            </a:r>
            <a:r>
              <a:rPr lang="cs-CZ">
                <a:solidFill>
                  <a:schemeClr val="tx1">
                    <a:lumMod val="50000"/>
                    <a:lumOff val="50000"/>
                  </a:schemeClr>
                </a:solidFill>
              </a:rPr>
              <a:t> </a:t>
            </a:r>
            <a:r>
              <a:rPr lang="cs-CZ" err="1">
                <a:solidFill>
                  <a:schemeClr val="tx1">
                    <a:lumMod val="50000"/>
                    <a:lumOff val="50000"/>
                  </a:schemeClr>
                </a:solidFill>
              </a:rPr>
              <a:t>webspace</a:t>
            </a:r>
            <a:r>
              <a:rPr lang="cs-CZ">
                <a:solidFill>
                  <a:schemeClr val="tx1">
                    <a:lumMod val="50000"/>
                    <a:lumOff val="50000"/>
                  </a:schemeClr>
                </a:solidFill>
              </a:rPr>
              <a:t>, </a:t>
            </a:r>
            <a:r>
              <a:rPr lang="cs-CZ" err="1">
                <a:solidFill>
                  <a:schemeClr val="tx1">
                    <a:lumMod val="50000"/>
                    <a:lumOff val="50000"/>
                  </a:schemeClr>
                </a:solidFill>
              </a:rPr>
              <a:t>both</a:t>
            </a:r>
            <a:r>
              <a:rPr lang="cs-CZ">
                <a:solidFill>
                  <a:schemeClr val="tx1">
                    <a:lumMod val="50000"/>
                    <a:lumOff val="50000"/>
                  </a:schemeClr>
                </a:solidFill>
              </a:rPr>
              <a:t> </a:t>
            </a:r>
            <a:r>
              <a:rPr lang="cs-CZ" err="1">
                <a:solidFill>
                  <a:schemeClr val="tx1">
                    <a:lumMod val="50000"/>
                    <a:lumOff val="50000"/>
                  </a:schemeClr>
                </a:solidFill>
              </a:rPr>
              <a:t>paper</a:t>
            </a:r>
            <a:r>
              <a:rPr lang="cs-CZ">
                <a:solidFill>
                  <a:schemeClr val="tx1">
                    <a:lumMod val="50000"/>
                    <a:lumOff val="50000"/>
                  </a:schemeClr>
                </a:solidFill>
              </a:rPr>
              <a:t> (</a:t>
            </a:r>
            <a:r>
              <a:rPr lang="cs-CZ" err="1">
                <a:solidFill>
                  <a:schemeClr val="tx1">
                    <a:lumMod val="50000"/>
                    <a:lumOff val="50000"/>
                  </a:schemeClr>
                </a:solidFill>
              </a:rPr>
              <a:t>including</a:t>
            </a:r>
            <a:r>
              <a:rPr lang="cs-CZ">
                <a:solidFill>
                  <a:schemeClr val="tx1">
                    <a:lumMod val="50000"/>
                    <a:lumOff val="50000"/>
                  </a:schemeClr>
                </a:solidFill>
              </a:rPr>
              <a:t> „</a:t>
            </a:r>
            <a:r>
              <a:rPr lang="cs-CZ" err="1">
                <a:solidFill>
                  <a:schemeClr val="tx1">
                    <a:lumMod val="50000"/>
                    <a:lumOff val="50000"/>
                  </a:schemeClr>
                </a:solidFill>
              </a:rPr>
              <a:t>ferey</a:t>
            </a:r>
            <a:r>
              <a:rPr lang="cs-CZ">
                <a:solidFill>
                  <a:schemeClr val="tx1">
                    <a:lumMod val="50000"/>
                    <a:lumOff val="50000"/>
                  </a:schemeClr>
                </a:solidFill>
              </a:rPr>
              <a:t>“ </a:t>
            </a:r>
            <a:r>
              <a:rPr lang="cs-CZ" err="1">
                <a:solidFill>
                  <a:schemeClr val="tx1">
                    <a:lumMod val="50000"/>
                    <a:lumOff val="50000"/>
                  </a:schemeClr>
                </a:solidFill>
              </a:rPr>
              <a:t>literature</a:t>
            </a:r>
            <a:r>
              <a:rPr lang="cs-CZ">
                <a:solidFill>
                  <a:schemeClr val="tx1">
                    <a:lumMod val="50000"/>
                    <a:lumOff val="50000"/>
                  </a:schemeClr>
                </a:solidFill>
              </a:rPr>
              <a:t>“ and </a:t>
            </a:r>
            <a:r>
              <a:rPr lang="cs-CZ" err="1">
                <a:solidFill>
                  <a:schemeClr val="tx1">
                    <a:lumMod val="50000"/>
                    <a:lumOff val="50000"/>
                  </a:schemeClr>
                </a:solidFill>
              </a:rPr>
              <a:t>connected</a:t>
            </a:r>
            <a:r>
              <a:rPr lang="cs-CZ">
                <a:solidFill>
                  <a:schemeClr val="tx1">
                    <a:lumMod val="50000"/>
                    <a:lumOff val="50000"/>
                  </a:schemeClr>
                </a:solidFill>
              </a:rPr>
              <a:t> data (</a:t>
            </a:r>
            <a:r>
              <a:rPr lang="cs-CZ">
                <a:solidFill>
                  <a:schemeClr val="tx1">
                    <a:lumMod val="50000"/>
                    <a:lumOff val="50000"/>
                  </a:schemeClr>
                </a:solidFill>
                <a:hlinkClick r:id="rId3"/>
              </a:rPr>
              <a:t>http://zenodo.org/</a:t>
            </a:r>
            <a:r>
              <a:rPr lang="cs-CZ">
                <a:solidFill>
                  <a:schemeClr val="tx1">
                    <a:lumMod val="50000"/>
                    <a:lumOff val="50000"/>
                  </a:schemeClr>
                </a:solidFill>
              </a:rPr>
              <a:t>)</a:t>
            </a:r>
          </a:p>
          <a:p>
            <a:pPr lvl="1">
              <a:spcAft>
                <a:spcPts val="600"/>
              </a:spcAft>
            </a:pPr>
            <a:endParaRPr lang="cs-CZ">
              <a:solidFill>
                <a:schemeClr val="tx1">
                  <a:lumMod val="50000"/>
                  <a:lumOff val="50000"/>
                </a:schemeClr>
              </a:solidFill>
            </a:endParaRPr>
          </a:p>
          <a:p>
            <a:pPr lvl="1">
              <a:spcAft>
                <a:spcPts val="600"/>
              </a:spcAft>
            </a:pPr>
            <a:endParaRPr lang="cs-CZ">
              <a:solidFill>
                <a:schemeClr val="tx1">
                  <a:lumMod val="50000"/>
                  <a:lumOff val="50000"/>
                </a:schemeClr>
              </a:solidFill>
            </a:endParaRPr>
          </a:p>
          <a:p>
            <a:pPr marL="57150" indent="0">
              <a:spcAft>
                <a:spcPts val="600"/>
              </a:spcAft>
              <a:buNone/>
            </a:pPr>
            <a:endParaRPr lang="en-GB" sz="3200">
              <a:solidFill>
                <a:schemeClr val="tx1">
                  <a:lumMod val="50000"/>
                  <a:lumOff val="50000"/>
                </a:schemeClr>
              </a:solidFill>
            </a:endParaRPr>
          </a:p>
        </p:txBody>
      </p:sp>
    </p:spTree>
    <p:extLst>
      <p:ext uri="{BB962C8B-B14F-4D97-AF65-F5344CB8AC3E}">
        <p14:creationId xmlns:p14="http://schemas.microsoft.com/office/powerpoint/2010/main" val="1115970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7038" y="285750"/>
            <a:ext cx="8274050" cy="792163"/>
          </a:xfrm>
        </p:spPr>
        <p:txBody>
          <a:bodyPr/>
          <a:lstStyle/>
          <a:p>
            <a:r>
              <a:rPr lang="cs-CZ" i="1"/>
              <a:t>Example:</a:t>
            </a:r>
            <a:r>
              <a:rPr lang="cs-CZ"/>
              <a:t> Dissemination – communication target groups</a:t>
            </a:r>
          </a:p>
        </p:txBody>
      </p:sp>
      <p:sp>
        <p:nvSpPr>
          <p:cNvPr id="3" name="Zástupný symbol pro obsah 2"/>
          <p:cNvSpPr>
            <a:spLocks noGrp="1"/>
          </p:cNvSpPr>
          <p:nvPr>
            <p:ph idx="1"/>
          </p:nvPr>
        </p:nvSpPr>
        <p:spPr>
          <a:xfrm>
            <a:off x="420688" y="958849"/>
            <a:ext cx="8285162" cy="4803775"/>
          </a:xfrm>
        </p:spPr>
        <p:txBody>
          <a:bodyPr/>
          <a:lstStyle/>
          <a:p>
            <a:endParaRPr lang="cs-CZ"/>
          </a:p>
          <a:p>
            <a:pPr marL="0" indent="0">
              <a:buNone/>
            </a:pPr>
            <a:endParaRPr lang="cs-CZ"/>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69" y="2424223"/>
            <a:ext cx="7962289" cy="279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718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cs typeface="Arial"/>
              </a:rPr>
              <a:t>Example</a:t>
            </a:r>
            <a:r>
              <a:rPr lang="cs-CZ">
                <a:cs typeface="Arial"/>
              </a:rPr>
              <a:t> </a:t>
            </a:r>
            <a:r>
              <a:rPr lang="cs-CZ" err="1">
                <a:cs typeface="Arial"/>
              </a:rPr>
              <a:t>of</a:t>
            </a:r>
            <a:r>
              <a:rPr lang="cs-CZ">
                <a:cs typeface="Arial"/>
              </a:rPr>
              <a:t> </a:t>
            </a:r>
            <a:r>
              <a:rPr lang="cs-CZ" err="1">
                <a:cs typeface="Arial"/>
              </a:rPr>
              <a:t>impact</a:t>
            </a:r>
            <a:r>
              <a:rPr lang="cs-CZ">
                <a:cs typeface="Arial"/>
              </a:rPr>
              <a:t> </a:t>
            </a:r>
            <a:r>
              <a:rPr lang="cs-CZ" err="1">
                <a:cs typeface="Arial"/>
              </a:rPr>
              <a:t>scheme</a:t>
            </a:r>
          </a:p>
        </p:txBody>
      </p:sp>
      <p:pic>
        <p:nvPicPr>
          <p:cNvPr id="337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61439" y="1053974"/>
            <a:ext cx="5705635" cy="56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85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62088" y="2862649"/>
            <a:ext cx="7391626" cy="792163"/>
          </a:xfrm>
        </p:spPr>
        <p:txBody>
          <a:bodyPr/>
          <a:lstStyle/>
          <a:p>
            <a:pPr>
              <a:defRPr/>
            </a:pPr>
            <a:r>
              <a:rPr lang="cs-CZ">
                <a:solidFill>
                  <a:schemeClr val="bg1">
                    <a:lumMod val="50000"/>
                  </a:schemeClr>
                </a:solidFill>
                <a:ea typeface="+mj-ea"/>
                <a:cs typeface="+mj-cs"/>
              </a:rPr>
              <a:t>3 – </a:t>
            </a:r>
            <a:r>
              <a:rPr lang="cs-CZ" err="1">
                <a:solidFill>
                  <a:schemeClr val="bg1">
                    <a:lumMod val="50000"/>
                  </a:schemeClr>
                </a:solidFill>
                <a:ea typeface="+mj-ea"/>
                <a:cs typeface="+mj-cs"/>
              </a:rPr>
              <a:t>Implementation</a:t>
            </a:r>
            <a:endParaRPr lang="en-GB">
              <a:solidFill>
                <a:schemeClr val="bg1">
                  <a:lumMod val="50000"/>
                </a:schemeClr>
              </a:solidFill>
              <a:ea typeface="+mj-ea"/>
              <a:cs typeface="+mj-cs"/>
            </a:endParaRPr>
          </a:p>
        </p:txBody>
      </p:sp>
      <p:sp>
        <p:nvSpPr>
          <p:cNvPr id="38915" name="Obdĺžnik 3"/>
          <p:cNvSpPr>
            <a:spLocks noChangeArrowheads="1"/>
          </p:cNvSpPr>
          <p:nvPr/>
        </p:nvSpPr>
        <p:spPr bwMode="auto">
          <a:xfrm>
            <a:off x="1090613" y="2600325"/>
            <a:ext cx="138112" cy="938213"/>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endParaRPr lang="en-US" altLang="cs-CZ">
              <a:solidFill>
                <a:srgbClr val="000000"/>
              </a:solidFill>
            </a:endParaRPr>
          </a:p>
        </p:txBody>
      </p:sp>
    </p:spTree>
    <p:extLst>
      <p:ext uri="{BB962C8B-B14F-4D97-AF65-F5344CB8AC3E}">
        <p14:creationId xmlns:p14="http://schemas.microsoft.com/office/powerpoint/2010/main" val="379751762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7038" y="140650"/>
            <a:ext cx="8274050" cy="571869"/>
          </a:xfrm>
        </p:spPr>
        <p:txBody>
          <a:bodyPr/>
          <a:lstStyle/>
          <a:p>
            <a:r>
              <a:rPr lang="cs-CZ"/>
              <a:t>Project </a:t>
            </a:r>
            <a:r>
              <a:rPr lang="cs-CZ" err="1"/>
              <a:t>Planning</a:t>
            </a:r>
            <a:r>
              <a:rPr lang="cs-CZ"/>
              <a:t> </a:t>
            </a:r>
            <a:r>
              <a:rPr lang="cs-CZ" err="1"/>
              <a:t>Techniques</a:t>
            </a:r>
            <a:r>
              <a:rPr lang="cs-CZ"/>
              <a:t> and </a:t>
            </a:r>
            <a:r>
              <a:rPr lang="cs-CZ" err="1"/>
              <a:t>Tools</a:t>
            </a:r>
            <a:endParaRPr lang="cs-CZ"/>
          </a:p>
        </p:txBody>
      </p:sp>
      <p:sp>
        <p:nvSpPr>
          <p:cNvPr id="6" name="TextovéPole 5"/>
          <p:cNvSpPr txBox="1"/>
          <p:nvPr/>
        </p:nvSpPr>
        <p:spPr>
          <a:xfrm>
            <a:off x="192657" y="950030"/>
            <a:ext cx="8785088" cy="1923804"/>
          </a:xfrm>
          <a:prstGeom prst="roundRect">
            <a:avLst>
              <a:gd name="adj" fmla="val 6423"/>
            </a:avLst>
          </a:prstGeom>
        </p:spPr>
        <p:style>
          <a:lnRef idx="2">
            <a:schemeClr val="accent2"/>
          </a:lnRef>
          <a:fillRef idx="1">
            <a:schemeClr val="lt1"/>
          </a:fillRef>
          <a:effectRef idx="0">
            <a:schemeClr val="accent2"/>
          </a:effectRef>
          <a:fontRef idx="minor">
            <a:schemeClr val="dk1"/>
          </a:fontRef>
        </p:style>
        <p:txBody>
          <a:bodyPr vert="vert270" wrap="none" rtlCol="0">
            <a:noAutofit/>
          </a:bodyPr>
          <a:lstStyle/>
          <a:p>
            <a:pPr algn="ctr"/>
            <a:r>
              <a:rPr lang="cs-CZ" sz="1400" err="1"/>
              <a:t>Scope</a:t>
            </a:r>
            <a:r>
              <a:rPr lang="cs-CZ" sz="1400"/>
              <a:t> </a:t>
            </a:r>
            <a:r>
              <a:rPr lang="cs-CZ" sz="1400" err="1"/>
              <a:t>of</a:t>
            </a:r>
            <a:r>
              <a:rPr lang="cs-CZ" sz="1400"/>
              <a:t> </a:t>
            </a:r>
            <a:r>
              <a:rPr lang="cs-CZ" sz="1400" err="1"/>
              <a:t>the</a:t>
            </a:r>
            <a:r>
              <a:rPr lang="cs-CZ" sz="1400"/>
              <a:t> </a:t>
            </a:r>
            <a:r>
              <a:rPr lang="cs-CZ" sz="1400" err="1"/>
              <a:t>project</a:t>
            </a:r>
            <a:endParaRPr lang="cs-CZ" sz="1400"/>
          </a:p>
        </p:txBody>
      </p:sp>
      <p:sp>
        <p:nvSpPr>
          <p:cNvPr id="7" name="TextovéPole 6"/>
          <p:cNvSpPr txBox="1"/>
          <p:nvPr/>
        </p:nvSpPr>
        <p:spPr>
          <a:xfrm>
            <a:off x="192657" y="2956964"/>
            <a:ext cx="8785088" cy="593758"/>
          </a:xfrm>
          <a:prstGeom prst="roundRect">
            <a:avLst>
              <a:gd name="adj" fmla="val 6423"/>
            </a:avLst>
          </a:prstGeom>
        </p:spPr>
        <p:style>
          <a:lnRef idx="2">
            <a:schemeClr val="accent2"/>
          </a:lnRef>
          <a:fillRef idx="1">
            <a:schemeClr val="lt1"/>
          </a:fillRef>
          <a:effectRef idx="0">
            <a:schemeClr val="accent2"/>
          </a:effectRef>
          <a:fontRef idx="minor">
            <a:schemeClr val="dk1"/>
          </a:fontRef>
        </p:style>
        <p:txBody>
          <a:bodyPr vert="vert270" wrap="none" rtlCol="0">
            <a:noAutofit/>
          </a:bodyPr>
          <a:lstStyle/>
          <a:p>
            <a:pPr algn="ctr"/>
            <a:r>
              <a:rPr lang="cs-CZ" sz="1200" err="1"/>
              <a:t>Timing</a:t>
            </a:r>
            <a:endParaRPr lang="cs-CZ" sz="1200"/>
          </a:p>
        </p:txBody>
      </p:sp>
      <p:sp>
        <p:nvSpPr>
          <p:cNvPr id="8" name="TextovéPole 7"/>
          <p:cNvSpPr txBox="1"/>
          <p:nvPr/>
        </p:nvSpPr>
        <p:spPr>
          <a:xfrm>
            <a:off x="192657" y="3631886"/>
            <a:ext cx="8785088" cy="655112"/>
          </a:xfrm>
          <a:prstGeom prst="roundRect">
            <a:avLst>
              <a:gd name="adj" fmla="val 6423"/>
            </a:avLst>
          </a:prstGeom>
        </p:spPr>
        <p:style>
          <a:lnRef idx="2">
            <a:schemeClr val="accent2"/>
          </a:lnRef>
          <a:fillRef idx="1">
            <a:schemeClr val="lt1"/>
          </a:fillRef>
          <a:effectRef idx="0">
            <a:schemeClr val="accent2"/>
          </a:effectRef>
          <a:fontRef idx="minor">
            <a:schemeClr val="dk1"/>
          </a:fontRef>
        </p:style>
        <p:txBody>
          <a:bodyPr vert="vert270" wrap="none" rtlCol="0">
            <a:noAutofit/>
          </a:bodyPr>
          <a:lstStyle/>
          <a:p>
            <a:pPr algn="ctr"/>
            <a:r>
              <a:rPr lang="cs-CZ" sz="1050" err="1"/>
              <a:t>Financing</a:t>
            </a:r>
            <a:endParaRPr lang="cs-CZ" sz="1050"/>
          </a:p>
        </p:txBody>
      </p:sp>
      <p:sp>
        <p:nvSpPr>
          <p:cNvPr id="9" name="TextovéPole 8"/>
          <p:cNvSpPr txBox="1"/>
          <p:nvPr/>
        </p:nvSpPr>
        <p:spPr>
          <a:xfrm>
            <a:off x="192657" y="4393870"/>
            <a:ext cx="8785088" cy="1179637"/>
          </a:xfrm>
          <a:prstGeom prst="roundRect">
            <a:avLst>
              <a:gd name="adj" fmla="val 6423"/>
            </a:avLst>
          </a:prstGeom>
        </p:spPr>
        <p:style>
          <a:lnRef idx="2">
            <a:schemeClr val="accent2"/>
          </a:lnRef>
          <a:fillRef idx="1">
            <a:schemeClr val="lt1"/>
          </a:fillRef>
          <a:effectRef idx="0">
            <a:schemeClr val="accent2"/>
          </a:effectRef>
          <a:fontRef idx="minor">
            <a:schemeClr val="dk1"/>
          </a:fontRef>
        </p:style>
        <p:txBody>
          <a:bodyPr vert="vert270" wrap="none" rtlCol="0">
            <a:noAutofit/>
          </a:bodyPr>
          <a:lstStyle/>
          <a:p>
            <a:pPr algn="ctr"/>
            <a:r>
              <a:rPr lang="cs-CZ" sz="1000" err="1"/>
              <a:t>Environment</a:t>
            </a:r>
            <a:r>
              <a:rPr lang="cs-CZ" sz="1000"/>
              <a:t>,</a:t>
            </a:r>
          </a:p>
          <a:p>
            <a:pPr algn="ctr"/>
            <a:r>
              <a:rPr lang="cs-CZ" sz="1000"/>
              <a:t> </a:t>
            </a:r>
            <a:r>
              <a:rPr lang="cs-CZ" sz="1000" err="1"/>
              <a:t>human</a:t>
            </a:r>
            <a:r>
              <a:rPr lang="cs-CZ" sz="1000"/>
              <a:t> </a:t>
            </a:r>
            <a:r>
              <a:rPr lang="cs-CZ" sz="1000" err="1"/>
              <a:t>resources</a:t>
            </a:r>
            <a:endParaRPr lang="cs-CZ" sz="1000"/>
          </a:p>
        </p:txBody>
      </p:sp>
      <p:sp>
        <p:nvSpPr>
          <p:cNvPr id="10" name="TextovéPole 9"/>
          <p:cNvSpPr txBox="1"/>
          <p:nvPr/>
        </p:nvSpPr>
        <p:spPr>
          <a:xfrm>
            <a:off x="192657" y="5676412"/>
            <a:ext cx="8785088" cy="748139"/>
          </a:xfrm>
          <a:prstGeom prst="roundRect">
            <a:avLst>
              <a:gd name="adj" fmla="val 6423"/>
            </a:avLst>
          </a:prstGeom>
        </p:spPr>
        <p:style>
          <a:lnRef idx="2">
            <a:schemeClr val="accent2"/>
          </a:lnRef>
          <a:fillRef idx="1">
            <a:schemeClr val="lt1"/>
          </a:fillRef>
          <a:effectRef idx="0">
            <a:schemeClr val="accent2"/>
          </a:effectRef>
          <a:fontRef idx="minor">
            <a:schemeClr val="dk1"/>
          </a:fontRef>
        </p:style>
        <p:txBody>
          <a:bodyPr vert="vert270" wrap="none" rtlCol="0">
            <a:noAutofit/>
          </a:bodyPr>
          <a:lstStyle/>
          <a:p>
            <a:pPr algn="ctr"/>
            <a:r>
              <a:rPr lang="cs-CZ" sz="900" err="1"/>
              <a:t>Risks</a:t>
            </a:r>
            <a:r>
              <a:rPr lang="cs-CZ" sz="900"/>
              <a:t> and</a:t>
            </a:r>
          </a:p>
          <a:p>
            <a:pPr algn="ctr"/>
            <a:r>
              <a:rPr lang="cs-CZ" sz="900" err="1"/>
              <a:t>opportunities</a:t>
            </a:r>
            <a:endParaRPr lang="cs-CZ" sz="900"/>
          </a:p>
        </p:txBody>
      </p:sp>
      <p:sp>
        <p:nvSpPr>
          <p:cNvPr id="11" name="TextovéPole 10"/>
          <p:cNvSpPr txBox="1"/>
          <p:nvPr/>
        </p:nvSpPr>
        <p:spPr>
          <a:xfrm>
            <a:off x="938487" y="608628"/>
            <a:ext cx="1780961" cy="5910925"/>
          </a:xfrm>
          <a:prstGeom prst="downArrow">
            <a:avLst/>
          </a:prstGeom>
          <a:solidFill>
            <a:schemeClr val="accent2">
              <a:alpha val="50000"/>
            </a:schemeClr>
          </a:solidFill>
        </p:spPr>
        <p:style>
          <a:lnRef idx="2">
            <a:schemeClr val="accent2">
              <a:shade val="50000"/>
            </a:schemeClr>
          </a:lnRef>
          <a:fillRef idx="1">
            <a:schemeClr val="accent2"/>
          </a:fillRef>
          <a:effectRef idx="0">
            <a:schemeClr val="accent2"/>
          </a:effectRef>
          <a:fontRef idx="minor">
            <a:schemeClr val="lt1"/>
          </a:fontRef>
        </p:style>
        <p:txBody>
          <a:bodyPr vert="horz" wrap="none" rtlCol="0">
            <a:noAutofit/>
          </a:bodyPr>
          <a:lstStyle/>
          <a:p>
            <a:pPr algn="ctr"/>
            <a:r>
              <a:rPr lang="cs-CZ" sz="1400" err="1"/>
              <a:t>Initiation</a:t>
            </a:r>
            <a:endParaRPr lang="cs-CZ" sz="1400"/>
          </a:p>
        </p:txBody>
      </p:sp>
      <p:sp>
        <p:nvSpPr>
          <p:cNvPr id="13" name="TextovéPole 12"/>
          <p:cNvSpPr txBox="1"/>
          <p:nvPr/>
        </p:nvSpPr>
        <p:spPr>
          <a:xfrm>
            <a:off x="2873830" y="604132"/>
            <a:ext cx="6020788" cy="5915421"/>
          </a:xfrm>
          <a:prstGeom prst="homePlate">
            <a:avLst>
              <a:gd name="adj" fmla="val 15270"/>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none" rtlCol="0">
            <a:noAutofit/>
          </a:bodyPr>
          <a:lstStyle/>
          <a:p>
            <a:pPr algn="ctr"/>
            <a:r>
              <a:rPr lang="cs-CZ" sz="1400" err="1"/>
              <a:t>Planning</a:t>
            </a:r>
            <a:r>
              <a:rPr lang="cs-CZ" sz="1400"/>
              <a:t> &amp; design</a:t>
            </a:r>
          </a:p>
        </p:txBody>
      </p:sp>
      <p:sp>
        <p:nvSpPr>
          <p:cNvPr id="14" name="TextovéPole 13"/>
          <p:cNvSpPr txBox="1"/>
          <p:nvPr/>
        </p:nvSpPr>
        <p:spPr>
          <a:xfrm>
            <a:off x="1062187" y="1176666"/>
            <a:ext cx="1533560" cy="592758"/>
          </a:xfrm>
          <a:prstGeom prst="roundRect">
            <a:avLst>
              <a:gd name="adj" fmla="val 6423"/>
            </a:avLst>
          </a:prstGeom>
        </p:spPr>
        <p:style>
          <a:lnRef idx="3">
            <a:schemeClr val="lt1"/>
          </a:lnRef>
          <a:fillRef idx="1">
            <a:schemeClr val="accent2"/>
          </a:fillRef>
          <a:effectRef idx="1">
            <a:schemeClr val="accent2"/>
          </a:effectRef>
          <a:fontRef idx="minor">
            <a:schemeClr val="lt1"/>
          </a:fontRef>
        </p:style>
        <p:txBody>
          <a:bodyPr vert="horz" wrap="square" rtlCol="0">
            <a:noAutofit/>
          </a:bodyPr>
          <a:lstStyle/>
          <a:p>
            <a:pPr algn="ctr"/>
            <a:r>
              <a:rPr lang="cs-CZ" sz="1400" err="1"/>
              <a:t>Logical</a:t>
            </a:r>
            <a:r>
              <a:rPr lang="cs-CZ" sz="1400"/>
              <a:t> Framework</a:t>
            </a:r>
          </a:p>
        </p:txBody>
      </p:sp>
      <p:sp>
        <p:nvSpPr>
          <p:cNvPr id="15" name="TextovéPole 14"/>
          <p:cNvSpPr txBox="1"/>
          <p:nvPr/>
        </p:nvSpPr>
        <p:spPr>
          <a:xfrm>
            <a:off x="1062187" y="1911932"/>
            <a:ext cx="1533560" cy="725365"/>
          </a:xfrm>
          <a:prstGeom prst="roundRect">
            <a:avLst>
              <a:gd name="adj" fmla="val 6423"/>
            </a:avLst>
          </a:prstGeom>
        </p:spPr>
        <p:style>
          <a:lnRef idx="3">
            <a:schemeClr val="lt1"/>
          </a:lnRef>
          <a:fillRef idx="1">
            <a:schemeClr val="accent2"/>
          </a:fillRef>
          <a:effectRef idx="1">
            <a:schemeClr val="accent2"/>
          </a:effectRef>
          <a:fontRef idx="minor">
            <a:schemeClr val="lt1"/>
          </a:fontRef>
        </p:style>
        <p:txBody>
          <a:bodyPr vert="horz" wrap="square" rtlCol="0">
            <a:noAutofit/>
          </a:bodyPr>
          <a:lstStyle/>
          <a:p>
            <a:pPr algn="ctr"/>
            <a:r>
              <a:rPr lang="cs-CZ" sz="1400"/>
              <a:t>Project Charter (</a:t>
            </a:r>
            <a:r>
              <a:rPr lang="cs-CZ" sz="1400" err="1"/>
              <a:t>acceptance</a:t>
            </a:r>
            <a:r>
              <a:rPr lang="cs-CZ" sz="1400"/>
              <a:t> </a:t>
            </a:r>
            <a:r>
              <a:rPr lang="cs-CZ" sz="1400" err="1"/>
              <a:t>criteria</a:t>
            </a:r>
            <a:r>
              <a:rPr lang="cs-CZ" sz="1400"/>
              <a:t>)</a:t>
            </a:r>
          </a:p>
        </p:txBody>
      </p:sp>
      <p:sp>
        <p:nvSpPr>
          <p:cNvPr id="16" name="TextovéPole 15"/>
          <p:cNvSpPr txBox="1"/>
          <p:nvPr/>
        </p:nvSpPr>
        <p:spPr>
          <a:xfrm>
            <a:off x="1062187" y="3049024"/>
            <a:ext cx="1533560" cy="394820"/>
          </a:xfrm>
          <a:prstGeom prst="roundRect">
            <a:avLst>
              <a:gd name="adj" fmla="val 6423"/>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vert="horz" wrap="square" rtlCol="0">
            <a:noAutofit/>
          </a:bodyPr>
          <a:lstStyle/>
          <a:p>
            <a:pPr algn="ctr"/>
            <a:r>
              <a:rPr lang="cs-CZ" sz="1400"/>
              <a:t>Basic </a:t>
            </a:r>
            <a:r>
              <a:rPr lang="cs-CZ" sz="1400" err="1"/>
              <a:t>Timeframe</a:t>
            </a:r>
            <a:endParaRPr lang="cs-CZ" sz="1400"/>
          </a:p>
        </p:txBody>
      </p:sp>
      <p:sp>
        <p:nvSpPr>
          <p:cNvPr id="17" name="TextovéPole 16"/>
          <p:cNvSpPr txBox="1"/>
          <p:nvPr/>
        </p:nvSpPr>
        <p:spPr>
          <a:xfrm>
            <a:off x="1062187" y="3678907"/>
            <a:ext cx="1533560" cy="524966"/>
          </a:xfrm>
          <a:prstGeom prst="roundRect">
            <a:avLst>
              <a:gd name="adj" fmla="val 6423"/>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vert="horz" wrap="square" rtlCol="0">
            <a:noAutofit/>
          </a:bodyPr>
          <a:lstStyle/>
          <a:p>
            <a:pPr algn="ctr"/>
            <a:r>
              <a:rPr lang="cs-CZ" sz="1400"/>
              <a:t>Top-</a:t>
            </a:r>
            <a:r>
              <a:rPr lang="cs-CZ" sz="1400" err="1"/>
              <a:t>down</a:t>
            </a:r>
            <a:r>
              <a:rPr lang="cs-CZ" sz="1400"/>
              <a:t> budget </a:t>
            </a:r>
            <a:r>
              <a:rPr lang="cs-CZ" sz="1400" err="1"/>
              <a:t>estimate</a:t>
            </a:r>
            <a:endParaRPr lang="cs-CZ" sz="1400"/>
          </a:p>
        </p:txBody>
      </p:sp>
      <p:sp>
        <p:nvSpPr>
          <p:cNvPr id="18" name="TextovéPole 17"/>
          <p:cNvSpPr txBox="1"/>
          <p:nvPr/>
        </p:nvSpPr>
        <p:spPr>
          <a:xfrm>
            <a:off x="1062187" y="4436458"/>
            <a:ext cx="1533560" cy="499729"/>
          </a:xfrm>
          <a:prstGeom prst="roundRect">
            <a:avLst>
              <a:gd name="adj" fmla="val 6423"/>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vert="horz" wrap="square" rtlCol="0">
            <a:noAutofit/>
          </a:bodyPr>
          <a:lstStyle/>
          <a:p>
            <a:pPr algn="ctr"/>
            <a:r>
              <a:rPr lang="cs-CZ" sz="1400" err="1"/>
              <a:t>Appointment</a:t>
            </a:r>
            <a:r>
              <a:rPr lang="cs-CZ" sz="1400"/>
              <a:t> </a:t>
            </a:r>
            <a:r>
              <a:rPr lang="cs-CZ" sz="1400" err="1"/>
              <a:t>of</a:t>
            </a:r>
            <a:r>
              <a:rPr lang="cs-CZ" sz="1400"/>
              <a:t> management</a:t>
            </a:r>
          </a:p>
        </p:txBody>
      </p:sp>
      <p:sp>
        <p:nvSpPr>
          <p:cNvPr id="19" name="TextovéPole 18"/>
          <p:cNvSpPr txBox="1"/>
          <p:nvPr/>
        </p:nvSpPr>
        <p:spPr>
          <a:xfrm>
            <a:off x="1062187" y="5026278"/>
            <a:ext cx="1533560" cy="499729"/>
          </a:xfrm>
          <a:prstGeom prst="roundRect">
            <a:avLst>
              <a:gd name="adj" fmla="val 6423"/>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vert="horz" wrap="square" rtlCol="0">
            <a:noAutofit/>
          </a:bodyPr>
          <a:lstStyle/>
          <a:p>
            <a:pPr algn="ctr"/>
            <a:r>
              <a:rPr lang="cs-CZ" sz="1400" err="1"/>
              <a:t>Stakeholder</a:t>
            </a:r>
            <a:r>
              <a:rPr lang="cs-CZ" sz="1400"/>
              <a:t> </a:t>
            </a:r>
            <a:r>
              <a:rPr lang="cs-CZ" sz="1400" err="1"/>
              <a:t>Analysis</a:t>
            </a:r>
            <a:endParaRPr lang="cs-CZ" sz="1400"/>
          </a:p>
        </p:txBody>
      </p:sp>
      <p:sp>
        <p:nvSpPr>
          <p:cNvPr id="20" name="TextovéPole 19"/>
          <p:cNvSpPr txBox="1"/>
          <p:nvPr/>
        </p:nvSpPr>
        <p:spPr>
          <a:xfrm>
            <a:off x="1062187" y="5793701"/>
            <a:ext cx="1533560" cy="488352"/>
          </a:xfrm>
          <a:prstGeom prst="roundRect">
            <a:avLst>
              <a:gd name="adj" fmla="val 6423"/>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vert="horz" wrap="square" rtlCol="0">
            <a:noAutofit/>
          </a:bodyPr>
          <a:lstStyle/>
          <a:p>
            <a:pPr algn="ctr"/>
            <a:r>
              <a:rPr lang="cs-CZ" sz="1400" err="1"/>
              <a:t>First</a:t>
            </a:r>
            <a:r>
              <a:rPr lang="cs-CZ" sz="1400"/>
              <a:t> </a:t>
            </a:r>
            <a:r>
              <a:rPr lang="cs-CZ" sz="1400" err="1"/>
              <a:t>assessment</a:t>
            </a:r>
            <a:endParaRPr lang="cs-CZ" sz="1400"/>
          </a:p>
        </p:txBody>
      </p:sp>
      <p:sp>
        <p:nvSpPr>
          <p:cNvPr id="21" name="TextovéPole 20"/>
          <p:cNvSpPr txBox="1"/>
          <p:nvPr/>
        </p:nvSpPr>
        <p:spPr>
          <a:xfrm>
            <a:off x="3526653" y="1055467"/>
            <a:ext cx="3634167" cy="296379"/>
          </a:xfrm>
          <a:prstGeom prst="roundRect">
            <a:avLst>
              <a:gd name="adj" fmla="val 6423"/>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err="1"/>
              <a:t>Quality</a:t>
            </a:r>
            <a:r>
              <a:rPr lang="cs-CZ" sz="1400"/>
              <a:t> management </a:t>
            </a:r>
            <a:r>
              <a:rPr lang="cs-CZ" sz="1400" err="1"/>
              <a:t>plan</a:t>
            </a:r>
            <a:endParaRPr lang="cs-CZ" sz="1400"/>
          </a:p>
        </p:txBody>
      </p:sp>
      <p:sp>
        <p:nvSpPr>
          <p:cNvPr id="22" name="TextovéPole 21"/>
          <p:cNvSpPr txBox="1"/>
          <p:nvPr/>
        </p:nvSpPr>
        <p:spPr>
          <a:xfrm>
            <a:off x="3037785" y="1473045"/>
            <a:ext cx="1547416" cy="786679"/>
          </a:xfrm>
          <a:prstGeom prst="roundRect">
            <a:avLst>
              <a:gd name="adj" fmla="val 6423"/>
            </a:avLst>
          </a:prstGeom>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err="1"/>
              <a:t>Work</a:t>
            </a:r>
            <a:r>
              <a:rPr lang="cs-CZ" sz="1400"/>
              <a:t> </a:t>
            </a:r>
            <a:r>
              <a:rPr lang="cs-CZ" sz="1400" err="1"/>
              <a:t>Breakdown</a:t>
            </a:r>
            <a:r>
              <a:rPr lang="cs-CZ" sz="1400"/>
              <a:t> </a:t>
            </a:r>
            <a:r>
              <a:rPr lang="cs-CZ" sz="1400" err="1"/>
              <a:t>Structure</a:t>
            </a:r>
            <a:r>
              <a:rPr lang="cs-CZ" sz="1400"/>
              <a:t> (WBS)</a:t>
            </a:r>
          </a:p>
        </p:txBody>
      </p:sp>
      <p:sp>
        <p:nvSpPr>
          <p:cNvPr id="23" name="TextovéPole 22"/>
          <p:cNvSpPr txBox="1"/>
          <p:nvPr/>
        </p:nvSpPr>
        <p:spPr>
          <a:xfrm>
            <a:off x="3455403" y="2385489"/>
            <a:ext cx="1547416" cy="393338"/>
          </a:xfrm>
          <a:prstGeom prst="roundRect">
            <a:avLst>
              <a:gd name="adj" fmla="val 6423"/>
            </a:avLst>
          </a:prstGeom>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a:t>List </a:t>
            </a:r>
            <a:r>
              <a:rPr lang="cs-CZ" sz="1400" err="1"/>
              <a:t>of</a:t>
            </a:r>
            <a:r>
              <a:rPr lang="cs-CZ" sz="1400"/>
              <a:t> </a:t>
            </a:r>
            <a:r>
              <a:rPr lang="cs-CZ" sz="1400" err="1"/>
              <a:t>activities</a:t>
            </a:r>
            <a:endParaRPr lang="cs-CZ" sz="1400"/>
          </a:p>
        </p:txBody>
      </p:sp>
      <p:sp>
        <p:nvSpPr>
          <p:cNvPr id="24" name="TextovéPole 23"/>
          <p:cNvSpPr txBox="1"/>
          <p:nvPr/>
        </p:nvSpPr>
        <p:spPr>
          <a:xfrm>
            <a:off x="7000185" y="1911932"/>
            <a:ext cx="1547416" cy="756020"/>
          </a:xfrm>
          <a:prstGeom prst="roundRect">
            <a:avLst>
              <a:gd name="adj" fmla="val 6423"/>
            </a:avLst>
          </a:prstGeom>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err="1"/>
              <a:t>Optimization</a:t>
            </a:r>
            <a:r>
              <a:rPr lang="cs-CZ" sz="1400"/>
              <a:t> </a:t>
            </a:r>
            <a:r>
              <a:rPr lang="cs-CZ" sz="1400" err="1"/>
              <a:t>of</a:t>
            </a:r>
            <a:r>
              <a:rPr lang="cs-CZ" sz="1400"/>
              <a:t> </a:t>
            </a:r>
            <a:r>
              <a:rPr lang="cs-CZ" sz="1400" err="1"/>
              <a:t>plans</a:t>
            </a:r>
            <a:r>
              <a:rPr lang="cs-CZ" sz="1400"/>
              <a:t> + </a:t>
            </a:r>
            <a:r>
              <a:rPr lang="cs-CZ" sz="1400" err="1"/>
              <a:t>definition</a:t>
            </a:r>
            <a:r>
              <a:rPr lang="cs-CZ" sz="1400"/>
              <a:t> </a:t>
            </a:r>
            <a:r>
              <a:rPr lang="cs-CZ" sz="1400" err="1"/>
              <a:t>of</a:t>
            </a:r>
            <a:r>
              <a:rPr lang="cs-CZ" sz="1400"/>
              <a:t> </a:t>
            </a:r>
            <a:r>
              <a:rPr lang="cs-CZ" sz="1400" err="1"/>
              <a:t>reserves</a:t>
            </a:r>
            <a:endParaRPr lang="cs-CZ" sz="1400"/>
          </a:p>
        </p:txBody>
      </p:sp>
      <p:sp>
        <p:nvSpPr>
          <p:cNvPr id="25" name="TextovéPole 24"/>
          <p:cNvSpPr txBox="1"/>
          <p:nvPr/>
        </p:nvSpPr>
        <p:spPr>
          <a:xfrm>
            <a:off x="3991440" y="2898475"/>
            <a:ext cx="1257459" cy="685431"/>
          </a:xfrm>
          <a:prstGeom prst="roundRect">
            <a:avLst>
              <a:gd name="adj" fmla="val 6423"/>
            </a:avLst>
          </a:prstGeom>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err="1"/>
              <a:t>Dependency</a:t>
            </a:r>
            <a:r>
              <a:rPr lang="cs-CZ" sz="1400"/>
              <a:t> </a:t>
            </a:r>
            <a:r>
              <a:rPr lang="cs-CZ" sz="1400" err="1"/>
              <a:t>between</a:t>
            </a:r>
            <a:r>
              <a:rPr lang="cs-CZ" sz="1400"/>
              <a:t> </a:t>
            </a:r>
            <a:r>
              <a:rPr lang="cs-CZ" sz="1400" err="1"/>
              <a:t>activities</a:t>
            </a:r>
            <a:endParaRPr lang="cs-CZ" sz="1400"/>
          </a:p>
        </p:txBody>
      </p:sp>
      <p:sp>
        <p:nvSpPr>
          <p:cNvPr id="26" name="TextovéPole 25"/>
          <p:cNvSpPr txBox="1"/>
          <p:nvPr/>
        </p:nvSpPr>
        <p:spPr>
          <a:xfrm>
            <a:off x="5355458" y="2898482"/>
            <a:ext cx="1140349" cy="685423"/>
          </a:xfrm>
          <a:prstGeom prst="roundRect">
            <a:avLst>
              <a:gd name="adj" fmla="val 6423"/>
            </a:avLst>
          </a:prstGeom>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err="1"/>
              <a:t>Estimates</a:t>
            </a:r>
            <a:r>
              <a:rPr lang="cs-CZ" sz="1400"/>
              <a:t> </a:t>
            </a:r>
            <a:r>
              <a:rPr lang="cs-CZ" sz="1400" err="1"/>
              <a:t>of</a:t>
            </a:r>
            <a:r>
              <a:rPr lang="cs-CZ" sz="1400"/>
              <a:t> </a:t>
            </a:r>
            <a:r>
              <a:rPr lang="cs-CZ" sz="1400" err="1"/>
              <a:t>activity</a:t>
            </a:r>
            <a:r>
              <a:rPr lang="cs-CZ" sz="1400"/>
              <a:t> </a:t>
            </a:r>
            <a:r>
              <a:rPr lang="cs-CZ" sz="1400" err="1"/>
              <a:t>duration</a:t>
            </a:r>
            <a:endParaRPr lang="cs-CZ" sz="1400"/>
          </a:p>
        </p:txBody>
      </p:sp>
      <p:sp>
        <p:nvSpPr>
          <p:cNvPr id="28" name="TextovéPole 27"/>
          <p:cNvSpPr txBox="1"/>
          <p:nvPr/>
        </p:nvSpPr>
        <p:spPr>
          <a:xfrm>
            <a:off x="6606330" y="2892218"/>
            <a:ext cx="1385773" cy="691688"/>
          </a:xfrm>
          <a:prstGeom prst="roundRect">
            <a:avLst>
              <a:gd name="adj" fmla="val 6423"/>
            </a:avLst>
          </a:prstGeom>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err="1"/>
              <a:t>Gantt</a:t>
            </a:r>
            <a:r>
              <a:rPr lang="cs-CZ" sz="1400"/>
              <a:t>, network </a:t>
            </a:r>
            <a:r>
              <a:rPr lang="cs-CZ" sz="1400" err="1"/>
              <a:t>analyses</a:t>
            </a:r>
            <a:r>
              <a:rPr lang="cs-CZ" sz="1400"/>
              <a:t>, </a:t>
            </a:r>
            <a:r>
              <a:rPr lang="cs-CZ" sz="1400" err="1"/>
              <a:t>critical</a:t>
            </a:r>
            <a:r>
              <a:rPr lang="cs-CZ" sz="1400"/>
              <a:t> </a:t>
            </a:r>
            <a:r>
              <a:rPr lang="cs-CZ" sz="1400" err="1"/>
              <a:t>path</a:t>
            </a:r>
            <a:endParaRPr lang="cs-CZ" sz="1400"/>
          </a:p>
        </p:txBody>
      </p:sp>
      <p:sp>
        <p:nvSpPr>
          <p:cNvPr id="29" name="TextovéPole 28"/>
          <p:cNvSpPr txBox="1"/>
          <p:nvPr/>
        </p:nvSpPr>
        <p:spPr>
          <a:xfrm>
            <a:off x="4168084" y="3696959"/>
            <a:ext cx="1971304" cy="524966"/>
          </a:xfrm>
          <a:prstGeom prst="roundRect">
            <a:avLst>
              <a:gd name="adj" fmla="val 6423"/>
            </a:avLst>
          </a:prstGeom>
        </p:spPr>
        <p:style>
          <a:lnRef idx="3">
            <a:schemeClr val="lt1"/>
          </a:lnRef>
          <a:fillRef idx="1">
            <a:schemeClr val="accent1"/>
          </a:fillRef>
          <a:effectRef idx="1">
            <a:schemeClr val="accent1"/>
          </a:effectRef>
          <a:fontRef idx="minor">
            <a:schemeClr val="lt1"/>
          </a:fontRef>
        </p:style>
        <p:txBody>
          <a:bodyPr vert="horz" wrap="square" rtlCol="0">
            <a:noAutofit/>
          </a:bodyPr>
          <a:lstStyle/>
          <a:p>
            <a:r>
              <a:rPr lang="cs-CZ" sz="1400" err="1"/>
              <a:t>Estimates</a:t>
            </a:r>
            <a:r>
              <a:rPr lang="cs-CZ" sz="1400"/>
              <a:t> </a:t>
            </a:r>
            <a:r>
              <a:rPr lang="cs-CZ" sz="1400" err="1"/>
              <a:t>of</a:t>
            </a:r>
            <a:r>
              <a:rPr lang="cs-CZ" sz="1400"/>
              <a:t> </a:t>
            </a:r>
            <a:r>
              <a:rPr lang="cs-CZ" sz="1400" err="1"/>
              <a:t>costs</a:t>
            </a:r>
            <a:r>
              <a:rPr lang="cs-CZ" sz="1400"/>
              <a:t>, </a:t>
            </a:r>
            <a:r>
              <a:rPr lang="cs-CZ" sz="1400" err="1"/>
              <a:t>incl</a:t>
            </a:r>
            <a:r>
              <a:rPr lang="cs-CZ" sz="1400"/>
              <a:t>. </a:t>
            </a:r>
            <a:r>
              <a:rPr lang="cs-CZ" sz="1400" err="1"/>
              <a:t>human</a:t>
            </a:r>
            <a:r>
              <a:rPr lang="cs-CZ" sz="1400"/>
              <a:t> </a:t>
            </a:r>
            <a:r>
              <a:rPr lang="cs-CZ" sz="1400" err="1"/>
              <a:t>resources</a:t>
            </a:r>
            <a:endParaRPr lang="cs-CZ" sz="1400"/>
          </a:p>
        </p:txBody>
      </p:sp>
      <p:sp>
        <p:nvSpPr>
          <p:cNvPr id="30" name="TextovéPole 29"/>
          <p:cNvSpPr txBox="1"/>
          <p:nvPr/>
        </p:nvSpPr>
        <p:spPr>
          <a:xfrm>
            <a:off x="6305803" y="3696959"/>
            <a:ext cx="1448789" cy="524966"/>
          </a:xfrm>
          <a:prstGeom prst="roundRect">
            <a:avLst>
              <a:gd name="adj" fmla="val 6423"/>
            </a:avLst>
          </a:prstGeom>
        </p:spPr>
        <p:style>
          <a:lnRef idx="3">
            <a:schemeClr val="lt1"/>
          </a:lnRef>
          <a:fillRef idx="1">
            <a:schemeClr val="accent1"/>
          </a:fillRef>
          <a:effectRef idx="1">
            <a:schemeClr val="accent1"/>
          </a:effectRef>
          <a:fontRef idx="minor">
            <a:schemeClr val="lt1"/>
          </a:fontRef>
        </p:style>
        <p:txBody>
          <a:bodyPr vert="horz" wrap="square" rtlCol="0">
            <a:noAutofit/>
          </a:bodyPr>
          <a:lstStyle/>
          <a:p>
            <a:r>
              <a:rPr lang="cs-CZ" sz="1400" err="1"/>
              <a:t>Budgeting</a:t>
            </a:r>
            <a:r>
              <a:rPr lang="cs-CZ" sz="1400"/>
              <a:t> (BOTTOM-UP)</a:t>
            </a:r>
          </a:p>
        </p:txBody>
      </p:sp>
      <p:sp>
        <p:nvSpPr>
          <p:cNvPr id="31" name="TextovéPole 30"/>
          <p:cNvSpPr txBox="1"/>
          <p:nvPr/>
        </p:nvSpPr>
        <p:spPr>
          <a:xfrm>
            <a:off x="7908971" y="3696959"/>
            <a:ext cx="961902" cy="524966"/>
          </a:xfrm>
          <a:prstGeom prst="roundRect">
            <a:avLst>
              <a:gd name="adj" fmla="val 6423"/>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vert="horz" wrap="square" rtlCol="0">
            <a:noAutofit/>
          </a:bodyPr>
          <a:lstStyle/>
          <a:p>
            <a:r>
              <a:rPr lang="cs-CZ" sz="1400"/>
              <a:t>Cash-</a:t>
            </a:r>
            <a:r>
              <a:rPr lang="cs-CZ" sz="1400" err="1"/>
              <a:t>flow</a:t>
            </a:r>
            <a:r>
              <a:rPr lang="cs-CZ" sz="1400"/>
              <a:t> </a:t>
            </a:r>
            <a:r>
              <a:rPr lang="cs-CZ" sz="1400" err="1"/>
              <a:t>plan</a:t>
            </a:r>
            <a:endParaRPr lang="cs-CZ" sz="1400"/>
          </a:p>
        </p:txBody>
      </p:sp>
      <p:sp>
        <p:nvSpPr>
          <p:cNvPr id="32" name="TextovéPole 31"/>
          <p:cNvSpPr txBox="1"/>
          <p:nvPr/>
        </p:nvSpPr>
        <p:spPr>
          <a:xfrm>
            <a:off x="3000187" y="4369168"/>
            <a:ext cx="1476810" cy="729307"/>
          </a:xfrm>
          <a:prstGeom prst="roundRect">
            <a:avLst>
              <a:gd name="adj" fmla="val 6423"/>
            </a:avLst>
          </a:prstGeom>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err="1"/>
              <a:t>Organization</a:t>
            </a:r>
            <a:r>
              <a:rPr lang="cs-CZ" sz="1400"/>
              <a:t> </a:t>
            </a:r>
            <a:r>
              <a:rPr lang="cs-CZ" sz="1400" err="1"/>
              <a:t>Breakdown</a:t>
            </a:r>
            <a:r>
              <a:rPr lang="cs-CZ" sz="1400"/>
              <a:t> </a:t>
            </a:r>
            <a:r>
              <a:rPr lang="cs-CZ" sz="1400" err="1"/>
              <a:t>Structure</a:t>
            </a:r>
            <a:r>
              <a:rPr lang="cs-CZ" sz="1400"/>
              <a:t> (OBS)</a:t>
            </a:r>
          </a:p>
        </p:txBody>
      </p:sp>
      <p:sp>
        <p:nvSpPr>
          <p:cNvPr id="33" name="TextovéPole 32"/>
          <p:cNvSpPr txBox="1"/>
          <p:nvPr/>
        </p:nvSpPr>
        <p:spPr>
          <a:xfrm>
            <a:off x="3037787" y="5214337"/>
            <a:ext cx="2115950" cy="296379"/>
          </a:xfrm>
          <a:prstGeom prst="roundRect">
            <a:avLst>
              <a:gd name="adj" fmla="val 6423"/>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err="1"/>
              <a:t>Communication</a:t>
            </a:r>
            <a:r>
              <a:rPr lang="cs-CZ" sz="1400"/>
              <a:t> </a:t>
            </a:r>
            <a:r>
              <a:rPr lang="cs-CZ" sz="1400" err="1"/>
              <a:t>strategy</a:t>
            </a:r>
            <a:endParaRPr lang="cs-CZ" sz="1400"/>
          </a:p>
        </p:txBody>
      </p:sp>
      <p:sp>
        <p:nvSpPr>
          <p:cNvPr id="34" name="TextovéPole 33"/>
          <p:cNvSpPr txBox="1"/>
          <p:nvPr/>
        </p:nvSpPr>
        <p:spPr>
          <a:xfrm>
            <a:off x="5343736" y="5213427"/>
            <a:ext cx="3550882" cy="296379"/>
          </a:xfrm>
          <a:prstGeom prst="roundRect">
            <a:avLst>
              <a:gd name="adj" fmla="val 6423"/>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err="1"/>
              <a:t>Communication</a:t>
            </a:r>
            <a:r>
              <a:rPr lang="cs-CZ" sz="1400"/>
              <a:t> </a:t>
            </a:r>
            <a:r>
              <a:rPr lang="cs-CZ" sz="1400" err="1"/>
              <a:t>plan</a:t>
            </a:r>
            <a:r>
              <a:rPr lang="cs-CZ" sz="1400"/>
              <a:t>, </a:t>
            </a:r>
            <a:r>
              <a:rPr lang="cs-CZ" sz="1400" err="1"/>
              <a:t>document</a:t>
            </a:r>
            <a:r>
              <a:rPr lang="cs-CZ" sz="1400"/>
              <a:t>. matrice</a:t>
            </a:r>
          </a:p>
        </p:txBody>
      </p:sp>
      <p:sp>
        <p:nvSpPr>
          <p:cNvPr id="35" name="TextovéPole 34"/>
          <p:cNvSpPr txBox="1"/>
          <p:nvPr/>
        </p:nvSpPr>
        <p:spPr>
          <a:xfrm>
            <a:off x="4605004" y="4369168"/>
            <a:ext cx="1320786" cy="567020"/>
          </a:xfrm>
          <a:prstGeom prst="roundRect">
            <a:avLst>
              <a:gd name="adj" fmla="val 6423"/>
            </a:avLst>
          </a:prstGeom>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err="1"/>
              <a:t>Responsibility</a:t>
            </a:r>
            <a:r>
              <a:rPr lang="cs-CZ" sz="1400"/>
              <a:t> matrix (RACI)</a:t>
            </a:r>
          </a:p>
        </p:txBody>
      </p:sp>
      <p:sp>
        <p:nvSpPr>
          <p:cNvPr id="36" name="TextovéPole 35"/>
          <p:cNvSpPr txBox="1"/>
          <p:nvPr/>
        </p:nvSpPr>
        <p:spPr>
          <a:xfrm>
            <a:off x="6056263" y="4369168"/>
            <a:ext cx="1242953" cy="567020"/>
          </a:xfrm>
          <a:prstGeom prst="roundRect">
            <a:avLst>
              <a:gd name="adj" fmla="val 6423"/>
            </a:avLst>
          </a:prstGeom>
          <a:solidFill>
            <a:srgbClr val="7AC143"/>
          </a:solidFill>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err="1"/>
              <a:t>Estimates</a:t>
            </a:r>
            <a:r>
              <a:rPr lang="cs-CZ" sz="1400"/>
              <a:t> </a:t>
            </a:r>
            <a:r>
              <a:rPr lang="cs-CZ" sz="1400" err="1"/>
              <a:t>of</a:t>
            </a:r>
            <a:r>
              <a:rPr lang="cs-CZ" sz="1400"/>
              <a:t> </a:t>
            </a:r>
            <a:r>
              <a:rPr lang="cs-CZ" sz="1400" err="1"/>
              <a:t>resources</a:t>
            </a:r>
            <a:endParaRPr lang="cs-CZ" sz="1400"/>
          </a:p>
        </p:txBody>
      </p:sp>
      <p:sp>
        <p:nvSpPr>
          <p:cNvPr id="37" name="TextovéPole 36"/>
          <p:cNvSpPr txBox="1"/>
          <p:nvPr/>
        </p:nvSpPr>
        <p:spPr>
          <a:xfrm>
            <a:off x="7451616" y="4369168"/>
            <a:ext cx="1242953" cy="729307"/>
          </a:xfrm>
          <a:prstGeom prst="roundRect">
            <a:avLst>
              <a:gd name="adj" fmla="val 6423"/>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a:t>(H)R </a:t>
            </a:r>
            <a:r>
              <a:rPr lang="cs-CZ" sz="1400" err="1"/>
              <a:t>balancing</a:t>
            </a:r>
            <a:r>
              <a:rPr lang="cs-CZ" sz="1400"/>
              <a:t> bar chart</a:t>
            </a:r>
          </a:p>
        </p:txBody>
      </p:sp>
      <p:sp>
        <p:nvSpPr>
          <p:cNvPr id="38" name="TextovéPole 37"/>
          <p:cNvSpPr txBox="1"/>
          <p:nvPr/>
        </p:nvSpPr>
        <p:spPr>
          <a:xfrm>
            <a:off x="3000187" y="5756349"/>
            <a:ext cx="1476810" cy="525696"/>
          </a:xfrm>
          <a:prstGeom prst="roundRect">
            <a:avLst>
              <a:gd name="adj" fmla="val 6423"/>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a:t>Risk </a:t>
            </a:r>
            <a:r>
              <a:rPr lang="cs-CZ" sz="1400" err="1"/>
              <a:t>analysis</a:t>
            </a:r>
            <a:r>
              <a:rPr lang="cs-CZ" sz="1400"/>
              <a:t> (RIPRAN)</a:t>
            </a:r>
          </a:p>
        </p:txBody>
      </p:sp>
      <p:sp>
        <p:nvSpPr>
          <p:cNvPr id="40" name="TextovéPole 39"/>
          <p:cNvSpPr txBox="1"/>
          <p:nvPr/>
        </p:nvSpPr>
        <p:spPr>
          <a:xfrm>
            <a:off x="4998288" y="5871007"/>
            <a:ext cx="2115950" cy="296379"/>
          </a:xfrm>
          <a:prstGeom prst="roundRect">
            <a:avLst>
              <a:gd name="adj" fmla="val 6423"/>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vert="horz" wrap="square" rtlCol="0">
            <a:noAutofit/>
          </a:bodyPr>
          <a:lstStyle/>
          <a:p>
            <a:pPr algn="ctr"/>
            <a:r>
              <a:rPr lang="cs-CZ" sz="1400"/>
              <a:t>Risk monitoring</a:t>
            </a:r>
          </a:p>
        </p:txBody>
      </p:sp>
      <p:cxnSp>
        <p:nvCxnSpPr>
          <p:cNvPr id="57" name="Přímá spojnice se šipkou 56"/>
          <p:cNvCxnSpPr/>
          <p:nvPr/>
        </p:nvCxnSpPr>
        <p:spPr bwMode="auto">
          <a:xfrm>
            <a:off x="2303813" y="1473045"/>
            <a:ext cx="926275" cy="29637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58" name="Přímá spojnice se šipkou 57"/>
          <p:cNvCxnSpPr/>
          <p:nvPr/>
        </p:nvCxnSpPr>
        <p:spPr bwMode="auto">
          <a:xfrm>
            <a:off x="2042556" y="1717962"/>
            <a:ext cx="1092530" cy="415304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62" name="Přímá spojnice se šipkou 61"/>
          <p:cNvCxnSpPr/>
          <p:nvPr/>
        </p:nvCxnSpPr>
        <p:spPr bwMode="auto">
          <a:xfrm>
            <a:off x="3325091" y="2242984"/>
            <a:ext cx="575953" cy="227084"/>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66" name="Přímá spojnice se šipkou 65"/>
          <p:cNvCxnSpPr/>
          <p:nvPr/>
        </p:nvCxnSpPr>
        <p:spPr bwMode="auto">
          <a:xfrm>
            <a:off x="4382244" y="2731328"/>
            <a:ext cx="616044" cy="22563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68" name="Přímá spojnice se šipkou 67"/>
          <p:cNvCxnSpPr/>
          <p:nvPr/>
        </p:nvCxnSpPr>
        <p:spPr bwMode="auto">
          <a:xfrm>
            <a:off x="5124204" y="3241193"/>
            <a:ext cx="38001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70" name="Přímá spojnice se šipkou 69"/>
          <p:cNvCxnSpPr/>
          <p:nvPr/>
        </p:nvCxnSpPr>
        <p:spPr bwMode="auto">
          <a:xfrm>
            <a:off x="6416325" y="3253843"/>
            <a:ext cx="38001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72" name="Přímá spojnice se šipkou 71"/>
          <p:cNvCxnSpPr/>
          <p:nvPr/>
        </p:nvCxnSpPr>
        <p:spPr bwMode="auto">
          <a:xfrm>
            <a:off x="5124204" y="3443844"/>
            <a:ext cx="611578" cy="3506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74" name="Přímá spojnice se šipkou 73"/>
          <p:cNvCxnSpPr/>
          <p:nvPr/>
        </p:nvCxnSpPr>
        <p:spPr bwMode="auto">
          <a:xfrm>
            <a:off x="6068138" y="3941390"/>
            <a:ext cx="609601" cy="1805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76" name="Přímá spojnice se šipkou 75"/>
          <p:cNvCxnSpPr/>
          <p:nvPr/>
        </p:nvCxnSpPr>
        <p:spPr bwMode="auto">
          <a:xfrm>
            <a:off x="3135086" y="2203361"/>
            <a:ext cx="391567" cy="223309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78" name="Přímá spojnice se šipkou 77"/>
          <p:cNvCxnSpPr/>
          <p:nvPr/>
        </p:nvCxnSpPr>
        <p:spPr bwMode="auto">
          <a:xfrm>
            <a:off x="4242799" y="4686322"/>
            <a:ext cx="507331"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80" name="Přímá spojnice se šipkou 79"/>
          <p:cNvCxnSpPr/>
          <p:nvPr/>
        </p:nvCxnSpPr>
        <p:spPr bwMode="auto">
          <a:xfrm>
            <a:off x="5002819" y="3550722"/>
            <a:ext cx="1302984" cy="11356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82" name="Přímá spojnice se šipkou 81"/>
          <p:cNvCxnSpPr/>
          <p:nvPr/>
        </p:nvCxnSpPr>
        <p:spPr bwMode="auto">
          <a:xfrm>
            <a:off x="7160820" y="4686322"/>
            <a:ext cx="475014"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88" name="Přímá spojnice se šipkou 87"/>
          <p:cNvCxnSpPr/>
          <p:nvPr/>
        </p:nvCxnSpPr>
        <p:spPr bwMode="auto">
          <a:xfrm flipH="1" flipV="1">
            <a:off x="6068138" y="4118522"/>
            <a:ext cx="98963" cy="31793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91" name="Přímá spojnice se šipkou 90"/>
          <p:cNvCxnSpPr/>
          <p:nvPr/>
        </p:nvCxnSpPr>
        <p:spPr bwMode="auto">
          <a:xfrm>
            <a:off x="7635834" y="3941390"/>
            <a:ext cx="546265"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93" name="Přímá spojnice se šipkou 92"/>
          <p:cNvCxnSpPr/>
          <p:nvPr/>
        </p:nvCxnSpPr>
        <p:spPr bwMode="auto">
          <a:xfrm flipV="1">
            <a:off x="7114238" y="2582158"/>
            <a:ext cx="380010" cy="37480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95" name="Přímá spojnice se šipkou 94"/>
          <p:cNvCxnSpPr/>
          <p:nvPr/>
        </p:nvCxnSpPr>
        <p:spPr bwMode="auto">
          <a:xfrm flipV="1">
            <a:off x="7160820" y="2637297"/>
            <a:ext cx="475014" cy="115322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97" name="Přímá spojnice se šipkou 96"/>
          <p:cNvCxnSpPr/>
          <p:nvPr/>
        </p:nvCxnSpPr>
        <p:spPr bwMode="auto">
          <a:xfrm flipV="1">
            <a:off x="7801024" y="2637298"/>
            <a:ext cx="107942" cy="1799161"/>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00" name="Přímá spojnice se šipkou 99"/>
          <p:cNvCxnSpPr/>
          <p:nvPr/>
        </p:nvCxnSpPr>
        <p:spPr bwMode="auto">
          <a:xfrm>
            <a:off x="5124203" y="5367301"/>
            <a:ext cx="380011"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02" name="Přímá spojnice se šipkou 101"/>
          <p:cNvCxnSpPr/>
          <p:nvPr/>
        </p:nvCxnSpPr>
        <p:spPr bwMode="auto">
          <a:xfrm flipV="1">
            <a:off x="4868889" y="4833257"/>
            <a:ext cx="284847" cy="44288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04" name="Přímá spojnice se šipkou 103"/>
          <p:cNvCxnSpPr/>
          <p:nvPr/>
        </p:nvCxnSpPr>
        <p:spPr bwMode="auto">
          <a:xfrm>
            <a:off x="4393717" y="6019196"/>
            <a:ext cx="76002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06" name="Přímá spojnice se šipkou 105"/>
          <p:cNvCxnSpPr/>
          <p:nvPr/>
        </p:nvCxnSpPr>
        <p:spPr bwMode="auto">
          <a:xfrm>
            <a:off x="2446319" y="5361616"/>
            <a:ext cx="688767" cy="568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572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err="1"/>
              <a:t>What</a:t>
            </a:r>
            <a:r>
              <a:rPr lang="cs-CZ" sz="3600"/>
              <a:t> </a:t>
            </a:r>
            <a:r>
              <a:rPr lang="cs-CZ" sz="3600" err="1"/>
              <a:t>is</a:t>
            </a:r>
            <a:r>
              <a:rPr lang="cs-CZ" sz="3600"/>
              <a:t> a Project? </a:t>
            </a:r>
            <a:br>
              <a:rPr lang="cs-CZ" sz="3600"/>
            </a:br>
            <a:r>
              <a:rPr lang="cs-CZ" sz="3600"/>
              <a:t/>
            </a:r>
            <a:br>
              <a:rPr lang="cs-CZ" sz="3600"/>
            </a:br>
            <a:endParaRPr lang="cs-CZ" sz="3600"/>
          </a:p>
        </p:txBody>
      </p:sp>
      <p:sp>
        <p:nvSpPr>
          <p:cNvPr id="6" name="Obdélník 5"/>
          <p:cNvSpPr/>
          <p:nvPr/>
        </p:nvSpPr>
        <p:spPr bwMode="auto">
          <a:xfrm>
            <a:off x="2078173" y="2280062"/>
            <a:ext cx="2173184" cy="3325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pic>
        <p:nvPicPr>
          <p:cNvPr id="5127" name="Picture 7" descr="D:\Obrázky\Project management\soap ma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70" y="886597"/>
            <a:ext cx="7710985" cy="560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16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61499" y="2777447"/>
            <a:ext cx="7391626" cy="1522182"/>
          </a:xfrm>
        </p:spPr>
        <p:txBody>
          <a:bodyPr/>
          <a:lstStyle/>
          <a:p>
            <a:pPr>
              <a:defRPr/>
            </a:pPr>
            <a:r>
              <a:rPr lang="cs-CZ" err="1">
                <a:solidFill>
                  <a:schemeClr val="bg1">
                    <a:lumMod val="50000"/>
                  </a:schemeClr>
                </a:solidFill>
                <a:ea typeface="+mj-ea"/>
                <a:cs typeface="+mj-cs"/>
              </a:rPr>
              <a:t>Work</a:t>
            </a:r>
            <a:r>
              <a:rPr lang="cs-CZ">
                <a:solidFill>
                  <a:schemeClr val="bg1">
                    <a:lumMod val="50000"/>
                  </a:schemeClr>
                </a:solidFill>
                <a:ea typeface="+mj-ea"/>
                <a:cs typeface="+mj-cs"/>
              </a:rPr>
              <a:t> </a:t>
            </a:r>
            <a:r>
              <a:rPr lang="cs-CZ" err="1">
                <a:solidFill>
                  <a:schemeClr val="bg1">
                    <a:lumMod val="50000"/>
                  </a:schemeClr>
                </a:solidFill>
                <a:ea typeface="+mj-ea"/>
                <a:cs typeface="+mj-cs"/>
              </a:rPr>
              <a:t>Plan</a:t>
            </a:r>
            <a:endParaRPr lang="en-GB">
              <a:solidFill>
                <a:schemeClr val="bg1">
                  <a:lumMod val="50000"/>
                </a:schemeClr>
              </a:solidFill>
              <a:ea typeface="+mj-ea"/>
              <a:cs typeface="+mj-cs"/>
            </a:endParaRPr>
          </a:p>
        </p:txBody>
      </p:sp>
      <p:sp>
        <p:nvSpPr>
          <p:cNvPr id="38915" name="Obdĺžnik 3"/>
          <p:cNvSpPr>
            <a:spLocks noChangeArrowheads="1"/>
          </p:cNvSpPr>
          <p:nvPr/>
        </p:nvSpPr>
        <p:spPr bwMode="auto">
          <a:xfrm>
            <a:off x="1090613" y="2600325"/>
            <a:ext cx="138112" cy="938213"/>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endParaRPr lang="en-US" altLang="cs-CZ">
              <a:solidFill>
                <a:srgbClr val="000000"/>
              </a:solidFill>
            </a:endParaRPr>
          </a:p>
        </p:txBody>
      </p:sp>
    </p:spTree>
    <p:extLst>
      <p:ext uri="{BB962C8B-B14F-4D97-AF65-F5344CB8AC3E}">
        <p14:creationId xmlns:p14="http://schemas.microsoft.com/office/powerpoint/2010/main" val="3636080066"/>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Vývojový diagram: ruční vstup 13"/>
          <p:cNvSpPr/>
          <p:nvPr/>
        </p:nvSpPr>
        <p:spPr bwMode="auto">
          <a:xfrm rot="5400000">
            <a:off x="5254522" y="1800846"/>
            <a:ext cx="378587" cy="722356"/>
          </a:xfrm>
          <a:prstGeom prst="flowChartManualInpu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2" name="Nadpis 1"/>
          <p:cNvSpPr>
            <a:spLocks noGrp="1"/>
          </p:cNvSpPr>
          <p:nvPr>
            <p:ph type="title"/>
          </p:nvPr>
        </p:nvSpPr>
        <p:spPr/>
        <p:txBody>
          <a:bodyPr/>
          <a:lstStyle/>
          <a:p>
            <a:r>
              <a:rPr lang="en-GB" sz="3600"/>
              <a:t>Project Charter</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5944" y="1124077"/>
            <a:ext cx="6008914" cy="543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p:nvSpPr>
        <p:spPr bwMode="auto">
          <a:xfrm>
            <a:off x="1235029" y="2547257"/>
            <a:ext cx="2766943" cy="2434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lumMod val="75000"/>
                    <a:lumOff val="25000"/>
                  </a:schemeClr>
                </a:solidFill>
                <a:effectLst/>
                <a:latin typeface="Arial" charset="0"/>
              </a:rPr>
              <a:t>Project </a:t>
            </a:r>
            <a:r>
              <a:rPr kumimoji="0" lang="cs-CZ" sz="1200" b="1" i="0" u="none" strike="noStrike" cap="none" normalizeH="0" baseline="0">
                <a:ln>
                  <a:noFill/>
                </a:ln>
                <a:solidFill>
                  <a:schemeClr val="tx1">
                    <a:lumMod val="75000"/>
                    <a:lumOff val="25000"/>
                  </a:schemeClr>
                </a:solidFill>
                <a:effectLst/>
                <a:latin typeface="Arial" charset="0"/>
              </a:rPr>
              <a:t>t</a:t>
            </a:r>
            <a:r>
              <a:rPr kumimoji="0" lang="en-GB" sz="1200" b="1" i="0" u="none" strike="noStrike" cap="none" normalizeH="0" baseline="0" err="1">
                <a:ln>
                  <a:noFill/>
                </a:ln>
                <a:solidFill>
                  <a:schemeClr val="tx1">
                    <a:lumMod val="75000"/>
                    <a:lumOff val="25000"/>
                  </a:schemeClr>
                </a:solidFill>
                <a:effectLst/>
                <a:latin typeface="Arial" charset="0"/>
              </a:rPr>
              <a:t>eam</a:t>
            </a:r>
            <a:r>
              <a:rPr kumimoji="0" lang="en-GB" sz="1200" b="1" i="0" u="none" strike="noStrike" cap="none" normalizeH="0" baseline="0">
                <a:ln>
                  <a:noFill/>
                </a:ln>
                <a:solidFill>
                  <a:schemeClr val="tx1">
                    <a:lumMod val="75000"/>
                    <a:lumOff val="25000"/>
                  </a:schemeClr>
                </a:solidFill>
                <a:effectLst/>
                <a:latin typeface="Arial" charset="0"/>
              </a:rPr>
              <a:t> </a:t>
            </a:r>
            <a:r>
              <a:rPr kumimoji="0" lang="cs-CZ" sz="1200" b="1" i="0" u="none" strike="noStrike" cap="none" normalizeH="0" baseline="0">
                <a:ln>
                  <a:noFill/>
                </a:ln>
                <a:solidFill>
                  <a:schemeClr val="tx1">
                    <a:lumMod val="75000"/>
                    <a:lumOff val="25000"/>
                  </a:schemeClr>
                </a:solidFill>
                <a:effectLst/>
                <a:latin typeface="Arial" charset="0"/>
              </a:rPr>
              <a:t>and s</a:t>
            </a:r>
            <a:r>
              <a:rPr kumimoji="0" lang="en-GB" sz="1200" b="1" i="0" u="none" strike="noStrike" cap="none" normalizeH="0" baseline="0" err="1">
                <a:ln>
                  <a:noFill/>
                </a:ln>
                <a:solidFill>
                  <a:schemeClr val="tx1">
                    <a:lumMod val="75000"/>
                    <a:lumOff val="25000"/>
                  </a:schemeClr>
                </a:solidFill>
                <a:effectLst/>
                <a:latin typeface="Arial" charset="0"/>
              </a:rPr>
              <a:t>takeholders</a:t>
            </a:r>
            <a:endParaRPr kumimoji="0" lang="en-GB" sz="1200" b="1" i="0" u="none" strike="noStrike" cap="none" normalizeH="0" baseline="0">
              <a:ln>
                <a:noFill/>
              </a:ln>
              <a:solidFill>
                <a:schemeClr val="tx1">
                  <a:lumMod val="75000"/>
                  <a:lumOff val="25000"/>
                </a:schemeClr>
              </a:solidFill>
              <a:effectLst/>
              <a:latin typeface="Arial" charset="0"/>
            </a:endParaRPr>
          </a:p>
        </p:txBody>
      </p:sp>
      <p:sp>
        <p:nvSpPr>
          <p:cNvPr id="9" name="Obdélník 8"/>
          <p:cNvSpPr/>
          <p:nvPr/>
        </p:nvSpPr>
        <p:spPr bwMode="auto">
          <a:xfrm>
            <a:off x="4994904" y="6208814"/>
            <a:ext cx="2443122" cy="2434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lumMod val="75000"/>
                    <a:lumOff val="25000"/>
                  </a:schemeClr>
                </a:solidFill>
                <a:effectLst/>
                <a:latin typeface="Arial" charset="0"/>
              </a:rPr>
              <a:t>Background and </a:t>
            </a:r>
            <a:r>
              <a:rPr kumimoji="0" lang="cs-CZ" sz="1200" b="1" i="0" u="none" strike="noStrike" cap="none" normalizeH="0" baseline="0" err="1">
                <a:ln>
                  <a:noFill/>
                </a:ln>
                <a:solidFill>
                  <a:schemeClr val="tx1">
                    <a:lumMod val="75000"/>
                    <a:lumOff val="25000"/>
                  </a:schemeClr>
                </a:solidFill>
                <a:effectLst/>
                <a:latin typeface="Arial" charset="0"/>
              </a:rPr>
              <a:t>motivation</a:t>
            </a:r>
            <a:endParaRPr kumimoji="0" lang="cs-CZ" sz="1200" b="1" i="0" u="none" strike="noStrike" cap="none" normalizeH="0" baseline="0">
              <a:ln>
                <a:noFill/>
              </a:ln>
              <a:solidFill>
                <a:schemeClr val="tx1">
                  <a:lumMod val="75000"/>
                  <a:lumOff val="25000"/>
                </a:schemeClr>
              </a:solidFill>
              <a:effectLst/>
              <a:latin typeface="Arial" charset="0"/>
            </a:endParaRPr>
          </a:p>
        </p:txBody>
      </p:sp>
      <p:sp>
        <p:nvSpPr>
          <p:cNvPr id="8" name="Zaoblený obdélník 7"/>
          <p:cNvSpPr/>
          <p:nvPr/>
        </p:nvSpPr>
        <p:spPr bwMode="auto">
          <a:xfrm>
            <a:off x="5415148" y="4524499"/>
            <a:ext cx="1805049" cy="1650670"/>
          </a:xfrm>
          <a:prstGeom prst="roundRect">
            <a:avLst/>
          </a:prstGeom>
          <a:solidFill>
            <a:schemeClr val="bg1"/>
          </a:solidFill>
          <a:ln w="28575" cap="flat" cmpd="sng" algn="ctr">
            <a:solidFill>
              <a:srgbClr val="7AC143"/>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pic>
        <p:nvPicPr>
          <p:cNvPr id="2052" name="Picture 4" descr="http://www.damondelillo.com/wp-content/uploads/2013/08/question_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3044" y="4626590"/>
            <a:ext cx="1478432" cy="147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02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err="1"/>
              <a:t>Work</a:t>
            </a:r>
            <a:r>
              <a:rPr lang="cs-CZ" sz="3600"/>
              <a:t> </a:t>
            </a:r>
            <a:r>
              <a:rPr lang="cs-CZ" sz="3600" err="1"/>
              <a:t>Breakdown</a:t>
            </a:r>
            <a:r>
              <a:rPr lang="cs-CZ" sz="3600"/>
              <a:t> </a:t>
            </a:r>
            <a:r>
              <a:rPr lang="cs-CZ" sz="3600" err="1"/>
              <a:t>Structure</a:t>
            </a:r>
            <a:r>
              <a:rPr lang="cs-CZ" sz="3600"/>
              <a:t> (WBS)</a:t>
            </a:r>
          </a:p>
        </p:txBody>
      </p:sp>
      <p:sp>
        <p:nvSpPr>
          <p:cNvPr id="5" name="Zástupný symbol pro obsah 2"/>
          <p:cNvSpPr txBox="1">
            <a:spLocks/>
          </p:cNvSpPr>
          <p:nvPr/>
        </p:nvSpPr>
        <p:spPr bwMode="auto">
          <a:xfrm>
            <a:off x="415926" y="992188"/>
            <a:ext cx="8285162" cy="432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69BE28"/>
              </a:buClr>
              <a:buSzPct val="75000"/>
              <a:buFont typeface="Wingdings" pitchFamily="2" charset="2"/>
              <a:buChar char="§"/>
              <a:defRPr sz="2800">
                <a:solidFill>
                  <a:srgbClr val="80808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69BE28"/>
              </a:buClr>
              <a:buSzPct val="75000"/>
              <a:buFont typeface="Wingdings" pitchFamily="2" charset="2"/>
              <a:buChar char="§"/>
              <a:defRPr sz="2400">
                <a:solidFill>
                  <a:srgbClr val="808080"/>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69BE28"/>
              </a:buClr>
              <a:buSzPct val="75000"/>
              <a:buFont typeface="Wingdings" pitchFamily="2" charset="2"/>
              <a:buChar char="§"/>
              <a:defRPr sz="2000">
                <a:solidFill>
                  <a:srgbClr val="808080"/>
                </a:solidFill>
                <a:latin typeface="+mn-lt"/>
                <a:ea typeface="ＭＳ Ｐゴシック" charset="0"/>
                <a:cs typeface="ＭＳ Ｐゴシック"/>
              </a:defRPr>
            </a:lvl3pPr>
            <a:lvl4pPr marL="1600200" indent="-228600" algn="l" rtl="0" eaLnBrk="0" fontAlgn="base" hangingPunct="0">
              <a:spcBef>
                <a:spcPct val="20000"/>
              </a:spcBef>
              <a:spcAft>
                <a:spcPct val="0"/>
              </a:spcAft>
              <a:buClr>
                <a:srgbClr val="69BE28"/>
              </a:buClr>
              <a:buSzPct val="75000"/>
              <a:buFont typeface="Wingdings" pitchFamily="2" charset="2"/>
              <a:buChar char="§"/>
              <a:defRPr>
                <a:solidFill>
                  <a:srgbClr val="808080"/>
                </a:solidFill>
                <a:latin typeface="+mn-lt"/>
                <a:ea typeface="ＭＳ Ｐゴシック" charset="0"/>
                <a:cs typeface="ＭＳ Ｐゴシック"/>
              </a:defRPr>
            </a:lvl4pPr>
            <a:lvl5pPr marL="2057400" indent="-228600" algn="l" rtl="0" eaLnBrk="0" fontAlgn="base" hangingPunct="0">
              <a:spcBef>
                <a:spcPct val="20000"/>
              </a:spcBef>
              <a:spcAft>
                <a:spcPct val="0"/>
              </a:spcAft>
              <a:buClr>
                <a:srgbClr val="69BE28"/>
              </a:buClr>
              <a:buSzPct val="75000"/>
              <a:buFont typeface="Wingdings" pitchFamily="2" charset="2"/>
              <a:buChar char="§"/>
              <a:defRPr sz="1600">
                <a:solidFill>
                  <a:srgbClr val="808080"/>
                </a:solidFill>
                <a:latin typeface="+mn-lt"/>
                <a:ea typeface="ＭＳ Ｐゴシック" charset="0"/>
                <a:cs typeface="ＭＳ Ｐゴシック"/>
              </a:defRPr>
            </a:lvl5pPr>
            <a:lvl6pPr marL="25146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6pPr>
            <a:lvl7pPr marL="29718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7pPr>
            <a:lvl8pPr marL="34290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8pPr>
            <a:lvl9pPr marL="3886200" indent="-228600" algn="l" rtl="0" fontAlgn="base">
              <a:spcBef>
                <a:spcPct val="20000"/>
              </a:spcBef>
              <a:spcAft>
                <a:spcPct val="0"/>
              </a:spcAft>
              <a:buClr>
                <a:srgbClr val="69BE28"/>
              </a:buClr>
              <a:buSzPct val="75000"/>
              <a:buFont typeface="Wingdings" pitchFamily="2" charset="2"/>
              <a:buChar char="§"/>
              <a:defRPr sz="1600">
                <a:solidFill>
                  <a:srgbClr val="292929"/>
                </a:solidFill>
                <a:latin typeface="+mn-lt"/>
              </a:defRPr>
            </a:lvl9pPr>
          </a:lstStyle>
          <a:p>
            <a:r>
              <a:rPr lang="cs-CZ" kern="0"/>
              <a:t>WBS </a:t>
            </a:r>
            <a:r>
              <a:rPr lang="cs-CZ" kern="0" err="1"/>
              <a:t>is</a:t>
            </a:r>
            <a:r>
              <a:rPr lang="cs-CZ" kern="0"/>
              <a:t> a </a:t>
            </a:r>
            <a:r>
              <a:rPr lang="cs-CZ" kern="0" err="1"/>
              <a:t>hierarchical</a:t>
            </a:r>
            <a:r>
              <a:rPr lang="cs-CZ" kern="0"/>
              <a:t> </a:t>
            </a:r>
            <a:r>
              <a:rPr lang="cs-CZ" kern="0" err="1"/>
              <a:t>decomposition</a:t>
            </a:r>
            <a:r>
              <a:rPr lang="cs-CZ" kern="0"/>
              <a:t> </a:t>
            </a:r>
            <a:r>
              <a:rPr lang="cs-CZ" kern="0" err="1"/>
              <a:t>of</a:t>
            </a:r>
            <a:r>
              <a:rPr lang="cs-CZ" kern="0"/>
              <a:t> </a:t>
            </a:r>
            <a:r>
              <a:rPr lang="cs-CZ" kern="0" err="1"/>
              <a:t>the</a:t>
            </a:r>
            <a:r>
              <a:rPr lang="cs-CZ" kern="0"/>
              <a:t> </a:t>
            </a:r>
            <a:r>
              <a:rPr lang="cs-CZ" kern="0" err="1"/>
              <a:t>total</a:t>
            </a:r>
            <a:r>
              <a:rPr lang="cs-CZ" kern="0"/>
              <a:t> </a:t>
            </a:r>
            <a:r>
              <a:rPr lang="cs-CZ" kern="0" err="1"/>
              <a:t>work</a:t>
            </a:r>
            <a:r>
              <a:rPr lang="cs-CZ" kern="0"/>
              <a:t> </a:t>
            </a:r>
            <a:r>
              <a:rPr lang="cs-CZ" kern="0" err="1"/>
              <a:t>scope</a:t>
            </a:r>
            <a:r>
              <a:rPr lang="cs-CZ" kern="0"/>
              <a:t> on </a:t>
            </a:r>
            <a:r>
              <a:rPr lang="cs-CZ" kern="0" err="1"/>
              <a:t>the</a:t>
            </a:r>
            <a:r>
              <a:rPr lang="cs-CZ" kern="0"/>
              <a:t> </a:t>
            </a:r>
            <a:r>
              <a:rPr lang="cs-CZ" kern="0" err="1"/>
              <a:t>project</a:t>
            </a:r>
            <a:endParaRPr lang="en-US" sz="3200">
              <a:solidFill>
                <a:schemeClr val="tx1">
                  <a:lumMod val="65000"/>
                  <a:lumOff val="35000"/>
                </a:schemeClr>
              </a:solidFill>
            </a:endParaRPr>
          </a:p>
          <a:p>
            <a:r>
              <a:rPr lang="en-US" kern="0"/>
              <a:t>Developed in planning stage (based on </a:t>
            </a:r>
            <a:r>
              <a:rPr lang="cs-CZ" kern="0" err="1"/>
              <a:t>logical</a:t>
            </a:r>
            <a:r>
              <a:rPr lang="cs-CZ" kern="0"/>
              <a:t> </a:t>
            </a:r>
            <a:r>
              <a:rPr lang="cs-CZ" kern="0" err="1"/>
              <a:t>framework</a:t>
            </a:r>
            <a:r>
              <a:rPr lang="en-US" kern="0"/>
              <a:t>)</a:t>
            </a:r>
          </a:p>
          <a:p>
            <a:r>
              <a:rPr lang="en-US" kern="0"/>
              <a:t>No pre-defined number of levels (usually 3-4)</a:t>
            </a:r>
          </a:p>
          <a:p>
            <a:r>
              <a:rPr lang="en-US" kern="0">
                <a:solidFill>
                  <a:srgbClr val="7AC143"/>
                </a:solidFill>
              </a:rPr>
              <a:t>Responsibility</a:t>
            </a:r>
            <a:r>
              <a:rPr lang="en-US" kern="0"/>
              <a:t> for each box can be allocated to a single person</a:t>
            </a:r>
          </a:p>
          <a:p>
            <a:r>
              <a:rPr lang="en-US" kern="0"/>
              <a:t>The lowest level – </a:t>
            </a:r>
            <a:r>
              <a:rPr lang="en-US" kern="0">
                <a:solidFill>
                  <a:srgbClr val="7AC143"/>
                </a:solidFill>
              </a:rPr>
              <a:t>Work Package</a:t>
            </a:r>
          </a:p>
          <a:p>
            <a:r>
              <a:rPr lang="en-US" kern="0"/>
              <a:t>Work Package is an </a:t>
            </a:r>
            <a:r>
              <a:rPr lang="en-US" kern="0">
                <a:solidFill>
                  <a:srgbClr val="7AC143"/>
                </a:solidFill>
              </a:rPr>
              <a:t>output</a:t>
            </a:r>
            <a:r>
              <a:rPr lang="en-US" kern="0"/>
              <a:t>, not an activity</a:t>
            </a:r>
          </a:p>
        </p:txBody>
      </p:sp>
    </p:spTree>
    <p:extLst>
      <p:ext uri="{BB962C8B-B14F-4D97-AF65-F5344CB8AC3E}">
        <p14:creationId xmlns:p14="http://schemas.microsoft.com/office/powerpoint/2010/main" val="923782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err="1"/>
              <a:t>Work</a:t>
            </a:r>
            <a:r>
              <a:rPr lang="cs-CZ" sz="3600"/>
              <a:t> </a:t>
            </a:r>
            <a:r>
              <a:rPr lang="cs-CZ" sz="3600" err="1"/>
              <a:t>Breakdown</a:t>
            </a:r>
            <a:r>
              <a:rPr lang="cs-CZ" sz="3600"/>
              <a:t> </a:t>
            </a:r>
            <a:r>
              <a:rPr lang="cs-CZ" sz="3600" err="1"/>
              <a:t>Structure</a:t>
            </a:r>
            <a:r>
              <a:rPr lang="cs-CZ" sz="3600"/>
              <a:t> (WBS)</a:t>
            </a:r>
          </a:p>
        </p:txBody>
      </p:sp>
      <p:graphicFrame>
        <p:nvGraphicFramePr>
          <p:cNvPr id="5" name="Zástupný symbol pro obsah 4"/>
          <p:cNvGraphicFramePr>
            <a:graphicFrameLocks noGrp="1"/>
          </p:cNvGraphicFramePr>
          <p:nvPr>
            <p:ph idx="1"/>
            <p:extLst/>
          </p:nvPr>
        </p:nvGraphicFramePr>
        <p:xfrm>
          <a:off x="430213" y="1282700"/>
          <a:ext cx="8285162" cy="4795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124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err="1"/>
              <a:t>Work</a:t>
            </a:r>
            <a:r>
              <a:rPr lang="cs-CZ" sz="3600"/>
              <a:t> </a:t>
            </a:r>
            <a:r>
              <a:rPr lang="cs-CZ" sz="3600" err="1"/>
              <a:t>Breakdown</a:t>
            </a:r>
            <a:r>
              <a:rPr lang="cs-CZ" sz="3600"/>
              <a:t> </a:t>
            </a:r>
            <a:r>
              <a:rPr lang="cs-CZ" sz="3600" err="1"/>
              <a:t>Structure</a:t>
            </a:r>
            <a:r>
              <a:rPr lang="cs-CZ" sz="3600"/>
              <a:t> (WBS)</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3724487958"/>
              </p:ext>
            </p:extLst>
          </p:nvPr>
        </p:nvGraphicFramePr>
        <p:xfrm>
          <a:off x="430213" y="1282700"/>
          <a:ext cx="8285162" cy="4795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832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Work</a:t>
            </a:r>
            <a:r>
              <a:rPr lang="cs-CZ"/>
              <a:t> </a:t>
            </a:r>
            <a:r>
              <a:rPr lang="cs-CZ" err="1"/>
              <a:t>packages</a:t>
            </a:r>
            <a:endParaRPr lang="cs-CZ"/>
          </a:p>
        </p:txBody>
      </p:sp>
      <p:sp>
        <p:nvSpPr>
          <p:cNvPr id="3" name="Zástupný symbol pro obsah 2"/>
          <p:cNvSpPr>
            <a:spLocks noGrp="1"/>
          </p:cNvSpPr>
          <p:nvPr>
            <p:ph idx="1"/>
          </p:nvPr>
        </p:nvSpPr>
        <p:spPr>
          <a:xfrm>
            <a:off x="415926" y="1132575"/>
            <a:ext cx="8285162" cy="4795838"/>
          </a:xfrm>
        </p:spPr>
        <p:txBody>
          <a:bodyPr/>
          <a:lstStyle/>
          <a:p>
            <a:r>
              <a:rPr lang="en-GB" sz="2400"/>
              <a:t>Work package is a </a:t>
            </a:r>
            <a:r>
              <a:rPr lang="cs-CZ" sz="2400"/>
              <a:t>set </a:t>
            </a:r>
            <a:r>
              <a:rPr lang="cs-CZ" sz="2400" err="1"/>
              <a:t>of</a:t>
            </a:r>
            <a:r>
              <a:rPr lang="cs-CZ" sz="2400"/>
              <a:t> </a:t>
            </a:r>
            <a:r>
              <a:rPr lang="cs-CZ" sz="2400" err="1"/>
              <a:t>activities</a:t>
            </a:r>
            <a:r>
              <a:rPr lang="cs-CZ" sz="2400"/>
              <a:t> </a:t>
            </a:r>
            <a:r>
              <a:rPr lang="cs-CZ" sz="2400" err="1"/>
              <a:t>required</a:t>
            </a:r>
            <a:r>
              <a:rPr lang="cs-CZ" sz="2400"/>
              <a:t> to </a:t>
            </a:r>
            <a:r>
              <a:rPr lang="cs-CZ" sz="2400" err="1"/>
              <a:t>produce</a:t>
            </a:r>
            <a:r>
              <a:rPr lang="cs-CZ" sz="2400"/>
              <a:t> </a:t>
            </a:r>
            <a:r>
              <a:rPr lang="en-GB" sz="2400"/>
              <a:t>a</a:t>
            </a:r>
            <a:r>
              <a:rPr lang="cs-CZ" sz="2400"/>
              <a:t> </a:t>
            </a:r>
            <a:r>
              <a:rPr lang="cs-CZ" sz="2400">
                <a:solidFill>
                  <a:srgbClr val="7AC143"/>
                </a:solidFill>
              </a:rPr>
              <a:t>major </a:t>
            </a:r>
            <a:r>
              <a:rPr lang="cs-CZ" sz="2400" err="1">
                <a:solidFill>
                  <a:srgbClr val="7AC143"/>
                </a:solidFill>
              </a:rPr>
              <a:t>project</a:t>
            </a:r>
            <a:r>
              <a:rPr lang="cs-CZ" sz="2400">
                <a:solidFill>
                  <a:srgbClr val="7AC143"/>
                </a:solidFill>
              </a:rPr>
              <a:t> output</a:t>
            </a:r>
            <a:r>
              <a:rPr lang="en-GB" sz="2400">
                <a:solidFill>
                  <a:srgbClr val="7AC143"/>
                </a:solidFill>
              </a:rPr>
              <a:t> </a:t>
            </a:r>
            <a:r>
              <a:rPr lang="en-GB" sz="2400"/>
              <a:t>(i.e. a tangible result</a:t>
            </a:r>
            <a:r>
              <a:rPr lang="cs-CZ" sz="2400"/>
              <a:t>, </a:t>
            </a:r>
            <a:r>
              <a:rPr lang="cs-CZ" sz="2400" err="1"/>
              <a:t>deliverable</a:t>
            </a:r>
            <a:r>
              <a:rPr lang="en-GB" sz="2400"/>
              <a:t>). It is characterized by </a:t>
            </a:r>
            <a:r>
              <a:rPr lang="en-GB" sz="2400">
                <a:solidFill>
                  <a:srgbClr val="7AC143"/>
                </a:solidFill>
              </a:rPr>
              <a:t>effort and time </a:t>
            </a:r>
            <a:r>
              <a:rPr lang="en-GB" sz="2400"/>
              <a:t>and may cover a single task or several related tasks.</a:t>
            </a:r>
          </a:p>
          <a:p>
            <a:pPr marL="0" indent="0">
              <a:buNone/>
            </a:pPr>
            <a:endParaRPr lang="en-GB"/>
          </a:p>
        </p:txBody>
      </p:sp>
      <p:graphicFrame>
        <p:nvGraphicFramePr>
          <p:cNvPr id="4" name="Tabulka 3"/>
          <p:cNvGraphicFramePr>
            <a:graphicFrameLocks noGrp="1"/>
          </p:cNvGraphicFramePr>
          <p:nvPr>
            <p:extLst>
              <p:ext uri="{D42A27DB-BD31-4B8C-83A1-F6EECF244321}">
                <p14:modId xmlns:p14="http://schemas.microsoft.com/office/powerpoint/2010/main" val="1376285908"/>
              </p:ext>
            </p:extLst>
          </p:nvPr>
        </p:nvGraphicFramePr>
        <p:xfrm>
          <a:off x="709836" y="3002505"/>
          <a:ext cx="7697341" cy="3179931"/>
        </p:xfrm>
        <a:graphic>
          <a:graphicData uri="http://schemas.openxmlformats.org/drawingml/2006/table">
            <a:tbl>
              <a:tblPr>
                <a:tableStyleId>{7DF18680-E054-41AD-8BC1-D1AEF772440D}</a:tableStyleId>
              </a:tblPr>
              <a:tblGrid>
                <a:gridCol w="761575">
                  <a:extLst>
                    <a:ext uri="{9D8B030D-6E8A-4147-A177-3AD203B41FA5}">
                      <a16:colId xmlns:a16="http://schemas.microsoft.com/office/drawing/2014/main" val="20000"/>
                    </a:ext>
                  </a:extLst>
                </a:gridCol>
                <a:gridCol w="2175924">
                  <a:extLst>
                    <a:ext uri="{9D8B030D-6E8A-4147-A177-3AD203B41FA5}">
                      <a16:colId xmlns:a16="http://schemas.microsoft.com/office/drawing/2014/main" val="20001"/>
                    </a:ext>
                  </a:extLst>
                </a:gridCol>
                <a:gridCol w="815972">
                  <a:extLst>
                    <a:ext uri="{9D8B030D-6E8A-4147-A177-3AD203B41FA5}">
                      <a16:colId xmlns:a16="http://schemas.microsoft.com/office/drawing/2014/main" val="20002"/>
                    </a:ext>
                  </a:extLst>
                </a:gridCol>
                <a:gridCol w="951968">
                  <a:extLst>
                    <a:ext uri="{9D8B030D-6E8A-4147-A177-3AD203B41FA5}">
                      <a16:colId xmlns:a16="http://schemas.microsoft.com/office/drawing/2014/main" val="20003"/>
                    </a:ext>
                  </a:extLst>
                </a:gridCol>
                <a:gridCol w="951968">
                  <a:extLst>
                    <a:ext uri="{9D8B030D-6E8A-4147-A177-3AD203B41FA5}">
                      <a16:colId xmlns:a16="http://schemas.microsoft.com/office/drawing/2014/main" val="20004"/>
                    </a:ext>
                  </a:extLst>
                </a:gridCol>
                <a:gridCol w="679978">
                  <a:extLst>
                    <a:ext uri="{9D8B030D-6E8A-4147-A177-3AD203B41FA5}">
                      <a16:colId xmlns:a16="http://schemas.microsoft.com/office/drawing/2014/main" val="20005"/>
                    </a:ext>
                  </a:extLst>
                </a:gridCol>
                <a:gridCol w="679978">
                  <a:extLst>
                    <a:ext uri="{9D8B030D-6E8A-4147-A177-3AD203B41FA5}">
                      <a16:colId xmlns:a16="http://schemas.microsoft.com/office/drawing/2014/main" val="20006"/>
                    </a:ext>
                  </a:extLst>
                </a:gridCol>
                <a:gridCol w="679978">
                  <a:extLst>
                    <a:ext uri="{9D8B030D-6E8A-4147-A177-3AD203B41FA5}">
                      <a16:colId xmlns:a16="http://schemas.microsoft.com/office/drawing/2014/main" val="20007"/>
                    </a:ext>
                  </a:extLst>
                </a:gridCol>
              </a:tblGrid>
              <a:tr h="490616">
                <a:tc>
                  <a:txBody>
                    <a:bodyPr/>
                    <a:lstStyle/>
                    <a:p>
                      <a:pPr algn="ctr">
                        <a:spcBef>
                          <a:spcPts val="600"/>
                        </a:spcBef>
                        <a:spcAft>
                          <a:spcPts val="600"/>
                        </a:spcAft>
                      </a:pPr>
                      <a:r>
                        <a:rPr lang="en-GB" sz="900" b="1">
                          <a:solidFill>
                            <a:schemeClr val="bg1"/>
                          </a:solidFill>
                          <a:effectLst/>
                        </a:rPr>
                        <a:t>Work package</a:t>
                      </a:r>
                      <a:br>
                        <a:rPr lang="en-GB" sz="900" b="1">
                          <a:solidFill>
                            <a:schemeClr val="bg1"/>
                          </a:solidFill>
                          <a:effectLst/>
                        </a:rPr>
                      </a:br>
                      <a:r>
                        <a:rPr lang="en-GB" sz="900" b="1">
                          <a:solidFill>
                            <a:schemeClr val="bg1"/>
                          </a:solidFill>
                          <a:effectLst/>
                        </a:rPr>
                        <a:t>No</a:t>
                      </a:r>
                      <a:endParaRPr lang="cs-CZ" sz="1200" b="1">
                        <a:solidFill>
                          <a:schemeClr val="bg1"/>
                        </a:solidFill>
                        <a:effectLst/>
                        <a:latin typeface="Times New Roman"/>
                        <a:ea typeface="Times New Roman"/>
                      </a:endParaRPr>
                    </a:p>
                  </a:txBody>
                  <a:tcPr marL="68580" marR="68580" marT="0" marB="0">
                    <a:solidFill>
                      <a:srgbClr val="7AC143"/>
                    </a:solidFill>
                  </a:tcPr>
                </a:tc>
                <a:tc>
                  <a:txBody>
                    <a:bodyPr/>
                    <a:lstStyle/>
                    <a:p>
                      <a:pPr algn="ctr">
                        <a:spcBef>
                          <a:spcPts val="600"/>
                        </a:spcBef>
                        <a:spcAft>
                          <a:spcPts val="600"/>
                        </a:spcAft>
                      </a:pPr>
                      <a:r>
                        <a:rPr lang="en-GB" sz="900" b="1">
                          <a:solidFill>
                            <a:schemeClr val="bg1"/>
                          </a:solidFill>
                          <a:effectLst/>
                        </a:rPr>
                        <a:t>Work package title</a:t>
                      </a:r>
                      <a:endParaRPr lang="cs-CZ" sz="1200" b="1">
                        <a:solidFill>
                          <a:schemeClr val="bg1"/>
                        </a:solidFill>
                        <a:effectLst/>
                        <a:latin typeface="Times New Roman"/>
                        <a:ea typeface="Times New Roman"/>
                      </a:endParaRPr>
                    </a:p>
                  </a:txBody>
                  <a:tcPr marL="68580" marR="68580" marT="0" marB="0">
                    <a:solidFill>
                      <a:srgbClr val="7AC143"/>
                    </a:solidFill>
                  </a:tcPr>
                </a:tc>
                <a:tc>
                  <a:txBody>
                    <a:bodyPr/>
                    <a:lstStyle/>
                    <a:p>
                      <a:pPr algn="ctr">
                        <a:spcBef>
                          <a:spcPts val="600"/>
                        </a:spcBef>
                        <a:spcAft>
                          <a:spcPts val="600"/>
                        </a:spcAft>
                      </a:pPr>
                      <a:r>
                        <a:rPr lang="en-GB" sz="900" b="1">
                          <a:solidFill>
                            <a:schemeClr val="bg1"/>
                          </a:solidFill>
                          <a:effectLst/>
                        </a:rPr>
                        <a:t>Type of activity</a:t>
                      </a:r>
                      <a:endParaRPr lang="cs-CZ" sz="1200" b="1">
                        <a:solidFill>
                          <a:schemeClr val="bg1"/>
                        </a:solidFill>
                        <a:effectLst/>
                        <a:latin typeface="Times New Roman"/>
                        <a:ea typeface="Times New Roman"/>
                      </a:endParaRPr>
                    </a:p>
                  </a:txBody>
                  <a:tcPr marL="68580" marR="68580" marT="0" marB="0">
                    <a:solidFill>
                      <a:srgbClr val="7AC143"/>
                    </a:solidFill>
                  </a:tcPr>
                </a:tc>
                <a:tc>
                  <a:txBody>
                    <a:bodyPr/>
                    <a:lstStyle/>
                    <a:p>
                      <a:pPr algn="ctr">
                        <a:spcBef>
                          <a:spcPts val="600"/>
                        </a:spcBef>
                        <a:spcAft>
                          <a:spcPts val="600"/>
                        </a:spcAft>
                      </a:pPr>
                      <a:r>
                        <a:rPr lang="en-GB" sz="900" b="1">
                          <a:solidFill>
                            <a:schemeClr val="bg1"/>
                          </a:solidFill>
                          <a:effectLst/>
                        </a:rPr>
                        <a:t>Lead </a:t>
                      </a:r>
                      <a:br>
                        <a:rPr lang="en-GB" sz="900" b="1">
                          <a:solidFill>
                            <a:schemeClr val="bg1"/>
                          </a:solidFill>
                          <a:effectLst/>
                        </a:rPr>
                      </a:br>
                      <a:r>
                        <a:rPr lang="en-GB" sz="900" b="1">
                          <a:solidFill>
                            <a:schemeClr val="bg1"/>
                          </a:solidFill>
                          <a:effectLst/>
                        </a:rPr>
                        <a:t>participant</a:t>
                      </a:r>
                      <a:br>
                        <a:rPr lang="en-GB" sz="900" b="1">
                          <a:solidFill>
                            <a:schemeClr val="bg1"/>
                          </a:solidFill>
                          <a:effectLst/>
                        </a:rPr>
                      </a:br>
                      <a:r>
                        <a:rPr lang="en-GB" sz="900" b="1">
                          <a:solidFill>
                            <a:schemeClr val="bg1"/>
                          </a:solidFill>
                          <a:effectLst/>
                        </a:rPr>
                        <a:t>No</a:t>
                      </a:r>
                      <a:endParaRPr lang="cs-CZ" sz="1200" b="1">
                        <a:solidFill>
                          <a:schemeClr val="bg1"/>
                        </a:solidFill>
                        <a:effectLst/>
                        <a:latin typeface="Times New Roman"/>
                        <a:ea typeface="Times New Roman"/>
                      </a:endParaRPr>
                    </a:p>
                  </a:txBody>
                  <a:tcPr marL="68580" marR="68580" marT="0" marB="0">
                    <a:solidFill>
                      <a:srgbClr val="7AC143"/>
                    </a:solidFill>
                  </a:tcPr>
                </a:tc>
                <a:tc>
                  <a:txBody>
                    <a:bodyPr/>
                    <a:lstStyle/>
                    <a:p>
                      <a:pPr algn="ctr">
                        <a:spcBef>
                          <a:spcPts val="600"/>
                        </a:spcBef>
                        <a:spcAft>
                          <a:spcPts val="600"/>
                        </a:spcAft>
                      </a:pPr>
                      <a:r>
                        <a:rPr lang="en-GB" sz="900" b="1">
                          <a:solidFill>
                            <a:schemeClr val="bg1"/>
                          </a:solidFill>
                          <a:effectLst/>
                        </a:rPr>
                        <a:t>Lead participant short name</a:t>
                      </a:r>
                      <a:endParaRPr lang="cs-CZ" sz="1200" b="1">
                        <a:solidFill>
                          <a:schemeClr val="bg1"/>
                        </a:solidFill>
                        <a:effectLst/>
                        <a:latin typeface="Times New Roman"/>
                        <a:ea typeface="Times New Roman"/>
                      </a:endParaRPr>
                    </a:p>
                  </a:txBody>
                  <a:tcPr marL="68580" marR="68580" marT="0" marB="0">
                    <a:solidFill>
                      <a:srgbClr val="7AC143"/>
                    </a:solidFill>
                  </a:tcPr>
                </a:tc>
                <a:tc>
                  <a:txBody>
                    <a:bodyPr/>
                    <a:lstStyle/>
                    <a:p>
                      <a:pPr algn="ctr">
                        <a:spcBef>
                          <a:spcPts val="600"/>
                        </a:spcBef>
                        <a:spcAft>
                          <a:spcPts val="600"/>
                        </a:spcAft>
                      </a:pPr>
                      <a:r>
                        <a:rPr lang="en-GB" sz="900" b="1">
                          <a:solidFill>
                            <a:schemeClr val="bg1"/>
                          </a:solidFill>
                          <a:effectLst/>
                        </a:rPr>
                        <a:t>Person-months</a:t>
                      </a:r>
                      <a:endParaRPr lang="cs-CZ" sz="1200" b="1">
                        <a:solidFill>
                          <a:schemeClr val="bg1"/>
                        </a:solidFill>
                        <a:effectLst/>
                        <a:latin typeface="Times New Roman"/>
                        <a:ea typeface="Times New Roman"/>
                      </a:endParaRPr>
                    </a:p>
                  </a:txBody>
                  <a:tcPr marL="68580" marR="68580" marT="0" marB="0">
                    <a:solidFill>
                      <a:srgbClr val="7AC143"/>
                    </a:solidFill>
                  </a:tcPr>
                </a:tc>
                <a:tc>
                  <a:txBody>
                    <a:bodyPr/>
                    <a:lstStyle/>
                    <a:p>
                      <a:pPr algn="ctr">
                        <a:spcBef>
                          <a:spcPts val="600"/>
                        </a:spcBef>
                        <a:spcAft>
                          <a:spcPts val="600"/>
                        </a:spcAft>
                      </a:pPr>
                      <a:r>
                        <a:rPr lang="en-GB" sz="900" b="1">
                          <a:solidFill>
                            <a:schemeClr val="bg1"/>
                          </a:solidFill>
                          <a:effectLst/>
                        </a:rPr>
                        <a:t>Start</a:t>
                      </a:r>
                      <a:br>
                        <a:rPr lang="en-GB" sz="900" b="1">
                          <a:solidFill>
                            <a:schemeClr val="bg1"/>
                          </a:solidFill>
                          <a:effectLst/>
                        </a:rPr>
                      </a:br>
                      <a:r>
                        <a:rPr lang="en-GB" sz="900" b="1">
                          <a:solidFill>
                            <a:schemeClr val="bg1"/>
                          </a:solidFill>
                          <a:effectLst/>
                        </a:rPr>
                        <a:t>month</a:t>
                      </a:r>
                      <a:endParaRPr lang="cs-CZ" sz="1200" b="1">
                        <a:solidFill>
                          <a:schemeClr val="bg1"/>
                        </a:solidFill>
                        <a:effectLst/>
                        <a:latin typeface="Times New Roman"/>
                        <a:ea typeface="Times New Roman"/>
                      </a:endParaRPr>
                    </a:p>
                  </a:txBody>
                  <a:tcPr marL="68580" marR="68580" marT="0" marB="0">
                    <a:solidFill>
                      <a:srgbClr val="7AC143"/>
                    </a:solidFill>
                  </a:tcPr>
                </a:tc>
                <a:tc>
                  <a:txBody>
                    <a:bodyPr/>
                    <a:lstStyle/>
                    <a:p>
                      <a:pPr algn="ctr">
                        <a:spcBef>
                          <a:spcPts val="600"/>
                        </a:spcBef>
                        <a:spcAft>
                          <a:spcPts val="600"/>
                        </a:spcAft>
                      </a:pPr>
                      <a:r>
                        <a:rPr lang="en-GB" sz="900" b="1">
                          <a:solidFill>
                            <a:schemeClr val="bg1"/>
                          </a:solidFill>
                          <a:effectLst/>
                        </a:rPr>
                        <a:t>End</a:t>
                      </a:r>
                      <a:br>
                        <a:rPr lang="en-GB" sz="900" b="1">
                          <a:solidFill>
                            <a:schemeClr val="bg1"/>
                          </a:solidFill>
                          <a:effectLst/>
                        </a:rPr>
                      </a:br>
                      <a:r>
                        <a:rPr lang="en-GB" sz="900" b="1">
                          <a:solidFill>
                            <a:schemeClr val="bg1"/>
                          </a:solidFill>
                          <a:effectLst/>
                        </a:rPr>
                        <a:t>month</a:t>
                      </a:r>
                      <a:endParaRPr lang="cs-CZ" sz="1200" b="1">
                        <a:solidFill>
                          <a:schemeClr val="bg1"/>
                        </a:solidFill>
                        <a:effectLst/>
                        <a:latin typeface="Times New Roman"/>
                        <a:ea typeface="Times New Roman"/>
                      </a:endParaRPr>
                    </a:p>
                  </a:txBody>
                  <a:tcPr marL="68580" marR="68580" marT="0" marB="0">
                    <a:solidFill>
                      <a:srgbClr val="7AC143"/>
                    </a:solidFill>
                  </a:tcPr>
                </a:tc>
                <a:extLst>
                  <a:ext uri="{0D108BD9-81ED-4DB2-BD59-A6C34878D82A}">
                    <a16:rowId xmlns:a16="http://schemas.microsoft.com/office/drawing/2014/main" val="10000"/>
                  </a:ext>
                </a:extLst>
              </a:tr>
              <a:tr h="399763">
                <a:tc>
                  <a:txBody>
                    <a:bodyPr/>
                    <a:lstStyle/>
                    <a:p>
                      <a:pPr algn="ctr">
                        <a:spcBef>
                          <a:spcPts val="600"/>
                        </a:spcBef>
                        <a:spcAft>
                          <a:spcPts val="600"/>
                        </a:spcAft>
                      </a:pPr>
                      <a:r>
                        <a:rPr lang="en-GB" sz="1100">
                          <a:solidFill>
                            <a:schemeClr val="tx1">
                              <a:lumMod val="65000"/>
                              <a:lumOff val="35000"/>
                            </a:schemeClr>
                          </a:solidFill>
                          <a:effectLst/>
                        </a:rPr>
                        <a:t>WP1</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l">
                        <a:spcBef>
                          <a:spcPts val="600"/>
                        </a:spcBef>
                        <a:spcAft>
                          <a:spcPts val="600"/>
                        </a:spcAft>
                      </a:pPr>
                      <a:r>
                        <a:rPr lang="en-GB" sz="1100">
                          <a:solidFill>
                            <a:schemeClr val="tx1">
                              <a:lumMod val="65000"/>
                              <a:lumOff val="35000"/>
                            </a:schemeClr>
                          </a:solidFill>
                          <a:effectLst/>
                        </a:rPr>
                        <a:t>Setting and activating the scene</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l">
                        <a:spcBef>
                          <a:spcPts val="600"/>
                        </a:spcBef>
                        <a:spcAft>
                          <a:spcPts val="600"/>
                        </a:spcAft>
                      </a:pPr>
                      <a:r>
                        <a:rPr lang="en-GB" sz="1100">
                          <a:solidFill>
                            <a:schemeClr val="tx1">
                              <a:lumMod val="65000"/>
                              <a:lumOff val="35000"/>
                            </a:schemeClr>
                          </a:solidFill>
                          <a:effectLst/>
                        </a:rPr>
                        <a:t>SUPP</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ctr">
                        <a:spcBef>
                          <a:spcPts val="600"/>
                        </a:spcBef>
                        <a:spcAft>
                          <a:spcPts val="600"/>
                        </a:spcAft>
                      </a:pPr>
                      <a:r>
                        <a:rPr lang="en-GB" sz="1100">
                          <a:solidFill>
                            <a:schemeClr val="tx1">
                              <a:lumMod val="65000"/>
                              <a:lumOff val="35000"/>
                            </a:schemeClr>
                          </a:solidFill>
                          <a:effectLst/>
                        </a:rPr>
                        <a:t>1</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ctr">
                        <a:spcBef>
                          <a:spcPts val="600"/>
                        </a:spcBef>
                        <a:spcAft>
                          <a:spcPts val="600"/>
                        </a:spcAft>
                      </a:pPr>
                      <a:r>
                        <a:rPr lang="en-GB" sz="1100">
                          <a:solidFill>
                            <a:schemeClr val="tx1">
                              <a:lumMod val="65000"/>
                              <a:lumOff val="35000"/>
                            </a:schemeClr>
                          </a:solidFill>
                          <a:effectLst/>
                        </a:rPr>
                        <a:t>JIC</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r">
                        <a:spcBef>
                          <a:spcPts val="600"/>
                        </a:spcBef>
                        <a:spcAft>
                          <a:spcPts val="600"/>
                        </a:spcAft>
                      </a:pPr>
                      <a:r>
                        <a:rPr lang="en-GB" sz="1100">
                          <a:solidFill>
                            <a:schemeClr val="tx1">
                              <a:lumMod val="65000"/>
                              <a:lumOff val="35000"/>
                            </a:schemeClr>
                          </a:solidFill>
                          <a:effectLst/>
                        </a:rPr>
                        <a:t>9.50</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r">
                        <a:spcBef>
                          <a:spcPts val="600"/>
                        </a:spcBef>
                        <a:spcAft>
                          <a:spcPts val="600"/>
                        </a:spcAft>
                      </a:pPr>
                      <a:r>
                        <a:rPr lang="en-GB" sz="1100">
                          <a:solidFill>
                            <a:schemeClr val="tx1">
                              <a:lumMod val="65000"/>
                              <a:lumOff val="35000"/>
                            </a:schemeClr>
                          </a:solidFill>
                          <a:effectLst/>
                        </a:rPr>
                        <a:t>1</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r">
                        <a:spcBef>
                          <a:spcPts val="600"/>
                        </a:spcBef>
                        <a:spcAft>
                          <a:spcPts val="600"/>
                        </a:spcAft>
                      </a:pPr>
                      <a:r>
                        <a:rPr lang="en-GB" sz="1100">
                          <a:solidFill>
                            <a:schemeClr val="tx1">
                              <a:lumMod val="65000"/>
                              <a:lumOff val="35000"/>
                            </a:schemeClr>
                          </a:solidFill>
                          <a:effectLst/>
                        </a:rPr>
                        <a:t>6</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399763">
                <a:tc>
                  <a:txBody>
                    <a:bodyPr/>
                    <a:lstStyle/>
                    <a:p>
                      <a:pPr algn="ctr">
                        <a:spcBef>
                          <a:spcPts val="600"/>
                        </a:spcBef>
                        <a:spcAft>
                          <a:spcPts val="600"/>
                        </a:spcAft>
                      </a:pPr>
                      <a:r>
                        <a:rPr lang="en-GB" sz="1100">
                          <a:solidFill>
                            <a:schemeClr val="tx1">
                              <a:lumMod val="65000"/>
                              <a:lumOff val="35000"/>
                            </a:schemeClr>
                          </a:solidFill>
                          <a:effectLst/>
                        </a:rPr>
                        <a:t>WP2</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l">
                        <a:spcAft>
                          <a:spcPts val="0"/>
                        </a:spcAft>
                      </a:pPr>
                      <a:r>
                        <a:rPr lang="en-GB" sz="1100">
                          <a:solidFill>
                            <a:schemeClr val="tx1">
                              <a:lumMod val="65000"/>
                              <a:lumOff val="35000"/>
                            </a:schemeClr>
                          </a:solidFill>
                          <a:effectLst/>
                        </a:rPr>
                        <a:t>State-of-Play directory and analysis</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l">
                        <a:spcBef>
                          <a:spcPts val="600"/>
                        </a:spcBef>
                        <a:spcAft>
                          <a:spcPts val="600"/>
                        </a:spcAft>
                      </a:pPr>
                      <a:r>
                        <a:rPr lang="en-GB" sz="1100">
                          <a:solidFill>
                            <a:schemeClr val="tx1">
                              <a:lumMod val="65000"/>
                              <a:lumOff val="35000"/>
                            </a:schemeClr>
                          </a:solidFill>
                          <a:effectLst/>
                        </a:rPr>
                        <a:t>SUPP</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ctr">
                        <a:spcBef>
                          <a:spcPts val="600"/>
                        </a:spcBef>
                        <a:spcAft>
                          <a:spcPts val="600"/>
                        </a:spcAft>
                      </a:pPr>
                      <a:r>
                        <a:rPr lang="en-GB" sz="1100">
                          <a:solidFill>
                            <a:schemeClr val="tx1">
                              <a:lumMod val="65000"/>
                              <a:lumOff val="35000"/>
                            </a:schemeClr>
                          </a:solidFill>
                          <a:effectLst/>
                        </a:rPr>
                        <a:t>5</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ctr">
                        <a:spcBef>
                          <a:spcPts val="600"/>
                        </a:spcBef>
                        <a:spcAft>
                          <a:spcPts val="600"/>
                        </a:spcAft>
                      </a:pPr>
                      <a:r>
                        <a:rPr lang="en-GB" sz="1100">
                          <a:solidFill>
                            <a:schemeClr val="tx1">
                              <a:lumMod val="65000"/>
                              <a:lumOff val="35000"/>
                            </a:schemeClr>
                          </a:solidFill>
                          <a:effectLst/>
                        </a:rPr>
                        <a:t>CBM</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r">
                        <a:spcBef>
                          <a:spcPts val="600"/>
                        </a:spcBef>
                        <a:spcAft>
                          <a:spcPts val="600"/>
                        </a:spcAft>
                      </a:pPr>
                      <a:r>
                        <a:rPr lang="en-GB" sz="1100">
                          <a:solidFill>
                            <a:schemeClr val="tx1">
                              <a:lumMod val="65000"/>
                              <a:lumOff val="35000"/>
                            </a:schemeClr>
                          </a:solidFill>
                          <a:effectLst/>
                        </a:rPr>
                        <a:t>36.50</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r">
                        <a:spcBef>
                          <a:spcPts val="600"/>
                        </a:spcBef>
                        <a:spcAft>
                          <a:spcPts val="600"/>
                        </a:spcAft>
                      </a:pPr>
                      <a:r>
                        <a:rPr lang="en-GB" sz="1100">
                          <a:solidFill>
                            <a:schemeClr val="tx1">
                              <a:lumMod val="65000"/>
                              <a:lumOff val="35000"/>
                            </a:schemeClr>
                          </a:solidFill>
                          <a:effectLst/>
                        </a:rPr>
                        <a:t>1</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r">
                        <a:spcBef>
                          <a:spcPts val="600"/>
                        </a:spcBef>
                        <a:spcAft>
                          <a:spcPts val="600"/>
                        </a:spcAft>
                      </a:pPr>
                      <a:r>
                        <a:rPr lang="en-GB" sz="1100">
                          <a:solidFill>
                            <a:schemeClr val="tx1">
                              <a:lumMod val="65000"/>
                              <a:lumOff val="35000"/>
                            </a:schemeClr>
                          </a:solidFill>
                          <a:effectLst/>
                        </a:rPr>
                        <a:t>12</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r h="399763">
                <a:tc>
                  <a:txBody>
                    <a:bodyPr/>
                    <a:lstStyle/>
                    <a:p>
                      <a:pPr algn="ctr">
                        <a:spcBef>
                          <a:spcPts val="600"/>
                        </a:spcBef>
                        <a:spcAft>
                          <a:spcPts val="600"/>
                        </a:spcAft>
                      </a:pPr>
                      <a:r>
                        <a:rPr lang="en-GB" sz="1100">
                          <a:solidFill>
                            <a:schemeClr val="tx1">
                              <a:lumMod val="65000"/>
                              <a:lumOff val="35000"/>
                            </a:schemeClr>
                          </a:solidFill>
                          <a:effectLst/>
                        </a:rPr>
                        <a:t>WP3</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l">
                        <a:spcAft>
                          <a:spcPts val="0"/>
                        </a:spcAft>
                      </a:pPr>
                      <a:r>
                        <a:rPr lang="en-GB" sz="1100">
                          <a:solidFill>
                            <a:schemeClr val="tx1">
                              <a:lumMod val="65000"/>
                              <a:lumOff val="35000"/>
                            </a:schemeClr>
                          </a:solidFill>
                          <a:effectLst/>
                        </a:rPr>
                        <a:t>Mentoring and mutual learning </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l">
                        <a:spcBef>
                          <a:spcPts val="600"/>
                        </a:spcBef>
                        <a:spcAft>
                          <a:spcPts val="600"/>
                        </a:spcAft>
                      </a:pPr>
                      <a:r>
                        <a:rPr lang="en-GB" sz="1100">
                          <a:solidFill>
                            <a:schemeClr val="tx1">
                              <a:lumMod val="65000"/>
                              <a:lumOff val="35000"/>
                            </a:schemeClr>
                          </a:solidFill>
                          <a:effectLst/>
                        </a:rPr>
                        <a:t>SUPP</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ctr">
                        <a:spcBef>
                          <a:spcPts val="600"/>
                        </a:spcBef>
                        <a:spcAft>
                          <a:spcPts val="600"/>
                        </a:spcAft>
                      </a:pPr>
                      <a:r>
                        <a:rPr lang="en-GB" sz="1100">
                          <a:solidFill>
                            <a:schemeClr val="tx1">
                              <a:lumMod val="65000"/>
                              <a:lumOff val="35000"/>
                            </a:schemeClr>
                          </a:solidFill>
                          <a:effectLst/>
                        </a:rPr>
                        <a:t>4</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ctr">
                        <a:spcBef>
                          <a:spcPts val="600"/>
                        </a:spcBef>
                        <a:spcAft>
                          <a:spcPts val="600"/>
                        </a:spcAft>
                      </a:pPr>
                      <a:r>
                        <a:rPr lang="en-GB" sz="1100">
                          <a:solidFill>
                            <a:schemeClr val="tx1">
                              <a:lumMod val="65000"/>
                              <a:lumOff val="35000"/>
                            </a:schemeClr>
                          </a:solidFill>
                          <a:effectLst/>
                        </a:rPr>
                        <a:t>AREA</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r">
                        <a:spcBef>
                          <a:spcPts val="600"/>
                        </a:spcBef>
                        <a:spcAft>
                          <a:spcPts val="600"/>
                        </a:spcAft>
                      </a:pPr>
                      <a:r>
                        <a:rPr lang="en-GB" sz="1100">
                          <a:solidFill>
                            <a:schemeClr val="tx1">
                              <a:lumMod val="65000"/>
                              <a:lumOff val="35000"/>
                            </a:schemeClr>
                          </a:solidFill>
                          <a:effectLst/>
                        </a:rPr>
                        <a:t>39.75</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r">
                        <a:spcBef>
                          <a:spcPts val="600"/>
                        </a:spcBef>
                        <a:spcAft>
                          <a:spcPts val="600"/>
                        </a:spcAft>
                      </a:pPr>
                      <a:r>
                        <a:rPr lang="en-GB" sz="1100">
                          <a:solidFill>
                            <a:schemeClr val="tx1">
                              <a:lumMod val="65000"/>
                              <a:lumOff val="35000"/>
                            </a:schemeClr>
                          </a:solidFill>
                          <a:effectLst/>
                        </a:rPr>
                        <a:t>6</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r">
                        <a:spcBef>
                          <a:spcPts val="600"/>
                        </a:spcBef>
                        <a:spcAft>
                          <a:spcPts val="600"/>
                        </a:spcAft>
                      </a:pPr>
                      <a:r>
                        <a:rPr lang="en-GB" sz="1100">
                          <a:solidFill>
                            <a:schemeClr val="tx1">
                              <a:lumMod val="65000"/>
                              <a:lumOff val="35000"/>
                            </a:schemeClr>
                          </a:solidFill>
                          <a:effectLst/>
                        </a:rPr>
                        <a:t>24</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399763">
                <a:tc>
                  <a:txBody>
                    <a:bodyPr/>
                    <a:lstStyle/>
                    <a:p>
                      <a:pPr algn="ctr">
                        <a:spcBef>
                          <a:spcPts val="600"/>
                        </a:spcBef>
                        <a:spcAft>
                          <a:spcPts val="600"/>
                        </a:spcAft>
                      </a:pPr>
                      <a:r>
                        <a:rPr lang="en-GB" sz="1100">
                          <a:solidFill>
                            <a:schemeClr val="tx1">
                              <a:lumMod val="65000"/>
                              <a:lumOff val="35000"/>
                            </a:schemeClr>
                          </a:solidFill>
                          <a:effectLst/>
                        </a:rPr>
                        <a:t>WP4</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l">
                        <a:spcAft>
                          <a:spcPts val="0"/>
                        </a:spcAft>
                      </a:pPr>
                      <a:r>
                        <a:rPr lang="en-GB" sz="1100">
                          <a:solidFill>
                            <a:schemeClr val="tx1">
                              <a:lumMod val="65000"/>
                              <a:lumOff val="35000"/>
                            </a:schemeClr>
                          </a:solidFill>
                          <a:effectLst/>
                        </a:rPr>
                        <a:t>Joint Action Plan towards integration</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l">
                        <a:spcBef>
                          <a:spcPts val="600"/>
                        </a:spcBef>
                        <a:spcAft>
                          <a:spcPts val="600"/>
                        </a:spcAft>
                      </a:pPr>
                      <a:r>
                        <a:rPr lang="en-GB" sz="1100">
                          <a:solidFill>
                            <a:schemeClr val="tx1">
                              <a:lumMod val="65000"/>
                              <a:lumOff val="35000"/>
                            </a:schemeClr>
                          </a:solidFill>
                          <a:effectLst/>
                        </a:rPr>
                        <a:t>SUPP</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ctr">
                        <a:spcBef>
                          <a:spcPts val="600"/>
                        </a:spcBef>
                        <a:spcAft>
                          <a:spcPts val="600"/>
                        </a:spcAft>
                      </a:pPr>
                      <a:r>
                        <a:rPr lang="en-GB" sz="1100">
                          <a:solidFill>
                            <a:schemeClr val="tx1">
                              <a:lumMod val="65000"/>
                              <a:lumOff val="35000"/>
                            </a:schemeClr>
                          </a:solidFill>
                          <a:effectLst/>
                        </a:rPr>
                        <a:t>2</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ctr">
                        <a:spcBef>
                          <a:spcPts val="600"/>
                        </a:spcBef>
                        <a:spcAft>
                          <a:spcPts val="600"/>
                        </a:spcAft>
                      </a:pPr>
                      <a:r>
                        <a:rPr lang="en-GB" sz="1100">
                          <a:solidFill>
                            <a:schemeClr val="tx1">
                              <a:lumMod val="65000"/>
                              <a:lumOff val="35000"/>
                            </a:schemeClr>
                          </a:solidFill>
                          <a:effectLst/>
                        </a:rPr>
                        <a:t>MU</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r">
                        <a:spcBef>
                          <a:spcPts val="600"/>
                        </a:spcBef>
                        <a:spcAft>
                          <a:spcPts val="600"/>
                        </a:spcAft>
                      </a:pPr>
                      <a:r>
                        <a:rPr lang="en-GB" sz="1100">
                          <a:solidFill>
                            <a:schemeClr val="tx1">
                              <a:lumMod val="65000"/>
                              <a:lumOff val="35000"/>
                            </a:schemeClr>
                          </a:solidFill>
                          <a:effectLst/>
                        </a:rPr>
                        <a:t>40.00</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r">
                        <a:spcBef>
                          <a:spcPts val="600"/>
                        </a:spcBef>
                        <a:spcAft>
                          <a:spcPts val="600"/>
                        </a:spcAft>
                      </a:pPr>
                      <a:r>
                        <a:rPr lang="en-GB" sz="1100">
                          <a:solidFill>
                            <a:schemeClr val="tx1">
                              <a:lumMod val="65000"/>
                              <a:lumOff val="35000"/>
                            </a:schemeClr>
                          </a:solidFill>
                          <a:effectLst/>
                        </a:rPr>
                        <a:t>21</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r">
                        <a:spcBef>
                          <a:spcPts val="600"/>
                        </a:spcBef>
                        <a:spcAft>
                          <a:spcPts val="600"/>
                        </a:spcAft>
                      </a:pPr>
                      <a:r>
                        <a:rPr lang="en-GB" sz="1100">
                          <a:solidFill>
                            <a:schemeClr val="tx1">
                              <a:lumMod val="65000"/>
                              <a:lumOff val="35000"/>
                            </a:schemeClr>
                          </a:solidFill>
                          <a:effectLst/>
                        </a:rPr>
                        <a:t>36</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4"/>
                  </a:ext>
                </a:extLst>
              </a:tr>
              <a:tr h="399763">
                <a:tc>
                  <a:txBody>
                    <a:bodyPr/>
                    <a:lstStyle/>
                    <a:p>
                      <a:pPr algn="ctr">
                        <a:spcBef>
                          <a:spcPts val="600"/>
                        </a:spcBef>
                        <a:spcAft>
                          <a:spcPts val="600"/>
                        </a:spcAft>
                      </a:pPr>
                      <a:r>
                        <a:rPr lang="en-GB" sz="1100">
                          <a:solidFill>
                            <a:schemeClr val="tx1">
                              <a:lumMod val="65000"/>
                              <a:lumOff val="35000"/>
                            </a:schemeClr>
                          </a:solidFill>
                          <a:effectLst/>
                        </a:rPr>
                        <a:t>WP5</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l">
                        <a:spcAft>
                          <a:spcPts val="0"/>
                        </a:spcAft>
                      </a:pPr>
                      <a:r>
                        <a:rPr lang="en-GB" sz="1100">
                          <a:solidFill>
                            <a:schemeClr val="tx1">
                              <a:lumMod val="65000"/>
                              <a:lumOff val="35000"/>
                            </a:schemeClr>
                          </a:solidFill>
                          <a:effectLst/>
                        </a:rPr>
                        <a:t>Dissemination &amp; Information management</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l">
                        <a:spcBef>
                          <a:spcPts val="600"/>
                        </a:spcBef>
                        <a:spcAft>
                          <a:spcPts val="600"/>
                        </a:spcAft>
                      </a:pPr>
                      <a:r>
                        <a:rPr lang="en-GB" sz="1100">
                          <a:solidFill>
                            <a:schemeClr val="tx1">
                              <a:lumMod val="65000"/>
                              <a:lumOff val="35000"/>
                            </a:schemeClr>
                          </a:solidFill>
                          <a:effectLst/>
                        </a:rPr>
                        <a:t>SUPP</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ctr">
                        <a:spcBef>
                          <a:spcPts val="600"/>
                        </a:spcBef>
                        <a:spcAft>
                          <a:spcPts val="600"/>
                        </a:spcAft>
                      </a:pPr>
                      <a:r>
                        <a:rPr lang="en-GB" sz="1100">
                          <a:solidFill>
                            <a:schemeClr val="tx1">
                              <a:lumMod val="65000"/>
                              <a:lumOff val="35000"/>
                            </a:schemeClr>
                          </a:solidFill>
                          <a:effectLst/>
                        </a:rPr>
                        <a:t>4</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ctr">
                        <a:spcBef>
                          <a:spcPts val="600"/>
                        </a:spcBef>
                        <a:spcAft>
                          <a:spcPts val="600"/>
                        </a:spcAft>
                      </a:pPr>
                      <a:r>
                        <a:rPr lang="en-GB" sz="1100">
                          <a:solidFill>
                            <a:schemeClr val="tx1">
                              <a:lumMod val="65000"/>
                              <a:lumOff val="35000"/>
                            </a:schemeClr>
                          </a:solidFill>
                          <a:effectLst/>
                        </a:rPr>
                        <a:t>AREA</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r">
                        <a:spcBef>
                          <a:spcPts val="600"/>
                        </a:spcBef>
                        <a:spcAft>
                          <a:spcPts val="600"/>
                        </a:spcAft>
                      </a:pPr>
                      <a:r>
                        <a:rPr lang="en-GB" sz="1100">
                          <a:solidFill>
                            <a:schemeClr val="tx1">
                              <a:lumMod val="65000"/>
                              <a:lumOff val="35000"/>
                            </a:schemeClr>
                          </a:solidFill>
                          <a:effectLst/>
                        </a:rPr>
                        <a:t>22.25</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r">
                        <a:spcBef>
                          <a:spcPts val="600"/>
                        </a:spcBef>
                        <a:spcAft>
                          <a:spcPts val="600"/>
                        </a:spcAft>
                      </a:pPr>
                      <a:r>
                        <a:rPr lang="en-GB" sz="1100">
                          <a:solidFill>
                            <a:schemeClr val="tx1">
                              <a:lumMod val="65000"/>
                              <a:lumOff val="35000"/>
                            </a:schemeClr>
                          </a:solidFill>
                          <a:effectLst/>
                        </a:rPr>
                        <a:t>1</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r">
                        <a:spcBef>
                          <a:spcPts val="600"/>
                        </a:spcBef>
                        <a:spcAft>
                          <a:spcPts val="600"/>
                        </a:spcAft>
                      </a:pPr>
                      <a:r>
                        <a:rPr lang="en-GB" sz="1100">
                          <a:solidFill>
                            <a:schemeClr val="tx1">
                              <a:lumMod val="65000"/>
                              <a:lumOff val="35000"/>
                            </a:schemeClr>
                          </a:solidFill>
                          <a:effectLst/>
                        </a:rPr>
                        <a:t>36</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r h="399763">
                <a:tc>
                  <a:txBody>
                    <a:bodyPr/>
                    <a:lstStyle/>
                    <a:p>
                      <a:pPr algn="ctr">
                        <a:spcBef>
                          <a:spcPts val="600"/>
                        </a:spcBef>
                        <a:spcAft>
                          <a:spcPts val="600"/>
                        </a:spcAft>
                      </a:pPr>
                      <a:r>
                        <a:rPr lang="en-GB" sz="1100">
                          <a:solidFill>
                            <a:schemeClr val="tx1">
                              <a:lumMod val="65000"/>
                              <a:lumOff val="35000"/>
                            </a:schemeClr>
                          </a:solidFill>
                          <a:effectLst/>
                        </a:rPr>
                        <a:t>WP6</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l">
                        <a:spcAft>
                          <a:spcPts val="0"/>
                        </a:spcAft>
                      </a:pPr>
                      <a:r>
                        <a:rPr lang="en-GB" sz="1100">
                          <a:solidFill>
                            <a:schemeClr val="tx1">
                              <a:lumMod val="65000"/>
                              <a:lumOff val="35000"/>
                            </a:schemeClr>
                          </a:solidFill>
                          <a:effectLst/>
                        </a:rPr>
                        <a:t>Project coordination and assessment</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l">
                        <a:spcBef>
                          <a:spcPts val="600"/>
                        </a:spcBef>
                        <a:spcAft>
                          <a:spcPts val="600"/>
                        </a:spcAft>
                      </a:pPr>
                      <a:r>
                        <a:rPr lang="en-GB" sz="1100">
                          <a:solidFill>
                            <a:schemeClr val="tx1">
                              <a:lumMod val="65000"/>
                              <a:lumOff val="35000"/>
                            </a:schemeClr>
                          </a:solidFill>
                          <a:effectLst/>
                        </a:rPr>
                        <a:t>MGT</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ctr">
                        <a:spcBef>
                          <a:spcPts val="600"/>
                        </a:spcBef>
                        <a:spcAft>
                          <a:spcPts val="600"/>
                        </a:spcAft>
                      </a:pPr>
                      <a:r>
                        <a:rPr lang="en-GB" sz="1100">
                          <a:solidFill>
                            <a:schemeClr val="tx1">
                              <a:lumMod val="65000"/>
                              <a:lumOff val="35000"/>
                            </a:schemeClr>
                          </a:solidFill>
                          <a:effectLst/>
                        </a:rPr>
                        <a:t>1</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ctr">
                        <a:spcBef>
                          <a:spcPts val="600"/>
                        </a:spcBef>
                        <a:spcAft>
                          <a:spcPts val="600"/>
                        </a:spcAft>
                      </a:pPr>
                      <a:r>
                        <a:rPr lang="en-GB" sz="1100">
                          <a:solidFill>
                            <a:schemeClr val="tx1">
                              <a:lumMod val="65000"/>
                              <a:lumOff val="35000"/>
                            </a:schemeClr>
                          </a:solidFill>
                          <a:effectLst/>
                        </a:rPr>
                        <a:t>JIC</a:t>
                      </a:r>
                      <a:endParaRPr lang="cs-CZ" sz="16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r">
                        <a:spcBef>
                          <a:spcPts val="600"/>
                        </a:spcBef>
                        <a:spcAft>
                          <a:spcPts val="600"/>
                        </a:spcAft>
                      </a:pPr>
                      <a:r>
                        <a:rPr lang="en-GB" sz="1100">
                          <a:solidFill>
                            <a:schemeClr val="tx1">
                              <a:lumMod val="65000"/>
                              <a:lumOff val="35000"/>
                            </a:schemeClr>
                          </a:solidFill>
                          <a:effectLst/>
                        </a:rPr>
                        <a:t>13.50</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r">
                        <a:spcBef>
                          <a:spcPts val="600"/>
                        </a:spcBef>
                        <a:spcAft>
                          <a:spcPts val="600"/>
                        </a:spcAft>
                      </a:pPr>
                      <a:r>
                        <a:rPr lang="en-GB" sz="1100">
                          <a:solidFill>
                            <a:schemeClr val="tx1">
                              <a:lumMod val="65000"/>
                              <a:lumOff val="35000"/>
                            </a:schemeClr>
                          </a:solidFill>
                          <a:effectLst/>
                        </a:rPr>
                        <a:t>1</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tc>
                  <a:txBody>
                    <a:bodyPr/>
                    <a:lstStyle/>
                    <a:p>
                      <a:pPr algn="r">
                        <a:spcBef>
                          <a:spcPts val="600"/>
                        </a:spcBef>
                        <a:spcAft>
                          <a:spcPts val="600"/>
                        </a:spcAft>
                      </a:pPr>
                      <a:r>
                        <a:rPr lang="en-GB" sz="1100">
                          <a:solidFill>
                            <a:schemeClr val="tx1">
                              <a:lumMod val="65000"/>
                              <a:lumOff val="35000"/>
                            </a:schemeClr>
                          </a:solidFill>
                          <a:effectLst/>
                        </a:rPr>
                        <a:t>36</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6"/>
                  </a:ext>
                </a:extLst>
              </a:tr>
              <a:tr h="290737">
                <a:tc>
                  <a:txBody>
                    <a:bodyPr/>
                    <a:lstStyle/>
                    <a:p>
                      <a:pPr algn="just">
                        <a:spcBef>
                          <a:spcPts val="600"/>
                        </a:spcBef>
                        <a:spcAft>
                          <a:spcPts val="600"/>
                        </a:spcAft>
                      </a:pPr>
                      <a:r>
                        <a:rPr lang="en-GB" sz="1600">
                          <a:solidFill>
                            <a:schemeClr val="tx1">
                              <a:lumMod val="65000"/>
                              <a:lumOff val="35000"/>
                            </a:schemeClr>
                          </a:solidFill>
                          <a:effectLst/>
                        </a:rPr>
                        <a:t> </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just">
                        <a:spcBef>
                          <a:spcPts val="600"/>
                        </a:spcBef>
                        <a:spcAft>
                          <a:spcPts val="600"/>
                        </a:spcAft>
                      </a:pPr>
                      <a:r>
                        <a:rPr lang="en-GB" sz="1600">
                          <a:solidFill>
                            <a:schemeClr val="tx1">
                              <a:lumMod val="65000"/>
                              <a:lumOff val="35000"/>
                            </a:schemeClr>
                          </a:solidFill>
                          <a:effectLst/>
                        </a:rPr>
                        <a:t> </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gridSpan="3">
                  <a:txBody>
                    <a:bodyPr/>
                    <a:lstStyle/>
                    <a:p>
                      <a:pPr algn="r">
                        <a:spcBef>
                          <a:spcPts val="600"/>
                        </a:spcBef>
                        <a:spcAft>
                          <a:spcPts val="600"/>
                        </a:spcAft>
                      </a:pPr>
                      <a:r>
                        <a:rPr lang="en-GB" sz="1200">
                          <a:solidFill>
                            <a:schemeClr val="tx1">
                              <a:lumMod val="65000"/>
                              <a:lumOff val="35000"/>
                            </a:schemeClr>
                          </a:solidFill>
                          <a:effectLst/>
                        </a:rPr>
                        <a:t>TOTAL</a:t>
                      </a:r>
                      <a:r>
                        <a:rPr lang="cs-CZ" sz="1200">
                          <a:solidFill>
                            <a:schemeClr val="tx1">
                              <a:lumMod val="65000"/>
                              <a:lumOff val="35000"/>
                            </a:schemeClr>
                          </a:solidFill>
                          <a:effectLst/>
                        </a:rPr>
                        <a:t>   </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hMerge="1">
                  <a:txBody>
                    <a:bodyPr/>
                    <a:lstStyle/>
                    <a:p>
                      <a:endParaRPr lang="cs-CZ"/>
                    </a:p>
                  </a:txBody>
                  <a:tcPr/>
                </a:tc>
                <a:tc hMerge="1">
                  <a:txBody>
                    <a:bodyPr/>
                    <a:lstStyle/>
                    <a:p>
                      <a:endParaRPr lang="cs-CZ"/>
                    </a:p>
                  </a:txBody>
                  <a:tcPr/>
                </a:tc>
                <a:tc>
                  <a:txBody>
                    <a:bodyPr/>
                    <a:lstStyle/>
                    <a:p>
                      <a:pPr algn="r">
                        <a:spcBef>
                          <a:spcPts val="600"/>
                        </a:spcBef>
                        <a:spcAft>
                          <a:spcPts val="600"/>
                        </a:spcAft>
                      </a:pPr>
                      <a:r>
                        <a:rPr lang="en-GB" sz="1100">
                          <a:solidFill>
                            <a:schemeClr val="tx1">
                              <a:lumMod val="65000"/>
                              <a:lumOff val="35000"/>
                            </a:schemeClr>
                          </a:solidFill>
                          <a:effectLst/>
                        </a:rPr>
                        <a:t>161.50</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just">
                        <a:spcBef>
                          <a:spcPts val="600"/>
                        </a:spcBef>
                        <a:spcAft>
                          <a:spcPts val="600"/>
                        </a:spcAft>
                      </a:pPr>
                      <a:r>
                        <a:rPr lang="en-GB" sz="1600">
                          <a:solidFill>
                            <a:schemeClr val="tx1">
                              <a:lumMod val="65000"/>
                              <a:lumOff val="35000"/>
                            </a:schemeClr>
                          </a:solidFill>
                          <a:effectLst/>
                        </a:rPr>
                        <a:t> </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tc>
                  <a:txBody>
                    <a:bodyPr/>
                    <a:lstStyle/>
                    <a:p>
                      <a:pPr algn="just">
                        <a:spcBef>
                          <a:spcPts val="600"/>
                        </a:spcBef>
                        <a:spcAft>
                          <a:spcPts val="600"/>
                        </a:spcAft>
                      </a:pPr>
                      <a:r>
                        <a:rPr lang="en-GB" sz="1600">
                          <a:solidFill>
                            <a:schemeClr val="tx1">
                              <a:lumMod val="65000"/>
                              <a:lumOff val="35000"/>
                            </a:schemeClr>
                          </a:solidFill>
                          <a:effectLst/>
                        </a:rPr>
                        <a:t> </a:t>
                      </a:r>
                      <a:endParaRPr lang="cs-CZ" sz="1200">
                        <a:solidFill>
                          <a:schemeClr val="tx1">
                            <a:lumMod val="65000"/>
                            <a:lumOff val="35000"/>
                          </a:schemeClr>
                        </a:solidFill>
                        <a:effectLst/>
                        <a:latin typeface="Times New Roman"/>
                        <a:ea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5" name="Ovál 4"/>
          <p:cNvSpPr/>
          <p:nvPr/>
        </p:nvSpPr>
        <p:spPr bwMode="auto">
          <a:xfrm>
            <a:off x="6410960" y="2915920"/>
            <a:ext cx="609600" cy="467360"/>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6" name="Ovál 5"/>
          <p:cNvSpPr/>
          <p:nvPr/>
        </p:nvSpPr>
        <p:spPr bwMode="auto">
          <a:xfrm>
            <a:off x="7091680" y="2915920"/>
            <a:ext cx="1351280" cy="467360"/>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11" name="TextovéPole 10"/>
          <p:cNvSpPr txBox="1"/>
          <p:nvPr/>
        </p:nvSpPr>
        <p:spPr>
          <a:xfrm>
            <a:off x="6410960" y="2587526"/>
            <a:ext cx="650626" cy="338554"/>
          </a:xfrm>
          <a:prstGeom prst="rect">
            <a:avLst/>
          </a:prstGeom>
          <a:noFill/>
        </p:spPr>
        <p:txBody>
          <a:bodyPr wrap="none" rtlCol="0">
            <a:spAutoFit/>
          </a:bodyPr>
          <a:lstStyle/>
          <a:p>
            <a:r>
              <a:rPr lang="cs-CZ" sz="1600" err="1">
                <a:latin typeface="+mn-lt"/>
              </a:rPr>
              <a:t>effort</a:t>
            </a:r>
            <a:endParaRPr lang="cs-CZ" sz="1600">
              <a:latin typeface="+mn-lt"/>
            </a:endParaRPr>
          </a:p>
        </p:txBody>
      </p:sp>
      <p:sp>
        <p:nvSpPr>
          <p:cNvPr id="12" name="TextovéPole 11"/>
          <p:cNvSpPr txBox="1"/>
          <p:nvPr/>
        </p:nvSpPr>
        <p:spPr>
          <a:xfrm>
            <a:off x="7459080" y="2587695"/>
            <a:ext cx="572593" cy="338554"/>
          </a:xfrm>
          <a:prstGeom prst="rect">
            <a:avLst/>
          </a:prstGeom>
          <a:noFill/>
        </p:spPr>
        <p:txBody>
          <a:bodyPr wrap="none" rtlCol="0">
            <a:spAutoFit/>
          </a:bodyPr>
          <a:lstStyle/>
          <a:p>
            <a:r>
              <a:rPr lang="cs-CZ" sz="1600" err="1">
                <a:latin typeface="+mn-lt"/>
              </a:rPr>
              <a:t>time</a:t>
            </a:r>
            <a:endParaRPr lang="cs-CZ" sz="1600">
              <a:latin typeface="+mn-lt"/>
            </a:endParaRPr>
          </a:p>
        </p:txBody>
      </p:sp>
    </p:spTree>
    <p:extLst>
      <p:ext uri="{BB962C8B-B14F-4D97-AF65-F5344CB8AC3E}">
        <p14:creationId xmlns:p14="http://schemas.microsoft.com/office/powerpoint/2010/main" val="996781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Work</a:t>
            </a:r>
            <a:r>
              <a:rPr lang="cs-CZ"/>
              <a:t> </a:t>
            </a:r>
            <a:r>
              <a:rPr lang="cs-CZ" err="1"/>
              <a:t>package</a:t>
            </a:r>
            <a:r>
              <a:rPr lang="cs-CZ"/>
              <a:t> </a:t>
            </a:r>
            <a:r>
              <a:rPr lang="cs-CZ" sz="2400" err="1"/>
              <a:t>collaborative</a:t>
            </a:r>
            <a:r>
              <a:rPr lang="cs-CZ" sz="2400"/>
              <a:t> H2020 </a:t>
            </a:r>
            <a:r>
              <a:rPr lang="cs-CZ" sz="2400" err="1"/>
              <a:t>project</a:t>
            </a:r>
            <a:endParaRPr lang="cs-CZ" sz="2400"/>
          </a:p>
        </p:txBody>
      </p:sp>
      <p:graphicFrame>
        <p:nvGraphicFramePr>
          <p:cNvPr id="4" name="Tabulka 3"/>
          <p:cNvGraphicFramePr>
            <a:graphicFrameLocks noGrp="1"/>
          </p:cNvGraphicFramePr>
          <p:nvPr>
            <p:extLst>
              <p:ext uri="{D42A27DB-BD31-4B8C-83A1-F6EECF244321}">
                <p14:modId xmlns:p14="http://schemas.microsoft.com/office/powerpoint/2010/main" val="47996856"/>
              </p:ext>
            </p:extLst>
          </p:nvPr>
        </p:nvGraphicFramePr>
        <p:xfrm>
          <a:off x="1046749" y="902370"/>
          <a:ext cx="6309093" cy="2637747"/>
        </p:xfrm>
        <a:graphic>
          <a:graphicData uri="http://schemas.openxmlformats.org/drawingml/2006/table">
            <a:tbl>
              <a:tblPr firstRow="1" firstCol="1" bandRow="1"/>
              <a:tblGrid>
                <a:gridCol w="1221070">
                  <a:extLst>
                    <a:ext uri="{9D8B030D-6E8A-4147-A177-3AD203B41FA5}">
                      <a16:colId xmlns:a16="http://schemas.microsoft.com/office/drawing/2014/main" val="20000"/>
                    </a:ext>
                  </a:extLst>
                </a:gridCol>
                <a:gridCol w="719656">
                  <a:extLst>
                    <a:ext uri="{9D8B030D-6E8A-4147-A177-3AD203B41FA5}">
                      <a16:colId xmlns:a16="http://schemas.microsoft.com/office/drawing/2014/main" val="20001"/>
                    </a:ext>
                  </a:extLst>
                </a:gridCol>
                <a:gridCol w="1485590">
                  <a:extLst>
                    <a:ext uri="{9D8B030D-6E8A-4147-A177-3AD203B41FA5}">
                      <a16:colId xmlns:a16="http://schemas.microsoft.com/office/drawing/2014/main" val="20002"/>
                    </a:ext>
                  </a:extLst>
                </a:gridCol>
                <a:gridCol w="720349">
                  <a:extLst>
                    <a:ext uri="{9D8B030D-6E8A-4147-A177-3AD203B41FA5}">
                      <a16:colId xmlns:a16="http://schemas.microsoft.com/office/drawing/2014/main" val="20003"/>
                    </a:ext>
                  </a:extLst>
                </a:gridCol>
                <a:gridCol w="720349">
                  <a:extLst>
                    <a:ext uri="{9D8B030D-6E8A-4147-A177-3AD203B41FA5}">
                      <a16:colId xmlns:a16="http://schemas.microsoft.com/office/drawing/2014/main" val="20004"/>
                    </a:ext>
                  </a:extLst>
                </a:gridCol>
                <a:gridCol w="1442079">
                  <a:extLst>
                    <a:ext uri="{9D8B030D-6E8A-4147-A177-3AD203B41FA5}">
                      <a16:colId xmlns:a16="http://schemas.microsoft.com/office/drawing/2014/main" val="20005"/>
                    </a:ext>
                  </a:extLst>
                </a:gridCol>
              </a:tblGrid>
              <a:tr h="422140">
                <a:tc>
                  <a:txBody>
                    <a:bodyPr/>
                    <a:lstStyle/>
                    <a:p>
                      <a:pPr algn="just">
                        <a:spcAft>
                          <a:spcPts val="0"/>
                        </a:spcAft>
                      </a:pPr>
                      <a:r>
                        <a:rPr lang="en-US" sz="1200" b="1">
                          <a:solidFill>
                            <a:srgbClr val="000000"/>
                          </a:solidFill>
                          <a:effectLst/>
                          <a:latin typeface="Calibri"/>
                          <a:ea typeface="Calibri"/>
                          <a:cs typeface="Times New Roman"/>
                        </a:rPr>
                        <a:t>Workpackage number</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a:solidFill>
                            <a:srgbClr val="000000"/>
                          </a:solidFill>
                          <a:effectLst/>
                          <a:latin typeface="Calibri"/>
                          <a:ea typeface="Calibri"/>
                          <a:cs typeface="Times New Roman"/>
                        </a:rPr>
                        <a:t>1</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n-US" sz="1200" b="1">
                          <a:solidFill>
                            <a:srgbClr val="000000"/>
                          </a:solidFill>
                          <a:effectLst/>
                          <a:latin typeface="Calibri"/>
                          <a:ea typeface="Calibri"/>
                          <a:cs typeface="Times New Roman"/>
                        </a:rPr>
                        <a:t>Start date or starting event</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a:txBody>
                    <a:bodyPr/>
                    <a:lstStyle/>
                    <a:p>
                      <a:pPr algn="just">
                        <a:spcAft>
                          <a:spcPts val="0"/>
                        </a:spcAft>
                      </a:pPr>
                      <a:r>
                        <a:rPr lang="en-US" sz="1200">
                          <a:solidFill>
                            <a:srgbClr val="000000"/>
                          </a:solidFill>
                          <a:effectLst/>
                          <a:latin typeface="Calibri"/>
                          <a:ea typeface="Calibri"/>
                          <a:cs typeface="Times New Roman"/>
                        </a:rPr>
                        <a:t>Month </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2140">
                <a:tc>
                  <a:txBody>
                    <a:bodyPr/>
                    <a:lstStyle/>
                    <a:p>
                      <a:pPr algn="just">
                        <a:spcAft>
                          <a:spcPts val="0"/>
                        </a:spcAft>
                      </a:pPr>
                      <a:r>
                        <a:rPr lang="en-US" sz="1200" b="1">
                          <a:solidFill>
                            <a:srgbClr val="000000"/>
                          </a:solidFill>
                          <a:effectLst/>
                          <a:latin typeface="Calibri"/>
                          <a:ea typeface="Calibri"/>
                          <a:cs typeface="Times New Roman"/>
                        </a:rPr>
                        <a:t>Workpackage title</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spcAft>
                          <a:spcPts val="0"/>
                        </a:spcAft>
                      </a:pPr>
                      <a:r>
                        <a:rPr lang="en-US" sz="1200" b="1">
                          <a:effectLst/>
                          <a:latin typeface="Calibri"/>
                          <a:ea typeface="Calibri"/>
                          <a:cs typeface="Times New Roman"/>
                        </a:rPr>
                        <a:t> </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527292">
                <a:tc>
                  <a:txBody>
                    <a:bodyPr/>
                    <a:lstStyle/>
                    <a:p>
                      <a:pPr algn="just">
                        <a:spcAft>
                          <a:spcPts val="0"/>
                        </a:spcAft>
                      </a:pPr>
                      <a:r>
                        <a:rPr lang="en-US" sz="1200" b="1">
                          <a:solidFill>
                            <a:srgbClr val="000000"/>
                          </a:solidFill>
                          <a:effectLst/>
                          <a:latin typeface="Calibri"/>
                          <a:ea typeface="Calibri"/>
                          <a:cs typeface="Times New Roman"/>
                        </a:rPr>
                        <a:t>Participant number</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2140">
                <a:tc>
                  <a:txBody>
                    <a:bodyPr/>
                    <a:lstStyle/>
                    <a:p>
                      <a:pPr algn="just">
                        <a:spcAft>
                          <a:spcPts val="0"/>
                        </a:spcAft>
                      </a:pPr>
                      <a:r>
                        <a:rPr lang="en-US" sz="1200" b="1">
                          <a:solidFill>
                            <a:srgbClr val="000000"/>
                          </a:solidFill>
                          <a:effectLst/>
                          <a:latin typeface="Calibri"/>
                          <a:ea typeface="Calibri"/>
                          <a:cs typeface="Times New Roman"/>
                        </a:rPr>
                        <a:t>Short name of participant</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spcAft>
                          <a:spcPts val="0"/>
                        </a:spcAft>
                      </a:pPr>
                      <a:r>
                        <a:rPr lang="en-US" sz="1200">
                          <a:solidFill>
                            <a:srgbClr val="000000"/>
                          </a:solidFill>
                          <a:effectLst/>
                          <a:latin typeface="Calibri"/>
                          <a:ea typeface="Calibri"/>
                          <a:cs typeface="Times New Roman"/>
                        </a:rPr>
                        <a:t> </a:t>
                      </a:r>
                      <a:endParaRPr lang="cs-CZ" sz="1200">
                        <a:effectLst/>
                        <a:latin typeface="Calibri"/>
                        <a:ea typeface="Calibri"/>
                        <a:cs typeface="Times New Roman"/>
                      </a:endParaRPr>
                    </a:p>
                    <a:p>
                      <a:pPr algn="just">
                        <a:spcAft>
                          <a:spcPts val="0"/>
                        </a:spcAft>
                      </a:pPr>
                      <a:r>
                        <a:rPr lang="en-US" sz="1200">
                          <a:solidFill>
                            <a:srgbClr val="000000"/>
                          </a:solidFill>
                          <a:effectLst/>
                          <a:latin typeface="Calibri"/>
                          <a:ea typeface="Calibri"/>
                          <a:cs typeface="Times New Roman"/>
                        </a:rPr>
                        <a:t> </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1895">
                <a:tc>
                  <a:txBody>
                    <a:bodyPr/>
                    <a:lstStyle/>
                    <a:p>
                      <a:pPr algn="just">
                        <a:spcAft>
                          <a:spcPts val="0"/>
                        </a:spcAft>
                      </a:pPr>
                      <a:r>
                        <a:rPr lang="en-US" sz="1200" b="1">
                          <a:solidFill>
                            <a:srgbClr val="000000"/>
                          </a:solidFill>
                          <a:effectLst/>
                          <a:latin typeface="Calibri"/>
                          <a:ea typeface="Calibri"/>
                          <a:cs typeface="Times New Roman"/>
                        </a:rPr>
                        <a:t>Person/months per participant</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spcAft>
                          <a:spcPts val="0"/>
                        </a:spcAft>
                      </a:pPr>
                      <a:r>
                        <a:rPr lang="en-US" sz="1200">
                          <a:solidFill>
                            <a:srgbClr val="000000"/>
                          </a:solidFill>
                          <a:effectLst/>
                          <a:latin typeface="Calibri"/>
                          <a:ea typeface="Calibri"/>
                          <a:cs typeface="Times New Roman"/>
                        </a:rPr>
                        <a:t> </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2140">
                <a:tc>
                  <a:txBody>
                    <a:bodyPr/>
                    <a:lstStyle/>
                    <a:p>
                      <a:pPr algn="just">
                        <a:spcAft>
                          <a:spcPts val="0"/>
                        </a:spcAft>
                      </a:pPr>
                      <a:r>
                        <a:rPr lang="en-US" sz="1200" b="1">
                          <a:solidFill>
                            <a:srgbClr val="000000"/>
                          </a:solidFill>
                          <a:effectLst/>
                          <a:latin typeface="Calibri"/>
                          <a:ea typeface="Calibri"/>
                          <a:cs typeface="Times New Roman"/>
                        </a:rPr>
                        <a:t>Start month</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n-US" sz="1200">
                          <a:solidFill>
                            <a:srgbClr val="000000"/>
                          </a:solidFill>
                          <a:effectLst/>
                          <a:latin typeface="Calibri"/>
                          <a:ea typeface="Calibri"/>
                          <a:cs typeface="Times New Roman"/>
                        </a:rPr>
                        <a:t> </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a:txBody>
                    <a:bodyPr/>
                    <a:lstStyle/>
                    <a:p>
                      <a:pPr algn="just">
                        <a:spcAft>
                          <a:spcPts val="0"/>
                        </a:spcAft>
                      </a:pPr>
                      <a:r>
                        <a:rPr lang="en-US" sz="1200" b="1">
                          <a:solidFill>
                            <a:srgbClr val="000000"/>
                          </a:solidFill>
                          <a:effectLst/>
                          <a:latin typeface="Calibri"/>
                          <a:ea typeface="Calibri"/>
                          <a:cs typeface="Times New Roman"/>
                        </a:rPr>
                        <a:t>End month</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n-US" sz="1200">
                          <a:solidFill>
                            <a:srgbClr val="000000"/>
                          </a:solidFill>
                          <a:effectLst/>
                          <a:latin typeface="Calibri"/>
                          <a:ea typeface="Calibri"/>
                          <a:cs typeface="Times New Roman"/>
                        </a:rPr>
                        <a:t> </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5"/>
                  </a:ext>
                </a:extLst>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3318032976"/>
              </p:ext>
            </p:extLst>
          </p:nvPr>
        </p:nvGraphicFramePr>
        <p:xfrm>
          <a:off x="1046746" y="3621503"/>
          <a:ext cx="6317382" cy="1251284"/>
        </p:xfrm>
        <a:graphic>
          <a:graphicData uri="http://schemas.openxmlformats.org/drawingml/2006/table">
            <a:tbl>
              <a:tblPr firstRow="1" firstCol="1" bandRow="1"/>
              <a:tblGrid>
                <a:gridCol w="6317382">
                  <a:extLst>
                    <a:ext uri="{9D8B030D-6E8A-4147-A177-3AD203B41FA5}">
                      <a16:colId xmlns:a16="http://schemas.microsoft.com/office/drawing/2014/main" val="20000"/>
                    </a:ext>
                  </a:extLst>
                </a:gridCol>
              </a:tblGrid>
              <a:tr h="592277">
                <a:tc>
                  <a:txBody>
                    <a:bodyPr/>
                    <a:lstStyle/>
                    <a:p>
                      <a:pPr algn="just">
                        <a:spcAft>
                          <a:spcPts val="0"/>
                        </a:spcAft>
                      </a:pPr>
                      <a:r>
                        <a:rPr lang="en-US" sz="1100" b="1">
                          <a:solidFill>
                            <a:srgbClr val="000000"/>
                          </a:solidFill>
                          <a:effectLst/>
                          <a:latin typeface="Calibri"/>
                          <a:ea typeface="Calibri"/>
                          <a:cs typeface="Times New Roman"/>
                        </a:rPr>
                        <a:t>Objectives</a:t>
                      </a:r>
                      <a:endParaRPr lang="cs-CZ" sz="1200">
                        <a:effectLst/>
                        <a:latin typeface="Calibri"/>
                        <a:ea typeface="Calibri"/>
                        <a:cs typeface="Times New Roman"/>
                      </a:endParaRPr>
                    </a:p>
                    <a:p>
                      <a:pPr marL="342900" lvl="0" indent="-342900" algn="just">
                        <a:spcAft>
                          <a:spcPts val="0"/>
                        </a:spcAft>
                        <a:buFont typeface="+mj-lt"/>
                        <a:buAutoNum type="arabicPeriod"/>
                      </a:pPr>
                      <a:r>
                        <a:rPr lang="en-GB" sz="1100">
                          <a:effectLst/>
                          <a:latin typeface="Calibri"/>
                          <a:ea typeface="Calibri"/>
                          <a:cs typeface="Times New Roman"/>
                        </a:rPr>
                        <a:t> </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9007">
                <a:tc>
                  <a:txBody>
                    <a:bodyPr/>
                    <a:lstStyle/>
                    <a:p>
                      <a:pPr algn="just">
                        <a:spcAft>
                          <a:spcPts val="0"/>
                        </a:spcAft>
                      </a:pPr>
                      <a:r>
                        <a:rPr lang="en-US" sz="1100" b="1">
                          <a:solidFill>
                            <a:srgbClr val="000000"/>
                          </a:solidFill>
                          <a:effectLst/>
                          <a:latin typeface="Calibri"/>
                          <a:ea typeface="Calibri"/>
                          <a:cs typeface="Times New Roman"/>
                        </a:rPr>
                        <a:t>Description of work</a:t>
                      </a:r>
                      <a:endParaRPr lang="cs-CZ" sz="1200">
                        <a:effectLst/>
                        <a:latin typeface="Calibri"/>
                        <a:ea typeface="Calibri"/>
                        <a:cs typeface="Times New Roman"/>
                      </a:endParaRPr>
                    </a:p>
                    <a:p>
                      <a:pPr algn="just">
                        <a:spcAft>
                          <a:spcPts val="0"/>
                        </a:spcAft>
                      </a:pPr>
                      <a:r>
                        <a:rPr lang="en-US" sz="1100" b="1">
                          <a:solidFill>
                            <a:srgbClr val="000000"/>
                          </a:solidFill>
                          <a:effectLst/>
                          <a:latin typeface="Calibri"/>
                          <a:ea typeface="Calibri"/>
                          <a:cs typeface="Times New Roman"/>
                        </a:rPr>
                        <a:t>Task 1.1: </a:t>
                      </a:r>
                      <a:endParaRPr lang="cs-CZ" sz="1200">
                        <a:effectLst/>
                        <a:latin typeface="Calibri"/>
                        <a:ea typeface="Calibri"/>
                        <a:cs typeface="Times New Roman"/>
                      </a:endParaRPr>
                    </a:p>
                    <a:p>
                      <a:pPr algn="just">
                        <a:spcAft>
                          <a:spcPts val="0"/>
                        </a:spcAft>
                      </a:pPr>
                      <a:r>
                        <a:rPr lang="en-US" sz="1100" b="1">
                          <a:solidFill>
                            <a:srgbClr val="000000"/>
                          </a:solidFill>
                          <a:effectLst/>
                          <a:latin typeface="Calibri"/>
                          <a:ea typeface="Calibri"/>
                          <a:cs typeface="Times New Roman"/>
                        </a:rPr>
                        <a:t>Task 1.2 </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1863405653"/>
              </p:ext>
            </p:extLst>
          </p:nvPr>
        </p:nvGraphicFramePr>
        <p:xfrm>
          <a:off x="1034714" y="4982706"/>
          <a:ext cx="6318335" cy="828550"/>
        </p:xfrm>
        <a:graphic>
          <a:graphicData uri="http://schemas.openxmlformats.org/drawingml/2006/table">
            <a:tbl>
              <a:tblPr firstRow="1" firstCol="1" bandRow="1"/>
              <a:tblGrid>
                <a:gridCol w="6318335">
                  <a:extLst>
                    <a:ext uri="{9D8B030D-6E8A-4147-A177-3AD203B41FA5}">
                      <a16:colId xmlns:a16="http://schemas.microsoft.com/office/drawing/2014/main" val="20000"/>
                    </a:ext>
                  </a:extLst>
                </a:gridCol>
              </a:tblGrid>
              <a:tr h="828550">
                <a:tc>
                  <a:txBody>
                    <a:bodyPr/>
                    <a:lstStyle/>
                    <a:p>
                      <a:pPr algn="just">
                        <a:spcAft>
                          <a:spcPts val="0"/>
                        </a:spcAft>
                      </a:pPr>
                      <a:r>
                        <a:rPr lang="en-US" sz="1200" b="1">
                          <a:solidFill>
                            <a:srgbClr val="000000"/>
                          </a:solidFill>
                          <a:effectLst/>
                          <a:latin typeface="Calibri"/>
                          <a:ea typeface="Calibri"/>
                          <a:cs typeface="Times New Roman"/>
                        </a:rPr>
                        <a:t>Deliverables:</a:t>
                      </a:r>
                      <a:endParaRPr lang="cs-CZ" sz="1200">
                        <a:effectLst/>
                        <a:latin typeface="Calibri"/>
                        <a:ea typeface="Calibri"/>
                        <a:cs typeface="Times New Roman"/>
                      </a:endParaRPr>
                    </a:p>
                    <a:p>
                      <a:pPr algn="just">
                        <a:spcAft>
                          <a:spcPts val="0"/>
                        </a:spcAft>
                      </a:pPr>
                      <a:r>
                        <a:rPr lang="en-US" sz="1100">
                          <a:solidFill>
                            <a:srgbClr val="000000"/>
                          </a:solidFill>
                          <a:effectLst/>
                          <a:latin typeface="Calibri"/>
                          <a:ea typeface="Calibri"/>
                          <a:cs typeface="Times New Roman"/>
                        </a:rPr>
                        <a:t>D1.1 </a:t>
                      </a:r>
                      <a:endParaRPr lang="cs-CZ" sz="1200">
                        <a:effectLst/>
                        <a:latin typeface="Calibri"/>
                        <a:ea typeface="Calibri"/>
                        <a:cs typeface="Times New Roman"/>
                      </a:endParaRPr>
                    </a:p>
                    <a:p>
                      <a:pPr algn="just">
                        <a:spcAft>
                          <a:spcPts val="0"/>
                        </a:spcAft>
                      </a:pPr>
                      <a:r>
                        <a:rPr lang="en-US" sz="1100">
                          <a:solidFill>
                            <a:srgbClr val="000000"/>
                          </a:solidFill>
                          <a:effectLst/>
                          <a:latin typeface="Calibri"/>
                          <a:ea typeface="Calibri"/>
                          <a:cs typeface="Times New Roman"/>
                        </a:rPr>
                        <a:t>D1.2 </a:t>
                      </a:r>
                      <a:endParaRPr lang="cs-CZ"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3" name="Obdélník 12"/>
          <p:cNvSpPr/>
          <p:nvPr/>
        </p:nvSpPr>
        <p:spPr>
          <a:xfrm>
            <a:off x="1022681" y="5866507"/>
            <a:ext cx="4803541" cy="738664"/>
          </a:xfrm>
          <a:prstGeom prst="rect">
            <a:avLst/>
          </a:prstGeom>
        </p:spPr>
        <p:txBody>
          <a:bodyPr wrap="square">
            <a:spAutoFit/>
          </a:bodyPr>
          <a:lstStyle/>
          <a:p>
            <a:pPr algn="just">
              <a:spcAft>
                <a:spcPts val="0"/>
              </a:spcAft>
            </a:pPr>
            <a:r>
              <a:rPr lang="en-US" sz="1200" b="1">
                <a:solidFill>
                  <a:srgbClr val="000000"/>
                </a:solidFill>
                <a:latin typeface="Calibri"/>
                <a:ea typeface="Calibri"/>
                <a:cs typeface="Times New Roman"/>
              </a:rPr>
              <a:t>Milestones:</a:t>
            </a:r>
            <a:endParaRPr lang="cs-CZ" sz="1200">
              <a:latin typeface="Calibri"/>
              <a:ea typeface="Calibri"/>
              <a:cs typeface="Times New Roman"/>
            </a:endParaRPr>
          </a:p>
          <a:p>
            <a:pPr algn="just">
              <a:spcAft>
                <a:spcPts val="0"/>
              </a:spcAft>
            </a:pPr>
            <a:r>
              <a:rPr lang="en-US" sz="1200" b="1">
                <a:solidFill>
                  <a:srgbClr val="000000"/>
                </a:solidFill>
                <a:latin typeface="Calibri"/>
                <a:ea typeface="Calibri"/>
                <a:cs typeface="Times New Roman"/>
              </a:rPr>
              <a:t>M1.1 </a:t>
            </a:r>
            <a:endParaRPr lang="cs-CZ" sz="1200">
              <a:latin typeface="Calibri"/>
              <a:ea typeface="Calibri"/>
              <a:cs typeface="Times New Roman"/>
            </a:endParaRPr>
          </a:p>
          <a:p>
            <a:pPr algn="just">
              <a:spcAft>
                <a:spcPts val="0"/>
              </a:spcAft>
            </a:pPr>
            <a:r>
              <a:rPr lang="en-US" sz="1200" b="1">
                <a:solidFill>
                  <a:srgbClr val="000000"/>
                </a:solidFill>
                <a:latin typeface="Calibri"/>
                <a:ea typeface="Calibri"/>
                <a:cs typeface="Times New Roman"/>
              </a:rPr>
              <a:t>M1.2</a:t>
            </a:r>
            <a:r>
              <a:rPr lang="en-US" b="1">
                <a:solidFill>
                  <a:srgbClr val="000000"/>
                </a:solidFill>
                <a:latin typeface="Calibri"/>
                <a:ea typeface="Calibri"/>
                <a:cs typeface="Times New Roman"/>
              </a:rPr>
              <a:t> </a:t>
            </a:r>
            <a:endParaRPr lang="cs-CZ">
              <a:effectLst/>
              <a:latin typeface="Calibri"/>
              <a:ea typeface="Calibri"/>
              <a:cs typeface="Times New Roman"/>
            </a:endParaRPr>
          </a:p>
        </p:txBody>
      </p:sp>
    </p:spTree>
    <p:extLst>
      <p:ext uri="{BB962C8B-B14F-4D97-AF65-F5344CB8AC3E}">
        <p14:creationId xmlns:p14="http://schemas.microsoft.com/office/powerpoint/2010/main" val="1896616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Work</a:t>
            </a:r>
            <a:r>
              <a:rPr lang="cs-CZ"/>
              <a:t> </a:t>
            </a:r>
            <a:r>
              <a:rPr lang="cs-CZ" err="1"/>
              <a:t>packages</a:t>
            </a:r>
            <a:r>
              <a:rPr lang="cs-CZ"/>
              <a:t> - </a:t>
            </a:r>
            <a:r>
              <a:rPr lang="cs-CZ" err="1"/>
              <a:t>Example</a:t>
            </a:r>
            <a:endParaRPr lang="cs-CZ"/>
          </a:p>
        </p:txBody>
      </p:sp>
      <p:pic>
        <p:nvPicPr>
          <p:cNvPr id="5" name="Zástupný symbol pro obsah 4" descr="C:\DATA\Projekty\H2020\Twinning\SB\Graphics\Wps5.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6574" y="1282700"/>
            <a:ext cx="6052439" cy="4795838"/>
          </a:xfrm>
          <a:prstGeom prst="rect">
            <a:avLst/>
          </a:prstGeom>
          <a:noFill/>
          <a:ln>
            <a:noFill/>
          </a:ln>
        </p:spPr>
      </p:pic>
    </p:spTree>
    <p:extLst>
      <p:ext uri="{BB962C8B-B14F-4D97-AF65-F5344CB8AC3E}">
        <p14:creationId xmlns:p14="http://schemas.microsoft.com/office/powerpoint/2010/main" val="2788964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Work</a:t>
            </a:r>
            <a:r>
              <a:rPr lang="cs-CZ"/>
              <a:t> </a:t>
            </a:r>
            <a:r>
              <a:rPr lang="cs-CZ" err="1"/>
              <a:t>package</a:t>
            </a:r>
            <a:r>
              <a:rPr lang="cs-CZ"/>
              <a:t> - </a:t>
            </a:r>
            <a:r>
              <a:rPr lang="cs-CZ" err="1"/>
              <a:t>Example</a:t>
            </a:r>
            <a:endParaRPr lang="cs-CZ"/>
          </a:p>
        </p:txBody>
      </p:sp>
      <p:sp>
        <p:nvSpPr>
          <p:cNvPr id="4" name="TextBox 10"/>
          <p:cNvSpPr txBox="1"/>
          <p:nvPr/>
        </p:nvSpPr>
        <p:spPr>
          <a:xfrm>
            <a:off x="933449" y="2177395"/>
            <a:ext cx="2219698" cy="1128988"/>
          </a:xfrm>
          <a:prstGeom prst="round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a:t>WP1</a:t>
            </a:r>
          </a:p>
          <a:p>
            <a:r>
              <a:rPr lang="en-US"/>
              <a:t>RNA dynamics</a:t>
            </a:r>
          </a:p>
        </p:txBody>
      </p:sp>
      <p:sp>
        <p:nvSpPr>
          <p:cNvPr id="5" name="TextBox 11"/>
          <p:cNvSpPr txBox="1"/>
          <p:nvPr/>
        </p:nvSpPr>
        <p:spPr>
          <a:xfrm>
            <a:off x="933448" y="3440004"/>
            <a:ext cx="2229815" cy="102155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WP2</a:t>
            </a:r>
          </a:p>
          <a:p>
            <a:r>
              <a:rPr lang="en-US"/>
              <a:t>Protein-RNA interactions</a:t>
            </a:r>
          </a:p>
        </p:txBody>
      </p:sp>
      <p:sp>
        <p:nvSpPr>
          <p:cNvPr id="6" name="TextBox 12"/>
          <p:cNvSpPr txBox="1"/>
          <p:nvPr/>
        </p:nvSpPr>
        <p:spPr>
          <a:xfrm>
            <a:off x="933447" y="4602376"/>
            <a:ext cx="2219699" cy="972493"/>
          </a:xfrm>
          <a:prstGeom prst="round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a:t>WP3</a:t>
            </a:r>
          </a:p>
          <a:p>
            <a:r>
              <a:rPr lang="en-US"/>
              <a:t>Novel tools</a:t>
            </a:r>
          </a:p>
        </p:txBody>
      </p:sp>
      <p:sp>
        <p:nvSpPr>
          <p:cNvPr id="7" name="TextBox 13"/>
          <p:cNvSpPr txBox="1"/>
          <p:nvPr/>
        </p:nvSpPr>
        <p:spPr>
          <a:xfrm>
            <a:off x="1079599" y="1816244"/>
            <a:ext cx="1857672" cy="307777"/>
          </a:xfrm>
          <a:prstGeom prst="rect">
            <a:avLst/>
          </a:prstGeom>
          <a:noFill/>
        </p:spPr>
        <p:txBody>
          <a:bodyPr wrap="square" rtlCol="0">
            <a:spAutoFit/>
          </a:bodyPr>
          <a:lstStyle/>
          <a:p>
            <a:r>
              <a:rPr lang="en-US" sz="1400" i="1"/>
              <a:t>Research</a:t>
            </a:r>
            <a:r>
              <a:rPr lang="cs-CZ" sz="1400" i="1"/>
              <a:t> </a:t>
            </a:r>
            <a:r>
              <a:rPr lang="cs-CZ" sz="1400" i="1" err="1"/>
              <a:t>training</a:t>
            </a:r>
            <a:endParaRPr lang="en-US" sz="1400"/>
          </a:p>
        </p:txBody>
      </p:sp>
      <p:sp>
        <p:nvSpPr>
          <p:cNvPr id="8" name="TextBox 14"/>
          <p:cNvSpPr txBox="1"/>
          <p:nvPr/>
        </p:nvSpPr>
        <p:spPr>
          <a:xfrm>
            <a:off x="3922662" y="1846310"/>
            <a:ext cx="2419644" cy="307777"/>
          </a:xfrm>
          <a:prstGeom prst="rect">
            <a:avLst/>
          </a:prstGeom>
          <a:noFill/>
        </p:spPr>
        <p:txBody>
          <a:bodyPr wrap="square" rtlCol="0">
            <a:spAutoFit/>
          </a:bodyPr>
          <a:lstStyle/>
          <a:p>
            <a:r>
              <a:rPr lang="cs-CZ" sz="1400" i="1"/>
              <a:t>Network-</a:t>
            </a:r>
            <a:r>
              <a:rPr lang="cs-CZ" sz="1400" i="1" err="1"/>
              <a:t>wide</a:t>
            </a:r>
            <a:r>
              <a:rPr lang="cs-CZ" sz="1400" i="1"/>
              <a:t> </a:t>
            </a:r>
            <a:r>
              <a:rPr lang="cs-CZ" sz="1400" i="1" err="1"/>
              <a:t>activities</a:t>
            </a:r>
            <a:endParaRPr lang="en-US" sz="1400"/>
          </a:p>
        </p:txBody>
      </p:sp>
      <p:sp>
        <p:nvSpPr>
          <p:cNvPr id="9" name="TextBox 20"/>
          <p:cNvSpPr txBox="1"/>
          <p:nvPr/>
        </p:nvSpPr>
        <p:spPr>
          <a:xfrm>
            <a:off x="3441252" y="2284368"/>
            <a:ext cx="1979146" cy="1022015"/>
          </a:xfrm>
          <a:prstGeom prst="round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a:t>WP</a:t>
            </a:r>
            <a:r>
              <a:rPr lang="cs-CZ"/>
              <a:t>4</a:t>
            </a:r>
            <a:endParaRPr lang="en-US"/>
          </a:p>
          <a:p>
            <a:r>
              <a:rPr lang="en-US"/>
              <a:t>Training </a:t>
            </a:r>
            <a:r>
              <a:rPr lang="cs-CZ" err="1"/>
              <a:t>events</a:t>
            </a:r>
            <a:endParaRPr lang="en-US"/>
          </a:p>
        </p:txBody>
      </p:sp>
      <p:sp>
        <p:nvSpPr>
          <p:cNvPr id="10" name="Rounded Rectangle 26"/>
          <p:cNvSpPr/>
          <p:nvPr/>
        </p:nvSpPr>
        <p:spPr>
          <a:xfrm>
            <a:off x="781048" y="1634116"/>
            <a:ext cx="7858125" cy="4633333"/>
          </a:xfrm>
          <a:prstGeom prst="round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20"/>
          <p:cNvSpPr txBox="1"/>
          <p:nvPr/>
        </p:nvSpPr>
        <p:spPr>
          <a:xfrm>
            <a:off x="5685081" y="2284827"/>
            <a:ext cx="2138007" cy="102155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WP</a:t>
            </a:r>
            <a:r>
              <a:rPr lang="cs-CZ"/>
              <a:t>5</a:t>
            </a:r>
            <a:endParaRPr lang="en-US"/>
          </a:p>
          <a:p>
            <a:r>
              <a:rPr lang="cs-CZ" err="1"/>
              <a:t>Dissemination</a:t>
            </a:r>
            <a:r>
              <a:rPr lang="cs-CZ"/>
              <a:t> &amp; </a:t>
            </a:r>
            <a:r>
              <a:rPr lang="cs-CZ" err="1"/>
              <a:t>Exploitation</a:t>
            </a:r>
            <a:endParaRPr lang="en-US"/>
          </a:p>
        </p:txBody>
      </p:sp>
      <p:sp>
        <p:nvSpPr>
          <p:cNvPr id="12" name="TextBox 20"/>
          <p:cNvSpPr txBox="1"/>
          <p:nvPr/>
        </p:nvSpPr>
        <p:spPr>
          <a:xfrm>
            <a:off x="5168341" y="5072316"/>
            <a:ext cx="2654747"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WP</a:t>
            </a:r>
            <a:r>
              <a:rPr lang="cs-CZ"/>
              <a:t>6	Management</a:t>
            </a:r>
            <a:endParaRPr lang="en-US"/>
          </a:p>
        </p:txBody>
      </p:sp>
    </p:spTree>
    <p:extLst>
      <p:ext uri="{BB962C8B-B14F-4D97-AF65-F5344CB8AC3E}">
        <p14:creationId xmlns:p14="http://schemas.microsoft.com/office/powerpoint/2010/main" val="452307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PERT chart</a:t>
            </a:r>
          </a:p>
        </p:txBody>
      </p:sp>
      <p:sp>
        <p:nvSpPr>
          <p:cNvPr id="3" name="Zástupný symbol pro obsah 2"/>
          <p:cNvSpPr>
            <a:spLocks noGrp="1"/>
          </p:cNvSpPr>
          <p:nvPr>
            <p:ph idx="1"/>
          </p:nvPr>
        </p:nvSpPr>
        <p:spPr>
          <a:xfrm>
            <a:off x="382527" y="992188"/>
            <a:ext cx="8285162" cy="1849438"/>
          </a:xfrm>
        </p:spPr>
        <p:txBody>
          <a:bodyPr/>
          <a:lstStyle/>
          <a:p>
            <a:r>
              <a:rPr lang="en-GB"/>
              <a:t>Pert chart is a </a:t>
            </a:r>
            <a:r>
              <a:rPr lang="en-GB">
                <a:solidFill>
                  <a:srgbClr val="7AC143"/>
                </a:solidFill>
              </a:rPr>
              <a:t>network </a:t>
            </a:r>
            <a:r>
              <a:rPr lang="en-GB" err="1">
                <a:solidFill>
                  <a:srgbClr val="7AC143"/>
                </a:solidFill>
              </a:rPr>
              <a:t>diagrame</a:t>
            </a:r>
            <a:r>
              <a:rPr lang="en-GB">
                <a:solidFill>
                  <a:srgbClr val="7AC143"/>
                </a:solidFill>
              </a:rPr>
              <a:t> </a:t>
            </a:r>
            <a:r>
              <a:rPr lang="en-GB"/>
              <a:t>which represents </a:t>
            </a:r>
            <a:r>
              <a:rPr lang="en-GB">
                <a:solidFill>
                  <a:srgbClr val="7AC143"/>
                </a:solidFill>
              </a:rPr>
              <a:t>interdependencies</a:t>
            </a:r>
            <a:r>
              <a:rPr lang="en-GB"/>
              <a:t> between and among work packages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024" y="2752385"/>
            <a:ext cx="5061569" cy="334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82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p:cNvSpPr>
          <p:nvPr>
            <p:ph idx="1"/>
          </p:nvPr>
        </p:nvSpPr>
        <p:spPr>
          <a:xfrm>
            <a:off x="430213" y="992188"/>
            <a:ext cx="8285162" cy="5430730"/>
          </a:xfrm>
        </p:spPr>
        <p:txBody>
          <a:bodyPr/>
          <a:lstStyle/>
          <a:p>
            <a:r>
              <a:rPr lang="cs-CZ" sz="3200">
                <a:solidFill>
                  <a:schemeClr val="tx1">
                    <a:lumMod val="65000"/>
                    <a:lumOff val="35000"/>
                  </a:schemeClr>
                </a:solidFill>
              </a:rPr>
              <a:t>…a </a:t>
            </a:r>
            <a:r>
              <a:rPr lang="en-GB" sz="3200">
                <a:solidFill>
                  <a:schemeClr val="tx1">
                    <a:lumMod val="65000"/>
                    <a:lumOff val="35000"/>
                  </a:schemeClr>
                </a:solidFill>
              </a:rPr>
              <a:t>temporary endeavour undertaken to create a unique product, service or result.</a:t>
            </a:r>
          </a:p>
          <a:p>
            <a:pPr lvl="1"/>
            <a:r>
              <a:rPr lang="en-GB" sz="2800">
                <a:solidFill>
                  <a:srgbClr val="7AC143"/>
                </a:solidFill>
                <a:cs typeface="ＭＳ Ｐゴシック" charset="0"/>
              </a:rPr>
              <a:t>Temporary</a:t>
            </a:r>
            <a:r>
              <a:rPr lang="en-GB" sz="2800">
                <a:solidFill>
                  <a:schemeClr val="tx1">
                    <a:lumMod val="65000"/>
                    <a:lumOff val="35000"/>
                  </a:schemeClr>
                </a:solidFill>
                <a:cs typeface="ＭＳ Ｐゴシック" charset="0"/>
              </a:rPr>
              <a:t> </a:t>
            </a:r>
            <a:r>
              <a:rPr lang="en-GB" sz="2800"/>
              <a:t>= it has a defined beginning and end in time, and therefore defined scope and resources.</a:t>
            </a:r>
          </a:p>
          <a:p>
            <a:pPr lvl="1"/>
            <a:r>
              <a:rPr lang="en-GB" sz="2800">
                <a:solidFill>
                  <a:srgbClr val="7AC143"/>
                </a:solidFill>
                <a:cs typeface="ＭＳ Ｐゴシック" charset="0"/>
              </a:rPr>
              <a:t>Unique</a:t>
            </a:r>
            <a:r>
              <a:rPr lang="en-GB" sz="2800"/>
              <a:t> = a planned piece of work that has a specific purpose (such as to find information or to make something new)</a:t>
            </a:r>
          </a:p>
          <a:p>
            <a:r>
              <a:rPr lang="cs-CZ">
                <a:solidFill>
                  <a:schemeClr val="tx1">
                    <a:lumMod val="65000"/>
                    <a:lumOff val="35000"/>
                  </a:schemeClr>
                </a:solidFill>
              </a:rPr>
              <a:t>Project vs. </a:t>
            </a:r>
            <a:r>
              <a:rPr lang="cs-CZ" err="1">
                <a:solidFill>
                  <a:schemeClr val="tx1">
                    <a:lumMod val="65000"/>
                    <a:lumOff val="35000"/>
                  </a:schemeClr>
                </a:solidFill>
              </a:rPr>
              <a:t>Operations</a:t>
            </a:r>
            <a:endParaRPr lang="en-GB">
              <a:solidFill>
                <a:schemeClr val="tx1">
                  <a:lumMod val="65000"/>
                  <a:lumOff val="35000"/>
                </a:schemeClr>
              </a:solidFill>
            </a:endParaRPr>
          </a:p>
          <a:p>
            <a:endParaRPr lang="cs-CZ"/>
          </a:p>
        </p:txBody>
      </p:sp>
      <p:sp>
        <p:nvSpPr>
          <p:cNvPr id="5" name="Nadpis 1"/>
          <p:cNvSpPr>
            <a:spLocks noGrp="1"/>
          </p:cNvSpPr>
          <p:nvPr>
            <p:ph type="title"/>
          </p:nvPr>
        </p:nvSpPr>
        <p:spPr>
          <a:xfrm>
            <a:off x="427038" y="200025"/>
            <a:ext cx="8274050" cy="792163"/>
          </a:xfrm>
        </p:spPr>
        <p:txBody>
          <a:bodyPr/>
          <a:lstStyle/>
          <a:p>
            <a:r>
              <a:rPr lang="cs-CZ" sz="3600"/>
              <a:t>Project </a:t>
            </a:r>
            <a:r>
              <a:rPr lang="cs-CZ" sz="3600" err="1"/>
              <a:t>is</a:t>
            </a:r>
            <a:r>
              <a:rPr lang="cs-CZ" sz="3600"/>
              <a:t>… </a:t>
            </a:r>
            <a:br>
              <a:rPr lang="cs-CZ" sz="3600"/>
            </a:br>
            <a:r>
              <a:rPr lang="cs-CZ" sz="3600"/>
              <a:t/>
            </a:r>
            <a:br>
              <a:rPr lang="cs-CZ" sz="3600"/>
            </a:br>
            <a:endParaRPr lang="cs-CZ" sz="3600"/>
          </a:p>
        </p:txBody>
      </p:sp>
    </p:spTree>
    <p:extLst>
      <p:ext uri="{BB962C8B-B14F-4D97-AF65-F5344CB8AC3E}">
        <p14:creationId xmlns:p14="http://schemas.microsoft.com/office/powerpoint/2010/main" val="1570104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398463" y="361950"/>
            <a:ext cx="827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a:lstStyle>
          <a:p>
            <a:r>
              <a:rPr lang="cs-CZ" i="1" dirty="0" err="1"/>
              <a:t>Another</a:t>
            </a:r>
            <a:r>
              <a:rPr lang="cs-CZ" i="1" dirty="0"/>
              <a:t> </a:t>
            </a:r>
            <a:r>
              <a:rPr lang="cs-CZ" i="1" dirty="0" err="1"/>
              <a:t>example</a:t>
            </a:r>
            <a:r>
              <a:rPr lang="cs-CZ" i="1" dirty="0"/>
              <a:t> </a:t>
            </a:r>
            <a:r>
              <a:rPr lang="cs-CZ" i="1" dirty="0" err="1"/>
              <a:t>of</a:t>
            </a:r>
            <a:r>
              <a:rPr lang="cs-CZ" i="1" dirty="0"/>
              <a:t> a PERT chart</a:t>
            </a:r>
          </a:p>
        </p:txBody>
      </p:sp>
      <p:pic>
        <p:nvPicPr>
          <p:cNvPr id="5" name="Picture 2"/>
          <p:cNvPicPr/>
          <p:nvPr/>
        </p:nvPicPr>
        <p:blipFill>
          <a:blip r:embed="rId3"/>
          <a:srcRect/>
          <a:stretch>
            <a:fillRect/>
          </a:stretch>
        </p:blipFill>
        <p:spPr bwMode="auto">
          <a:xfrm>
            <a:off x="1336435" y="1285998"/>
            <a:ext cx="6022731" cy="5062049"/>
          </a:xfrm>
          <a:prstGeom prst="rect">
            <a:avLst/>
          </a:prstGeom>
          <a:noFill/>
          <a:ln w="9525">
            <a:noFill/>
            <a:miter lim="800000"/>
            <a:headEnd/>
            <a:tailEnd/>
          </a:ln>
        </p:spPr>
      </p:pic>
    </p:spTree>
    <p:extLst>
      <p:ext uri="{BB962C8B-B14F-4D97-AF65-F5344CB8AC3E}">
        <p14:creationId xmlns:p14="http://schemas.microsoft.com/office/powerpoint/2010/main" val="3528422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Deliverable</a:t>
            </a:r>
            <a:endParaRPr lang="cs-CZ"/>
          </a:p>
        </p:txBody>
      </p:sp>
      <p:sp>
        <p:nvSpPr>
          <p:cNvPr id="3" name="Zástupný symbol pro obsah 2"/>
          <p:cNvSpPr>
            <a:spLocks noGrp="1"/>
          </p:cNvSpPr>
          <p:nvPr>
            <p:ph idx="1"/>
          </p:nvPr>
        </p:nvSpPr>
        <p:spPr>
          <a:xfrm>
            <a:off x="427038" y="1146222"/>
            <a:ext cx="8285162" cy="4795838"/>
          </a:xfrm>
        </p:spPr>
        <p:txBody>
          <a:bodyPr/>
          <a:lstStyle/>
          <a:p>
            <a:r>
              <a:rPr lang="en-GB"/>
              <a:t>Deliverable is a tangible or intangible </a:t>
            </a:r>
            <a:r>
              <a:rPr lang="en-GB">
                <a:solidFill>
                  <a:srgbClr val="7AC143"/>
                </a:solidFill>
              </a:rPr>
              <a:t>result of the project to be </a:t>
            </a:r>
            <a:r>
              <a:rPr lang="en-GB"/>
              <a:t>delivered and </a:t>
            </a:r>
            <a:r>
              <a:rPr lang="en-GB">
                <a:solidFill>
                  <a:srgbClr val="7AC143"/>
                </a:solidFill>
              </a:rPr>
              <a:t>accepted </a:t>
            </a:r>
            <a:r>
              <a:rPr lang="en-GB"/>
              <a:t>by the customer / grant provider</a:t>
            </a:r>
          </a:p>
          <a:p>
            <a:r>
              <a:rPr lang="en-GB">
                <a:solidFill>
                  <a:srgbClr val="7AC143"/>
                </a:solidFill>
              </a:rPr>
              <a:t>Deliverable </a:t>
            </a:r>
            <a:r>
              <a:rPr lang="en-GB"/>
              <a:t>differs from </a:t>
            </a:r>
            <a:r>
              <a:rPr lang="en-GB">
                <a:solidFill>
                  <a:srgbClr val="7AC143"/>
                </a:solidFill>
              </a:rPr>
              <a:t>milestone</a:t>
            </a:r>
            <a:r>
              <a:rPr lang="en-GB"/>
              <a:t>: milestone is a measurement of progress towards an output whereas the deliverable is the result of the process</a:t>
            </a:r>
          </a:p>
          <a:p>
            <a:r>
              <a:rPr lang="en-GB">
                <a:solidFill>
                  <a:srgbClr val="7AC143"/>
                </a:solidFill>
              </a:rPr>
              <a:t>Examples:</a:t>
            </a:r>
            <a:r>
              <a:rPr lang="en-GB"/>
              <a:t> report, document, server upgrade, functional design, prototype, web portal, knowledge base, publication, business plan, </a:t>
            </a:r>
            <a:br>
              <a:rPr lang="en-GB"/>
            </a:br>
            <a:r>
              <a:rPr lang="en-GB"/>
              <a:t>kick-off meeting minutes…  </a:t>
            </a:r>
          </a:p>
        </p:txBody>
      </p:sp>
    </p:spTree>
    <p:extLst>
      <p:ext uri="{BB962C8B-B14F-4D97-AF65-F5344CB8AC3E}">
        <p14:creationId xmlns:p14="http://schemas.microsoft.com/office/powerpoint/2010/main" val="1815309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6078" y="200025"/>
            <a:ext cx="8274050" cy="792163"/>
          </a:xfrm>
        </p:spPr>
        <p:txBody>
          <a:bodyPr/>
          <a:lstStyle/>
          <a:p>
            <a:r>
              <a:rPr lang="cs-CZ" i="1" err="1"/>
              <a:t>Example</a:t>
            </a:r>
            <a:r>
              <a:rPr lang="en-GB"/>
              <a:t>: </a:t>
            </a:r>
            <a:br>
              <a:rPr lang="en-GB"/>
            </a:br>
            <a:r>
              <a:rPr lang="cs-CZ" sz="3000"/>
              <a:t>List </a:t>
            </a:r>
            <a:r>
              <a:rPr lang="cs-CZ" sz="3000" err="1"/>
              <a:t>of</a:t>
            </a:r>
            <a:r>
              <a:rPr lang="cs-CZ" sz="3000"/>
              <a:t> </a:t>
            </a:r>
            <a:r>
              <a:rPr lang="cs-CZ" sz="3000" err="1"/>
              <a:t>Deliverables</a:t>
            </a:r>
            <a:endParaRPr lang="cs-CZ" sz="3000"/>
          </a:p>
        </p:txBody>
      </p:sp>
      <p:graphicFrame>
        <p:nvGraphicFramePr>
          <p:cNvPr id="9" name="Tabulka 8"/>
          <p:cNvGraphicFramePr>
            <a:graphicFrameLocks noGrp="1"/>
          </p:cNvGraphicFramePr>
          <p:nvPr>
            <p:extLst>
              <p:ext uri="{D42A27DB-BD31-4B8C-83A1-F6EECF244321}">
                <p14:modId xmlns:p14="http://schemas.microsoft.com/office/powerpoint/2010/main" val="1456615655"/>
              </p:ext>
            </p:extLst>
          </p:nvPr>
        </p:nvGraphicFramePr>
        <p:xfrm>
          <a:off x="3881119" y="327662"/>
          <a:ext cx="5031662" cy="5514343"/>
        </p:xfrm>
        <a:graphic>
          <a:graphicData uri="http://schemas.openxmlformats.org/drawingml/2006/table">
            <a:tbl>
              <a:tblPr firstRow="1" firstCol="1" bandRow="1"/>
              <a:tblGrid>
                <a:gridCol w="688873">
                  <a:extLst>
                    <a:ext uri="{9D8B030D-6E8A-4147-A177-3AD203B41FA5}">
                      <a16:colId xmlns:a16="http://schemas.microsoft.com/office/drawing/2014/main" val="20000"/>
                    </a:ext>
                  </a:extLst>
                </a:gridCol>
                <a:gridCol w="1544987">
                  <a:extLst>
                    <a:ext uri="{9D8B030D-6E8A-4147-A177-3AD203B41FA5}">
                      <a16:colId xmlns:a16="http://schemas.microsoft.com/office/drawing/2014/main" val="20001"/>
                    </a:ext>
                  </a:extLst>
                </a:gridCol>
                <a:gridCol w="494257">
                  <a:extLst>
                    <a:ext uri="{9D8B030D-6E8A-4147-A177-3AD203B41FA5}">
                      <a16:colId xmlns:a16="http://schemas.microsoft.com/office/drawing/2014/main" val="20002"/>
                    </a:ext>
                  </a:extLst>
                </a:gridCol>
                <a:gridCol w="634619">
                  <a:extLst>
                    <a:ext uri="{9D8B030D-6E8A-4147-A177-3AD203B41FA5}">
                      <a16:colId xmlns:a16="http://schemas.microsoft.com/office/drawing/2014/main" val="20003"/>
                    </a:ext>
                  </a:extLst>
                </a:gridCol>
                <a:gridCol w="352899">
                  <a:extLst>
                    <a:ext uri="{9D8B030D-6E8A-4147-A177-3AD203B41FA5}">
                      <a16:colId xmlns:a16="http://schemas.microsoft.com/office/drawing/2014/main" val="20004"/>
                    </a:ext>
                  </a:extLst>
                </a:gridCol>
                <a:gridCol w="775978">
                  <a:extLst>
                    <a:ext uri="{9D8B030D-6E8A-4147-A177-3AD203B41FA5}">
                      <a16:colId xmlns:a16="http://schemas.microsoft.com/office/drawing/2014/main" val="20005"/>
                    </a:ext>
                  </a:extLst>
                </a:gridCol>
                <a:gridCol w="540049">
                  <a:extLst>
                    <a:ext uri="{9D8B030D-6E8A-4147-A177-3AD203B41FA5}">
                      <a16:colId xmlns:a16="http://schemas.microsoft.com/office/drawing/2014/main" val="20006"/>
                    </a:ext>
                  </a:extLst>
                </a:gridCol>
              </a:tblGrid>
              <a:tr h="501304">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Deliverable (number)</a:t>
                      </a:r>
                      <a:endParaRPr lang="cs-CZ" sz="900">
                        <a:solidFill>
                          <a:srgbClr val="000000"/>
                        </a:solidFill>
                        <a:effectLst/>
                        <a:latin typeface="Times New Roman"/>
                        <a:ea typeface="Times New Roman"/>
                        <a:cs typeface="Times New Roman"/>
                      </a:endParaRPr>
                    </a:p>
                  </a:txBody>
                  <a:tcPr marL="51698" marR="51698" marT="0" marB="0">
                    <a:lnL>
                      <a:noFill/>
                    </a:lnL>
                    <a:lnR>
                      <a:noFill/>
                    </a:lnR>
                    <a:lnT>
                      <a:noFill/>
                    </a:lnT>
                    <a:lnB w="38100" cap="flat" cmpd="sng" algn="ctr">
                      <a:solidFill>
                        <a:srgbClr val="9BBB59"/>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Deliverable name</a:t>
                      </a:r>
                      <a:endParaRPr lang="cs-CZ" sz="900">
                        <a:solidFill>
                          <a:srgbClr val="000000"/>
                        </a:solidFill>
                        <a:effectLst/>
                        <a:latin typeface="Times New Roman"/>
                        <a:ea typeface="Times New Roman"/>
                        <a:cs typeface="Times New Roman"/>
                      </a:endParaRPr>
                    </a:p>
                  </a:txBody>
                  <a:tcPr marL="51698" marR="51698" marT="0" marB="0">
                    <a:lnL>
                      <a:noFill/>
                    </a:lnL>
                    <a:lnR>
                      <a:noFill/>
                    </a:lnR>
                    <a:lnT>
                      <a:noFill/>
                    </a:lnT>
                    <a:lnB w="38100" cap="flat" cmpd="sng" algn="ctr">
                      <a:solidFill>
                        <a:srgbClr val="9BBB59"/>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Work package number </a:t>
                      </a:r>
                      <a:endParaRPr lang="cs-CZ" sz="900">
                        <a:solidFill>
                          <a:srgbClr val="000000"/>
                        </a:solidFill>
                        <a:effectLst/>
                        <a:latin typeface="Times New Roman"/>
                        <a:ea typeface="Times New Roman"/>
                        <a:cs typeface="Times New Roman"/>
                      </a:endParaRPr>
                    </a:p>
                  </a:txBody>
                  <a:tcPr marL="51698" marR="51698" marT="0" marB="0">
                    <a:lnL>
                      <a:noFill/>
                    </a:lnL>
                    <a:lnR>
                      <a:noFill/>
                    </a:lnR>
                    <a:lnT>
                      <a:noFill/>
                    </a:lnT>
                    <a:lnB w="38100" cap="flat" cmpd="sng" algn="ctr">
                      <a:solidFill>
                        <a:srgbClr val="9BBB59"/>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Short name of lead participant </a:t>
                      </a:r>
                      <a:endParaRPr lang="cs-CZ" sz="900">
                        <a:solidFill>
                          <a:srgbClr val="000000"/>
                        </a:solidFill>
                        <a:effectLst/>
                        <a:latin typeface="Times New Roman"/>
                        <a:ea typeface="Times New Roman"/>
                        <a:cs typeface="Times New Roman"/>
                      </a:endParaRPr>
                    </a:p>
                  </a:txBody>
                  <a:tcPr marL="51698" marR="51698" marT="0" marB="0">
                    <a:lnL>
                      <a:noFill/>
                    </a:lnL>
                    <a:lnR>
                      <a:noFill/>
                    </a:lnR>
                    <a:lnT>
                      <a:noFill/>
                    </a:lnT>
                    <a:lnB w="38100" cap="flat" cmpd="sng" algn="ctr">
                      <a:solidFill>
                        <a:srgbClr val="9BBB59"/>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Type</a:t>
                      </a:r>
                      <a:endParaRPr lang="cs-CZ" sz="900">
                        <a:solidFill>
                          <a:srgbClr val="000000"/>
                        </a:solidFill>
                        <a:effectLst/>
                        <a:latin typeface="Times New Roman"/>
                        <a:ea typeface="Times New Roman"/>
                        <a:cs typeface="Times New Roman"/>
                      </a:endParaRPr>
                    </a:p>
                  </a:txBody>
                  <a:tcPr marL="51698" marR="51698" marT="0" marB="0">
                    <a:lnL>
                      <a:noFill/>
                    </a:lnL>
                    <a:lnR>
                      <a:noFill/>
                    </a:lnR>
                    <a:lnT>
                      <a:noFill/>
                    </a:lnT>
                    <a:lnB w="38100" cap="flat" cmpd="sng" algn="ctr">
                      <a:solidFill>
                        <a:srgbClr val="9BBB59"/>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Dissemination level</a:t>
                      </a:r>
                      <a:endParaRPr lang="cs-CZ" sz="900">
                        <a:solidFill>
                          <a:srgbClr val="000000"/>
                        </a:solidFill>
                        <a:effectLst/>
                        <a:latin typeface="Times New Roman"/>
                        <a:ea typeface="Times New Roman"/>
                        <a:cs typeface="Times New Roman"/>
                      </a:endParaRPr>
                    </a:p>
                  </a:txBody>
                  <a:tcPr marL="51698" marR="51698" marT="0" marB="0">
                    <a:lnL>
                      <a:noFill/>
                    </a:lnL>
                    <a:lnR>
                      <a:noFill/>
                    </a:lnR>
                    <a:lnT>
                      <a:noFill/>
                    </a:lnT>
                    <a:lnB w="38100" cap="flat" cmpd="sng" algn="ctr">
                      <a:solidFill>
                        <a:srgbClr val="9BBB59"/>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Delivery date</a:t>
                      </a:r>
                      <a:endParaRPr lang="cs-CZ" sz="900">
                        <a:solidFill>
                          <a:srgbClr val="000000"/>
                        </a:solidFill>
                        <a:effectLst/>
                        <a:latin typeface="Times New Roman"/>
                        <a:ea typeface="Times New Roman"/>
                        <a:cs typeface="Times New Roman"/>
                      </a:endParaRPr>
                    </a:p>
                  </a:txBody>
                  <a:tcPr marL="51698" marR="51698" marT="0" marB="0">
                    <a:lnL>
                      <a:noFill/>
                    </a:lnL>
                    <a:lnR>
                      <a:noFill/>
                    </a:lnR>
                    <a:lnT>
                      <a:noFill/>
                    </a:lnT>
                    <a:lnB w="381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101">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D1.1</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w="38100" cap="flat" cmpd="sng" algn="ctr">
                      <a:solidFill>
                        <a:srgbClr val="9BBB59"/>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Mid-term report on expert visits</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w="381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1</a:t>
                      </a:r>
                      <a:endParaRPr lang="cs-CZ" sz="1000">
                        <a:solidFill>
                          <a:srgbClr val="000000"/>
                        </a:solidFill>
                        <a:effectLst/>
                        <a:latin typeface="Times New Roman"/>
                        <a:ea typeface="Times New Roman"/>
                        <a:cs typeface="Times New Roman"/>
                      </a:endParaRPr>
                    </a:p>
                  </a:txBody>
                  <a:tcPr marL="51698" marR="51698" marT="0" marB="0">
                    <a:lnL>
                      <a:noFill/>
                    </a:lnL>
                    <a:lnR>
                      <a:noFill/>
                    </a:lnR>
                    <a:lnT w="381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CEITEC</a:t>
                      </a:r>
                      <a:endParaRPr lang="cs-CZ" sz="1000">
                        <a:solidFill>
                          <a:srgbClr val="000000"/>
                        </a:solidFill>
                        <a:effectLst/>
                        <a:latin typeface="Times New Roman"/>
                        <a:ea typeface="Times New Roman"/>
                        <a:cs typeface="Times New Roman"/>
                      </a:endParaRPr>
                    </a:p>
                  </a:txBody>
                  <a:tcPr marL="51698" marR="51698" marT="0" marB="0">
                    <a:lnL>
                      <a:noFill/>
                    </a:lnL>
                    <a:lnR>
                      <a:noFill/>
                    </a:lnR>
                    <a:lnT w="381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w="381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w="38100" cap="flat" cmpd="sng" algn="ctr">
                      <a:solidFill>
                        <a:srgbClr val="9BBB59"/>
                      </a:solidFill>
                      <a:prstDash val="solid"/>
                      <a:round/>
                      <a:headEnd type="none" w="med" len="med"/>
                      <a:tailEnd type="none" w="med" len="med"/>
                    </a:lnT>
                    <a:lnB>
                      <a:noFill/>
                    </a:lnB>
                    <a:solidFill>
                      <a:srgbClr val="E6EED5"/>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M18</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w="38100" cap="flat" cmpd="sng" algn="ctr">
                      <a:solidFill>
                        <a:srgbClr val="9BBB59"/>
                      </a:solidFill>
                      <a:prstDash val="solid"/>
                      <a:round/>
                      <a:headEnd type="none" w="med" len="med"/>
                      <a:tailEnd type="none" w="med" len="med"/>
                    </a:lnT>
                    <a:lnB>
                      <a:noFill/>
                    </a:lnB>
                    <a:solidFill>
                      <a:srgbClr val="E6EED5"/>
                    </a:solidFill>
                  </a:tcPr>
                </a:tc>
                <a:extLst>
                  <a:ext uri="{0D108BD9-81ED-4DB2-BD59-A6C34878D82A}">
                    <a16:rowId xmlns:a16="http://schemas.microsoft.com/office/drawing/2014/main" val="10001"/>
                  </a:ext>
                </a:extLst>
              </a:tr>
              <a:tr h="167101">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D1.2</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Final report on expert visits</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1</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CEITEC</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M36</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67101">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D2.1</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Training plan</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2</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UJF</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M6</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E6EED5"/>
                    </a:solidFill>
                  </a:tcPr>
                </a:tc>
                <a:extLst>
                  <a:ext uri="{0D108BD9-81ED-4DB2-BD59-A6C34878D82A}">
                    <a16:rowId xmlns:a16="http://schemas.microsoft.com/office/drawing/2014/main" val="10003"/>
                  </a:ext>
                </a:extLst>
              </a:tr>
              <a:tr h="334203">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D2.2</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Career development plans of jointly supervised PhD students</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2</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UJF</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CO</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M9</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7101">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D2.3</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Mid-term training report</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2</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UJF</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M18</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E6EED5"/>
                    </a:solidFill>
                  </a:tcPr>
                </a:tc>
                <a:extLst>
                  <a:ext uri="{0D108BD9-81ED-4DB2-BD59-A6C34878D82A}">
                    <a16:rowId xmlns:a16="http://schemas.microsoft.com/office/drawing/2014/main" val="10005"/>
                  </a:ext>
                </a:extLst>
              </a:tr>
              <a:tr h="167101">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D2.4</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Final training report</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2</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UJF</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M36</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67101">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D3.1</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Secondment plan</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3</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UEA</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M6</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E6EED5"/>
                    </a:solidFill>
                  </a:tcPr>
                </a:tc>
                <a:extLst>
                  <a:ext uri="{0D108BD9-81ED-4DB2-BD59-A6C34878D82A}">
                    <a16:rowId xmlns:a16="http://schemas.microsoft.com/office/drawing/2014/main" val="10007"/>
                  </a:ext>
                </a:extLst>
              </a:tr>
              <a:tr h="167101">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D3.2</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Mid-term secondment report</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3</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UEA</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M18</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67101">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D3.3</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Final secondment report</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3</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UEA</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M36</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E6EED5"/>
                    </a:solidFill>
                  </a:tcPr>
                </a:tc>
                <a:extLst>
                  <a:ext uri="{0D108BD9-81ED-4DB2-BD59-A6C34878D82A}">
                    <a16:rowId xmlns:a16="http://schemas.microsoft.com/office/drawing/2014/main" val="10009"/>
                  </a:ext>
                </a:extLst>
              </a:tr>
              <a:tr h="334203">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D4.1</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Management knowledge transfer report</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4</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CEITEC</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M21</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334203">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D5.1</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Annual report on strategic events Year 1</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5</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CEITEC</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M12</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E6EED5"/>
                    </a:solidFill>
                  </a:tcPr>
                </a:tc>
                <a:extLst>
                  <a:ext uri="{0D108BD9-81ED-4DB2-BD59-A6C34878D82A}">
                    <a16:rowId xmlns:a16="http://schemas.microsoft.com/office/drawing/2014/main" val="10011"/>
                  </a:ext>
                </a:extLst>
              </a:tr>
              <a:tr h="334203">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D5.2</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Annual report on strategic events Year 2</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5</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CEITEC</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M24</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334203">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D5.3</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Annual report on strategic events Year 3</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5</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CEITEC</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M36</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E6EED5"/>
                    </a:solidFill>
                  </a:tcPr>
                </a:tc>
                <a:extLst>
                  <a:ext uri="{0D108BD9-81ED-4DB2-BD59-A6C34878D82A}">
                    <a16:rowId xmlns:a16="http://schemas.microsoft.com/office/drawing/2014/main" val="10013"/>
                  </a:ext>
                </a:extLst>
              </a:tr>
              <a:tr h="334203">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D6.1</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Communication, dissemination, and exploitation plan</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6</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UNIVIE</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M6</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501304">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D6.2</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Mid-term communication, dissemination, and exploitation report</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6</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UNIVIE</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M18</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E6EED5"/>
                    </a:solidFill>
                  </a:tcPr>
                </a:tc>
                <a:extLst>
                  <a:ext uri="{0D108BD9-81ED-4DB2-BD59-A6C34878D82A}">
                    <a16:rowId xmlns:a16="http://schemas.microsoft.com/office/drawing/2014/main" val="10015"/>
                  </a:ext>
                </a:extLst>
              </a:tr>
              <a:tr h="501304">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D6.3</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Final communication, dissemination, and exploitation report</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6</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UNIVIE</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M36</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334203">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D7.1</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List of CEITEC MU publications for the last 3 years</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7</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CEITEC</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M3</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E6EED5"/>
                    </a:solidFill>
                  </a:tcPr>
                </a:tc>
                <a:extLst>
                  <a:ext uri="{0D108BD9-81ED-4DB2-BD59-A6C34878D82A}">
                    <a16:rowId xmlns:a16="http://schemas.microsoft.com/office/drawing/2014/main" val="10017"/>
                  </a:ext>
                </a:extLst>
              </a:tr>
              <a:tr h="167101">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D7.2</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Periodic report</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7</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CEITEC</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M18</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67101">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D7.3</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Final report</a:t>
                      </a:r>
                      <a:endParaRPr lang="cs-CZ" sz="800">
                        <a:solidFill>
                          <a:srgbClr val="000000"/>
                        </a:solidFill>
                        <a:effectLst/>
                        <a:latin typeface="Times New Roman"/>
                        <a:ea typeface="Times New Roman"/>
                        <a:cs typeface="Times New Roman"/>
                      </a:endParaRPr>
                    </a:p>
                  </a:txBody>
                  <a:tcPr marL="51698" marR="51698" marT="0" marB="0">
                    <a:lnL w="12700" cap="flat" cmpd="sng" algn="ctr">
                      <a:solidFill>
                        <a:srgbClr val="9BBB59"/>
                      </a:solidFill>
                      <a:prstDash val="solid"/>
                      <a:round/>
                      <a:headEnd type="none" w="med" len="med"/>
                      <a:tailEnd type="none" w="med" len="med"/>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7</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CEITEC</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R</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800">
                          <a:solidFill>
                            <a:srgbClr val="000000"/>
                          </a:solidFill>
                          <a:effectLst/>
                          <a:latin typeface="Times New Roman"/>
                          <a:ea typeface="Times New Roman"/>
                          <a:cs typeface="Times New Roman"/>
                        </a:rPr>
                        <a:t>PU</a:t>
                      </a:r>
                      <a:endParaRPr lang="cs-CZ" sz="1000">
                        <a:solidFill>
                          <a:srgbClr val="000000"/>
                        </a:solidFill>
                        <a:effectLst/>
                        <a:latin typeface="Times New Roman"/>
                        <a:ea typeface="Times New Roman"/>
                        <a:cs typeface="Times New Roman"/>
                      </a:endParaRPr>
                    </a:p>
                  </a:txBody>
                  <a:tcPr marL="51698" marR="51698" marT="0" marB="0">
                    <a:lnL>
                      <a:noFill/>
                    </a:lnL>
                    <a:lnR>
                      <a:noFill/>
                    </a:lnR>
                    <a:lnT>
                      <a:noFill/>
                    </a:lnT>
                    <a:lnB>
                      <a:noFill/>
                    </a:lnB>
                    <a:solidFill>
                      <a:srgbClr val="E6EED5"/>
                    </a:solidFill>
                  </a:tcPr>
                </a:tc>
                <a:tc>
                  <a:txBody>
                    <a:bodyPr/>
                    <a:lstStyle/>
                    <a:p>
                      <a:pPr algn="ctr">
                        <a:lnSpc>
                          <a:spcPct val="115000"/>
                        </a:lnSpc>
                        <a:spcAft>
                          <a:spcPts val="0"/>
                        </a:spcAft>
                      </a:pPr>
                      <a:r>
                        <a:rPr lang="en-GB" sz="900">
                          <a:solidFill>
                            <a:srgbClr val="000000"/>
                          </a:solidFill>
                          <a:effectLst/>
                          <a:latin typeface="Times New Roman"/>
                          <a:ea typeface="Times New Roman"/>
                          <a:cs typeface="Times New Roman"/>
                        </a:rPr>
                        <a:t>M36</a:t>
                      </a:r>
                      <a:endParaRPr lang="cs-CZ" sz="900">
                        <a:solidFill>
                          <a:srgbClr val="000000"/>
                        </a:solidFill>
                        <a:effectLst/>
                        <a:latin typeface="Times New Roman"/>
                        <a:ea typeface="Times New Roman"/>
                        <a:cs typeface="Times New Roman"/>
                      </a:endParaRPr>
                    </a:p>
                  </a:txBody>
                  <a:tcPr marL="51698" marR="51698" marT="0" marB="0">
                    <a:lnL>
                      <a:noFill/>
                    </a:lnL>
                    <a:lnR w="12700" cap="flat" cmpd="sng" algn="ctr">
                      <a:solidFill>
                        <a:srgbClr val="9BBB59"/>
                      </a:solidFill>
                      <a:prstDash val="solid"/>
                      <a:round/>
                      <a:headEnd type="none" w="med" len="med"/>
                      <a:tailEnd type="none" w="med" len="med"/>
                    </a:lnR>
                    <a:lnT>
                      <a:noFill/>
                    </a:lnT>
                    <a:lnB>
                      <a:noFill/>
                    </a:lnB>
                    <a:solidFill>
                      <a:srgbClr val="E6EED5"/>
                    </a:solidFill>
                  </a:tcPr>
                </a:tc>
                <a:extLst>
                  <a:ext uri="{0D108BD9-81ED-4DB2-BD59-A6C34878D82A}">
                    <a16:rowId xmlns:a16="http://schemas.microsoft.com/office/drawing/2014/main" val="10019"/>
                  </a:ext>
                </a:extLst>
              </a:tr>
            </a:tbl>
          </a:graphicData>
        </a:graphic>
      </p:graphicFrame>
      <p:sp>
        <p:nvSpPr>
          <p:cNvPr id="10" name="Rectangle 154"/>
          <p:cNvSpPr>
            <a:spLocks noChangeArrowheads="1"/>
          </p:cNvSpPr>
          <p:nvPr/>
        </p:nvSpPr>
        <p:spPr bwMode="auto">
          <a:xfrm>
            <a:off x="2152650" y="128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itchFamily="34" charset="0"/>
                <a:cs typeface="Arial" pitchFamily="34" charset="0"/>
              </a:rPr>
              <a:t/>
            </a: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56"/>
          <p:cNvSpPr>
            <a:spLocks noChangeArrowheads="1"/>
          </p:cNvSpPr>
          <p:nvPr/>
        </p:nvSpPr>
        <p:spPr bwMode="auto">
          <a:xfrm>
            <a:off x="438150" y="5982831"/>
            <a:ext cx="848233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cs-CZ" sz="1000" b="0" i="0" u="none" strike="noStrike" cap="none" normalizeH="0" baseline="30000">
                <a:ln>
                  <a:noFill/>
                </a:ln>
                <a:solidFill>
                  <a:schemeClr val="tx1"/>
                </a:solidFill>
                <a:effectLst/>
                <a:latin typeface="Arial" pitchFamily="34" charset="0"/>
                <a:ea typeface="Times New Roman" pitchFamily="18" charset="0"/>
                <a:cs typeface="Times New Roman" pitchFamily="18" charset="0"/>
                <a:hlinkClick r:id="rId3"/>
              </a:rPr>
              <a:t>[</a:t>
            </a:r>
            <a:r>
              <a:rPr kumimoji="0" lang="en-GB" altLang="cs-CZ" sz="1000" b="0" i="0" u="none" strike="noStrike" cap="none" normalizeH="0" baseline="30000" bmk="">
                <a:ln>
                  <a:noFill/>
                </a:ln>
                <a:solidFill>
                  <a:schemeClr val="tx1"/>
                </a:solidFill>
                <a:effectLst/>
                <a:latin typeface="Arial" pitchFamily="34" charset="0"/>
                <a:ea typeface="Times New Roman" pitchFamily="18" charset="0"/>
                <a:cs typeface="Times New Roman" pitchFamily="18" charset="0"/>
                <a:hlinkClick r:id="rId3"/>
              </a:rPr>
              <a:t>1]</a:t>
            </a:r>
            <a:r>
              <a:rPr kumimoji="0" lang="en-GB" altLang="cs-CZ" sz="1000" b="0" i="0" u="none" strike="noStrike" cap="none" normalizeH="0" baseline="0" bmk="">
                <a:ln>
                  <a:noFill/>
                </a:ln>
                <a:solidFill>
                  <a:schemeClr val="tx1"/>
                </a:solidFill>
                <a:effectLst/>
                <a:latin typeface="Arial" pitchFamily="34" charset="0"/>
                <a:ea typeface="Times New Roman" pitchFamily="18" charset="0"/>
                <a:cs typeface="Arial" pitchFamily="34" charset="0"/>
              </a:rPr>
              <a:t> R: Document, report; DEC: Websites, patents filing, market studies, press &amp; media actions, videos, etc.; OTHER: Software, technical diagram, etc.</a:t>
            </a:r>
            <a:r>
              <a:rPr kumimoji="0" lang="en-GB" altLang="cs-CZ" sz="1000" b="0" i="0" u="none" strike="noStrike" cap="none" normalizeH="0" baseline="0">
                <a:ln>
                  <a:noFill/>
                </a:ln>
                <a:solidFill>
                  <a:schemeClr val="tx1"/>
                </a:solidFill>
                <a:effectLst/>
                <a:latin typeface="Arial" pitchFamily="34" charset="0"/>
                <a:ea typeface="Times New Roman" pitchFamily="18" charset="0"/>
                <a:cs typeface="Arial" pitchFamily="34" charset="0"/>
              </a:rPr>
              <a:t> PU = Public, fully open, e.g. web; CO = Confidential, restricted under conditions set out in Model Grant Agreement; CI = Classified, information as referred to in Commission Decision 2001/844/EC.</a:t>
            </a:r>
            <a:endParaRPr kumimoji="0" lang="en-GB" altLang="cs-CZ"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591226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Milestone</a:t>
            </a:r>
            <a:endParaRPr lang="cs-CZ"/>
          </a:p>
        </p:txBody>
      </p:sp>
      <p:sp>
        <p:nvSpPr>
          <p:cNvPr id="3" name="Zástupný symbol pro obsah 2"/>
          <p:cNvSpPr>
            <a:spLocks noGrp="1"/>
          </p:cNvSpPr>
          <p:nvPr>
            <p:ph idx="1"/>
          </p:nvPr>
        </p:nvSpPr>
        <p:spPr>
          <a:xfrm>
            <a:off x="415926" y="992188"/>
            <a:ext cx="8285162" cy="4795838"/>
          </a:xfrm>
        </p:spPr>
        <p:txBody>
          <a:bodyPr/>
          <a:lstStyle/>
          <a:p>
            <a:r>
              <a:rPr lang="en-GB"/>
              <a:t>Milestone is a </a:t>
            </a:r>
            <a:r>
              <a:rPr lang="en-GB">
                <a:solidFill>
                  <a:srgbClr val="7AC143"/>
                </a:solidFill>
              </a:rPr>
              <a:t>measurement of progress </a:t>
            </a:r>
            <a:r>
              <a:rPr lang="en-GB"/>
              <a:t>towards an output. It is a </a:t>
            </a:r>
            <a:r>
              <a:rPr lang="en-GB">
                <a:solidFill>
                  <a:srgbClr val="7AC143"/>
                </a:solidFill>
              </a:rPr>
              <a:t>decision point </a:t>
            </a:r>
            <a:r>
              <a:rPr lang="en-GB"/>
              <a:t>and </a:t>
            </a:r>
            <a:r>
              <a:rPr lang="en-GB">
                <a:solidFill>
                  <a:srgbClr val="7AC143"/>
                </a:solidFill>
              </a:rPr>
              <a:t>control gate </a:t>
            </a:r>
            <a:r>
              <a:rPr lang="en-GB"/>
              <a:t>within the work plan  </a:t>
            </a:r>
          </a:p>
          <a:p>
            <a:r>
              <a:rPr lang="en-GB">
                <a:solidFill>
                  <a:srgbClr val="7AC143"/>
                </a:solidFill>
              </a:rPr>
              <a:t>Milestones </a:t>
            </a:r>
            <a:r>
              <a:rPr lang="en-GB"/>
              <a:t>are decisions influencing further progress of the project</a:t>
            </a:r>
          </a:p>
          <a:p>
            <a:endParaRPr lang="en-GB"/>
          </a:p>
          <a:p>
            <a:endParaRPr lang="en-GB"/>
          </a:p>
          <a:p>
            <a:endParaRPr lang="en-GB"/>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17" y="3799489"/>
            <a:ext cx="3503722" cy="262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222" y="3284266"/>
            <a:ext cx="466725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825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7038" y="142274"/>
            <a:ext cx="8274050" cy="792163"/>
          </a:xfrm>
        </p:spPr>
        <p:txBody>
          <a:bodyPr/>
          <a:lstStyle/>
          <a:p>
            <a:r>
              <a:rPr lang="cs-CZ"/>
              <a:t>List </a:t>
            </a:r>
            <a:r>
              <a:rPr lang="cs-CZ" err="1"/>
              <a:t>of</a:t>
            </a:r>
            <a:r>
              <a:rPr lang="cs-CZ"/>
              <a:t> </a:t>
            </a:r>
            <a:r>
              <a:rPr lang="cs-CZ" err="1"/>
              <a:t>Milestones</a:t>
            </a:r>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820486143"/>
              </p:ext>
            </p:extLst>
          </p:nvPr>
        </p:nvGraphicFramePr>
        <p:xfrm>
          <a:off x="523875" y="698500"/>
          <a:ext cx="8126413" cy="7048500"/>
        </p:xfrm>
        <a:graphic>
          <a:graphicData uri="http://schemas.openxmlformats.org/presentationml/2006/ole">
            <mc:AlternateContent xmlns:mc="http://schemas.openxmlformats.org/markup-compatibility/2006">
              <mc:Choice xmlns:v="urn:schemas-microsoft-com:vml" Requires="v">
                <p:oleObj spid="_x0000_s1030" name="Dokument" r:id="rId4" imgW="7403025" imgH="6479518" progId="Word.Document.12">
                  <p:embed/>
                </p:oleObj>
              </mc:Choice>
              <mc:Fallback>
                <p:oleObj name="Dokument" r:id="rId4" imgW="7403025" imgH="6479518" progId="Word.Document.12">
                  <p:embed/>
                  <p:pic>
                    <p:nvPicPr>
                      <p:cNvPr id="0" name=""/>
                      <p:cNvPicPr/>
                      <p:nvPr/>
                    </p:nvPicPr>
                    <p:blipFill>
                      <a:blip r:embed="rId5"/>
                      <a:stretch>
                        <a:fillRect/>
                      </a:stretch>
                    </p:blipFill>
                    <p:spPr>
                      <a:xfrm>
                        <a:off x="523875" y="698500"/>
                        <a:ext cx="8126413" cy="7048500"/>
                      </a:xfrm>
                      <a:prstGeom prst="rect">
                        <a:avLst/>
                      </a:prstGeom>
                    </p:spPr>
                  </p:pic>
                </p:oleObj>
              </mc:Fallback>
            </mc:AlternateContent>
          </a:graphicData>
        </a:graphic>
      </p:graphicFrame>
    </p:spTree>
    <p:extLst>
      <p:ext uri="{BB962C8B-B14F-4D97-AF65-F5344CB8AC3E}">
        <p14:creationId xmlns:p14="http://schemas.microsoft.com/office/powerpoint/2010/main" val="32298701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i="1"/>
              <a:t>Template</a:t>
            </a:r>
            <a:r>
              <a:rPr lang="cs-CZ" i="1"/>
              <a:t> and </a:t>
            </a:r>
            <a:br>
              <a:rPr lang="cs-CZ" i="1"/>
            </a:br>
            <a:r>
              <a:rPr lang="cs-CZ" i="1" err="1"/>
              <a:t>example</a:t>
            </a:r>
            <a:r>
              <a:rPr lang="en-GB"/>
              <a:t>: </a:t>
            </a:r>
            <a:br>
              <a:rPr lang="en-GB"/>
            </a:br>
            <a:r>
              <a:rPr lang="cs-CZ"/>
              <a:t>List </a:t>
            </a:r>
            <a:r>
              <a:rPr lang="cs-CZ" err="1"/>
              <a:t>of</a:t>
            </a:r>
            <a:r>
              <a:rPr lang="cs-CZ"/>
              <a:t> </a:t>
            </a:r>
            <a:r>
              <a:rPr lang="cs-CZ" err="1"/>
              <a:t>Milestones</a:t>
            </a:r>
            <a:endParaRPr lang="cs-CZ"/>
          </a:p>
        </p:txBody>
      </p:sp>
      <p:graphicFrame>
        <p:nvGraphicFramePr>
          <p:cNvPr id="3" name="Objekt 2"/>
          <p:cNvGraphicFramePr>
            <a:graphicFrameLocks noChangeAspect="1"/>
          </p:cNvGraphicFramePr>
          <p:nvPr>
            <p:extLst>
              <p:ext uri="{D42A27DB-BD31-4B8C-83A1-F6EECF244321}">
                <p14:modId xmlns:p14="http://schemas.microsoft.com/office/powerpoint/2010/main" val="3438083043"/>
              </p:ext>
            </p:extLst>
          </p:nvPr>
        </p:nvGraphicFramePr>
        <p:xfrm>
          <a:off x="4406362" y="118237"/>
          <a:ext cx="4523432" cy="6401317"/>
        </p:xfrm>
        <a:graphic>
          <a:graphicData uri="http://schemas.openxmlformats.org/presentationml/2006/ole">
            <mc:AlternateContent xmlns:mc="http://schemas.openxmlformats.org/markup-compatibility/2006">
              <mc:Choice xmlns:v="urn:schemas-microsoft-com:vml" Requires="v">
                <p:oleObj spid="_x0000_s239629" name="Acrobat Document" r:id="rId4" imgW="5667119" imgH="8019810" progId="AcroExch.Document.11">
                  <p:embed/>
                </p:oleObj>
              </mc:Choice>
              <mc:Fallback>
                <p:oleObj name="Acrobat Document" r:id="rId4" imgW="5667119" imgH="8019810" progId="AcroExch.Document.11">
                  <p:embed/>
                  <p:pic>
                    <p:nvPicPr>
                      <p:cNvPr id="0" name=""/>
                      <p:cNvPicPr/>
                      <p:nvPr/>
                    </p:nvPicPr>
                    <p:blipFill>
                      <a:blip r:embed="rId5"/>
                      <a:stretch>
                        <a:fillRect/>
                      </a:stretch>
                    </p:blipFill>
                    <p:spPr>
                      <a:xfrm>
                        <a:off x="4406362" y="118237"/>
                        <a:ext cx="4523432" cy="6401317"/>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1396230551"/>
              </p:ext>
            </p:extLst>
          </p:nvPr>
        </p:nvGraphicFramePr>
        <p:xfrm>
          <a:off x="618134" y="1590550"/>
          <a:ext cx="3716359" cy="5259191"/>
        </p:xfrm>
        <a:graphic>
          <a:graphicData uri="http://schemas.openxmlformats.org/presentationml/2006/ole">
            <mc:AlternateContent xmlns:mc="http://schemas.openxmlformats.org/markup-compatibility/2006">
              <mc:Choice xmlns:v="urn:schemas-microsoft-com:vml" Requires="v">
                <p:oleObj spid="_x0000_s239630" name="Acrobat Document" r:id="rId6" imgW="5667119" imgH="8019810" progId="AcroExch.Document.11">
                  <p:embed/>
                </p:oleObj>
              </mc:Choice>
              <mc:Fallback>
                <p:oleObj name="Acrobat Document" r:id="rId6" imgW="5667119" imgH="8019810" progId="AcroExch.Document.11">
                  <p:embed/>
                  <p:pic>
                    <p:nvPicPr>
                      <p:cNvPr id="0" name=""/>
                      <p:cNvPicPr/>
                      <p:nvPr/>
                    </p:nvPicPr>
                    <p:blipFill>
                      <a:blip r:embed="rId7"/>
                      <a:stretch>
                        <a:fillRect/>
                      </a:stretch>
                    </p:blipFill>
                    <p:spPr>
                      <a:xfrm>
                        <a:off x="618134" y="1590550"/>
                        <a:ext cx="3716359" cy="5259191"/>
                      </a:xfrm>
                      <a:prstGeom prst="rect">
                        <a:avLst/>
                      </a:prstGeom>
                    </p:spPr>
                  </p:pic>
                </p:oleObj>
              </mc:Fallback>
            </mc:AlternateContent>
          </a:graphicData>
        </a:graphic>
      </p:graphicFrame>
    </p:spTree>
    <p:extLst>
      <p:ext uri="{BB962C8B-B14F-4D97-AF65-F5344CB8AC3E}">
        <p14:creationId xmlns:p14="http://schemas.microsoft.com/office/powerpoint/2010/main" val="3576561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Milestones</a:t>
            </a:r>
            <a:r>
              <a:rPr lang="cs-CZ" dirty="0" smtClean="0"/>
              <a:t> - </a:t>
            </a:r>
            <a:r>
              <a:rPr lang="cs-CZ" dirty="0" err="1" smtClean="0"/>
              <a:t>example</a:t>
            </a:r>
            <a:endParaRPr lang="cs-CZ" dirty="0"/>
          </a:p>
        </p:txBody>
      </p:sp>
      <p:pic>
        <p:nvPicPr>
          <p:cNvPr id="5" name="Obrázek 4"/>
          <p:cNvPicPr>
            <a:picLocks noChangeAspect="1"/>
          </p:cNvPicPr>
          <p:nvPr/>
        </p:nvPicPr>
        <p:blipFill>
          <a:blip r:embed="rId2"/>
          <a:stretch>
            <a:fillRect/>
          </a:stretch>
        </p:blipFill>
        <p:spPr>
          <a:xfrm>
            <a:off x="282171" y="1651530"/>
            <a:ext cx="8738295" cy="3625863"/>
          </a:xfrm>
          <a:prstGeom prst="rect">
            <a:avLst/>
          </a:prstGeom>
        </p:spPr>
      </p:pic>
    </p:spTree>
    <p:extLst>
      <p:ext uri="{BB962C8B-B14F-4D97-AF65-F5344CB8AC3E}">
        <p14:creationId xmlns:p14="http://schemas.microsoft.com/office/powerpoint/2010/main" val="3646905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GANTT Chart – </a:t>
            </a:r>
            <a:r>
              <a:rPr lang="cs-CZ" err="1"/>
              <a:t>tasks</a:t>
            </a:r>
            <a:r>
              <a:rPr lang="cs-CZ"/>
              <a:t> and </a:t>
            </a:r>
            <a:r>
              <a:rPr lang="cs-CZ" err="1"/>
              <a:t>milestones</a:t>
            </a:r>
            <a:endParaRPr lang="cs-CZ"/>
          </a:p>
        </p:txBody>
      </p:sp>
      <p:sp>
        <p:nvSpPr>
          <p:cNvPr id="3" name="Zástupný symbol pro obsah 2"/>
          <p:cNvSpPr>
            <a:spLocks noGrp="1"/>
          </p:cNvSpPr>
          <p:nvPr>
            <p:ph idx="1"/>
          </p:nvPr>
        </p:nvSpPr>
        <p:spPr>
          <a:xfrm>
            <a:off x="427038" y="992188"/>
            <a:ext cx="8372594" cy="1054738"/>
          </a:xfrm>
        </p:spPr>
        <p:txBody>
          <a:bodyPr/>
          <a:lstStyle/>
          <a:p>
            <a:r>
              <a:rPr lang="en-GB" sz="2400"/>
              <a:t>Gantt chart </a:t>
            </a:r>
            <a:r>
              <a:rPr lang="cs-CZ" sz="2400" err="1"/>
              <a:t>is</a:t>
            </a:r>
            <a:r>
              <a:rPr lang="cs-CZ" sz="2400"/>
              <a:t> a </a:t>
            </a:r>
            <a:r>
              <a:rPr lang="cs-CZ" sz="2400" err="1"/>
              <a:t>graphical</a:t>
            </a:r>
            <a:r>
              <a:rPr lang="cs-CZ" sz="2400"/>
              <a:t> </a:t>
            </a:r>
            <a:r>
              <a:rPr lang="cs-CZ" sz="2400" err="1"/>
              <a:t>presentation</a:t>
            </a:r>
            <a:r>
              <a:rPr lang="cs-CZ" sz="2400"/>
              <a:t> </a:t>
            </a:r>
            <a:r>
              <a:rPr lang="cs-CZ" sz="2400" err="1"/>
              <a:t>of</a:t>
            </a:r>
            <a:r>
              <a:rPr lang="cs-CZ" sz="2400"/>
              <a:t> </a:t>
            </a:r>
            <a:r>
              <a:rPr lang="cs-CZ" sz="2400">
                <a:solidFill>
                  <a:srgbClr val="7AC143"/>
                </a:solidFill>
              </a:rPr>
              <a:t>Project </a:t>
            </a:r>
            <a:r>
              <a:rPr lang="cs-CZ" sz="2400" err="1">
                <a:solidFill>
                  <a:srgbClr val="7AC143"/>
                </a:solidFill>
              </a:rPr>
              <a:t>schedule</a:t>
            </a:r>
            <a:r>
              <a:rPr lang="cs-CZ" sz="2400"/>
              <a:t>. </a:t>
            </a:r>
            <a:r>
              <a:rPr lang="cs-CZ" sz="2400" err="1"/>
              <a:t>It</a:t>
            </a:r>
            <a:r>
              <a:rPr lang="cs-CZ" sz="2400"/>
              <a:t> </a:t>
            </a:r>
            <a:r>
              <a:rPr lang="en-GB" sz="2400"/>
              <a:t>describes </a:t>
            </a:r>
            <a:r>
              <a:rPr lang="en-GB" sz="2400">
                <a:solidFill>
                  <a:srgbClr val="7AC143"/>
                </a:solidFill>
              </a:rPr>
              <a:t>timing of tasks and milestones</a:t>
            </a:r>
            <a:r>
              <a:rPr lang="cs-CZ" sz="2400">
                <a:solidFill>
                  <a:srgbClr val="7AC143"/>
                </a:solidFill>
              </a:rPr>
              <a:t>.</a:t>
            </a:r>
            <a:endParaRPr lang="en-GB" sz="2400">
              <a:solidFill>
                <a:srgbClr val="7AC143"/>
              </a:solidFill>
            </a:endParaRPr>
          </a:p>
        </p:txBody>
      </p:sp>
      <p:graphicFrame>
        <p:nvGraphicFramePr>
          <p:cNvPr id="7" name="Tabulka 6"/>
          <p:cNvGraphicFramePr>
            <a:graphicFrameLocks noGrp="1"/>
          </p:cNvGraphicFramePr>
          <p:nvPr>
            <p:extLst>
              <p:ext uri="{D42A27DB-BD31-4B8C-83A1-F6EECF244321}">
                <p14:modId xmlns:p14="http://schemas.microsoft.com/office/powerpoint/2010/main" val="4288058695"/>
              </p:ext>
            </p:extLst>
          </p:nvPr>
        </p:nvGraphicFramePr>
        <p:xfrm>
          <a:off x="525125" y="2449959"/>
          <a:ext cx="8285180" cy="3387930"/>
        </p:xfrm>
        <a:graphic>
          <a:graphicData uri="http://schemas.openxmlformats.org/drawingml/2006/table">
            <a:tbl>
              <a:tblPr firstRow="1" firstCol="1" bandRow="1"/>
              <a:tblGrid>
                <a:gridCol w="1751612">
                  <a:extLst>
                    <a:ext uri="{9D8B030D-6E8A-4147-A177-3AD203B41FA5}">
                      <a16:colId xmlns:a16="http://schemas.microsoft.com/office/drawing/2014/main" val="20000"/>
                    </a:ext>
                  </a:extLst>
                </a:gridCol>
                <a:gridCol w="135871">
                  <a:extLst>
                    <a:ext uri="{9D8B030D-6E8A-4147-A177-3AD203B41FA5}">
                      <a16:colId xmlns:a16="http://schemas.microsoft.com/office/drawing/2014/main" val="20001"/>
                    </a:ext>
                  </a:extLst>
                </a:gridCol>
                <a:gridCol w="135871">
                  <a:extLst>
                    <a:ext uri="{9D8B030D-6E8A-4147-A177-3AD203B41FA5}">
                      <a16:colId xmlns:a16="http://schemas.microsoft.com/office/drawing/2014/main" val="20002"/>
                    </a:ext>
                  </a:extLst>
                </a:gridCol>
                <a:gridCol w="136459">
                  <a:extLst>
                    <a:ext uri="{9D8B030D-6E8A-4147-A177-3AD203B41FA5}">
                      <a16:colId xmlns:a16="http://schemas.microsoft.com/office/drawing/2014/main" val="20003"/>
                    </a:ext>
                  </a:extLst>
                </a:gridCol>
                <a:gridCol w="135871">
                  <a:extLst>
                    <a:ext uri="{9D8B030D-6E8A-4147-A177-3AD203B41FA5}">
                      <a16:colId xmlns:a16="http://schemas.microsoft.com/office/drawing/2014/main" val="20004"/>
                    </a:ext>
                  </a:extLst>
                </a:gridCol>
                <a:gridCol w="136459">
                  <a:extLst>
                    <a:ext uri="{9D8B030D-6E8A-4147-A177-3AD203B41FA5}">
                      <a16:colId xmlns:a16="http://schemas.microsoft.com/office/drawing/2014/main" val="20005"/>
                    </a:ext>
                  </a:extLst>
                </a:gridCol>
                <a:gridCol w="135871">
                  <a:extLst>
                    <a:ext uri="{9D8B030D-6E8A-4147-A177-3AD203B41FA5}">
                      <a16:colId xmlns:a16="http://schemas.microsoft.com/office/drawing/2014/main" val="20006"/>
                    </a:ext>
                  </a:extLst>
                </a:gridCol>
                <a:gridCol w="135871">
                  <a:extLst>
                    <a:ext uri="{9D8B030D-6E8A-4147-A177-3AD203B41FA5}">
                      <a16:colId xmlns:a16="http://schemas.microsoft.com/office/drawing/2014/main" val="20007"/>
                    </a:ext>
                  </a:extLst>
                </a:gridCol>
                <a:gridCol w="136459">
                  <a:extLst>
                    <a:ext uri="{9D8B030D-6E8A-4147-A177-3AD203B41FA5}">
                      <a16:colId xmlns:a16="http://schemas.microsoft.com/office/drawing/2014/main" val="20008"/>
                    </a:ext>
                  </a:extLst>
                </a:gridCol>
                <a:gridCol w="135871">
                  <a:extLst>
                    <a:ext uri="{9D8B030D-6E8A-4147-A177-3AD203B41FA5}">
                      <a16:colId xmlns:a16="http://schemas.microsoft.com/office/drawing/2014/main" val="20009"/>
                    </a:ext>
                  </a:extLst>
                </a:gridCol>
                <a:gridCol w="136459">
                  <a:extLst>
                    <a:ext uri="{9D8B030D-6E8A-4147-A177-3AD203B41FA5}">
                      <a16:colId xmlns:a16="http://schemas.microsoft.com/office/drawing/2014/main" val="20010"/>
                    </a:ext>
                  </a:extLst>
                </a:gridCol>
                <a:gridCol w="135871">
                  <a:extLst>
                    <a:ext uri="{9D8B030D-6E8A-4147-A177-3AD203B41FA5}">
                      <a16:colId xmlns:a16="http://schemas.microsoft.com/office/drawing/2014/main" val="20011"/>
                    </a:ext>
                  </a:extLst>
                </a:gridCol>
                <a:gridCol w="136459">
                  <a:extLst>
                    <a:ext uri="{9D8B030D-6E8A-4147-A177-3AD203B41FA5}">
                      <a16:colId xmlns:a16="http://schemas.microsoft.com/office/drawing/2014/main" val="20012"/>
                    </a:ext>
                  </a:extLst>
                </a:gridCol>
                <a:gridCol w="135871">
                  <a:extLst>
                    <a:ext uri="{9D8B030D-6E8A-4147-A177-3AD203B41FA5}">
                      <a16:colId xmlns:a16="http://schemas.microsoft.com/office/drawing/2014/main" val="20013"/>
                    </a:ext>
                  </a:extLst>
                </a:gridCol>
                <a:gridCol w="135871">
                  <a:extLst>
                    <a:ext uri="{9D8B030D-6E8A-4147-A177-3AD203B41FA5}">
                      <a16:colId xmlns:a16="http://schemas.microsoft.com/office/drawing/2014/main" val="20014"/>
                    </a:ext>
                  </a:extLst>
                </a:gridCol>
                <a:gridCol w="136459">
                  <a:extLst>
                    <a:ext uri="{9D8B030D-6E8A-4147-A177-3AD203B41FA5}">
                      <a16:colId xmlns:a16="http://schemas.microsoft.com/office/drawing/2014/main" val="20015"/>
                    </a:ext>
                  </a:extLst>
                </a:gridCol>
                <a:gridCol w="135871">
                  <a:extLst>
                    <a:ext uri="{9D8B030D-6E8A-4147-A177-3AD203B41FA5}">
                      <a16:colId xmlns:a16="http://schemas.microsoft.com/office/drawing/2014/main" val="20016"/>
                    </a:ext>
                  </a:extLst>
                </a:gridCol>
                <a:gridCol w="136459">
                  <a:extLst>
                    <a:ext uri="{9D8B030D-6E8A-4147-A177-3AD203B41FA5}">
                      <a16:colId xmlns:a16="http://schemas.microsoft.com/office/drawing/2014/main" val="20017"/>
                    </a:ext>
                  </a:extLst>
                </a:gridCol>
                <a:gridCol w="135871">
                  <a:extLst>
                    <a:ext uri="{9D8B030D-6E8A-4147-A177-3AD203B41FA5}">
                      <a16:colId xmlns:a16="http://schemas.microsoft.com/office/drawing/2014/main" val="20018"/>
                    </a:ext>
                  </a:extLst>
                </a:gridCol>
                <a:gridCol w="135871">
                  <a:extLst>
                    <a:ext uri="{9D8B030D-6E8A-4147-A177-3AD203B41FA5}">
                      <a16:colId xmlns:a16="http://schemas.microsoft.com/office/drawing/2014/main" val="20019"/>
                    </a:ext>
                  </a:extLst>
                </a:gridCol>
                <a:gridCol w="136459">
                  <a:extLst>
                    <a:ext uri="{9D8B030D-6E8A-4147-A177-3AD203B41FA5}">
                      <a16:colId xmlns:a16="http://schemas.microsoft.com/office/drawing/2014/main" val="20020"/>
                    </a:ext>
                  </a:extLst>
                </a:gridCol>
                <a:gridCol w="135871">
                  <a:extLst>
                    <a:ext uri="{9D8B030D-6E8A-4147-A177-3AD203B41FA5}">
                      <a16:colId xmlns:a16="http://schemas.microsoft.com/office/drawing/2014/main" val="20021"/>
                    </a:ext>
                  </a:extLst>
                </a:gridCol>
                <a:gridCol w="136459">
                  <a:extLst>
                    <a:ext uri="{9D8B030D-6E8A-4147-A177-3AD203B41FA5}">
                      <a16:colId xmlns:a16="http://schemas.microsoft.com/office/drawing/2014/main" val="20022"/>
                    </a:ext>
                  </a:extLst>
                </a:gridCol>
                <a:gridCol w="135871">
                  <a:extLst>
                    <a:ext uri="{9D8B030D-6E8A-4147-A177-3AD203B41FA5}">
                      <a16:colId xmlns:a16="http://schemas.microsoft.com/office/drawing/2014/main" val="20023"/>
                    </a:ext>
                  </a:extLst>
                </a:gridCol>
                <a:gridCol w="136459">
                  <a:extLst>
                    <a:ext uri="{9D8B030D-6E8A-4147-A177-3AD203B41FA5}">
                      <a16:colId xmlns:a16="http://schemas.microsoft.com/office/drawing/2014/main" val="20024"/>
                    </a:ext>
                  </a:extLst>
                </a:gridCol>
                <a:gridCol w="135871">
                  <a:extLst>
                    <a:ext uri="{9D8B030D-6E8A-4147-A177-3AD203B41FA5}">
                      <a16:colId xmlns:a16="http://schemas.microsoft.com/office/drawing/2014/main" val="20025"/>
                    </a:ext>
                  </a:extLst>
                </a:gridCol>
                <a:gridCol w="135871">
                  <a:extLst>
                    <a:ext uri="{9D8B030D-6E8A-4147-A177-3AD203B41FA5}">
                      <a16:colId xmlns:a16="http://schemas.microsoft.com/office/drawing/2014/main" val="20026"/>
                    </a:ext>
                  </a:extLst>
                </a:gridCol>
                <a:gridCol w="136459">
                  <a:extLst>
                    <a:ext uri="{9D8B030D-6E8A-4147-A177-3AD203B41FA5}">
                      <a16:colId xmlns:a16="http://schemas.microsoft.com/office/drawing/2014/main" val="20027"/>
                    </a:ext>
                  </a:extLst>
                </a:gridCol>
                <a:gridCol w="135871">
                  <a:extLst>
                    <a:ext uri="{9D8B030D-6E8A-4147-A177-3AD203B41FA5}">
                      <a16:colId xmlns:a16="http://schemas.microsoft.com/office/drawing/2014/main" val="20028"/>
                    </a:ext>
                  </a:extLst>
                </a:gridCol>
                <a:gridCol w="136459">
                  <a:extLst>
                    <a:ext uri="{9D8B030D-6E8A-4147-A177-3AD203B41FA5}">
                      <a16:colId xmlns:a16="http://schemas.microsoft.com/office/drawing/2014/main" val="20029"/>
                    </a:ext>
                  </a:extLst>
                </a:gridCol>
                <a:gridCol w="135871">
                  <a:extLst>
                    <a:ext uri="{9D8B030D-6E8A-4147-A177-3AD203B41FA5}">
                      <a16:colId xmlns:a16="http://schemas.microsoft.com/office/drawing/2014/main" val="20030"/>
                    </a:ext>
                  </a:extLst>
                </a:gridCol>
                <a:gridCol w="135871">
                  <a:extLst>
                    <a:ext uri="{9D8B030D-6E8A-4147-A177-3AD203B41FA5}">
                      <a16:colId xmlns:a16="http://schemas.microsoft.com/office/drawing/2014/main" val="20031"/>
                    </a:ext>
                  </a:extLst>
                </a:gridCol>
                <a:gridCol w="136459">
                  <a:extLst>
                    <a:ext uri="{9D8B030D-6E8A-4147-A177-3AD203B41FA5}">
                      <a16:colId xmlns:a16="http://schemas.microsoft.com/office/drawing/2014/main" val="20032"/>
                    </a:ext>
                  </a:extLst>
                </a:gridCol>
                <a:gridCol w="135871">
                  <a:extLst>
                    <a:ext uri="{9D8B030D-6E8A-4147-A177-3AD203B41FA5}">
                      <a16:colId xmlns:a16="http://schemas.microsoft.com/office/drawing/2014/main" val="20033"/>
                    </a:ext>
                  </a:extLst>
                </a:gridCol>
                <a:gridCol w="136459">
                  <a:extLst>
                    <a:ext uri="{9D8B030D-6E8A-4147-A177-3AD203B41FA5}">
                      <a16:colId xmlns:a16="http://schemas.microsoft.com/office/drawing/2014/main" val="20034"/>
                    </a:ext>
                  </a:extLst>
                </a:gridCol>
                <a:gridCol w="135871">
                  <a:extLst>
                    <a:ext uri="{9D8B030D-6E8A-4147-A177-3AD203B41FA5}">
                      <a16:colId xmlns:a16="http://schemas.microsoft.com/office/drawing/2014/main" val="20035"/>
                    </a:ext>
                  </a:extLst>
                </a:gridCol>
                <a:gridCol w="136459">
                  <a:extLst>
                    <a:ext uri="{9D8B030D-6E8A-4147-A177-3AD203B41FA5}">
                      <a16:colId xmlns:a16="http://schemas.microsoft.com/office/drawing/2014/main" val="20036"/>
                    </a:ext>
                  </a:extLst>
                </a:gridCol>
                <a:gridCol w="135871">
                  <a:extLst>
                    <a:ext uri="{9D8B030D-6E8A-4147-A177-3AD203B41FA5}">
                      <a16:colId xmlns:a16="http://schemas.microsoft.com/office/drawing/2014/main" val="20037"/>
                    </a:ext>
                  </a:extLst>
                </a:gridCol>
                <a:gridCol w="135871">
                  <a:extLst>
                    <a:ext uri="{9D8B030D-6E8A-4147-A177-3AD203B41FA5}">
                      <a16:colId xmlns:a16="http://schemas.microsoft.com/office/drawing/2014/main" val="20038"/>
                    </a:ext>
                  </a:extLst>
                </a:gridCol>
                <a:gridCol w="136459">
                  <a:extLst>
                    <a:ext uri="{9D8B030D-6E8A-4147-A177-3AD203B41FA5}">
                      <a16:colId xmlns:a16="http://schemas.microsoft.com/office/drawing/2014/main" val="20039"/>
                    </a:ext>
                  </a:extLst>
                </a:gridCol>
                <a:gridCol w="135871">
                  <a:extLst>
                    <a:ext uri="{9D8B030D-6E8A-4147-A177-3AD203B41FA5}">
                      <a16:colId xmlns:a16="http://schemas.microsoft.com/office/drawing/2014/main" val="20040"/>
                    </a:ext>
                  </a:extLst>
                </a:gridCol>
                <a:gridCol w="136459">
                  <a:extLst>
                    <a:ext uri="{9D8B030D-6E8A-4147-A177-3AD203B41FA5}">
                      <a16:colId xmlns:a16="http://schemas.microsoft.com/office/drawing/2014/main" val="20041"/>
                    </a:ext>
                  </a:extLst>
                </a:gridCol>
                <a:gridCol w="135871">
                  <a:extLst>
                    <a:ext uri="{9D8B030D-6E8A-4147-A177-3AD203B41FA5}">
                      <a16:colId xmlns:a16="http://schemas.microsoft.com/office/drawing/2014/main" val="20042"/>
                    </a:ext>
                  </a:extLst>
                </a:gridCol>
                <a:gridCol w="135871">
                  <a:extLst>
                    <a:ext uri="{9D8B030D-6E8A-4147-A177-3AD203B41FA5}">
                      <a16:colId xmlns:a16="http://schemas.microsoft.com/office/drawing/2014/main" val="20043"/>
                    </a:ext>
                  </a:extLst>
                </a:gridCol>
                <a:gridCol w="136459">
                  <a:extLst>
                    <a:ext uri="{9D8B030D-6E8A-4147-A177-3AD203B41FA5}">
                      <a16:colId xmlns:a16="http://schemas.microsoft.com/office/drawing/2014/main" val="20044"/>
                    </a:ext>
                  </a:extLst>
                </a:gridCol>
                <a:gridCol w="135871">
                  <a:extLst>
                    <a:ext uri="{9D8B030D-6E8A-4147-A177-3AD203B41FA5}">
                      <a16:colId xmlns:a16="http://schemas.microsoft.com/office/drawing/2014/main" val="20045"/>
                    </a:ext>
                  </a:extLst>
                </a:gridCol>
                <a:gridCol w="136459">
                  <a:extLst>
                    <a:ext uri="{9D8B030D-6E8A-4147-A177-3AD203B41FA5}">
                      <a16:colId xmlns:a16="http://schemas.microsoft.com/office/drawing/2014/main" val="20046"/>
                    </a:ext>
                  </a:extLst>
                </a:gridCol>
                <a:gridCol w="135871">
                  <a:extLst>
                    <a:ext uri="{9D8B030D-6E8A-4147-A177-3AD203B41FA5}">
                      <a16:colId xmlns:a16="http://schemas.microsoft.com/office/drawing/2014/main" val="20047"/>
                    </a:ext>
                  </a:extLst>
                </a:gridCol>
                <a:gridCol w="136459">
                  <a:extLst>
                    <a:ext uri="{9D8B030D-6E8A-4147-A177-3AD203B41FA5}">
                      <a16:colId xmlns:a16="http://schemas.microsoft.com/office/drawing/2014/main" val="20048"/>
                    </a:ext>
                  </a:extLst>
                </a:gridCol>
              </a:tblGrid>
              <a:tr h="112931">
                <a:tc>
                  <a:txBody>
                    <a:bodyPr/>
                    <a:lstStyle/>
                    <a:p>
                      <a:pPr>
                        <a:spcAft>
                          <a:spcPts val="0"/>
                        </a:spcAft>
                        <a:tabLst>
                          <a:tab pos="215900" algn="l"/>
                          <a:tab pos="215900" algn="l"/>
                        </a:tabLst>
                      </a:pPr>
                      <a:r>
                        <a:rPr lang="en-US" sz="700">
                          <a:effectLst/>
                          <a:latin typeface="Arial"/>
                          <a:ea typeface="Times New Roman"/>
                          <a:cs typeface="Times New Roman"/>
                        </a:rPr>
                        <a:t>Months</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1</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2</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3</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4</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5</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6</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7</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8</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9</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10</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11</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12</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13</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14</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15</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16</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17</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18</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19</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20</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21</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22</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23</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24</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25</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26</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27</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28</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29</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30</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31</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32</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33</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34</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35</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36</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37</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38</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39</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40</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41</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42</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43</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44</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45</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46</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47</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48</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0"/>
                  </a:ext>
                </a:extLst>
              </a:tr>
              <a:tr h="112931">
                <a:tc>
                  <a:txBody>
                    <a:bodyPr/>
                    <a:lstStyle/>
                    <a:p>
                      <a:pPr>
                        <a:spcAft>
                          <a:spcPts val="0"/>
                        </a:spcAft>
                        <a:tabLst>
                          <a:tab pos="215900" algn="l"/>
                          <a:tab pos="215900" algn="l"/>
                        </a:tabLst>
                      </a:pPr>
                      <a:r>
                        <a:rPr lang="en-US" sz="700">
                          <a:effectLst/>
                          <a:latin typeface="Arial"/>
                          <a:ea typeface="Times New Roman"/>
                          <a:cs typeface="Times New Roman"/>
                        </a:rPr>
                        <a:t>WP1 Simulations</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0504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0504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0504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0504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0504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0504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0504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0504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0504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0504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0504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0504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1"/>
                  </a:ext>
                </a:extLst>
              </a:tr>
              <a:tr h="112931">
                <a:tc>
                  <a:txBody>
                    <a:bodyPr/>
                    <a:lstStyle/>
                    <a:p>
                      <a:pPr>
                        <a:spcAft>
                          <a:spcPts val="0"/>
                        </a:spcAft>
                        <a:tabLst>
                          <a:tab pos="215900" algn="l"/>
                          <a:tab pos="215900" algn="l"/>
                        </a:tabLst>
                      </a:pPr>
                      <a:r>
                        <a:rPr lang="en-US" sz="700">
                          <a:effectLst/>
                          <a:latin typeface="Arial"/>
                          <a:ea typeface="Times New Roman"/>
                          <a:cs typeface="Times New Roman"/>
                        </a:rPr>
                        <a:t>T1.1 </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2"/>
                  </a:ext>
                </a:extLst>
              </a:tr>
              <a:tr h="112931">
                <a:tc>
                  <a:txBody>
                    <a:bodyPr/>
                    <a:lstStyle/>
                    <a:p>
                      <a:pPr>
                        <a:spcAft>
                          <a:spcPts val="0"/>
                        </a:spcAft>
                        <a:tabLst>
                          <a:tab pos="215900" algn="l"/>
                          <a:tab pos="215900" algn="l"/>
                        </a:tabLst>
                      </a:pPr>
                      <a:r>
                        <a:rPr lang="en-US" sz="700">
                          <a:effectLst/>
                          <a:latin typeface="Arial"/>
                          <a:ea typeface="Times New Roman"/>
                          <a:cs typeface="Times New Roman"/>
                        </a:rPr>
                        <a:t>T1.2</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cs-CZ" sz="700">
                          <a:effectLst/>
                          <a:latin typeface="Arial"/>
                          <a:ea typeface="Times New Roman"/>
                          <a:cs typeface="Times New Roman"/>
                        </a:rPr>
                        <a:t>D</a:t>
                      </a: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3"/>
                  </a:ext>
                </a:extLst>
              </a:tr>
              <a:tr h="112931">
                <a:tc>
                  <a:txBody>
                    <a:bodyPr/>
                    <a:lstStyle/>
                    <a:p>
                      <a:pPr>
                        <a:spcAft>
                          <a:spcPts val="0"/>
                        </a:spcAft>
                        <a:tabLst>
                          <a:tab pos="215900" algn="l"/>
                          <a:tab pos="215900" algn="l"/>
                        </a:tabLst>
                      </a:pPr>
                      <a:r>
                        <a:rPr lang="en-US" sz="700">
                          <a:effectLst/>
                          <a:latin typeface="Arial"/>
                          <a:ea typeface="Times New Roman"/>
                          <a:cs typeface="Times New Roman"/>
                        </a:rPr>
                        <a:t>T1.3</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5B8B7"/>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r h="112931">
                <a:tc>
                  <a:txBody>
                    <a:bodyPr/>
                    <a:lstStyle/>
                    <a:p>
                      <a:pPr>
                        <a:spcAft>
                          <a:spcPts val="0"/>
                        </a:spcAft>
                        <a:tabLst>
                          <a:tab pos="215900" algn="l"/>
                          <a:tab pos="215900" algn="l"/>
                        </a:tabLst>
                      </a:pPr>
                      <a:r>
                        <a:rPr lang="en-US" sz="700">
                          <a:effectLst/>
                          <a:latin typeface="Arial"/>
                          <a:ea typeface="Times New Roman"/>
                          <a:cs typeface="Times New Roman"/>
                        </a:rPr>
                        <a:t>WP2 </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BBB5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5"/>
                  </a:ext>
                </a:extLst>
              </a:tr>
              <a:tr h="112931">
                <a:tc>
                  <a:txBody>
                    <a:bodyPr/>
                    <a:lstStyle/>
                    <a:p>
                      <a:pPr>
                        <a:spcAft>
                          <a:spcPts val="0"/>
                        </a:spcAft>
                        <a:tabLst>
                          <a:tab pos="215900" algn="l"/>
                          <a:tab pos="215900" algn="l"/>
                        </a:tabLst>
                      </a:pPr>
                      <a:r>
                        <a:rPr lang="en-US" sz="700">
                          <a:effectLst/>
                          <a:latin typeface="Arial"/>
                          <a:ea typeface="Times New Roman"/>
                          <a:cs typeface="Times New Roman"/>
                        </a:rPr>
                        <a:t>T2.1</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r>
                        <a:rPr lang="cs-CZ" sz="700">
                          <a:effectLst/>
                          <a:latin typeface="Arial"/>
                          <a:ea typeface="Times New Roman"/>
                          <a:cs typeface="Times New Roman"/>
                        </a:rPr>
                        <a:t>D</a:t>
                      </a: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6"/>
                  </a:ext>
                </a:extLst>
              </a:tr>
              <a:tr h="112931">
                <a:tc>
                  <a:txBody>
                    <a:bodyPr/>
                    <a:lstStyle/>
                    <a:p>
                      <a:pPr>
                        <a:spcAft>
                          <a:spcPts val="0"/>
                        </a:spcAft>
                        <a:tabLst>
                          <a:tab pos="215900" algn="l"/>
                          <a:tab pos="215900" algn="l"/>
                        </a:tabLst>
                      </a:pPr>
                      <a:r>
                        <a:rPr lang="en-US" sz="700">
                          <a:effectLst/>
                          <a:latin typeface="Arial"/>
                          <a:ea typeface="Times New Roman"/>
                          <a:cs typeface="Times New Roman"/>
                        </a:rPr>
                        <a:t>T2.2.</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7"/>
                  </a:ext>
                </a:extLst>
              </a:tr>
              <a:tr h="112931">
                <a:tc>
                  <a:txBody>
                    <a:bodyPr/>
                    <a:lstStyle/>
                    <a:p>
                      <a:pPr>
                        <a:spcAft>
                          <a:spcPts val="0"/>
                        </a:spcAft>
                        <a:tabLst>
                          <a:tab pos="215900" algn="l"/>
                          <a:tab pos="215900" algn="l"/>
                        </a:tabLst>
                      </a:pPr>
                      <a:r>
                        <a:rPr lang="en-US" sz="700">
                          <a:effectLst/>
                          <a:latin typeface="Arial"/>
                          <a:ea typeface="Times New Roman"/>
                          <a:cs typeface="Times New Roman"/>
                        </a:rPr>
                        <a:t>T2.3</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r>
                        <a:rPr lang="cs-CZ" sz="700">
                          <a:effectLst/>
                          <a:latin typeface="Arial"/>
                          <a:ea typeface="Times New Roman"/>
                          <a:cs typeface="Times New Roman"/>
                        </a:rPr>
                        <a:t>D</a:t>
                      </a: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8"/>
                  </a:ext>
                </a:extLst>
              </a:tr>
              <a:tr h="112931">
                <a:tc>
                  <a:txBody>
                    <a:bodyPr/>
                    <a:lstStyle/>
                    <a:p>
                      <a:pPr>
                        <a:spcAft>
                          <a:spcPts val="0"/>
                        </a:spcAft>
                        <a:tabLst>
                          <a:tab pos="215900" algn="l"/>
                          <a:tab pos="215900" algn="l"/>
                        </a:tabLst>
                      </a:pPr>
                      <a:r>
                        <a:rPr lang="en-US" sz="700">
                          <a:effectLst/>
                          <a:latin typeface="Arial"/>
                          <a:ea typeface="Times New Roman"/>
                          <a:cs typeface="Times New Roman"/>
                        </a:rPr>
                        <a:t>T2.4</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6E3BC"/>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9"/>
                  </a:ext>
                </a:extLst>
              </a:tr>
              <a:tr h="112931">
                <a:tc>
                  <a:txBody>
                    <a:bodyPr/>
                    <a:lstStyle/>
                    <a:p>
                      <a:pPr>
                        <a:spcAft>
                          <a:spcPts val="0"/>
                        </a:spcAft>
                        <a:tabLst>
                          <a:tab pos="215900" algn="l"/>
                          <a:tab pos="215900" algn="l"/>
                        </a:tabLst>
                      </a:pPr>
                      <a:r>
                        <a:rPr lang="en-US" sz="700">
                          <a:effectLst/>
                          <a:latin typeface="Arial"/>
                          <a:ea typeface="Times New Roman"/>
                          <a:cs typeface="Times New Roman"/>
                        </a:rPr>
                        <a:t>WP3</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64A2"/>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64A2"/>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64A2"/>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64A2"/>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64A2"/>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64A2"/>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64A2"/>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64A2"/>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64A2"/>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64A2"/>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64A2"/>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64A2"/>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0"/>
                  </a:ext>
                </a:extLst>
              </a:tr>
              <a:tr h="112931">
                <a:tc>
                  <a:txBody>
                    <a:bodyPr/>
                    <a:lstStyle/>
                    <a:p>
                      <a:pPr>
                        <a:spcAft>
                          <a:spcPts val="0"/>
                        </a:spcAft>
                        <a:tabLst>
                          <a:tab pos="215900" algn="l"/>
                          <a:tab pos="215900" algn="l"/>
                        </a:tabLst>
                      </a:pPr>
                      <a:r>
                        <a:rPr lang="en-US" sz="700">
                          <a:effectLst/>
                          <a:latin typeface="Arial"/>
                          <a:ea typeface="Times New Roman"/>
                          <a:cs typeface="Times New Roman"/>
                        </a:rPr>
                        <a:t>T3.1</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1"/>
                  </a:ext>
                </a:extLst>
              </a:tr>
              <a:tr h="112931">
                <a:tc>
                  <a:txBody>
                    <a:bodyPr/>
                    <a:lstStyle/>
                    <a:p>
                      <a:pPr>
                        <a:spcAft>
                          <a:spcPts val="0"/>
                        </a:spcAft>
                        <a:tabLst>
                          <a:tab pos="215900" algn="l"/>
                          <a:tab pos="215900" algn="l"/>
                        </a:tabLst>
                      </a:pPr>
                      <a:r>
                        <a:rPr lang="en-US" sz="700">
                          <a:effectLst/>
                          <a:latin typeface="Arial"/>
                          <a:ea typeface="Times New Roman"/>
                          <a:cs typeface="Times New Roman"/>
                        </a:rPr>
                        <a:t>T3.2</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2"/>
                  </a:ext>
                </a:extLst>
              </a:tr>
              <a:tr h="112931">
                <a:tc>
                  <a:txBody>
                    <a:bodyPr/>
                    <a:lstStyle/>
                    <a:p>
                      <a:pPr>
                        <a:spcAft>
                          <a:spcPts val="0"/>
                        </a:spcAft>
                        <a:tabLst>
                          <a:tab pos="215900" algn="l"/>
                          <a:tab pos="215900" algn="l"/>
                        </a:tabLst>
                      </a:pPr>
                      <a:r>
                        <a:rPr lang="en-US" sz="700">
                          <a:effectLst/>
                          <a:latin typeface="Arial"/>
                          <a:ea typeface="Times New Roman"/>
                          <a:cs typeface="Times New Roman"/>
                        </a:rPr>
                        <a:t>T3.3</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9"/>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3"/>
                  </a:ext>
                </a:extLst>
              </a:tr>
              <a:tr h="112931">
                <a:tc>
                  <a:txBody>
                    <a:bodyPr/>
                    <a:lstStyle/>
                    <a:p>
                      <a:pPr>
                        <a:spcAft>
                          <a:spcPts val="0"/>
                        </a:spcAft>
                        <a:tabLst>
                          <a:tab pos="215900" algn="l"/>
                          <a:tab pos="215900" algn="l"/>
                        </a:tabLst>
                      </a:pPr>
                      <a:r>
                        <a:rPr lang="en-US" sz="700">
                          <a:effectLst/>
                          <a:latin typeface="Arial"/>
                          <a:ea typeface="Times New Roman"/>
                          <a:cs typeface="Times New Roman"/>
                        </a:rPr>
                        <a:t>WP4</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BACC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4"/>
                  </a:ext>
                </a:extLst>
              </a:tr>
              <a:tr h="112931">
                <a:tc>
                  <a:txBody>
                    <a:bodyPr/>
                    <a:lstStyle/>
                    <a:p>
                      <a:pPr>
                        <a:spcAft>
                          <a:spcPts val="0"/>
                        </a:spcAft>
                        <a:tabLst>
                          <a:tab pos="215900" algn="l"/>
                          <a:tab pos="215900" algn="l"/>
                        </a:tabLst>
                      </a:pPr>
                      <a:r>
                        <a:rPr lang="en-US" sz="700">
                          <a:effectLst/>
                          <a:latin typeface="Arial"/>
                          <a:ea typeface="Times New Roman"/>
                          <a:cs typeface="Times New Roman"/>
                        </a:rPr>
                        <a:t>T4.1</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cs-CZ" sz="700">
                          <a:effectLst/>
                          <a:latin typeface="Arial"/>
                          <a:ea typeface="Times New Roman"/>
                          <a:cs typeface="Times New Roman"/>
                        </a:rPr>
                        <a:t>D</a:t>
                      </a: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5"/>
                  </a:ext>
                </a:extLst>
              </a:tr>
              <a:tr h="112931">
                <a:tc>
                  <a:txBody>
                    <a:bodyPr/>
                    <a:lstStyle/>
                    <a:p>
                      <a:pPr>
                        <a:spcAft>
                          <a:spcPts val="0"/>
                        </a:spcAft>
                        <a:tabLst>
                          <a:tab pos="215900" algn="l"/>
                          <a:tab pos="215900" algn="l"/>
                        </a:tabLst>
                      </a:pPr>
                      <a:r>
                        <a:rPr lang="en-US" sz="700">
                          <a:effectLst/>
                          <a:latin typeface="Arial"/>
                          <a:ea typeface="Times New Roman"/>
                          <a:cs typeface="Times New Roman"/>
                        </a:rPr>
                        <a:t>T4.2</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6"/>
                  </a:ext>
                </a:extLst>
              </a:tr>
              <a:tr h="112931">
                <a:tc>
                  <a:txBody>
                    <a:bodyPr/>
                    <a:lstStyle/>
                    <a:p>
                      <a:pPr>
                        <a:spcAft>
                          <a:spcPts val="0"/>
                        </a:spcAft>
                        <a:tabLst>
                          <a:tab pos="215900" algn="l"/>
                          <a:tab pos="215900" algn="l"/>
                        </a:tabLst>
                      </a:pPr>
                      <a:r>
                        <a:rPr lang="en-US" sz="700">
                          <a:effectLst/>
                          <a:latin typeface="Arial"/>
                          <a:ea typeface="Times New Roman"/>
                          <a:cs typeface="Times New Roman"/>
                        </a:rPr>
                        <a:t>T4.3</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cs-CZ" sz="700">
                          <a:effectLst/>
                          <a:latin typeface="Arial"/>
                          <a:ea typeface="Times New Roman"/>
                          <a:cs typeface="Times New Roman"/>
                        </a:rPr>
                        <a:t>D</a:t>
                      </a: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7"/>
                  </a:ext>
                </a:extLst>
              </a:tr>
              <a:tr h="112931">
                <a:tc>
                  <a:txBody>
                    <a:bodyPr/>
                    <a:lstStyle/>
                    <a:p>
                      <a:pPr>
                        <a:spcAft>
                          <a:spcPts val="0"/>
                        </a:spcAft>
                        <a:tabLst>
                          <a:tab pos="215900" algn="l"/>
                          <a:tab pos="215900" algn="l"/>
                        </a:tabLst>
                      </a:pPr>
                      <a:r>
                        <a:rPr lang="en-US" sz="700">
                          <a:effectLst/>
                          <a:latin typeface="Arial"/>
                          <a:ea typeface="Times New Roman"/>
                          <a:cs typeface="Times New Roman"/>
                        </a:rPr>
                        <a:t>T4.4</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8"/>
                  </a:ext>
                </a:extLst>
              </a:tr>
              <a:tr h="112931">
                <a:tc>
                  <a:txBody>
                    <a:bodyPr/>
                    <a:lstStyle/>
                    <a:p>
                      <a:pPr>
                        <a:spcAft>
                          <a:spcPts val="0"/>
                        </a:spcAft>
                        <a:tabLst>
                          <a:tab pos="215900" algn="l"/>
                          <a:tab pos="215900" algn="l"/>
                        </a:tabLst>
                      </a:pPr>
                      <a:r>
                        <a:rPr lang="en-US" sz="700">
                          <a:effectLst/>
                          <a:latin typeface="Arial"/>
                          <a:ea typeface="Times New Roman"/>
                          <a:cs typeface="Times New Roman"/>
                        </a:rPr>
                        <a:t>T4.5</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6DDE8"/>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9"/>
                  </a:ext>
                </a:extLst>
              </a:tr>
              <a:tr h="112931">
                <a:tc>
                  <a:txBody>
                    <a:bodyPr/>
                    <a:lstStyle/>
                    <a:p>
                      <a:pPr>
                        <a:spcAft>
                          <a:spcPts val="0"/>
                        </a:spcAft>
                        <a:tabLst>
                          <a:tab pos="215900" algn="l"/>
                          <a:tab pos="215900" algn="l"/>
                        </a:tabLst>
                      </a:pPr>
                      <a:r>
                        <a:rPr lang="en-US" sz="700">
                          <a:effectLst/>
                          <a:latin typeface="Arial"/>
                          <a:ea typeface="Times New Roman"/>
                          <a:cs typeface="Times New Roman"/>
                        </a:rPr>
                        <a:t>WP5</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7964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7964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7964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7964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79646"/>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79646"/>
                    </a:solidFill>
                  </a:tcPr>
                </a:tc>
                <a:extLst>
                  <a:ext uri="{0D108BD9-81ED-4DB2-BD59-A6C34878D82A}">
                    <a16:rowId xmlns:a16="http://schemas.microsoft.com/office/drawing/2014/main" val="10020"/>
                  </a:ext>
                </a:extLst>
              </a:tr>
              <a:tr h="112931">
                <a:tc>
                  <a:txBody>
                    <a:bodyPr/>
                    <a:lstStyle/>
                    <a:p>
                      <a:pPr>
                        <a:spcAft>
                          <a:spcPts val="0"/>
                        </a:spcAft>
                        <a:tabLst>
                          <a:tab pos="215900" algn="l"/>
                          <a:tab pos="215900" algn="l"/>
                        </a:tabLst>
                      </a:pPr>
                      <a:r>
                        <a:rPr lang="en-US" sz="700">
                          <a:effectLst/>
                          <a:latin typeface="Arial"/>
                          <a:ea typeface="Times New Roman"/>
                          <a:cs typeface="Times New Roman"/>
                        </a:rPr>
                        <a:t>T5.1</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BD4B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BD4B4"/>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BD4B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21"/>
                  </a:ext>
                </a:extLst>
              </a:tr>
              <a:tr h="112931">
                <a:tc>
                  <a:txBody>
                    <a:bodyPr/>
                    <a:lstStyle/>
                    <a:p>
                      <a:pPr>
                        <a:spcAft>
                          <a:spcPts val="0"/>
                        </a:spcAft>
                        <a:tabLst>
                          <a:tab pos="215900" algn="l"/>
                          <a:tab pos="215900" algn="l"/>
                        </a:tabLst>
                      </a:pPr>
                      <a:r>
                        <a:rPr lang="en-US" sz="700">
                          <a:effectLst/>
                          <a:latin typeface="Arial"/>
                          <a:ea typeface="Times New Roman"/>
                          <a:cs typeface="Times New Roman"/>
                        </a:rPr>
                        <a:t>T5.2</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BD4B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BD4B4"/>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BD4B4"/>
                    </a:solidFill>
                  </a:tcPr>
                </a:tc>
                <a:extLst>
                  <a:ext uri="{0D108BD9-81ED-4DB2-BD59-A6C34878D82A}">
                    <a16:rowId xmlns:a16="http://schemas.microsoft.com/office/drawing/2014/main" val="10022"/>
                  </a:ext>
                </a:extLst>
              </a:tr>
              <a:tr h="112931">
                <a:tc>
                  <a:txBody>
                    <a:bodyPr/>
                    <a:lstStyle/>
                    <a:p>
                      <a:pPr>
                        <a:spcAft>
                          <a:spcPts val="0"/>
                        </a:spcAft>
                        <a:tabLst>
                          <a:tab pos="215900" algn="l"/>
                          <a:tab pos="215900" algn="l"/>
                        </a:tabLst>
                      </a:pPr>
                      <a:r>
                        <a:rPr lang="en-US" sz="700">
                          <a:effectLst/>
                          <a:latin typeface="Arial"/>
                          <a:ea typeface="Times New Roman"/>
                          <a:cs typeface="Times New Roman"/>
                        </a:rPr>
                        <a:t>WP6</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extLst>
                  <a:ext uri="{0D108BD9-81ED-4DB2-BD59-A6C34878D82A}">
                    <a16:rowId xmlns:a16="http://schemas.microsoft.com/office/drawing/2014/main" val="10023"/>
                  </a:ext>
                </a:extLst>
              </a:tr>
              <a:tr h="112931">
                <a:tc>
                  <a:txBody>
                    <a:bodyPr/>
                    <a:lstStyle/>
                    <a:p>
                      <a:pPr>
                        <a:spcAft>
                          <a:spcPts val="0"/>
                        </a:spcAft>
                        <a:tabLst>
                          <a:tab pos="215900" algn="l"/>
                          <a:tab pos="215900" algn="l"/>
                        </a:tabLst>
                      </a:pPr>
                      <a:r>
                        <a:rPr lang="en-US" sz="700">
                          <a:effectLst/>
                          <a:latin typeface="Arial"/>
                          <a:ea typeface="Times New Roman"/>
                          <a:cs typeface="Times New Roman"/>
                        </a:rPr>
                        <a:t>T6.1</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24"/>
                  </a:ext>
                </a:extLst>
              </a:tr>
              <a:tr h="112931">
                <a:tc>
                  <a:txBody>
                    <a:bodyPr/>
                    <a:lstStyle/>
                    <a:p>
                      <a:pPr>
                        <a:spcAft>
                          <a:spcPts val="0"/>
                        </a:spcAft>
                        <a:tabLst>
                          <a:tab pos="215900" algn="l"/>
                          <a:tab pos="215900" algn="l"/>
                        </a:tabLst>
                      </a:pPr>
                      <a:r>
                        <a:rPr lang="en-US" sz="700">
                          <a:effectLst/>
                          <a:latin typeface="Arial"/>
                          <a:ea typeface="Times New Roman"/>
                          <a:cs typeface="Times New Roman"/>
                        </a:rPr>
                        <a:t>T6.2</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extLst>
                  <a:ext uri="{0D108BD9-81ED-4DB2-BD59-A6C34878D82A}">
                    <a16:rowId xmlns:a16="http://schemas.microsoft.com/office/drawing/2014/main" val="10025"/>
                  </a:ext>
                </a:extLst>
              </a:tr>
              <a:tr h="112931">
                <a:tc>
                  <a:txBody>
                    <a:bodyPr/>
                    <a:lstStyle/>
                    <a:p>
                      <a:pPr>
                        <a:spcAft>
                          <a:spcPts val="0"/>
                        </a:spcAft>
                        <a:tabLst>
                          <a:tab pos="215900" algn="l"/>
                          <a:tab pos="215900" algn="l"/>
                        </a:tabLst>
                      </a:pPr>
                      <a:r>
                        <a:rPr lang="en-US" sz="700">
                          <a:effectLst/>
                          <a:latin typeface="Arial"/>
                          <a:ea typeface="Times New Roman"/>
                          <a:cs typeface="Times New Roman"/>
                        </a:rPr>
                        <a:t>T6.3</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S</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W</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W</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S</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extLst>
                  <a:ext uri="{0D108BD9-81ED-4DB2-BD59-A6C34878D82A}">
                    <a16:rowId xmlns:a16="http://schemas.microsoft.com/office/drawing/2014/main" val="10026"/>
                  </a:ext>
                </a:extLst>
              </a:tr>
              <a:tr h="112931">
                <a:tc>
                  <a:txBody>
                    <a:bodyPr/>
                    <a:lstStyle/>
                    <a:p>
                      <a:pPr>
                        <a:spcAft>
                          <a:spcPts val="0"/>
                        </a:spcAft>
                        <a:tabLst>
                          <a:tab pos="215900" algn="l"/>
                          <a:tab pos="215900" algn="l"/>
                        </a:tabLst>
                      </a:pPr>
                      <a:r>
                        <a:rPr lang="en-US" sz="700">
                          <a:effectLst/>
                          <a:latin typeface="Arial"/>
                          <a:ea typeface="Times New Roman"/>
                          <a:cs typeface="Times New Roman"/>
                        </a:rPr>
                        <a:t>WP7</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F81BD"/>
                    </a:solidFill>
                  </a:tcPr>
                </a:tc>
                <a:extLst>
                  <a:ext uri="{0D108BD9-81ED-4DB2-BD59-A6C34878D82A}">
                    <a16:rowId xmlns:a16="http://schemas.microsoft.com/office/drawing/2014/main" val="10027"/>
                  </a:ext>
                </a:extLst>
              </a:tr>
              <a:tr h="112931">
                <a:tc>
                  <a:txBody>
                    <a:bodyPr/>
                    <a:lstStyle/>
                    <a:p>
                      <a:pPr>
                        <a:spcAft>
                          <a:spcPts val="0"/>
                        </a:spcAft>
                        <a:tabLst>
                          <a:tab pos="215900" algn="l"/>
                          <a:tab pos="215900" algn="l"/>
                        </a:tabLst>
                      </a:pPr>
                      <a:r>
                        <a:rPr lang="en-US" sz="700">
                          <a:effectLst/>
                          <a:latin typeface="Arial"/>
                          <a:ea typeface="Times New Roman"/>
                          <a:cs typeface="Times New Roman"/>
                        </a:rPr>
                        <a:t>T7.1</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D</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extLst>
                  <a:ext uri="{0D108BD9-81ED-4DB2-BD59-A6C34878D82A}">
                    <a16:rowId xmlns:a16="http://schemas.microsoft.com/office/drawing/2014/main" val="10028"/>
                  </a:ext>
                </a:extLst>
              </a:tr>
              <a:tr h="112931">
                <a:tc>
                  <a:txBody>
                    <a:bodyPr/>
                    <a:lstStyle/>
                    <a:p>
                      <a:pPr>
                        <a:spcAft>
                          <a:spcPts val="0"/>
                        </a:spcAft>
                        <a:tabLst>
                          <a:tab pos="215900" algn="l"/>
                          <a:tab pos="215900" algn="l"/>
                        </a:tabLst>
                      </a:pPr>
                      <a:r>
                        <a:rPr lang="en-US" sz="700">
                          <a:effectLst/>
                          <a:latin typeface="Arial"/>
                          <a:ea typeface="Times New Roman"/>
                          <a:cs typeface="Times New Roman"/>
                        </a:rPr>
                        <a:t>T7.2</a:t>
                      </a:r>
                      <a:endParaRPr lang="cs-CZ" sz="700">
                        <a:effectLst/>
                        <a:latin typeface="Arial"/>
                        <a:ea typeface="Times New Roman"/>
                        <a:cs typeface="Times New Roman"/>
                      </a:endParaRPr>
                    </a:p>
                  </a:txBody>
                  <a:tcPr marL="0" marR="0"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C</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C</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C</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C</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C</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C</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C</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 </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spcAft>
                          <a:spcPts val="0"/>
                        </a:spcAft>
                        <a:tabLst>
                          <a:tab pos="215900" algn="l"/>
                          <a:tab pos="215900" algn="l"/>
                        </a:tabLst>
                      </a:pPr>
                      <a:r>
                        <a:rPr lang="en-US" sz="700">
                          <a:effectLst/>
                          <a:latin typeface="Arial"/>
                          <a:ea typeface="Times New Roman"/>
                          <a:cs typeface="Times New Roman"/>
                        </a:rPr>
                        <a:t>C</a:t>
                      </a:r>
                      <a:endParaRPr lang="cs-CZ" sz="700">
                        <a:effectLst/>
                        <a:latin typeface="Arial"/>
                        <a:ea typeface="Times New Roman"/>
                        <a:cs typeface="Times New Roman"/>
                      </a:endParaRPr>
                    </a:p>
                  </a:txBody>
                  <a:tcPr marL="0" marR="0"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extLst>
                  <a:ext uri="{0D108BD9-81ED-4DB2-BD59-A6C34878D82A}">
                    <a16:rowId xmlns:a16="http://schemas.microsoft.com/office/drawing/2014/main" val="10029"/>
                  </a:ext>
                </a:extLst>
              </a:tr>
            </a:tbl>
          </a:graphicData>
        </a:graphic>
      </p:graphicFrame>
      <p:sp>
        <p:nvSpPr>
          <p:cNvPr id="4" name="Ovál 3"/>
          <p:cNvSpPr/>
          <p:nvPr/>
        </p:nvSpPr>
        <p:spPr bwMode="auto">
          <a:xfrm>
            <a:off x="3010394" y="2784762"/>
            <a:ext cx="249382" cy="201881"/>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18000" rIns="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harset="0"/>
              </a:rPr>
              <a:t>M1</a:t>
            </a:r>
          </a:p>
        </p:txBody>
      </p:sp>
      <p:sp>
        <p:nvSpPr>
          <p:cNvPr id="8" name="Ovál 7"/>
          <p:cNvSpPr/>
          <p:nvPr/>
        </p:nvSpPr>
        <p:spPr bwMode="auto">
          <a:xfrm>
            <a:off x="5407231" y="4041567"/>
            <a:ext cx="249382" cy="201881"/>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18000" rIns="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harset="0"/>
              </a:rPr>
              <a:t>M3</a:t>
            </a:r>
          </a:p>
        </p:txBody>
      </p:sp>
      <p:sp>
        <p:nvSpPr>
          <p:cNvPr id="9" name="Ovál 8"/>
          <p:cNvSpPr/>
          <p:nvPr/>
        </p:nvSpPr>
        <p:spPr bwMode="auto">
          <a:xfrm>
            <a:off x="7853547" y="4718461"/>
            <a:ext cx="249382" cy="201881"/>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18000" rIns="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harset="0"/>
              </a:rPr>
              <a:t>M5</a:t>
            </a:r>
          </a:p>
        </p:txBody>
      </p:sp>
      <p:sp>
        <p:nvSpPr>
          <p:cNvPr id="10" name="Ovál 9"/>
          <p:cNvSpPr/>
          <p:nvPr/>
        </p:nvSpPr>
        <p:spPr bwMode="auto">
          <a:xfrm>
            <a:off x="3778332" y="3552700"/>
            <a:ext cx="249382" cy="201881"/>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18000" rIns="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harset="0"/>
              </a:rPr>
              <a:t>M2</a:t>
            </a:r>
          </a:p>
        </p:txBody>
      </p:sp>
      <p:sp>
        <p:nvSpPr>
          <p:cNvPr id="11" name="Ovál 10"/>
          <p:cNvSpPr/>
          <p:nvPr/>
        </p:nvSpPr>
        <p:spPr bwMode="auto">
          <a:xfrm>
            <a:off x="6248399" y="4336472"/>
            <a:ext cx="249382" cy="201881"/>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18000" rIns="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harset="0"/>
              </a:rPr>
              <a:t>M4</a:t>
            </a:r>
          </a:p>
        </p:txBody>
      </p:sp>
    </p:spTree>
    <p:extLst>
      <p:ext uri="{BB962C8B-B14F-4D97-AF65-F5344CB8AC3E}">
        <p14:creationId xmlns:p14="http://schemas.microsoft.com/office/powerpoint/2010/main" val="1240713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txBox="1">
            <a:spLocks/>
          </p:cNvSpPr>
          <p:nvPr/>
        </p:nvSpPr>
        <p:spPr>
          <a:xfrm>
            <a:off x="395536" y="-27384"/>
            <a:ext cx="8496944" cy="158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200"/>
              </a:lnSpc>
            </a:pPr>
            <a:r>
              <a:rPr lang="cs-CZ" sz="4000" kern="0" err="1">
                <a:solidFill>
                  <a:srgbClr val="7AC143"/>
                </a:solidFill>
                <a:ea typeface="ＭＳ Ｐゴシック" charset="0"/>
              </a:rPr>
              <a:t>Gantt</a:t>
            </a:r>
            <a:r>
              <a:rPr lang="cs-CZ" sz="4000" kern="0">
                <a:solidFill>
                  <a:srgbClr val="7AC143"/>
                </a:solidFill>
                <a:ea typeface="ＭＳ Ｐゴシック" charset="0"/>
              </a:rPr>
              <a:t> chart</a:t>
            </a:r>
            <a:endParaRPr lang="en-GB" sz="4000">
              <a:solidFill>
                <a:srgbClr val="FF0000"/>
              </a:solidFill>
            </a:endParaRPr>
          </a:p>
          <a:p>
            <a:pPr>
              <a:lnSpc>
                <a:spcPts val="5200"/>
              </a:lnSpc>
            </a:pPr>
            <a:endParaRPr lang="cs-CZ" sz="4000" b="1"/>
          </a:p>
        </p:txBody>
      </p:sp>
      <p:pic>
        <p:nvPicPr>
          <p:cNvPr id="6" name="Bild 1" descr="Macintosh HD:Users:q001zt:Desktop:Horizon 2020:APERIM:Stage 2:APERIM-GANTT.pdf"/>
          <p:cNvPicPr/>
          <p:nvPr/>
        </p:nvPicPr>
        <p:blipFill>
          <a:blip r:embed="rId3">
            <a:extLst>
              <a:ext uri="{28A0092B-C50C-407E-A947-70E740481C1C}">
                <a14:useLocalDpi xmlns:a14="http://schemas.microsoft.com/office/drawing/2010/main" val="0"/>
              </a:ext>
            </a:extLst>
          </a:blip>
          <a:srcRect/>
          <a:stretch>
            <a:fillRect/>
          </a:stretch>
        </p:blipFill>
        <p:spPr bwMode="auto">
          <a:xfrm>
            <a:off x="1040525" y="930160"/>
            <a:ext cx="7126014" cy="4162102"/>
          </a:xfrm>
          <a:prstGeom prst="rect">
            <a:avLst/>
          </a:prstGeom>
          <a:noFill/>
          <a:ln>
            <a:noFill/>
          </a:ln>
        </p:spPr>
      </p:pic>
      <p:pic>
        <p:nvPicPr>
          <p:cNvPr id="7" name="Picture 1"/>
          <p:cNvPicPr/>
          <p:nvPr/>
        </p:nvPicPr>
        <p:blipFill>
          <a:blip r:embed="rId4">
            <a:grayscl/>
          </a:blip>
          <a:srcRect l="2678" t="21224" r="12076" b="56214"/>
          <a:stretch>
            <a:fillRect/>
          </a:stretch>
        </p:blipFill>
        <p:spPr bwMode="auto">
          <a:xfrm>
            <a:off x="1160060" y="5213445"/>
            <a:ext cx="7006479" cy="1167883"/>
          </a:xfrm>
          <a:prstGeom prst="rect">
            <a:avLst/>
          </a:prstGeom>
          <a:noFill/>
          <a:ln w="9525">
            <a:noFill/>
            <a:miter lim="800000"/>
            <a:headEnd/>
            <a:tailEnd/>
          </a:ln>
        </p:spPr>
      </p:pic>
    </p:spTree>
    <p:extLst>
      <p:ext uri="{BB962C8B-B14F-4D97-AF65-F5344CB8AC3E}">
        <p14:creationId xmlns:p14="http://schemas.microsoft.com/office/powerpoint/2010/main" val="14478724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GANTT Chart - </a:t>
            </a:r>
            <a:r>
              <a:rPr lang="cs-CZ" err="1"/>
              <a:t>examples</a:t>
            </a:r>
            <a:endParaRPr lang="cs-CZ"/>
          </a:p>
        </p:txBody>
      </p:sp>
      <p:graphicFrame>
        <p:nvGraphicFramePr>
          <p:cNvPr id="4" name="Chart 8"/>
          <p:cNvGraphicFramePr/>
          <p:nvPr>
            <p:extLst>
              <p:ext uri="{D42A27DB-BD31-4B8C-83A1-F6EECF244321}">
                <p14:modId xmlns:p14="http://schemas.microsoft.com/office/powerpoint/2010/main" val="2301937529"/>
              </p:ext>
            </p:extLst>
          </p:nvPr>
        </p:nvGraphicFramePr>
        <p:xfrm>
          <a:off x="25876" y="2487930"/>
          <a:ext cx="5407025" cy="338709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p:cNvPicPr/>
          <p:nvPr/>
        </p:nvPicPr>
        <p:blipFill>
          <a:blip r:embed="rId4" cstate="print">
            <a:extLst>
              <a:ext uri="{28A0092B-C50C-407E-A947-70E740481C1C}">
                <a14:useLocalDpi xmlns:a14="http://schemas.microsoft.com/office/drawing/2010/main" val="0"/>
              </a:ext>
            </a:extLst>
          </a:blip>
          <a:stretch>
            <a:fillRect/>
          </a:stretch>
        </p:blipFill>
        <p:spPr>
          <a:xfrm>
            <a:off x="5391150" y="2585403"/>
            <a:ext cx="4084002" cy="3158172"/>
          </a:xfrm>
          <a:prstGeom prst="rect">
            <a:avLst/>
          </a:prstGeom>
        </p:spPr>
      </p:pic>
    </p:spTree>
    <p:extLst>
      <p:ext uri="{BB962C8B-B14F-4D97-AF65-F5344CB8AC3E}">
        <p14:creationId xmlns:p14="http://schemas.microsoft.com/office/powerpoint/2010/main" val="275360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7988" y="295275"/>
            <a:ext cx="8274050" cy="792163"/>
          </a:xfrm>
        </p:spPr>
        <p:txBody>
          <a:bodyPr/>
          <a:lstStyle/>
          <a:p>
            <a:r>
              <a:rPr lang="cs-CZ" sz="3600"/>
              <a:t>Project Management </a:t>
            </a:r>
            <a:r>
              <a:rPr lang="cs-CZ" sz="3600" err="1"/>
              <a:t>is</a:t>
            </a:r>
            <a:r>
              <a:rPr lang="cs-CZ" sz="3600"/>
              <a:t>…</a:t>
            </a:r>
            <a:endParaRPr lang="en-GB" sz="3600"/>
          </a:p>
        </p:txBody>
      </p:sp>
      <p:sp>
        <p:nvSpPr>
          <p:cNvPr id="3" name="Zástupný symbol pro obsah 2"/>
          <p:cNvSpPr>
            <a:spLocks noGrp="1"/>
          </p:cNvSpPr>
          <p:nvPr>
            <p:ph idx="1"/>
          </p:nvPr>
        </p:nvSpPr>
        <p:spPr>
          <a:xfrm>
            <a:off x="323088" y="1282890"/>
            <a:ext cx="8285162" cy="3407864"/>
          </a:xfrm>
        </p:spPr>
        <p:txBody>
          <a:bodyPr/>
          <a:lstStyle/>
          <a:p>
            <a:r>
              <a:rPr lang="cs-CZ" sz="3200">
                <a:solidFill>
                  <a:schemeClr val="tx1">
                    <a:lumMod val="65000"/>
                    <a:lumOff val="35000"/>
                  </a:schemeClr>
                </a:solidFill>
              </a:rPr>
              <a:t>… </a:t>
            </a:r>
            <a:r>
              <a:rPr lang="en-GB" sz="3200">
                <a:solidFill>
                  <a:schemeClr val="tx1">
                    <a:lumMod val="65000"/>
                    <a:lumOff val="35000"/>
                  </a:schemeClr>
                </a:solidFill>
              </a:rPr>
              <a:t>the application of </a:t>
            </a:r>
            <a:r>
              <a:rPr lang="en-GB" sz="3200">
                <a:solidFill>
                  <a:srgbClr val="7AC143"/>
                </a:solidFill>
              </a:rPr>
              <a:t>knowledge, skills and techniques </a:t>
            </a:r>
            <a:r>
              <a:rPr lang="en-GB" sz="3200">
                <a:solidFill>
                  <a:schemeClr val="tx1">
                    <a:lumMod val="65000"/>
                    <a:lumOff val="35000"/>
                  </a:schemeClr>
                </a:solidFill>
              </a:rPr>
              <a:t>to execute projects effectively and efficiently.</a:t>
            </a:r>
          </a:p>
          <a:p>
            <a:pPr lvl="1"/>
            <a:r>
              <a:rPr lang="en-GB" sz="2800"/>
              <a:t>Projects must be expertly managed to deliver </a:t>
            </a:r>
            <a:r>
              <a:rPr lang="en-GB" sz="2800">
                <a:solidFill>
                  <a:srgbClr val="7AC143"/>
                </a:solidFill>
                <a:cs typeface="ＭＳ Ｐゴシック" charset="0"/>
              </a:rPr>
              <a:t>on-time, on-budget</a:t>
            </a:r>
            <a:r>
              <a:rPr lang="en-GB" sz="2800"/>
              <a:t> </a:t>
            </a:r>
            <a:r>
              <a:rPr lang="en-GB" sz="2800">
                <a:solidFill>
                  <a:srgbClr val="7AC143"/>
                </a:solidFill>
                <a:cs typeface="ＭＳ Ｐゴシック" charset="0"/>
              </a:rPr>
              <a:t>results</a:t>
            </a:r>
            <a:endParaRPr lang="en-GB" sz="2800">
              <a:solidFill>
                <a:schemeClr val="tx1">
                  <a:lumMod val="65000"/>
                  <a:lumOff val="35000"/>
                </a:schemeClr>
              </a:solidFill>
            </a:endParaRPr>
          </a:p>
          <a:p>
            <a:pPr marL="0" indent="0">
              <a:buNone/>
            </a:pPr>
            <a:endParaRPr lang="en-GB" sz="2400"/>
          </a:p>
          <a:p>
            <a:pPr marL="0" indent="0">
              <a:buNone/>
            </a:pPr>
            <a:endParaRPr lang="en-GB" sz="2400"/>
          </a:p>
        </p:txBody>
      </p:sp>
      <p:sp>
        <p:nvSpPr>
          <p:cNvPr id="4" name="Obdélník 3"/>
          <p:cNvSpPr/>
          <p:nvPr/>
        </p:nvSpPr>
        <p:spPr bwMode="auto">
          <a:xfrm>
            <a:off x="7356143" y="6264322"/>
            <a:ext cx="1651379" cy="58003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5262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Gantt</a:t>
            </a:r>
            <a:r>
              <a:rPr lang="cs-CZ"/>
              <a:t> Chart </a:t>
            </a:r>
            <a:r>
              <a:rPr lang="cs-CZ" err="1"/>
              <a:t>Example</a:t>
            </a:r>
            <a:endParaRPr lang="cs-CZ"/>
          </a:p>
        </p:txBody>
      </p:sp>
      <p:sp>
        <p:nvSpPr>
          <p:cNvPr id="3" name="Zástupný symbol pro číslo snímku 2"/>
          <p:cNvSpPr>
            <a:spLocks noGrp="1"/>
          </p:cNvSpPr>
          <p:nvPr>
            <p:ph type="sldNum" sz="quarter" idx="12"/>
          </p:nvPr>
        </p:nvSpPr>
        <p:spPr/>
        <p:txBody>
          <a:bodyPr/>
          <a:lstStyle/>
          <a:p>
            <a:fld id="{E7E5E051-2F85-45B9-81EE-DB93352A5417}" type="slidenum">
              <a:rPr lang="cs-CZ" smtClean="0"/>
              <a:t>70</a:t>
            </a:fld>
            <a:endParaRPr lang="cs-CZ"/>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3" y="1330091"/>
            <a:ext cx="8582848" cy="469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5154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61499" y="2777447"/>
            <a:ext cx="7391626" cy="1522182"/>
          </a:xfrm>
        </p:spPr>
        <p:txBody>
          <a:bodyPr/>
          <a:lstStyle/>
          <a:p>
            <a:pPr>
              <a:defRPr/>
            </a:pPr>
            <a:r>
              <a:rPr lang="cs-CZ">
                <a:solidFill>
                  <a:schemeClr val="bg1">
                    <a:lumMod val="50000"/>
                  </a:schemeClr>
                </a:solidFill>
                <a:ea typeface="+mj-ea"/>
                <a:cs typeface="+mj-cs"/>
              </a:rPr>
              <a:t>Project management</a:t>
            </a:r>
            <a:endParaRPr lang="en-GB">
              <a:solidFill>
                <a:schemeClr val="bg1">
                  <a:lumMod val="50000"/>
                </a:schemeClr>
              </a:solidFill>
              <a:ea typeface="+mj-ea"/>
              <a:cs typeface="+mj-cs"/>
            </a:endParaRPr>
          </a:p>
        </p:txBody>
      </p:sp>
      <p:sp>
        <p:nvSpPr>
          <p:cNvPr id="38915" name="Obdĺžnik 3"/>
          <p:cNvSpPr>
            <a:spLocks noChangeArrowheads="1"/>
          </p:cNvSpPr>
          <p:nvPr/>
        </p:nvSpPr>
        <p:spPr bwMode="auto">
          <a:xfrm>
            <a:off x="1090613" y="2600325"/>
            <a:ext cx="138112" cy="938213"/>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endParaRPr lang="en-US" altLang="cs-CZ">
              <a:solidFill>
                <a:srgbClr val="000000"/>
              </a:solidFill>
            </a:endParaRPr>
          </a:p>
        </p:txBody>
      </p:sp>
    </p:spTree>
    <p:extLst>
      <p:ext uri="{BB962C8B-B14F-4D97-AF65-F5344CB8AC3E}">
        <p14:creationId xmlns:p14="http://schemas.microsoft.com/office/powerpoint/2010/main" val="743844026"/>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txBox="1">
            <a:spLocks/>
          </p:cNvSpPr>
          <p:nvPr/>
        </p:nvSpPr>
        <p:spPr>
          <a:xfrm>
            <a:off x="395536" y="94044"/>
            <a:ext cx="8496944" cy="10726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lnSpc>
                <a:spcPct val="90000"/>
              </a:lnSpc>
            </a:pPr>
            <a:r>
              <a:rPr lang="en-US" sz="3600">
                <a:solidFill>
                  <a:srgbClr val="7AC143"/>
                </a:solidFill>
                <a:ea typeface="ＭＳ Ｐゴシック" charset="0"/>
                <a:cs typeface="ＭＳ Ｐゴシック" charset="0"/>
              </a:rPr>
              <a:t>Time management principles</a:t>
            </a:r>
          </a:p>
        </p:txBody>
      </p:sp>
      <p:grpSp>
        <p:nvGrpSpPr>
          <p:cNvPr id="2" name="Skupina 1"/>
          <p:cNvGrpSpPr/>
          <p:nvPr/>
        </p:nvGrpSpPr>
        <p:grpSpPr>
          <a:xfrm>
            <a:off x="358869" y="1456305"/>
            <a:ext cx="4242955" cy="3274388"/>
            <a:chOff x="358869" y="1456305"/>
            <a:chExt cx="4242955" cy="3274388"/>
          </a:xfrm>
        </p:grpSpPr>
        <p:grpSp>
          <p:nvGrpSpPr>
            <p:cNvPr id="27" name="Skupina 26"/>
            <p:cNvGrpSpPr/>
            <p:nvPr/>
          </p:nvGrpSpPr>
          <p:grpSpPr>
            <a:xfrm>
              <a:off x="358869" y="2071914"/>
              <a:ext cx="3655466" cy="2658779"/>
              <a:chOff x="4660950" y="2844804"/>
              <a:chExt cx="3655466" cy="2658779"/>
            </a:xfrm>
          </p:grpSpPr>
          <p:cxnSp>
            <p:nvCxnSpPr>
              <p:cNvPr id="18" name="Přímá spojnice se šipkou 17"/>
              <p:cNvCxnSpPr/>
              <p:nvPr/>
            </p:nvCxnSpPr>
            <p:spPr>
              <a:xfrm>
                <a:off x="5076056" y="5149060"/>
                <a:ext cx="324036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V="1">
                <a:off x="5076056" y="2844804"/>
                <a:ext cx="0" cy="230425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6516216" y="5226584"/>
                <a:ext cx="478016" cy="276999"/>
              </a:xfrm>
              <a:prstGeom prst="rect">
                <a:avLst/>
              </a:prstGeom>
              <a:noFill/>
            </p:spPr>
            <p:txBody>
              <a:bodyPr wrap="none" rtlCol="0">
                <a:spAutoFit/>
              </a:bodyPr>
              <a:lstStyle/>
              <a:p>
                <a:r>
                  <a:rPr lang="cs-CZ" sz="1200" b="1" err="1"/>
                  <a:t>time</a:t>
                </a:r>
                <a:endParaRPr lang="cs-CZ" sz="1200" b="1"/>
              </a:p>
            </p:txBody>
          </p:sp>
          <p:sp>
            <p:nvSpPr>
              <p:cNvPr id="21" name="TextovéPole 20"/>
              <p:cNvSpPr txBox="1"/>
              <p:nvPr/>
            </p:nvSpPr>
            <p:spPr>
              <a:xfrm rot="16200000">
                <a:off x="4508344" y="3858432"/>
                <a:ext cx="582211" cy="276999"/>
              </a:xfrm>
              <a:prstGeom prst="rect">
                <a:avLst/>
              </a:prstGeom>
              <a:noFill/>
            </p:spPr>
            <p:txBody>
              <a:bodyPr wrap="none" rtlCol="0">
                <a:spAutoFit/>
              </a:bodyPr>
              <a:lstStyle/>
              <a:p>
                <a:r>
                  <a:rPr lang="cs-CZ" sz="1200" b="1" err="1"/>
                  <a:t>action</a:t>
                </a:r>
                <a:endParaRPr lang="cs-CZ" sz="1200" b="1"/>
              </a:p>
            </p:txBody>
          </p:sp>
          <p:sp>
            <p:nvSpPr>
              <p:cNvPr id="23" name="TextovéPole 22"/>
              <p:cNvSpPr txBox="1"/>
              <p:nvPr/>
            </p:nvSpPr>
            <p:spPr>
              <a:xfrm>
                <a:off x="5102096" y="4632412"/>
                <a:ext cx="478016" cy="276999"/>
              </a:xfrm>
              <a:prstGeom prst="rect">
                <a:avLst/>
              </a:prstGeom>
              <a:noFill/>
            </p:spPr>
            <p:txBody>
              <a:bodyPr wrap="none" rtlCol="0">
                <a:spAutoFit/>
              </a:bodyPr>
              <a:lstStyle/>
              <a:p>
                <a:r>
                  <a:rPr lang="cs-CZ" sz="1200" b="1"/>
                  <a:t>start</a:t>
                </a:r>
              </a:p>
            </p:txBody>
          </p:sp>
          <p:sp>
            <p:nvSpPr>
              <p:cNvPr id="24" name="TextovéPole 23"/>
              <p:cNvSpPr txBox="1"/>
              <p:nvPr/>
            </p:nvSpPr>
            <p:spPr>
              <a:xfrm>
                <a:off x="7740352" y="3146726"/>
                <a:ext cx="454099" cy="276999"/>
              </a:xfrm>
              <a:prstGeom prst="rect">
                <a:avLst/>
              </a:prstGeom>
              <a:noFill/>
            </p:spPr>
            <p:txBody>
              <a:bodyPr wrap="none" rtlCol="0">
                <a:spAutoFit/>
              </a:bodyPr>
              <a:lstStyle/>
              <a:p>
                <a:r>
                  <a:rPr lang="cs-CZ" sz="1200" b="1" err="1"/>
                  <a:t>goal</a:t>
                </a:r>
                <a:endParaRPr lang="cs-CZ" sz="1200" b="1"/>
              </a:p>
            </p:txBody>
          </p:sp>
          <p:cxnSp>
            <p:nvCxnSpPr>
              <p:cNvPr id="25" name="Přímá spojnice 24"/>
              <p:cNvCxnSpPr/>
              <p:nvPr/>
            </p:nvCxnSpPr>
            <p:spPr>
              <a:xfrm flipV="1">
                <a:off x="5580112" y="3356992"/>
                <a:ext cx="2044025" cy="1283552"/>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Obdélník 28"/>
            <p:cNvSpPr/>
            <p:nvPr/>
          </p:nvSpPr>
          <p:spPr>
            <a:xfrm>
              <a:off x="497368" y="1456305"/>
              <a:ext cx="4104456" cy="400110"/>
            </a:xfrm>
            <a:prstGeom prst="rect">
              <a:avLst/>
            </a:prstGeom>
          </p:spPr>
          <p:txBody>
            <a:bodyPr wrap="square">
              <a:spAutoFit/>
            </a:bodyPr>
            <a:lstStyle/>
            <a:p>
              <a:pPr algn="l"/>
              <a:r>
                <a:rPr lang="cs-CZ" sz="2000" err="1">
                  <a:solidFill>
                    <a:schemeClr val="bg2"/>
                  </a:solidFill>
                  <a:latin typeface="+mn-lt"/>
                  <a:cs typeface="Arial" panose="020B0604020202020204" pitchFamily="34" charset="0"/>
                </a:rPr>
                <a:t>How</a:t>
              </a:r>
              <a:r>
                <a:rPr lang="cs-CZ" sz="2000">
                  <a:solidFill>
                    <a:schemeClr val="bg2"/>
                  </a:solidFill>
                  <a:latin typeface="+mn-lt"/>
                  <a:cs typeface="Arial" panose="020B0604020202020204" pitchFamily="34" charset="0"/>
                </a:rPr>
                <a:t> </a:t>
              </a:r>
              <a:r>
                <a:rPr lang="cs-CZ" sz="2000" err="1">
                  <a:solidFill>
                    <a:schemeClr val="bg2"/>
                  </a:solidFill>
                  <a:latin typeface="+mn-lt"/>
                  <a:cs typeface="Arial" panose="020B0604020202020204" pitchFamily="34" charset="0"/>
                </a:rPr>
                <a:t>we</a:t>
              </a:r>
              <a:r>
                <a:rPr lang="cs-CZ" sz="2000">
                  <a:solidFill>
                    <a:schemeClr val="bg2"/>
                  </a:solidFill>
                  <a:latin typeface="+mn-lt"/>
                  <a:cs typeface="Arial" panose="020B0604020202020204" pitchFamily="34" charset="0"/>
                </a:rPr>
                <a:t> </a:t>
              </a:r>
              <a:r>
                <a:rPr lang="cs-CZ" sz="2000" err="1">
                  <a:solidFill>
                    <a:schemeClr val="bg2"/>
                  </a:solidFill>
                  <a:latin typeface="+mn-lt"/>
                  <a:cs typeface="Arial" panose="020B0604020202020204" pitchFamily="34" charset="0"/>
                </a:rPr>
                <a:t>think</a:t>
              </a:r>
              <a:r>
                <a:rPr lang="cs-CZ" sz="2000">
                  <a:solidFill>
                    <a:schemeClr val="bg2"/>
                  </a:solidFill>
                  <a:latin typeface="+mn-lt"/>
                  <a:cs typeface="Arial" panose="020B0604020202020204" pitchFamily="34" charset="0"/>
                </a:rPr>
                <a:t> </a:t>
              </a:r>
              <a:r>
                <a:rPr lang="cs-CZ" sz="2000" err="1">
                  <a:solidFill>
                    <a:schemeClr val="bg2"/>
                  </a:solidFill>
                  <a:latin typeface="+mn-lt"/>
                  <a:cs typeface="Arial" panose="020B0604020202020204" pitchFamily="34" charset="0"/>
                </a:rPr>
                <a:t>projects</a:t>
              </a:r>
              <a:r>
                <a:rPr lang="cs-CZ" sz="2000">
                  <a:solidFill>
                    <a:schemeClr val="bg2"/>
                  </a:solidFill>
                  <a:latin typeface="+mn-lt"/>
                  <a:cs typeface="Arial" panose="020B0604020202020204" pitchFamily="34" charset="0"/>
                </a:rPr>
                <a:t> </a:t>
              </a:r>
              <a:r>
                <a:rPr lang="cs-CZ" sz="2000" err="1">
                  <a:solidFill>
                    <a:schemeClr val="bg2"/>
                  </a:solidFill>
                  <a:latin typeface="+mn-lt"/>
                  <a:cs typeface="Arial" panose="020B0604020202020204" pitchFamily="34" charset="0"/>
                </a:rPr>
                <a:t>evolves</a:t>
              </a:r>
              <a:r>
                <a:rPr lang="cs-CZ" sz="2000">
                  <a:solidFill>
                    <a:schemeClr val="bg2"/>
                  </a:solidFill>
                  <a:latin typeface="+mn-lt"/>
                  <a:cs typeface="Arial" panose="020B0604020202020204" pitchFamily="34" charset="0"/>
                </a:rPr>
                <a:t>…</a:t>
              </a:r>
              <a:endParaRPr lang="cs-CZ" sz="2000" b="1">
                <a:latin typeface="+mn-lt"/>
              </a:endParaRPr>
            </a:p>
          </p:txBody>
        </p:sp>
      </p:grpSp>
      <p:grpSp>
        <p:nvGrpSpPr>
          <p:cNvPr id="3" name="Skupina 2"/>
          <p:cNvGrpSpPr/>
          <p:nvPr/>
        </p:nvGrpSpPr>
        <p:grpSpPr>
          <a:xfrm>
            <a:off x="4860032" y="1482672"/>
            <a:ext cx="4004473" cy="3282061"/>
            <a:chOff x="4860032" y="1482672"/>
            <a:chExt cx="4004473" cy="3282061"/>
          </a:xfrm>
        </p:grpSpPr>
        <p:grpSp>
          <p:nvGrpSpPr>
            <p:cNvPr id="26" name="Skupina 25"/>
            <p:cNvGrpSpPr/>
            <p:nvPr/>
          </p:nvGrpSpPr>
          <p:grpSpPr>
            <a:xfrm>
              <a:off x="4860032" y="2105954"/>
              <a:ext cx="3655466" cy="2658779"/>
              <a:chOff x="412478" y="2852936"/>
              <a:chExt cx="3655466" cy="2658779"/>
            </a:xfrm>
          </p:grpSpPr>
          <p:cxnSp>
            <p:nvCxnSpPr>
              <p:cNvPr id="6" name="Přímá spojnice se šipkou 5"/>
              <p:cNvCxnSpPr/>
              <p:nvPr/>
            </p:nvCxnSpPr>
            <p:spPr>
              <a:xfrm>
                <a:off x="827584" y="5157192"/>
                <a:ext cx="324036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V="1">
                <a:off x="827584" y="2852936"/>
                <a:ext cx="0" cy="230425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2267744" y="5234716"/>
                <a:ext cx="478016" cy="276999"/>
              </a:xfrm>
              <a:prstGeom prst="rect">
                <a:avLst/>
              </a:prstGeom>
              <a:noFill/>
            </p:spPr>
            <p:txBody>
              <a:bodyPr wrap="none" rtlCol="0">
                <a:spAutoFit/>
              </a:bodyPr>
              <a:lstStyle/>
              <a:p>
                <a:r>
                  <a:rPr lang="cs-CZ" sz="1200" b="1" err="1"/>
                  <a:t>time</a:t>
                </a:r>
                <a:endParaRPr lang="cs-CZ" sz="1200" b="1"/>
              </a:p>
            </p:txBody>
          </p:sp>
          <p:sp>
            <p:nvSpPr>
              <p:cNvPr id="11" name="TextovéPole 10"/>
              <p:cNvSpPr txBox="1"/>
              <p:nvPr/>
            </p:nvSpPr>
            <p:spPr>
              <a:xfrm rot="16200000">
                <a:off x="259872" y="3866564"/>
                <a:ext cx="582211" cy="276999"/>
              </a:xfrm>
              <a:prstGeom prst="rect">
                <a:avLst/>
              </a:prstGeom>
              <a:noFill/>
            </p:spPr>
            <p:txBody>
              <a:bodyPr wrap="none" rtlCol="0">
                <a:spAutoFit/>
              </a:bodyPr>
              <a:lstStyle/>
              <a:p>
                <a:r>
                  <a:rPr lang="cs-CZ" sz="1200" b="1" err="1"/>
                  <a:t>action</a:t>
                </a:r>
                <a:endParaRPr lang="cs-CZ" sz="1200" b="1"/>
              </a:p>
            </p:txBody>
          </p:sp>
          <p:sp>
            <p:nvSpPr>
              <p:cNvPr id="14" name="Volný tvar 13"/>
              <p:cNvSpPr/>
              <p:nvPr/>
            </p:nvSpPr>
            <p:spPr>
              <a:xfrm>
                <a:off x="1272462" y="3356992"/>
                <a:ext cx="2219418" cy="1560551"/>
              </a:xfrm>
              <a:custGeom>
                <a:avLst/>
                <a:gdLst>
                  <a:gd name="connsiteX0" fmla="*/ 0 w 2219418"/>
                  <a:gd name="connsiteY0" fmla="*/ 1305337 h 1560551"/>
                  <a:gd name="connsiteX1" fmla="*/ 8878 w 2219418"/>
                  <a:gd name="connsiteY1" fmla="*/ 1376358 h 1560551"/>
                  <a:gd name="connsiteX2" fmla="*/ 44388 w 2219418"/>
                  <a:gd name="connsiteY2" fmla="*/ 1438502 h 1560551"/>
                  <a:gd name="connsiteX3" fmla="*/ 88777 w 2219418"/>
                  <a:gd name="connsiteY3" fmla="*/ 1482890 h 1560551"/>
                  <a:gd name="connsiteX4" fmla="*/ 106532 w 2219418"/>
                  <a:gd name="connsiteY4" fmla="*/ 1509523 h 1560551"/>
                  <a:gd name="connsiteX5" fmla="*/ 159798 w 2219418"/>
                  <a:gd name="connsiteY5" fmla="*/ 1527278 h 1560551"/>
                  <a:gd name="connsiteX6" fmla="*/ 319596 w 2219418"/>
                  <a:gd name="connsiteY6" fmla="*/ 1536156 h 1560551"/>
                  <a:gd name="connsiteX7" fmla="*/ 337351 w 2219418"/>
                  <a:gd name="connsiteY7" fmla="*/ 1509523 h 1560551"/>
                  <a:gd name="connsiteX8" fmla="*/ 328474 w 2219418"/>
                  <a:gd name="connsiteY8" fmla="*/ 1278704 h 1560551"/>
                  <a:gd name="connsiteX9" fmla="*/ 319596 w 2219418"/>
                  <a:gd name="connsiteY9" fmla="*/ 1252071 h 1560551"/>
                  <a:gd name="connsiteX10" fmla="*/ 292963 w 2219418"/>
                  <a:gd name="connsiteY10" fmla="*/ 1243193 h 1560551"/>
                  <a:gd name="connsiteX11" fmla="*/ 213064 w 2219418"/>
                  <a:gd name="connsiteY11" fmla="*/ 1198805 h 1560551"/>
                  <a:gd name="connsiteX12" fmla="*/ 142043 w 2219418"/>
                  <a:gd name="connsiteY12" fmla="*/ 1163294 h 1560551"/>
                  <a:gd name="connsiteX13" fmla="*/ 88777 w 2219418"/>
                  <a:gd name="connsiteY13" fmla="*/ 1127783 h 1560551"/>
                  <a:gd name="connsiteX14" fmla="*/ 88777 w 2219418"/>
                  <a:gd name="connsiteY14" fmla="*/ 1021251 h 1560551"/>
                  <a:gd name="connsiteX15" fmla="*/ 159798 w 2219418"/>
                  <a:gd name="connsiteY15" fmla="*/ 1030129 h 1560551"/>
                  <a:gd name="connsiteX16" fmla="*/ 186431 w 2219418"/>
                  <a:gd name="connsiteY16" fmla="*/ 1047884 h 1560551"/>
                  <a:gd name="connsiteX17" fmla="*/ 195309 w 2219418"/>
                  <a:gd name="connsiteY17" fmla="*/ 1074517 h 1560551"/>
                  <a:gd name="connsiteX18" fmla="*/ 213064 w 2219418"/>
                  <a:gd name="connsiteY18" fmla="*/ 1092273 h 1560551"/>
                  <a:gd name="connsiteX19" fmla="*/ 257452 w 2219418"/>
                  <a:gd name="connsiteY19" fmla="*/ 1083395 h 1560551"/>
                  <a:gd name="connsiteX20" fmla="*/ 275208 w 2219418"/>
                  <a:gd name="connsiteY20" fmla="*/ 1030129 h 1560551"/>
                  <a:gd name="connsiteX21" fmla="*/ 284085 w 2219418"/>
                  <a:gd name="connsiteY21" fmla="*/ 959108 h 1560551"/>
                  <a:gd name="connsiteX22" fmla="*/ 328474 w 2219418"/>
                  <a:gd name="connsiteY22" fmla="*/ 1003496 h 1560551"/>
                  <a:gd name="connsiteX23" fmla="*/ 355107 w 2219418"/>
                  <a:gd name="connsiteY23" fmla="*/ 1065640 h 1560551"/>
                  <a:gd name="connsiteX24" fmla="*/ 381740 w 2219418"/>
                  <a:gd name="connsiteY24" fmla="*/ 1118906 h 1560551"/>
                  <a:gd name="connsiteX25" fmla="*/ 408373 w 2219418"/>
                  <a:gd name="connsiteY25" fmla="*/ 1136661 h 1560551"/>
                  <a:gd name="connsiteX26" fmla="*/ 443884 w 2219418"/>
                  <a:gd name="connsiteY26" fmla="*/ 1189927 h 1560551"/>
                  <a:gd name="connsiteX27" fmla="*/ 461639 w 2219418"/>
                  <a:gd name="connsiteY27" fmla="*/ 1216560 h 1560551"/>
                  <a:gd name="connsiteX28" fmla="*/ 497150 w 2219418"/>
                  <a:gd name="connsiteY28" fmla="*/ 1234315 h 1560551"/>
                  <a:gd name="connsiteX29" fmla="*/ 550416 w 2219418"/>
                  <a:gd name="connsiteY29" fmla="*/ 1260948 h 1560551"/>
                  <a:gd name="connsiteX30" fmla="*/ 568171 w 2219418"/>
                  <a:gd name="connsiteY30" fmla="*/ 994618 h 1560551"/>
                  <a:gd name="connsiteX31" fmla="*/ 603682 w 2219418"/>
                  <a:gd name="connsiteY31" fmla="*/ 1003496 h 1560551"/>
                  <a:gd name="connsiteX32" fmla="*/ 656948 w 2219418"/>
                  <a:gd name="connsiteY32" fmla="*/ 1039007 h 1560551"/>
                  <a:gd name="connsiteX33" fmla="*/ 665825 w 2219418"/>
                  <a:gd name="connsiteY33" fmla="*/ 1065640 h 1560551"/>
                  <a:gd name="connsiteX34" fmla="*/ 719091 w 2219418"/>
                  <a:gd name="connsiteY34" fmla="*/ 1101150 h 1560551"/>
                  <a:gd name="connsiteX35" fmla="*/ 754602 w 2219418"/>
                  <a:gd name="connsiteY35" fmla="*/ 1145539 h 1560551"/>
                  <a:gd name="connsiteX36" fmla="*/ 798990 w 2219418"/>
                  <a:gd name="connsiteY36" fmla="*/ 1136661 h 1560551"/>
                  <a:gd name="connsiteX37" fmla="*/ 790113 w 2219418"/>
                  <a:gd name="connsiteY37" fmla="*/ 1030129 h 1560551"/>
                  <a:gd name="connsiteX38" fmla="*/ 745724 w 2219418"/>
                  <a:gd name="connsiteY38" fmla="*/ 985741 h 1560551"/>
                  <a:gd name="connsiteX39" fmla="*/ 701336 w 2219418"/>
                  <a:gd name="connsiteY39" fmla="*/ 959108 h 1560551"/>
                  <a:gd name="connsiteX40" fmla="*/ 665825 w 2219418"/>
                  <a:gd name="connsiteY40" fmla="*/ 923597 h 1560551"/>
                  <a:gd name="connsiteX41" fmla="*/ 621437 w 2219418"/>
                  <a:gd name="connsiteY41" fmla="*/ 888086 h 1560551"/>
                  <a:gd name="connsiteX42" fmla="*/ 612559 w 2219418"/>
                  <a:gd name="connsiteY42" fmla="*/ 861453 h 1560551"/>
                  <a:gd name="connsiteX43" fmla="*/ 790113 w 2219418"/>
                  <a:gd name="connsiteY43" fmla="*/ 843698 h 1560551"/>
                  <a:gd name="connsiteX44" fmla="*/ 807868 w 2219418"/>
                  <a:gd name="connsiteY44" fmla="*/ 870331 h 1560551"/>
                  <a:gd name="connsiteX45" fmla="*/ 834501 w 2219418"/>
                  <a:gd name="connsiteY45" fmla="*/ 923597 h 1560551"/>
                  <a:gd name="connsiteX46" fmla="*/ 861134 w 2219418"/>
                  <a:gd name="connsiteY46" fmla="*/ 932475 h 1560551"/>
                  <a:gd name="connsiteX47" fmla="*/ 843379 w 2219418"/>
                  <a:gd name="connsiteY47" fmla="*/ 825943 h 1560551"/>
                  <a:gd name="connsiteX48" fmla="*/ 834501 w 2219418"/>
                  <a:gd name="connsiteY48" fmla="*/ 790432 h 1560551"/>
                  <a:gd name="connsiteX49" fmla="*/ 807868 w 2219418"/>
                  <a:gd name="connsiteY49" fmla="*/ 763799 h 1560551"/>
                  <a:gd name="connsiteX50" fmla="*/ 754602 w 2219418"/>
                  <a:gd name="connsiteY50" fmla="*/ 746044 h 1560551"/>
                  <a:gd name="connsiteX51" fmla="*/ 763480 w 2219418"/>
                  <a:gd name="connsiteY51" fmla="*/ 719411 h 1560551"/>
                  <a:gd name="connsiteX52" fmla="*/ 807868 w 2219418"/>
                  <a:gd name="connsiteY52" fmla="*/ 675022 h 1560551"/>
                  <a:gd name="connsiteX53" fmla="*/ 870012 w 2219418"/>
                  <a:gd name="connsiteY53" fmla="*/ 692778 h 1560551"/>
                  <a:gd name="connsiteX54" fmla="*/ 923278 w 2219418"/>
                  <a:gd name="connsiteY54" fmla="*/ 719411 h 1560551"/>
                  <a:gd name="connsiteX55" fmla="*/ 941033 w 2219418"/>
                  <a:gd name="connsiteY55" fmla="*/ 746044 h 1560551"/>
                  <a:gd name="connsiteX56" fmla="*/ 967666 w 2219418"/>
                  <a:gd name="connsiteY56" fmla="*/ 888086 h 1560551"/>
                  <a:gd name="connsiteX57" fmla="*/ 985421 w 2219418"/>
                  <a:gd name="connsiteY57" fmla="*/ 905842 h 1560551"/>
                  <a:gd name="connsiteX58" fmla="*/ 994299 w 2219418"/>
                  <a:gd name="connsiteY58" fmla="*/ 932475 h 1560551"/>
                  <a:gd name="connsiteX59" fmla="*/ 1012054 w 2219418"/>
                  <a:gd name="connsiteY59" fmla="*/ 959108 h 1560551"/>
                  <a:gd name="connsiteX60" fmla="*/ 1038687 w 2219418"/>
                  <a:gd name="connsiteY60" fmla="*/ 1047884 h 1560551"/>
                  <a:gd name="connsiteX61" fmla="*/ 1065320 w 2219418"/>
                  <a:gd name="connsiteY61" fmla="*/ 1074517 h 1560551"/>
                  <a:gd name="connsiteX62" fmla="*/ 1074198 w 2219418"/>
                  <a:gd name="connsiteY62" fmla="*/ 1101150 h 1560551"/>
                  <a:gd name="connsiteX63" fmla="*/ 1136342 w 2219418"/>
                  <a:gd name="connsiteY63" fmla="*/ 1172172 h 1560551"/>
                  <a:gd name="connsiteX64" fmla="*/ 1162975 w 2219418"/>
                  <a:gd name="connsiteY64" fmla="*/ 1189927 h 1560551"/>
                  <a:gd name="connsiteX65" fmla="*/ 1198485 w 2219418"/>
                  <a:gd name="connsiteY65" fmla="*/ 1216560 h 1560551"/>
                  <a:gd name="connsiteX66" fmla="*/ 1233996 w 2219418"/>
                  <a:gd name="connsiteY66" fmla="*/ 1225438 h 1560551"/>
                  <a:gd name="connsiteX67" fmla="*/ 1340528 w 2219418"/>
                  <a:gd name="connsiteY67" fmla="*/ 1216560 h 1560551"/>
                  <a:gd name="connsiteX68" fmla="*/ 1420427 w 2219418"/>
                  <a:gd name="connsiteY68" fmla="*/ 1181049 h 1560551"/>
                  <a:gd name="connsiteX69" fmla="*/ 1580225 w 2219418"/>
                  <a:gd name="connsiteY69" fmla="*/ 1172172 h 1560551"/>
                  <a:gd name="connsiteX70" fmla="*/ 1615736 w 2219418"/>
                  <a:gd name="connsiteY70" fmla="*/ 1056762 h 1560551"/>
                  <a:gd name="connsiteX71" fmla="*/ 1624614 w 2219418"/>
                  <a:gd name="connsiteY71" fmla="*/ 1030129 h 1560551"/>
                  <a:gd name="connsiteX72" fmla="*/ 1633491 w 2219418"/>
                  <a:gd name="connsiteY72" fmla="*/ 1003496 h 1560551"/>
                  <a:gd name="connsiteX73" fmla="*/ 1624614 w 2219418"/>
                  <a:gd name="connsiteY73" fmla="*/ 879209 h 1560551"/>
                  <a:gd name="connsiteX74" fmla="*/ 1580225 w 2219418"/>
                  <a:gd name="connsiteY74" fmla="*/ 843698 h 1560551"/>
                  <a:gd name="connsiteX75" fmla="*/ 1544715 w 2219418"/>
                  <a:gd name="connsiteY75" fmla="*/ 817065 h 1560551"/>
                  <a:gd name="connsiteX76" fmla="*/ 1464816 w 2219418"/>
                  <a:gd name="connsiteY76" fmla="*/ 772677 h 1560551"/>
                  <a:gd name="connsiteX77" fmla="*/ 1438183 w 2219418"/>
                  <a:gd name="connsiteY77" fmla="*/ 763799 h 1560551"/>
                  <a:gd name="connsiteX78" fmla="*/ 1296140 w 2219418"/>
                  <a:gd name="connsiteY78" fmla="*/ 772677 h 1560551"/>
                  <a:gd name="connsiteX79" fmla="*/ 1251751 w 2219418"/>
                  <a:gd name="connsiteY79" fmla="*/ 817065 h 1560551"/>
                  <a:gd name="connsiteX80" fmla="*/ 1216241 w 2219418"/>
                  <a:gd name="connsiteY80" fmla="*/ 825943 h 1560551"/>
                  <a:gd name="connsiteX81" fmla="*/ 1171852 w 2219418"/>
                  <a:gd name="connsiteY81" fmla="*/ 790432 h 1560551"/>
                  <a:gd name="connsiteX82" fmla="*/ 1145219 w 2219418"/>
                  <a:gd name="connsiteY82" fmla="*/ 772677 h 1560551"/>
                  <a:gd name="connsiteX83" fmla="*/ 1127464 w 2219418"/>
                  <a:gd name="connsiteY83" fmla="*/ 754921 h 1560551"/>
                  <a:gd name="connsiteX84" fmla="*/ 1065320 w 2219418"/>
                  <a:gd name="connsiteY84" fmla="*/ 701655 h 1560551"/>
                  <a:gd name="connsiteX85" fmla="*/ 1065320 w 2219418"/>
                  <a:gd name="connsiteY85" fmla="*/ 595123 h 1560551"/>
                  <a:gd name="connsiteX86" fmla="*/ 1100831 w 2219418"/>
                  <a:gd name="connsiteY86" fmla="*/ 559612 h 1560551"/>
                  <a:gd name="connsiteX87" fmla="*/ 1127464 w 2219418"/>
                  <a:gd name="connsiteY87" fmla="*/ 532979 h 1560551"/>
                  <a:gd name="connsiteX88" fmla="*/ 1109709 w 2219418"/>
                  <a:gd name="connsiteY88" fmla="*/ 479713 h 1560551"/>
                  <a:gd name="connsiteX89" fmla="*/ 1083076 w 2219418"/>
                  <a:gd name="connsiteY89" fmla="*/ 470836 h 1560551"/>
                  <a:gd name="connsiteX90" fmla="*/ 1003177 w 2219418"/>
                  <a:gd name="connsiteY90" fmla="*/ 479713 h 1560551"/>
                  <a:gd name="connsiteX91" fmla="*/ 976544 w 2219418"/>
                  <a:gd name="connsiteY91" fmla="*/ 470836 h 1560551"/>
                  <a:gd name="connsiteX92" fmla="*/ 932155 w 2219418"/>
                  <a:gd name="connsiteY92" fmla="*/ 426447 h 1560551"/>
                  <a:gd name="connsiteX93" fmla="*/ 914400 w 2219418"/>
                  <a:gd name="connsiteY93" fmla="*/ 373181 h 1560551"/>
                  <a:gd name="connsiteX94" fmla="*/ 905522 w 2219418"/>
                  <a:gd name="connsiteY94" fmla="*/ 346548 h 1560551"/>
                  <a:gd name="connsiteX95" fmla="*/ 967666 w 2219418"/>
                  <a:gd name="connsiteY95" fmla="*/ 328793 h 1560551"/>
                  <a:gd name="connsiteX96" fmla="*/ 994299 w 2219418"/>
                  <a:gd name="connsiteY96" fmla="*/ 337671 h 1560551"/>
                  <a:gd name="connsiteX97" fmla="*/ 1047565 w 2219418"/>
                  <a:gd name="connsiteY97" fmla="*/ 373181 h 1560551"/>
                  <a:gd name="connsiteX98" fmla="*/ 1083076 w 2219418"/>
                  <a:gd name="connsiteY98" fmla="*/ 364304 h 1560551"/>
                  <a:gd name="connsiteX99" fmla="*/ 1118586 w 2219418"/>
                  <a:gd name="connsiteY99" fmla="*/ 319915 h 1560551"/>
                  <a:gd name="connsiteX100" fmla="*/ 1180730 w 2219418"/>
                  <a:gd name="connsiteY100" fmla="*/ 284405 h 1560551"/>
                  <a:gd name="connsiteX101" fmla="*/ 1251751 w 2219418"/>
                  <a:gd name="connsiteY101" fmla="*/ 293282 h 1560551"/>
                  <a:gd name="connsiteX102" fmla="*/ 1269507 w 2219418"/>
                  <a:gd name="connsiteY102" fmla="*/ 311038 h 1560551"/>
                  <a:gd name="connsiteX103" fmla="*/ 1305018 w 2219418"/>
                  <a:gd name="connsiteY103" fmla="*/ 328793 h 1560551"/>
                  <a:gd name="connsiteX104" fmla="*/ 1340528 w 2219418"/>
                  <a:gd name="connsiteY104" fmla="*/ 408692 h 1560551"/>
                  <a:gd name="connsiteX105" fmla="*/ 1349406 w 2219418"/>
                  <a:gd name="connsiteY105" fmla="*/ 435325 h 1560551"/>
                  <a:gd name="connsiteX106" fmla="*/ 1376039 w 2219418"/>
                  <a:gd name="connsiteY106" fmla="*/ 444203 h 1560551"/>
                  <a:gd name="connsiteX107" fmla="*/ 1580225 w 2219418"/>
                  <a:gd name="connsiteY107" fmla="*/ 408692 h 1560551"/>
                  <a:gd name="connsiteX108" fmla="*/ 1589103 w 2219418"/>
                  <a:gd name="connsiteY108" fmla="*/ 328793 h 1560551"/>
                  <a:gd name="connsiteX109" fmla="*/ 1686757 w 2219418"/>
                  <a:gd name="connsiteY109" fmla="*/ 337671 h 1560551"/>
                  <a:gd name="connsiteX110" fmla="*/ 1722268 w 2219418"/>
                  <a:gd name="connsiteY110" fmla="*/ 382059 h 1560551"/>
                  <a:gd name="connsiteX111" fmla="*/ 1748901 w 2219418"/>
                  <a:gd name="connsiteY111" fmla="*/ 399814 h 1560551"/>
                  <a:gd name="connsiteX112" fmla="*/ 1766656 w 2219418"/>
                  <a:gd name="connsiteY112" fmla="*/ 417570 h 1560551"/>
                  <a:gd name="connsiteX113" fmla="*/ 1793289 w 2219418"/>
                  <a:gd name="connsiteY113" fmla="*/ 408692 h 1560551"/>
                  <a:gd name="connsiteX114" fmla="*/ 1802167 w 2219418"/>
                  <a:gd name="connsiteY114" fmla="*/ 382059 h 1560551"/>
                  <a:gd name="connsiteX115" fmla="*/ 1775534 w 2219418"/>
                  <a:gd name="connsiteY115" fmla="*/ 257772 h 1560551"/>
                  <a:gd name="connsiteX116" fmla="*/ 1748901 w 2219418"/>
                  <a:gd name="connsiteY116" fmla="*/ 213383 h 1560551"/>
                  <a:gd name="connsiteX117" fmla="*/ 1740023 w 2219418"/>
                  <a:gd name="connsiteY117" fmla="*/ 177873 h 1560551"/>
                  <a:gd name="connsiteX118" fmla="*/ 1748901 w 2219418"/>
                  <a:gd name="connsiteY118" fmla="*/ 142362 h 1560551"/>
                  <a:gd name="connsiteX119" fmla="*/ 1882066 w 2219418"/>
                  <a:gd name="connsiteY119" fmla="*/ 186750 h 1560551"/>
                  <a:gd name="connsiteX120" fmla="*/ 1908699 w 2219418"/>
                  <a:gd name="connsiteY120" fmla="*/ 204506 h 1560551"/>
                  <a:gd name="connsiteX121" fmla="*/ 1961965 w 2219418"/>
                  <a:gd name="connsiteY121" fmla="*/ 222261 h 1560551"/>
                  <a:gd name="connsiteX122" fmla="*/ 1988598 w 2219418"/>
                  <a:gd name="connsiteY122" fmla="*/ 248894 h 1560551"/>
                  <a:gd name="connsiteX123" fmla="*/ 2086252 w 2219418"/>
                  <a:gd name="connsiteY123" fmla="*/ 248894 h 1560551"/>
                  <a:gd name="connsiteX124" fmla="*/ 2077375 w 2219418"/>
                  <a:gd name="connsiteY124" fmla="*/ 97974 h 1560551"/>
                  <a:gd name="connsiteX125" fmla="*/ 2104008 w 2219418"/>
                  <a:gd name="connsiteY125" fmla="*/ 80218 h 1560551"/>
                  <a:gd name="connsiteX126" fmla="*/ 2183907 w 2219418"/>
                  <a:gd name="connsiteY126" fmla="*/ 9197 h 1560551"/>
                  <a:gd name="connsiteX127" fmla="*/ 2210540 w 2219418"/>
                  <a:gd name="connsiteY127" fmla="*/ 319 h 1560551"/>
                  <a:gd name="connsiteX128" fmla="*/ 2219418 w 2219418"/>
                  <a:gd name="connsiteY128" fmla="*/ 319 h 156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219418" h="1560551">
                    <a:moveTo>
                      <a:pt x="0" y="1305337"/>
                    </a:moveTo>
                    <a:cubicBezTo>
                      <a:pt x="2959" y="1329011"/>
                      <a:pt x="3092" y="1353212"/>
                      <a:pt x="8878" y="1376358"/>
                    </a:cubicBezTo>
                    <a:cubicBezTo>
                      <a:pt x="11745" y="1387826"/>
                      <a:pt x="35142" y="1427935"/>
                      <a:pt x="44388" y="1438502"/>
                    </a:cubicBezTo>
                    <a:cubicBezTo>
                      <a:pt x="58167" y="1454250"/>
                      <a:pt x="77170" y="1465479"/>
                      <a:pt x="88777" y="1482890"/>
                    </a:cubicBezTo>
                    <a:cubicBezTo>
                      <a:pt x="94695" y="1491768"/>
                      <a:pt x="97484" y="1503868"/>
                      <a:pt x="106532" y="1509523"/>
                    </a:cubicBezTo>
                    <a:cubicBezTo>
                      <a:pt x="122403" y="1519442"/>
                      <a:pt x="159798" y="1527278"/>
                      <a:pt x="159798" y="1527278"/>
                    </a:cubicBezTo>
                    <a:cubicBezTo>
                      <a:pt x="207630" y="1575112"/>
                      <a:pt x="188852" y="1565210"/>
                      <a:pt x="319596" y="1536156"/>
                    </a:cubicBezTo>
                    <a:cubicBezTo>
                      <a:pt x="330011" y="1533841"/>
                      <a:pt x="331433" y="1518401"/>
                      <a:pt x="337351" y="1509523"/>
                    </a:cubicBezTo>
                    <a:cubicBezTo>
                      <a:pt x="334392" y="1432583"/>
                      <a:pt x="333771" y="1355518"/>
                      <a:pt x="328474" y="1278704"/>
                    </a:cubicBezTo>
                    <a:cubicBezTo>
                      <a:pt x="327830" y="1269368"/>
                      <a:pt x="326213" y="1258688"/>
                      <a:pt x="319596" y="1252071"/>
                    </a:cubicBezTo>
                    <a:cubicBezTo>
                      <a:pt x="312979" y="1245454"/>
                      <a:pt x="301841" y="1246152"/>
                      <a:pt x="292963" y="1243193"/>
                    </a:cubicBezTo>
                    <a:cubicBezTo>
                      <a:pt x="238521" y="1188751"/>
                      <a:pt x="299968" y="1242258"/>
                      <a:pt x="213064" y="1198805"/>
                    </a:cubicBezTo>
                    <a:cubicBezTo>
                      <a:pt x="189390" y="1186968"/>
                      <a:pt x="160759" y="1182009"/>
                      <a:pt x="142043" y="1163294"/>
                    </a:cubicBezTo>
                    <a:cubicBezTo>
                      <a:pt x="114929" y="1136181"/>
                      <a:pt x="131773" y="1149282"/>
                      <a:pt x="88777" y="1127783"/>
                    </a:cubicBezTo>
                    <a:cubicBezTo>
                      <a:pt x="78644" y="1097385"/>
                      <a:pt x="58193" y="1048436"/>
                      <a:pt x="88777" y="1021251"/>
                    </a:cubicBezTo>
                    <a:cubicBezTo>
                      <a:pt x="106609" y="1005401"/>
                      <a:pt x="136124" y="1027170"/>
                      <a:pt x="159798" y="1030129"/>
                    </a:cubicBezTo>
                    <a:cubicBezTo>
                      <a:pt x="168676" y="1036047"/>
                      <a:pt x="179766" y="1039553"/>
                      <a:pt x="186431" y="1047884"/>
                    </a:cubicBezTo>
                    <a:cubicBezTo>
                      <a:pt x="192277" y="1055191"/>
                      <a:pt x="190494" y="1066493"/>
                      <a:pt x="195309" y="1074517"/>
                    </a:cubicBezTo>
                    <a:cubicBezTo>
                      <a:pt x="199615" y="1081694"/>
                      <a:pt x="207146" y="1086354"/>
                      <a:pt x="213064" y="1092273"/>
                    </a:cubicBezTo>
                    <a:cubicBezTo>
                      <a:pt x="227860" y="1089314"/>
                      <a:pt x="246782" y="1094065"/>
                      <a:pt x="257452" y="1083395"/>
                    </a:cubicBezTo>
                    <a:cubicBezTo>
                      <a:pt x="270686" y="1070161"/>
                      <a:pt x="275208" y="1030129"/>
                      <a:pt x="275208" y="1030129"/>
                    </a:cubicBezTo>
                    <a:cubicBezTo>
                      <a:pt x="278167" y="1006455"/>
                      <a:pt x="262746" y="969778"/>
                      <a:pt x="284085" y="959108"/>
                    </a:cubicBezTo>
                    <a:cubicBezTo>
                      <a:pt x="302801" y="949750"/>
                      <a:pt x="328474" y="1003496"/>
                      <a:pt x="328474" y="1003496"/>
                    </a:cubicBezTo>
                    <a:cubicBezTo>
                      <a:pt x="346948" y="1077398"/>
                      <a:pt x="324453" y="1004335"/>
                      <a:pt x="355107" y="1065640"/>
                    </a:cubicBezTo>
                    <a:cubicBezTo>
                      <a:pt x="369548" y="1094521"/>
                      <a:pt x="356299" y="1093465"/>
                      <a:pt x="381740" y="1118906"/>
                    </a:cubicBezTo>
                    <a:cubicBezTo>
                      <a:pt x="389285" y="1126451"/>
                      <a:pt x="399495" y="1130743"/>
                      <a:pt x="408373" y="1136661"/>
                    </a:cubicBezTo>
                    <a:cubicBezTo>
                      <a:pt x="444162" y="1208241"/>
                      <a:pt x="407731" y="1144737"/>
                      <a:pt x="443884" y="1189927"/>
                    </a:cubicBezTo>
                    <a:cubicBezTo>
                      <a:pt x="450549" y="1198258"/>
                      <a:pt x="453442" y="1209730"/>
                      <a:pt x="461639" y="1216560"/>
                    </a:cubicBezTo>
                    <a:cubicBezTo>
                      <a:pt x="471806" y="1225032"/>
                      <a:pt x="485660" y="1227749"/>
                      <a:pt x="497150" y="1234315"/>
                    </a:cubicBezTo>
                    <a:cubicBezTo>
                      <a:pt x="545338" y="1261851"/>
                      <a:pt x="501584" y="1244672"/>
                      <a:pt x="550416" y="1260948"/>
                    </a:cubicBezTo>
                    <a:cubicBezTo>
                      <a:pt x="556334" y="1172171"/>
                      <a:pt x="550144" y="1081746"/>
                      <a:pt x="568171" y="994618"/>
                    </a:cubicBezTo>
                    <a:cubicBezTo>
                      <a:pt x="570643" y="982670"/>
                      <a:pt x="592769" y="998039"/>
                      <a:pt x="603682" y="1003496"/>
                    </a:cubicBezTo>
                    <a:cubicBezTo>
                      <a:pt x="622768" y="1013039"/>
                      <a:pt x="656948" y="1039007"/>
                      <a:pt x="656948" y="1039007"/>
                    </a:cubicBezTo>
                    <a:cubicBezTo>
                      <a:pt x="659907" y="1047885"/>
                      <a:pt x="659208" y="1059023"/>
                      <a:pt x="665825" y="1065640"/>
                    </a:cubicBezTo>
                    <a:cubicBezTo>
                      <a:pt x="680914" y="1080729"/>
                      <a:pt x="719091" y="1101150"/>
                      <a:pt x="719091" y="1101150"/>
                    </a:cubicBezTo>
                    <a:cubicBezTo>
                      <a:pt x="721119" y="1104192"/>
                      <a:pt x="745283" y="1144208"/>
                      <a:pt x="754602" y="1145539"/>
                    </a:cubicBezTo>
                    <a:cubicBezTo>
                      <a:pt x="769539" y="1147673"/>
                      <a:pt x="784194" y="1139620"/>
                      <a:pt x="798990" y="1136661"/>
                    </a:cubicBezTo>
                    <a:cubicBezTo>
                      <a:pt x="796031" y="1101150"/>
                      <a:pt x="801973" y="1063731"/>
                      <a:pt x="790113" y="1030129"/>
                    </a:cubicBezTo>
                    <a:cubicBezTo>
                      <a:pt x="783149" y="1010397"/>
                      <a:pt x="760520" y="1000537"/>
                      <a:pt x="745724" y="985741"/>
                    </a:cubicBezTo>
                    <a:cubicBezTo>
                      <a:pt x="721350" y="961367"/>
                      <a:pt x="735912" y="970632"/>
                      <a:pt x="701336" y="959108"/>
                    </a:cubicBezTo>
                    <a:cubicBezTo>
                      <a:pt x="689499" y="947271"/>
                      <a:pt x="679754" y="932883"/>
                      <a:pt x="665825" y="923597"/>
                    </a:cubicBezTo>
                    <a:cubicBezTo>
                      <a:pt x="632228" y="901199"/>
                      <a:pt x="646736" y="913387"/>
                      <a:pt x="621437" y="888086"/>
                    </a:cubicBezTo>
                    <a:cubicBezTo>
                      <a:pt x="618478" y="879208"/>
                      <a:pt x="612559" y="870811"/>
                      <a:pt x="612559" y="861453"/>
                    </a:cubicBezTo>
                    <a:cubicBezTo>
                      <a:pt x="612559" y="780002"/>
                      <a:pt x="772635" y="842778"/>
                      <a:pt x="790113" y="843698"/>
                    </a:cubicBezTo>
                    <a:cubicBezTo>
                      <a:pt x="796031" y="852576"/>
                      <a:pt x="803096" y="860788"/>
                      <a:pt x="807868" y="870331"/>
                    </a:cubicBezTo>
                    <a:cubicBezTo>
                      <a:pt x="818589" y="891774"/>
                      <a:pt x="813301" y="906636"/>
                      <a:pt x="834501" y="923597"/>
                    </a:cubicBezTo>
                    <a:cubicBezTo>
                      <a:pt x="841808" y="929443"/>
                      <a:pt x="852256" y="929516"/>
                      <a:pt x="861134" y="932475"/>
                    </a:cubicBezTo>
                    <a:cubicBezTo>
                      <a:pt x="846707" y="802635"/>
                      <a:pt x="862306" y="892190"/>
                      <a:pt x="843379" y="825943"/>
                    </a:cubicBezTo>
                    <a:cubicBezTo>
                      <a:pt x="840027" y="814211"/>
                      <a:pt x="840555" y="801026"/>
                      <a:pt x="834501" y="790432"/>
                    </a:cubicBezTo>
                    <a:cubicBezTo>
                      <a:pt x="828272" y="779531"/>
                      <a:pt x="818843" y="769896"/>
                      <a:pt x="807868" y="763799"/>
                    </a:cubicBezTo>
                    <a:cubicBezTo>
                      <a:pt x="791507" y="754710"/>
                      <a:pt x="754602" y="746044"/>
                      <a:pt x="754602" y="746044"/>
                    </a:cubicBezTo>
                    <a:cubicBezTo>
                      <a:pt x="757561" y="737166"/>
                      <a:pt x="757865" y="726897"/>
                      <a:pt x="763480" y="719411"/>
                    </a:cubicBezTo>
                    <a:cubicBezTo>
                      <a:pt x="776035" y="702671"/>
                      <a:pt x="807868" y="675022"/>
                      <a:pt x="807868" y="675022"/>
                    </a:cubicBezTo>
                    <a:cubicBezTo>
                      <a:pt x="819247" y="677867"/>
                      <a:pt x="857275" y="686409"/>
                      <a:pt x="870012" y="692778"/>
                    </a:cubicBezTo>
                    <a:cubicBezTo>
                      <a:pt x="938851" y="727197"/>
                      <a:pt x="856335" y="697096"/>
                      <a:pt x="923278" y="719411"/>
                    </a:cubicBezTo>
                    <a:cubicBezTo>
                      <a:pt x="929196" y="728289"/>
                      <a:pt x="938634" y="735648"/>
                      <a:pt x="941033" y="746044"/>
                    </a:cubicBezTo>
                    <a:cubicBezTo>
                      <a:pt x="944136" y="759492"/>
                      <a:pt x="945313" y="865731"/>
                      <a:pt x="967666" y="888086"/>
                    </a:cubicBezTo>
                    <a:lnTo>
                      <a:pt x="985421" y="905842"/>
                    </a:lnTo>
                    <a:cubicBezTo>
                      <a:pt x="988380" y="914720"/>
                      <a:pt x="990114" y="924105"/>
                      <a:pt x="994299" y="932475"/>
                    </a:cubicBezTo>
                    <a:cubicBezTo>
                      <a:pt x="999071" y="942018"/>
                      <a:pt x="1007851" y="949301"/>
                      <a:pt x="1012054" y="959108"/>
                    </a:cubicBezTo>
                    <a:cubicBezTo>
                      <a:pt x="1021106" y="980229"/>
                      <a:pt x="1023771" y="1032968"/>
                      <a:pt x="1038687" y="1047884"/>
                    </a:cubicBezTo>
                    <a:lnTo>
                      <a:pt x="1065320" y="1074517"/>
                    </a:lnTo>
                    <a:cubicBezTo>
                      <a:pt x="1068279" y="1083395"/>
                      <a:pt x="1070013" y="1092780"/>
                      <a:pt x="1074198" y="1101150"/>
                    </a:cubicBezTo>
                    <a:cubicBezTo>
                      <a:pt x="1085930" y="1124613"/>
                      <a:pt x="1118985" y="1160601"/>
                      <a:pt x="1136342" y="1172172"/>
                    </a:cubicBezTo>
                    <a:cubicBezTo>
                      <a:pt x="1145220" y="1178090"/>
                      <a:pt x="1154293" y="1183725"/>
                      <a:pt x="1162975" y="1189927"/>
                    </a:cubicBezTo>
                    <a:cubicBezTo>
                      <a:pt x="1175015" y="1198527"/>
                      <a:pt x="1185251" y="1209943"/>
                      <a:pt x="1198485" y="1216560"/>
                    </a:cubicBezTo>
                    <a:cubicBezTo>
                      <a:pt x="1209398" y="1222017"/>
                      <a:pt x="1222159" y="1222479"/>
                      <a:pt x="1233996" y="1225438"/>
                    </a:cubicBezTo>
                    <a:cubicBezTo>
                      <a:pt x="1269507" y="1222479"/>
                      <a:pt x="1305586" y="1223548"/>
                      <a:pt x="1340528" y="1216560"/>
                    </a:cubicBezTo>
                    <a:cubicBezTo>
                      <a:pt x="1449587" y="1194748"/>
                      <a:pt x="1239769" y="1191085"/>
                      <a:pt x="1420427" y="1181049"/>
                    </a:cubicBezTo>
                    <a:lnTo>
                      <a:pt x="1580225" y="1172172"/>
                    </a:lnTo>
                    <a:cubicBezTo>
                      <a:pt x="1595912" y="1109427"/>
                      <a:pt x="1585245" y="1148233"/>
                      <a:pt x="1615736" y="1056762"/>
                    </a:cubicBezTo>
                    <a:lnTo>
                      <a:pt x="1624614" y="1030129"/>
                    </a:lnTo>
                    <a:lnTo>
                      <a:pt x="1633491" y="1003496"/>
                    </a:lnTo>
                    <a:cubicBezTo>
                      <a:pt x="1630532" y="962067"/>
                      <a:pt x="1632268" y="920032"/>
                      <a:pt x="1624614" y="879209"/>
                    </a:cubicBezTo>
                    <a:cubicBezTo>
                      <a:pt x="1622777" y="869413"/>
                      <a:pt x="1583913" y="846332"/>
                      <a:pt x="1580225" y="843698"/>
                    </a:cubicBezTo>
                    <a:cubicBezTo>
                      <a:pt x="1568185" y="835098"/>
                      <a:pt x="1557026" y="825272"/>
                      <a:pt x="1544715" y="817065"/>
                    </a:cubicBezTo>
                    <a:cubicBezTo>
                      <a:pt x="1524513" y="803597"/>
                      <a:pt x="1488506" y="782830"/>
                      <a:pt x="1464816" y="772677"/>
                    </a:cubicBezTo>
                    <a:cubicBezTo>
                      <a:pt x="1456215" y="768991"/>
                      <a:pt x="1447061" y="766758"/>
                      <a:pt x="1438183" y="763799"/>
                    </a:cubicBezTo>
                    <a:cubicBezTo>
                      <a:pt x="1390835" y="766758"/>
                      <a:pt x="1343000" y="765278"/>
                      <a:pt x="1296140" y="772677"/>
                    </a:cubicBezTo>
                    <a:cubicBezTo>
                      <a:pt x="1257365" y="778799"/>
                      <a:pt x="1278689" y="799106"/>
                      <a:pt x="1251751" y="817065"/>
                    </a:cubicBezTo>
                    <a:cubicBezTo>
                      <a:pt x="1241599" y="823833"/>
                      <a:pt x="1228078" y="822984"/>
                      <a:pt x="1216241" y="825943"/>
                    </a:cubicBezTo>
                    <a:cubicBezTo>
                      <a:pt x="1164392" y="808659"/>
                      <a:pt x="1212009" y="830588"/>
                      <a:pt x="1171852" y="790432"/>
                    </a:cubicBezTo>
                    <a:cubicBezTo>
                      <a:pt x="1164307" y="782888"/>
                      <a:pt x="1153550" y="779342"/>
                      <a:pt x="1145219" y="772677"/>
                    </a:cubicBezTo>
                    <a:cubicBezTo>
                      <a:pt x="1138683" y="767448"/>
                      <a:pt x="1133894" y="760279"/>
                      <a:pt x="1127464" y="754921"/>
                    </a:cubicBezTo>
                    <a:cubicBezTo>
                      <a:pt x="1059124" y="697971"/>
                      <a:pt x="1121749" y="758084"/>
                      <a:pt x="1065320" y="701655"/>
                    </a:cubicBezTo>
                    <a:cubicBezTo>
                      <a:pt x="1051925" y="661467"/>
                      <a:pt x="1044083" y="650340"/>
                      <a:pt x="1065320" y="595123"/>
                    </a:cubicBezTo>
                    <a:cubicBezTo>
                      <a:pt x="1071329" y="579499"/>
                      <a:pt x="1088994" y="571449"/>
                      <a:pt x="1100831" y="559612"/>
                    </a:cubicBezTo>
                    <a:lnTo>
                      <a:pt x="1127464" y="532979"/>
                    </a:lnTo>
                    <a:cubicBezTo>
                      <a:pt x="1121546" y="515224"/>
                      <a:pt x="1120587" y="494943"/>
                      <a:pt x="1109709" y="479713"/>
                    </a:cubicBezTo>
                    <a:cubicBezTo>
                      <a:pt x="1104270" y="472098"/>
                      <a:pt x="1092434" y="470836"/>
                      <a:pt x="1083076" y="470836"/>
                    </a:cubicBezTo>
                    <a:cubicBezTo>
                      <a:pt x="1056279" y="470836"/>
                      <a:pt x="1029810" y="476754"/>
                      <a:pt x="1003177" y="479713"/>
                    </a:cubicBezTo>
                    <a:cubicBezTo>
                      <a:pt x="994299" y="476754"/>
                      <a:pt x="984030" y="476451"/>
                      <a:pt x="976544" y="470836"/>
                    </a:cubicBezTo>
                    <a:cubicBezTo>
                      <a:pt x="959804" y="458281"/>
                      <a:pt x="932155" y="426447"/>
                      <a:pt x="932155" y="426447"/>
                    </a:cubicBezTo>
                    <a:lnTo>
                      <a:pt x="914400" y="373181"/>
                    </a:lnTo>
                    <a:lnTo>
                      <a:pt x="905522" y="346548"/>
                    </a:lnTo>
                    <a:cubicBezTo>
                      <a:pt x="889100" y="297281"/>
                      <a:pt x="887362" y="318755"/>
                      <a:pt x="967666" y="328793"/>
                    </a:cubicBezTo>
                    <a:cubicBezTo>
                      <a:pt x="976544" y="331752"/>
                      <a:pt x="986119" y="333126"/>
                      <a:pt x="994299" y="337671"/>
                    </a:cubicBezTo>
                    <a:cubicBezTo>
                      <a:pt x="1012953" y="348034"/>
                      <a:pt x="1047565" y="373181"/>
                      <a:pt x="1047565" y="373181"/>
                    </a:cubicBezTo>
                    <a:cubicBezTo>
                      <a:pt x="1059402" y="370222"/>
                      <a:pt x="1072163" y="369761"/>
                      <a:pt x="1083076" y="364304"/>
                    </a:cubicBezTo>
                    <a:cubicBezTo>
                      <a:pt x="1100645" y="355520"/>
                      <a:pt x="1106043" y="332458"/>
                      <a:pt x="1118586" y="319915"/>
                    </a:cubicBezTo>
                    <a:cubicBezTo>
                      <a:pt x="1145459" y="293042"/>
                      <a:pt x="1150257" y="294562"/>
                      <a:pt x="1180730" y="284405"/>
                    </a:cubicBezTo>
                    <a:cubicBezTo>
                      <a:pt x="1204404" y="287364"/>
                      <a:pt x="1228899" y="286427"/>
                      <a:pt x="1251751" y="293282"/>
                    </a:cubicBezTo>
                    <a:cubicBezTo>
                      <a:pt x="1259768" y="295687"/>
                      <a:pt x="1262543" y="306395"/>
                      <a:pt x="1269507" y="311038"/>
                    </a:cubicBezTo>
                    <a:cubicBezTo>
                      <a:pt x="1280518" y="318379"/>
                      <a:pt x="1293181" y="322875"/>
                      <a:pt x="1305018" y="328793"/>
                    </a:cubicBezTo>
                    <a:cubicBezTo>
                      <a:pt x="1333155" y="370999"/>
                      <a:pt x="1319398" y="345303"/>
                      <a:pt x="1340528" y="408692"/>
                    </a:cubicBezTo>
                    <a:cubicBezTo>
                      <a:pt x="1343487" y="417570"/>
                      <a:pt x="1340528" y="432366"/>
                      <a:pt x="1349406" y="435325"/>
                    </a:cubicBezTo>
                    <a:lnTo>
                      <a:pt x="1376039" y="444203"/>
                    </a:lnTo>
                    <a:cubicBezTo>
                      <a:pt x="1477250" y="439602"/>
                      <a:pt x="1565595" y="496476"/>
                      <a:pt x="1580225" y="408692"/>
                    </a:cubicBezTo>
                    <a:cubicBezTo>
                      <a:pt x="1584630" y="382260"/>
                      <a:pt x="1586144" y="355426"/>
                      <a:pt x="1589103" y="328793"/>
                    </a:cubicBezTo>
                    <a:cubicBezTo>
                      <a:pt x="1621654" y="331752"/>
                      <a:pt x="1654908" y="330321"/>
                      <a:pt x="1686757" y="337671"/>
                    </a:cubicBezTo>
                    <a:cubicBezTo>
                      <a:pt x="1698180" y="340307"/>
                      <a:pt x="1717560" y="377351"/>
                      <a:pt x="1722268" y="382059"/>
                    </a:cubicBezTo>
                    <a:cubicBezTo>
                      <a:pt x="1729813" y="389604"/>
                      <a:pt x="1740570" y="393149"/>
                      <a:pt x="1748901" y="399814"/>
                    </a:cubicBezTo>
                    <a:cubicBezTo>
                      <a:pt x="1755437" y="405043"/>
                      <a:pt x="1760738" y="411651"/>
                      <a:pt x="1766656" y="417570"/>
                    </a:cubicBezTo>
                    <a:cubicBezTo>
                      <a:pt x="1775534" y="414611"/>
                      <a:pt x="1786672" y="415309"/>
                      <a:pt x="1793289" y="408692"/>
                    </a:cubicBezTo>
                    <a:cubicBezTo>
                      <a:pt x="1799906" y="402075"/>
                      <a:pt x="1802167" y="391417"/>
                      <a:pt x="1802167" y="382059"/>
                    </a:cubicBezTo>
                    <a:cubicBezTo>
                      <a:pt x="1802167" y="238504"/>
                      <a:pt x="1808206" y="323116"/>
                      <a:pt x="1775534" y="257772"/>
                    </a:cubicBezTo>
                    <a:cubicBezTo>
                      <a:pt x="1752485" y="211674"/>
                      <a:pt x="1783581" y="248064"/>
                      <a:pt x="1748901" y="213383"/>
                    </a:cubicBezTo>
                    <a:cubicBezTo>
                      <a:pt x="1745942" y="201546"/>
                      <a:pt x="1745479" y="188786"/>
                      <a:pt x="1740023" y="177873"/>
                    </a:cubicBezTo>
                    <a:cubicBezTo>
                      <a:pt x="1724210" y="146248"/>
                      <a:pt x="1703211" y="172822"/>
                      <a:pt x="1748901" y="142362"/>
                    </a:cubicBezTo>
                    <a:cubicBezTo>
                      <a:pt x="1850006" y="153596"/>
                      <a:pt x="1806505" y="136376"/>
                      <a:pt x="1882066" y="186750"/>
                    </a:cubicBezTo>
                    <a:cubicBezTo>
                      <a:pt x="1890944" y="192669"/>
                      <a:pt x="1898577" y="201132"/>
                      <a:pt x="1908699" y="204506"/>
                    </a:cubicBezTo>
                    <a:lnTo>
                      <a:pt x="1961965" y="222261"/>
                    </a:lnTo>
                    <a:cubicBezTo>
                      <a:pt x="1970843" y="231139"/>
                      <a:pt x="1978152" y="241930"/>
                      <a:pt x="1988598" y="248894"/>
                    </a:cubicBezTo>
                    <a:cubicBezTo>
                      <a:pt x="2017121" y="267910"/>
                      <a:pt x="2058830" y="252322"/>
                      <a:pt x="2086252" y="248894"/>
                    </a:cubicBezTo>
                    <a:cubicBezTo>
                      <a:pt x="2065667" y="187139"/>
                      <a:pt x="2053693" y="174939"/>
                      <a:pt x="2077375" y="97974"/>
                    </a:cubicBezTo>
                    <a:cubicBezTo>
                      <a:pt x="2080513" y="87776"/>
                      <a:pt x="2096033" y="87307"/>
                      <a:pt x="2104008" y="80218"/>
                    </a:cubicBezTo>
                    <a:cubicBezTo>
                      <a:pt x="2134261" y="53326"/>
                      <a:pt x="2149365" y="26468"/>
                      <a:pt x="2183907" y="9197"/>
                    </a:cubicBezTo>
                    <a:cubicBezTo>
                      <a:pt x="2192277" y="5012"/>
                      <a:pt x="2201462" y="2589"/>
                      <a:pt x="2210540" y="319"/>
                    </a:cubicBezTo>
                    <a:cubicBezTo>
                      <a:pt x="2213411" y="-399"/>
                      <a:pt x="2216459" y="319"/>
                      <a:pt x="2219418" y="319"/>
                    </a:cubicBez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p:cNvSpPr txBox="1"/>
              <p:nvPr/>
            </p:nvSpPr>
            <p:spPr>
              <a:xfrm>
                <a:off x="853624" y="4640544"/>
                <a:ext cx="478016" cy="276999"/>
              </a:xfrm>
              <a:prstGeom prst="rect">
                <a:avLst/>
              </a:prstGeom>
              <a:noFill/>
            </p:spPr>
            <p:txBody>
              <a:bodyPr wrap="none" rtlCol="0">
                <a:spAutoFit/>
              </a:bodyPr>
              <a:lstStyle/>
              <a:p>
                <a:r>
                  <a:rPr lang="cs-CZ" sz="1200" b="1"/>
                  <a:t>start</a:t>
                </a:r>
              </a:p>
            </p:txBody>
          </p:sp>
          <p:sp>
            <p:nvSpPr>
              <p:cNvPr id="17" name="TextovéPole 16"/>
              <p:cNvSpPr txBox="1"/>
              <p:nvPr/>
            </p:nvSpPr>
            <p:spPr>
              <a:xfrm>
                <a:off x="3491880" y="3154858"/>
                <a:ext cx="454099" cy="276999"/>
              </a:xfrm>
              <a:prstGeom prst="rect">
                <a:avLst/>
              </a:prstGeom>
              <a:noFill/>
            </p:spPr>
            <p:txBody>
              <a:bodyPr wrap="none" rtlCol="0">
                <a:spAutoFit/>
              </a:bodyPr>
              <a:lstStyle/>
              <a:p>
                <a:r>
                  <a:rPr lang="cs-CZ" sz="1200" b="1" err="1"/>
                  <a:t>goal</a:t>
                </a:r>
                <a:endParaRPr lang="cs-CZ" sz="1200" b="1"/>
              </a:p>
            </p:txBody>
          </p:sp>
        </p:grpSp>
        <p:sp>
          <p:nvSpPr>
            <p:cNvPr id="28" name="Obdélník 27"/>
            <p:cNvSpPr/>
            <p:nvPr/>
          </p:nvSpPr>
          <p:spPr>
            <a:xfrm>
              <a:off x="5137031" y="1482672"/>
              <a:ext cx="3727474" cy="400110"/>
            </a:xfrm>
            <a:prstGeom prst="rect">
              <a:avLst/>
            </a:prstGeom>
          </p:spPr>
          <p:txBody>
            <a:bodyPr wrap="square">
              <a:spAutoFit/>
            </a:bodyPr>
            <a:lstStyle/>
            <a:p>
              <a:pPr algn="l"/>
              <a:r>
                <a:rPr lang="cs-CZ" sz="2000" err="1">
                  <a:solidFill>
                    <a:schemeClr val="bg2"/>
                  </a:solidFill>
                  <a:latin typeface="+mn-lt"/>
                  <a:cs typeface="Arial" panose="020B0604020202020204" pitchFamily="34" charset="0"/>
                </a:rPr>
                <a:t>What</a:t>
              </a:r>
              <a:r>
                <a:rPr lang="cs-CZ" sz="2000">
                  <a:solidFill>
                    <a:schemeClr val="bg2"/>
                  </a:solidFill>
                  <a:latin typeface="+mn-lt"/>
                  <a:cs typeface="Arial" panose="020B0604020202020204" pitchFamily="34" charset="0"/>
                </a:rPr>
                <a:t> </a:t>
              </a:r>
              <a:r>
                <a:rPr lang="cs-CZ" sz="2000" err="1">
                  <a:solidFill>
                    <a:schemeClr val="bg2"/>
                  </a:solidFill>
                  <a:latin typeface="+mn-lt"/>
                  <a:cs typeface="Arial" panose="020B0604020202020204" pitchFamily="34" charset="0"/>
                </a:rPr>
                <a:t>the</a:t>
              </a:r>
              <a:r>
                <a:rPr lang="cs-CZ" sz="2000">
                  <a:solidFill>
                    <a:schemeClr val="bg2"/>
                  </a:solidFill>
                  <a:latin typeface="+mn-lt"/>
                  <a:cs typeface="Arial" panose="020B0604020202020204" pitchFamily="34" charset="0"/>
                </a:rPr>
                <a:t> reality </a:t>
              </a:r>
              <a:r>
                <a:rPr lang="cs-CZ" sz="2000" err="1">
                  <a:solidFill>
                    <a:schemeClr val="bg2"/>
                  </a:solidFill>
                  <a:latin typeface="+mn-lt"/>
                  <a:cs typeface="Arial" panose="020B0604020202020204" pitchFamily="34" charset="0"/>
                </a:rPr>
                <a:t>demonstrates</a:t>
              </a:r>
              <a:endParaRPr lang="cs-CZ" sz="2000" b="1">
                <a:latin typeface="+mn-lt"/>
              </a:endParaRPr>
            </a:p>
          </p:txBody>
        </p:sp>
      </p:grpSp>
      <p:grpSp>
        <p:nvGrpSpPr>
          <p:cNvPr id="4" name="Skupina 3"/>
          <p:cNvGrpSpPr/>
          <p:nvPr/>
        </p:nvGrpSpPr>
        <p:grpSpPr>
          <a:xfrm>
            <a:off x="1036505" y="5046927"/>
            <a:ext cx="7902551" cy="1246117"/>
            <a:chOff x="1036505" y="5046927"/>
            <a:chExt cx="7902551" cy="1246117"/>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505" y="5046927"/>
              <a:ext cx="1362035" cy="124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Obdélník 30"/>
            <p:cNvSpPr/>
            <p:nvPr/>
          </p:nvSpPr>
          <p:spPr>
            <a:xfrm>
              <a:off x="2928641" y="5381572"/>
              <a:ext cx="6010415" cy="707886"/>
            </a:xfrm>
            <a:prstGeom prst="rect">
              <a:avLst/>
            </a:prstGeom>
          </p:spPr>
          <p:txBody>
            <a:bodyPr wrap="square">
              <a:spAutoFit/>
            </a:bodyPr>
            <a:lstStyle/>
            <a:p>
              <a:pPr algn="l"/>
              <a:r>
                <a:rPr lang="en-US" sz="2000">
                  <a:solidFill>
                    <a:schemeClr val="bg2"/>
                  </a:solidFill>
                  <a:latin typeface="+mn-lt"/>
                  <a:cs typeface="Arial" panose="020B0604020202020204" pitchFamily="34" charset="0"/>
                </a:rPr>
                <a:t>Q: Is time like a sail boat or a motor boat?</a:t>
              </a:r>
            </a:p>
            <a:p>
              <a:pPr algn="l"/>
              <a:r>
                <a:rPr lang="en-US" sz="2000">
                  <a:solidFill>
                    <a:schemeClr val="bg2"/>
                  </a:solidFill>
                  <a:latin typeface="+mn-lt"/>
                  <a:cs typeface="Arial" panose="020B0604020202020204" pitchFamily="34" charset="0"/>
                </a:rPr>
                <a:t>A: It´s more like a sail boat shifting in the wind</a:t>
              </a:r>
              <a:endParaRPr lang="en-US" sz="2000">
                <a:latin typeface="+mn-lt"/>
              </a:endParaRPr>
            </a:p>
          </p:txBody>
        </p:sp>
      </p:grpSp>
    </p:spTree>
    <p:extLst>
      <p:ext uri="{BB962C8B-B14F-4D97-AF65-F5344CB8AC3E}">
        <p14:creationId xmlns:p14="http://schemas.microsoft.com/office/powerpoint/2010/main" val="140294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txBox="1">
            <a:spLocks/>
          </p:cNvSpPr>
          <p:nvPr/>
        </p:nvSpPr>
        <p:spPr>
          <a:xfrm>
            <a:off x="395536" y="44624"/>
            <a:ext cx="8496944" cy="158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200"/>
              </a:lnSpc>
            </a:pPr>
            <a:r>
              <a:rPr lang="en-GB" sz="4000" kern="0">
                <a:solidFill>
                  <a:srgbClr val="7AC143"/>
                </a:solidFill>
                <a:ea typeface="ＭＳ Ｐゴシック" charset="0"/>
              </a:rPr>
              <a:t>Scheduling</a:t>
            </a:r>
            <a:endParaRPr lang="en-GB" sz="4000"/>
          </a:p>
          <a:p>
            <a:pPr>
              <a:lnSpc>
                <a:spcPts val="5200"/>
              </a:lnSpc>
            </a:pPr>
            <a:endParaRPr lang="cs-CZ" sz="4000" b="1"/>
          </a:p>
        </p:txBody>
      </p:sp>
      <p:sp>
        <p:nvSpPr>
          <p:cNvPr id="29" name="Obdélník 28"/>
          <p:cNvSpPr/>
          <p:nvPr/>
        </p:nvSpPr>
        <p:spPr>
          <a:xfrm>
            <a:off x="395536" y="899705"/>
            <a:ext cx="6284292" cy="1323439"/>
          </a:xfrm>
          <a:prstGeom prst="rect">
            <a:avLst/>
          </a:prstGeom>
        </p:spPr>
        <p:txBody>
          <a:bodyPr wrap="square">
            <a:spAutoFit/>
          </a:bodyPr>
          <a:lstStyle/>
          <a:p>
            <a:pPr algn="l">
              <a:lnSpc>
                <a:spcPts val="3200"/>
              </a:lnSpc>
            </a:pPr>
            <a:r>
              <a:rPr lang="en-US" sz="2800">
                <a:solidFill>
                  <a:schemeClr val="tx1">
                    <a:lumMod val="65000"/>
                    <a:lumOff val="35000"/>
                  </a:schemeClr>
                </a:solidFill>
                <a:latin typeface="+mn-lt"/>
              </a:rPr>
              <a:t>What do you manage?</a:t>
            </a:r>
          </a:p>
          <a:p>
            <a:pPr marL="342900" indent="-342900" algn="l">
              <a:lnSpc>
                <a:spcPts val="3200"/>
              </a:lnSpc>
              <a:buClr>
                <a:srgbClr val="7AC143"/>
              </a:buClr>
              <a:buFont typeface="Wingdings" panose="05000000000000000000" pitchFamily="2" charset="2"/>
              <a:buChar char="§"/>
            </a:pPr>
            <a:r>
              <a:rPr lang="en-US" sz="2400">
                <a:solidFill>
                  <a:schemeClr val="tx1">
                    <a:lumMod val="50000"/>
                    <a:lumOff val="50000"/>
                  </a:schemeClr>
                </a:solidFill>
                <a:latin typeface="+mn-lt"/>
              </a:rPr>
              <a:t>You DO NOT manage time</a:t>
            </a:r>
          </a:p>
          <a:p>
            <a:pPr marL="342900" indent="-342900" algn="l">
              <a:lnSpc>
                <a:spcPts val="3200"/>
              </a:lnSpc>
              <a:buClr>
                <a:srgbClr val="7AC143"/>
              </a:buClr>
              <a:buFont typeface="Wingdings" panose="05000000000000000000" pitchFamily="2" charset="2"/>
              <a:buChar char="§"/>
            </a:pPr>
            <a:r>
              <a:rPr lang="en-US" sz="2400">
                <a:solidFill>
                  <a:schemeClr val="tx1">
                    <a:lumMod val="50000"/>
                    <a:lumOff val="50000"/>
                  </a:schemeClr>
                </a:solidFill>
                <a:latin typeface="+mn-lt"/>
              </a:rPr>
              <a:t>You DO manage your commitments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894" y="643463"/>
            <a:ext cx="1499072" cy="130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395536" y="2272131"/>
            <a:ext cx="7356345" cy="4799263"/>
          </a:xfrm>
          <a:prstGeom prst="rect">
            <a:avLst/>
          </a:prstGeom>
          <a:noFill/>
        </p:spPr>
        <p:txBody>
          <a:bodyPr wrap="square" rtlCol="0" anchor="t">
            <a:spAutoFit/>
          </a:bodyPr>
          <a:lstStyle/>
          <a:p>
            <a:pPr marL="0" indent="0" algn="l">
              <a:lnSpc>
                <a:spcPts val="3200"/>
              </a:lnSpc>
              <a:buNone/>
            </a:pPr>
            <a:r>
              <a:rPr lang="en-US" sz="2800">
                <a:solidFill>
                  <a:schemeClr val="tx1">
                    <a:lumMod val="65000"/>
                    <a:lumOff val="35000"/>
                  </a:schemeClr>
                </a:solidFill>
                <a:latin typeface="+mn-lt"/>
              </a:rPr>
              <a:t>How to manage your commitments? </a:t>
            </a:r>
          </a:p>
          <a:p>
            <a:pPr marL="342900" lvl="0" indent="-342900" algn="l" eaLnBrk="0" hangingPunct="0">
              <a:spcBef>
                <a:spcPct val="20000"/>
              </a:spcBef>
              <a:buClr>
                <a:srgbClr val="69BE28"/>
              </a:buClr>
              <a:buSzPct val="75000"/>
              <a:buFont typeface="Wingdings" pitchFamily="2" charset="2"/>
              <a:buChar char="§"/>
            </a:pPr>
            <a:r>
              <a:rPr lang="en-GB" sz="2800" kern="0">
                <a:solidFill>
                  <a:srgbClr val="808080"/>
                </a:solidFill>
                <a:latin typeface="Arial"/>
                <a:ea typeface="ＭＳ Ｐゴシック" charset="0"/>
              </a:rPr>
              <a:t>Have list of </a:t>
            </a:r>
            <a:r>
              <a:rPr lang="en-GB" sz="2800" kern="0">
                <a:solidFill>
                  <a:srgbClr val="7AC143"/>
                </a:solidFill>
                <a:latin typeface="Arial"/>
                <a:ea typeface="ＭＳ Ｐゴシック" charset="0"/>
              </a:rPr>
              <a:t>tasks / activities</a:t>
            </a:r>
            <a:endParaRPr lang="cs-CZ" sz="2800" kern="0">
              <a:solidFill>
                <a:srgbClr val="7AC143"/>
              </a:solidFill>
              <a:latin typeface="Arial"/>
              <a:ea typeface="ＭＳ Ｐゴシック" charset="0"/>
            </a:endParaRPr>
          </a:p>
          <a:p>
            <a:pPr marL="342900" lvl="0" indent="-342900" algn="l" eaLnBrk="0" hangingPunct="0">
              <a:spcBef>
                <a:spcPct val="20000"/>
              </a:spcBef>
              <a:buClr>
                <a:srgbClr val="69BE28"/>
              </a:buClr>
              <a:buSzPct val="75000"/>
              <a:buFont typeface="Wingdings" pitchFamily="2" charset="2"/>
              <a:buChar char="§"/>
            </a:pPr>
            <a:r>
              <a:rPr lang="en-GB" sz="2800" kern="0">
                <a:solidFill>
                  <a:srgbClr val="808080"/>
                </a:solidFill>
                <a:latin typeface="Arial"/>
                <a:ea typeface="ＭＳ Ｐゴシック" charset="0"/>
              </a:rPr>
              <a:t>Have list of </a:t>
            </a:r>
            <a:r>
              <a:rPr lang="cs-CZ" sz="2800" kern="0" err="1">
                <a:solidFill>
                  <a:srgbClr val="7AC143"/>
                </a:solidFill>
                <a:latin typeface="Arial"/>
                <a:ea typeface="ＭＳ Ｐゴシック" charset="0"/>
              </a:rPr>
              <a:t>deliverables</a:t>
            </a:r>
            <a:endParaRPr lang="en-GB" sz="2800" kern="0">
              <a:solidFill>
                <a:srgbClr val="7AC143"/>
              </a:solidFill>
              <a:latin typeface="Arial"/>
              <a:ea typeface="ＭＳ Ｐゴシック" charset="0"/>
            </a:endParaRPr>
          </a:p>
          <a:p>
            <a:pPr marL="342900" lvl="0" indent="-342900" algn="l" eaLnBrk="0" hangingPunct="0">
              <a:spcBef>
                <a:spcPct val="20000"/>
              </a:spcBef>
              <a:buClr>
                <a:srgbClr val="69BE28"/>
              </a:buClr>
              <a:buSzPct val="75000"/>
              <a:buFont typeface="Wingdings" pitchFamily="2" charset="2"/>
              <a:buChar char="§"/>
            </a:pPr>
            <a:r>
              <a:rPr lang="en-GB" sz="2800" kern="0">
                <a:solidFill>
                  <a:srgbClr val="808080"/>
                </a:solidFill>
                <a:latin typeface="Arial"/>
                <a:ea typeface="ＭＳ Ｐゴシック" charset="0"/>
              </a:rPr>
              <a:t>Have list of </a:t>
            </a:r>
            <a:r>
              <a:rPr lang="en-GB" sz="2800" kern="0">
                <a:solidFill>
                  <a:srgbClr val="7AC143"/>
                </a:solidFill>
                <a:latin typeface="Arial"/>
                <a:ea typeface="ＭＳ Ｐゴシック" charset="0"/>
              </a:rPr>
              <a:t>milestones</a:t>
            </a:r>
          </a:p>
          <a:p>
            <a:pPr marL="342900" lvl="0" indent="-342900" algn="l" eaLnBrk="0" hangingPunct="0">
              <a:spcBef>
                <a:spcPct val="20000"/>
              </a:spcBef>
              <a:buClr>
                <a:srgbClr val="69BE28"/>
              </a:buClr>
              <a:buSzPct val="75000"/>
              <a:buFont typeface="Wingdings" pitchFamily="2" charset="2"/>
              <a:buChar char="§"/>
            </a:pPr>
            <a:r>
              <a:rPr lang="en-GB" sz="2800" kern="0">
                <a:solidFill>
                  <a:srgbClr val="808080"/>
                </a:solidFill>
                <a:latin typeface="Arial"/>
                <a:ea typeface="ＭＳ Ｐゴシック" charset="0"/>
              </a:rPr>
              <a:t>Have </a:t>
            </a:r>
            <a:r>
              <a:rPr lang="en-GB" sz="2800" kern="0">
                <a:solidFill>
                  <a:srgbClr val="7AC143"/>
                </a:solidFill>
                <a:latin typeface="Arial"/>
                <a:ea typeface="ＭＳ Ｐゴシック" charset="0"/>
              </a:rPr>
              <a:t>risks </a:t>
            </a:r>
            <a:r>
              <a:rPr lang="en-GB" sz="2800" kern="0">
                <a:solidFill>
                  <a:srgbClr val="808080"/>
                </a:solidFill>
                <a:latin typeface="Arial"/>
                <a:ea typeface="ＭＳ Ｐゴシック" charset="0"/>
              </a:rPr>
              <a:t>analysed</a:t>
            </a:r>
          </a:p>
          <a:p>
            <a:pPr marL="342900" lvl="0" indent="-342900" algn="l" eaLnBrk="0" hangingPunct="0">
              <a:spcBef>
                <a:spcPct val="20000"/>
              </a:spcBef>
              <a:buClr>
                <a:srgbClr val="69BE28"/>
              </a:buClr>
              <a:buSzPct val="75000"/>
              <a:buFont typeface="Wingdings" pitchFamily="2" charset="2"/>
              <a:buChar char="§"/>
            </a:pPr>
            <a:r>
              <a:rPr lang="en-GB" sz="2800" kern="0">
                <a:solidFill>
                  <a:srgbClr val="7AC143"/>
                </a:solidFill>
                <a:latin typeface="Arial"/>
                <a:ea typeface="ＭＳ Ｐゴシック" charset="0"/>
              </a:rPr>
              <a:t>Sequence activities </a:t>
            </a:r>
            <a:r>
              <a:rPr lang="en-GB" sz="2800" kern="0">
                <a:solidFill>
                  <a:srgbClr val="808080"/>
                </a:solidFill>
                <a:latin typeface="Arial"/>
                <a:ea typeface="ＭＳ Ｐゴシック" charset="0"/>
              </a:rPr>
              <a:t>considering logical relationships among them</a:t>
            </a:r>
            <a:endParaRPr lang="cs-CZ" sz="2800" kern="0">
              <a:solidFill>
                <a:srgbClr val="808080"/>
              </a:solidFill>
              <a:latin typeface="Arial"/>
              <a:ea typeface="ＭＳ Ｐゴシック" charset="0"/>
            </a:endParaRPr>
          </a:p>
          <a:p>
            <a:pPr marL="342900" lvl="0" indent="-342900" algn="l" eaLnBrk="0" hangingPunct="0">
              <a:spcBef>
                <a:spcPct val="20000"/>
              </a:spcBef>
              <a:buClr>
                <a:srgbClr val="69BE28"/>
              </a:buClr>
              <a:buSzPct val="75000"/>
              <a:buFont typeface="Wingdings" pitchFamily="2" charset="2"/>
              <a:buChar char="§"/>
            </a:pPr>
            <a:r>
              <a:rPr lang="en-GB" sz="2800" kern="0">
                <a:solidFill>
                  <a:srgbClr val="7AC143"/>
                </a:solidFill>
                <a:latin typeface="Arial"/>
                <a:ea typeface="ＭＳ Ｐゴシック" charset="0"/>
              </a:rPr>
              <a:t>Estimate activities duration</a:t>
            </a:r>
            <a:r>
              <a:rPr lang="en-GB" sz="2800" kern="0">
                <a:solidFill>
                  <a:srgbClr val="808080"/>
                </a:solidFill>
                <a:latin typeface="Arial"/>
                <a:ea typeface="ＭＳ Ｐゴシック" charset="0"/>
              </a:rPr>
              <a:t> and add risk reserves</a:t>
            </a:r>
          </a:p>
          <a:p>
            <a:pPr marL="342900" lvl="0" indent="-342900" algn="l" eaLnBrk="0" hangingPunct="0">
              <a:spcBef>
                <a:spcPct val="20000"/>
              </a:spcBef>
              <a:buClr>
                <a:srgbClr val="69BE28"/>
              </a:buClr>
              <a:buSzPct val="75000"/>
              <a:buFont typeface="Wingdings" pitchFamily="2" charset="2"/>
              <a:buChar char="§"/>
            </a:pPr>
            <a:endParaRPr lang="en-US"/>
          </a:p>
        </p:txBody>
      </p:sp>
    </p:spTree>
    <p:extLst>
      <p:ext uri="{BB962C8B-B14F-4D97-AF65-F5344CB8AC3E}">
        <p14:creationId xmlns:p14="http://schemas.microsoft.com/office/powerpoint/2010/main" val="31761255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err="1"/>
              <a:t>Planning</a:t>
            </a:r>
            <a:r>
              <a:rPr lang="cs-CZ" sz="3600"/>
              <a:t> – HR Management </a:t>
            </a:r>
            <a:r>
              <a:rPr lang="cs-CZ" sz="3600" err="1"/>
              <a:t>Plan</a:t>
            </a:r>
            <a:endParaRPr lang="cs-CZ" sz="3600"/>
          </a:p>
        </p:txBody>
      </p:sp>
      <p:sp>
        <p:nvSpPr>
          <p:cNvPr id="3" name="Zástupný symbol pro obsah 2"/>
          <p:cNvSpPr>
            <a:spLocks noGrp="1"/>
          </p:cNvSpPr>
          <p:nvPr>
            <p:ph idx="1"/>
          </p:nvPr>
        </p:nvSpPr>
        <p:spPr>
          <a:xfrm>
            <a:off x="430213" y="1019234"/>
            <a:ext cx="5315494" cy="4795838"/>
          </a:xfrm>
        </p:spPr>
        <p:txBody>
          <a:bodyPr/>
          <a:lstStyle/>
          <a:p>
            <a:r>
              <a:rPr lang="en-US" sz="3200">
                <a:solidFill>
                  <a:schemeClr val="tx1">
                    <a:lumMod val="65000"/>
                    <a:lumOff val="35000"/>
                  </a:schemeClr>
                </a:solidFill>
              </a:rPr>
              <a:t>Roles and responsibilities</a:t>
            </a:r>
          </a:p>
          <a:p>
            <a:pPr lvl="1"/>
            <a:r>
              <a:rPr lang="en-US"/>
              <a:t>Role</a:t>
            </a:r>
          </a:p>
          <a:p>
            <a:pPr lvl="1"/>
            <a:r>
              <a:rPr lang="en-US"/>
              <a:t>Authority</a:t>
            </a:r>
          </a:p>
          <a:p>
            <a:pPr lvl="1"/>
            <a:r>
              <a:rPr lang="en-US"/>
              <a:t>Responsibility</a:t>
            </a:r>
          </a:p>
          <a:p>
            <a:pPr lvl="1"/>
            <a:r>
              <a:rPr lang="en-US"/>
              <a:t>Competency</a:t>
            </a:r>
          </a:p>
          <a:p>
            <a:r>
              <a:rPr lang="en-US" sz="3200">
                <a:solidFill>
                  <a:schemeClr val="tx1">
                    <a:lumMod val="65000"/>
                    <a:lumOff val="35000"/>
                  </a:schemeClr>
                </a:solidFill>
              </a:rPr>
              <a:t>Human Resource Plan</a:t>
            </a:r>
          </a:p>
          <a:p>
            <a:pPr lvl="1"/>
            <a:r>
              <a:rPr lang="en-US"/>
              <a:t>Project organization chart</a:t>
            </a:r>
          </a:p>
          <a:p>
            <a:pPr lvl="1"/>
            <a:r>
              <a:rPr lang="en-US"/>
              <a:t>RACI matrix</a:t>
            </a:r>
          </a:p>
        </p:txBody>
      </p:sp>
      <p:grpSp>
        <p:nvGrpSpPr>
          <p:cNvPr id="7" name="Skupina 6"/>
          <p:cNvGrpSpPr/>
          <p:nvPr/>
        </p:nvGrpSpPr>
        <p:grpSpPr>
          <a:xfrm>
            <a:off x="4541609" y="1356746"/>
            <a:ext cx="4387934" cy="1962266"/>
            <a:chOff x="4541609" y="1046786"/>
            <a:chExt cx="4387934" cy="1962266"/>
          </a:xfrm>
        </p:grpSpPr>
        <p:sp>
          <p:nvSpPr>
            <p:cNvPr id="4" name="Obdélník 3"/>
            <p:cNvSpPr/>
            <p:nvPr/>
          </p:nvSpPr>
          <p:spPr bwMode="auto">
            <a:xfrm>
              <a:off x="6782935" y="1046786"/>
              <a:ext cx="532263" cy="368489"/>
            </a:xfrm>
            <a:prstGeom prst="rect">
              <a:avLst/>
            </a:prstGeom>
            <a:solidFill>
              <a:srgbClr val="7AC143"/>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bg1"/>
                  </a:solidFill>
                  <a:effectLst/>
                  <a:latin typeface="Arial" charset="0"/>
                </a:rPr>
                <a:t>PM</a:t>
              </a:r>
            </a:p>
          </p:txBody>
        </p:sp>
        <p:sp>
          <p:nvSpPr>
            <p:cNvPr id="5" name="Obdélník 4"/>
            <p:cNvSpPr/>
            <p:nvPr/>
          </p:nvSpPr>
          <p:spPr bwMode="auto">
            <a:xfrm>
              <a:off x="5725234" y="1825302"/>
              <a:ext cx="1323832" cy="368489"/>
            </a:xfrm>
            <a:prstGeom prst="rect">
              <a:avLst/>
            </a:prstGeom>
            <a:solidFill>
              <a:srgbClr val="7AC143"/>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a:solidFill>
                    <a:schemeClr val="bg1"/>
                  </a:solidFill>
                </a:rPr>
                <a:t>WP Leader</a:t>
              </a:r>
              <a:endParaRPr kumimoji="0" lang="cs-CZ" sz="1800" b="0" i="0" u="none" strike="noStrike" cap="none" normalizeH="0" baseline="0">
                <a:ln>
                  <a:noFill/>
                </a:ln>
                <a:solidFill>
                  <a:schemeClr val="bg1"/>
                </a:solidFill>
                <a:effectLst/>
              </a:endParaRPr>
            </a:p>
          </p:txBody>
        </p:sp>
        <p:sp>
          <p:nvSpPr>
            <p:cNvPr id="6" name="Obdélník 5"/>
            <p:cNvSpPr/>
            <p:nvPr/>
          </p:nvSpPr>
          <p:spPr bwMode="auto">
            <a:xfrm>
              <a:off x="4541609" y="2603818"/>
              <a:ext cx="1477051" cy="368489"/>
            </a:xfrm>
            <a:prstGeom prst="rect">
              <a:avLst/>
            </a:prstGeom>
            <a:solidFill>
              <a:srgbClr val="7AC143"/>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err="1">
                  <a:ln>
                    <a:noFill/>
                  </a:ln>
                  <a:solidFill>
                    <a:schemeClr val="bg1"/>
                  </a:solidFill>
                  <a:effectLst/>
                  <a:latin typeface="Arial" charset="0"/>
                </a:rPr>
                <a:t>Task</a:t>
              </a:r>
              <a:r>
                <a:rPr kumimoji="0" lang="cs-CZ" sz="1800" b="0" i="0" u="none" strike="noStrike" cap="none" normalizeH="0" baseline="0">
                  <a:ln>
                    <a:noFill/>
                  </a:ln>
                  <a:solidFill>
                    <a:schemeClr val="bg1"/>
                  </a:solidFill>
                  <a:effectLst/>
                  <a:latin typeface="Arial" charset="0"/>
                </a:rPr>
                <a:t> Leader</a:t>
              </a:r>
            </a:p>
          </p:txBody>
        </p:sp>
        <p:cxnSp>
          <p:nvCxnSpPr>
            <p:cNvPr id="8" name="Přímá spojnice 7"/>
            <p:cNvCxnSpPr>
              <a:stCxn id="4" idx="2"/>
            </p:cNvCxnSpPr>
            <p:nvPr/>
          </p:nvCxnSpPr>
          <p:spPr bwMode="auto">
            <a:xfrm flipH="1">
              <a:off x="7049066" y="1415275"/>
              <a:ext cx="1" cy="1647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Přímá spojnice 10"/>
            <p:cNvCxnSpPr>
              <a:stCxn id="5" idx="0"/>
            </p:cNvCxnSpPr>
            <p:nvPr/>
          </p:nvCxnSpPr>
          <p:spPr bwMode="auto">
            <a:xfrm flipV="1">
              <a:off x="6387150" y="1580025"/>
              <a:ext cx="0" cy="2452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Přímá spojnice 12"/>
            <p:cNvCxnSpPr>
              <a:stCxn id="6" idx="0"/>
            </p:cNvCxnSpPr>
            <p:nvPr/>
          </p:nvCxnSpPr>
          <p:spPr bwMode="auto">
            <a:xfrm flipH="1" flipV="1">
              <a:off x="5280134" y="2429308"/>
              <a:ext cx="1" cy="1745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Přímá spojnice 14"/>
            <p:cNvCxnSpPr/>
            <p:nvPr/>
          </p:nvCxnSpPr>
          <p:spPr bwMode="auto">
            <a:xfrm>
              <a:off x="6387150" y="1580025"/>
              <a:ext cx="24565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Přímá spojnice 16"/>
            <p:cNvCxnSpPr/>
            <p:nvPr/>
          </p:nvCxnSpPr>
          <p:spPr bwMode="auto">
            <a:xfrm>
              <a:off x="5280134" y="2429308"/>
              <a:ext cx="262801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Obdélník 19"/>
            <p:cNvSpPr/>
            <p:nvPr/>
          </p:nvSpPr>
          <p:spPr bwMode="auto">
            <a:xfrm>
              <a:off x="7187819" y="1813019"/>
              <a:ext cx="1323832" cy="368489"/>
            </a:xfrm>
            <a:prstGeom prst="rect">
              <a:avLst/>
            </a:prstGeom>
            <a:solidFill>
              <a:srgbClr val="7AC143"/>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a:solidFill>
                    <a:schemeClr val="bg1"/>
                  </a:solidFill>
                </a:rPr>
                <a:t>WP Leader</a:t>
              </a:r>
              <a:endParaRPr kumimoji="0" lang="cs-CZ" sz="1800" b="0" i="0" u="none" strike="noStrike" cap="none" normalizeH="0" baseline="0">
                <a:ln>
                  <a:noFill/>
                </a:ln>
                <a:solidFill>
                  <a:schemeClr val="bg1"/>
                </a:solidFill>
                <a:effectLst/>
              </a:endParaRPr>
            </a:p>
          </p:txBody>
        </p:sp>
        <p:sp>
          <p:nvSpPr>
            <p:cNvPr id="21" name="TextovéPole 20"/>
            <p:cNvSpPr txBox="1"/>
            <p:nvPr/>
          </p:nvSpPr>
          <p:spPr>
            <a:xfrm>
              <a:off x="8650404" y="1866923"/>
              <a:ext cx="279139" cy="369332"/>
            </a:xfrm>
            <a:prstGeom prst="rect">
              <a:avLst/>
            </a:prstGeom>
            <a:noFill/>
          </p:spPr>
          <p:txBody>
            <a:bodyPr wrap="square" rtlCol="0">
              <a:spAutoFit/>
            </a:bodyPr>
            <a:lstStyle/>
            <a:p>
              <a:pPr algn="l"/>
              <a:r>
                <a:rPr lang="cs-CZ" b="1"/>
                <a:t>…</a:t>
              </a:r>
            </a:p>
          </p:txBody>
        </p:sp>
        <p:sp>
          <p:nvSpPr>
            <p:cNvPr id="23" name="Obdélník 22"/>
            <p:cNvSpPr/>
            <p:nvPr/>
          </p:nvSpPr>
          <p:spPr bwMode="auto">
            <a:xfrm>
              <a:off x="6192990" y="2621386"/>
              <a:ext cx="589945" cy="353830"/>
            </a:xfrm>
            <a:prstGeom prst="rect">
              <a:avLst/>
            </a:prstGeom>
            <a:solidFill>
              <a:srgbClr val="7AC143"/>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bg1"/>
                  </a:solidFill>
                  <a:effectLst/>
                  <a:latin typeface="Arial" charset="0"/>
                </a:rPr>
                <a:t>TL</a:t>
              </a:r>
            </a:p>
          </p:txBody>
        </p:sp>
        <p:sp>
          <p:nvSpPr>
            <p:cNvPr id="24" name="Obdélník 23"/>
            <p:cNvSpPr/>
            <p:nvPr/>
          </p:nvSpPr>
          <p:spPr bwMode="auto">
            <a:xfrm>
              <a:off x="6957265" y="2611147"/>
              <a:ext cx="589945" cy="353830"/>
            </a:xfrm>
            <a:prstGeom prst="rect">
              <a:avLst/>
            </a:prstGeom>
            <a:solidFill>
              <a:srgbClr val="7AC143"/>
            </a:solidFill>
            <a:ln w="9525" cap="flat" cmpd="sng" algn="ctr">
              <a:solidFill>
                <a:srgbClr val="7AC1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bg1"/>
                  </a:solidFill>
                  <a:effectLst/>
                  <a:latin typeface="Arial" charset="0"/>
                </a:rPr>
                <a:t>TL</a:t>
              </a:r>
            </a:p>
          </p:txBody>
        </p:sp>
        <p:cxnSp>
          <p:nvCxnSpPr>
            <p:cNvPr id="26" name="Přímá spojnice 25"/>
            <p:cNvCxnSpPr>
              <a:stCxn id="5" idx="2"/>
            </p:cNvCxnSpPr>
            <p:nvPr/>
          </p:nvCxnSpPr>
          <p:spPr bwMode="auto">
            <a:xfrm>
              <a:off x="6387150" y="2193791"/>
              <a:ext cx="0" cy="23551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Přímá spojnice 27"/>
            <p:cNvCxnSpPr>
              <a:stCxn id="23" idx="0"/>
            </p:cNvCxnSpPr>
            <p:nvPr/>
          </p:nvCxnSpPr>
          <p:spPr bwMode="auto">
            <a:xfrm flipH="1" flipV="1">
              <a:off x="6487962" y="2429308"/>
              <a:ext cx="1" cy="1920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Přímá spojnice 29"/>
            <p:cNvCxnSpPr>
              <a:stCxn id="24" idx="0"/>
            </p:cNvCxnSpPr>
            <p:nvPr/>
          </p:nvCxnSpPr>
          <p:spPr bwMode="auto">
            <a:xfrm flipH="1" flipV="1">
              <a:off x="7252237" y="2429308"/>
              <a:ext cx="1" cy="18183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TextovéPole 30"/>
            <p:cNvSpPr txBox="1"/>
            <p:nvPr/>
          </p:nvSpPr>
          <p:spPr>
            <a:xfrm>
              <a:off x="7768576" y="2639720"/>
              <a:ext cx="279139" cy="369332"/>
            </a:xfrm>
            <a:prstGeom prst="rect">
              <a:avLst/>
            </a:prstGeom>
            <a:noFill/>
          </p:spPr>
          <p:txBody>
            <a:bodyPr wrap="square" rtlCol="0">
              <a:spAutoFit/>
            </a:bodyPr>
            <a:lstStyle/>
            <a:p>
              <a:r>
                <a:rPr lang="cs-CZ" b="1"/>
                <a:t>…</a:t>
              </a:r>
            </a:p>
          </p:txBody>
        </p:sp>
        <p:cxnSp>
          <p:nvCxnSpPr>
            <p:cNvPr id="34" name="Přímá spojnice 33"/>
            <p:cNvCxnSpPr>
              <a:endCxn id="31" idx="0"/>
            </p:cNvCxnSpPr>
            <p:nvPr/>
          </p:nvCxnSpPr>
          <p:spPr bwMode="auto">
            <a:xfrm>
              <a:off x="7908145" y="2429308"/>
              <a:ext cx="1" cy="2104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Přímá spojnice 39"/>
            <p:cNvCxnSpPr/>
            <p:nvPr/>
          </p:nvCxnSpPr>
          <p:spPr bwMode="auto">
            <a:xfrm flipH="1" flipV="1">
              <a:off x="8830917" y="1587743"/>
              <a:ext cx="1" cy="2507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Přímá spojnice 42"/>
            <p:cNvCxnSpPr>
              <a:stCxn id="20" idx="0"/>
            </p:cNvCxnSpPr>
            <p:nvPr/>
          </p:nvCxnSpPr>
          <p:spPr bwMode="auto">
            <a:xfrm flipV="1">
              <a:off x="7849735" y="1587743"/>
              <a:ext cx="0" cy="22527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aphicFrame>
        <p:nvGraphicFramePr>
          <p:cNvPr id="48" name="Tabulka 47"/>
          <p:cNvGraphicFramePr>
            <a:graphicFrameLocks noGrp="1"/>
          </p:cNvGraphicFramePr>
          <p:nvPr>
            <p:extLst>
              <p:ext uri="{D42A27DB-BD31-4B8C-83A1-F6EECF244321}">
                <p14:modId xmlns:p14="http://schemas.microsoft.com/office/powerpoint/2010/main" val="2513320140"/>
              </p:ext>
            </p:extLst>
          </p:nvPr>
        </p:nvGraphicFramePr>
        <p:xfrm>
          <a:off x="752745" y="4867275"/>
          <a:ext cx="6000748" cy="1691640"/>
        </p:xfrm>
        <a:graphic>
          <a:graphicData uri="http://schemas.openxmlformats.org/drawingml/2006/table">
            <a:tbl>
              <a:tblPr firstRow="1" bandRow="1">
                <a:tableStyleId>{5C22544A-7EE6-4342-B048-85BDC9FD1C3A}</a:tableStyleId>
              </a:tblPr>
              <a:tblGrid>
                <a:gridCol w="3076574">
                  <a:extLst>
                    <a:ext uri="{9D8B030D-6E8A-4147-A177-3AD203B41FA5}">
                      <a16:colId xmlns:a16="http://schemas.microsoft.com/office/drawing/2014/main" val="20000"/>
                    </a:ext>
                  </a:extLst>
                </a:gridCol>
                <a:gridCol w="876299">
                  <a:extLst>
                    <a:ext uri="{9D8B030D-6E8A-4147-A177-3AD203B41FA5}">
                      <a16:colId xmlns:a16="http://schemas.microsoft.com/office/drawing/2014/main" val="20001"/>
                    </a:ext>
                  </a:extLst>
                </a:gridCol>
                <a:gridCol w="1019175">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tblGrid>
              <a:tr h="370840">
                <a:tc>
                  <a:txBody>
                    <a:bodyPr/>
                    <a:lstStyle/>
                    <a:p>
                      <a:r>
                        <a:rPr lang="cs-CZ" err="1"/>
                        <a:t>Work</a:t>
                      </a:r>
                      <a:r>
                        <a:rPr lang="cs-CZ"/>
                        <a:t> </a:t>
                      </a:r>
                      <a:r>
                        <a:rPr lang="cs-CZ" err="1"/>
                        <a:t>package</a:t>
                      </a:r>
                      <a:endParaRPr lang="cs-CZ"/>
                    </a:p>
                  </a:txBody>
                  <a:tcPr/>
                </a:tc>
                <a:tc>
                  <a:txBody>
                    <a:bodyPr/>
                    <a:lstStyle/>
                    <a:p>
                      <a:pPr algn="ctr"/>
                      <a:r>
                        <a:rPr lang="cs-CZ" sz="1600"/>
                        <a:t>Brno team</a:t>
                      </a:r>
                    </a:p>
                  </a:txBody>
                  <a:tcPr/>
                </a:tc>
                <a:tc>
                  <a:txBody>
                    <a:bodyPr/>
                    <a:lstStyle/>
                    <a:p>
                      <a:pPr algn="ctr"/>
                      <a:r>
                        <a:rPr lang="cs-CZ" sz="1600"/>
                        <a:t>Prague team</a:t>
                      </a:r>
                    </a:p>
                  </a:txBody>
                  <a:tcPr/>
                </a:tc>
                <a:tc>
                  <a:txBody>
                    <a:bodyPr/>
                    <a:lstStyle/>
                    <a:p>
                      <a:pPr algn="ctr"/>
                      <a:r>
                        <a:rPr lang="cs-CZ" sz="1600" err="1"/>
                        <a:t>Vienna</a:t>
                      </a:r>
                      <a:r>
                        <a:rPr lang="cs-CZ" sz="1600"/>
                        <a:t> team</a:t>
                      </a:r>
                    </a:p>
                  </a:txBody>
                  <a:tcPr/>
                </a:tc>
                <a:extLst>
                  <a:ext uri="{0D108BD9-81ED-4DB2-BD59-A6C34878D82A}">
                    <a16:rowId xmlns:a16="http://schemas.microsoft.com/office/drawing/2014/main" val="10000"/>
                  </a:ext>
                </a:extLst>
              </a:tr>
              <a:tr h="370840">
                <a:tc>
                  <a:txBody>
                    <a:bodyPr/>
                    <a:lstStyle/>
                    <a:p>
                      <a:r>
                        <a:rPr lang="cs-CZ"/>
                        <a:t>Sample </a:t>
                      </a:r>
                      <a:r>
                        <a:rPr lang="cs-CZ" err="1"/>
                        <a:t>preparation</a:t>
                      </a:r>
                    </a:p>
                  </a:txBody>
                  <a:tcPr>
                    <a:solidFill>
                      <a:srgbClr val="7AC143"/>
                    </a:solidFill>
                  </a:tcPr>
                </a:tc>
                <a:tc>
                  <a:txBody>
                    <a:bodyPr/>
                    <a:lstStyle/>
                    <a:p>
                      <a:r>
                        <a:rPr lang="cs-CZ" sz="1600"/>
                        <a:t>A</a:t>
                      </a:r>
                    </a:p>
                  </a:txBody>
                  <a:tcPr/>
                </a:tc>
                <a:tc>
                  <a:txBody>
                    <a:bodyPr/>
                    <a:lstStyle/>
                    <a:p>
                      <a:r>
                        <a:rPr lang="cs-CZ" sz="1600"/>
                        <a:t>R</a:t>
                      </a:r>
                    </a:p>
                  </a:txBody>
                  <a:tcPr/>
                </a:tc>
                <a:tc>
                  <a:txBody>
                    <a:bodyPr/>
                    <a:lstStyle/>
                    <a:p>
                      <a:r>
                        <a:rPr lang="cs-CZ" sz="1600"/>
                        <a:t>R</a:t>
                      </a:r>
                    </a:p>
                  </a:txBody>
                  <a:tcPr/>
                </a:tc>
                <a:extLst>
                  <a:ext uri="{0D108BD9-81ED-4DB2-BD59-A6C34878D82A}">
                    <a16:rowId xmlns:a16="http://schemas.microsoft.com/office/drawing/2014/main" val="10001"/>
                  </a:ext>
                </a:extLst>
              </a:tr>
              <a:tr h="370840">
                <a:tc>
                  <a:txBody>
                    <a:bodyPr/>
                    <a:lstStyle/>
                    <a:p>
                      <a:r>
                        <a:rPr lang="cs-CZ"/>
                        <a:t>Sample analyses</a:t>
                      </a:r>
                    </a:p>
                  </a:txBody>
                  <a:tcPr>
                    <a:solidFill>
                      <a:srgbClr val="7AC143"/>
                    </a:solidFill>
                  </a:tcPr>
                </a:tc>
                <a:tc>
                  <a:txBody>
                    <a:bodyPr/>
                    <a:lstStyle/>
                    <a:p>
                      <a:r>
                        <a:rPr lang="cs-CZ" sz="1600"/>
                        <a:t>A</a:t>
                      </a:r>
                    </a:p>
                  </a:txBody>
                  <a:tcPr/>
                </a:tc>
                <a:tc>
                  <a:txBody>
                    <a:bodyPr/>
                    <a:lstStyle/>
                    <a:p>
                      <a:r>
                        <a:rPr lang="cs-CZ" sz="1600"/>
                        <a:t>R</a:t>
                      </a:r>
                    </a:p>
                  </a:txBody>
                  <a:tcPr/>
                </a:tc>
                <a:tc>
                  <a:txBody>
                    <a:bodyPr/>
                    <a:lstStyle/>
                    <a:p>
                      <a:r>
                        <a:rPr lang="cs-CZ" sz="1600"/>
                        <a:t>C</a:t>
                      </a:r>
                    </a:p>
                  </a:txBody>
                  <a:tcPr/>
                </a:tc>
                <a:extLst>
                  <a:ext uri="{0D108BD9-81ED-4DB2-BD59-A6C34878D82A}">
                    <a16:rowId xmlns:a16="http://schemas.microsoft.com/office/drawing/2014/main" val="10002"/>
                  </a:ext>
                </a:extLst>
              </a:tr>
              <a:tr h="370840">
                <a:tc>
                  <a:txBody>
                    <a:bodyPr/>
                    <a:lstStyle/>
                    <a:p>
                      <a:r>
                        <a:rPr lang="cs-CZ" err="1"/>
                        <a:t>Conference</a:t>
                      </a:r>
                      <a:r>
                        <a:rPr lang="cs-CZ"/>
                        <a:t> </a:t>
                      </a:r>
                      <a:r>
                        <a:rPr lang="cs-CZ" err="1"/>
                        <a:t>organization</a:t>
                      </a:r>
                    </a:p>
                  </a:txBody>
                  <a:tcPr>
                    <a:solidFill>
                      <a:srgbClr val="7AC143"/>
                    </a:solidFill>
                  </a:tcPr>
                </a:tc>
                <a:tc>
                  <a:txBody>
                    <a:bodyPr/>
                    <a:lstStyle/>
                    <a:p>
                      <a:r>
                        <a:rPr lang="cs-CZ" sz="1600"/>
                        <a:t>I</a:t>
                      </a:r>
                    </a:p>
                  </a:txBody>
                  <a:tcPr/>
                </a:tc>
                <a:tc>
                  <a:txBody>
                    <a:bodyPr/>
                    <a:lstStyle/>
                    <a:p>
                      <a:r>
                        <a:rPr lang="cs-CZ" sz="1600"/>
                        <a:t>I</a:t>
                      </a:r>
                    </a:p>
                  </a:txBody>
                  <a:tcPr/>
                </a:tc>
                <a:tc>
                  <a:txBody>
                    <a:bodyPr/>
                    <a:lstStyle/>
                    <a:p>
                      <a:r>
                        <a:rPr lang="cs-CZ" sz="1600"/>
                        <a:t>A,R</a:t>
                      </a:r>
                    </a:p>
                  </a:txBody>
                  <a:tcPr/>
                </a:tc>
                <a:extLst>
                  <a:ext uri="{0D108BD9-81ED-4DB2-BD59-A6C34878D82A}">
                    <a16:rowId xmlns:a16="http://schemas.microsoft.com/office/drawing/2014/main" val="10003"/>
                  </a:ext>
                </a:extLst>
              </a:tr>
            </a:tbl>
          </a:graphicData>
        </a:graphic>
      </p:graphicFrame>
      <p:sp>
        <p:nvSpPr>
          <p:cNvPr id="49" name="TextovéPole 48"/>
          <p:cNvSpPr txBox="1"/>
          <p:nvPr/>
        </p:nvSpPr>
        <p:spPr>
          <a:xfrm>
            <a:off x="6927159" y="5084328"/>
            <a:ext cx="2575117" cy="1476375"/>
          </a:xfrm>
          <a:prstGeom prst="rect">
            <a:avLst/>
          </a:prstGeom>
          <a:noFill/>
        </p:spPr>
        <p:txBody>
          <a:bodyPr wrap="square" rtlCol="0">
            <a:spAutoFit/>
          </a:bodyPr>
          <a:lstStyle/>
          <a:p>
            <a:pPr algn="l"/>
            <a:r>
              <a:rPr lang="cs-CZ"/>
              <a:t>R – </a:t>
            </a:r>
            <a:r>
              <a:rPr lang="cs-CZ" err="1"/>
              <a:t>responsible</a:t>
            </a:r>
            <a:endParaRPr lang="cs-CZ"/>
          </a:p>
          <a:p>
            <a:pPr algn="l"/>
            <a:r>
              <a:rPr lang="cs-CZ"/>
              <a:t>A – </a:t>
            </a:r>
            <a:r>
              <a:rPr lang="cs-CZ" err="1"/>
              <a:t>accountable</a:t>
            </a:r>
            <a:endParaRPr lang="cs-CZ"/>
          </a:p>
          <a:p>
            <a:pPr algn="l"/>
            <a:r>
              <a:rPr lang="cs-CZ"/>
              <a:t>C – </a:t>
            </a:r>
            <a:r>
              <a:rPr lang="cs-CZ" err="1"/>
              <a:t>consulted</a:t>
            </a:r>
            <a:r>
              <a:rPr lang="cs-CZ"/>
              <a:t> </a:t>
            </a:r>
          </a:p>
          <a:p>
            <a:pPr algn="l"/>
            <a:r>
              <a:rPr lang="cs-CZ"/>
              <a:t>I – </a:t>
            </a:r>
            <a:r>
              <a:rPr lang="cs-CZ" err="1"/>
              <a:t>informed</a:t>
            </a:r>
            <a:endParaRPr lang="cs-CZ"/>
          </a:p>
          <a:p>
            <a:pPr algn="l"/>
            <a:endParaRPr lang="cs-CZ"/>
          </a:p>
        </p:txBody>
      </p:sp>
    </p:spTree>
    <p:extLst>
      <p:ext uri="{BB962C8B-B14F-4D97-AF65-F5344CB8AC3E}">
        <p14:creationId xmlns:p14="http://schemas.microsoft.com/office/powerpoint/2010/main" val="24866339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Example</a:t>
            </a:r>
            <a:endParaRPr lang="cs-CZ"/>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175" y="191201"/>
            <a:ext cx="2123223" cy="6090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96" y="730688"/>
            <a:ext cx="4835007" cy="555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9301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t>Responsibility</a:t>
            </a:r>
            <a:r>
              <a:rPr lang="cs-CZ"/>
              <a:t> Matrix (RACI)</a:t>
            </a:r>
          </a:p>
        </p:txBody>
      </p:sp>
      <p:graphicFrame>
        <p:nvGraphicFramePr>
          <p:cNvPr id="5" name="Tabulka 4"/>
          <p:cNvGraphicFramePr>
            <a:graphicFrameLocks noGrp="1"/>
          </p:cNvGraphicFramePr>
          <p:nvPr>
            <p:extLst/>
          </p:nvPr>
        </p:nvGraphicFramePr>
        <p:xfrm>
          <a:off x="1135782" y="964388"/>
          <a:ext cx="6968692" cy="5765195"/>
        </p:xfrm>
        <a:graphic>
          <a:graphicData uri="http://schemas.openxmlformats.org/drawingml/2006/table">
            <a:tbl>
              <a:tblPr firstRow="1" firstCol="1">
                <a:tableStyleId>{5C22544A-7EE6-4342-B048-85BDC9FD1C3A}</a:tableStyleId>
              </a:tblPr>
              <a:tblGrid>
                <a:gridCol w="3022332">
                  <a:extLst>
                    <a:ext uri="{9D8B030D-6E8A-4147-A177-3AD203B41FA5}">
                      <a16:colId xmlns:a16="http://schemas.microsoft.com/office/drawing/2014/main" val="20000"/>
                    </a:ext>
                  </a:extLst>
                </a:gridCol>
                <a:gridCol w="986590">
                  <a:extLst>
                    <a:ext uri="{9D8B030D-6E8A-4147-A177-3AD203B41FA5}">
                      <a16:colId xmlns:a16="http://schemas.microsoft.com/office/drawing/2014/main" val="20001"/>
                    </a:ext>
                  </a:extLst>
                </a:gridCol>
                <a:gridCol w="986590">
                  <a:extLst>
                    <a:ext uri="{9D8B030D-6E8A-4147-A177-3AD203B41FA5}">
                      <a16:colId xmlns:a16="http://schemas.microsoft.com/office/drawing/2014/main" val="20002"/>
                    </a:ext>
                  </a:extLst>
                </a:gridCol>
                <a:gridCol w="986590">
                  <a:extLst>
                    <a:ext uri="{9D8B030D-6E8A-4147-A177-3AD203B41FA5}">
                      <a16:colId xmlns:a16="http://schemas.microsoft.com/office/drawing/2014/main" val="20003"/>
                    </a:ext>
                  </a:extLst>
                </a:gridCol>
                <a:gridCol w="986590">
                  <a:extLst>
                    <a:ext uri="{9D8B030D-6E8A-4147-A177-3AD203B41FA5}">
                      <a16:colId xmlns:a16="http://schemas.microsoft.com/office/drawing/2014/main" val="20004"/>
                    </a:ext>
                  </a:extLst>
                </a:gridCol>
              </a:tblGrid>
              <a:tr h="453647">
                <a:tc>
                  <a:txBody>
                    <a:bodyPr/>
                    <a:lstStyle/>
                    <a:p>
                      <a:pPr algn="ctr" fontAlgn="b"/>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err="1">
                          <a:effectLst/>
                        </a:rPr>
                        <a:t>Mom</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Dad</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Son</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Daughter</a:t>
                      </a:r>
                      <a:endParaRPr lang="cs-CZ"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453647">
                <a:tc>
                  <a:txBody>
                    <a:bodyPr/>
                    <a:lstStyle/>
                    <a:p>
                      <a:pPr algn="ctr" fontAlgn="ctr"/>
                      <a:r>
                        <a:rPr lang="cs-CZ" sz="1600" u="none" strike="noStrike" err="1">
                          <a:effectLst/>
                        </a:rPr>
                        <a:t>Dinner</a:t>
                      </a:r>
                      <a:r>
                        <a:rPr lang="cs-CZ" sz="1600" u="none" strike="noStrike">
                          <a:effectLst/>
                        </a:rPr>
                        <a:t> </a:t>
                      </a:r>
                      <a:r>
                        <a:rPr lang="cs-CZ" sz="1600" u="none" strike="noStrike" err="1">
                          <a:effectLst/>
                        </a:rPr>
                        <a:t>implemented</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453647">
                <a:tc>
                  <a:txBody>
                    <a:bodyPr/>
                    <a:lstStyle/>
                    <a:p>
                      <a:pPr algn="ctr" fontAlgn="ctr"/>
                      <a:r>
                        <a:rPr lang="cs-CZ" sz="1600" u="none" strike="noStrike">
                          <a:effectLst/>
                        </a:rPr>
                        <a:t>1. </a:t>
                      </a:r>
                      <a:r>
                        <a:rPr lang="cs-CZ" sz="1600" u="none" strike="noStrike" err="1">
                          <a:effectLst/>
                        </a:rPr>
                        <a:t>Resources</a:t>
                      </a:r>
                      <a:r>
                        <a:rPr lang="cs-CZ" sz="1600" u="none" strike="noStrike">
                          <a:effectLst/>
                        </a:rPr>
                        <a:t> </a:t>
                      </a:r>
                      <a:r>
                        <a:rPr lang="cs-CZ" sz="1600" u="none" strike="noStrike" err="1">
                          <a:effectLst/>
                        </a:rPr>
                        <a:t>purchased</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I</a:t>
                      </a:r>
                      <a:endParaRPr lang="cs-CZ"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453647">
                <a:tc>
                  <a:txBody>
                    <a:bodyPr/>
                    <a:lstStyle/>
                    <a:p>
                      <a:pPr algn="ctr" fontAlgn="ctr"/>
                      <a:r>
                        <a:rPr lang="cs-CZ" sz="1600" u="none" strike="noStrike">
                          <a:effectLst/>
                        </a:rPr>
                        <a:t>2. </a:t>
                      </a:r>
                      <a:r>
                        <a:rPr lang="cs-CZ" sz="1600" u="none" strike="noStrike" err="1">
                          <a:effectLst/>
                        </a:rPr>
                        <a:t>Soup</a:t>
                      </a:r>
                      <a:r>
                        <a:rPr lang="cs-CZ" sz="1600" u="none" strike="noStrike">
                          <a:effectLst/>
                        </a:rPr>
                        <a:t> </a:t>
                      </a:r>
                      <a:r>
                        <a:rPr lang="cs-CZ" sz="1600" u="none" strike="noStrike" err="1">
                          <a:effectLst/>
                        </a:rPr>
                        <a:t>cooked</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I</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453647">
                <a:tc>
                  <a:txBody>
                    <a:bodyPr/>
                    <a:lstStyle/>
                    <a:p>
                      <a:pPr algn="ctr" fontAlgn="ctr"/>
                      <a:r>
                        <a:rPr lang="cs-CZ" sz="1600" u="none" strike="noStrike">
                          <a:effectLst/>
                        </a:rPr>
                        <a:t>3. Main course cooked</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I</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453647">
                <a:tc>
                  <a:txBody>
                    <a:bodyPr/>
                    <a:lstStyle/>
                    <a:p>
                      <a:pPr algn="ctr" fontAlgn="ctr"/>
                      <a:r>
                        <a:rPr lang="cs-CZ" sz="1600" u="none" strike="noStrike">
                          <a:effectLst/>
                        </a:rPr>
                        <a:t>3.1 Meat roasted</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C</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453647">
                <a:tc>
                  <a:txBody>
                    <a:bodyPr/>
                    <a:lstStyle/>
                    <a:p>
                      <a:pPr algn="ctr" fontAlgn="ctr"/>
                      <a:r>
                        <a:rPr lang="cs-CZ" sz="1600" u="none" strike="noStrike">
                          <a:effectLst/>
                        </a:rPr>
                        <a:t>3.2 Sauce prepared</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C</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453647">
                <a:tc>
                  <a:txBody>
                    <a:bodyPr/>
                    <a:lstStyle/>
                    <a:p>
                      <a:pPr algn="ctr" fontAlgn="ctr"/>
                      <a:r>
                        <a:rPr lang="cs-CZ" sz="1600" u="none" strike="noStrike">
                          <a:effectLst/>
                        </a:rPr>
                        <a:t>3.3 Side dish cooked</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t>
                      </a:r>
                      <a:endParaRPr lang="cs-CZ"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7"/>
                  </a:ext>
                </a:extLst>
              </a:tr>
              <a:tr h="453647">
                <a:tc>
                  <a:txBody>
                    <a:bodyPr/>
                    <a:lstStyle/>
                    <a:p>
                      <a:pPr algn="ctr" fontAlgn="ctr"/>
                      <a:r>
                        <a:rPr lang="cs-CZ" sz="1600" u="none" strike="noStrike">
                          <a:effectLst/>
                        </a:rPr>
                        <a:t>4. Desert delivered</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C</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I</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a:t>
                      </a:r>
                      <a:endParaRPr lang="cs-CZ"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r h="453647">
                <a:tc>
                  <a:txBody>
                    <a:bodyPr/>
                    <a:lstStyle/>
                    <a:p>
                      <a:pPr algn="ctr" fontAlgn="ctr"/>
                      <a:r>
                        <a:rPr lang="cs-CZ" sz="1600" u="none" strike="noStrike">
                          <a:effectLst/>
                        </a:rPr>
                        <a:t>5. </a:t>
                      </a:r>
                      <a:r>
                        <a:rPr lang="cs-CZ" sz="1600" u="none" strike="noStrike" err="1">
                          <a:effectLst/>
                        </a:rPr>
                        <a:t>Dinner</a:t>
                      </a:r>
                      <a:r>
                        <a:rPr lang="cs-CZ" sz="1600" u="none" strike="noStrike">
                          <a:effectLst/>
                        </a:rPr>
                        <a:t> </a:t>
                      </a:r>
                      <a:r>
                        <a:rPr lang="cs-CZ" sz="1600" u="none" strike="noStrike" err="1">
                          <a:effectLst/>
                        </a:rPr>
                        <a:t>served</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tc>
                  <a:txBody>
                    <a:bodyPr/>
                    <a:lstStyle/>
                    <a:p>
                      <a:pPr algn="ctr" fontAlgn="b"/>
                      <a:r>
                        <a:rPr lang="cs-CZ" sz="1600" u="none" strike="noStrike">
                          <a:effectLst/>
                        </a:rPr>
                        <a:t>R</a:t>
                      </a:r>
                      <a:endParaRPr lang="cs-CZ"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9"/>
                  </a:ext>
                </a:extLst>
              </a:tr>
              <a:tr h="453647">
                <a:tc gridSpan="5">
                  <a:txBody>
                    <a:bodyPr/>
                    <a:lstStyle/>
                    <a:p>
                      <a:endParaRPr lang="cs-CZ" sz="1600" kern="0">
                        <a:solidFill>
                          <a:schemeClr val="bg2">
                            <a:lumMod val="75000"/>
                          </a:schemeClr>
                        </a:solidFill>
                      </a:endParaRPr>
                    </a:p>
                    <a:p>
                      <a:r>
                        <a:rPr lang="cs-CZ" sz="1600" kern="0">
                          <a:solidFill>
                            <a:schemeClr val="bg2">
                              <a:lumMod val="75000"/>
                            </a:schemeClr>
                          </a:solidFill>
                        </a:rPr>
                        <a:t>R – </a:t>
                      </a:r>
                      <a:r>
                        <a:rPr lang="en-US" sz="1600" kern="0">
                          <a:solidFill>
                            <a:schemeClr val="bg2">
                              <a:lumMod val="75000"/>
                            </a:schemeClr>
                          </a:solidFill>
                        </a:rPr>
                        <a:t>Responsible</a:t>
                      </a:r>
                      <a:endParaRPr lang="cs-CZ" sz="1600" kern="0">
                        <a:solidFill>
                          <a:schemeClr val="bg2">
                            <a:lumMod val="75000"/>
                          </a:schemeClr>
                        </a:solidFill>
                      </a:endParaRPr>
                    </a:p>
                    <a:p>
                      <a:r>
                        <a:rPr lang="cs-CZ" sz="1600" kern="0">
                          <a:solidFill>
                            <a:schemeClr val="bg2">
                              <a:lumMod val="75000"/>
                            </a:schemeClr>
                          </a:solidFill>
                        </a:rPr>
                        <a:t>A – </a:t>
                      </a:r>
                      <a:r>
                        <a:rPr lang="en-US" sz="1600" kern="0">
                          <a:solidFill>
                            <a:schemeClr val="bg2">
                              <a:lumMod val="75000"/>
                            </a:schemeClr>
                          </a:solidFill>
                        </a:rPr>
                        <a:t>Accountable</a:t>
                      </a:r>
                      <a:r>
                        <a:rPr lang="cs-CZ" sz="1600" kern="0">
                          <a:solidFill>
                            <a:schemeClr val="bg2">
                              <a:lumMod val="75000"/>
                            </a:schemeClr>
                          </a:solidFill>
                        </a:rPr>
                        <a:t> </a:t>
                      </a:r>
                      <a:r>
                        <a:rPr lang="en-US" sz="1600" kern="0">
                          <a:solidFill>
                            <a:schemeClr val="bg2">
                              <a:lumMod val="75000"/>
                            </a:schemeClr>
                          </a:solidFill>
                        </a:rPr>
                        <a:t>(also approver or final approving authority)</a:t>
                      </a:r>
                      <a:endParaRPr lang="cs-CZ" sz="1600" kern="0">
                        <a:solidFill>
                          <a:schemeClr val="bg2">
                            <a:lumMod val="75000"/>
                          </a:schemeClr>
                        </a:solidFill>
                      </a:endParaRPr>
                    </a:p>
                    <a:p>
                      <a:r>
                        <a:rPr lang="cs-CZ" sz="1600" kern="0">
                          <a:solidFill>
                            <a:schemeClr val="bg2">
                              <a:lumMod val="75000"/>
                            </a:schemeClr>
                          </a:solidFill>
                        </a:rPr>
                        <a:t>C – C</a:t>
                      </a:r>
                      <a:r>
                        <a:rPr lang="en-US" sz="1600" kern="0" err="1">
                          <a:solidFill>
                            <a:schemeClr val="bg2">
                              <a:lumMod val="75000"/>
                            </a:schemeClr>
                          </a:solidFill>
                        </a:rPr>
                        <a:t>onsulted</a:t>
                      </a:r>
                      <a:r>
                        <a:rPr lang="cs-CZ" sz="1600" kern="0">
                          <a:solidFill>
                            <a:schemeClr val="bg2">
                              <a:lumMod val="75000"/>
                            </a:schemeClr>
                          </a:solidFill>
                        </a:rPr>
                        <a:t> </a:t>
                      </a:r>
                      <a:r>
                        <a:rPr lang="en-US" sz="1600" kern="0">
                          <a:solidFill>
                            <a:schemeClr val="bg2">
                              <a:lumMod val="75000"/>
                            </a:schemeClr>
                          </a:solidFill>
                        </a:rPr>
                        <a:t>(sometimes counsel)</a:t>
                      </a:r>
                      <a:endParaRPr lang="cs-CZ" sz="1600" kern="0">
                        <a:solidFill>
                          <a:schemeClr val="bg2">
                            <a:lumMod val="75000"/>
                          </a:schemeClr>
                        </a:solidFill>
                      </a:endParaRPr>
                    </a:p>
                    <a:p>
                      <a:r>
                        <a:rPr lang="cs-CZ" sz="1600" kern="0">
                          <a:solidFill>
                            <a:schemeClr val="bg2">
                              <a:lumMod val="75000"/>
                            </a:schemeClr>
                          </a:solidFill>
                        </a:rPr>
                        <a:t>I – </a:t>
                      </a:r>
                      <a:r>
                        <a:rPr lang="en-US" sz="1600" kern="0">
                          <a:solidFill>
                            <a:schemeClr val="bg2">
                              <a:lumMod val="75000"/>
                            </a:schemeClr>
                          </a:solidFill>
                        </a:rPr>
                        <a:t>Informed</a:t>
                      </a:r>
                      <a:endParaRPr lang="cs-CZ" sz="1600" kern="0">
                        <a:solidFill>
                          <a:schemeClr val="bg2">
                            <a:lumMod val="75000"/>
                          </a:schemeClr>
                        </a:solidFill>
                      </a:endParaRPr>
                    </a:p>
                  </a:txBody>
                  <a:tcPr marL="9525" marR="9525" marT="9525" marB="0" anchor="ctr">
                    <a:noFill/>
                  </a:tcPr>
                </a:tc>
                <a:tc hMerge="1">
                  <a:txBody>
                    <a:bodyPr/>
                    <a:lstStyle/>
                    <a:p>
                      <a:pPr algn="ctr" fontAlgn="b"/>
                      <a:endParaRPr lang="cs-CZ" sz="1600" b="0" i="0" u="none" strike="noStrike">
                        <a:solidFill>
                          <a:srgbClr val="000000"/>
                        </a:solidFill>
                        <a:effectLst/>
                        <a:latin typeface="Calibri"/>
                      </a:endParaRPr>
                    </a:p>
                  </a:txBody>
                  <a:tcPr marL="9525" marR="9525" marT="9525" marB="0" anchor="ctr"/>
                </a:tc>
                <a:tc hMerge="1">
                  <a:txBody>
                    <a:bodyPr/>
                    <a:lstStyle/>
                    <a:p>
                      <a:pPr algn="ctr" fontAlgn="b"/>
                      <a:endParaRPr lang="cs-CZ" sz="1600" b="0" i="0" u="none" strike="noStrike">
                        <a:solidFill>
                          <a:srgbClr val="000000"/>
                        </a:solidFill>
                        <a:effectLst/>
                        <a:latin typeface="Calibri"/>
                      </a:endParaRPr>
                    </a:p>
                  </a:txBody>
                  <a:tcPr marL="9525" marR="9525" marT="9525" marB="0" anchor="ctr"/>
                </a:tc>
                <a:tc hMerge="1">
                  <a:txBody>
                    <a:bodyPr/>
                    <a:lstStyle/>
                    <a:p>
                      <a:pPr algn="ctr" fontAlgn="b"/>
                      <a:endParaRPr lang="cs-CZ" sz="1600" b="0" i="0" u="none" strike="noStrike">
                        <a:solidFill>
                          <a:srgbClr val="000000"/>
                        </a:solidFill>
                        <a:effectLst/>
                        <a:latin typeface="Calibri"/>
                      </a:endParaRPr>
                    </a:p>
                  </a:txBody>
                  <a:tcPr marL="9525" marR="9525" marT="9525" marB="0" anchor="ctr"/>
                </a:tc>
                <a:tc hMerge="1">
                  <a:txBody>
                    <a:bodyPr/>
                    <a:lstStyle/>
                    <a:p>
                      <a:pPr algn="ctr" fontAlgn="b"/>
                      <a:endParaRPr lang="cs-CZ" sz="16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982090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err="1"/>
              <a:t>Acquiring</a:t>
            </a:r>
            <a:r>
              <a:rPr lang="cs-CZ" sz="3600"/>
              <a:t> &amp; </a:t>
            </a:r>
            <a:r>
              <a:rPr lang="cs-CZ" sz="3600" err="1"/>
              <a:t>Developing</a:t>
            </a:r>
            <a:r>
              <a:rPr lang="cs-CZ" sz="3600"/>
              <a:t> Project Team</a:t>
            </a:r>
          </a:p>
        </p:txBody>
      </p:sp>
      <p:sp>
        <p:nvSpPr>
          <p:cNvPr id="3" name="Zástupný symbol pro obsah 2"/>
          <p:cNvSpPr>
            <a:spLocks noGrp="1"/>
          </p:cNvSpPr>
          <p:nvPr>
            <p:ph idx="1"/>
          </p:nvPr>
        </p:nvSpPr>
        <p:spPr/>
        <p:txBody>
          <a:bodyPr/>
          <a:lstStyle/>
          <a:p>
            <a:r>
              <a:rPr lang="en-US" sz="3200">
                <a:solidFill>
                  <a:schemeClr val="tx1">
                    <a:lumMod val="65000"/>
                    <a:lumOff val="35000"/>
                  </a:schemeClr>
                </a:solidFill>
              </a:rPr>
              <a:t>Pre-assignment</a:t>
            </a:r>
          </a:p>
          <a:p>
            <a:r>
              <a:rPr lang="en-US" sz="3200">
                <a:solidFill>
                  <a:schemeClr val="tx1">
                    <a:lumMod val="65000"/>
                    <a:lumOff val="35000"/>
                  </a:schemeClr>
                </a:solidFill>
              </a:rPr>
              <a:t>Negotiation</a:t>
            </a:r>
            <a:r>
              <a:rPr lang="en-US"/>
              <a:t> with </a:t>
            </a:r>
          </a:p>
          <a:p>
            <a:pPr lvl="1"/>
            <a:r>
              <a:rPr lang="en-US">
                <a:cs typeface="Arial"/>
              </a:rPr>
              <a:t>Key project team members</a:t>
            </a:r>
            <a:r>
              <a:rPr lang="en-US"/>
              <a:t>,</a:t>
            </a:r>
          </a:p>
          <a:p>
            <a:pPr lvl="1"/>
            <a:r>
              <a:rPr lang="en-US"/>
              <a:t>other project teams,</a:t>
            </a:r>
          </a:p>
          <a:p>
            <a:pPr lvl="1"/>
            <a:r>
              <a:rPr lang="en-US"/>
              <a:t>external subjects, partners, contractors, suppliers,…</a:t>
            </a:r>
          </a:p>
          <a:p>
            <a:pPr marL="0" indent="0">
              <a:buNone/>
            </a:pPr>
            <a:r>
              <a:rPr lang="en-US">
                <a:cs typeface="Arial"/>
              </a:rPr>
              <a:t>  </a:t>
            </a:r>
            <a:r>
              <a:rPr lang="en-US"/>
              <a:t> based on multiple criteria like </a:t>
            </a:r>
          </a:p>
          <a:p>
            <a:pPr lvl="1"/>
            <a:r>
              <a:rPr lang="en-US"/>
              <a:t>ava</a:t>
            </a:r>
            <a:r>
              <a:rPr lang="cs-CZ"/>
              <a:t>i</a:t>
            </a:r>
            <a:r>
              <a:rPr lang="en-US"/>
              <a:t>lability, cost, experience, ability, knowledge, skills, attitude, international factors,…</a:t>
            </a:r>
          </a:p>
          <a:p>
            <a:r>
              <a:rPr lang="cs-CZ" err="1"/>
              <a:t>Considering</a:t>
            </a:r>
            <a:r>
              <a:rPr lang="cs-CZ"/>
              <a:t> </a:t>
            </a:r>
            <a:r>
              <a:rPr lang="cs-CZ" sz="3200">
                <a:solidFill>
                  <a:schemeClr val="tx1">
                    <a:lumMod val="65000"/>
                    <a:lumOff val="35000"/>
                  </a:schemeClr>
                </a:solidFill>
              </a:rPr>
              <a:t>v</a:t>
            </a:r>
            <a:r>
              <a:rPr lang="en-US" sz="3200" err="1">
                <a:solidFill>
                  <a:schemeClr val="tx1">
                    <a:lumMod val="65000"/>
                    <a:lumOff val="35000"/>
                  </a:schemeClr>
                </a:solidFill>
              </a:rPr>
              <a:t>irtual</a:t>
            </a:r>
            <a:r>
              <a:rPr lang="en-US" sz="3200">
                <a:solidFill>
                  <a:schemeClr val="tx1">
                    <a:lumMod val="65000"/>
                    <a:lumOff val="35000"/>
                  </a:schemeClr>
                </a:solidFill>
              </a:rPr>
              <a:t> teams</a:t>
            </a:r>
          </a:p>
        </p:txBody>
      </p:sp>
    </p:spTree>
    <p:extLst>
      <p:ext uri="{BB962C8B-B14F-4D97-AF65-F5344CB8AC3E}">
        <p14:creationId xmlns:p14="http://schemas.microsoft.com/office/powerpoint/2010/main" val="6020914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75736" y="2903592"/>
            <a:ext cx="7391626" cy="792163"/>
          </a:xfrm>
        </p:spPr>
        <p:txBody>
          <a:bodyPr/>
          <a:lstStyle/>
          <a:p>
            <a:pPr>
              <a:defRPr/>
            </a:pPr>
            <a:r>
              <a:rPr lang="cs-CZ">
                <a:solidFill>
                  <a:schemeClr val="bg1">
                    <a:lumMod val="50000"/>
                  </a:schemeClr>
                </a:solidFill>
                <a:ea typeface="+mj-ea"/>
                <a:cs typeface="+mj-cs"/>
              </a:rPr>
              <a:t>Budget</a:t>
            </a:r>
            <a:endParaRPr lang="en-GB">
              <a:solidFill>
                <a:schemeClr val="bg1">
                  <a:lumMod val="50000"/>
                </a:schemeClr>
              </a:solidFill>
              <a:ea typeface="+mj-ea"/>
              <a:cs typeface="+mj-cs"/>
            </a:endParaRPr>
          </a:p>
        </p:txBody>
      </p:sp>
      <p:sp>
        <p:nvSpPr>
          <p:cNvPr id="38915" name="Obdĺžnik 3"/>
          <p:cNvSpPr>
            <a:spLocks noChangeArrowheads="1"/>
          </p:cNvSpPr>
          <p:nvPr/>
        </p:nvSpPr>
        <p:spPr bwMode="auto">
          <a:xfrm>
            <a:off x="1090613" y="2600325"/>
            <a:ext cx="138112" cy="938213"/>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endParaRPr lang="en-US" altLang="cs-CZ">
              <a:solidFill>
                <a:srgbClr val="000000"/>
              </a:solidFill>
            </a:endParaRPr>
          </a:p>
        </p:txBody>
      </p:sp>
    </p:spTree>
    <p:extLst>
      <p:ext uri="{BB962C8B-B14F-4D97-AF65-F5344CB8AC3E}">
        <p14:creationId xmlns:p14="http://schemas.microsoft.com/office/powerpoint/2010/main" val="1561290415"/>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0048" y="269599"/>
            <a:ext cx="8274050" cy="575227"/>
          </a:xfrm>
        </p:spPr>
        <p:txBody>
          <a:bodyPr/>
          <a:lstStyle/>
          <a:p>
            <a:r>
              <a:rPr lang="cs-CZ" sz="3600" b="1"/>
              <a:t>Preliminary issues to be considered</a:t>
            </a:r>
          </a:p>
        </p:txBody>
      </p:sp>
      <p:sp>
        <p:nvSpPr>
          <p:cNvPr id="3" name="Zástupný symbol pro obsah 2"/>
          <p:cNvSpPr>
            <a:spLocks noGrp="1"/>
          </p:cNvSpPr>
          <p:nvPr>
            <p:ph idx="1"/>
          </p:nvPr>
        </p:nvSpPr>
        <p:spPr>
          <a:xfrm>
            <a:off x="464024" y="889093"/>
            <a:ext cx="8171838" cy="5802652"/>
          </a:xfrm>
        </p:spPr>
        <p:txBody>
          <a:bodyPr/>
          <a:lstStyle/>
          <a:p>
            <a:pPr marL="0" indent="0">
              <a:buNone/>
            </a:pPr>
            <a:r>
              <a:rPr lang="en-US" b="1">
                <a:solidFill>
                  <a:srgbClr val="7AC143"/>
                </a:solidFill>
                <a:latin typeface="+mj-lt"/>
              </a:rPr>
              <a:t>ELIGIBILITY</a:t>
            </a:r>
            <a:r>
              <a:rPr lang="en-US"/>
              <a:t> </a:t>
            </a:r>
          </a:p>
          <a:p>
            <a:r>
              <a:rPr lang="en-US" sz="2400"/>
              <a:t>Are you </a:t>
            </a:r>
            <a:r>
              <a:rPr lang="en-US" sz="2400" b="1"/>
              <a:t>eligible? </a:t>
            </a:r>
            <a:r>
              <a:rPr lang="en-US" sz="2400"/>
              <a:t>Make sure your research </a:t>
            </a:r>
            <a:r>
              <a:rPr lang="en-US" sz="2400" b="1"/>
              <a:t>can be funded </a:t>
            </a:r>
            <a:r>
              <a:rPr lang="en-US" sz="2400"/>
              <a:t>by the funder in the </a:t>
            </a:r>
            <a:r>
              <a:rPr lang="en-US" sz="2400" b="1">
                <a:solidFill>
                  <a:srgbClr val="7AC143"/>
                </a:solidFill>
              </a:rPr>
              <a:t>extent</a:t>
            </a:r>
            <a:r>
              <a:rPr lang="en-US" sz="2400"/>
              <a:t> you expect</a:t>
            </a:r>
          </a:p>
          <a:p>
            <a:r>
              <a:rPr lang="en-US" sz="2400"/>
              <a:t>Funder can be supporting only:	</a:t>
            </a:r>
          </a:p>
          <a:p>
            <a:pPr lvl="1"/>
            <a:r>
              <a:rPr lang="en-US" sz="2000"/>
              <a:t>Certain kinds of research (basic, applied, …)</a:t>
            </a:r>
          </a:p>
          <a:p>
            <a:pPr lvl="1"/>
            <a:r>
              <a:rPr lang="en-US" sz="2000"/>
              <a:t>…or fields of sciences </a:t>
            </a:r>
          </a:p>
          <a:p>
            <a:pPr lvl="1"/>
            <a:r>
              <a:rPr lang="en-US" sz="2000"/>
              <a:t>…or defined target groups (experienced researchers, woman, (new) EU-member countries researchers, …)</a:t>
            </a:r>
          </a:p>
          <a:p>
            <a:pPr lvl="1"/>
            <a:r>
              <a:rPr lang="en-US" sz="2000"/>
              <a:t>Specified types of organizations (SMEs, NGOs, …)</a:t>
            </a:r>
          </a:p>
          <a:p>
            <a:pPr marL="0" lvl="1" indent="0">
              <a:spcBef>
                <a:spcPts val="1800"/>
              </a:spcBef>
              <a:buNone/>
            </a:pPr>
            <a:r>
              <a:rPr lang="en-US" sz="2800" b="1">
                <a:solidFill>
                  <a:srgbClr val="7AC143"/>
                </a:solidFill>
                <a:latin typeface="+mj-lt"/>
                <a:cs typeface="ＭＳ Ｐゴシック" charset="0"/>
              </a:rPr>
              <a:t>APPROPRIATENESS</a:t>
            </a:r>
          </a:p>
          <a:p>
            <a:pPr marL="324000" lvl="1" indent="-342900">
              <a:spcBef>
                <a:spcPts val="600"/>
              </a:spcBef>
            </a:pPr>
            <a:r>
              <a:rPr lang="en-US">
                <a:cs typeface="ＭＳ Ｐゴシック" charset="0"/>
              </a:rPr>
              <a:t>Is your research </a:t>
            </a:r>
            <a:r>
              <a:rPr lang="en-US" b="1">
                <a:solidFill>
                  <a:srgbClr val="7AC143"/>
                </a:solidFill>
                <a:cs typeface="ＭＳ Ｐゴシック" charset="0"/>
              </a:rPr>
              <a:t>in line with funder’s intention?</a:t>
            </a:r>
          </a:p>
          <a:p>
            <a:pPr marL="324000" lvl="1" indent="-342900">
              <a:spcBef>
                <a:spcPts val="600"/>
              </a:spcBef>
            </a:pPr>
            <a:r>
              <a:rPr lang="en-US">
                <a:cs typeface="ＭＳ Ｐゴシック" charset="0"/>
              </a:rPr>
              <a:t>Are the expected </a:t>
            </a:r>
            <a:r>
              <a:rPr lang="en-US" b="1">
                <a:solidFill>
                  <a:srgbClr val="7AC143"/>
                </a:solidFill>
                <a:cs typeface="ＭＳ Ｐゴシック" charset="0"/>
              </a:rPr>
              <a:t>impacts</a:t>
            </a:r>
            <a:r>
              <a:rPr lang="en-US" b="1" i="1">
                <a:cs typeface="ＭＳ Ｐゴシック" charset="0"/>
              </a:rPr>
              <a:t> </a:t>
            </a:r>
            <a:r>
              <a:rPr lang="en-US">
                <a:cs typeface="ＭＳ Ｐゴシック" charset="0"/>
              </a:rPr>
              <a:t>of your research of any interest to the funder?</a:t>
            </a:r>
          </a:p>
        </p:txBody>
      </p:sp>
    </p:spTree>
    <p:extLst>
      <p:ext uri="{BB962C8B-B14F-4D97-AF65-F5344CB8AC3E}">
        <p14:creationId xmlns:p14="http://schemas.microsoft.com/office/powerpoint/2010/main" val="399398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a:t>Project</a:t>
            </a:r>
            <a:r>
              <a:rPr lang="cs-CZ"/>
              <a:t> </a:t>
            </a:r>
            <a:r>
              <a:rPr lang="cs-CZ" sz="3600" err="1"/>
              <a:t>Manager</a:t>
            </a:r>
            <a:r>
              <a:rPr lang="cs-CZ" sz="3600"/>
              <a:t> </a:t>
            </a:r>
            <a:r>
              <a:rPr lang="cs-CZ" sz="3600" err="1"/>
              <a:t>is</a:t>
            </a:r>
            <a:r>
              <a:rPr lang="cs-CZ" sz="3600"/>
              <a:t>…</a:t>
            </a:r>
          </a:p>
        </p:txBody>
      </p:sp>
      <p:sp>
        <p:nvSpPr>
          <p:cNvPr id="3" name="Zástupný symbol pro obsah 2"/>
          <p:cNvSpPr>
            <a:spLocks noGrp="1"/>
          </p:cNvSpPr>
          <p:nvPr>
            <p:ph idx="1"/>
          </p:nvPr>
        </p:nvSpPr>
        <p:spPr/>
        <p:txBody>
          <a:bodyPr/>
          <a:lstStyle/>
          <a:p>
            <a:pPr marL="0" indent="0">
              <a:buNone/>
            </a:pPr>
            <a:r>
              <a:rPr lang="cs-CZ" sz="3200">
                <a:solidFill>
                  <a:schemeClr val="tx1">
                    <a:lumMod val="65000"/>
                    <a:lumOff val="35000"/>
                  </a:schemeClr>
                </a:solidFill>
              </a:rPr>
              <a:t>… </a:t>
            </a:r>
            <a:r>
              <a:rPr lang="en-US" sz="3200">
                <a:solidFill>
                  <a:schemeClr val="tx1">
                    <a:lumMod val="65000"/>
                    <a:lumOff val="35000"/>
                  </a:schemeClr>
                </a:solidFill>
              </a:rPr>
              <a:t>the person assigned by the performing organization to </a:t>
            </a:r>
            <a:r>
              <a:rPr lang="en-US" sz="3200">
                <a:solidFill>
                  <a:srgbClr val="7AC143"/>
                </a:solidFill>
              </a:rPr>
              <a:t>lead the team </a:t>
            </a:r>
            <a:r>
              <a:rPr lang="en-US" sz="3200">
                <a:solidFill>
                  <a:schemeClr val="tx1">
                    <a:lumMod val="65000"/>
                    <a:lumOff val="35000"/>
                  </a:schemeClr>
                </a:solidFill>
              </a:rPr>
              <a:t>that is </a:t>
            </a:r>
            <a:r>
              <a:rPr lang="en-US" sz="3200">
                <a:solidFill>
                  <a:srgbClr val="7AC143"/>
                </a:solidFill>
              </a:rPr>
              <a:t>responsible for achieving</a:t>
            </a:r>
            <a:r>
              <a:rPr lang="en-US" sz="3200">
                <a:solidFill>
                  <a:schemeClr val="tx1">
                    <a:lumMod val="65000"/>
                    <a:lumOff val="35000"/>
                  </a:schemeClr>
                </a:solidFill>
              </a:rPr>
              <a:t> project </a:t>
            </a:r>
            <a:r>
              <a:rPr lang="en-US" sz="3200">
                <a:solidFill>
                  <a:srgbClr val="7AC143"/>
                </a:solidFill>
              </a:rPr>
              <a:t>objectives</a:t>
            </a:r>
          </a:p>
          <a:p>
            <a:pPr marL="0" indent="0">
              <a:buNone/>
            </a:pPr>
            <a:endParaRPr lang="en-US" sz="500"/>
          </a:p>
          <a:p>
            <a:r>
              <a:rPr lang="en-US"/>
              <a:t>Knowledge</a:t>
            </a:r>
          </a:p>
          <a:p>
            <a:r>
              <a:rPr lang="en-US"/>
              <a:t>Performance</a:t>
            </a:r>
          </a:p>
          <a:p>
            <a:r>
              <a:rPr lang="en-US"/>
              <a:t>Personal approach</a:t>
            </a:r>
          </a:p>
        </p:txBody>
      </p:sp>
    </p:spTree>
    <p:extLst>
      <p:ext uri="{BB962C8B-B14F-4D97-AF65-F5344CB8AC3E}">
        <p14:creationId xmlns:p14="http://schemas.microsoft.com/office/powerpoint/2010/main" val="2065720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6558" y="228656"/>
            <a:ext cx="8274050" cy="575227"/>
          </a:xfrm>
        </p:spPr>
        <p:txBody>
          <a:bodyPr/>
          <a:lstStyle/>
          <a:p>
            <a:r>
              <a:rPr lang="cs-CZ" sz="3600" b="1"/>
              <a:t>Practical issues to be considered</a:t>
            </a:r>
          </a:p>
        </p:txBody>
      </p:sp>
      <p:sp>
        <p:nvSpPr>
          <p:cNvPr id="3" name="Zástupný symbol pro obsah 2"/>
          <p:cNvSpPr>
            <a:spLocks noGrp="1"/>
          </p:cNvSpPr>
          <p:nvPr>
            <p:ph idx="1"/>
          </p:nvPr>
        </p:nvSpPr>
        <p:spPr>
          <a:xfrm>
            <a:off x="350700" y="902948"/>
            <a:ext cx="8285162" cy="5082215"/>
          </a:xfrm>
        </p:spPr>
        <p:txBody>
          <a:bodyPr/>
          <a:lstStyle/>
          <a:p>
            <a:pPr marL="0" indent="0">
              <a:buNone/>
            </a:pPr>
            <a:r>
              <a:rPr lang="en-US" b="1">
                <a:solidFill>
                  <a:srgbClr val="7AC143"/>
                </a:solidFill>
                <a:latin typeface="+mj-lt"/>
              </a:rPr>
              <a:t>RESEARCH COSTS (RC) – the costs you need to implement your project</a:t>
            </a:r>
          </a:p>
          <a:p>
            <a:r>
              <a:rPr lang="en-US" sz="2400"/>
              <a:t>Are your estimated </a:t>
            </a:r>
            <a:r>
              <a:rPr lang="en-US" sz="2400" b="1">
                <a:solidFill>
                  <a:srgbClr val="7AC143"/>
                </a:solidFill>
              </a:rPr>
              <a:t>research costs (RC) </a:t>
            </a:r>
            <a:r>
              <a:rPr lang="en-US" sz="2400"/>
              <a:t>within what the funder can provide?</a:t>
            </a:r>
          </a:p>
          <a:p>
            <a:r>
              <a:rPr lang="en-US" sz="2400"/>
              <a:t>What is the </a:t>
            </a:r>
            <a:r>
              <a:rPr lang="en-US" sz="2400" b="1">
                <a:solidFill>
                  <a:srgbClr val="7AC143"/>
                </a:solidFill>
              </a:rPr>
              <a:t>structure</a:t>
            </a:r>
            <a:r>
              <a:rPr lang="en-US" sz="2400"/>
              <a:t> of your RC?</a:t>
            </a:r>
          </a:p>
          <a:p>
            <a:r>
              <a:rPr lang="en-US" sz="2400"/>
              <a:t>Are all of the </a:t>
            </a:r>
            <a:r>
              <a:rPr lang="en-US" sz="2400" b="1">
                <a:solidFill>
                  <a:srgbClr val="7AC143"/>
                </a:solidFill>
              </a:rPr>
              <a:t>RC categories eligible </a:t>
            </a:r>
            <a:r>
              <a:rPr lang="en-US" sz="2400"/>
              <a:t>fundable/eligible for funding?</a:t>
            </a:r>
          </a:p>
          <a:p>
            <a:r>
              <a:rPr lang="en-US" sz="2400"/>
              <a:t>Do you need to budget </a:t>
            </a:r>
            <a:r>
              <a:rPr lang="en-US" sz="2400" b="1">
                <a:solidFill>
                  <a:srgbClr val="7AC143"/>
                </a:solidFill>
              </a:rPr>
              <a:t>indirect costs</a:t>
            </a:r>
            <a:r>
              <a:rPr lang="en-US" sz="2400">
                <a:solidFill>
                  <a:srgbClr val="7AC143"/>
                </a:solidFill>
              </a:rPr>
              <a:t> </a:t>
            </a:r>
            <a:r>
              <a:rPr lang="en-US" sz="2400"/>
              <a:t>(overheads) and if so, are these eligible costs?</a:t>
            </a:r>
          </a:p>
          <a:p>
            <a:r>
              <a:rPr lang="en-US" sz="2400"/>
              <a:t>Are there any other limitations regarding eligibility of the RC?</a:t>
            </a:r>
          </a:p>
        </p:txBody>
      </p:sp>
    </p:spTree>
    <p:extLst>
      <p:ext uri="{BB962C8B-B14F-4D97-AF65-F5344CB8AC3E}">
        <p14:creationId xmlns:p14="http://schemas.microsoft.com/office/powerpoint/2010/main" val="11838866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0026" y="892451"/>
            <a:ext cx="8285162" cy="4795838"/>
          </a:xfrm>
        </p:spPr>
        <p:txBody>
          <a:bodyPr/>
          <a:lstStyle/>
          <a:p>
            <a:pPr marL="0" indent="0">
              <a:buNone/>
            </a:pPr>
            <a:r>
              <a:rPr lang="en-US" b="1">
                <a:solidFill>
                  <a:srgbClr val="7AC143"/>
                </a:solidFill>
                <a:latin typeface="+mj-lt"/>
              </a:rPr>
              <a:t>Direct x Indirect costs</a:t>
            </a:r>
          </a:p>
          <a:p>
            <a:r>
              <a:rPr lang="en-US" sz="2600" b="1">
                <a:solidFill>
                  <a:srgbClr val="7AC143"/>
                </a:solidFill>
                <a:latin typeface="+mj-lt"/>
              </a:rPr>
              <a:t>Direct costs </a:t>
            </a:r>
            <a:r>
              <a:rPr lang="en-US" sz="2600"/>
              <a:t>are specific costs </a:t>
            </a:r>
            <a:r>
              <a:rPr lang="en-US" sz="2600" b="1">
                <a:solidFill>
                  <a:srgbClr val="7AC143"/>
                </a:solidFill>
              </a:rPr>
              <a:t>directly linked to</a:t>
            </a:r>
            <a:r>
              <a:rPr lang="en-US" sz="2600" b="1"/>
              <a:t> the performance of </a:t>
            </a:r>
            <a:r>
              <a:rPr lang="en-US" sz="2600" b="1">
                <a:solidFill>
                  <a:srgbClr val="7AC143"/>
                </a:solidFill>
              </a:rPr>
              <a:t>the project</a:t>
            </a:r>
            <a:r>
              <a:rPr lang="en-US" sz="2600">
                <a:solidFill>
                  <a:srgbClr val="7AC143"/>
                </a:solidFill>
              </a:rPr>
              <a:t> </a:t>
            </a:r>
            <a:r>
              <a:rPr lang="en-US" sz="2600"/>
              <a:t>and which can therefore be directly booked to it </a:t>
            </a:r>
            <a:r>
              <a:rPr lang="en-US" sz="2600" b="1" i="1">
                <a:solidFill>
                  <a:srgbClr val="7AC143"/>
                </a:solidFill>
                <a:latin typeface="+mj-lt"/>
              </a:rPr>
              <a:t>(= accountancy) </a:t>
            </a:r>
          </a:p>
          <a:p>
            <a:r>
              <a:rPr lang="en-US" sz="2600"/>
              <a:t>Any cost declared by a beneficiary as a direct cost of the action must be </a:t>
            </a:r>
            <a:r>
              <a:rPr lang="en-US" sz="2600" b="1"/>
              <a:t>justified by supporting evidence</a:t>
            </a:r>
            <a:r>
              <a:rPr lang="en-US" sz="2600"/>
              <a:t> (showing the link to the action)</a:t>
            </a:r>
          </a:p>
        </p:txBody>
      </p:sp>
      <p:sp>
        <p:nvSpPr>
          <p:cNvPr id="6" name="Nadpis 1"/>
          <p:cNvSpPr txBox="1">
            <a:spLocks/>
          </p:cNvSpPr>
          <p:nvPr/>
        </p:nvSpPr>
        <p:spPr bwMode="auto">
          <a:xfrm>
            <a:off x="360048" y="269599"/>
            <a:ext cx="8274050" cy="57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a:lstStyle>
          <a:p>
            <a:r>
              <a:rPr lang="cs-CZ" sz="3600" b="1" kern="0"/>
              <a:t>Planning the budget</a:t>
            </a:r>
          </a:p>
        </p:txBody>
      </p:sp>
      <p:sp>
        <p:nvSpPr>
          <p:cNvPr id="7" name="Obdélník 6"/>
          <p:cNvSpPr/>
          <p:nvPr/>
        </p:nvSpPr>
        <p:spPr>
          <a:xfrm>
            <a:off x="2181227" y="4719502"/>
            <a:ext cx="6686548" cy="1200329"/>
          </a:xfrm>
          <a:prstGeom prst="rect">
            <a:avLst/>
          </a:prstGeom>
        </p:spPr>
        <p:txBody>
          <a:bodyPr wrap="square">
            <a:spAutoFit/>
          </a:bodyPr>
          <a:lstStyle/>
          <a:p>
            <a:pPr marL="0" indent="0" algn="l">
              <a:buNone/>
            </a:pPr>
            <a:r>
              <a:rPr lang="cs-CZ" sz="2400">
                <a:solidFill>
                  <a:srgbClr val="7AC143"/>
                </a:solidFill>
              </a:rPr>
              <a:t>Just remember the </a:t>
            </a:r>
            <a:r>
              <a:rPr lang="cs-CZ" sz="2400" b="1">
                <a:solidFill>
                  <a:srgbClr val="7AC143"/>
                </a:solidFill>
              </a:rPr>
              <a:t>direct costs </a:t>
            </a:r>
            <a:r>
              <a:rPr lang="cs-CZ" sz="2400">
                <a:solidFill>
                  <a:srgbClr val="7AC143"/>
                </a:solidFill>
              </a:rPr>
              <a:t>are the money </a:t>
            </a:r>
          </a:p>
          <a:p>
            <a:pPr marL="0" indent="0" algn="l">
              <a:buNone/>
            </a:pPr>
            <a:r>
              <a:rPr lang="cs-CZ" sz="2400">
                <a:solidFill>
                  <a:srgbClr val="7AC143"/>
                </a:solidFill>
              </a:rPr>
              <a:t>you need to budget to cover your research activities.</a:t>
            </a:r>
          </a:p>
        </p:txBody>
      </p:sp>
      <p:sp>
        <p:nvSpPr>
          <p:cNvPr id="8" name="TextovéPole 7"/>
          <p:cNvSpPr txBox="1"/>
          <p:nvPr/>
        </p:nvSpPr>
        <p:spPr>
          <a:xfrm>
            <a:off x="2152652" y="4196283"/>
            <a:ext cx="2505073" cy="523220"/>
          </a:xfrm>
          <a:prstGeom prst="rect">
            <a:avLst/>
          </a:prstGeom>
          <a:noFill/>
        </p:spPr>
        <p:txBody>
          <a:bodyPr wrap="square" rtlCol="0">
            <a:spAutoFit/>
          </a:bodyPr>
          <a:lstStyle/>
          <a:p>
            <a:pPr algn="l"/>
            <a:r>
              <a:rPr lang="cs-CZ" sz="2800" b="1">
                <a:solidFill>
                  <a:srgbClr val="7AC143"/>
                </a:solidFill>
              </a:rPr>
              <a:t>CONFUSED?</a:t>
            </a:r>
            <a:endParaRPr lang="en-GB" sz="2800"/>
          </a:p>
        </p:txBody>
      </p:sp>
      <p:pic>
        <p:nvPicPr>
          <p:cNvPr id="27650" name="Picture 2" descr="C:\Users\Zeman\Documents\Projekty\2015\PhD SCHOOL\Podklady\Budgeting\Confused_Squirrel_by_Moon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33" y="4268551"/>
            <a:ext cx="1381125" cy="167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825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60048" y="882926"/>
            <a:ext cx="8285162" cy="3593810"/>
          </a:xfrm>
        </p:spPr>
        <p:txBody>
          <a:bodyPr/>
          <a:lstStyle/>
          <a:p>
            <a:r>
              <a:rPr lang="en-US" sz="2600" b="1">
                <a:solidFill>
                  <a:srgbClr val="7AC143"/>
                </a:solidFill>
                <a:latin typeface="+mj-lt"/>
              </a:rPr>
              <a:t>Indirect costs </a:t>
            </a:r>
            <a:r>
              <a:rPr lang="en-US" sz="2600"/>
              <a:t>are costs not identifiable as specific costs directly linked to the performance of the project</a:t>
            </a:r>
          </a:p>
          <a:p>
            <a:r>
              <a:rPr lang="en-US" sz="2600"/>
              <a:t>In practice, they are costs whose attribution to the specific project / action </a:t>
            </a:r>
            <a:r>
              <a:rPr lang="en-US" sz="2600" b="1">
                <a:solidFill>
                  <a:srgbClr val="7AC143"/>
                </a:solidFill>
              </a:rPr>
              <a:t>cannot be </a:t>
            </a:r>
            <a:r>
              <a:rPr lang="en-US" sz="2600"/>
              <a:t>or has not been </a:t>
            </a:r>
            <a:r>
              <a:rPr lang="en-US" sz="2600" b="1">
                <a:solidFill>
                  <a:srgbClr val="7AC143"/>
                </a:solidFill>
              </a:rPr>
              <a:t>measured directly</a:t>
            </a:r>
            <a:r>
              <a:rPr lang="en-US" sz="2600"/>
              <a:t>, but only by means of cost drivers or a proxy, which apportion the total indirect costs (overheads) among the different activities</a:t>
            </a:r>
            <a:endParaRPr lang="en-US" sz="2400" b="1" i="1">
              <a:solidFill>
                <a:srgbClr val="7AC143"/>
              </a:solidFill>
              <a:latin typeface="+mj-lt"/>
            </a:endParaRPr>
          </a:p>
          <a:p>
            <a:endParaRPr lang="en-US" sz="2400" b="1" i="1">
              <a:solidFill>
                <a:srgbClr val="7AC143"/>
              </a:solidFill>
              <a:latin typeface="+mj-lt"/>
            </a:endParaRPr>
          </a:p>
        </p:txBody>
      </p:sp>
      <p:sp>
        <p:nvSpPr>
          <p:cNvPr id="6" name="Nadpis 1"/>
          <p:cNvSpPr txBox="1">
            <a:spLocks/>
          </p:cNvSpPr>
          <p:nvPr/>
        </p:nvSpPr>
        <p:spPr bwMode="auto">
          <a:xfrm>
            <a:off x="360048" y="269599"/>
            <a:ext cx="8274050" cy="57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a:lstStyle>
          <a:p>
            <a:r>
              <a:rPr lang="cs-CZ" sz="3600" b="1" kern="0"/>
              <a:t>Planning the budget</a:t>
            </a:r>
          </a:p>
        </p:txBody>
      </p:sp>
      <p:sp>
        <p:nvSpPr>
          <p:cNvPr id="7" name="Obdélník 6"/>
          <p:cNvSpPr/>
          <p:nvPr/>
        </p:nvSpPr>
        <p:spPr>
          <a:xfrm>
            <a:off x="2181227" y="5094629"/>
            <a:ext cx="6686548" cy="1200329"/>
          </a:xfrm>
          <a:prstGeom prst="rect">
            <a:avLst/>
          </a:prstGeom>
        </p:spPr>
        <p:txBody>
          <a:bodyPr wrap="square">
            <a:spAutoFit/>
          </a:bodyPr>
          <a:lstStyle/>
          <a:p>
            <a:pPr marL="0" indent="0" algn="l">
              <a:buNone/>
            </a:pPr>
            <a:r>
              <a:rPr lang="cs-CZ" sz="2400">
                <a:solidFill>
                  <a:srgbClr val="7AC143"/>
                </a:solidFill>
              </a:rPr>
              <a:t>Just remember the </a:t>
            </a:r>
            <a:r>
              <a:rPr lang="cs-CZ" sz="2400" b="1">
                <a:solidFill>
                  <a:srgbClr val="7AC143"/>
                </a:solidFill>
              </a:rPr>
              <a:t>indirect costs </a:t>
            </a:r>
            <a:r>
              <a:rPr lang="cs-CZ" sz="2400">
                <a:solidFill>
                  <a:srgbClr val="7AC143"/>
                </a:solidFill>
              </a:rPr>
              <a:t>are the costs related to „utility bills“ of your institution are a </a:t>
            </a:r>
            <a:r>
              <a:rPr lang="cs-CZ" sz="2400" b="1">
                <a:solidFill>
                  <a:srgbClr val="7AC143"/>
                </a:solidFill>
              </a:rPr>
              <a:t>percentage of the direct cost</a:t>
            </a:r>
            <a:endParaRPr lang="cs-CZ" sz="2400">
              <a:solidFill>
                <a:srgbClr val="7AC143"/>
              </a:solidFill>
            </a:endParaRPr>
          </a:p>
        </p:txBody>
      </p:sp>
      <p:sp>
        <p:nvSpPr>
          <p:cNvPr id="8" name="TextovéPole 7"/>
          <p:cNvSpPr txBox="1"/>
          <p:nvPr/>
        </p:nvSpPr>
        <p:spPr>
          <a:xfrm>
            <a:off x="2152652" y="4571410"/>
            <a:ext cx="2505073" cy="523220"/>
          </a:xfrm>
          <a:prstGeom prst="rect">
            <a:avLst/>
          </a:prstGeom>
          <a:noFill/>
        </p:spPr>
        <p:txBody>
          <a:bodyPr wrap="square" rtlCol="0">
            <a:spAutoFit/>
          </a:bodyPr>
          <a:lstStyle/>
          <a:p>
            <a:pPr algn="l"/>
            <a:r>
              <a:rPr lang="cs-CZ" sz="2800" b="1">
                <a:solidFill>
                  <a:srgbClr val="7AC143"/>
                </a:solidFill>
              </a:rPr>
              <a:t>CONFUSED?</a:t>
            </a:r>
            <a:endParaRPr lang="en-GB" sz="2800"/>
          </a:p>
        </p:txBody>
      </p:sp>
      <p:pic>
        <p:nvPicPr>
          <p:cNvPr id="27650" name="Picture 2" descr="C:\Users\Zeman\Documents\Projekty\2015\PhD SCHOOL\Podklady\Budgeting\Confused_Squirrel_by_Moon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4" y="4650228"/>
            <a:ext cx="1381125" cy="167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580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3170" y="1509853"/>
            <a:ext cx="8834352" cy="4795838"/>
          </a:xfrm>
        </p:spPr>
        <p:txBody>
          <a:bodyPr/>
          <a:lstStyle/>
          <a:p>
            <a:pPr lvl="1"/>
            <a:r>
              <a:rPr lang="en-US" sz="3200" b="1">
                <a:solidFill>
                  <a:srgbClr val="7AC143"/>
                </a:solidFill>
              </a:rPr>
              <a:t>Personnel costs </a:t>
            </a:r>
            <a:r>
              <a:rPr lang="en-US" sz="2800"/>
              <a:t>– </a:t>
            </a:r>
            <a:r>
              <a:rPr lang="en-US"/>
              <a:t>often a major part of the budget</a:t>
            </a:r>
          </a:p>
          <a:p>
            <a:pPr lvl="1"/>
            <a:r>
              <a:rPr lang="en-US" sz="3200" b="1">
                <a:solidFill>
                  <a:srgbClr val="7AC143"/>
                </a:solidFill>
              </a:rPr>
              <a:t>Non-personnel cost</a:t>
            </a:r>
          </a:p>
          <a:p>
            <a:pPr lvl="2"/>
            <a:r>
              <a:rPr lang="en-US" sz="2600"/>
              <a:t>Equipment, facilities</a:t>
            </a:r>
          </a:p>
          <a:p>
            <a:pPr lvl="2"/>
            <a:r>
              <a:rPr lang="en-US" sz="2600"/>
              <a:t>Services</a:t>
            </a:r>
          </a:p>
          <a:p>
            <a:pPr lvl="2"/>
            <a:r>
              <a:rPr lang="en-US" sz="2600"/>
              <a:t>Travelling costs</a:t>
            </a:r>
          </a:p>
          <a:p>
            <a:pPr lvl="2"/>
            <a:r>
              <a:rPr lang="en-US" sz="2600"/>
              <a:t>Other direct cost</a:t>
            </a:r>
          </a:p>
          <a:p>
            <a:pPr lvl="2"/>
            <a:r>
              <a:rPr lang="en-US" sz="2600"/>
              <a:t>Materials, consumables </a:t>
            </a:r>
          </a:p>
          <a:p>
            <a:pPr lvl="2"/>
            <a:r>
              <a:rPr lang="en-US" sz="2600"/>
              <a:t>Special categories such as inflation allowance or contingency reserve</a:t>
            </a:r>
            <a:endParaRPr lang="en-US" sz="2600">
              <a:solidFill>
                <a:srgbClr val="FF0000"/>
              </a:solidFill>
            </a:endParaRPr>
          </a:p>
        </p:txBody>
      </p:sp>
      <p:sp>
        <p:nvSpPr>
          <p:cNvPr id="6" name="Nadpis 1"/>
          <p:cNvSpPr txBox="1">
            <a:spLocks/>
          </p:cNvSpPr>
          <p:nvPr/>
        </p:nvSpPr>
        <p:spPr bwMode="auto">
          <a:xfrm>
            <a:off x="415466" y="366581"/>
            <a:ext cx="8274050" cy="99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a:lstStyle>
          <a:p>
            <a:r>
              <a:rPr lang="en-US" sz="3600" b="1" kern="0"/>
              <a:t>Planning the budget</a:t>
            </a:r>
          </a:p>
          <a:p>
            <a:r>
              <a:rPr lang="en-US" b="1" kern="0"/>
              <a:t>COMMON BUDGET CATEGORIES</a:t>
            </a:r>
          </a:p>
          <a:p>
            <a:endParaRPr lang="en-US" sz="3600" b="1" kern="0"/>
          </a:p>
        </p:txBody>
      </p:sp>
    </p:spTree>
    <p:extLst>
      <p:ext uri="{BB962C8B-B14F-4D97-AF65-F5344CB8AC3E}">
        <p14:creationId xmlns:p14="http://schemas.microsoft.com/office/powerpoint/2010/main" val="32710278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3398" y="1605387"/>
            <a:ext cx="8285162" cy="4795838"/>
          </a:xfrm>
        </p:spPr>
        <p:txBody>
          <a:bodyPr/>
          <a:lstStyle/>
          <a:p>
            <a:pPr lvl="1"/>
            <a:r>
              <a:rPr lang="en-US" sz="3200">
                <a:solidFill>
                  <a:schemeClr val="tx1">
                    <a:lumMod val="65000"/>
                    <a:lumOff val="35000"/>
                  </a:schemeClr>
                </a:solidFill>
                <a:cs typeface="ＭＳ Ｐゴシック" charset="0"/>
              </a:rPr>
              <a:t>Personnel costs = costs of the work on the projects</a:t>
            </a:r>
          </a:p>
          <a:p>
            <a:pPr lvl="1"/>
            <a:r>
              <a:rPr lang="en-US" sz="2800"/>
              <a:t>You must figure out </a:t>
            </a:r>
            <a:r>
              <a:rPr lang="en-US" sz="2800" b="1">
                <a:solidFill>
                  <a:srgbClr val="7AC143"/>
                </a:solidFill>
              </a:rPr>
              <a:t>WHO</a:t>
            </a:r>
            <a:r>
              <a:rPr lang="en-US" sz="2800"/>
              <a:t> you need to achieve your research objectives - </a:t>
            </a:r>
            <a:r>
              <a:rPr lang="en-US" sz="2800" b="1">
                <a:solidFill>
                  <a:srgbClr val="7AC143"/>
                </a:solidFill>
              </a:rPr>
              <a:t>composition of your team</a:t>
            </a:r>
          </a:p>
          <a:p>
            <a:pPr lvl="1"/>
            <a:r>
              <a:rPr lang="en-US" sz="2800"/>
              <a:t>You must make a good </a:t>
            </a:r>
            <a:r>
              <a:rPr lang="en-US" sz="2800" b="1">
                <a:solidFill>
                  <a:srgbClr val="7AC143"/>
                </a:solidFill>
              </a:rPr>
              <a:t>estimate of </a:t>
            </a:r>
            <a:r>
              <a:rPr lang="en-US" sz="2800"/>
              <a:t>how much </a:t>
            </a:r>
            <a:r>
              <a:rPr lang="en-US" sz="2800" b="1">
                <a:solidFill>
                  <a:srgbClr val="7AC143"/>
                </a:solidFill>
              </a:rPr>
              <a:t>effort</a:t>
            </a:r>
            <a:r>
              <a:rPr lang="en-US" sz="2800"/>
              <a:t> you need to complete research act</a:t>
            </a:r>
            <a:r>
              <a:rPr lang="cs-CZ" sz="2800"/>
              <a:t>i</a:t>
            </a:r>
            <a:r>
              <a:rPr lang="en-US" sz="2800" err="1"/>
              <a:t>vities</a:t>
            </a:r>
            <a:r>
              <a:rPr lang="en-US" sz="2800"/>
              <a:t> (and defined tasks and work packages)</a:t>
            </a:r>
          </a:p>
          <a:p>
            <a:pPr lvl="1"/>
            <a:r>
              <a:rPr lang="en-US" sz="2800"/>
              <a:t>You should calculate the effort as </a:t>
            </a:r>
            <a:r>
              <a:rPr lang="en-US" sz="2800" b="1">
                <a:solidFill>
                  <a:srgbClr val="7AC143"/>
                </a:solidFill>
              </a:rPr>
              <a:t>FTEs</a:t>
            </a:r>
            <a:r>
              <a:rPr lang="en-US" sz="2800"/>
              <a:t> (full-time equivalents) or </a:t>
            </a:r>
            <a:r>
              <a:rPr lang="en-US" sz="2800" b="1">
                <a:solidFill>
                  <a:srgbClr val="7AC143"/>
                </a:solidFill>
              </a:rPr>
              <a:t>person-months</a:t>
            </a:r>
          </a:p>
        </p:txBody>
      </p:sp>
      <p:sp>
        <p:nvSpPr>
          <p:cNvPr id="6" name="Nadpis 1"/>
          <p:cNvSpPr txBox="1">
            <a:spLocks/>
          </p:cNvSpPr>
          <p:nvPr/>
        </p:nvSpPr>
        <p:spPr bwMode="auto">
          <a:xfrm>
            <a:off x="415466" y="366581"/>
            <a:ext cx="8274050" cy="125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a:lstStyle>
          <a:p>
            <a:r>
              <a:rPr lang="cs-CZ" sz="3600" b="1" kern="0"/>
              <a:t>Planning the budget</a:t>
            </a:r>
          </a:p>
          <a:p>
            <a:r>
              <a:rPr lang="cs-CZ" b="1" kern="0"/>
              <a:t>PERSONNEL COSTS</a:t>
            </a:r>
          </a:p>
          <a:p>
            <a:endParaRPr lang="cs-CZ" sz="3600" b="1" kern="0"/>
          </a:p>
        </p:txBody>
      </p:sp>
    </p:spTree>
    <p:extLst>
      <p:ext uri="{BB962C8B-B14F-4D97-AF65-F5344CB8AC3E}">
        <p14:creationId xmlns:p14="http://schemas.microsoft.com/office/powerpoint/2010/main" val="10494993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3398" y="1605387"/>
            <a:ext cx="8285162" cy="4795838"/>
          </a:xfrm>
        </p:spPr>
        <p:txBody>
          <a:bodyPr/>
          <a:lstStyle/>
          <a:p>
            <a:pPr marL="457200" lvl="1" indent="0">
              <a:buNone/>
            </a:pPr>
            <a:r>
              <a:rPr lang="cs-CZ" sz="2800" i="1">
                <a:cs typeface="Arial"/>
              </a:rPr>
              <a:t>AN EXAMPLE:</a:t>
            </a:r>
            <a:endParaRPr lang="cs-CZ" sz="2800" i="1">
              <a:latin typeface="Arial"/>
              <a:cs typeface="Arial"/>
            </a:endParaRPr>
          </a:p>
          <a:p>
            <a:pPr lvl="1"/>
            <a:r>
              <a:rPr lang="en-US" sz="2800"/>
              <a:t>Working on a project </a:t>
            </a:r>
            <a:r>
              <a:rPr lang="en-US" sz="2800" b="1">
                <a:solidFill>
                  <a:srgbClr val="7AC143"/>
                </a:solidFill>
              </a:rPr>
              <a:t>ALL the time </a:t>
            </a:r>
            <a:r>
              <a:rPr lang="en-US" sz="2800"/>
              <a:t>means working </a:t>
            </a:r>
            <a:r>
              <a:rPr lang="en-US" sz="2800" b="1">
                <a:solidFill>
                  <a:srgbClr val="7AC143"/>
                </a:solidFill>
              </a:rPr>
              <a:t>full-time = 1 FTE = 12 PMs/year</a:t>
            </a:r>
            <a:endParaRPr lang="en-US" sz="2800" b="1">
              <a:solidFill>
                <a:schemeClr val="tx1"/>
              </a:solidFill>
            </a:endParaRPr>
          </a:p>
          <a:p>
            <a:pPr lvl="1"/>
            <a:r>
              <a:rPr lang="en-US" sz="2800"/>
              <a:t>Then you need to </a:t>
            </a:r>
            <a:r>
              <a:rPr lang="en-US" sz="2800" b="1">
                <a:solidFill>
                  <a:srgbClr val="7AC143"/>
                </a:solidFill>
              </a:rPr>
              <a:t>match</a:t>
            </a:r>
            <a:r>
              <a:rPr lang="en-US" sz="2800"/>
              <a:t> </a:t>
            </a:r>
            <a:r>
              <a:rPr lang="en-US" sz="2800" b="1">
                <a:solidFill>
                  <a:srgbClr val="7AC143"/>
                </a:solidFill>
              </a:rPr>
              <a:t>the effort with</a:t>
            </a:r>
            <a:r>
              <a:rPr lang="en-US" sz="2800">
                <a:solidFill>
                  <a:srgbClr val="7AC143"/>
                </a:solidFill>
              </a:rPr>
              <a:t> </a:t>
            </a:r>
            <a:r>
              <a:rPr lang="en-US" sz="2800"/>
              <a:t>the team </a:t>
            </a:r>
            <a:r>
              <a:rPr lang="en-US" sz="2800" b="1">
                <a:solidFill>
                  <a:srgbClr val="7AC143"/>
                </a:solidFill>
              </a:rPr>
              <a:t>positions</a:t>
            </a:r>
          </a:p>
        </p:txBody>
      </p:sp>
      <p:sp>
        <p:nvSpPr>
          <p:cNvPr id="6" name="Nadpis 1"/>
          <p:cNvSpPr txBox="1">
            <a:spLocks/>
          </p:cNvSpPr>
          <p:nvPr/>
        </p:nvSpPr>
        <p:spPr bwMode="auto">
          <a:xfrm>
            <a:off x="415466" y="366581"/>
            <a:ext cx="8274050" cy="125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a:lstStyle>
          <a:p>
            <a:r>
              <a:rPr lang="cs-CZ" sz="3600" b="1" kern="0" err="1"/>
              <a:t>Planning</a:t>
            </a:r>
            <a:r>
              <a:rPr lang="cs-CZ" sz="3600" b="1" kern="0"/>
              <a:t> </a:t>
            </a:r>
            <a:r>
              <a:rPr lang="cs-CZ" sz="3600" b="1" kern="0" err="1"/>
              <a:t>the</a:t>
            </a:r>
            <a:r>
              <a:rPr lang="cs-CZ" sz="3600" b="1" kern="0"/>
              <a:t> budget</a:t>
            </a:r>
          </a:p>
          <a:p>
            <a:r>
              <a:rPr lang="cs-CZ" b="1" kern="0"/>
              <a:t>PERSONNEL COSTS</a:t>
            </a:r>
          </a:p>
          <a:p>
            <a:endParaRPr lang="cs-CZ" sz="3600" b="1" kern="0"/>
          </a:p>
        </p:txBody>
      </p:sp>
    </p:spTree>
    <p:extLst>
      <p:ext uri="{BB962C8B-B14F-4D97-AF65-F5344CB8AC3E}">
        <p14:creationId xmlns:p14="http://schemas.microsoft.com/office/powerpoint/2010/main" val="32008730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3398" y="1508402"/>
            <a:ext cx="8285162" cy="4795838"/>
          </a:xfrm>
        </p:spPr>
        <p:txBody>
          <a:bodyPr/>
          <a:lstStyle/>
          <a:p>
            <a:pPr lvl="1"/>
            <a:r>
              <a:rPr lang="en-US" sz="3200">
                <a:solidFill>
                  <a:schemeClr val="tx1">
                    <a:lumMod val="65000"/>
                    <a:lumOff val="35000"/>
                  </a:schemeClr>
                </a:solidFill>
                <a:cs typeface="ＭＳ Ｐゴシック" charset="0"/>
              </a:rPr>
              <a:t>Different pay rates for different positions</a:t>
            </a:r>
          </a:p>
          <a:p>
            <a:pPr lvl="1"/>
            <a:r>
              <a:rPr lang="en-US" sz="2800"/>
              <a:t>The ranges of </a:t>
            </a:r>
            <a:r>
              <a:rPr lang="en-US" sz="2800" b="1">
                <a:solidFill>
                  <a:srgbClr val="7AC143"/>
                </a:solidFill>
              </a:rPr>
              <a:t>pay rates </a:t>
            </a:r>
            <a:r>
              <a:rPr lang="en-US" sz="2800"/>
              <a:t>usually </a:t>
            </a:r>
            <a:r>
              <a:rPr lang="en-US" sz="2800" b="1">
                <a:solidFill>
                  <a:srgbClr val="7AC143"/>
                </a:solidFill>
              </a:rPr>
              <a:t>defined</a:t>
            </a:r>
            <a:r>
              <a:rPr lang="en-US" sz="2800"/>
              <a:t> and there is a </a:t>
            </a:r>
            <a:r>
              <a:rPr lang="en-US" sz="2800" b="1">
                <a:solidFill>
                  <a:srgbClr val="7AC143"/>
                </a:solidFill>
              </a:rPr>
              <a:t>salary cap</a:t>
            </a:r>
          </a:p>
          <a:p>
            <a:pPr lvl="1"/>
            <a:r>
              <a:rPr lang="cs-CZ" sz="2800" b="1">
                <a:solidFill>
                  <a:srgbClr val="7AC143"/>
                </a:solidFill>
              </a:rPr>
              <a:t>M</a:t>
            </a:r>
            <a:r>
              <a:rPr lang="en-US" sz="2800" b="1" err="1">
                <a:solidFill>
                  <a:srgbClr val="7AC143"/>
                </a:solidFill>
              </a:rPr>
              <a:t>ultiply</a:t>
            </a:r>
            <a:r>
              <a:rPr lang="en-US" sz="2800">
                <a:solidFill>
                  <a:srgbClr val="7AC143"/>
                </a:solidFill>
              </a:rPr>
              <a:t> </a:t>
            </a:r>
            <a:r>
              <a:rPr lang="en-US" sz="2800"/>
              <a:t>the number of </a:t>
            </a:r>
            <a:r>
              <a:rPr lang="en-US" sz="2800" b="1">
                <a:solidFill>
                  <a:srgbClr val="7AC143"/>
                </a:solidFill>
              </a:rPr>
              <a:t>PMs </a:t>
            </a:r>
            <a:r>
              <a:rPr lang="en-US" sz="2800"/>
              <a:t>for individual positions </a:t>
            </a:r>
            <a:r>
              <a:rPr lang="en-US" sz="2800" b="1">
                <a:solidFill>
                  <a:srgbClr val="7AC143"/>
                </a:solidFill>
              </a:rPr>
              <a:t>with the pay rates </a:t>
            </a:r>
            <a:r>
              <a:rPr lang="en-US" sz="2800"/>
              <a:t>for the positions and make a sum of it = </a:t>
            </a:r>
            <a:r>
              <a:rPr lang="en-US" sz="2800" b="1">
                <a:solidFill>
                  <a:srgbClr val="7AC143"/>
                </a:solidFill>
              </a:rPr>
              <a:t>personnel budget</a:t>
            </a:r>
          </a:p>
          <a:p>
            <a:pPr lvl="1"/>
            <a:endParaRPr lang="en-US" sz="2800"/>
          </a:p>
        </p:txBody>
      </p:sp>
      <p:sp>
        <p:nvSpPr>
          <p:cNvPr id="6" name="Nadpis 1"/>
          <p:cNvSpPr txBox="1">
            <a:spLocks/>
          </p:cNvSpPr>
          <p:nvPr/>
        </p:nvSpPr>
        <p:spPr bwMode="auto">
          <a:xfrm>
            <a:off x="415466" y="366581"/>
            <a:ext cx="8274050" cy="125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a:lstStyle>
          <a:p>
            <a:r>
              <a:rPr lang="cs-CZ" sz="3600" b="1" kern="0" err="1"/>
              <a:t>Planning</a:t>
            </a:r>
            <a:r>
              <a:rPr lang="cs-CZ" sz="3600" b="1" kern="0"/>
              <a:t> </a:t>
            </a:r>
            <a:r>
              <a:rPr lang="cs-CZ" sz="3600" b="1" kern="0" err="1"/>
              <a:t>the</a:t>
            </a:r>
            <a:r>
              <a:rPr lang="cs-CZ" sz="3600" b="1" kern="0"/>
              <a:t> budget</a:t>
            </a:r>
          </a:p>
          <a:p>
            <a:r>
              <a:rPr lang="cs-CZ" b="1" kern="0"/>
              <a:t>PERSONNEL COSTS</a:t>
            </a:r>
          </a:p>
          <a:p>
            <a:endParaRPr lang="cs-CZ" i="1">
              <a:solidFill>
                <a:schemeClr val="tx1">
                  <a:lumMod val="65000"/>
                  <a:lumOff val="35000"/>
                </a:schemeClr>
              </a:solidFill>
              <a:latin typeface="+mn-lt"/>
            </a:endParaRPr>
          </a:p>
        </p:txBody>
      </p:sp>
      <p:pic>
        <p:nvPicPr>
          <p:cNvPr id="4" name="Picture 2" descr="C:\Users\Zeman\Documents\Projekty\2015\PhD SCHOOL\Podklady\Budgeting\Confused_Squirrel_by_Moon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4" y="4650228"/>
            <a:ext cx="1381125" cy="167409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828052" y="5015808"/>
            <a:ext cx="6686548" cy="1384995"/>
          </a:xfrm>
          <a:prstGeom prst="rect">
            <a:avLst/>
          </a:prstGeom>
        </p:spPr>
        <p:txBody>
          <a:bodyPr wrap="square">
            <a:spAutoFit/>
          </a:bodyPr>
          <a:lstStyle/>
          <a:p>
            <a:pPr lvl="1" algn="l"/>
            <a:r>
              <a:rPr lang="cs-CZ" sz="2800">
                <a:solidFill>
                  <a:srgbClr val="808080"/>
                </a:solidFill>
                <a:latin typeface="+mn-lt"/>
                <a:ea typeface="ＭＳ Ｐゴシック" charset="0"/>
                <a:cs typeface="ＭＳ Ｐゴシック"/>
              </a:rPr>
              <a:t>Consults your </a:t>
            </a:r>
            <a:r>
              <a:rPr lang="cs-CZ" sz="2800" b="1">
                <a:solidFill>
                  <a:srgbClr val="7AC143"/>
                </a:solidFill>
                <a:latin typeface="+mn-lt"/>
                <a:ea typeface="ＭＳ Ｐゴシック" charset="0"/>
                <a:cs typeface="ＭＳ Ｐゴシック"/>
              </a:rPr>
              <a:t>CEITEC</a:t>
            </a:r>
            <a:r>
              <a:rPr lang="cs-CZ" sz="2800">
                <a:solidFill>
                  <a:srgbClr val="808080"/>
                </a:solidFill>
                <a:latin typeface="+mn-lt"/>
                <a:ea typeface="ＭＳ Ｐゴシック" charset="0"/>
                <a:cs typeface="ＭＳ Ｐゴシック"/>
              </a:rPr>
              <a:t> dedicated </a:t>
            </a:r>
            <a:r>
              <a:rPr lang="cs-CZ" sz="2800" b="1">
                <a:solidFill>
                  <a:srgbClr val="7AC143"/>
                </a:solidFill>
                <a:latin typeface="+mn-lt"/>
                <a:ea typeface="ＭＳ Ｐゴシック" charset="0"/>
                <a:cs typeface="ＭＳ Ｐゴシック"/>
              </a:rPr>
              <a:t>project manager </a:t>
            </a:r>
            <a:r>
              <a:rPr lang="cs-CZ" sz="2800">
                <a:solidFill>
                  <a:srgbClr val="808080"/>
                </a:solidFill>
                <a:latin typeface="+mn-lt"/>
                <a:ea typeface="ＭＳ Ｐゴシック" charset="0"/>
                <a:cs typeface="ＭＳ Ｐゴシック"/>
              </a:rPr>
              <a:t>and </a:t>
            </a:r>
            <a:r>
              <a:rPr lang="cs-CZ" sz="2800" b="1">
                <a:solidFill>
                  <a:srgbClr val="7AC143"/>
                </a:solidFill>
                <a:latin typeface="+mn-lt"/>
                <a:ea typeface="ＭＳ Ｐゴシック" charset="0"/>
                <a:cs typeface="ＭＳ Ｐゴシック"/>
              </a:rPr>
              <a:t>Personal Deparment</a:t>
            </a:r>
          </a:p>
        </p:txBody>
      </p:sp>
      <p:sp>
        <p:nvSpPr>
          <p:cNvPr id="7" name="TextovéPole 6"/>
          <p:cNvSpPr txBox="1"/>
          <p:nvPr/>
        </p:nvSpPr>
        <p:spPr>
          <a:xfrm>
            <a:off x="2291198" y="4568560"/>
            <a:ext cx="2505073" cy="523220"/>
          </a:xfrm>
          <a:prstGeom prst="rect">
            <a:avLst/>
          </a:prstGeom>
          <a:noFill/>
        </p:spPr>
        <p:txBody>
          <a:bodyPr wrap="square" rtlCol="0">
            <a:spAutoFit/>
          </a:bodyPr>
          <a:lstStyle/>
          <a:p>
            <a:pPr algn="l"/>
            <a:r>
              <a:rPr lang="cs-CZ" sz="2800" b="1">
                <a:solidFill>
                  <a:srgbClr val="7AC143"/>
                </a:solidFill>
              </a:rPr>
              <a:t>CONFUSED?</a:t>
            </a:r>
            <a:endParaRPr lang="en-GB" sz="2800"/>
          </a:p>
        </p:txBody>
      </p:sp>
    </p:spTree>
    <p:extLst>
      <p:ext uri="{BB962C8B-B14F-4D97-AF65-F5344CB8AC3E}">
        <p14:creationId xmlns:p14="http://schemas.microsoft.com/office/powerpoint/2010/main" val="12579741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3"/>
          <p:cNvSpPr txBox="1">
            <a:spLocks noGrp="1"/>
          </p:cNvSpPr>
          <p:nvPr/>
        </p:nvSpPr>
        <p:spPr bwMode="auto">
          <a:xfrm>
            <a:off x="7269163" y="6332538"/>
            <a:ext cx="1439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Blip>
                <a:blip r:embed="rId3"/>
              </a:buBlip>
              <a:defRPr sz="2800">
                <a:solidFill>
                  <a:srgbClr val="555555"/>
                </a:solidFill>
                <a:latin typeface="Arial" panose="020B0604020202020204" pitchFamily="34" charset="0"/>
              </a:defRPr>
            </a:lvl1pPr>
            <a:lvl2pPr marL="742950" indent="-285750">
              <a:spcBef>
                <a:spcPct val="20000"/>
              </a:spcBef>
              <a:buBlip>
                <a:blip r:embed="rId3"/>
              </a:buBlip>
              <a:defRPr sz="2400">
                <a:solidFill>
                  <a:srgbClr val="555555"/>
                </a:solidFill>
                <a:latin typeface="Arial" panose="020B0604020202020204" pitchFamily="34" charset="0"/>
              </a:defRPr>
            </a:lvl2pPr>
            <a:lvl3pPr marL="1143000" indent="-228600">
              <a:spcBef>
                <a:spcPct val="20000"/>
              </a:spcBef>
              <a:buBlip>
                <a:blip r:embed="rId3"/>
              </a:buBlip>
              <a:defRPr sz="2000">
                <a:solidFill>
                  <a:srgbClr val="555555"/>
                </a:solidFill>
                <a:latin typeface="Arial" panose="020B0604020202020204" pitchFamily="34" charset="0"/>
              </a:defRPr>
            </a:lvl3pPr>
            <a:lvl4pPr marL="1600200" indent="-228600">
              <a:spcBef>
                <a:spcPct val="20000"/>
              </a:spcBef>
              <a:buBlip>
                <a:blip r:embed="rId3"/>
              </a:buBlip>
              <a:defRPr sz="2000">
                <a:solidFill>
                  <a:srgbClr val="555555"/>
                </a:solidFill>
                <a:latin typeface="Arial" panose="020B0604020202020204" pitchFamily="34" charset="0"/>
              </a:defRPr>
            </a:lvl4pPr>
            <a:lvl5pPr marL="2057400" indent="-228600">
              <a:spcBef>
                <a:spcPct val="20000"/>
              </a:spcBef>
              <a:buBlip>
                <a:blip r:embed="rId3"/>
              </a:buBlip>
              <a:defRPr sz="1600">
                <a:solidFill>
                  <a:srgbClr val="555555"/>
                </a:solidFill>
                <a:latin typeface="Arial" panose="020B0604020202020204" pitchFamily="34" charset="0"/>
              </a:defRPr>
            </a:lvl5pPr>
            <a:lvl6pPr marL="25146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6pPr>
            <a:lvl7pPr marL="29718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7pPr>
            <a:lvl8pPr marL="34290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8pPr>
            <a:lvl9pPr marL="3886200" indent="-228600" eaLnBrk="0" fontAlgn="base" hangingPunct="0">
              <a:spcBef>
                <a:spcPct val="20000"/>
              </a:spcBef>
              <a:spcAft>
                <a:spcPct val="0"/>
              </a:spcAft>
              <a:buBlip>
                <a:blip r:embed="rId3"/>
              </a:buBlip>
              <a:defRPr sz="1600">
                <a:solidFill>
                  <a:srgbClr val="555555"/>
                </a:solidFill>
                <a:latin typeface="Arial" panose="020B0604020202020204" pitchFamily="34" charset="0"/>
              </a:defRPr>
            </a:lvl9pPr>
          </a:lstStyle>
          <a:p>
            <a:pPr algn="r" eaLnBrk="1" hangingPunct="1">
              <a:spcBef>
                <a:spcPct val="0"/>
              </a:spcBef>
              <a:buFontTx/>
              <a:buNone/>
            </a:pPr>
            <a:fld id="{C27D5D67-2CC0-482D-8C1B-F29E08735EAC}" type="slidenum">
              <a:rPr lang="en-GB" altLang="cs-CZ" sz="1600" smtClean="0">
                <a:solidFill>
                  <a:srgbClr val="64B923"/>
                </a:solidFill>
              </a:rPr>
              <a:pPr algn="r" eaLnBrk="1" hangingPunct="1">
                <a:spcBef>
                  <a:spcPct val="0"/>
                </a:spcBef>
                <a:buFontTx/>
                <a:buNone/>
              </a:pPr>
              <a:t>87</a:t>
            </a:fld>
            <a:endParaRPr lang="en-GB" altLang="cs-CZ" sz="1600">
              <a:solidFill>
                <a:srgbClr val="64B923"/>
              </a:solidFill>
            </a:endParaRPr>
          </a:p>
        </p:txBody>
      </p:sp>
      <p:sp>
        <p:nvSpPr>
          <p:cNvPr id="44035" name="Rectangle 2"/>
          <p:cNvSpPr>
            <a:spLocks noGrp="1" noChangeArrowheads="1"/>
          </p:cNvSpPr>
          <p:nvPr>
            <p:ph type="title" idx="4294967295"/>
          </p:nvPr>
        </p:nvSpPr>
        <p:spPr>
          <a:xfrm>
            <a:off x="431800" y="404813"/>
            <a:ext cx="5757863" cy="531812"/>
          </a:xfrm>
        </p:spPr>
        <p:txBody>
          <a:bodyPr/>
          <a:lstStyle/>
          <a:p>
            <a:pPr eaLnBrk="1" hangingPunct="1"/>
            <a:r>
              <a:rPr lang="en-GB" altLang="cs-CZ" sz="3500"/>
              <a:t>Budget – tips </a:t>
            </a:r>
          </a:p>
        </p:txBody>
      </p:sp>
      <p:sp>
        <p:nvSpPr>
          <p:cNvPr id="90116" name="Rectangle 3"/>
          <p:cNvSpPr>
            <a:spLocks noGrp="1" noChangeArrowheads="1"/>
          </p:cNvSpPr>
          <p:nvPr>
            <p:ph type="body" idx="4294967295"/>
          </p:nvPr>
        </p:nvSpPr>
        <p:spPr>
          <a:xfrm>
            <a:off x="541717" y="1256778"/>
            <a:ext cx="7989887" cy="4925634"/>
          </a:xfrm>
        </p:spPr>
        <p:txBody>
          <a:bodyPr/>
          <a:lstStyle/>
          <a:p>
            <a:pPr lvl="0"/>
            <a:r>
              <a:rPr lang="en-GB" sz="2400"/>
              <a:t>Make it realistic (this helps your credibility)</a:t>
            </a:r>
          </a:p>
          <a:p>
            <a:pPr lvl="0"/>
            <a:r>
              <a:rPr lang="en-GB" sz="2400"/>
              <a:t>Justify the personnel and their time incl. experts and subcontracting to be paid (services)</a:t>
            </a:r>
          </a:p>
          <a:p>
            <a:pPr lvl="0"/>
            <a:r>
              <a:rPr lang="en-GB" sz="2400">
                <a:cs typeface="Arial"/>
              </a:rPr>
              <a:t>Justify your time, justify everything. Be not too modest, count with reserves (EUR/CZ exchange rates...</a:t>
            </a:r>
          </a:p>
          <a:p>
            <a:r>
              <a:rPr lang="en-GB" sz="2400">
                <a:cs typeface="Arial"/>
              </a:rPr>
              <a:t>Consider risks, such as changes in prices in time</a:t>
            </a:r>
            <a:endParaRPr lang="en-GB" sz="2400"/>
          </a:p>
          <a:p>
            <a:pPr>
              <a:defRPr/>
            </a:pPr>
            <a:r>
              <a:rPr lang="en-GB" sz="2400"/>
              <a:t>Don´t be afraid of giving details – the budget is indicative. It cannot be increased, but costs can be shifted during negotiation. </a:t>
            </a:r>
          </a:p>
          <a:p>
            <a:pPr marL="0" indent="0">
              <a:buFontTx/>
              <a:buNone/>
              <a:defRPr/>
            </a:pPr>
            <a:r>
              <a:rPr lang="en-GB" sz="500">
                <a:solidFill>
                  <a:srgbClr val="64B923"/>
                </a:solidFill>
                <a:cs typeface="Arial"/>
              </a:rPr>
              <a:t>  </a:t>
            </a:r>
            <a:endParaRPr lang="en-GB" sz="500">
              <a:solidFill>
                <a:srgbClr val="64B923"/>
              </a:solidFill>
            </a:endParaRPr>
          </a:p>
          <a:p>
            <a:pPr marL="0" indent="0">
              <a:buFontTx/>
              <a:buNone/>
              <a:defRPr/>
            </a:pPr>
            <a:endParaRPr lang="en-GB" sz="500">
              <a:solidFill>
                <a:srgbClr val="64B923"/>
              </a:solidFill>
            </a:endParaRPr>
          </a:p>
          <a:p>
            <a:pPr marL="0" indent="0">
              <a:buFontTx/>
              <a:buNone/>
              <a:defRPr/>
            </a:pPr>
            <a:endParaRPr lang="en-GB" sz="500">
              <a:solidFill>
                <a:srgbClr val="64B923"/>
              </a:solidFill>
            </a:endParaRPr>
          </a:p>
          <a:p>
            <a:pPr marL="0" indent="0">
              <a:buFontTx/>
              <a:buNone/>
              <a:defRPr/>
            </a:pPr>
            <a:r>
              <a:rPr lang="en-GB" sz="2600">
                <a:solidFill>
                  <a:srgbClr val="64B923"/>
                </a:solidFill>
                <a:cs typeface="Arial"/>
              </a:rPr>
              <a:t>   </a:t>
            </a:r>
            <a:r>
              <a:rPr lang="en-GB" sz="2600">
                <a:solidFill>
                  <a:srgbClr val="64B923"/>
                </a:solidFill>
              </a:rPr>
              <a:t> Big budget is nothing wrong if properly justified.</a:t>
            </a:r>
          </a:p>
        </p:txBody>
      </p:sp>
    </p:spTree>
    <p:extLst>
      <p:ext uri="{BB962C8B-B14F-4D97-AF65-F5344CB8AC3E}">
        <p14:creationId xmlns:p14="http://schemas.microsoft.com/office/powerpoint/2010/main" val="7425202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61950" y="1047750"/>
            <a:ext cx="8566612" cy="5616624"/>
          </a:xfrm>
        </p:spPr>
        <p:txBody>
          <a:bodyPr>
            <a:normAutofit/>
          </a:bodyPr>
          <a:lstStyle/>
          <a:p>
            <a:pPr algn="l">
              <a:lnSpc>
                <a:spcPts val="3500"/>
              </a:lnSpc>
            </a:pPr>
            <a:r>
              <a:rPr lang="en-GB" sz="2000">
                <a:cs typeface="Arial"/>
              </a:rPr>
              <a:t>A Slovakian researcher</a:t>
            </a:r>
            <a:r>
              <a:rPr lang="en-GB" sz="2000"/>
              <a:t> from Masaryk university applies for a collaborative project with US laboratory for 2 years. His project team consists of himself (FTE 0</a:t>
            </a:r>
            <a:r>
              <a:rPr lang="cs-CZ" sz="2000"/>
              <a:t>.</a:t>
            </a:r>
            <a:r>
              <a:rPr lang="en-GB" sz="2000"/>
              <a:t>2) and 2 PhD students (FTE 0</a:t>
            </a:r>
            <a:r>
              <a:rPr lang="cs-CZ" sz="2000"/>
              <a:t>.</a:t>
            </a:r>
            <a:r>
              <a:rPr lang="en-GB" sz="2000"/>
              <a:t>5 each</a:t>
            </a:r>
            <a:r>
              <a:rPr lang="cs-CZ" sz="2000"/>
              <a:t>). </a:t>
            </a:r>
            <a:r>
              <a:rPr lang="cs-CZ" sz="2000" err="1"/>
              <a:t>One</a:t>
            </a:r>
            <a:r>
              <a:rPr lang="cs-CZ" sz="2000"/>
              <a:t> student</a:t>
            </a:r>
            <a:r>
              <a:rPr lang="en-GB" sz="2000"/>
              <a:t> will visit US laboratory during 1st year and the other one in 2nd year, each for </a:t>
            </a:r>
            <a:r>
              <a:rPr lang="cs-CZ" sz="2000"/>
              <a:t>3</a:t>
            </a:r>
            <a:r>
              <a:rPr lang="en-GB" sz="2000"/>
              <a:t> weeks. They plan to use MRI Core Facility for 150hours of imaging (1h/74EUR). They do not need major investments into equipment, apart from two computers (2 x 1481 EUR) and one SW licence (2222 EUR). Costs of US partner are eligible and both institutions will sign an grant agreement with provider. They will disseminate results in 2 joint publications and on 2 international conferences and  a one-day workshop at the MU (attendance expected: 50 persons). Project allows 20% indirect costs.</a:t>
            </a:r>
            <a:r>
              <a:rPr lang="cs-CZ" sz="2000"/>
              <a:t> </a:t>
            </a:r>
            <a:endParaRPr lang="en-GB" sz="2000" b="1" i="1">
              <a:solidFill>
                <a:schemeClr val="tx1"/>
              </a:solidFill>
            </a:endParaRPr>
          </a:p>
          <a:p>
            <a:pPr marL="457200" indent="-457200" algn="l">
              <a:lnSpc>
                <a:spcPts val="3500"/>
              </a:lnSpc>
              <a:buFont typeface="+mj-lt"/>
              <a:buAutoNum type="arabicParenR"/>
            </a:pPr>
            <a:endParaRPr lang="cs-CZ" sz="1800" b="1">
              <a:solidFill>
                <a:schemeClr val="tx1"/>
              </a:solidFill>
            </a:endParaRPr>
          </a:p>
          <a:p>
            <a:pPr marL="457200" indent="-457200" algn="l">
              <a:lnSpc>
                <a:spcPts val="3500"/>
              </a:lnSpc>
              <a:buFont typeface="+mj-lt"/>
              <a:buAutoNum type="arabicParenR"/>
            </a:pPr>
            <a:endParaRPr lang="en-GB" sz="2000" b="1">
              <a:solidFill>
                <a:schemeClr val="tx1">
                  <a:lumMod val="50000"/>
                  <a:lumOff val="50000"/>
                </a:schemeClr>
              </a:solidFill>
            </a:endParaRPr>
          </a:p>
          <a:p>
            <a:pPr algn="l">
              <a:lnSpc>
                <a:spcPts val="3500"/>
              </a:lnSpc>
            </a:pPr>
            <a:endParaRPr lang="en-GB" sz="2000" b="1">
              <a:solidFill>
                <a:schemeClr val="tx1">
                  <a:lumMod val="50000"/>
                  <a:lumOff val="50000"/>
                </a:schemeClr>
              </a:solidFill>
            </a:endParaRPr>
          </a:p>
        </p:txBody>
      </p:sp>
      <p:sp>
        <p:nvSpPr>
          <p:cNvPr id="5" name="Rectangle 2"/>
          <p:cNvSpPr txBox="1">
            <a:spLocks noChangeArrowheads="1"/>
          </p:cNvSpPr>
          <p:nvPr/>
        </p:nvSpPr>
        <p:spPr bwMode="auto">
          <a:xfrm>
            <a:off x="431800" y="404813"/>
            <a:ext cx="57578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a:lstStyle>
          <a:p>
            <a:pPr eaLnBrk="1" hangingPunct="1"/>
            <a:r>
              <a:rPr lang="en-GB" altLang="cs-CZ" sz="3500" kern="0"/>
              <a:t>Budget – </a:t>
            </a:r>
            <a:r>
              <a:rPr lang="cs-CZ" altLang="cs-CZ" sz="3500" kern="0" err="1"/>
              <a:t>another</a:t>
            </a:r>
            <a:r>
              <a:rPr lang="cs-CZ" altLang="cs-CZ" sz="3500" kern="0"/>
              <a:t> </a:t>
            </a:r>
            <a:r>
              <a:rPr lang="cs-CZ" altLang="cs-CZ" sz="3500" kern="0" err="1"/>
              <a:t>example</a:t>
            </a:r>
            <a:r>
              <a:rPr lang="en-GB" altLang="cs-CZ" sz="3500" kern="0"/>
              <a:t> </a:t>
            </a:r>
          </a:p>
        </p:txBody>
      </p:sp>
    </p:spTree>
    <p:extLst>
      <p:ext uri="{BB962C8B-B14F-4D97-AF65-F5344CB8AC3E}">
        <p14:creationId xmlns:p14="http://schemas.microsoft.com/office/powerpoint/2010/main" val="1730773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0749" y="2308340"/>
            <a:ext cx="7391626" cy="1522182"/>
          </a:xfrm>
        </p:spPr>
        <p:txBody>
          <a:bodyPr/>
          <a:lstStyle/>
          <a:p>
            <a:pPr>
              <a:defRPr/>
            </a:pPr>
            <a:r>
              <a:rPr lang="en-US">
                <a:solidFill>
                  <a:schemeClr val="bg1">
                    <a:lumMod val="50000"/>
                  </a:schemeClr>
                </a:solidFill>
                <a:ea typeface="+mj-ea"/>
                <a:cs typeface="+mj-cs"/>
              </a:rPr>
              <a:t>Running the </a:t>
            </a:r>
            <a:r>
              <a:rPr lang="cs-CZ">
                <a:solidFill>
                  <a:schemeClr val="bg1">
                    <a:lumMod val="50000"/>
                  </a:schemeClr>
                </a:solidFill>
                <a:ea typeface="+mj-ea"/>
                <a:cs typeface="+mj-cs"/>
              </a:rPr>
              <a:t>P</a:t>
            </a:r>
            <a:r>
              <a:rPr lang="en-US" err="1">
                <a:solidFill>
                  <a:schemeClr val="bg1">
                    <a:lumMod val="50000"/>
                  </a:schemeClr>
                </a:solidFill>
                <a:ea typeface="+mj-ea"/>
                <a:cs typeface="+mj-cs"/>
              </a:rPr>
              <a:t>roject</a:t>
            </a:r>
            <a:r>
              <a:rPr lang="en-US">
                <a:solidFill>
                  <a:schemeClr val="bg1">
                    <a:lumMod val="50000"/>
                  </a:schemeClr>
                </a:solidFill>
                <a:ea typeface="+mj-ea"/>
                <a:cs typeface="+mj-cs"/>
              </a:rPr>
              <a:t> on </a:t>
            </a:r>
            <a:r>
              <a:rPr lang="cs-CZ">
                <a:solidFill>
                  <a:schemeClr val="bg1">
                    <a:lumMod val="50000"/>
                  </a:schemeClr>
                </a:solidFill>
                <a:ea typeface="+mj-ea"/>
                <a:cs typeface="+mj-cs"/>
              </a:rPr>
              <a:t>D</a:t>
            </a:r>
            <a:r>
              <a:rPr lang="en-US">
                <a:solidFill>
                  <a:schemeClr val="bg1">
                    <a:lumMod val="50000"/>
                  </a:schemeClr>
                </a:solidFill>
                <a:ea typeface="+mj-ea"/>
                <a:cs typeface="+mj-cs"/>
              </a:rPr>
              <a:t>ay-to-</a:t>
            </a:r>
            <a:r>
              <a:rPr lang="cs-CZ">
                <a:solidFill>
                  <a:schemeClr val="bg1">
                    <a:lumMod val="50000"/>
                  </a:schemeClr>
                </a:solidFill>
                <a:ea typeface="+mj-ea"/>
                <a:cs typeface="+mj-cs"/>
              </a:rPr>
              <a:t>D</a:t>
            </a:r>
            <a:r>
              <a:rPr lang="en-US">
                <a:solidFill>
                  <a:schemeClr val="bg1">
                    <a:lumMod val="50000"/>
                  </a:schemeClr>
                </a:solidFill>
                <a:ea typeface="+mj-ea"/>
                <a:cs typeface="+mj-cs"/>
              </a:rPr>
              <a:t>ay </a:t>
            </a:r>
            <a:r>
              <a:rPr lang="cs-CZ">
                <a:solidFill>
                  <a:schemeClr val="bg1">
                    <a:lumMod val="50000"/>
                  </a:schemeClr>
                </a:solidFill>
                <a:ea typeface="+mj-ea"/>
                <a:cs typeface="+mj-cs"/>
              </a:rPr>
              <a:t>B</a:t>
            </a:r>
            <a:r>
              <a:rPr lang="en-US" err="1">
                <a:solidFill>
                  <a:schemeClr val="bg1">
                    <a:lumMod val="50000"/>
                  </a:schemeClr>
                </a:solidFill>
                <a:ea typeface="+mj-ea"/>
                <a:cs typeface="+mj-cs"/>
              </a:rPr>
              <a:t>asis</a:t>
            </a:r>
            <a:r>
              <a:rPr lang="cs-CZ">
                <a:solidFill>
                  <a:schemeClr val="bg1">
                    <a:lumMod val="50000"/>
                  </a:schemeClr>
                </a:solidFill>
                <a:ea typeface="+mj-ea"/>
                <a:cs typeface="+mj-cs"/>
              </a:rPr>
              <a:t> – Monitoring, reporting and </a:t>
            </a:r>
            <a:r>
              <a:rPr lang="cs-CZ" err="1">
                <a:solidFill>
                  <a:schemeClr val="bg1">
                    <a:lumMod val="50000"/>
                  </a:schemeClr>
                </a:solidFill>
                <a:ea typeface="+mj-ea"/>
                <a:cs typeface="+mj-cs"/>
              </a:rPr>
              <a:t>control</a:t>
            </a:r>
            <a:r>
              <a:rPr lang="cs-CZ">
                <a:solidFill>
                  <a:schemeClr val="bg1">
                    <a:lumMod val="50000"/>
                  </a:schemeClr>
                </a:solidFill>
                <a:ea typeface="+mj-ea"/>
                <a:cs typeface="+mj-cs"/>
              </a:rPr>
              <a:t>, Project </a:t>
            </a:r>
            <a:r>
              <a:rPr lang="cs-CZ" err="1">
                <a:solidFill>
                  <a:schemeClr val="bg1">
                    <a:lumMod val="50000"/>
                  </a:schemeClr>
                </a:solidFill>
                <a:ea typeface="+mj-ea"/>
                <a:cs typeface="+mj-cs"/>
              </a:rPr>
              <a:t>closing</a:t>
            </a:r>
            <a:r>
              <a:rPr lang="cs-CZ">
                <a:solidFill>
                  <a:schemeClr val="bg1">
                    <a:lumMod val="50000"/>
                  </a:schemeClr>
                </a:solidFill>
                <a:ea typeface="+mj-ea"/>
                <a:cs typeface="+mj-cs"/>
              </a:rPr>
              <a:t> </a:t>
            </a:r>
            <a:endParaRPr lang="en-GB">
              <a:solidFill>
                <a:schemeClr val="bg1">
                  <a:lumMod val="50000"/>
                </a:schemeClr>
              </a:solidFill>
              <a:ea typeface="+mj-ea"/>
              <a:cs typeface="+mj-cs"/>
            </a:endParaRPr>
          </a:p>
        </p:txBody>
      </p:sp>
      <p:sp>
        <p:nvSpPr>
          <p:cNvPr id="38915" name="Obdĺžnik 3"/>
          <p:cNvSpPr>
            <a:spLocks noChangeArrowheads="1"/>
          </p:cNvSpPr>
          <p:nvPr/>
        </p:nvSpPr>
        <p:spPr bwMode="auto">
          <a:xfrm>
            <a:off x="1090613" y="2600325"/>
            <a:ext cx="138112" cy="938213"/>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endParaRPr lang="en-US" altLang="cs-CZ">
              <a:solidFill>
                <a:srgbClr val="000000"/>
              </a:solidFill>
            </a:endParaRPr>
          </a:p>
        </p:txBody>
      </p:sp>
    </p:spTree>
    <p:extLst>
      <p:ext uri="{BB962C8B-B14F-4D97-AF65-F5344CB8AC3E}">
        <p14:creationId xmlns:p14="http://schemas.microsoft.com/office/powerpoint/2010/main" val="88389357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7988" y="295275"/>
            <a:ext cx="8274050" cy="792163"/>
          </a:xfrm>
        </p:spPr>
        <p:txBody>
          <a:bodyPr/>
          <a:lstStyle/>
          <a:p>
            <a:r>
              <a:rPr lang="cs-CZ" sz="3600" err="1"/>
              <a:t>Reasons</a:t>
            </a:r>
            <a:r>
              <a:rPr lang="cs-CZ" sz="3600"/>
              <a:t> to start a </a:t>
            </a:r>
            <a:r>
              <a:rPr lang="cs-CZ" sz="3600" err="1"/>
              <a:t>project</a:t>
            </a:r>
            <a:endParaRPr lang="en-GB" sz="3600"/>
          </a:p>
        </p:txBody>
      </p:sp>
      <p:sp>
        <p:nvSpPr>
          <p:cNvPr id="3" name="Zástupný symbol pro obsah 2"/>
          <p:cNvSpPr>
            <a:spLocks noGrp="1"/>
          </p:cNvSpPr>
          <p:nvPr>
            <p:ph idx="1"/>
          </p:nvPr>
        </p:nvSpPr>
        <p:spPr>
          <a:xfrm>
            <a:off x="323088" y="1269242"/>
            <a:ext cx="8285162" cy="4831306"/>
          </a:xfrm>
        </p:spPr>
        <p:txBody>
          <a:bodyPr/>
          <a:lstStyle/>
          <a:p>
            <a:r>
              <a:rPr lang="en-US" sz="3200">
                <a:solidFill>
                  <a:schemeClr val="tx1">
                    <a:lumMod val="50000"/>
                    <a:lumOff val="50000"/>
                  </a:schemeClr>
                </a:solidFill>
              </a:rPr>
              <a:t>Market demand</a:t>
            </a:r>
          </a:p>
          <a:p>
            <a:r>
              <a:rPr lang="en-US" sz="3200">
                <a:solidFill>
                  <a:schemeClr val="tx1">
                    <a:lumMod val="50000"/>
                    <a:lumOff val="50000"/>
                  </a:schemeClr>
                </a:solidFill>
              </a:rPr>
              <a:t>Strategic opportunity /business need</a:t>
            </a:r>
          </a:p>
          <a:p>
            <a:r>
              <a:rPr lang="en-US" sz="3200">
                <a:solidFill>
                  <a:schemeClr val="tx1">
                    <a:lumMod val="50000"/>
                    <a:lumOff val="50000"/>
                  </a:schemeClr>
                </a:solidFill>
              </a:rPr>
              <a:t>Social need</a:t>
            </a:r>
          </a:p>
          <a:p>
            <a:r>
              <a:rPr lang="en-US" sz="3200">
                <a:solidFill>
                  <a:schemeClr val="tx1">
                    <a:lumMod val="50000"/>
                    <a:lumOff val="50000"/>
                  </a:schemeClr>
                </a:solidFill>
              </a:rPr>
              <a:t>Environmental considerations</a:t>
            </a:r>
          </a:p>
          <a:p>
            <a:r>
              <a:rPr lang="en-US" sz="3200">
                <a:solidFill>
                  <a:schemeClr val="tx1">
                    <a:lumMod val="50000"/>
                    <a:lumOff val="50000"/>
                  </a:schemeClr>
                </a:solidFill>
              </a:rPr>
              <a:t>Customer request</a:t>
            </a:r>
          </a:p>
          <a:p>
            <a:r>
              <a:rPr lang="en-US" sz="3200">
                <a:solidFill>
                  <a:schemeClr val="tx1">
                    <a:lumMod val="50000"/>
                    <a:lumOff val="50000"/>
                  </a:schemeClr>
                </a:solidFill>
              </a:rPr>
              <a:t>Technological advantage</a:t>
            </a:r>
          </a:p>
          <a:p>
            <a:r>
              <a:rPr lang="en-US" sz="3200">
                <a:solidFill>
                  <a:schemeClr val="tx1">
                    <a:lumMod val="50000"/>
                    <a:lumOff val="50000"/>
                  </a:schemeClr>
                </a:solidFill>
              </a:rPr>
              <a:t>Legal requirement</a:t>
            </a:r>
          </a:p>
          <a:p>
            <a:r>
              <a:rPr lang="en-US" sz="3200">
                <a:solidFill>
                  <a:srgbClr val="7AC143"/>
                </a:solidFill>
              </a:rPr>
              <a:t>… </a:t>
            </a:r>
            <a:r>
              <a:rPr lang="cs-CZ" sz="3200">
                <a:solidFill>
                  <a:srgbClr val="7AC143"/>
                </a:solidFill>
              </a:rPr>
              <a:t>W</a:t>
            </a:r>
            <a:r>
              <a:rPr lang="en-US" sz="3200">
                <a:solidFill>
                  <a:srgbClr val="7AC143"/>
                </a:solidFill>
              </a:rPr>
              <a:t>hat about in academia and R&amp;D?</a:t>
            </a:r>
            <a:endParaRPr lang="en-US">
              <a:solidFill>
                <a:schemeClr val="tx1">
                  <a:lumMod val="65000"/>
                  <a:lumOff val="35000"/>
                </a:schemeClr>
              </a:solidFill>
            </a:endParaRPr>
          </a:p>
          <a:p>
            <a:pPr marL="0" indent="0">
              <a:buNone/>
            </a:pPr>
            <a:endParaRPr lang="en-US" sz="2400"/>
          </a:p>
        </p:txBody>
      </p:sp>
    </p:spTree>
    <p:extLst>
      <p:ext uri="{BB962C8B-B14F-4D97-AF65-F5344CB8AC3E}">
        <p14:creationId xmlns:p14="http://schemas.microsoft.com/office/powerpoint/2010/main" val="89997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91319" y="328942"/>
            <a:ext cx="8046596" cy="1470025"/>
          </a:xfrm>
        </p:spPr>
        <p:txBody>
          <a:bodyPr>
            <a:normAutofit/>
          </a:bodyPr>
          <a:lstStyle/>
          <a:p>
            <a:r>
              <a:rPr lang="cs-CZ" sz="3600" err="1">
                <a:cs typeface="+mj-cs"/>
              </a:rPr>
              <a:t>Day</a:t>
            </a:r>
            <a:r>
              <a:rPr lang="cs-CZ" sz="3600">
                <a:cs typeface="+mj-cs"/>
              </a:rPr>
              <a:t>-to-</a:t>
            </a:r>
            <a:r>
              <a:rPr lang="cs-CZ" sz="3600" err="1">
                <a:cs typeface="+mj-cs"/>
              </a:rPr>
              <a:t>day</a:t>
            </a:r>
            <a:r>
              <a:rPr lang="cs-CZ" sz="3600">
                <a:cs typeface="+mj-cs"/>
              </a:rPr>
              <a:t> </a:t>
            </a:r>
            <a:r>
              <a:rPr lang="cs-CZ" sz="3600" err="1">
                <a:cs typeface="+mj-cs"/>
              </a:rPr>
              <a:t>project</a:t>
            </a:r>
            <a:r>
              <a:rPr lang="cs-CZ" sz="3600">
                <a:cs typeface="+mj-cs"/>
              </a:rPr>
              <a:t> management</a:t>
            </a:r>
          </a:p>
        </p:txBody>
      </p:sp>
      <p:sp>
        <p:nvSpPr>
          <p:cNvPr id="3" name="Podnadpis 2"/>
          <p:cNvSpPr>
            <a:spLocks noGrp="1"/>
          </p:cNvSpPr>
          <p:nvPr>
            <p:ph type="subTitle" idx="1"/>
          </p:nvPr>
        </p:nvSpPr>
        <p:spPr>
          <a:xfrm>
            <a:off x="491319" y="1310185"/>
            <a:ext cx="8473169" cy="4063031"/>
          </a:xfrm>
        </p:spPr>
        <p:txBody>
          <a:bodyPr>
            <a:normAutofit/>
          </a:bodyPr>
          <a:lstStyle/>
          <a:p>
            <a:pPr marL="457200" indent="-457200" algn="l">
              <a:buFont typeface="Wingdings" panose="05000000000000000000" pitchFamily="2" charset="2"/>
              <a:buChar char="§"/>
            </a:pPr>
            <a:r>
              <a:rPr lang="en-US" sz="3200">
                <a:solidFill>
                  <a:schemeClr val="tx1">
                    <a:lumMod val="50000"/>
                    <a:lumOff val="50000"/>
                  </a:schemeClr>
                </a:solidFill>
                <a:cs typeface="Arial"/>
              </a:rPr>
              <a:t>Implementing</a:t>
            </a:r>
          </a:p>
          <a:p>
            <a:pPr marL="457200" indent="-457200" algn="l">
              <a:buFont typeface="Wingdings" panose="05000000000000000000" pitchFamily="2" charset="2"/>
              <a:buChar char="§"/>
            </a:pPr>
            <a:r>
              <a:rPr lang="en-US" sz="3200">
                <a:solidFill>
                  <a:schemeClr val="tx1">
                    <a:lumMod val="50000"/>
                    <a:lumOff val="50000"/>
                  </a:schemeClr>
                </a:solidFill>
              </a:rPr>
              <a:t>Monitoring </a:t>
            </a:r>
            <a:r>
              <a:rPr lang="cs-CZ" sz="3200">
                <a:solidFill>
                  <a:schemeClr val="tx1">
                    <a:lumMod val="50000"/>
                    <a:lumOff val="50000"/>
                  </a:schemeClr>
                </a:solidFill>
              </a:rPr>
              <a:t>and controlling </a:t>
            </a:r>
            <a:r>
              <a:rPr lang="en-US" sz="3200">
                <a:solidFill>
                  <a:schemeClr val="tx1">
                    <a:lumMod val="50000"/>
                    <a:lumOff val="50000"/>
                  </a:schemeClr>
                </a:solidFill>
              </a:rPr>
              <a:t>the progress</a:t>
            </a:r>
            <a:endParaRPr lang="en-US" sz="3200">
              <a:solidFill>
                <a:schemeClr val="tx1"/>
              </a:solidFill>
            </a:endParaRPr>
          </a:p>
          <a:p>
            <a:pPr marL="457200" indent="-457200" algn="l">
              <a:buFont typeface="Wingdings" panose="05000000000000000000" pitchFamily="2" charset="2"/>
              <a:buChar char="§"/>
            </a:pPr>
            <a:r>
              <a:rPr lang="en-US" sz="3200">
                <a:solidFill>
                  <a:schemeClr val="tx1">
                    <a:lumMod val="50000"/>
                    <a:lumOff val="50000"/>
                  </a:schemeClr>
                </a:solidFill>
              </a:rPr>
              <a:t>Reporting</a:t>
            </a:r>
          </a:p>
          <a:p>
            <a:pPr marL="457200" indent="-457200" algn="l">
              <a:buFont typeface="Wingdings" panose="05000000000000000000" pitchFamily="2" charset="2"/>
              <a:buChar char="§"/>
            </a:pPr>
            <a:r>
              <a:rPr lang="en-US" sz="3200">
                <a:solidFill>
                  <a:schemeClr val="tx1">
                    <a:lumMod val="50000"/>
                    <a:lumOff val="50000"/>
                  </a:schemeClr>
                </a:solidFill>
              </a:rPr>
              <a:t>Change management  </a:t>
            </a:r>
          </a:p>
          <a:p>
            <a:pPr marL="457200" indent="-457200" algn="l">
              <a:buFont typeface="Wingdings" panose="05000000000000000000" pitchFamily="2" charset="2"/>
              <a:buChar char="§"/>
            </a:pPr>
            <a:r>
              <a:rPr lang="en-US" sz="3200">
                <a:solidFill>
                  <a:schemeClr val="tx1">
                    <a:lumMod val="50000"/>
                    <a:lumOff val="50000"/>
                  </a:schemeClr>
                </a:solidFill>
              </a:rPr>
              <a:t>Communication</a:t>
            </a:r>
            <a:endParaRPr lang="en-US" sz="2400" b="1">
              <a:solidFill>
                <a:schemeClr val="tx1">
                  <a:lumMod val="50000"/>
                  <a:lumOff val="50000"/>
                </a:schemeClr>
              </a:solidFill>
            </a:endParaRPr>
          </a:p>
        </p:txBody>
      </p:sp>
      <p:pic>
        <p:nvPicPr>
          <p:cNvPr id="8" name="Picture 2" descr="http://upload.wikimedia.org/wikipedia/commons/thumb/7/7a/PDCA_Cycle.svg/2000px-PDCA_Cycl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7409" y="3577641"/>
            <a:ext cx="3262145" cy="222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8374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err="1">
                <a:cs typeface="Arial"/>
              </a:rPr>
              <a:t>Implementing</a:t>
            </a:r>
            <a:endParaRPr lang="cs-CZ" err="1">
              <a:latin typeface="Arial"/>
              <a:cs typeface="Arial"/>
            </a:endParaRPr>
          </a:p>
        </p:txBody>
      </p:sp>
      <p:sp>
        <p:nvSpPr>
          <p:cNvPr id="3" name="Zástupný symbol pro obsah 2"/>
          <p:cNvSpPr>
            <a:spLocks noGrp="1"/>
          </p:cNvSpPr>
          <p:nvPr>
            <p:ph idx="1"/>
          </p:nvPr>
        </p:nvSpPr>
        <p:spPr/>
        <p:txBody>
          <a:bodyPr/>
          <a:lstStyle/>
          <a:p>
            <a:r>
              <a:rPr lang="cs-CZ" sz="3200" err="1">
                <a:latin typeface="Arial"/>
                <a:cs typeface="Arial"/>
              </a:rPr>
              <a:t>During</a:t>
            </a:r>
            <a:r>
              <a:rPr lang="cs-CZ" sz="3200">
                <a:latin typeface="Arial"/>
                <a:cs typeface="Arial"/>
              </a:rPr>
              <a:t> </a:t>
            </a:r>
            <a:r>
              <a:rPr lang="cs-CZ" sz="3200" err="1">
                <a:latin typeface="Arial"/>
                <a:cs typeface="Arial"/>
              </a:rPr>
              <a:t>project</a:t>
            </a:r>
            <a:r>
              <a:rPr lang="cs-CZ" sz="3200">
                <a:latin typeface="Arial"/>
                <a:cs typeface="Arial"/>
              </a:rPr>
              <a:t> </a:t>
            </a:r>
            <a:r>
              <a:rPr lang="cs-CZ" sz="3200" err="1">
                <a:latin typeface="Arial"/>
                <a:cs typeface="Arial"/>
              </a:rPr>
              <a:t>implementation</a:t>
            </a:r>
            <a:r>
              <a:rPr lang="cs-CZ" sz="3200">
                <a:latin typeface="Arial"/>
                <a:cs typeface="Arial"/>
              </a:rPr>
              <a:t> </a:t>
            </a:r>
            <a:r>
              <a:rPr lang="cs-CZ" sz="3200" err="1">
                <a:latin typeface="Arial"/>
                <a:cs typeface="Arial"/>
              </a:rPr>
              <a:t>refer</a:t>
            </a:r>
            <a:r>
              <a:rPr lang="cs-CZ" sz="3200">
                <a:latin typeface="Arial"/>
                <a:cs typeface="Arial"/>
              </a:rPr>
              <a:t> to:</a:t>
            </a:r>
          </a:p>
          <a:p>
            <a:pPr lvl="1"/>
            <a:r>
              <a:rPr lang="cs-CZ" sz="2800" err="1">
                <a:latin typeface="Arial"/>
                <a:cs typeface="Arial"/>
              </a:rPr>
              <a:t>Scope</a:t>
            </a:r>
            <a:r>
              <a:rPr lang="cs-CZ" sz="2800">
                <a:latin typeface="Arial"/>
                <a:cs typeface="Arial"/>
              </a:rPr>
              <a:t> – </a:t>
            </a:r>
            <a:r>
              <a:rPr lang="cs-CZ" sz="2800" err="1">
                <a:latin typeface="Arial"/>
                <a:cs typeface="Arial"/>
              </a:rPr>
              <a:t>Work</a:t>
            </a:r>
            <a:r>
              <a:rPr lang="cs-CZ" sz="2800">
                <a:latin typeface="Arial"/>
                <a:cs typeface="Arial"/>
              </a:rPr>
              <a:t> </a:t>
            </a:r>
            <a:r>
              <a:rPr lang="cs-CZ" sz="2800" err="1">
                <a:latin typeface="Arial"/>
                <a:cs typeface="Arial"/>
              </a:rPr>
              <a:t>plan</a:t>
            </a:r>
          </a:p>
          <a:p>
            <a:pPr lvl="1"/>
            <a:r>
              <a:rPr lang="cs-CZ" sz="2800">
                <a:latin typeface="Arial"/>
                <a:cs typeface="Arial"/>
              </a:rPr>
              <a:t>Time </a:t>
            </a:r>
            <a:r>
              <a:rPr lang="cs-CZ" sz="2800" err="1">
                <a:latin typeface="Arial"/>
                <a:cs typeface="Arial"/>
              </a:rPr>
              <a:t>schedule</a:t>
            </a:r>
            <a:r>
              <a:rPr lang="cs-CZ" sz="2800">
                <a:latin typeface="Arial"/>
                <a:cs typeface="Arial"/>
              </a:rPr>
              <a:t> – </a:t>
            </a:r>
            <a:r>
              <a:rPr lang="cs-CZ" sz="2800" err="1">
                <a:latin typeface="Arial"/>
                <a:cs typeface="Arial"/>
              </a:rPr>
              <a:t>Gantt</a:t>
            </a:r>
            <a:r>
              <a:rPr lang="cs-CZ" sz="2800">
                <a:latin typeface="Arial"/>
                <a:cs typeface="Arial"/>
              </a:rPr>
              <a:t> chart</a:t>
            </a:r>
          </a:p>
          <a:p>
            <a:pPr lvl="1"/>
            <a:r>
              <a:rPr lang="cs-CZ" sz="2800" err="1">
                <a:latin typeface="Arial"/>
                <a:cs typeface="Arial"/>
              </a:rPr>
              <a:t>Resources</a:t>
            </a:r>
          </a:p>
          <a:p>
            <a:pPr lvl="1"/>
            <a:r>
              <a:rPr lang="cs-CZ" sz="2800">
                <a:latin typeface="Arial"/>
                <a:cs typeface="Arial"/>
              </a:rPr>
              <a:t>Budget</a:t>
            </a:r>
            <a:endParaRPr lang="cs-CZ" sz="2800">
              <a:solidFill>
                <a:schemeClr val="tx1"/>
              </a:solidFill>
              <a:latin typeface="Arial"/>
              <a:cs typeface="Arial"/>
            </a:endParaRPr>
          </a:p>
          <a:p>
            <a:pPr lvl="1"/>
            <a:r>
              <a:rPr lang="cs-CZ" sz="2800" err="1">
                <a:latin typeface="Arial"/>
                <a:cs typeface="Arial"/>
              </a:rPr>
              <a:t>Intermediate</a:t>
            </a:r>
            <a:r>
              <a:rPr lang="cs-CZ" sz="2800">
                <a:latin typeface="Arial"/>
                <a:cs typeface="Arial"/>
              </a:rPr>
              <a:t> </a:t>
            </a:r>
            <a:r>
              <a:rPr lang="cs-CZ" sz="2800" err="1">
                <a:latin typeface="Arial"/>
                <a:cs typeface="Arial"/>
              </a:rPr>
              <a:t>outcomes</a:t>
            </a:r>
            <a:r>
              <a:rPr lang="cs-CZ" sz="2800">
                <a:latin typeface="Arial"/>
                <a:cs typeface="Arial"/>
              </a:rPr>
              <a:t> – </a:t>
            </a:r>
            <a:r>
              <a:rPr lang="cs-CZ" sz="2800" err="1">
                <a:latin typeface="Arial"/>
                <a:cs typeface="Arial"/>
              </a:rPr>
              <a:t>Deliverables</a:t>
            </a:r>
            <a:r>
              <a:rPr lang="cs-CZ" sz="2800">
                <a:latin typeface="Arial"/>
                <a:cs typeface="Arial"/>
              </a:rPr>
              <a:t>, </a:t>
            </a:r>
            <a:r>
              <a:rPr lang="cs-CZ" sz="2800" err="1">
                <a:latin typeface="Arial"/>
                <a:cs typeface="Arial"/>
              </a:rPr>
              <a:t>Milestones</a:t>
            </a:r>
          </a:p>
          <a:p>
            <a:pPr lvl="1"/>
            <a:r>
              <a:rPr lang="cs-CZ" sz="2800" err="1">
                <a:latin typeface="Arial"/>
                <a:cs typeface="Arial"/>
              </a:rPr>
              <a:t>Risks</a:t>
            </a:r>
          </a:p>
          <a:p>
            <a:pPr lvl="1"/>
            <a:endParaRPr lang="cs-CZ">
              <a:latin typeface="Arial"/>
              <a:cs typeface="Arial"/>
            </a:endParaRPr>
          </a:p>
          <a:p>
            <a:pPr lvl="1"/>
            <a:r>
              <a:rPr lang="cs-CZ" sz="2800" u="sng">
                <a:latin typeface="Arial"/>
                <a:cs typeface="Arial"/>
              </a:rPr>
              <a:t>Team</a:t>
            </a:r>
            <a:r>
              <a:rPr lang="cs-CZ" sz="2800">
                <a:latin typeface="Arial"/>
                <a:cs typeface="Arial"/>
              </a:rPr>
              <a:t> (</a:t>
            </a:r>
            <a:r>
              <a:rPr lang="cs-CZ" sz="2800" err="1">
                <a:latin typeface="Arial"/>
                <a:cs typeface="Arial"/>
              </a:rPr>
              <a:t>roles</a:t>
            </a:r>
            <a:r>
              <a:rPr lang="cs-CZ" sz="2800">
                <a:latin typeface="Arial"/>
                <a:cs typeface="Arial"/>
              </a:rPr>
              <a:t> and </a:t>
            </a:r>
            <a:r>
              <a:rPr lang="cs-CZ" sz="2800" err="1">
                <a:latin typeface="Arial"/>
                <a:cs typeface="Arial"/>
              </a:rPr>
              <a:t>responsibilities</a:t>
            </a:r>
            <a:r>
              <a:rPr lang="cs-CZ" sz="2800">
                <a:latin typeface="Arial"/>
                <a:cs typeface="Arial"/>
              </a:rPr>
              <a:t>)</a:t>
            </a:r>
          </a:p>
        </p:txBody>
      </p:sp>
    </p:spTree>
    <p:extLst>
      <p:ext uri="{BB962C8B-B14F-4D97-AF65-F5344CB8AC3E}">
        <p14:creationId xmlns:p14="http://schemas.microsoft.com/office/powerpoint/2010/main" val="16163119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785" y="260663"/>
            <a:ext cx="8061548" cy="812845"/>
          </a:xfrm>
        </p:spPr>
        <p:txBody>
          <a:bodyPr>
            <a:normAutofit/>
          </a:bodyPr>
          <a:lstStyle/>
          <a:p>
            <a:r>
              <a:rPr lang="cs-CZ" sz="3600">
                <a:cs typeface="+mj-cs"/>
              </a:rPr>
              <a:t>Monitoring</a:t>
            </a:r>
          </a:p>
        </p:txBody>
      </p:sp>
      <p:sp>
        <p:nvSpPr>
          <p:cNvPr id="7" name="Podnadpis 2"/>
          <p:cNvSpPr txBox="1">
            <a:spLocks/>
          </p:cNvSpPr>
          <p:nvPr/>
        </p:nvSpPr>
        <p:spPr>
          <a:xfrm>
            <a:off x="395784" y="1073508"/>
            <a:ext cx="8568703" cy="5528477"/>
          </a:xfrm>
          <a:prstGeom prst="rect">
            <a:avLst/>
          </a:prstGeom>
        </p:spPr>
        <p:txBody>
          <a:bodyPr vert="horz" lIns="91440" tIns="45720" rIns="91440" bIns="45720" rtlCol="0" anchor="t">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eaLnBrk="0" hangingPunct="0">
              <a:buClr>
                <a:srgbClr val="69BE28"/>
              </a:buClr>
              <a:buSzPct val="75000"/>
              <a:buFont typeface="Wingdings" pitchFamily="2" charset="2"/>
              <a:buChar char="§"/>
            </a:pPr>
            <a:r>
              <a:rPr lang="en-US" sz="2800">
                <a:solidFill>
                  <a:schemeClr val="bg2"/>
                </a:solidFill>
                <a:latin typeface="Arial" panose="020B0604020202020204" pitchFamily="34" charset="0"/>
                <a:ea typeface="ＭＳ Ｐゴシック" charset="0"/>
                <a:cs typeface="Arial" panose="020B0604020202020204" pitchFamily="34" charset="0"/>
              </a:rPr>
              <a:t>Regular collection and analyses of relevant information about the project implementation </a:t>
            </a:r>
          </a:p>
          <a:p>
            <a:pPr marL="457200" indent="-457200" algn="l" eaLnBrk="0" hangingPunct="0">
              <a:buClr>
                <a:srgbClr val="69BE28"/>
              </a:buClr>
              <a:buSzPct val="75000"/>
              <a:buFont typeface="Wingdings" pitchFamily="2" charset="2"/>
              <a:buChar char="§"/>
            </a:pPr>
            <a:r>
              <a:rPr lang="en-US" sz="2800">
                <a:solidFill>
                  <a:schemeClr val="bg2"/>
                </a:solidFill>
                <a:latin typeface="Arial" panose="020B0604020202020204" pitchFamily="34" charset="0"/>
                <a:ea typeface="ＭＳ Ｐゴシック" charset="0"/>
                <a:cs typeface="Arial" panose="020B0604020202020204" pitchFamily="34" charset="0"/>
              </a:rPr>
              <a:t>Comparison actual vs. planned performance</a:t>
            </a:r>
          </a:p>
          <a:p>
            <a:pPr marL="457200" indent="-457200" algn="l" eaLnBrk="0" hangingPunct="0">
              <a:buClr>
                <a:srgbClr val="69BE28"/>
              </a:buClr>
              <a:buSzPct val="75000"/>
              <a:buFont typeface="Wingdings" pitchFamily="2" charset="2"/>
              <a:buChar char="§"/>
            </a:pPr>
            <a:r>
              <a:rPr lang="en-US" sz="2800">
                <a:solidFill>
                  <a:schemeClr val="bg2"/>
                </a:solidFill>
                <a:latin typeface="Arial" panose="020B0604020202020204" pitchFamily="34" charset="0"/>
                <a:ea typeface="ＭＳ Ｐゴシック" charset="0"/>
                <a:cs typeface="Arial" panose="020B0604020202020204" pitchFamily="34" charset="0"/>
              </a:rPr>
              <a:t>Well structured projects are easier to monitor</a:t>
            </a:r>
          </a:p>
          <a:p>
            <a:pPr algn="l"/>
            <a:endParaRPr lang="en-US" sz="400" b="1">
              <a:solidFill>
                <a:schemeClr val="tx1">
                  <a:lumMod val="50000"/>
                  <a:lumOff val="50000"/>
                </a:schemeClr>
              </a:solidFill>
            </a:endParaRPr>
          </a:p>
          <a:p>
            <a:pPr algn="l"/>
            <a:r>
              <a:rPr lang="en-US">
                <a:solidFill>
                  <a:schemeClr val="tx1">
                    <a:lumMod val="65000"/>
                    <a:lumOff val="35000"/>
                  </a:schemeClr>
                </a:solidFill>
              </a:rPr>
              <a:t>Key questions for monitoring:</a:t>
            </a:r>
          </a:p>
          <a:p>
            <a:pPr algn="l"/>
            <a:endParaRPr lang="en-US" sz="400">
              <a:solidFill>
                <a:schemeClr val="tx1">
                  <a:lumMod val="65000"/>
                  <a:lumOff val="35000"/>
                </a:schemeClr>
              </a:solidFill>
            </a:endParaRPr>
          </a:p>
          <a:p>
            <a:pPr marL="457200" indent="-457200" algn="l">
              <a:buClr>
                <a:srgbClr val="7AC143"/>
              </a:buClr>
              <a:buFont typeface="+mj-lt"/>
              <a:buAutoNum type="arabicPeriod"/>
            </a:pPr>
            <a:r>
              <a:rPr lang="en-US" sz="2800">
                <a:solidFill>
                  <a:schemeClr val="bg2"/>
                </a:solidFill>
              </a:rPr>
              <a:t>Do I have enough and appropriate </a:t>
            </a:r>
            <a:r>
              <a:rPr lang="en-US" sz="2800">
                <a:solidFill>
                  <a:schemeClr val="tx1"/>
                </a:solidFill>
              </a:rPr>
              <a:t/>
            </a:r>
            <a:br>
              <a:rPr lang="en-US" sz="2800">
                <a:solidFill>
                  <a:schemeClr val="tx1"/>
                </a:solidFill>
              </a:rPr>
            </a:br>
            <a:r>
              <a:rPr lang="en-US" sz="2800">
                <a:solidFill>
                  <a:srgbClr val="7AC143"/>
                </a:solidFill>
              </a:rPr>
              <a:t>resources</a:t>
            </a:r>
            <a:r>
              <a:rPr lang="en-US" sz="2800">
                <a:solidFill>
                  <a:schemeClr val="bg2"/>
                </a:solidFill>
              </a:rPr>
              <a:t>? </a:t>
            </a:r>
            <a:endParaRPr lang="en-US" sz="2800" b="1">
              <a:solidFill>
                <a:schemeClr val="tx1">
                  <a:lumMod val="50000"/>
                  <a:lumOff val="50000"/>
                </a:schemeClr>
              </a:solidFill>
            </a:endParaRPr>
          </a:p>
          <a:p>
            <a:pPr marL="457200" indent="-457200" algn="l">
              <a:buClr>
                <a:srgbClr val="7AC143"/>
              </a:buClr>
              <a:buFont typeface="+mj-lt"/>
              <a:buAutoNum type="arabicPeriod"/>
            </a:pPr>
            <a:r>
              <a:rPr lang="en-US" sz="2800">
                <a:solidFill>
                  <a:schemeClr val="bg2"/>
                </a:solidFill>
              </a:rPr>
              <a:t>Am I running in </a:t>
            </a:r>
            <a:r>
              <a:rPr lang="en-US" sz="2800">
                <a:solidFill>
                  <a:srgbClr val="7AC143"/>
                </a:solidFill>
              </a:rPr>
              <a:t>time</a:t>
            </a:r>
            <a:r>
              <a:rPr lang="en-US" sz="2800">
                <a:solidFill>
                  <a:schemeClr val="bg2"/>
                </a:solidFill>
              </a:rPr>
              <a:t> on schedule? </a:t>
            </a:r>
          </a:p>
          <a:p>
            <a:pPr marL="800100" lvl="1" indent="-342900" algn="l">
              <a:buClr>
                <a:srgbClr val="7AC143"/>
              </a:buClr>
              <a:buFont typeface="Arial" panose="020B0604020202020204" pitchFamily="34" charset="0"/>
              <a:buChar char="•"/>
            </a:pPr>
            <a:r>
              <a:rPr lang="en-US" sz="2400">
                <a:solidFill>
                  <a:schemeClr val="bg2"/>
                </a:solidFill>
              </a:rPr>
              <a:t>Start and end dates for each </a:t>
            </a:r>
            <a:r>
              <a:rPr lang="en-US" sz="2400" u="sng">
                <a:solidFill>
                  <a:schemeClr val="bg2"/>
                </a:solidFill>
              </a:rPr>
              <a:t>activity</a:t>
            </a:r>
            <a:endParaRPr lang="en-US" sz="2400">
              <a:solidFill>
                <a:schemeClr val="bg2"/>
              </a:solidFill>
            </a:endParaRPr>
          </a:p>
          <a:p>
            <a:pPr marL="800100" lvl="1" indent="-342900" algn="l">
              <a:buClr>
                <a:srgbClr val="7AC143"/>
              </a:buClr>
              <a:buFont typeface="Arial" panose="020B0604020202020204" pitchFamily="34" charset="0"/>
              <a:buChar char="•"/>
            </a:pPr>
            <a:r>
              <a:rPr lang="en-US" sz="2400">
                <a:solidFill>
                  <a:schemeClr val="bg2"/>
                </a:solidFill>
              </a:rPr>
              <a:t>Dates when </a:t>
            </a:r>
            <a:r>
              <a:rPr lang="en-US" sz="2400" u="sng">
                <a:solidFill>
                  <a:schemeClr val="bg2"/>
                </a:solidFill>
              </a:rPr>
              <a:t>milestones</a:t>
            </a:r>
            <a:r>
              <a:rPr lang="en-US" sz="2400">
                <a:solidFill>
                  <a:schemeClr val="bg2"/>
                </a:solidFill>
              </a:rPr>
              <a:t> are reached</a:t>
            </a:r>
            <a:endParaRPr lang="cs-CZ" sz="2400" b="1">
              <a:solidFill>
                <a:schemeClr val="tx1">
                  <a:lumMod val="50000"/>
                  <a:lumOff val="50000"/>
                </a:schemeClr>
              </a:solidFill>
            </a:endParaRPr>
          </a:p>
          <a:p>
            <a:pPr marL="457200" indent="-457200" algn="l">
              <a:buClr>
                <a:srgbClr val="7AC143"/>
              </a:buClr>
              <a:buFont typeface="+mj-lt"/>
              <a:buAutoNum type="arabicPeriod"/>
            </a:pPr>
            <a:r>
              <a:rPr lang="en-GB" sz="2800">
                <a:solidFill>
                  <a:schemeClr val="accent1"/>
                </a:solidFill>
              </a:rPr>
              <a:t>Scope</a:t>
            </a:r>
            <a:r>
              <a:rPr lang="en-GB" sz="2800">
                <a:solidFill>
                  <a:schemeClr val="tx1">
                    <a:lumMod val="50000"/>
                    <a:lumOff val="50000"/>
                  </a:schemeClr>
                </a:solidFill>
              </a:rPr>
              <a:t> – quality of achieved</a:t>
            </a:r>
            <a:r>
              <a:rPr lang="cs-CZ" sz="2800">
                <a:solidFill>
                  <a:schemeClr val="tx1">
                    <a:lumMod val="50000"/>
                    <a:lumOff val="50000"/>
                  </a:schemeClr>
                </a:solidFill>
              </a:rPr>
              <a:t> </a:t>
            </a:r>
            <a:r>
              <a:rPr lang="cs-CZ" sz="2800" err="1">
                <a:solidFill>
                  <a:schemeClr val="tx1">
                    <a:lumMod val="50000"/>
                    <a:lumOff val="50000"/>
                  </a:schemeClr>
                </a:solidFill>
              </a:rPr>
              <a:t>progress</a:t>
            </a:r>
            <a:endParaRPr lang="en-GB" sz="2800">
              <a:solidFill>
                <a:schemeClr val="bg2"/>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3052" y="3443757"/>
            <a:ext cx="2332399" cy="152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8251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95536" y="1206376"/>
            <a:ext cx="8280920" cy="4464496"/>
          </a:xfrm>
        </p:spPr>
        <p:txBody>
          <a:bodyPr>
            <a:normAutofit/>
          </a:bodyPr>
          <a:lstStyle/>
          <a:p>
            <a:pPr marL="457200" indent="-457200" algn="l">
              <a:lnSpc>
                <a:spcPts val="3500"/>
              </a:lnSpc>
              <a:buFont typeface="Wingdings" pitchFamily="2" charset="2"/>
              <a:buChar char="§"/>
            </a:pPr>
            <a:r>
              <a:rPr lang="en-US" sz="3200" kern="1200">
                <a:solidFill>
                  <a:srgbClr val="808080"/>
                </a:solidFill>
                <a:ea typeface="+mn-ea"/>
                <a:cs typeface="+mn-cs"/>
              </a:rPr>
              <a:t>Effective analysis of the project </a:t>
            </a:r>
            <a:r>
              <a:rPr lang="en-US" kern="1200">
                <a:solidFill>
                  <a:schemeClr val="bg2"/>
                </a:solidFill>
                <a:latin typeface="Arial" panose="020B0604020202020204" pitchFamily="34" charset="0"/>
                <a:cs typeface="Arial" panose="020B0604020202020204" pitchFamily="34" charset="0"/>
              </a:rPr>
              <a:t>(</a:t>
            </a:r>
            <a:r>
              <a:rPr lang="en-US" kern="1200">
                <a:solidFill>
                  <a:srgbClr val="7AC143"/>
                </a:solidFill>
                <a:latin typeface="Arial" panose="020B0604020202020204" pitchFamily="34" charset="0"/>
                <a:cs typeface="Arial" panose="020B0604020202020204" pitchFamily="34" charset="0"/>
              </a:rPr>
              <a:t>Progress</a:t>
            </a:r>
            <a:r>
              <a:rPr lang="en-US" kern="1200">
                <a:solidFill>
                  <a:schemeClr val="bg2"/>
                </a:solidFill>
                <a:latin typeface="Arial" panose="020B0604020202020204" pitchFamily="34" charset="0"/>
                <a:cs typeface="Arial" panose="020B0604020202020204" pitchFamily="34" charset="0"/>
              </a:rPr>
              <a:t> Report or </a:t>
            </a:r>
            <a:r>
              <a:rPr lang="en-US" kern="1200">
                <a:solidFill>
                  <a:srgbClr val="7AC143"/>
                </a:solidFill>
                <a:latin typeface="Arial" panose="020B0604020202020204" pitchFamily="34" charset="0"/>
                <a:cs typeface="Arial" panose="020B0604020202020204" pitchFamily="34" charset="0"/>
              </a:rPr>
              <a:t>Final</a:t>
            </a:r>
            <a:r>
              <a:rPr lang="en-US" kern="1200">
                <a:solidFill>
                  <a:schemeClr val="bg2"/>
                </a:solidFill>
                <a:latin typeface="Arial" panose="020B0604020202020204" pitchFamily="34" charset="0"/>
                <a:cs typeface="Arial" panose="020B0604020202020204" pitchFamily="34" charset="0"/>
              </a:rPr>
              <a:t> Report) which usually includes:</a:t>
            </a:r>
          </a:p>
          <a:p>
            <a:pPr marL="1257300" lvl="2" indent="-342900" algn="l">
              <a:lnSpc>
                <a:spcPts val="3500"/>
              </a:lnSpc>
              <a:buFont typeface="Courier New" panose="02070309020205020404" pitchFamily="49" charset="0"/>
              <a:buChar char="o"/>
            </a:pPr>
            <a:r>
              <a:rPr lang="en-US" sz="2800">
                <a:solidFill>
                  <a:srgbClr val="7AC143"/>
                </a:solidFill>
              </a:rPr>
              <a:t>Financial</a:t>
            </a:r>
            <a:r>
              <a:rPr lang="en-US" sz="2800">
                <a:solidFill>
                  <a:schemeClr val="bg2"/>
                </a:solidFill>
              </a:rPr>
              <a:t> and </a:t>
            </a:r>
            <a:r>
              <a:rPr lang="en-US" sz="2800">
                <a:solidFill>
                  <a:srgbClr val="7AC143"/>
                </a:solidFill>
              </a:rPr>
              <a:t>scientific</a:t>
            </a:r>
            <a:r>
              <a:rPr lang="en-US" sz="2800">
                <a:solidFill>
                  <a:schemeClr val="bg2"/>
                </a:solidFill>
              </a:rPr>
              <a:t> part</a:t>
            </a:r>
          </a:p>
          <a:p>
            <a:pPr marL="1257300" lvl="2" indent="-342900" algn="l">
              <a:lnSpc>
                <a:spcPts val="3500"/>
              </a:lnSpc>
              <a:buFont typeface="Courier New" panose="02070309020205020404" pitchFamily="49" charset="0"/>
              <a:buChar char="o"/>
            </a:pPr>
            <a:r>
              <a:rPr lang="en-US" sz="2800">
                <a:solidFill>
                  <a:schemeClr val="bg2"/>
                </a:solidFill>
              </a:rPr>
              <a:t>Objectives that have been achieved, </a:t>
            </a:r>
            <a:r>
              <a:rPr lang="cs-CZ" sz="2800" err="1">
                <a:solidFill>
                  <a:schemeClr val="bg2"/>
                </a:solidFill>
              </a:rPr>
              <a:t>work</a:t>
            </a:r>
            <a:r>
              <a:rPr lang="cs-CZ" sz="2800">
                <a:solidFill>
                  <a:schemeClr val="bg2"/>
                </a:solidFill>
              </a:rPr>
              <a:t> </a:t>
            </a:r>
            <a:r>
              <a:rPr lang="cs-CZ" sz="2800" err="1">
                <a:solidFill>
                  <a:schemeClr val="bg2"/>
                </a:solidFill>
              </a:rPr>
              <a:t>completed</a:t>
            </a:r>
            <a:r>
              <a:rPr lang="cs-CZ" sz="2800">
                <a:solidFill>
                  <a:schemeClr val="bg2"/>
                </a:solidFill>
              </a:rPr>
              <a:t> </a:t>
            </a:r>
            <a:r>
              <a:rPr lang="cs-CZ" sz="2800" err="1">
                <a:solidFill>
                  <a:schemeClr val="bg2"/>
                </a:solidFill>
              </a:rPr>
              <a:t>during</a:t>
            </a:r>
            <a:r>
              <a:rPr lang="cs-CZ" sz="2800">
                <a:solidFill>
                  <a:schemeClr val="bg2"/>
                </a:solidFill>
              </a:rPr>
              <a:t> </a:t>
            </a:r>
            <a:r>
              <a:rPr lang="cs-CZ" sz="2800" err="1">
                <a:solidFill>
                  <a:schemeClr val="bg2"/>
                </a:solidFill>
              </a:rPr>
              <a:t>the</a:t>
            </a:r>
            <a:r>
              <a:rPr lang="cs-CZ" sz="2800">
                <a:solidFill>
                  <a:schemeClr val="bg2"/>
                </a:solidFill>
              </a:rPr>
              <a:t> period, </a:t>
            </a:r>
            <a:r>
              <a:rPr lang="en-US" sz="2800">
                <a:solidFill>
                  <a:schemeClr val="bg2"/>
                </a:solidFill>
              </a:rPr>
              <a:t>evaluation of progress</a:t>
            </a:r>
            <a:r>
              <a:rPr lang="cs-CZ" sz="2800">
                <a:solidFill>
                  <a:schemeClr val="bg2"/>
                </a:solidFill>
              </a:rPr>
              <a:t>, </a:t>
            </a:r>
            <a:r>
              <a:rPr lang="cs-CZ" sz="2800" err="1">
                <a:solidFill>
                  <a:schemeClr val="bg2"/>
                </a:solidFill>
              </a:rPr>
              <a:t>changes</a:t>
            </a:r>
            <a:r>
              <a:rPr lang="cs-CZ" sz="2800">
                <a:solidFill>
                  <a:schemeClr val="bg2"/>
                </a:solidFill>
              </a:rPr>
              <a:t> </a:t>
            </a:r>
            <a:r>
              <a:rPr lang="cs-CZ" sz="2800" err="1">
                <a:solidFill>
                  <a:schemeClr val="bg2"/>
                </a:solidFill>
              </a:rPr>
              <a:t>requested</a:t>
            </a:r>
            <a:r>
              <a:rPr lang="cs-CZ" sz="2800">
                <a:solidFill>
                  <a:schemeClr val="bg2"/>
                </a:solidFill>
              </a:rPr>
              <a:t> and </a:t>
            </a:r>
            <a:r>
              <a:rPr lang="cs-CZ" sz="2800" err="1">
                <a:solidFill>
                  <a:schemeClr val="bg2"/>
                </a:solidFill>
              </a:rPr>
              <a:t>approved</a:t>
            </a:r>
            <a:endParaRPr lang="cs-CZ" sz="2800">
              <a:solidFill>
                <a:schemeClr val="bg2"/>
              </a:solidFill>
            </a:endParaRPr>
          </a:p>
          <a:p>
            <a:pPr marL="1257300" lvl="2" indent="-342900" algn="l">
              <a:lnSpc>
                <a:spcPts val="3500"/>
              </a:lnSpc>
              <a:buFont typeface="Courier New" panose="02070309020205020404" pitchFamily="49" charset="0"/>
              <a:buChar char="o"/>
            </a:pPr>
            <a:r>
              <a:rPr lang="en-US" sz="2800">
                <a:solidFill>
                  <a:schemeClr val="bg2"/>
                </a:solidFill>
              </a:rPr>
              <a:t>Future plan, key steps and dates</a:t>
            </a:r>
          </a:p>
          <a:p>
            <a:pPr marL="457200" indent="-457200" algn="l">
              <a:lnSpc>
                <a:spcPts val="3500"/>
              </a:lnSpc>
              <a:buFont typeface="Wingdings" pitchFamily="2" charset="2"/>
              <a:buChar char="§"/>
            </a:pPr>
            <a:r>
              <a:rPr lang="en-US" kern="1200">
                <a:solidFill>
                  <a:schemeClr val="bg2"/>
                </a:solidFill>
                <a:latin typeface="Arial" panose="020B0604020202020204" pitchFamily="34" charset="0"/>
                <a:cs typeface="Arial" panose="020B0604020202020204" pitchFamily="34" charset="0"/>
              </a:rPr>
              <a:t>Include illustrations, charts and tables</a:t>
            </a:r>
          </a:p>
          <a:p>
            <a:pPr marL="457200" indent="-457200" algn="l">
              <a:lnSpc>
                <a:spcPts val="3500"/>
              </a:lnSpc>
              <a:buFont typeface="Wingdings" pitchFamily="2" charset="2"/>
              <a:buChar char="§"/>
            </a:pPr>
            <a:r>
              <a:rPr lang="en-US" kern="1200">
                <a:solidFill>
                  <a:schemeClr val="bg2"/>
                </a:solidFill>
                <a:latin typeface="Arial" panose="020B0604020202020204" pitchFamily="34" charset="0"/>
                <a:cs typeface="Arial" panose="020B0604020202020204" pitchFamily="34" charset="0"/>
              </a:rPr>
              <a:t>Hand your report </a:t>
            </a:r>
            <a:r>
              <a:rPr lang="cs-CZ" kern="1200">
                <a:solidFill>
                  <a:schemeClr val="bg2"/>
                </a:solidFill>
                <a:latin typeface="Arial" panose="020B0604020202020204" pitchFamily="34" charset="0"/>
                <a:cs typeface="Arial" panose="020B0604020202020204" pitchFamily="34" charset="0"/>
              </a:rPr>
              <a:t>on </a:t>
            </a:r>
            <a:r>
              <a:rPr lang="en-US" kern="1200">
                <a:solidFill>
                  <a:schemeClr val="bg2"/>
                </a:solidFill>
                <a:latin typeface="Arial" panose="020B0604020202020204" pitchFamily="34" charset="0"/>
                <a:cs typeface="Arial" panose="020B0604020202020204" pitchFamily="34" charset="0"/>
              </a:rPr>
              <a:t>time</a:t>
            </a:r>
          </a:p>
        </p:txBody>
      </p:sp>
      <p:pic>
        <p:nvPicPr>
          <p:cNvPr id="4100" name="Picture 4" descr="http://thumbs.dreamstime.com/x/too-much-paperwork-194815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597" y="4216094"/>
            <a:ext cx="1431835" cy="2237243"/>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txBox="1">
            <a:spLocks/>
          </p:cNvSpPr>
          <p:nvPr/>
        </p:nvSpPr>
        <p:spPr bwMode="auto">
          <a:xfrm>
            <a:off x="395536" y="351221"/>
            <a:ext cx="8116416" cy="98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a:lstStyle>
          <a:p>
            <a:r>
              <a:rPr lang="cs-CZ" sz="3600" kern="0"/>
              <a:t>Reporting</a:t>
            </a:r>
          </a:p>
        </p:txBody>
      </p:sp>
    </p:spTree>
    <p:extLst>
      <p:ext uri="{BB962C8B-B14F-4D97-AF65-F5344CB8AC3E}">
        <p14:creationId xmlns:p14="http://schemas.microsoft.com/office/powerpoint/2010/main" val="9198315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bwMode="auto">
          <a:xfrm>
            <a:off x="7617284" y="5895975"/>
            <a:ext cx="1347329"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
        <p:nvSpPr>
          <p:cNvPr id="3" name="Podnadpis 2"/>
          <p:cNvSpPr>
            <a:spLocks noGrp="1"/>
          </p:cNvSpPr>
          <p:nvPr>
            <p:ph type="subTitle" idx="1"/>
          </p:nvPr>
        </p:nvSpPr>
        <p:spPr>
          <a:xfrm>
            <a:off x="409432" y="839237"/>
            <a:ext cx="8555055" cy="1224136"/>
          </a:xfrm>
        </p:spPr>
        <p:txBody>
          <a:bodyPr>
            <a:normAutofit/>
          </a:bodyPr>
          <a:lstStyle/>
          <a:p>
            <a:pPr marL="457200" indent="-457200" algn="l">
              <a:lnSpc>
                <a:spcPts val="3500"/>
              </a:lnSpc>
              <a:buFont typeface="Wingdings" pitchFamily="2" charset="2"/>
              <a:buChar char="§"/>
            </a:pPr>
            <a:r>
              <a:rPr lang="cs-CZ" kern="1200">
                <a:solidFill>
                  <a:schemeClr val="bg2"/>
                </a:solidFill>
                <a:latin typeface="Arial" panose="020B0604020202020204" pitchFamily="34" charset="0"/>
                <a:cs typeface="Arial" panose="020B0604020202020204" pitchFamily="34" charset="0"/>
              </a:rPr>
              <a:t>R</a:t>
            </a:r>
            <a:r>
              <a:rPr lang="en-GB" kern="1200" err="1">
                <a:solidFill>
                  <a:schemeClr val="bg2"/>
                </a:solidFill>
                <a:latin typeface="Arial" panose="020B0604020202020204" pitchFamily="34" charset="0"/>
                <a:cs typeface="Arial" panose="020B0604020202020204" pitchFamily="34" charset="0"/>
              </a:rPr>
              <a:t>ecord</a:t>
            </a:r>
            <a:r>
              <a:rPr lang="en-GB" kern="1200">
                <a:solidFill>
                  <a:schemeClr val="bg2"/>
                </a:solidFill>
                <a:latin typeface="Arial" panose="020B0604020202020204" pitchFamily="34" charset="0"/>
                <a:cs typeface="Arial" panose="020B0604020202020204" pitchFamily="34" charset="0"/>
              </a:rPr>
              <a:t> of the amount of a researcher's time spent on the project</a:t>
            </a:r>
          </a:p>
        </p:txBody>
      </p:sp>
      <p:sp>
        <p:nvSpPr>
          <p:cNvPr id="6" name="Nadpis 1"/>
          <p:cNvSpPr txBox="1">
            <a:spLocks/>
          </p:cNvSpPr>
          <p:nvPr/>
        </p:nvSpPr>
        <p:spPr bwMode="auto">
          <a:xfrm>
            <a:off x="409432" y="216469"/>
            <a:ext cx="8189147" cy="57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a:lstStyle>
          <a:p>
            <a:r>
              <a:rPr lang="cs-CZ" sz="3600" kern="0" err="1"/>
              <a:t>Timesheets</a:t>
            </a:r>
            <a:endParaRPr lang="cs-CZ" sz="3600" kern="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515" y="1451305"/>
            <a:ext cx="523875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bwMode="auto">
          <a:xfrm>
            <a:off x="3235515" y="1331495"/>
            <a:ext cx="5238750" cy="5358560"/>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032852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95787" y="1097448"/>
            <a:ext cx="8434318" cy="5616624"/>
          </a:xfrm>
        </p:spPr>
        <p:txBody>
          <a:bodyPr>
            <a:normAutofit/>
          </a:bodyPr>
          <a:lstStyle/>
          <a:p>
            <a:pPr algn="l">
              <a:lnSpc>
                <a:spcPts val="3500"/>
              </a:lnSpc>
            </a:pPr>
            <a:r>
              <a:rPr lang="en-US">
                <a:solidFill>
                  <a:schemeClr val="bg2"/>
                </a:solidFill>
              </a:rPr>
              <a:t>Change is possible if:</a:t>
            </a:r>
          </a:p>
          <a:p>
            <a:pPr marL="457200" indent="-457200" algn="l">
              <a:lnSpc>
                <a:spcPts val="3500"/>
              </a:lnSpc>
              <a:buFont typeface="+mj-lt"/>
              <a:buAutoNum type="arabicParenR"/>
            </a:pPr>
            <a:r>
              <a:rPr lang="en-US" sz="3200" kern="1200">
                <a:solidFill>
                  <a:schemeClr val="tx1">
                    <a:lumMod val="65000"/>
                    <a:lumOff val="35000"/>
                  </a:schemeClr>
                </a:solidFill>
                <a:ea typeface="+mn-ea"/>
                <a:cs typeface="+mn-cs"/>
              </a:rPr>
              <a:t>you justify the reasons </a:t>
            </a:r>
            <a:r>
              <a:rPr lang="en-US">
                <a:solidFill>
                  <a:schemeClr val="bg2"/>
                </a:solidFill>
              </a:rPr>
              <a:t>– outline benefits</a:t>
            </a:r>
          </a:p>
          <a:p>
            <a:pPr marL="457200" indent="-457200" algn="l">
              <a:lnSpc>
                <a:spcPts val="3500"/>
              </a:lnSpc>
              <a:buFont typeface="+mj-lt"/>
              <a:buAutoNum type="arabicParenR"/>
            </a:pPr>
            <a:r>
              <a:rPr lang="en-US" sz="3200" kern="1200">
                <a:solidFill>
                  <a:schemeClr val="tx1">
                    <a:lumMod val="65000"/>
                    <a:lumOff val="35000"/>
                  </a:schemeClr>
                </a:solidFill>
                <a:ea typeface="+mn-ea"/>
                <a:cs typeface="+mn-cs"/>
              </a:rPr>
              <a:t>it is well communicated </a:t>
            </a:r>
            <a:r>
              <a:rPr lang="en-US">
                <a:solidFill>
                  <a:schemeClr val="bg2"/>
                </a:solidFill>
              </a:rPr>
              <a:t>– good communication is important in overcoming resistance to change </a:t>
            </a:r>
          </a:p>
          <a:p>
            <a:pPr marL="457200" indent="-457200" algn="l">
              <a:lnSpc>
                <a:spcPts val="3500"/>
              </a:lnSpc>
              <a:buFont typeface="+mj-lt"/>
              <a:buAutoNum type="arabicParenR"/>
            </a:pPr>
            <a:r>
              <a:rPr lang="en-US" sz="3200" kern="1200">
                <a:solidFill>
                  <a:schemeClr val="tx1">
                    <a:lumMod val="65000"/>
                    <a:lumOff val="35000"/>
                  </a:schemeClr>
                </a:solidFill>
                <a:ea typeface="+mn-ea"/>
                <a:cs typeface="+mn-cs"/>
              </a:rPr>
              <a:t>you ask for it in time </a:t>
            </a:r>
            <a:r>
              <a:rPr lang="en-US">
                <a:solidFill>
                  <a:schemeClr val="bg2"/>
                </a:solidFill>
              </a:rPr>
              <a:t>– do not imply the change until the funder approves it. Plan ahead, change approval may take even weeks.</a:t>
            </a:r>
          </a:p>
          <a:p>
            <a:pPr marL="457200" indent="-457200" algn="l">
              <a:lnSpc>
                <a:spcPts val="3500"/>
              </a:lnSpc>
              <a:buFont typeface="Wingdings" pitchFamily="2" charset="2"/>
              <a:buChar char="§"/>
            </a:pPr>
            <a:r>
              <a:rPr lang="en-US" kern="1200">
                <a:solidFill>
                  <a:srgbClr val="7AC143"/>
                </a:solidFill>
                <a:latin typeface="Arial" panose="020B0604020202020204" pitchFamily="34" charset="0"/>
                <a:cs typeface="Arial" panose="020B0604020202020204" pitchFamily="34" charset="0"/>
              </a:rPr>
              <a:t>Minor change </a:t>
            </a:r>
            <a:r>
              <a:rPr lang="en-US" kern="1200">
                <a:solidFill>
                  <a:schemeClr val="bg2"/>
                </a:solidFill>
                <a:latin typeface="Arial" panose="020B0604020202020204" pitchFamily="34" charset="0"/>
                <a:cs typeface="Arial" panose="020B0604020202020204" pitchFamily="34" charset="0"/>
              </a:rPr>
              <a:t>– e.g. duration of one activity, minor financial changes</a:t>
            </a:r>
          </a:p>
          <a:p>
            <a:pPr marL="457200" indent="-457200" algn="l">
              <a:lnSpc>
                <a:spcPts val="3500"/>
              </a:lnSpc>
              <a:buFont typeface="Wingdings" pitchFamily="2" charset="2"/>
              <a:buChar char="§"/>
            </a:pPr>
            <a:r>
              <a:rPr lang="en-US" kern="1200">
                <a:solidFill>
                  <a:srgbClr val="7AC143"/>
                </a:solidFill>
                <a:latin typeface="Arial" panose="020B0604020202020204" pitchFamily="34" charset="0"/>
                <a:cs typeface="Arial" panose="020B0604020202020204" pitchFamily="34" charset="0"/>
              </a:rPr>
              <a:t>Major change </a:t>
            </a:r>
            <a:r>
              <a:rPr lang="en-US" kern="1200">
                <a:solidFill>
                  <a:schemeClr val="bg2"/>
                </a:solidFill>
                <a:latin typeface="Arial" panose="020B0604020202020204" pitchFamily="34" charset="0"/>
                <a:cs typeface="Arial" panose="020B0604020202020204" pitchFamily="34" charset="0"/>
              </a:rPr>
              <a:t>– e.g. project aim, duration of project, big shifts in cost categories etc.</a:t>
            </a:r>
            <a:endParaRPr lang="en-US" sz="2400" b="1">
              <a:solidFill>
                <a:schemeClr val="tx1">
                  <a:lumMod val="50000"/>
                  <a:lumOff val="50000"/>
                </a:schemeClr>
              </a:solidFill>
            </a:endParaRPr>
          </a:p>
        </p:txBody>
      </p:sp>
      <p:pic>
        <p:nvPicPr>
          <p:cNvPr id="10242" name="Picture 2" descr="http://www.jobcluster.com/blog/wp-content/uploads/2014/02/Time-for-change-the-jo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1301" y="215147"/>
            <a:ext cx="2094573" cy="1454564"/>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3"/>
          <p:cNvSpPr>
            <a:spLocks noGrp="1"/>
          </p:cNvSpPr>
          <p:nvPr>
            <p:ph type="ctrTitle"/>
          </p:nvPr>
        </p:nvSpPr>
        <p:spPr>
          <a:xfrm>
            <a:off x="368490" y="216174"/>
            <a:ext cx="8041584" cy="986983"/>
          </a:xfrm>
        </p:spPr>
        <p:txBody>
          <a:bodyPr/>
          <a:lstStyle/>
          <a:p>
            <a:r>
              <a:rPr lang="cs-CZ" sz="3600" err="1"/>
              <a:t>Change</a:t>
            </a:r>
            <a:r>
              <a:rPr lang="cs-CZ" sz="3600"/>
              <a:t> management</a:t>
            </a:r>
          </a:p>
        </p:txBody>
      </p:sp>
    </p:spTree>
    <p:extLst>
      <p:ext uri="{BB962C8B-B14F-4D97-AF65-F5344CB8AC3E}">
        <p14:creationId xmlns:p14="http://schemas.microsoft.com/office/powerpoint/2010/main" val="41447006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82136" y="1113128"/>
            <a:ext cx="8584443" cy="5478740"/>
          </a:xfrm>
        </p:spPr>
        <p:txBody>
          <a:bodyPr>
            <a:normAutofit fontScale="55000" lnSpcReduction="20000"/>
          </a:bodyPr>
          <a:lstStyle/>
          <a:p>
            <a:pPr marL="342900" lvl="1" indent="-342900" algn="l">
              <a:lnSpc>
                <a:spcPts val="3500"/>
              </a:lnSpc>
              <a:buFont typeface="Wingdings" pitchFamily="2" charset="2"/>
              <a:buChar char="§"/>
            </a:pPr>
            <a:r>
              <a:rPr lang="en-US" sz="5800">
                <a:solidFill>
                  <a:schemeClr val="tx1">
                    <a:lumMod val="65000"/>
                    <a:lumOff val="35000"/>
                  </a:schemeClr>
                </a:solidFill>
              </a:rPr>
              <a:t>Good communication is essential to wellbeing of any project</a:t>
            </a:r>
          </a:p>
          <a:p>
            <a:pPr marL="742950" lvl="1" indent="-285750" algn="l">
              <a:lnSpc>
                <a:spcPts val="3500"/>
              </a:lnSpc>
              <a:buFont typeface="Wingdings" pitchFamily="2" charset="2"/>
              <a:buChar char="§"/>
            </a:pPr>
            <a:r>
              <a:rPr lang="en-US" sz="4400">
                <a:solidFill>
                  <a:srgbClr val="808080"/>
                </a:solidFill>
              </a:rPr>
              <a:t>Personal communication</a:t>
            </a:r>
          </a:p>
          <a:p>
            <a:pPr marL="742950" lvl="1" indent="-285750" algn="l">
              <a:lnSpc>
                <a:spcPts val="3500"/>
              </a:lnSpc>
              <a:buFont typeface="Wingdings" pitchFamily="2" charset="2"/>
              <a:buChar char="§"/>
            </a:pPr>
            <a:r>
              <a:rPr lang="en-US" sz="4400">
                <a:solidFill>
                  <a:srgbClr val="808080"/>
                </a:solidFill>
              </a:rPr>
              <a:t>E-mails</a:t>
            </a:r>
          </a:p>
          <a:p>
            <a:pPr marL="742950" lvl="1" indent="-285750" algn="l">
              <a:lnSpc>
                <a:spcPts val="3500"/>
              </a:lnSpc>
              <a:buFont typeface="Wingdings" pitchFamily="2" charset="2"/>
              <a:buChar char="§"/>
            </a:pPr>
            <a:r>
              <a:rPr lang="en-US" sz="4400">
                <a:solidFill>
                  <a:srgbClr val="808080"/>
                </a:solidFill>
              </a:rPr>
              <a:t>Publications</a:t>
            </a:r>
          </a:p>
          <a:p>
            <a:pPr marL="742950" lvl="1" indent="-285750" algn="l">
              <a:lnSpc>
                <a:spcPts val="3500"/>
              </a:lnSpc>
              <a:buFont typeface="Wingdings" pitchFamily="2" charset="2"/>
              <a:buChar char="§"/>
            </a:pPr>
            <a:r>
              <a:rPr lang="en-US" sz="4400">
                <a:solidFill>
                  <a:srgbClr val="808080"/>
                </a:solidFill>
              </a:rPr>
              <a:t>Website</a:t>
            </a:r>
          </a:p>
          <a:p>
            <a:pPr marL="742950" lvl="1" indent="-285750" algn="l">
              <a:lnSpc>
                <a:spcPts val="3500"/>
              </a:lnSpc>
              <a:buFont typeface="Wingdings" pitchFamily="2" charset="2"/>
              <a:buChar char="§"/>
            </a:pPr>
            <a:r>
              <a:rPr lang="en-US" sz="4400">
                <a:solidFill>
                  <a:srgbClr val="808080"/>
                </a:solidFill>
              </a:rPr>
              <a:t>Presentations </a:t>
            </a:r>
          </a:p>
          <a:p>
            <a:pPr marL="742950" lvl="1" indent="-285750" algn="l">
              <a:lnSpc>
                <a:spcPts val="3500"/>
              </a:lnSpc>
              <a:buFont typeface="Wingdings" pitchFamily="2" charset="2"/>
              <a:buChar char="§"/>
            </a:pPr>
            <a:r>
              <a:rPr lang="en-US" sz="4400">
                <a:solidFill>
                  <a:srgbClr val="808080"/>
                </a:solidFill>
              </a:rPr>
              <a:t>Project meetings</a:t>
            </a:r>
          </a:p>
          <a:p>
            <a:pPr marL="742950" lvl="1" indent="-285750" algn="l">
              <a:lnSpc>
                <a:spcPts val="3500"/>
              </a:lnSpc>
              <a:buFont typeface="Wingdings" pitchFamily="2" charset="2"/>
              <a:buChar char="§"/>
            </a:pPr>
            <a:r>
              <a:rPr lang="en-US" sz="4400">
                <a:solidFill>
                  <a:srgbClr val="808080"/>
                </a:solidFill>
              </a:rPr>
              <a:t>Communication plan – clearly assign key roles, responsibilities, their importance and preferred way of communication</a:t>
            </a:r>
          </a:p>
          <a:p>
            <a:pPr marL="457200" indent="-457200">
              <a:lnSpc>
                <a:spcPts val="3500"/>
              </a:lnSpc>
              <a:buFont typeface="Arial" panose="020B0604020202020204" pitchFamily="34" charset="0"/>
              <a:buChar char="–"/>
            </a:pPr>
            <a:endParaRPr lang="en-US" i="1">
              <a:solidFill>
                <a:schemeClr val="bg2"/>
              </a:solidFill>
            </a:endParaRPr>
          </a:p>
        </p:txBody>
      </p:sp>
      <p:sp>
        <p:nvSpPr>
          <p:cNvPr id="4" name="Nadpis 3"/>
          <p:cNvSpPr>
            <a:spLocks noGrp="1"/>
          </p:cNvSpPr>
          <p:nvPr>
            <p:ph type="ctrTitle"/>
          </p:nvPr>
        </p:nvSpPr>
        <p:spPr>
          <a:xfrm>
            <a:off x="382136" y="272714"/>
            <a:ext cx="8131823" cy="737937"/>
          </a:xfrm>
        </p:spPr>
        <p:txBody>
          <a:bodyPr/>
          <a:lstStyle/>
          <a:p>
            <a:r>
              <a:rPr lang="cs-CZ" sz="3600" err="1"/>
              <a:t>Communication</a:t>
            </a:r>
            <a:endParaRPr lang="cs-CZ" sz="3600"/>
          </a:p>
        </p:txBody>
      </p:sp>
    </p:spTree>
    <p:extLst>
      <p:ext uri="{BB962C8B-B14F-4D97-AF65-F5344CB8AC3E}">
        <p14:creationId xmlns:p14="http://schemas.microsoft.com/office/powerpoint/2010/main" val="22090555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23528" y="641682"/>
            <a:ext cx="8280920" cy="5373734"/>
          </a:xfrm>
        </p:spPr>
        <p:txBody>
          <a:bodyPr>
            <a:normAutofit/>
          </a:bodyPr>
          <a:lstStyle/>
          <a:p>
            <a:pPr>
              <a:lnSpc>
                <a:spcPts val="3500"/>
              </a:lnSpc>
            </a:pPr>
            <a:endParaRPr lang="en-GB" i="1">
              <a:solidFill>
                <a:schemeClr val="bg2"/>
              </a:solidFill>
            </a:endParaRPr>
          </a:p>
          <a:p>
            <a:pPr marL="342900" lvl="1" indent="-342900" algn="l">
              <a:lnSpc>
                <a:spcPts val="3500"/>
              </a:lnSpc>
              <a:buFont typeface="Wingdings" pitchFamily="2" charset="2"/>
              <a:buChar char="§"/>
            </a:pPr>
            <a:r>
              <a:rPr lang="en-GB" sz="3200">
                <a:solidFill>
                  <a:schemeClr val="tx1">
                    <a:lumMod val="50000"/>
                    <a:lumOff val="50000"/>
                  </a:schemeClr>
                </a:solidFill>
              </a:rPr>
              <a:t>Unwillingness to communicate bad news</a:t>
            </a:r>
          </a:p>
          <a:p>
            <a:pPr marL="342900" lvl="1" indent="-342900" algn="l">
              <a:lnSpc>
                <a:spcPts val="3500"/>
              </a:lnSpc>
              <a:buFont typeface="Wingdings" pitchFamily="2" charset="2"/>
              <a:buChar char="§"/>
            </a:pPr>
            <a:r>
              <a:rPr lang="en-GB" sz="3200">
                <a:solidFill>
                  <a:schemeClr val="tx1">
                    <a:lumMod val="50000"/>
                    <a:lumOff val="50000"/>
                  </a:schemeClr>
                </a:solidFill>
              </a:rPr>
              <a:t>Not asking for help when it's needed</a:t>
            </a:r>
          </a:p>
          <a:p>
            <a:pPr marL="342900" lvl="1" indent="-342900" algn="l">
              <a:lnSpc>
                <a:spcPts val="3500"/>
              </a:lnSpc>
              <a:buFont typeface="Wingdings" pitchFamily="2" charset="2"/>
              <a:buChar char="§"/>
            </a:pPr>
            <a:r>
              <a:rPr lang="en-GB" sz="3200">
                <a:solidFill>
                  <a:schemeClr val="tx1">
                    <a:lumMod val="50000"/>
                    <a:lumOff val="50000"/>
                  </a:schemeClr>
                </a:solidFill>
              </a:rPr>
              <a:t>Poor communication channels</a:t>
            </a:r>
          </a:p>
          <a:p>
            <a:pPr marL="342900" lvl="1" indent="-342900" algn="l">
              <a:lnSpc>
                <a:spcPts val="3500"/>
              </a:lnSpc>
              <a:buFont typeface="Wingdings" pitchFamily="2" charset="2"/>
              <a:buChar char="§"/>
            </a:pPr>
            <a:r>
              <a:rPr lang="en-GB" sz="3200">
                <a:solidFill>
                  <a:schemeClr val="tx1">
                    <a:lumMod val="50000"/>
                    <a:lumOff val="50000"/>
                  </a:schemeClr>
                </a:solidFill>
              </a:rPr>
              <a:t>Lack of honest communication</a:t>
            </a:r>
          </a:p>
          <a:p>
            <a:pPr algn="l">
              <a:lnSpc>
                <a:spcPts val="3500"/>
              </a:lnSpc>
            </a:pPr>
            <a:endParaRPr lang="en-GB">
              <a:solidFill>
                <a:schemeClr val="bg2"/>
              </a:solidFill>
            </a:endParaRPr>
          </a:p>
        </p:txBody>
      </p:sp>
      <p:pic>
        <p:nvPicPr>
          <p:cNvPr id="9222" name="Picture 6" descr="http://www.colorluna.com/wp-content/uploads/2014/04/Ostrich-Buried-His-Head-in-the-Ground-Coloring-P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2302" y="4059289"/>
            <a:ext cx="2512146" cy="2106015"/>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3"/>
          <p:cNvSpPr txBox="1">
            <a:spLocks/>
          </p:cNvSpPr>
          <p:nvPr/>
        </p:nvSpPr>
        <p:spPr bwMode="auto">
          <a:xfrm>
            <a:off x="382136" y="272714"/>
            <a:ext cx="8131823" cy="73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200">
                <a:solidFill>
                  <a:srgbClr val="7AC143"/>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rgbClr val="7AC143"/>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200">
                <a:solidFill>
                  <a:srgbClr val="69BE28"/>
                </a:solidFill>
                <a:latin typeface="Arial" charset="0"/>
              </a:defRPr>
            </a:lvl6pPr>
            <a:lvl7pPr marL="914400" algn="l" rtl="0" fontAlgn="base">
              <a:lnSpc>
                <a:spcPct val="90000"/>
              </a:lnSpc>
              <a:spcBef>
                <a:spcPct val="0"/>
              </a:spcBef>
              <a:spcAft>
                <a:spcPct val="0"/>
              </a:spcAft>
              <a:defRPr sz="3200">
                <a:solidFill>
                  <a:srgbClr val="69BE28"/>
                </a:solidFill>
                <a:latin typeface="Arial" charset="0"/>
              </a:defRPr>
            </a:lvl7pPr>
            <a:lvl8pPr marL="1371600" algn="l" rtl="0" fontAlgn="base">
              <a:lnSpc>
                <a:spcPct val="90000"/>
              </a:lnSpc>
              <a:spcBef>
                <a:spcPct val="0"/>
              </a:spcBef>
              <a:spcAft>
                <a:spcPct val="0"/>
              </a:spcAft>
              <a:defRPr sz="3200">
                <a:solidFill>
                  <a:srgbClr val="69BE28"/>
                </a:solidFill>
                <a:latin typeface="Arial" charset="0"/>
              </a:defRPr>
            </a:lvl8pPr>
            <a:lvl9pPr marL="1828800" algn="l" rtl="0" fontAlgn="base">
              <a:lnSpc>
                <a:spcPct val="90000"/>
              </a:lnSpc>
              <a:spcBef>
                <a:spcPct val="0"/>
              </a:spcBef>
              <a:spcAft>
                <a:spcPct val="0"/>
              </a:spcAft>
              <a:defRPr sz="3200">
                <a:solidFill>
                  <a:srgbClr val="69BE28"/>
                </a:solidFill>
                <a:latin typeface="Arial" charset="0"/>
              </a:defRPr>
            </a:lvl9pPr>
          </a:lstStyle>
          <a:p>
            <a:r>
              <a:rPr lang="cs-CZ" sz="3600" kern="0" err="1"/>
              <a:t>Communication</a:t>
            </a:r>
            <a:r>
              <a:rPr lang="cs-CZ" sz="3600" kern="0"/>
              <a:t> – </a:t>
            </a:r>
            <a:r>
              <a:rPr lang="cs-CZ" sz="3600" kern="0" err="1"/>
              <a:t>common</a:t>
            </a:r>
            <a:r>
              <a:rPr lang="cs-CZ" sz="3600" kern="0"/>
              <a:t> </a:t>
            </a:r>
            <a:r>
              <a:rPr lang="cs-CZ" sz="3600" kern="0" err="1"/>
              <a:t>failings</a:t>
            </a:r>
            <a:endParaRPr lang="cs-CZ" sz="3600" kern="0"/>
          </a:p>
        </p:txBody>
      </p:sp>
    </p:spTree>
    <p:extLst>
      <p:ext uri="{BB962C8B-B14F-4D97-AF65-F5344CB8AC3E}">
        <p14:creationId xmlns:p14="http://schemas.microsoft.com/office/powerpoint/2010/main" val="16191955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err="1"/>
              <a:t>Closing</a:t>
            </a:r>
            <a:r>
              <a:rPr lang="cs-CZ" sz="3600"/>
              <a:t> a </a:t>
            </a:r>
            <a:r>
              <a:rPr lang="cs-CZ" sz="3600" err="1"/>
              <a:t>project</a:t>
            </a:r>
            <a:endParaRPr lang="cs-CZ" sz="3600"/>
          </a:p>
        </p:txBody>
      </p:sp>
      <p:sp>
        <p:nvSpPr>
          <p:cNvPr id="3" name="Zástupný symbol pro obsah 2"/>
          <p:cNvSpPr>
            <a:spLocks noGrp="1"/>
          </p:cNvSpPr>
          <p:nvPr>
            <p:ph idx="1"/>
          </p:nvPr>
        </p:nvSpPr>
        <p:spPr/>
        <p:txBody>
          <a:bodyPr/>
          <a:lstStyle/>
          <a:p>
            <a:r>
              <a:rPr lang="en-US" sz="3200" kern="1200">
                <a:solidFill>
                  <a:schemeClr val="tx1">
                    <a:lumMod val="65000"/>
                    <a:lumOff val="35000"/>
                  </a:schemeClr>
                </a:solidFill>
                <a:ea typeface="ＭＳ Ｐゴシック" pitchFamily="34" charset="-128"/>
                <a:cs typeface="+mn-cs"/>
              </a:rPr>
              <a:t>A process of finalizing all activities across the project and to </a:t>
            </a:r>
            <a:r>
              <a:rPr lang="en-US" sz="3200" kern="1200">
                <a:solidFill>
                  <a:srgbClr val="7AC143"/>
                </a:solidFill>
                <a:ea typeface="ＭＳ Ｐゴシック" pitchFamily="34" charset="-128"/>
                <a:cs typeface="+mn-cs"/>
              </a:rPr>
              <a:t>formally complete </a:t>
            </a:r>
            <a:r>
              <a:rPr lang="en-US" sz="3200" kern="1200">
                <a:solidFill>
                  <a:schemeClr val="tx1">
                    <a:lumMod val="65000"/>
                    <a:lumOff val="35000"/>
                  </a:schemeClr>
                </a:solidFill>
                <a:ea typeface="ＭＳ Ｐゴシック" pitchFamily="34" charset="-128"/>
                <a:cs typeface="+mn-cs"/>
              </a:rPr>
              <a:t>the project or phase.</a:t>
            </a:r>
          </a:p>
          <a:p>
            <a:pPr lvl="1"/>
            <a:r>
              <a:rPr lang="cs-CZ" sz="2600"/>
              <a:t>R</a:t>
            </a:r>
            <a:r>
              <a:rPr lang="en-US" sz="2600" err="1"/>
              <a:t>eview</a:t>
            </a:r>
            <a:r>
              <a:rPr lang="en-US" sz="2600"/>
              <a:t> all information (especially deliverables) to make sure that work is completed and objectives have been met</a:t>
            </a:r>
          </a:p>
          <a:p>
            <a:pPr lvl="1"/>
            <a:r>
              <a:rPr lang="en-US" sz="2600"/>
              <a:t>Actions to transfer project outcomes to next phase</a:t>
            </a:r>
          </a:p>
          <a:p>
            <a:pPr lvl="1"/>
            <a:r>
              <a:rPr lang="en-US" sz="2600"/>
              <a:t>Collect records, audit of success or failures, gather lessons learned and archive project information</a:t>
            </a:r>
          </a:p>
          <a:p>
            <a:pPr lvl="1"/>
            <a:r>
              <a:rPr lang="en-US" sz="2600"/>
              <a:t>Give recognition and reward </a:t>
            </a:r>
            <a:r>
              <a:rPr lang="cs-CZ" sz="2600"/>
              <a:t>to</a:t>
            </a:r>
            <a:r>
              <a:rPr lang="en-US" sz="2600"/>
              <a:t> the team</a:t>
            </a:r>
            <a:endParaRPr lang="en-US" sz="3200">
              <a:solidFill>
                <a:schemeClr val="tx1">
                  <a:lumMod val="50000"/>
                  <a:lumOff val="50000"/>
                </a:schemeClr>
              </a:solidFill>
            </a:endParaRPr>
          </a:p>
        </p:txBody>
      </p:sp>
    </p:spTree>
    <p:extLst>
      <p:ext uri="{BB962C8B-B14F-4D97-AF65-F5344CB8AC3E}">
        <p14:creationId xmlns:p14="http://schemas.microsoft.com/office/powerpoint/2010/main" val="40856754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err="1"/>
              <a:t>Sources</a:t>
            </a:r>
            <a:r>
              <a:rPr lang="cs-CZ" sz="3600"/>
              <a:t> </a:t>
            </a:r>
            <a:r>
              <a:rPr lang="cs-CZ" sz="3600" err="1"/>
              <a:t>of</a:t>
            </a:r>
            <a:r>
              <a:rPr lang="cs-CZ" sz="3600"/>
              <a:t> </a:t>
            </a:r>
            <a:r>
              <a:rPr lang="cs-CZ" sz="3600" err="1"/>
              <a:t>information</a:t>
            </a:r>
            <a:endParaRPr lang="cs-CZ" sz="3600"/>
          </a:p>
        </p:txBody>
      </p:sp>
      <p:sp>
        <p:nvSpPr>
          <p:cNvPr id="3" name="Zástupný symbol pro obsah 2"/>
          <p:cNvSpPr>
            <a:spLocks noGrp="1"/>
          </p:cNvSpPr>
          <p:nvPr>
            <p:ph idx="1"/>
          </p:nvPr>
        </p:nvSpPr>
        <p:spPr>
          <a:xfrm>
            <a:off x="430213" y="1282700"/>
            <a:ext cx="8285162" cy="5090804"/>
          </a:xfrm>
        </p:spPr>
        <p:txBody>
          <a:bodyPr/>
          <a:lstStyle/>
          <a:p>
            <a:r>
              <a:rPr lang="en-US" sz="1800"/>
              <a:t>Jan </a:t>
            </a:r>
            <a:r>
              <a:rPr lang="en-US" sz="1800" err="1"/>
              <a:t>Doležal</a:t>
            </a:r>
            <a:r>
              <a:rPr lang="en-US" sz="1800"/>
              <a:t>, Pavel </a:t>
            </a:r>
            <a:r>
              <a:rPr lang="en-US" sz="1800" err="1"/>
              <a:t>Máchal</a:t>
            </a:r>
            <a:r>
              <a:rPr lang="en-US" sz="1800"/>
              <a:t>, </a:t>
            </a:r>
            <a:r>
              <a:rPr lang="en-US" sz="1800" err="1"/>
              <a:t>Branislav</a:t>
            </a:r>
            <a:r>
              <a:rPr lang="en-US" sz="1800"/>
              <a:t> </a:t>
            </a:r>
            <a:r>
              <a:rPr lang="en-US" sz="1800" err="1"/>
              <a:t>Lacko</a:t>
            </a:r>
            <a:r>
              <a:rPr lang="en-US" sz="1800"/>
              <a:t> a </a:t>
            </a:r>
            <a:r>
              <a:rPr lang="en-US" sz="1800" err="1"/>
              <a:t>kol</a:t>
            </a:r>
            <a:r>
              <a:rPr lang="en-US" sz="1800"/>
              <a:t>. - </a:t>
            </a:r>
            <a:r>
              <a:rPr lang="en-US" sz="1800" err="1"/>
              <a:t>Projektový</a:t>
            </a:r>
            <a:r>
              <a:rPr lang="en-US" sz="1800"/>
              <a:t> management </a:t>
            </a:r>
            <a:r>
              <a:rPr lang="en-US" sz="1800" err="1"/>
              <a:t>podle</a:t>
            </a:r>
            <a:r>
              <a:rPr lang="en-US" sz="1800"/>
              <a:t> IPMA, 2. </a:t>
            </a:r>
            <a:r>
              <a:rPr lang="en-US" sz="1800" err="1"/>
              <a:t>aktualizované</a:t>
            </a:r>
            <a:r>
              <a:rPr lang="en-US" sz="1800"/>
              <a:t> a </a:t>
            </a:r>
            <a:r>
              <a:rPr lang="en-US" sz="1800" err="1"/>
              <a:t>doplněné</a:t>
            </a:r>
            <a:r>
              <a:rPr lang="en-US" sz="1800"/>
              <a:t> </a:t>
            </a:r>
            <a:r>
              <a:rPr lang="en-US" sz="1800" err="1"/>
              <a:t>vydání</a:t>
            </a:r>
            <a:endParaRPr lang="en-US" sz="1800"/>
          </a:p>
          <a:p>
            <a:r>
              <a:rPr lang="en-US" sz="1800"/>
              <a:t>Roland </a:t>
            </a:r>
            <a:r>
              <a:rPr lang="en-US" sz="1800" err="1"/>
              <a:t>Gareis</a:t>
            </a:r>
            <a:r>
              <a:rPr lang="en-US" sz="1800"/>
              <a:t>: Happy Projects </a:t>
            </a:r>
          </a:p>
          <a:p>
            <a:r>
              <a:rPr lang="en-US" sz="1800"/>
              <a:t>Orr Alan: Advanced project management, </a:t>
            </a:r>
          </a:p>
          <a:p>
            <a:r>
              <a:rPr lang="en-US" sz="1800"/>
              <a:t>Rita </a:t>
            </a:r>
            <a:r>
              <a:rPr lang="en-US" sz="1800" err="1"/>
              <a:t>Mulcahy</a:t>
            </a:r>
            <a:r>
              <a:rPr lang="en-US" sz="1800"/>
              <a:t>, PMP, et al. – PMP® Exam Preparation, 8th edition</a:t>
            </a:r>
          </a:p>
          <a:p>
            <a:r>
              <a:rPr lang="en-US" sz="1800" err="1"/>
              <a:t>Patzak</a:t>
            </a:r>
            <a:r>
              <a:rPr lang="en-US" sz="1800"/>
              <a:t> </a:t>
            </a:r>
            <a:r>
              <a:rPr lang="en-US" sz="1800" err="1"/>
              <a:t>G&amp;Rattay</a:t>
            </a:r>
            <a:r>
              <a:rPr lang="en-US" sz="1800"/>
              <a:t> G (2004): </a:t>
            </a:r>
            <a:r>
              <a:rPr lang="en-US" sz="1800" err="1"/>
              <a:t>Projektmanagement</a:t>
            </a:r>
            <a:r>
              <a:rPr lang="en-US" sz="1800"/>
              <a:t> -  4. </a:t>
            </a:r>
            <a:r>
              <a:rPr lang="en-US" sz="1800" err="1"/>
              <a:t>Auflage</a:t>
            </a:r>
            <a:r>
              <a:rPr lang="en-US" sz="1800"/>
              <a:t> Linde </a:t>
            </a:r>
            <a:r>
              <a:rPr lang="en-US" sz="1800" err="1"/>
              <a:t>Verlag</a:t>
            </a:r>
            <a:r>
              <a:rPr lang="en-US" sz="1800"/>
              <a:t> Wien</a:t>
            </a:r>
          </a:p>
          <a:p>
            <a:r>
              <a:rPr lang="en-US" sz="1800" err="1"/>
              <a:t>Verzuh</a:t>
            </a:r>
            <a:r>
              <a:rPr lang="en-US" sz="1800"/>
              <a:t> Eric (1999): The fast forward MBA in project management – John </a:t>
            </a:r>
            <a:r>
              <a:rPr lang="en-US" sz="1800" err="1"/>
              <a:t>Wiley&amp;Sons</a:t>
            </a:r>
            <a:r>
              <a:rPr lang="en-US" sz="1800"/>
              <a:t> Inc. </a:t>
            </a:r>
          </a:p>
          <a:p>
            <a:r>
              <a:rPr lang="en-US" sz="1800">
                <a:solidFill>
                  <a:schemeClr val="bg1">
                    <a:lumMod val="50000"/>
                  </a:schemeClr>
                </a:solidFill>
              </a:rPr>
              <a:t>Young Trevor (2004): The handbook of project management</a:t>
            </a:r>
            <a:endParaRPr lang="cs-CZ" sz="1800">
              <a:solidFill>
                <a:schemeClr val="bg1">
                  <a:lumMod val="50000"/>
                </a:schemeClr>
              </a:solidFill>
            </a:endParaRPr>
          </a:p>
          <a:p>
            <a:r>
              <a:rPr lang="cs-CZ" sz="1800" err="1">
                <a:solidFill>
                  <a:schemeClr val="bg1">
                    <a:lumMod val="50000"/>
                  </a:schemeClr>
                </a:solidFill>
              </a:rPr>
              <a:t>Terri</a:t>
            </a:r>
            <a:r>
              <a:rPr lang="cs-CZ" sz="1800">
                <a:solidFill>
                  <a:schemeClr val="bg1">
                    <a:lumMod val="50000"/>
                  </a:schemeClr>
                </a:solidFill>
              </a:rPr>
              <a:t> </a:t>
            </a:r>
            <a:r>
              <a:rPr lang="cs-CZ" sz="1800" err="1">
                <a:solidFill>
                  <a:schemeClr val="bg1">
                    <a:lumMod val="50000"/>
                  </a:schemeClr>
                </a:solidFill>
              </a:rPr>
              <a:t>Morrison</a:t>
            </a:r>
            <a:r>
              <a:rPr lang="cs-CZ" sz="1800">
                <a:solidFill>
                  <a:schemeClr val="bg1">
                    <a:lumMod val="50000"/>
                  </a:schemeClr>
                </a:solidFill>
              </a:rPr>
              <a:t>, </a:t>
            </a:r>
            <a:r>
              <a:rPr lang="cs-CZ" sz="1800" err="1">
                <a:solidFill>
                  <a:schemeClr val="bg1">
                    <a:lumMod val="50000"/>
                  </a:schemeClr>
                </a:solidFill>
              </a:rPr>
              <a:t>Wayne</a:t>
            </a:r>
            <a:r>
              <a:rPr lang="cs-CZ" sz="1800">
                <a:solidFill>
                  <a:schemeClr val="bg1">
                    <a:lumMod val="50000"/>
                  </a:schemeClr>
                </a:solidFill>
              </a:rPr>
              <a:t> </a:t>
            </a:r>
            <a:r>
              <a:rPr lang="cs-CZ" sz="1800" err="1">
                <a:solidFill>
                  <a:schemeClr val="bg1">
                    <a:lumMod val="50000"/>
                  </a:schemeClr>
                </a:solidFill>
              </a:rPr>
              <a:t>Barker</a:t>
            </a:r>
            <a:r>
              <a:rPr lang="cs-CZ" sz="1800">
                <a:solidFill>
                  <a:schemeClr val="bg1">
                    <a:lumMod val="50000"/>
                  </a:schemeClr>
                </a:solidFill>
              </a:rPr>
              <a:t> </a:t>
            </a:r>
            <a:r>
              <a:rPr lang="cs-CZ" sz="1800" err="1">
                <a:solidFill>
                  <a:schemeClr val="bg1">
                    <a:lumMod val="50000"/>
                  </a:schemeClr>
                </a:solidFill>
              </a:rPr>
              <a:t>Stephen</a:t>
            </a:r>
            <a:r>
              <a:rPr lang="cs-CZ" sz="1800">
                <a:solidFill>
                  <a:schemeClr val="bg1">
                    <a:lumMod val="50000"/>
                  </a:schemeClr>
                </a:solidFill>
              </a:rPr>
              <a:t>, </a:t>
            </a:r>
            <a:r>
              <a:rPr lang="cs-CZ" sz="1800" err="1">
                <a:solidFill>
                  <a:schemeClr val="bg1">
                    <a:lumMod val="50000"/>
                  </a:schemeClr>
                </a:solidFill>
              </a:rPr>
              <a:t>Cole</a:t>
            </a:r>
            <a:r>
              <a:rPr lang="cs-CZ" sz="1800">
                <a:solidFill>
                  <a:schemeClr val="bg1">
                    <a:lumMod val="50000"/>
                  </a:schemeClr>
                </a:solidFill>
              </a:rPr>
              <a:t> Rob (2009): Projektový management pro praxi; </a:t>
            </a:r>
            <a:r>
              <a:rPr lang="en-US" sz="1800">
                <a:solidFill>
                  <a:schemeClr val="bg1">
                    <a:lumMod val="50000"/>
                  </a:schemeClr>
                </a:solidFill>
              </a:rPr>
              <a:t>Co </a:t>
            </a:r>
            <a:r>
              <a:rPr lang="en-US" sz="1800" err="1">
                <a:solidFill>
                  <a:schemeClr val="bg1">
                    <a:lumMod val="50000"/>
                  </a:schemeClr>
                </a:solidFill>
              </a:rPr>
              <a:t>nejlepší</a:t>
            </a:r>
            <a:r>
              <a:rPr lang="en-US" sz="1800">
                <a:solidFill>
                  <a:schemeClr val="bg1">
                    <a:lumMod val="50000"/>
                  </a:schemeClr>
                </a:solidFill>
              </a:rPr>
              <a:t> </a:t>
            </a:r>
            <a:r>
              <a:rPr lang="en-US" sz="1800" err="1">
                <a:solidFill>
                  <a:schemeClr val="bg1">
                    <a:lumMod val="50000"/>
                  </a:schemeClr>
                </a:solidFill>
              </a:rPr>
              <a:t>projektoví</a:t>
            </a:r>
            <a:r>
              <a:rPr lang="en-US" sz="1800">
                <a:solidFill>
                  <a:schemeClr val="bg1">
                    <a:lumMod val="50000"/>
                  </a:schemeClr>
                </a:solidFill>
              </a:rPr>
              <a:t> </a:t>
            </a:r>
            <a:r>
              <a:rPr lang="en-US" sz="1800" err="1">
                <a:solidFill>
                  <a:schemeClr val="bg1">
                    <a:lumMod val="50000"/>
                  </a:schemeClr>
                </a:solidFill>
              </a:rPr>
              <a:t>manažeři</a:t>
            </a:r>
            <a:r>
              <a:rPr lang="en-US" sz="1800">
                <a:solidFill>
                  <a:schemeClr val="bg1">
                    <a:lumMod val="50000"/>
                  </a:schemeClr>
                </a:solidFill>
              </a:rPr>
              <a:t> </a:t>
            </a:r>
            <a:r>
              <a:rPr lang="en-US" sz="1800" err="1">
                <a:solidFill>
                  <a:schemeClr val="bg1">
                    <a:lumMod val="50000"/>
                  </a:schemeClr>
                </a:solidFill>
              </a:rPr>
              <a:t>vědí</a:t>
            </a:r>
            <a:r>
              <a:rPr lang="en-US" sz="1800">
                <a:solidFill>
                  <a:schemeClr val="bg1">
                    <a:lumMod val="50000"/>
                  </a:schemeClr>
                </a:solidFill>
              </a:rPr>
              <a:t>, </a:t>
            </a:r>
            <a:r>
              <a:rPr lang="en-US" sz="1800" err="1">
                <a:solidFill>
                  <a:schemeClr val="bg1">
                    <a:lumMod val="50000"/>
                  </a:schemeClr>
                </a:solidFill>
              </a:rPr>
              <a:t>říkají</a:t>
            </a:r>
            <a:r>
              <a:rPr lang="en-US" sz="1800">
                <a:solidFill>
                  <a:schemeClr val="bg1">
                    <a:lumMod val="50000"/>
                  </a:schemeClr>
                </a:solidFill>
              </a:rPr>
              <a:t> a </a:t>
            </a:r>
            <a:r>
              <a:rPr lang="en-US" sz="1800" err="1">
                <a:solidFill>
                  <a:schemeClr val="bg1">
                    <a:lumMod val="50000"/>
                  </a:schemeClr>
                </a:solidFill>
              </a:rPr>
              <a:t>dělají</a:t>
            </a:r>
            <a:endParaRPr lang="en-US" sz="1800">
              <a:solidFill>
                <a:schemeClr val="bg1">
                  <a:lumMod val="50000"/>
                </a:schemeClr>
              </a:solidFill>
            </a:endParaRPr>
          </a:p>
        </p:txBody>
      </p:sp>
    </p:spTree>
    <p:extLst>
      <p:ext uri="{BB962C8B-B14F-4D97-AF65-F5344CB8AC3E}">
        <p14:creationId xmlns:p14="http://schemas.microsoft.com/office/powerpoint/2010/main" val="1718173339"/>
      </p:ext>
    </p:extLst>
  </p:cSld>
  <p:clrMapOvr>
    <a:masterClrMapping/>
  </p:clrMapOvr>
</p:sld>
</file>

<file path=ppt/theme/theme1.xml><?xml version="1.0" encoding="utf-8"?>
<a:theme xmlns:a="http://schemas.openxmlformats.org/drawingml/2006/main" name="CEITEC_sablona-prezentace_CZ">
  <a:themeElements>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ITEC_sablona-prezentace_CZ">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ITEC_sablona-prezentace_C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ITEC_sablona-prezentace_C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ITEC_sablona-prezentace_C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ITEC_sablona-prezentace_C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ITEC_sablona-prezentace_C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ITEC_sablona-prezentace_C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ITEC_sablona-prezentace_C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ITEC_sablona-prezentace_C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ITEC_sablona-prezentace_C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ITEC_sablona-prezentace_C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ITEC_sablona-prezentace_C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EITEC_sablona-prezentace_CZ">
  <a:themeElements>
    <a:clrScheme name="Vlastná 3">
      <a:dk1>
        <a:srgbClr val="000000"/>
      </a:dk1>
      <a:lt1>
        <a:srgbClr val="FFFFFF"/>
      </a:lt1>
      <a:dk2>
        <a:srgbClr val="000000"/>
      </a:dk2>
      <a:lt2>
        <a:srgbClr val="808080"/>
      </a:lt2>
      <a:accent1>
        <a:srgbClr val="7AC143"/>
      </a:accent1>
      <a:accent2>
        <a:srgbClr val="F58220"/>
      </a:accent2>
      <a:accent3>
        <a:srgbClr val="FFFFFF"/>
      </a:accent3>
      <a:accent4>
        <a:srgbClr val="000000"/>
      </a:accent4>
      <a:accent5>
        <a:srgbClr val="DAEDEF"/>
      </a:accent5>
      <a:accent6>
        <a:srgbClr val="2D2D8A"/>
      </a:accent6>
      <a:hlink>
        <a:srgbClr val="009999"/>
      </a:hlink>
      <a:folHlink>
        <a:srgbClr val="99CC0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ITEC_sablona-prezentace_C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ITEC_sablona-prezentace_C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ITEC_sablona-prezentace_C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ITEC_sablona-prezentace_C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ITEC_sablona-prezentace_C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ITEC_sablona-prezentace_C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ITEC_sablona-prezentace_C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ITEC_sablona-prezentace_C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ITEC_sablona-prezentace_C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ITEC_sablona-prezentace_C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ITEC_sablona-prezentace_C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EITEC_sablona-prezentace_CZ">
  <a:themeElements>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ITEC_sablona-prezentace_CZ">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ITEC_sablona-prezentace_C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ITEC_sablona-prezentace_C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ITEC_sablona-prezentace_C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ITEC_sablona-prezentace_C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ITEC_sablona-prezentace_C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ITEC_sablona-prezentace_C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ITEC_sablona-prezentace_C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ITEC_sablona-prezentace_C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ITEC_sablona-prezentace_C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ITEC_sablona-prezentace_C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ITEC_sablona-prezentace_C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EITEC_sablona-prezentace_CZ">
  <a:themeElements>
    <a:clrScheme name="Vlastná 3">
      <a:dk1>
        <a:srgbClr val="000000"/>
      </a:dk1>
      <a:lt1>
        <a:srgbClr val="FFFFFF"/>
      </a:lt1>
      <a:dk2>
        <a:srgbClr val="000000"/>
      </a:dk2>
      <a:lt2>
        <a:srgbClr val="808080"/>
      </a:lt2>
      <a:accent1>
        <a:srgbClr val="7AC143"/>
      </a:accent1>
      <a:accent2>
        <a:srgbClr val="F58220"/>
      </a:accent2>
      <a:accent3>
        <a:srgbClr val="FFFFFF"/>
      </a:accent3>
      <a:accent4>
        <a:srgbClr val="000000"/>
      </a:accent4>
      <a:accent5>
        <a:srgbClr val="DAEDEF"/>
      </a:accent5>
      <a:accent6>
        <a:srgbClr val="2D2D8A"/>
      </a:accent6>
      <a:hlink>
        <a:srgbClr val="009999"/>
      </a:hlink>
      <a:folHlink>
        <a:srgbClr val="99CC00"/>
      </a:folHlink>
    </a:clrScheme>
    <a:fontScheme name="Vlastná 1">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ITEC_sablona-prezentace_C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ITEC_sablona-prezentace_C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ITEC_sablona-prezentace_C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ITEC_sablona-prezentace_C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ITEC_sablona-prezentace_C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ITEC_sablona-prezentace_C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ITEC_sablona-prezentace_C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ITEC_sablona-prezentace_C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ITEC_sablona-prezentace_C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ITEC_sablona-prezentace_C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ITEC_sablona-prezentace_C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EITEC_sablona-prezentace_CZ">
  <a:themeElements>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ITEC_sablona-prezentace_CZ">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ITEC_sablona-prezentace_C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ITEC_sablona-prezentace_C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ITEC_sablona-prezentace_C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ITEC_sablona-prezentace_C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ITEC_sablona-prezentace_C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ITEC_sablona-prezentace_C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ITEC_sablona-prezentace_C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ITEC_sablona-prezentace_C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ITEC_sablona-prezentace_C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ITEC_sablona-prezentace_C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ITEC_sablona-prezentace_C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EITEC_sablona-prezentace_CZ">
  <a:themeElements>
    <a:clrScheme name="1_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EITEC_sablona-prezentace_CZ">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1_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EITEC_sablona-prezentace_C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EITEC_sablona-prezentace_C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EITEC_sablona-prezentace_C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EITEC_sablona-prezentace_C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EITEC_sablona-prezentace_C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EITEC_sablona-prezentace_C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EITEC_sablona-prezentace_C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EITEC_sablona-prezentace_C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EITEC_sablona-prezentace_C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EITEC_sablona-prezentace_C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EITEC_sablona-prezentace_C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EITEC_sablona-prezentace_CZ">
  <a:themeElements>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ITEC_sablona-prezentace_CZ">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ITEC_sablona-prezentace_C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ITEC_sablona-prezentace_C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ITEC_sablona-prezentace_C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ITEC_sablona-prezentace_C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ITEC_sablona-prezentace_C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ITEC_sablona-prezentace_C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ITEC_sablona-prezentace_C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ITEC_sablona-prezentace_C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ITEC_sablona-prezentace_C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ITEC_sablona-prezentace_C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ITEC_sablona-prezentace_C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EITEC_sablona-prezentace_CZ">
  <a:themeElements>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ITEC_sablona-prezentace_CZ">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ITEC_sablona-prezentace_C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ITEC_sablona-prezentace_C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ITEC_sablona-prezentace_C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ITEC_sablona-prezentace_C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ITEC_sablona-prezentace_C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ITEC_sablona-prezentace_C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ITEC_sablona-prezentace_C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ITEC_sablona-prezentace_C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ITEC_sablona-prezentace_C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ITEC_sablona-prezentace_C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ITEC_sablona-prezentace_C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EITEC_sablona-prezentace_CZ">
  <a:themeElements>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ITEC_sablona-prezentace_CZ">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ITEC_sablona-prezentace_C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ITEC_sablona-prezentace_C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ITEC_sablona-prezentace_C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ITEC_sablona-prezentace_C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ITEC_sablona-prezentace_C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ITEC_sablona-prezentace_C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ITEC_sablona-prezentace_C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ITEC_sablona-prezentace_C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ITEC_sablona-prezentace_C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ITEC_sablona-prezentace_C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ITEC_sablona-prezentace_C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33</TotalTime>
  <Words>7208</Words>
  <Application>Microsoft Office PowerPoint</Application>
  <PresentationFormat>Předvádění na obrazovce (4:3)</PresentationFormat>
  <Paragraphs>2581</Paragraphs>
  <Slides>100</Slides>
  <Notes>99</Notes>
  <HiddenSlides>0</HiddenSlides>
  <MMClips>0</MMClips>
  <ScaleCrop>false</ScaleCrop>
  <HeadingPairs>
    <vt:vector size="10" baseType="variant">
      <vt:variant>
        <vt:lpstr>Použitá písma</vt:lpstr>
      </vt:variant>
      <vt:variant>
        <vt:i4>6</vt:i4>
      </vt:variant>
      <vt:variant>
        <vt:lpstr>Motiv</vt:lpstr>
      </vt:variant>
      <vt:variant>
        <vt:i4>9</vt:i4>
      </vt:variant>
      <vt:variant>
        <vt:lpstr>Vložené servery OLE</vt:lpstr>
      </vt:variant>
      <vt:variant>
        <vt:i4>2</vt:i4>
      </vt:variant>
      <vt:variant>
        <vt:lpstr>Nadpisy snímků</vt:lpstr>
      </vt:variant>
      <vt:variant>
        <vt:i4>100</vt:i4>
      </vt:variant>
      <vt:variant>
        <vt:lpstr>Vlastní prezentace</vt:lpstr>
      </vt:variant>
      <vt:variant>
        <vt:i4>9</vt:i4>
      </vt:variant>
    </vt:vector>
  </HeadingPairs>
  <TitlesOfParts>
    <vt:vector size="126" baseType="lpstr">
      <vt:lpstr>ＭＳ Ｐゴシック</vt:lpstr>
      <vt:lpstr>Arial</vt:lpstr>
      <vt:lpstr>Calibri</vt:lpstr>
      <vt:lpstr>Courier New</vt:lpstr>
      <vt:lpstr>Times New Roman</vt:lpstr>
      <vt:lpstr>Wingdings</vt:lpstr>
      <vt:lpstr>CEITEC_sablona-prezentace_CZ</vt:lpstr>
      <vt:lpstr>2_CEITEC_sablona-prezentace_CZ</vt:lpstr>
      <vt:lpstr>3_CEITEC_sablona-prezentace_CZ</vt:lpstr>
      <vt:lpstr>4_CEITEC_sablona-prezentace_CZ</vt:lpstr>
      <vt:lpstr>1_CEITEC_sablona-prezentace_CZ</vt:lpstr>
      <vt:lpstr>5_CEITEC_sablona-prezentace_CZ</vt:lpstr>
      <vt:lpstr>6_CEITEC_sablona-prezentace_CZ</vt:lpstr>
      <vt:lpstr>7_CEITEC_sablona-prezentace_CZ</vt:lpstr>
      <vt:lpstr>9_CEITEC_sablona-prezentace_CZ</vt:lpstr>
      <vt:lpstr>Dokument</vt:lpstr>
      <vt:lpstr>Acrobat Document</vt:lpstr>
      <vt:lpstr>PREFEKT &amp; CEITEC PhD school  Preparing International Grant Applications I.</vt:lpstr>
      <vt:lpstr>Content</vt:lpstr>
      <vt:lpstr>Scientific Career Path</vt:lpstr>
      <vt:lpstr>Project management – Introduction </vt:lpstr>
      <vt:lpstr>What is a Project?   </vt:lpstr>
      <vt:lpstr>Project is…   </vt:lpstr>
      <vt:lpstr>Project Management is…</vt:lpstr>
      <vt:lpstr>Project Manager is…</vt:lpstr>
      <vt:lpstr>Reasons to start a project</vt:lpstr>
      <vt:lpstr>7 Project constraints</vt:lpstr>
      <vt:lpstr>Triple constraint</vt:lpstr>
      <vt:lpstr>Time management</vt:lpstr>
      <vt:lpstr>Prezentace aplikace PowerPoint</vt:lpstr>
      <vt:lpstr>Project team</vt:lpstr>
      <vt:lpstr>Project Stakeholders</vt:lpstr>
      <vt:lpstr>Sponsor role</vt:lpstr>
      <vt:lpstr>Project Manager role</vt:lpstr>
      <vt:lpstr>Project team role</vt:lpstr>
      <vt:lpstr>Proposal Structure and Evaluation Criteria</vt:lpstr>
      <vt:lpstr>Horizon 2020</vt:lpstr>
      <vt:lpstr>Eligibility check</vt:lpstr>
      <vt:lpstr>Evaluation – Process</vt:lpstr>
      <vt:lpstr>Evaluation – Criteria</vt:lpstr>
      <vt:lpstr>Evaluation – Criteria</vt:lpstr>
      <vt:lpstr>Evaluation – interpretation of criteria</vt:lpstr>
      <vt:lpstr>Proposal Structure</vt:lpstr>
      <vt:lpstr>1 – Excellence (Scientific Part)</vt:lpstr>
      <vt:lpstr>Scientific Part – Tips </vt:lpstr>
      <vt:lpstr>a. Aim and objectives</vt:lpstr>
      <vt:lpstr>b. Background and significance </vt:lpstr>
      <vt:lpstr>c. Preliminary studies</vt:lpstr>
      <vt:lpstr>d. Research design 1/2</vt:lpstr>
      <vt:lpstr>d. Research design 2/2</vt:lpstr>
      <vt:lpstr>Example of general project design </vt:lpstr>
      <vt:lpstr>Background study on existing projects</vt:lpstr>
      <vt:lpstr>Consultation with the grant provider</vt:lpstr>
      <vt:lpstr>2 – Impact</vt:lpstr>
      <vt:lpstr>Impact – what is it?</vt:lpstr>
      <vt:lpstr>Impact throughout the project proposal</vt:lpstr>
      <vt:lpstr>Impact in H2020 – evaluation </vt:lpstr>
      <vt:lpstr>Impact in example of H2020 call  </vt:lpstr>
      <vt:lpstr>Impact in H2020 – how to approach it</vt:lpstr>
      <vt:lpstr>Basic dimensions of IMPACT</vt:lpstr>
      <vt:lpstr>Examples – Impact </vt:lpstr>
      <vt:lpstr>Impact – measures to maximize it</vt:lpstr>
      <vt:lpstr>Example: Dissemination – communication target groups</vt:lpstr>
      <vt:lpstr>Example of impact scheme</vt:lpstr>
      <vt:lpstr>3 – Implementation</vt:lpstr>
      <vt:lpstr>Project Planning Techniques and Tools</vt:lpstr>
      <vt:lpstr>Work Plan</vt:lpstr>
      <vt:lpstr>Project Charter</vt:lpstr>
      <vt:lpstr>Work Breakdown Structure (WBS)</vt:lpstr>
      <vt:lpstr>Work Breakdown Structure (WBS)</vt:lpstr>
      <vt:lpstr>Work Breakdown Structure (WBS)</vt:lpstr>
      <vt:lpstr>Work packages</vt:lpstr>
      <vt:lpstr>Work package collaborative H2020 project</vt:lpstr>
      <vt:lpstr>Work packages - Example</vt:lpstr>
      <vt:lpstr>Work package - Example</vt:lpstr>
      <vt:lpstr>PERT chart</vt:lpstr>
      <vt:lpstr>Prezentace aplikace PowerPoint</vt:lpstr>
      <vt:lpstr>Deliverable</vt:lpstr>
      <vt:lpstr>Example:  List of Deliverables</vt:lpstr>
      <vt:lpstr>Milestone</vt:lpstr>
      <vt:lpstr>List of Milestones</vt:lpstr>
      <vt:lpstr>Template and  example:  List of Milestones</vt:lpstr>
      <vt:lpstr>Milestones - example</vt:lpstr>
      <vt:lpstr>GANTT Chart – tasks and milestones</vt:lpstr>
      <vt:lpstr>Prezentace aplikace PowerPoint</vt:lpstr>
      <vt:lpstr>GANTT Chart - examples</vt:lpstr>
      <vt:lpstr>Gantt Chart Example</vt:lpstr>
      <vt:lpstr>Project management</vt:lpstr>
      <vt:lpstr>Prezentace aplikace PowerPoint</vt:lpstr>
      <vt:lpstr>Prezentace aplikace PowerPoint</vt:lpstr>
      <vt:lpstr>Planning – HR Management Plan</vt:lpstr>
      <vt:lpstr>Example</vt:lpstr>
      <vt:lpstr>Responsibility Matrix (RACI)</vt:lpstr>
      <vt:lpstr>Acquiring &amp; Developing Project Team</vt:lpstr>
      <vt:lpstr>Budget</vt:lpstr>
      <vt:lpstr>Preliminary issues to be considered</vt:lpstr>
      <vt:lpstr>Practical issues to be considered</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Budget – tips </vt:lpstr>
      <vt:lpstr>Prezentace aplikace PowerPoint</vt:lpstr>
      <vt:lpstr>Running the Project on Day-to-Day Basis – Monitoring, reporting and control, Project closing </vt:lpstr>
      <vt:lpstr>Day-to-day project management</vt:lpstr>
      <vt:lpstr>Implementing</vt:lpstr>
      <vt:lpstr>Monitoring</vt:lpstr>
      <vt:lpstr>Prezentace aplikace PowerPoint</vt:lpstr>
      <vt:lpstr>Prezentace aplikace PowerPoint</vt:lpstr>
      <vt:lpstr>Change management</vt:lpstr>
      <vt:lpstr>Communication</vt:lpstr>
      <vt:lpstr>Prezentace aplikace PowerPoint</vt:lpstr>
      <vt:lpstr>Closing a project</vt:lpstr>
      <vt:lpstr>Sources of information</vt:lpstr>
      <vt:lpstr>Thank you for your attention</vt:lpstr>
      <vt:lpstr>kampus MU</vt:lpstr>
      <vt:lpstr>Kampus vut</vt:lpstr>
      <vt:lpstr>rp1</vt:lpstr>
      <vt:lpstr>rp2</vt:lpstr>
      <vt:lpstr>rp3</vt:lpstr>
      <vt:lpstr>rp4</vt:lpstr>
      <vt:lpstr>rp5</vt:lpstr>
      <vt:lpstr>rp6</vt:lpstr>
      <vt:lpstr>rp7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PREFEKT &amp; CEITEC PhD school  Preparing International Grant Applications I.</dc:title>
  <dc:creator>OV</dc:creator>
  <cp:lastModifiedBy>Dominika Hobzová</cp:lastModifiedBy>
  <cp:revision>8</cp:revision>
  <dcterms:modified xsi:type="dcterms:W3CDTF">2017-05-19T08:18:43Z</dcterms:modified>
</cp:coreProperties>
</file>