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5" r:id="rId3"/>
    <p:sldId id="276" r:id="rId4"/>
    <p:sldId id="277" r:id="rId5"/>
    <p:sldId id="270" r:id="rId6"/>
    <p:sldId id="279" r:id="rId7"/>
    <p:sldId id="303" r:id="rId8"/>
    <p:sldId id="283" r:id="rId9"/>
    <p:sldId id="282" r:id="rId10"/>
    <p:sldId id="284" r:id="rId11"/>
    <p:sldId id="285" r:id="rId12"/>
    <p:sldId id="287" r:id="rId13"/>
    <p:sldId id="286" r:id="rId14"/>
    <p:sldId id="306" r:id="rId15"/>
    <p:sldId id="307" r:id="rId16"/>
    <p:sldId id="305" r:id="rId17"/>
    <p:sldId id="291" r:id="rId18"/>
    <p:sldId id="296" r:id="rId19"/>
    <p:sldId id="292" r:id="rId20"/>
    <p:sldId id="293" r:id="rId21"/>
    <p:sldId id="300" r:id="rId22"/>
    <p:sldId id="288" r:id="rId23"/>
    <p:sldId id="265" r:id="rId24"/>
    <p:sldId id="302" r:id="rId25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6699FF"/>
    <a:srgbClr val="FF5050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4611" autoAdjust="0"/>
  </p:normalViewPr>
  <p:slideViewPr>
    <p:cSldViewPr snapToGrid="0">
      <p:cViewPr varScale="1">
        <p:scale>
          <a:sx n="105" d="100"/>
          <a:sy n="105" d="100"/>
        </p:scale>
        <p:origin x="127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Badik\Documents\OV\Kopie%20-%20Zdroje%20VaV_2004-2015%20(00000002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List_aplikace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Badik\Documents\OV\prezentace\PREFEKT\Zdroje_VaV_vc_201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Badik\Documents\OV\Kopie%20-%20Zdroje%20VaV_2004-2015%20(00000002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Badik\Documents\OV\Kopie%20-%20Zdroje%20VaV_2004-2015%20(0000000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dirty="0"/>
              <a:t>MU </a:t>
            </a:r>
            <a:r>
              <a:rPr lang="cs-CZ" sz="1600" b="1" dirty="0" err="1"/>
              <a:t>Research</a:t>
            </a:r>
            <a:r>
              <a:rPr lang="cs-CZ" sz="1600" b="1" baseline="0" dirty="0"/>
              <a:t> </a:t>
            </a:r>
            <a:r>
              <a:rPr lang="cs-CZ" sz="1600" b="1" baseline="0" dirty="0" err="1" smtClean="0"/>
              <a:t>Funding</a:t>
            </a:r>
            <a:r>
              <a:rPr lang="cs-CZ" sz="1600" b="1" baseline="0" dirty="0" smtClean="0"/>
              <a:t> - 2015</a:t>
            </a:r>
            <a:endParaRPr lang="cs-CZ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049037644363965E-3"/>
          <c:y val="6.2037989399538848E-2"/>
          <c:w val="0.99115186257927257"/>
          <c:h val="0.7149673527764580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B88-40B5-8032-5123BA68D3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B88-40B5-8032-5123BA68D3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B88-40B5-8032-5123BA68D3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B88-40B5-8032-5123BA68D3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B88-40B5-8032-5123BA68D30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B88-40B5-8032-5123BA68D30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B88-40B5-8032-5123BA68D30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B88-40B5-8032-5123BA68D30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B88-40B5-8032-5123BA68D30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A12A141-C669-4022-8412-BF2439E88EEB}" type="VALUE">
                      <a:rPr lang="en-US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B88-40B5-8032-5123BA68D309}"/>
                </c:ext>
              </c:extLst>
            </c:dLbl>
            <c:dLbl>
              <c:idx val="4"/>
              <c:layout>
                <c:manualLayout>
                  <c:x val="6.2619817472859982E-2"/>
                  <c:y val="3.91393286635370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88-40B5-8032-5123BA68D3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List3!$A$39:$A$44</c:f>
              <c:strCache>
                <c:ptCount val="6"/>
                <c:pt idx="0">
                  <c:v>Institutional support</c:v>
                </c:pt>
                <c:pt idx="1">
                  <c:v>Specific research</c:v>
                </c:pt>
                <c:pt idx="2">
                  <c:v>National sources</c:v>
                </c:pt>
                <c:pt idx="3">
                  <c:v>International sources</c:v>
                </c:pt>
                <c:pt idx="4">
                  <c:v>EU Structural Funds</c:v>
                </c:pt>
                <c:pt idx="5">
                  <c:v>Other</c:v>
                </c:pt>
              </c:strCache>
            </c:strRef>
          </c:cat>
          <c:val>
            <c:numRef>
              <c:f>List3!$C$39:$C$44</c:f>
              <c:numCache>
                <c:formatCode>0%</c:formatCode>
                <c:ptCount val="6"/>
                <c:pt idx="0">
                  <c:v>0.26717370040898264</c:v>
                </c:pt>
                <c:pt idx="1">
                  <c:v>6.4645126930232819E-2</c:v>
                </c:pt>
                <c:pt idx="2">
                  <c:v>0.25758402888995918</c:v>
                </c:pt>
                <c:pt idx="3">
                  <c:v>5.9681895829814022E-2</c:v>
                </c:pt>
                <c:pt idx="4">
                  <c:v>0.34599325963343275</c:v>
                </c:pt>
                <c:pt idx="5">
                  <c:v>4.9219883075785316E-3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88-40B5-8032-5123BA68D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48816488683835E-2"/>
          <c:y val="0.70584902243173608"/>
          <c:w val="0.9189496352737766"/>
          <c:h val="0.27808321509523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2004 – 2014 (NEI)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9240002946572666E-2"/>
          <c:y val="0.17584873917810295"/>
          <c:w val="0.66140455982117985"/>
          <c:h val="0.64457901838813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'MU celkem'!$A$6</c:f>
              <c:strCache>
                <c:ptCount val="1"/>
                <c:pt idx="0">
                  <c:v>Institututional support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'MU celkem'!$B$4:$L$5</c:f>
              <c:multiLvlStrCache>
                <c:ptCount val="11"/>
                <c:lvl>
                  <c:pt idx="0">
                    <c:v>2004</c:v>
                  </c:pt>
                  <c:pt idx="1">
                    <c:v>2005</c:v>
                  </c:pt>
                  <c:pt idx="2">
                    <c:v>2006</c:v>
                  </c:pt>
                  <c:pt idx="3">
                    <c:v>2007</c:v>
                  </c:pt>
                  <c:pt idx="4">
                    <c:v>2008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  <c:pt idx="10">
                    <c:v>2014</c:v>
                  </c:pt>
                </c:lvl>
                <c:lvl>
                  <c:pt idx="0">
                    <c:v> NEI</c:v>
                  </c:pt>
                </c:lvl>
              </c:multiLvlStrCache>
            </c:multiLvlStrRef>
          </c:cat>
          <c:val>
            <c:numRef>
              <c:f>'MU celkem'!$B$6:$L$6</c:f>
              <c:numCache>
                <c:formatCode>General</c:formatCode>
                <c:ptCount val="11"/>
                <c:pt idx="6" formatCode="#,##0">
                  <c:v>137586</c:v>
                </c:pt>
                <c:pt idx="7" formatCode="#,##0">
                  <c:v>291262</c:v>
                </c:pt>
                <c:pt idx="8" formatCode="#,##0">
                  <c:v>509736</c:v>
                </c:pt>
                <c:pt idx="9" formatCode="#,##0">
                  <c:v>537550</c:v>
                </c:pt>
                <c:pt idx="10" formatCode="#,##0">
                  <c:v>529317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8F-44D3-B5F6-9ABF97032CAF}"/>
            </c:ext>
          </c:extLst>
        </c:ser>
        <c:ser>
          <c:idx val="1"/>
          <c:order val="1"/>
          <c:tx>
            <c:strRef>
              <c:f>'MU celkem'!$A$7</c:f>
              <c:strCache>
                <c:ptCount val="1"/>
                <c:pt idx="0">
                  <c:v>Research plans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'MU celkem'!$B$4:$L$5</c:f>
              <c:multiLvlStrCache>
                <c:ptCount val="11"/>
                <c:lvl>
                  <c:pt idx="0">
                    <c:v>2004</c:v>
                  </c:pt>
                  <c:pt idx="1">
                    <c:v>2005</c:v>
                  </c:pt>
                  <c:pt idx="2">
                    <c:v>2006</c:v>
                  </c:pt>
                  <c:pt idx="3">
                    <c:v>2007</c:v>
                  </c:pt>
                  <c:pt idx="4">
                    <c:v>2008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  <c:pt idx="10">
                    <c:v>2014</c:v>
                  </c:pt>
                </c:lvl>
                <c:lvl>
                  <c:pt idx="0">
                    <c:v> NEI</c:v>
                  </c:pt>
                </c:lvl>
              </c:multiLvlStrCache>
            </c:multiLvlStrRef>
          </c:cat>
          <c:val>
            <c:numRef>
              <c:f>'MU celkem'!$B$7:$L$7</c:f>
              <c:numCache>
                <c:formatCode>#,##0</c:formatCode>
                <c:ptCount val="11"/>
                <c:pt idx="0">
                  <c:v>115733.00992000019</c:v>
                </c:pt>
                <c:pt idx="1">
                  <c:v>252627.30899999995</c:v>
                </c:pt>
                <c:pt idx="2">
                  <c:v>255058.29955999984</c:v>
                </c:pt>
                <c:pt idx="3">
                  <c:v>316469.66923999914</c:v>
                </c:pt>
                <c:pt idx="4">
                  <c:v>317957.11257000017</c:v>
                </c:pt>
                <c:pt idx="5">
                  <c:v>354552.55747000029</c:v>
                </c:pt>
                <c:pt idx="6">
                  <c:v>239057.94565000036</c:v>
                </c:pt>
                <c:pt idx="7">
                  <c:v>150094.85327999989</c:v>
                </c:pt>
                <c:pt idx="8">
                  <c:v>25372.745749999984</c:v>
                </c:pt>
                <c:pt idx="9">
                  <c:v>12666.901980000004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8F-44D3-B5F6-9ABF97032CAF}"/>
            </c:ext>
          </c:extLst>
        </c:ser>
        <c:ser>
          <c:idx val="2"/>
          <c:order val="2"/>
          <c:tx>
            <c:strRef>
              <c:f>'MU celkem'!$A$8</c:f>
              <c:strCache>
                <c:ptCount val="1"/>
                <c:pt idx="0">
                  <c:v>Specific research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'MU celkem'!$B$4:$L$5</c:f>
              <c:multiLvlStrCache>
                <c:ptCount val="11"/>
                <c:lvl>
                  <c:pt idx="0">
                    <c:v>2004</c:v>
                  </c:pt>
                  <c:pt idx="1">
                    <c:v>2005</c:v>
                  </c:pt>
                  <c:pt idx="2">
                    <c:v>2006</c:v>
                  </c:pt>
                  <c:pt idx="3">
                    <c:v>2007</c:v>
                  </c:pt>
                  <c:pt idx="4">
                    <c:v>2008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  <c:pt idx="10">
                    <c:v>2014</c:v>
                  </c:pt>
                </c:lvl>
                <c:lvl>
                  <c:pt idx="0">
                    <c:v> NEI</c:v>
                  </c:pt>
                </c:lvl>
              </c:multiLvlStrCache>
            </c:multiLvlStrRef>
          </c:cat>
          <c:val>
            <c:numRef>
              <c:f>'MU celkem'!$B$8:$L$8</c:f>
              <c:numCache>
                <c:formatCode>#,##0</c:formatCode>
                <c:ptCount val="11"/>
                <c:pt idx="0">
                  <c:v>98047.869000000021</c:v>
                </c:pt>
                <c:pt idx="1">
                  <c:v>99468.999999999956</c:v>
                </c:pt>
                <c:pt idx="2">
                  <c:v>112915.00000000006</c:v>
                </c:pt>
                <c:pt idx="3">
                  <c:v>119959.00000000022</c:v>
                </c:pt>
                <c:pt idx="4">
                  <c:v>121969.9999999999</c:v>
                </c:pt>
                <c:pt idx="5">
                  <c:v>130696.31104999993</c:v>
                </c:pt>
                <c:pt idx="6">
                  <c:v>106454.80386999986</c:v>
                </c:pt>
                <c:pt idx="7">
                  <c:v>116101.48391999997</c:v>
                </c:pt>
                <c:pt idx="8">
                  <c:v>127658.70967999981</c:v>
                </c:pt>
                <c:pt idx="9">
                  <c:v>135470.89072999984</c:v>
                </c:pt>
                <c:pt idx="10">
                  <c:v>137985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8F-44D3-B5F6-9ABF97032CAF}"/>
            </c:ext>
          </c:extLst>
        </c:ser>
        <c:ser>
          <c:idx val="3"/>
          <c:order val="3"/>
          <c:tx>
            <c:strRef>
              <c:f>'MU celkem'!$A$9</c:f>
              <c:strCache>
                <c:ptCount val="1"/>
                <c:pt idx="0">
                  <c:v>National sources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'MU celkem'!$B$4:$L$5</c:f>
              <c:multiLvlStrCache>
                <c:ptCount val="11"/>
                <c:lvl>
                  <c:pt idx="0">
                    <c:v>2004</c:v>
                  </c:pt>
                  <c:pt idx="1">
                    <c:v>2005</c:v>
                  </c:pt>
                  <c:pt idx="2">
                    <c:v>2006</c:v>
                  </c:pt>
                  <c:pt idx="3">
                    <c:v>2007</c:v>
                  </c:pt>
                  <c:pt idx="4">
                    <c:v>2008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  <c:pt idx="10">
                    <c:v>2014</c:v>
                  </c:pt>
                </c:lvl>
                <c:lvl>
                  <c:pt idx="0">
                    <c:v> NEI</c:v>
                  </c:pt>
                </c:lvl>
              </c:multiLvlStrCache>
            </c:multiLvlStrRef>
          </c:cat>
          <c:val>
            <c:numRef>
              <c:f>'MU celkem'!$B$9:$L$9</c:f>
              <c:numCache>
                <c:formatCode>#,##0</c:formatCode>
                <c:ptCount val="11"/>
                <c:pt idx="0">
                  <c:v>130184.85644999999</c:v>
                </c:pt>
                <c:pt idx="1">
                  <c:v>180406.17578999995</c:v>
                </c:pt>
                <c:pt idx="2">
                  <c:v>229418.89673999997</c:v>
                </c:pt>
                <c:pt idx="3">
                  <c:v>260830.22297999985</c:v>
                </c:pt>
                <c:pt idx="4">
                  <c:v>287592.55296000006</c:v>
                </c:pt>
                <c:pt idx="5">
                  <c:v>338782.59629000013</c:v>
                </c:pt>
                <c:pt idx="6">
                  <c:v>364903.77820999996</c:v>
                </c:pt>
                <c:pt idx="7">
                  <c:v>413193.57842999999</c:v>
                </c:pt>
                <c:pt idx="8">
                  <c:v>374091.19430999982</c:v>
                </c:pt>
                <c:pt idx="9">
                  <c:v>416439.58376000024</c:v>
                </c:pt>
                <c:pt idx="10">
                  <c:v>497499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8F-44D3-B5F6-9ABF97032CAF}"/>
            </c:ext>
          </c:extLst>
        </c:ser>
        <c:ser>
          <c:idx val="4"/>
          <c:order val="4"/>
          <c:tx>
            <c:strRef>
              <c:f>'MU celkem'!$A$10</c:f>
              <c:strCache>
                <c:ptCount val="1"/>
                <c:pt idx="0">
                  <c:v>International sources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'MU celkem'!$B$4:$L$5</c:f>
              <c:multiLvlStrCache>
                <c:ptCount val="11"/>
                <c:lvl>
                  <c:pt idx="0">
                    <c:v>2004</c:v>
                  </c:pt>
                  <c:pt idx="1">
                    <c:v>2005</c:v>
                  </c:pt>
                  <c:pt idx="2">
                    <c:v>2006</c:v>
                  </c:pt>
                  <c:pt idx="3">
                    <c:v>2007</c:v>
                  </c:pt>
                  <c:pt idx="4">
                    <c:v>2008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  <c:pt idx="10">
                    <c:v>2014</c:v>
                  </c:pt>
                </c:lvl>
                <c:lvl>
                  <c:pt idx="0">
                    <c:v> NEI</c:v>
                  </c:pt>
                </c:lvl>
              </c:multiLvlStrCache>
            </c:multiLvlStrRef>
          </c:cat>
          <c:val>
            <c:numRef>
              <c:f>'MU celkem'!$B$10:$L$10</c:f>
              <c:numCache>
                <c:formatCode>#,##0</c:formatCode>
                <c:ptCount val="11"/>
                <c:pt idx="0">
                  <c:v>17743.121810000001</c:v>
                </c:pt>
                <c:pt idx="1">
                  <c:v>15515.561610000006</c:v>
                </c:pt>
                <c:pt idx="2">
                  <c:v>15620.926160000003</c:v>
                </c:pt>
                <c:pt idx="3">
                  <c:v>18683.443699999985</c:v>
                </c:pt>
                <c:pt idx="4">
                  <c:v>26516.61158999999</c:v>
                </c:pt>
                <c:pt idx="5">
                  <c:v>25889.166190000018</c:v>
                </c:pt>
                <c:pt idx="6">
                  <c:v>27957.047909999965</c:v>
                </c:pt>
                <c:pt idx="7">
                  <c:v>34510.648229999962</c:v>
                </c:pt>
                <c:pt idx="8">
                  <c:v>44561.337269999945</c:v>
                </c:pt>
                <c:pt idx="9">
                  <c:v>58606.082389999981</c:v>
                </c:pt>
                <c:pt idx="10">
                  <c:v>82601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8F-44D3-B5F6-9ABF97032CAF}"/>
            </c:ext>
          </c:extLst>
        </c:ser>
        <c:ser>
          <c:idx val="5"/>
          <c:order val="5"/>
          <c:tx>
            <c:strRef>
              <c:f>'MU celkem'!$A$11</c:f>
              <c:strCache>
                <c:ptCount val="1"/>
                <c:pt idx="0">
                  <c:v>Structural funds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'MU celkem'!$B$4:$L$5</c:f>
              <c:multiLvlStrCache>
                <c:ptCount val="11"/>
                <c:lvl>
                  <c:pt idx="0">
                    <c:v>2004</c:v>
                  </c:pt>
                  <c:pt idx="1">
                    <c:v>2005</c:v>
                  </c:pt>
                  <c:pt idx="2">
                    <c:v>2006</c:v>
                  </c:pt>
                  <c:pt idx="3">
                    <c:v>2007</c:v>
                  </c:pt>
                  <c:pt idx="4">
                    <c:v>2008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  <c:pt idx="10">
                    <c:v>2014</c:v>
                  </c:pt>
                </c:lvl>
                <c:lvl>
                  <c:pt idx="0">
                    <c:v> NEI</c:v>
                  </c:pt>
                </c:lvl>
              </c:multiLvlStrCache>
            </c:multiLvlStrRef>
          </c:cat>
          <c:val>
            <c:numRef>
              <c:f>'MU celkem'!$B$11:$L$11</c:f>
              <c:numCache>
                <c:formatCode>General</c:formatCode>
                <c:ptCount val="11"/>
                <c:pt idx="5" formatCode="#,##0">
                  <c:v>17077.511329999994</c:v>
                </c:pt>
                <c:pt idx="6" formatCode="#,##0">
                  <c:v>66560.211210000038</c:v>
                </c:pt>
                <c:pt idx="7" formatCode="#,##0">
                  <c:v>120349.21207999995</c:v>
                </c:pt>
                <c:pt idx="8" formatCode="#,##0">
                  <c:v>372276.47030999983</c:v>
                </c:pt>
                <c:pt idx="9" formatCode="#,##0">
                  <c:v>583842.90704000054</c:v>
                </c:pt>
                <c:pt idx="10" formatCode="#,##0">
                  <c:v>678325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8F-44D3-B5F6-9ABF97032CAF}"/>
            </c:ext>
          </c:extLst>
        </c:ser>
        <c:ser>
          <c:idx val="6"/>
          <c:order val="6"/>
          <c:tx>
            <c:strRef>
              <c:f>'MU celkem'!$A$12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 celkem'!$B$4:$L$5</c:f>
              <c:multiLvlStrCache>
                <c:ptCount val="11"/>
                <c:lvl>
                  <c:pt idx="0">
                    <c:v>2004</c:v>
                  </c:pt>
                  <c:pt idx="1">
                    <c:v>2005</c:v>
                  </c:pt>
                  <c:pt idx="2">
                    <c:v>2006</c:v>
                  </c:pt>
                  <c:pt idx="3">
                    <c:v>2007</c:v>
                  </c:pt>
                  <c:pt idx="4">
                    <c:v>2008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  <c:pt idx="10">
                    <c:v>2014</c:v>
                  </c:pt>
                </c:lvl>
                <c:lvl>
                  <c:pt idx="0">
                    <c:v> NEI</c:v>
                  </c:pt>
                </c:lvl>
              </c:multiLvlStrCache>
            </c:multiLvlStrRef>
          </c:cat>
          <c:val>
            <c:numRef>
              <c:f>'MU celkem'!$B$12:$L$12</c:f>
              <c:numCache>
                <c:formatCode>#,##0</c:formatCode>
                <c:ptCount val="11"/>
                <c:pt idx="0">
                  <c:v>8431.8533299999908</c:v>
                </c:pt>
                <c:pt idx="1">
                  <c:v>11257.10804000001</c:v>
                </c:pt>
                <c:pt idx="2">
                  <c:v>20045.975660000007</c:v>
                </c:pt>
                <c:pt idx="3">
                  <c:v>9346.965720000002</c:v>
                </c:pt>
                <c:pt idx="4">
                  <c:v>11666.26065</c:v>
                </c:pt>
                <c:pt idx="5">
                  <c:v>11319.5347</c:v>
                </c:pt>
                <c:pt idx="6">
                  <c:v>13797.052159999997</c:v>
                </c:pt>
                <c:pt idx="7">
                  <c:v>12163.499140000005</c:v>
                </c:pt>
                <c:pt idx="8">
                  <c:v>10733.53266000001</c:v>
                </c:pt>
                <c:pt idx="9">
                  <c:v>10272.417919999998</c:v>
                </c:pt>
                <c:pt idx="10">
                  <c:v>10274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8F-44D3-B5F6-9ABF97032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583232"/>
        <c:axId val="135584768"/>
      </c:barChart>
      <c:catAx>
        <c:axId val="1355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5584768"/>
        <c:crosses val="autoZero"/>
        <c:auto val="1"/>
        <c:lblAlgn val="ctr"/>
        <c:lblOffset val="100"/>
        <c:noMultiLvlLbl val="0"/>
      </c:catAx>
      <c:valAx>
        <c:axId val="13558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558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2004 </a:t>
            </a:r>
            <a:r>
              <a:rPr lang="cs-CZ" dirty="0"/>
              <a:t>- 2013 (INV)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'MU celkem'!$AL$6</c:f>
              <c:strCache>
                <c:ptCount val="1"/>
                <c:pt idx="0">
                  <c:v>Institutional support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'MU celkem'!$AM$4:$AV$5</c:f>
              <c:multiLvlStrCache>
                <c:ptCount val="10"/>
                <c:lvl>
                  <c:pt idx="0">
                    <c:v>2004</c:v>
                  </c:pt>
                  <c:pt idx="1">
                    <c:v>2005</c:v>
                  </c:pt>
                  <c:pt idx="2">
                    <c:v>2006</c:v>
                  </c:pt>
                  <c:pt idx="3">
                    <c:v>2007</c:v>
                  </c:pt>
                  <c:pt idx="4">
                    <c:v>2008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</c:lvl>
                <c:lvl>
                  <c:pt idx="0">
                    <c:v> INV</c:v>
                  </c:pt>
                </c:lvl>
              </c:multiLvlStrCache>
            </c:multiLvlStrRef>
          </c:cat>
          <c:val>
            <c:numRef>
              <c:f>'MU celkem'!$AM$6:$AV$6</c:f>
              <c:numCache>
                <c:formatCode>General</c:formatCode>
                <c:ptCount val="10"/>
                <c:pt idx="6" formatCode="#,##0">
                  <c:v>10618</c:v>
                </c:pt>
                <c:pt idx="7" formatCode="#,##0">
                  <c:v>16422</c:v>
                </c:pt>
                <c:pt idx="8" formatCode="#,##0">
                  <c:v>9800</c:v>
                </c:pt>
                <c:pt idx="9" formatCode="#,##0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B-482E-BE7F-6B2B9DE4C1FB}"/>
            </c:ext>
          </c:extLst>
        </c:ser>
        <c:ser>
          <c:idx val="1"/>
          <c:order val="1"/>
          <c:tx>
            <c:strRef>
              <c:f>'MU celkem'!$AL$7</c:f>
              <c:strCache>
                <c:ptCount val="1"/>
                <c:pt idx="0">
                  <c:v>Research plans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'MU celkem'!$AM$4:$AV$5</c:f>
              <c:multiLvlStrCache>
                <c:ptCount val="10"/>
                <c:lvl>
                  <c:pt idx="0">
                    <c:v>2004</c:v>
                  </c:pt>
                  <c:pt idx="1">
                    <c:v>2005</c:v>
                  </c:pt>
                  <c:pt idx="2">
                    <c:v>2006</c:v>
                  </c:pt>
                  <c:pt idx="3">
                    <c:v>2007</c:v>
                  </c:pt>
                  <c:pt idx="4">
                    <c:v>2008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</c:lvl>
                <c:lvl>
                  <c:pt idx="0">
                    <c:v> INV</c:v>
                  </c:pt>
                </c:lvl>
              </c:multiLvlStrCache>
            </c:multiLvlStrRef>
          </c:cat>
          <c:val>
            <c:numRef>
              <c:f>'MU celkem'!$AM$7:$AV$7</c:f>
              <c:numCache>
                <c:formatCode>#,##0</c:formatCode>
                <c:ptCount val="10"/>
                <c:pt idx="0">
                  <c:v>21034.662479999999</c:v>
                </c:pt>
                <c:pt idx="1">
                  <c:v>86041.918210000018</c:v>
                </c:pt>
                <c:pt idx="2">
                  <c:v>87085.705359999993</c:v>
                </c:pt>
                <c:pt idx="3">
                  <c:v>83970.111740000008</c:v>
                </c:pt>
                <c:pt idx="4">
                  <c:v>88550.189809999996</c:v>
                </c:pt>
                <c:pt idx="5">
                  <c:v>58230.738240000013</c:v>
                </c:pt>
                <c:pt idx="6">
                  <c:v>26297.361710000005</c:v>
                </c:pt>
                <c:pt idx="7">
                  <c:v>15495.6098</c:v>
                </c:pt>
                <c:pt idx="8">
                  <c:v>2869.1439999999998</c:v>
                </c:pt>
                <c:pt idx="9">
                  <c:v>1832.777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BB-482E-BE7F-6B2B9DE4C1FB}"/>
            </c:ext>
          </c:extLst>
        </c:ser>
        <c:ser>
          <c:idx val="2"/>
          <c:order val="2"/>
          <c:tx>
            <c:strRef>
              <c:f>'MU celkem'!$AL$8</c:f>
              <c:strCache>
                <c:ptCount val="1"/>
                <c:pt idx="0">
                  <c:v>Specific research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'MU celkem'!$AM$4:$AV$5</c:f>
              <c:multiLvlStrCache>
                <c:ptCount val="10"/>
                <c:lvl>
                  <c:pt idx="0">
                    <c:v>2004</c:v>
                  </c:pt>
                  <c:pt idx="1">
                    <c:v>2005</c:v>
                  </c:pt>
                  <c:pt idx="2">
                    <c:v>2006</c:v>
                  </c:pt>
                  <c:pt idx="3">
                    <c:v>2007</c:v>
                  </c:pt>
                  <c:pt idx="4">
                    <c:v>2008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</c:lvl>
                <c:lvl>
                  <c:pt idx="0">
                    <c:v> INV</c:v>
                  </c:pt>
                </c:lvl>
              </c:multiLvlStrCache>
            </c:multiLvlStrRef>
          </c:cat>
          <c:val>
            <c:numRef>
              <c:f>'MU celkem'!$AM$8:$AV$8</c:f>
              <c:numCache>
                <c:formatCode>#,##0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120</c:v>
                </c:pt>
                <c:pt idx="7">
                  <c:v>80.117999999999995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BB-482E-BE7F-6B2B9DE4C1FB}"/>
            </c:ext>
          </c:extLst>
        </c:ser>
        <c:ser>
          <c:idx val="3"/>
          <c:order val="3"/>
          <c:tx>
            <c:strRef>
              <c:f>'MU celkem'!$AL$9</c:f>
              <c:strCache>
                <c:ptCount val="1"/>
                <c:pt idx="0">
                  <c:v>National grants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'MU celkem'!$AM$4:$AV$5</c:f>
              <c:multiLvlStrCache>
                <c:ptCount val="10"/>
                <c:lvl>
                  <c:pt idx="0">
                    <c:v>2004</c:v>
                  </c:pt>
                  <c:pt idx="1">
                    <c:v>2005</c:v>
                  </c:pt>
                  <c:pt idx="2">
                    <c:v>2006</c:v>
                  </c:pt>
                  <c:pt idx="3">
                    <c:v>2007</c:v>
                  </c:pt>
                  <c:pt idx="4">
                    <c:v>2008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</c:lvl>
                <c:lvl>
                  <c:pt idx="0">
                    <c:v> INV</c:v>
                  </c:pt>
                </c:lvl>
              </c:multiLvlStrCache>
            </c:multiLvlStrRef>
          </c:cat>
          <c:val>
            <c:numRef>
              <c:f>'MU celkem'!$AM$9:$AV$9</c:f>
              <c:numCache>
                <c:formatCode>#,##0</c:formatCode>
                <c:ptCount val="10"/>
                <c:pt idx="0">
                  <c:v>3893.3377600000003</c:v>
                </c:pt>
                <c:pt idx="1">
                  <c:v>10338.596149999998</c:v>
                </c:pt>
                <c:pt idx="2">
                  <c:v>113940.65194000001</c:v>
                </c:pt>
                <c:pt idx="3">
                  <c:v>25730.265389999997</c:v>
                </c:pt>
                <c:pt idx="4">
                  <c:v>1448.0733600000001</c:v>
                </c:pt>
                <c:pt idx="5">
                  <c:v>7117.9641299999994</c:v>
                </c:pt>
                <c:pt idx="6">
                  <c:v>4800.6203500000001</c:v>
                </c:pt>
                <c:pt idx="7">
                  <c:v>4592.6253399999996</c:v>
                </c:pt>
                <c:pt idx="8">
                  <c:v>7747.2416999999996</c:v>
                </c:pt>
                <c:pt idx="9">
                  <c:v>6139.4347699999998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BB-482E-BE7F-6B2B9DE4C1FB}"/>
            </c:ext>
          </c:extLst>
        </c:ser>
        <c:ser>
          <c:idx val="4"/>
          <c:order val="4"/>
          <c:tx>
            <c:strRef>
              <c:f>'MU celkem'!$AL$10</c:f>
              <c:strCache>
                <c:ptCount val="1"/>
                <c:pt idx="0">
                  <c:v>International grants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'MU celkem'!$AM$4:$AV$5</c:f>
              <c:multiLvlStrCache>
                <c:ptCount val="10"/>
                <c:lvl>
                  <c:pt idx="0">
                    <c:v>2004</c:v>
                  </c:pt>
                  <c:pt idx="1">
                    <c:v>2005</c:v>
                  </c:pt>
                  <c:pt idx="2">
                    <c:v>2006</c:v>
                  </c:pt>
                  <c:pt idx="3">
                    <c:v>2007</c:v>
                  </c:pt>
                  <c:pt idx="4">
                    <c:v>2008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</c:lvl>
                <c:lvl>
                  <c:pt idx="0">
                    <c:v> INV</c:v>
                  </c:pt>
                </c:lvl>
              </c:multiLvlStrCache>
            </c:multiLvlStrRef>
          </c:cat>
          <c:val>
            <c:numRef>
              <c:f>'MU celkem'!$AM$10:$AV$10</c:f>
              <c:numCache>
                <c:formatCode>#,##0</c:formatCode>
                <c:ptCount val="10"/>
                <c:pt idx="0">
                  <c:v>0</c:v>
                </c:pt>
                <c:pt idx="1">
                  <c:v>55.856099999999998</c:v>
                </c:pt>
                <c:pt idx="2">
                  <c:v>0</c:v>
                </c:pt>
                <c:pt idx="3">
                  <c:v>369.59</c:v>
                </c:pt>
                <c:pt idx="4">
                  <c:v>2139.0591000000004</c:v>
                </c:pt>
                <c:pt idx="5">
                  <c:v>86.71</c:v>
                </c:pt>
                <c:pt idx="6">
                  <c:v>594.79999999999995</c:v>
                </c:pt>
                <c:pt idx="7">
                  <c:v>0</c:v>
                </c:pt>
                <c:pt idx="8">
                  <c:v>357.51420000000002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BB-482E-BE7F-6B2B9DE4C1FB}"/>
            </c:ext>
          </c:extLst>
        </c:ser>
        <c:ser>
          <c:idx val="5"/>
          <c:order val="5"/>
          <c:tx>
            <c:strRef>
              <c:f>'MU celkem'!$AL$11</c:f>
              <c:strCache>
                <c:ptCount val="1"/>
                <c:pt idx="0">
                  <c:v>Structural funds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'MU celkem'!$AM$4:$AV$5</c:f>
              <c:multiLvlStrCache>
                <c:ptCount val="10"/>
                <c:lvl>
                  <c:pt idx="0">
                    <c:v>2004</c:v>
                  </c:pt>
                  <c:pt idx="1">
                    <c:v>2005</c:v>
                  </c:pt>
                  <c:pt idx="2">
                    <c:v>2006</c:v>
                  </c:pt>
                  <c:pt idx="3">
                    <c:v>2007</c:v>
                  </c:pt>
                  <c:pt idx="4">
                    <c:v>2008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</c:lvl>
                <c:lvl>
                  <c:pt idx="0">
                    <c:v> INV</c:v>
                  </c:pt>
                </c:lvl>
              </c:multiLvlStrCache>
            </c:multiLvlStrRef>
          </c:cat>
          <c:val>
            <c:numRef>
              <c:f>'MU celkem'!$AM$11:$AV$11</c:f>
              <c:numCache>
                <c:formatCode>General</c:formatCode>
                <c:ptCount val="10"/>
                <c:pt idx="5" formatCode="#,##0">
                  <c:v>1125</c:v>
                </c:pt>
                <c:pt idx="6" formatCode="#,##0">
                  <c:v>41173.293360000003</c:v>
                </c:pt>
                <c:pt idx="7" formatCode="#,##0">
                  <c:v>229632.74445</c:v>
                </c:pt>
                <c:pt idx="8" formatCode="#,##0">
                  <c:v>1125257.8459300008</c:v>
                </c:pt>
                <c:pt idx="9" formatCode="#,##0">
                  <c:v>1525232.9095299998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BB-482E-BE7F-6B2B9DE4C1FB}"/>
            </c:ext>
          </c:extLst>
        </c:ser>
        <c:ser>
          <c:idx val="6"/>
          <c:order val="6"/>
          <c:tx>
            <c:strRef>
              <c:f>'MU celkem'!$AL$12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 celkem'!$AM$4:$AV$5</c:f>
              <c:multiLvlStrCache>
                <c:ptCount val="10"/>
                <c:lvl>
                  <c:pt idx="0">
                    <c:v>2004</c:v>
                  </c:pt>
                  <c:pt idx="1">
                    <c:v>2005</c:v>
                  </c:pt>
                  <c:pt idx="2">
                    <c:v>2006</c:v>
                  </c:pt>
                  <c:pt idx="3">
                    <c:v>2007</c:v>
                  </c:pt>
                  <c:pt idx="4">
                    <c:v>2008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</c:lvl>
                <c:lvl>
                  <c:pt idx="0">
                    <c:v> INV</c:v>
                  </c:pt>
                </c:lvl>
              </c:multiLvlStrCache>
            </c:multiLvlStrRef>
          </c:cat>
          <c:val>
            <c:numRef>
              <c:f>'MU celkem'!$AM$12:$AV$12</c:f>
              <c:numCache>
                <c:formatCode>#,##0</c:formatCode>
                <c:ptCount val="10"/>
                <c:pt idx="0">
                  <c:v>400</c:v>
                </c:pt>
                <c:pt idx="1">
                  <c:v>2632.5884000000001</c:v>
                </c:pt>
                <c:pt idx="2">
                  <c:v>4292.7858999999999</c:v>
                </c:pt>
                <c:pt idx="3">
                  <c:v>3006.5160599999995</c:v>
                </c:pt>
                <c:pt idx="4">
                  <c:v>3629.4689200000003</c:v>
                </c:pt>
                <c:pt idx="5">
                  <c:v>2683.2197999999999</c:v>
                </c:pt>
                <c:pt idx="6">
                  <c:v>1199.95145</c:v>
                </c:pt>
                <c:pt idx="7">
                  <c:v>274.38400000000001</c:v>
                </c:pt>
                <c:pt idx="8">
                  <c:v>156.95099999999999</c:v>
                </c:pt>
                <c:pt idx="9">
                  <c:v>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BB-482E-BE7F-6B2B9DE4C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008256"/>
        <c:axId val="139010048"/>
      </c:barChart>
      <c:catAx>
        <c:axId val="13900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9010048"/>
        <c:crosses val="autoZero"/>
        <c:auto val="1"/>
        <c:lblAlgn val="ctr"/>
        <c:lblOffset val="100"/>
        <c:noMultiLvlLbl val="0"/>
      </c:catAx>
      <c:valAx>
        <c:axId val="13901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900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 smtClean="0"/>
              <a:t>National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grants</a:t>
            </a:r>
            <a:r>
              <a:rPr lang="cs-CZ" baseline="0" dirty="0" smtClean="0"/>
              <a:t> - 2015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4FA-41E7-AAE2-4943B1BFE0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4FA-41E7-AAE2-4943B1BFE0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4FA-41E7-AAE2-4943B1BFE0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4FA-41E7-AAE2-4943B1BFE0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D4FA-41E7-AAE2-4943B1BFE0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D4FA-41E7-AAE2-4943B1BFE0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D4FA-41E7-AAE2-4943B1BFE01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D4FA-41E7-AAE2-4943B1BFE01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D4FA-41E7-AAE2-4943B1BFE01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D4FA-41E7-AAE2-4943B1BFE01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D4FA-41E7-AAE2-4943B1BFE01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D4FA-41E7-AAE2-4943B1BFE01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D4FA-41E7-AAE2-4943B1BFE01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D4FA-41E7-AAE2-4943B1BFE01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4FA-41E7-AAE2-4943B1BFE01B}"/>
                </c:ext>
              </c:extLst>
            </c:dLbl>
            <c:dLbl>
              <c:idx val="1"/>
              <c:layout>
                <c:manualLayout>
                  <c:x val="-1.4918160381735756E-3"/>
                  <c:y val="7.31459610694540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FA-41E7-AAE2-4943B1BFE01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4FA-41E7-AAE2-4943B1BFE01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4FA-41E7-AAE2-4943B1BFE01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4FA-41E7-AAE2-4943B1BFE01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4FA-41E7-AAE2-4943B1BFE01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4FA-41E7-AAE2-4943B1BFE01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4FA-41E7-AAE2-4943B1BFE01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D4FA-41E7-AAE2-4943B1BFE01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4FA-41E7-AAE2-4943B1BFE01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D4FA-41E7-AAE2-4943B1BFE01B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D4FA-41E7-AAE2-4943B1BFE01B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D4FA-41E7-AAE2-4943B1BFE01B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D4FA-41E7-AAE2-4943B1BFE01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List3!$A$8:$A$21</c:f>
              <c:strCache>
                <c:ptCount val="14"/>
                <c:pt idx="0">
                  <c:v>Czech Science Foundation (GAČR)</c:v>
                </c:pt>
                <c:pt idx="1">
                  <c:v>Technology agency (TAČR)</c:v>
                </c:pt>
                <c:pt idx="5">
                  <c:v>MEYS - International cooperation (KONTAKT, MOBILITY, COST, INGO)</c:v>
                </c:pt>
                <c:pt idx="6">
                  <c:v>MEYS - Large infrastructures for research</c:v>
                </c:pt>
                <c:pt idx="7">
                  <c:v>MEYS - National Sustainability Programme</c:v>
                </c:pt>
                <c:pt idx="8">
                  <c:v>MEYS - other</c:v>
                </c:pt>
                <c:pt idx="9">
                  <c:v>Ministry of Health - AZV</c:v>
                </c:pt>
                <c:pt idx="10">
                  <c:v>Other ministries</c:v>
                </c:pt>
                <c:pt idx="13">
                  <c:v>Spolupříjemci projektů (GAČR, TAČR, IGA, MZČR atd.)</c:v>
                </c:pt>
              </c:strCache>
            </c:strRef>
          </c:cat>
          <c:val>
            <c:numRef>
              <c:f>List3!$M$8:$M$21</c:f>
              <c:numCache>
                <c:formatCode>#,##0</c:formatCode>
                <c:ptCount val="14"/>
                <c:pt idx="0">
                  <c:v>325979</c:v>
                </c:pt>
                <c:pt idx="1">
                  <c:v>13637</c:v>
                </c:pt>
                <c:pt idx="2">
                  <c:v>0</c:v>
                </c:pt>
                <c:pt idx="5">
                  <c:v>10545</c:v>
                </c:pt>
                <c:pt idx="6">
                  <c:v>33543</c:v>
                </c:pt>
                <c:pt idx="7">
                  <c:v>46257</c:v>
                </c:pt>
                <c:pt idx="8">
                  <c:v>11801</c:v>
                </c:pt>
                <c:pt idx="9">
                  <c:v>62819</c:v>
                </c:pt>
                <c:pt idx="10">
                  <c:v>33087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4FA-41E7-AAE2-4943B1BFE01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 smtClean="0"/>
              <a:t>National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grants</a:t>
            </a:r>
            <a:r>
              <a:rPr lang="cs-CZ" baseline="0" dirty="0" smtClean="0"/>
              <a:t> - 2015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1EC-4E6F-840E-77B98F65A3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1EC-4E6F-840E-77B98F65A3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1EC-4E6F-840E-77B98F65A3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1EC-4E6F-840E-77B98F65A3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1EC-4E6F-840E-77B98F65A3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1EC-4E6F-840E-77B98F65A3B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1EC-4E6F-840E-77B98F65A3B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21EC-4E6F-840E-77B98F65A3B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21EC-4E6F-840E-77B98F65A3B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21EC-4E6F-840E-77B98F65A3B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21EC-4E6F-840E-77B98F65A3B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21EC-4E6F-840E-77B98F65A3B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21EC-4E6F-840E-77B98F65A3B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21EC-4E6F-840E-77B98F65A3B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1EC-4E6F-840E-77B98F65A3BC}"/>
                </c:ext>
              </c:extLst>
            </c:dLbl>
            <c:dLbl>
              <c:idx val="1"/>
              <c:layout>
                <c:manualLayout>
                  <c:x val="-1.4918160381735756E-3"/>
                  <c:y val="7.31459610694540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EC-4E6F-840E-77B98F65A3B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1EC-4E6F-840E-77B98F65A3B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1EC-4E6F-840E-77B98F65A3B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1EC-4E6F-840E-77B98F65A3B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1EC-4E6F-840E-77B98F65A3B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1EC-4E6F-840E-77B98F65A3B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1EC-4E6F-840E-77B98F65A3B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21EC-4E6F-840E-77B98F65A3B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1EC-4E6F-840E-77B98F65A3BC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21EC-4E6F-840E-77B98F65A3BC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21EC-4E6F-840E-77B98F65A3BC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21EC-4E6F-840E-77B98F65A3BC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21EC-4E6F-840E-77B98F65A3B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List3!$A$8:$A$21</c:f>
              <c:strCache>
                <c:ptCount val="14"/>
                <c:pt idx="0">
                  <c:v>Czech Science Foundation (GAČR)</c:v>
                </c:pt>
                <c:pt idx="1">
                  <c:v>Technology agency (TAČR)</c:v>
                </c:pt>
                <c:pt idx="5">
                  <c:v>MEYS - International cooperation (KONTAKT, MOBILITY, COST, INGO)</c:v>
                </c:pt>
                <c:pt idx="6">
                  <c:v>MEYS - Large infrastructures for research</c:v>
                </c:pt>
                <c:pt idx="7">
                  <c:v>MEYS - National Sustainability Programme</c:v>
                </c:pt>
                <c:pt idx="8">
                  <c:v>MEYS - other</c:v>
                </c:pt>
                <c:pt idx="9">
                  <c:v>Ministry of Health - AZV</c:v>
                </c:pt>
                <c:pt idx="10">
                  <c:v>Other ministries</c:v>
                </c:pt>
                <c:pt idx="13">
                  <c:v>Spolupříjemci projektů (GAČR, TAČR, IGA, MZČR atd.)</c:v>
                </c:pt>
              </c:strCache>
            </c:strRef>
          </c:cat>
          <c:val>
            <c:numRef>
              <c:f>List3!$M$8:$M$21</c:f>
              <c:numCache>
                <c:formatCode>#,##0</c:formatCode>
                <c:ptCount val="14"/>
                <c:pt idx="0">
                  <c:v>325979</c:v>
                </c:pt>
                <c:pt idx="1">
                  <c:v>13637</c:v>
                </c:pt>
                <c:pt idx="2">
                  <c:v>0</c:v>
                </c:pt>
                <c:pt idx="5">
                  <c:v>10545</c:v>
                </c:pt>
                <c:pt idx="6">
                  <c:v>33543</c:v>
                </c:pt>
                <c:pt idx="7">
                  <c:v>46257</c:v>
                </c:pt>
                <c:pt idx="8">
                  <c:v>11801</c:v>
                </c:pt>
                <c:pt idx="9">
                  <c:v>62819</c:v>
                </c:pt>
                <c:pt idx="10">
                  <c:v>33087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1EC-4E6F-840E-77B98F65A3B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://www.mvcr.cz/clanek/vyhlaseni-druhe-verejne-souteze.aspx" TargetMode="External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hyperlink" Target="http://www.azvcr.cz/podpora-vyzkumu/verejne-soutez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po.cz/dokument166432.html" TargetMode="External"/><Relationship Id="rId11" Type="http://schemas.openxmlformats.org/officeDocument/2006/relationships/image" Target="../media/image11.emf"/><Relationship Id="rId5" Type="http://schemas.openxmlformats.org/officeDocument/2006/relationships/hyperlink" Target="http://www.mkcr.cz/cz/vyzkum-a-vyvoj/verejna-soutez/vyhlaseni-1--verejne-souteze-ve-vavai-k-programu-na-podporu-aplik--vyzkumu-a-experiment--vyvoje-narodni-a-kulturni-identity-na-leta-2016-22-naki-ii-251748/" TargetMode="External"/><Relationship Id="rId10" Type="http://schemas.openxmlformats.org/officeDocument/2006/relationships/image" Target="../media/image10.emf"/><Relationship Id="rId4" Type="http://schemas.openxmlformats.org/officeDocument/2006/relationships/hyperlink" Target="http://eagri.cz/public/web/mze/poradenstvi-a-vyzkum/vyzkum-a-vyvoj/narodni-agentura-pro-zemedelsky-vyzkum/" TargetMode="External"/><Relationship Id="rId9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err="1" smtClean="0"/>
              <a:t>National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Funding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Opportunities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sz="1800" dirty="0" smtClean="0"/>
              <a:t>Roman Badik</a:t>
            </a:r>
            <a:br>
              <a:rPr lang="cs-CZ" altLang="cs-CZ" sz="1800" dirty="0" smtClean="0"/>
            </a:br>
            <a:r>
              <a:rPr lang="cs-CZ" altLang="cs-CZ" sz="1800" dirty="0" err="1" smtClean="0"/>
              <a:t>Head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Research</a:t>
            </a:r>
            <a:r>
              <a:rPr lang="cs-CZ" altLang="cs-CZ" sz="1800" dirty="0" smtClean="0"/>
              <a:t> Office</a:t>
            </a:r>
            <a:br>
              <a:rPr lang="cs-CZ" altLang="cs-CZ" sz="1800" dirty="0" smtClean="0"/>
            </a:b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err="1" smtClean="0"/>
              <a:t>April</a:t>
            </a:r>
            <a:r>
              <a:rPr lang="cs-CZ" altLang="cs-CZ" sz="1800" dirty="0" smtClean="0"/>
              <a:t> 28, 2017</a:t>
            </a:r>
            <a:endParaRPr lang="en-GB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approaches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Programmes</a:t>
            </a:r>
            <a:r>
              <a:rPr lang="cs-CZ" dirty="0"/>
              <a:t> in </a:t>
            </a:r>
            <a:r>
              <a:rPr lang="cs-CZ" b="1" dirty="0"/>
              <a:t>basic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= open </a:t>
            </a:r>
            <a:r>
              <a:rPr lang="cs-CZ" dirty="0" err="1"/>
              <a:t>scope</a:t>
            </a:r>
            <a:r>
              <a:rPr lang="cs-CZ" dirty="0"/>
              <a:t>, </a:t>
            </a:r>
            <a:r>
              <a:rPr lang="cs-CZ" dirty="0" err="1" smtClean="0"/>
              <a:t>researchers</a:t>
            </a:r>
            <a:r>
              <a:rPr lang="cs-CZ" dirty="0" smtClean="0"/>
              <a:t> </a:t>
            </a:r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topic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pPr lvl="1"/>
            <a:r>
              <a:rPr lang="cs-CZ" dirty="0" smtClean="0"/>
              <a:t>Czech Science </a:t>
            </a:r>
            <a:r>
              <a:rPr lang="cs-CZ" dirty="0" err="1" smtClean="0"/>
              <a:t>Foundation</a:t>
            </a:r>
            <a:r>
              <a:rPr lang="cs-CZ" dirty="0" smtClean="0"/>
              <a:t> (GAČR)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 err="1"/>
              <a:t>Programmes</a:t>
            </a:r>
            <a:r>
              <a:rPr lang="cs-CZ" dirty="0"/>
              <a:t> in </a:t>
            </a:r>
            <a:r>
              <a:rPr lang="cs-CZ" b="1" dirty="0" err="1"/>
              <a:t>applied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= more </a:t>
            </a:r>
            <a:r>
              <a:rPr lang="cs-CZ" dirty="0" err="1"/>
              <a:t>targeted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, </a:t>
            </a:r>
            <a:r>
              <a:rPr lang="cs-CZ" dirty="0" err="1"/>
              <a:t>topic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correspond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programme</a:t>
            </a:r>
            <a:endParaRPr lang="cs-CZ" dirty="0"/>
          </a:p>
          <a:p>
            <a:pPr lvl="1"/>
            <a:r>
              <a:rPr lang="cs-CZ" dirty="0"/>
              <a:t>Technology </a:t>
            </a:r>
            <a:r>
              <a:rPr lang="cs-CZ" dirty="0" err="1"/>
              <a:t>agency</a:t>
            </a:r>
            <a:r>
              <a:rPr lang="cs-CZ" dirty="0"/>
              <a:t>,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/>
              <a:t>programmes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applied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949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Technology </a:t>
            </a:r>
            <a:r>
              <a:rPr lang="cs-CZ" dirty="0" err="1" smtClean="0"/>
              <a:t>readiness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8" name="Obdélník 7"/>
          <p:cNvSpPr/>
          <p:nvPr/>
        </p:nvSpPr>
        <p:spPr>
          <a:xfrm>
            <a:off x="272988" y="1812955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 b="1" kern="0" dirty="0" smtClean="0">
              <a:solidFill>
                <a:sysClr val="windowText" lastClr="000000"/>
              </a:solidFill>
              <a:latin typeface="+mj-lt"/>
              <a:sym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kern="0" dirty="0" smtClean="0">
                <a:solidFill>
                  <a:sysClr val="windowText" lastClr="000000"/>
                </a:solidFill>
                <a:latin typeface="+mj-lt"/>
                <a:sym typeface="Calibri"/>
              </a:rPr>
              <a:t>TRL </a:t>
            </a:r>
            <a:r>
              <a:rPr lang="en-GB" sz="1800" b="1" kern="0" dirty="0">
                <a:solidFill>
                  <a:sysClr val="windowText" lastClr="000000"/>
                </a:solidFill>
                <a:latin typeface="+mj-lt"/>
                <a:sym typeface="Calibri"/>
              </a:rPr>
              <a:t>0: Idea</a:t>
            </a:r>
            <a:r>
              <a:rPr lang="en-GB" sz="1800" kern="0" dirty="0">
                <a:solidFill>
                  <a:sysClr val="windowText" lastClr="000000"/>
                </a:solidFill>
                <a:latin typeface="+mj-lt"/>
                <a:sym typeface="Calibri"/>
              </a:rPr>
              <a:t>. Unproven concept, no testing has been performed.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kern="0" dirty="0">
                <a:solidFill>
                  <a:sysClr val="windowText" lastClr="000000"/>
                </a:solidFill>
                <a:latin typeface="+mj-lt"/>
                <a:sym typeface="Calibri"/>
              </a:rPr>
              <a:t>TRL 1: Basic research. </a:t>
            </a:r>
            <a:r>
              <a:rPr lang="en-GB" sz="1800" kern="0" dirty="0">
                <a:solidFill>
                  <a:sysClr val="windowText" lastClr="000000"/>
                </a:solidFill>
                <a:latin typeface="+mj-lt"/>
                <a:sym typeface="Calibri"/>
              </a:rPr>
              <a:t>Principles postulated and observed but no experimental proof available.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kern="0" dirty="0">
                <a:solidFill>
                  <a:sysClr val="windowText" lastClr="000000"/>
                </a:solidFill>
                <a:latin typeface="+mj-lt"/>
                <a:sym typeface="Calibri"/>
              </a:rPr>
              <a:t>TRL 2: Technology formulation</a:t>
            </a:r>
            <a:r>
              <a:rPr lang="en-GB" sz="1800" kern="0" dirty="0">
                <a:solidFill>
                  <a:sysClr val="windowText" lastClr="000000"/>
                </a:solidFill>
                <a:latin typeface="+mj-lt"/>
                <a:sym typeface="Calibri"/>
              </a:rPr>
              <a:t>. Concept and application have been formulated.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kern="0" dirty="0">
                <a:solidFill>
                  <a:sysClr val="windowText" lastClr="000000"/>
                </a:solidFill>
                <a:latin typeface="+mj-lt"/>
                <a:sym typeface="Calibri"/>
              </a:rPr>
              <a:t>TRL 3: Applied research</a:t>
            </a:r>
            <a:r>
              <a:rPr lang="en-GB" sz="1800" kern="0" dirty="0">
                <a:solidFill>
                  <a:sysClr val="windowText" lastClr="000000"/>
                </a:solidFill>
                <a:latin typeface="+mj-lt"/>
                <a:sym typeface="Calibri"/>
              </a:rPr>
              <a:t>. First laboratory tests completed; proof of concept.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kern="0" dirty="0">
                <a:solidFill>
                  <a:sysClr val="windowText" lastClr="000000"/>
                </a:solidFill>
                <a:latin typeface="+mj-lt"/>
                <a:sym typeface="Calibri"/>
              </a:rPr>
              <a:t>TRL 4: Small scale prototype </a:t>
            </a:r>
            <a:r>
              <a:rPr lang="en-GB" sz="1800" kern="0" dirty="0">
                <a:solidFill>
                  <a:sysClr val="windowText" lastClr="000000"/>
                </a:solidFill>
                <a:latin typeface="+mj-lt"/>
                <a:sym typeface="Calibri"/>
              </a:rPr>
              <a:t>built in a laboratory environment ("ugly" prototype).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kern="0" dirty="0">
                <a:solidFill>
                  <a:sysClr val="windowText" lastClr="000000"/>
                </a:solidFill>
                <a:latin typeface="+mj-lt"/>
                <a:sym typeface="Calibri"/>
              </a:rPr>
              <a:t>TRL 5: Large scale prototype </a:t>
            </a:r>
            <a:r>
              <a:rPr lang="en-GB" sz="1800" kern="0" dirty="0">
                <a:solidFill>
                  <a:sysClr val="windowText" lastClr="000000"/>
                </a:solidFill>
                <a:latin typeface="+mj-lt"/>
                <a:sym typeface="Calibri"/>
              </a:rPr>
              <a:t>tested in intended environment.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kern="0" dirty="0">
                <a:solidFill>
                  <a:sysClr val="windowText" lastClr="000000"/>
                </a:solidFill>
                <a:latin typeface="+mj-lt"/>
                <a:sym typeface="Calibri"/>
              </a:rPr>
              <a:t>TRL 6: Prototype system </a:t>
            </a:r>
            <a:r>
              <a:rPr lang="en-GB" sz="1800" kern="0" dirty="0">
                <a:solidFill>
                  <a:sysClr val="windowText" lastClr="000000"/>
                </a:solidFill>
                <a:latin typeface="+mj-lt"/>
                <a:sym typeface="Calibri"/>
              </a:rPr>
              <a:t>tested in intended environment close to expected performance.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kern="0" dirty="0">
                <a:solidFill>
                  <a:sysClr val="windowText" lastClr="000000"/>
                </a:solidFill>
                <a:latin typeface="+mj-lt"/>
                <a:sym typeface="Calibri"/>
              </a:rPr>
              <a:t>TRL 7: Demonstration system </a:t>
            </a:r>
            <a:r>
              <a:rPr lang="en-GB" sz="1800" kern="0" dirty="0">
                <a:solidFill>
                  <a:sysClr val="windowText" lastClr="000000"/>
                </a:solidFill>
                <a:latin typeface="+mj-lt"/>
                <a:sym typeface="Calibri"/>
              </a:rPr>
              <a:t>operating in operational environment at pre-commercial scale.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kern="0" dirty="0">
                <a:solidFill>
                  <a:sysClr val="windowText" lastClr="000000"/>
                </a:solidFill>
                <a:latin typeface="+mj-lt"/>
                <a:sym typeface="Calibri"/>
              </a:rPr>
              <a:t>TRL 8: First of a kind commercial system</a:t>
            </a:r>
            <a:r>
              <a:rPr lang="en-GB" sz="1800" kern="0" dirty="0">
                <a:solidFill>
                  <a:sysClr val="windowText" lastClr="000000"/>
                </a:solidFill>
                <a:latin typeface="+mj-lt"/>
                <a:sym typeface="Calibri"/>
              </a:rPr>
              <a:t>. Manufacturing issues solved.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kern="0" dirty="0">
                <a:solidFill>
                  <a:sysClr val="windowText" lastClr="000000"/>
                </a:solidFill>
                <a:latin typeface="+mj-lt"/>
                <a:sym typeface="Calibri"/>
              </a:rPr>
              <a:t>TRL 9: Full commercial application</a:t>
            </a:r>
            <a:r>
              <a:rPr lang="en-GB" sz="1800" kern="0" dirty="0">
                <a:solidFill>
                  <a:sysClr val="windowText" lastClr="000000"/>
                </a:solidFill>
                <a:latin typeface="+mj-lt"/>
                <a:sym typeface="Calibri"/>
              </a:rPr>
              <a:t>, technology available for consumers</a:t>
            </a:r>
            <a:r>
              <a:rPr lang="en-GB" sz="1800" kern="0" dirty="0" smtClean="0">
                <a:solidFill>
                  <a:sysClr val="windowText" lastClr="000000"/>
                </a:solidFill>
                <a:latin typeface="+mj-lt"/>
                <a:sym typeface="Calibri"/>
              </a:rPr>
              <a:t>.</a:t>
            </a:r>
            <a:endParaRPr lang="cs-CZ" sz="1800" kern="0" dirty="0" smtClean="0">
              <a:solidFill>
                <a:sysClr val="windowText" lastClr="000000"/>
              </a:solidFill>
              <a:latin typeface="+mj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8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Technology </a:t>
            </a:r>
            <a:r>
              <a:rPr lang="cs-CZ" dirty="0" err="1" smtClean="0"/>
              <a:t>readiness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on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6" name="Pictur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19" y="1966277"/>
            <a:ext cx="6656414" cy="461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Czech Science </a:t>
            </a:r>
            <a:r>
              <a:rPr lang="cs-CZ" dirty="0" err="1" smtClean="0"/>
              <a:t>Foundation</a:t>
            </a:r>
            <a:r>
              <a:rPr lang="cs-CZ" dirty="0" smtClean="0"/>
              <a:t> (GAČR) - </a:t>
            </a:r>
            <a:r>
              <a:rPr lang="cs-CZ" dirty="0" err="1" smtClean="0"/>
              <a:t>features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Basic </a:t>
            </a:r>
            <a:r>
              <a:rPr lang="cs-CZ" dirty="0" err="1" smtClean="0"/>
              <a:t>research</a:t>
            </a:r>
            <a:endParaRPr lang="cs-CZ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A</a:t>
            </a:r>
            <a:r>
              <a:rPr lang="en-US" dirty="0" err="1" smtClean="0"/>
              <a:t>ll</a:t>
            </a:r>
            <a:r>
              <a:rPr lang="en-US" dirty="0" smtClean="0"/>
              <a:t> disciplines</a:t>
            </a:r>
            <a:endParaRPr lang="cs-CZ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I</a:t>
            </a:r>
            <a:r>
              <a:rPr lang="en-US" dirty="0" err="1" smtClean="0"/>
              <a:t>ndividual</a:t>
            </a:r>
            <a:r>
              <a:rPr lang="en-US" dirty="0" smtClean="0"/>
              <a:t> </a:t>
            </a:r>
            <a:r>
              <a:rPr lang="en-US" dirty="0"/>
              <a:t>research teams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B</a:t>
            </a:r>
            <a:r>
              <a:rPr lang="en-US" dirty="0" err="1" smtClean="0"/>
              <a:t>ottom</a:t>
            </a:r>
            <a:r>
              <a:rPr lang="en-US" dirty="0" smtClean="0"/>
              <a:t>–up </a:t>
            </a:r>
            <a:r>
              <a:rPr lang="en-US" dirty="0"/>
              <a:t>principle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evaluation based solely on </a:t>
            </a:r>
            <a:r>
              <a:rPr lang="en-US" dirty="0" smtClean="0"/>
              <a:t>excel</a:t>
            </a:r>
            <a:r>
              <a:rPr lang="cs-CZ" dirty="0" smtClean="0"/>
              <a:t>l</a:t>
            </a:r>
            <a:r>
              <a:rPr lang="en-US" dirty="0" err="1" smtClean="0"/>
              <a:t>ence</a:t>
            </a:r>
            <a:r>
              <a:rPr lang="en-US" dirty="0" smtClean="0"/>
              <a:t> </a:t>
            </a:r>
            <a:r>
              <a:rPr lang="en-US" dirty="0"/>
              <a:t>(of the PI and the project)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peer review system of evaluation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350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Czech Science </a:t>
            </a:r>
            <a:r>
              <a:rPr lang="cs-CZ" dirty="0" err="1" smtClean="0"/>
              <a:t>Foundation</a:t>
            </a:r>
            <a:r>
              <a:rPr lang="cs-CZ" dirty="0" smtClean="0"/>
              <a:t> (GAČR) - </a:t>
            </a:r>
            <a:r>
              <a:rPr lang="cs-CZ" dirty="0" err="1" smtClean="0"/>
              <a:t>programmes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STANDARD PROJECTS – excellence in basic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JUNIOR PROJECTS – young excellent researchers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BILATERAL PROJECTS – international cooperation in basic research (Germany, South Korea, Taiwan)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LA GRANTS - </a:t>
            </a:r>
            <a:r>
              <a:rPr lang="cs-CZ" dirty="0"/>
              <a:t>Czech-</a:t>
            </a:r>
            <a:r>
              <a:rPr lang="cs-CZ" dirty="0" err="1"/>
              <a:t>Austrian</a:t>
            </a:r>
            <a:r>
              <a:rPr lang="cs-CZ" dirty="0"/>
              <a:t> Joint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Austrian</a:t>
            </a:r>
            <a:r>
              <a:rPr lang="cs-CZ" dirty="0"/>
              <a:t> Science </a:t>
            </a:r>
            <a:r>
              <a:rPr lang="cs-CZ" dirty="0" err="1"/>
              <a:t>Fund</a:t>
            </a:r>
            <a:r>
              <a:rPr lang="cs-CZ" dirty="0"/>
              <a:t> (FWF)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001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Czech Science </a:t>
            </a:r>
            <a:r>
              <a:rPr lang="cs-CZ" dirty="0" err="1" smtClean="0"/>
              <a:t>Foundation</a:t>
            </a:r>
            <a:r>
              <a:rPr lang="cs-CZ" dirty="0" smtClean="0"/>
              <a:t> (GAČR) - </a:t>
            </a:r>
            <a:r>
              <a:rPr lang="cs-CZ" dirty="0" err="1" smtClean="0"/>
              <a:t>statistics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Standard </a:t>
            </a:r>
            <a:r>
              <a:rPr lang="cs-CZ" dirty="0" err="1" smtClean="0"/>
              <a:t>grants</a:t>
            </a:r>
            <a:r>
              <a:rPr lang="cs-CZ" dirty="0" smtClean="0"/>
              <a:t> </a:t>
            </a:r>
            <a:r>
              <a:rPr lang="cs-CZ" dirty="0" err="1" smtClean="0"/>
              <a:t>starting</a:t>
            </a:r>
            <a:r>
              <a:rPr lang="cs-CZ" dirty="0" smtClean="0"/>
              <a:t> in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Number </a:t>
            </a:r>
            <a:r>
              <a:rPr lang="en-US" dirty="0"/>
              <a:t>of proposals: 2129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Number of supported projects: 698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Success: ≥ 33 %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						</a:t>
            </a:r>
          </a:p>
          <a:p>
            <a:pPr marL="0" indent="0">
              <a:buNone/>
            </a:pPr>
            <a:r>
              <a:rPr lang="en-US" dirty="0" smtClean="0"/>
              <a:t>Junior </a:t>
            </a:r>
            <a:r>
              <a:rPr lang="en-US" dirty="0"/>
              <a:t>grants starting in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Number of proposals: 283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Number of supported projects: 97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Success: ≥ 36 </a:t>
            </a:r>
            <a:r>
              <a:rPr lang="en-US" dirty="0" smtClean="0"/>
              <a:t>%</a:t>
            </a:r>
            <a:r>
              <a:rPr lang="en-US" dirty="0"/>
              <a:t>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26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Technology </a:t>
            </a:r>
            <a:r>
              <a:rPr lang="cs-CZ" dirty="0" err="1"/>
              <a:t>Agency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sp>
        <p:nvSpPr>
          <p:cNvPr id="10" name="Zaoblený obdélník 9"/>
          <p:cNvSpPr/>
          <p:nvPr/>
        </p:nvSpPr>
        <p:spPr bwMode="auto">
          <a:xfrm>
            <a:off x="1895708" y="2017710"/>
            <a:ext cx="1447976" cy="802885"/>
          </a:xfrm>
          <a:prstGeom prst="roundRect">
            <a:avLst/>
          </a:prstGeom>
          <a:solidFill>
            <a:srgbClr val="6699FF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DELTA</a:t>
            </a:r>
          </a:p>
        </p:txBody>
      </p:sp>
      <p:sp>
        <p:nvSpPr>
          <p:cNvPr id="9" name="Zaoblený obdélník 8"/>
          <p:cNvSpPr/>
          <p:nvPr/>
        </p:nvSpPr>
        <p:spPr bwMode="auto">
          <a:xfrm>
            <a:off x="509590" y="2017714"/>
            <a:ext cx="1386118" cy="802884"/>
          </a:xfrm>
          <a:prstGeom prst="roundRect">
            <a:avLst/>
          </a:prstGeom>
          <a:solidFill>
            <a:srgbClr val="6699FF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BETA</a:t>
            </a: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3371772" y="2019238"/>
            <a:ext cx="1445556" cy="801357"/>
          </a:xfrm>
          <a:prstGeom prst="roundRect">
            <a:avLst/>
          </a:prstGeom>
          <a:solidFill>
            <a:srgbClr val="6699FF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EPSILON</a:t>
            </a:r>
          </a:p>
        </p:txBody>
      </p:sp>
      <p:sp>
        <p:nvSpPr>
          <p:cNvPr id="12" name="Zaoblený obdélník 11"/>
          <p:cNvSpPr/>
          <p:nvPr/>
        </p:nvSpPr>
        <p:spPr bwMode="auto">
          <a:xfrm>
            <a:off x="4845417" y="2017710"/>
            <a:ext cx="1388116" cy="802885"/>
          </a:xfrm>
          <a:prstGeom prst="roundRect">
            <a:avLst/>
          </a:prstGeom>
          <a:solidFill>
            <a:srgbClr val="6699FF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ÉTA</a:t>
            </a:r>
          </a:p>
        </p:txBody>
      </p:sp>
      <p:sp>
        <p:nvSpPr>
          <p:cNvPr id="13" name="Zaoblený obdélník 12"/>
          <p:cNvSpPr/>
          <p:nvPr/>
        </p:nvSpPr>
        <p:spPr bwMode="auto">
          <a:xfrm>
            <a:off x="6261622" y="2017709"/>
            <a:ext cx="1388116" cy="802885"/>
          </a:xfrm>
          <a:prstGeom prst="roundRect">
            <a:avLst/>
          </a:prstGeom>
          <a:solidFill>
            <a:srgbClr val="6699FF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THÉTA</a:t>
            </a:r>
          </a:p>
        </p:txBody>
      </p:sp>
      <p:sp>
        <p:nvSpPr>
          <p:cNvPr id="14" name="Zaoblený obdélník 13"/>
          <p:cNvSpPr/>
          <p:nvPr/>
        </p:nvSpPr>
        <p:spPr bwMode="auto">
          <a:xfrm>
            <a:off x="7647741" y="2017708"/>
            <a:ext cx="1388116" cy="802885"/>
          </a:xfrm>
          <a:prstGeom prst="roundRect">
            <a:avLst/>
          </a:prstGeom>
          <a:solidFill>
            <a:srgbClr val="6699FF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ZÉTA</a:t>
            </a:r>
          </a:p>
        </p:txBody>
      </p:sp>
      <p:sp>
        <p:nvSpPr>
          <p:cNvPr id="15" name="Zaoblený obdélník 14"/>
          <p:cNvSpPr/>
          <p:nvPr/>
        </p:nvSpPr>
        <p:spPr bwMode="auto">
          <a:xfrm>
            <a:off x="519893" y="2813546"/>
            <a:ext cx="1386118" cy="2394547"/>
          </a:xfrm>
          <a:prstGeom prst="roundRect">
            <a:avLst/>
          </a:prstGeom>
          <a:solidFill>
            <a:srgbClr val="969696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1940681" y="2813546"/>
            <a:ext cx="1369235" cy="2401593"/>
          </a:xfrm>
          <a:prstGeom prst="roundRect">
            <a:avLst/>
          </a:prstGeom>
          <a:solidFill>
            <a:srgbClr val="969696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</a:t>
            </a: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3413024" y="2820593"/>
            <a:ext cx="1386118" cy="2394547"/>
          </a:xfrm>
          <a:prstGeom prst="roundRect">
            <a:avLst/>
          </a:prstGeom>
          <a:solidFill>
            <a:srgbClr val="969696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Zaoblený obdélník 17"/>
          <p:cNvSpPr/>
          <p:nvPr/>
        </p:nvSpPr>
        <p:spPr bwMode="auto">
          <a:xfrm>
            <a:off x="4868482" y="2820593"/>
            <a:ext cx="1386118" cy="2394547"/>
          </a:xfrm>
          <a:prstGeom prst="roundRect">
            <a:avLst/>
          </a:prstGeom>
          <a:solidFill>
            <a:srgbClr val="969696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Zaoblený obdélník 18"/>
          <p:cNvSpPr/>
          <p:nvPr/>
        </p:nvSpPr>
        <p:spPr bwMode="auto">
          <a:xfrm>
            <a:off x="6289712" y="2820591"/>
            <a:ext cx="1386118" cy="2394547"/>
          </a:xfrm>
          <a:prstGeom prst="roundRect">
            <a:avLst/>
          </a:prstGeom>
          <a:solidFill>
            <a:srgbClr val="969696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Zaoblený obdélník 19"/>
          <p:cNvSpPr/>
          <p:nvPr/>
        </p:nvSpPr>
        <p:spPr bwMode="auto">
          <a:xfrm>
            <a:off x="7682853" y="2820592"/>
            <a:ext cx="1386118" cy="2394547"/>
          </a:xfrm>
          <a:prstGeom prst="roundRect">
            <a:avLst/>
          </a:prstGeom>
          <a:solidFill>
            <a:srgbClr val="969696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84607" y="2933234"/>
            <a:ext cx="1386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Public </a:t>
            </a:r>
            <a:r>
              <a:rPr lang="cs-CZ" sz="1400" dirty="0" err="1" smtClean="0"/>
              <a:t>tenders</a:t>
            </a:r>
            <a:r>
              <a:rPr lang="cs-CZ" sz="1400" dirty="0" smtClean="0"/>
              <a:t> </a:t>
            </a:r>
            <a:r>
              <a:rPr lang="cs-CZ" sz="1400" dirty="0" err="1" smtClean="0"/>
              <a:t>following</a:t>
            </a:r>
            <a:r>
              <a:rPr lang="cs-CZ" sz="1400" dirty="0" smtClean="0"/>
              <a:t> </a:t>
            </a:r>
            <a:r>
              <a:rPr lang="cs-CZ" sz="1400" dirty="0" err="1" smtClean="0"/>
              <a:t>state</a:t>
            </a:r>
            <a:r>
              <a:rPr lang="cs-CZ" sz="1400" dirty="0" smtClean="0"/>
              <a:t> </a:t>
            </a:r>
            <a:r>
              <a:rPr lang="cs-CZ" sz="1400" dirty="0" err="1" smtClean="0"/>
              <a:t>administration</a:t>
            </a:r>
            <a:r>
              <a:rPr lang="cs-CZ" sz="1400" dirty="0" smtClean="0"/>
              <a:t> </a:t>
            </a:r>
            <a:r>
              <a:rPr lang="cs-CZ" sz="1400" dirty="0" err="1" smtClean="0"/>
              <a:t>requirements</a:t>
            </a:r>
            <a:r>
              <a:rPr lang="cs-CZ" sz="1400" dirty="0" smtClean="0"/>
              <a:t>. 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984771" y="2936482"/>
            <a:ext cx="1297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I</a:t>
            </a:r>
            <a:r>
              <a:rPr lang="cs-CZ" sz="1400" dirty="0" smtClean="0"/>
              <a:t>nternational </a:t>
            </a:r>
            <a:r>
              <a:rPr lang="cs-CZ" sz="1400" dirty="0" err="1" smtClean="0"/>
              <a:t>cooperation</a:t>
            </a:r>
            <a:r>
              <a:rPr lang="cs-CZ" sz="1400" dirty="0" smtClean="0"/>
              <a:t> in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applied</a:t>
            </a:r>
            <a:r>
              <a:rPr lang="cs-CZ" sz="1400" dirty="0" smtClean="0"/>
              <a:t> </a:t>
            </a:r>
            <a:r>
              <a:rPr lang="cs-CZ" sz="1400" dirty="0" err="1" smtClean="0"/>
              <a:t>research</a:t>
            </a:r>
            <a:r>
              <a:rPr lang="cs-CZ" sz="1400" dirty="0" smtClean="0"/>
              <a:t> </a:t>
            </a:r>
            <a:r>
              <a:rPr lang="cs-CZ" sz="1400" dirty="0" err="1" smtClean="0"/>
              <a:t>focusing</a:t>
            </a:r>
            <a:r>
              <a:rPr lang="cs-CZ" sz="1400" dirty="0" smtClean="0"/>
              <a:t> on </a:t>
            </a:r>
            <a:r>
              <a:rPr lang="cs-CZ" sz="1400" dirty="0" err="1" smtClean="0"/>
              <a:t>specific</a:t>
            </a:r>
            <a:r>
              <a:rPr lang="cs-CZ" sz="1400" dirty="0" smtClean="0"/>
              <a:t> </a:t>
            </a:r>
            <a:r>
              <a:rPr lang="cs-CZ" sz="1400" dirty="0" err="1" smtClean="0"/>
              <a:t>countries</a:t>
            </a:r>
            <a:r>
              <a:rPr lang="cs-CZ" sz="1400" dirty="0" smtClean="0"/>
              <a:t> in </a:t>
            </a:r>
            <a:r>
              <a:rPr lang="cs-CZ" sz="1400" dirty="0" err="1" smtClean="0"/>
              <a:t>every</a:t>
            </a:r>
            <a:r>
              <a:rPr lang="cs-CZ" sz="1400" dirty="0" smtClean="0"/>
              <a:t> call.</a:t>
            </a:r>
            <a:endParaRPr lang="cs-CZ" sz="1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413023" y="2933234"/>
            <a:ext cx="1327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Market </a:t>
            </a:r>
            <a:r>
              <a:rPr lang="cs-CZ" sz="1400" dirty="0" err="1" smtClean="0"/>
              <a:t>lounge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</a:t>
            </a:r>
            <a:r>
              <a:rPr lang="cs-CZ" sz="1400" dirty="0" err="1" smtClean="0"/>
              <a:t>new</a:t>
            </a:r>
            <a:r>
              <a:rPr lang="cs-CZ" sz="1400" dirty="0" smtClean="0"/>
              <a:t> </a:t>
            </a:r>
            <a:r>
              <a:rPr lang="cs-CZ" sz="1400" dirty="0" err="1" smtClean="0"/>
              <a:t>technologies</a:t>
            </a:r>
            <a:r>
              <a:rPr lang="cs-CZ" sz="1400" dirty="0" smtClean="0"/>
              <a:t>, </a:t>
            </a:r>
            <a:r>
              <a:rPr lang="cs-CZ" sz="1400" dirty="0" err="1" smtClean="0"/>
              <a:t>materials</a:t>
            </a:r>
            <a:r>
              <a:rPr lang="cs-CZ" sz="1400" dirty="0" smtClean="0"/>
              <a:t>, </a:t>
            </a:r>
            <a:r>
              <a:rPr lang="cs-CZ" sz="1400" dirty="0" err="1" smtClean="0"/>
              <a:t>products</a:t>
            </a:r>
            <a:r>
              <a:rPr lang="cs-CZ" sz="1400" dirty="0" smtClean="0"/>
              <a:t> and </a:t>
            </a:r>
            <a:r>
              <a:rPr lang="cs-CZ" sz="1400" dirty="0" err="1" smtClean="0"/>
              <a:t>services</a:t>
            </a:r>
            <a:r>
              <a:rPr lang="cs-CZ" sz="1400" dirty="0" smtClean="0"/>
              <a:t> in </a:t>
            </a:r>
            <a:r>
              <a:rPr lang="cs-CZ" sz="1400" dirty="0" err="1" smtClean="0"/>
              <a:t>energetic</a:t>
            </a:r>
            <a:r>
              <a:rPr lang="cs-CZ" sz="1400" dirty="0" smtClean="0"/>
              <a:t> </a:t>
            </a:r>
            <a:r>
              <a:rPr lang="cs-CZ" sz="1400" dirty="0" err="1" smtClean="0"/>
              <a:t>engeneering</a:t>
            </a:r>
            <a:r>
              <a:rPr lang="cs-CZ" sz="1400" dirty="0" smtClean="0"/>
              <a:t>, </a:t>
            </a:r>
            <a:r>
              <a:rPr lang="cs-CZ" sz="1400" dirty="0" err="1" smtClean="0"/>
              <a:t>environment</a:t>
            </a:r>
            <a:r>
              <a:rPr lang="cs-CZ" sz="1400" dirty="0" smtClean="0"/>
              <a:t> and transport </a:t>
            </a:r>
            <a:endParaRPr lang="cs-CZ" sz="1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929318" y="2933234"/>
            <a:ext cx="1256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</a:t>
            </a:r>
            <a:r>
              <a:rPr lang="en-US" sz="1400" dirty="0" err="1" smtClean="0"/>
              <a:t>upporting</a:t>
            </a:r>
            <a:r>
              <a:rPr lang="en-US" sz="1400" dirty="0" smtClean="0"/>
              <a:t> </a:t>
            </a:r>
            <a:r>
              <a:rPr lang="en-US" sz="1400" dirty="0"/>
              <a:t>research, experimental development and innovation of applied social sciences and </a:t>
            </a:r>
            <a:r>
              <a:rPr lang="en-US" sz="1400" dirty="0" smtClean="0"/>
              <a:t>humanities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275035" y="2933234"/>
            <a:ext cx="1250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Projects</a:t>
            </a:r>
            <a:r>
              <a:rPr lang="cs-CZ" sz="1400" dirty="0" smtClean="0"/>
              <a:t> </a:t>
            </a:r>
            <a:r>
              <a:rPr lang="cs-CZ" sz="1400" dirty="0" err="1" smtClean="0"/>
              <a:t>aim</a:t>
            </a:r>
            <a:r>
              <a:rPr lang="cs-CZ" sz="1400" dirty="0" smtClean="0"/>
              <a:t> </a:t>
            </a:r>
            <a:r>
              <a:rPr lang="cs-CZ" sz="1400" dirty="0" err="1" smtClean="0"/>
              <a:t>at</a:t>
            </a:r>
            <a:r>
              <a:rPr lang="cs-CZ" sz="1400" dirty="0" smtClean="0"/>
              <a:t> </a:t>
            </a:r>
            <a:r>
              <a:rPr lang="en-US" sz="1400" dirty="0" smtClean="0"/>
              <a:t>updated </a:t>
            </a:r>
            <a:r>
              <a:rPr lang="en-US" sz="1400" dirty="0"/>
              <a:t>National Energy Policy of the Czech </a:t>
            </a:r>
            <a:r>
              <a:rPr lang="en-US" sz="1400" dirty="0" smtClean="0"/>
              <a:t>Republic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778870" y="2950003"/>
            <a:ext cx="12373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</a:t>
            </a:r>
            <a:r>
              <a:rPr lang="en-US" sz="1400" dirty="0" err="1" smtClean="0"/>
              <a:t>ooperation</a:t>
            </a:r>
            <a:r>
              <a:rPr lang="en-US" sz="1400" dirty="0" smtClean="0"/>
              <a:t> </a:t>
            </a:r>
            <a:r>
              <a:rPr lang="en-US" sz="1400" dirty="0"/>
              <a:t>between the academia </a:t>
            </a:r>
            <a:r>
              <a:rPr lang="cs-CZ" sz="1400" dirty="0" smtClean="0"/>
              <a:t>and </a:t>
            </a:r>
            <a:r>
              <a:rPr lang="en-US" sz="1400" dirty="0" smtClean="0"/>
              <a:t>companies</a:t>
            </a:r>
            <a:r>
              <a:rPr lang="cs-CZ" sz="1400" dirty="0"/>
              <a:t> </a:t>
            </a:r>
            <a:r>
              <a:rPr lang="cs-CZ" sz="1400" dirty="0" err="1" smtClean="0"/>
              <a:t>through</a:t>
            </a:r>
            <a:r>
              <a:rPr lang="cs-CZ" sz="1400" dirty="0" smtClean="0"/>
              <a:t> </a:t>
            </a:r>
            <a:r>
              <a:rPr lang="cs-CZ" sz="1400" dirty="0" err="1" smtClean="0"/>
              <a:t>students</a:t>
            </a:r>
            <a:r>
              <a:rPr lang="en-US" sz="1400" dirty="0" smtClean="0"/>
              <a:t> and </a:t>
            </a:r>
            <a:r>
              <a:rPr lang="en-US" sz="1400" dirty="0"/>
              <a:t>young </a:t>
            </a:r>
            <a:r>
              <a:rPr lang="en-US" sz="1400" dirty="0" smtClean="0"/>
              <a:t>research</a:t>
            </a:r>
            <a:r>
              <a:rPr lang="cs-CZ" sz="1400" dirty="0" err="1" smtClean="0"/>
              <a:t>ers</a:t>
            </a:r>
            <a:r>
              <a:rPr lang="cs-CZ" sz="1400" dirty="0" smtClean="0"/>
              <a:t>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966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Sectoral</a:t>
            </a:r>
            <a:r>
              <a:rPr lang="cs-CZ" dirty="0" smtClean="0"/>
              <a:t> </a:t>
            </a:r>
            <a:r>
              <a:rPr lang="cs-CZ" dirty="0" err="1" smtClean="0"/>
              <a:t>ministries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Czech Republic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1035246" y="1740626"/>
            <a:ext cx="6938917" cy="5149330"/>
            <a:chOff x="318808" y="1891554"/>
            <a:chExt cx="6938917" cy="5149330"/>
          </a:xfrm>
        </p:grpSpPr>
        <p:sp>
          <p:nvSpPr>
            <p:cNvPr id="19" name="Obdélník 18"/>
            <p:cNvSpPr/>
            <p:nvPr/>
          </p:nvSpPr>
          <p:spPr>
            <a:xfrm>
              <a:off x="5885141" y="2569113"/>
              <a:ext cx="1265943" cy="461665"/>
            </a:xfrm>
            <a:prstGeom prst="rect">
              <a:avLst/>
            </a:prstGeom>
            <a:solidFill>
              <a:srgbClr val="8EB1C0"/>
            </a:solidFill>
            <a:ln w="222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200" kern="0" dirty="0" err="1" smtClean="0">
                  <a:solidFill>
                    <a:sysClr val="windowText" lastClr="000000"/>
                  </a:solidFill>
                  <a:latin typeface="Calibri"/>
                  <a:sym typeface="Calibri"/>
                  <a:hlinkClick r:id="rId2"/>
                </a:rPr>
                <a:t>Medical</a:t>
              </a:r>
              <a:r>
                <a:rPr lang="cs-CZ" sz="1200" kern="0" dirty="0" smtClean="0">
                  <a:solidFill>
                    <a:sysClr val="windowText" lastClr="000000"/>
                  </a:solidFill>
                  <a:latin typeface="Calibri"/>
                  <a:sym typeface="Calibri"/>
                  <a:hlinkClick r:id="rId2"/>
                </a:rPr>
                <a:t> </a:t>
              </a:r>
              <a:r>
                <a:rPr lang="cs-CZ" sz="1200" kern="0" dirty="0" err="1" smtClean="0">
                  <a:solidFill>
                    <a:sysClr val="windowText" lastClr="000000"/>
                  </a:solidFill>
                  <a:latin typeface="Calibri"/>
                  <a:sym typeface="Calibri"/>
                  <a:hlinkClick r:id="rId2"/>
                </a:rPr>
                <a:t>research</a:t>
              </a:r>
              <a:endParaRPr lang="cs-CZ" sz="1200" kern="0" dirty="0" smtClea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kern="0" dirty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4495209" y="2581076"/>
              <a:ext cx="1265943" cy="461665"/>
            </a:xfrm>
            <a:prstGeom prst="rect">
              <a:avLst/>
            </a:prstGeom>
            <a:solidFill>
              <a:srgbClr val="8EB1C0"/>
            </a:solidFill>
            <a:ln w="222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200" kern="0" dirty="0" err="1" smtClean="0">
                  <a:solidFill>
                    <a:sysClr val="windowText" lastClr="000000"/>
                  </a:solidFill>
                  <a:latin typeface="Calibri"/>
                  <a:sym typeface="Calibri"/>
                  <a:hlinkClick r:id="rId3"/>
                </a:rPr>
                <a:t>Security</a:t>
              </a:r>
              <a:r>
                <a:rPr lang="cs-CZ" sz="1200" kern="0" dirty="0" smtClean="0">
                  <a:solidFill>
                    <a:sysClr val="windowText" lastClr="000000"/>
                  </a:solidFill>
                  <a:latin typeface="Calibri"/>
                  <a:sym typeface="Calibri"/>
                  <a:hlinkClick r:id="rId3"/>
                </a:rPr>
                <a:t> </a:t>
              </a:r>
              <a:r>
                <a:rPr lang="cs-CZ" sz="1200" kern="0" dirty="0" err="1" smtClean="0">
                  <a:solidFill>
                    <a:sysClr val="windowText" lastClr="000000"/>
                  </a:solidFill>
                  <a:latin typeface="Calibri"/>
                  <a:sym typeface="Calibri"/>
                  <a:hlinkClick r:id="rId3"/>
                </a:rPr>
                <a:t>research</a:t>
              </a:r>
              <a:endParaRPr lang="cs-CZ" sz="1200" kern="0" dirty="0" smtClea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kern="0" dirty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3113673" y="2581076"/>
              <a:ext cx="1277910" cy="461665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222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sym typeface="Calibri"/>
                  <a:hlinkClick r:id="rId4"/>
                </a:rPr>
                <a:t>KUS</a:t>
              </a:r>
              <a:endPara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1722224" y="2593188"/>
              <a:ext cx="1265943" cy="461665"/>
            </a:xfrm>
            <a:prstGeom prst="rect">
              <a:avLst/>
            </a:prstGeom>
            <a:solidFill>
              <a:srgbClr val="8EB1C0"/>
            </a:solidFill>
            <a:ln w="222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200" kern="0" dirty="0">
                  <a:solidFill>
                    <a:sysClr val="windowText" lastClr="000000"/>
                  </a:solidFill>
                  <a:latin typeface="Calibri"/>
                  <a:sym typeface="Calibri"/>
                  <a:hlinkClick r:id="rId5"/>
                </a:rPr>
                <a:t>NAKI II</a:t>
              </a:r>
              <a:endParaRPr lang="cs-CZ" sz="1200" kern="0" dirty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kern="0" dirty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330153" y="2603645"/>
              <a:ext cx="1277980" cy="461665"/>
            </a:xfrm>
            <a:prstGeom prst="rect">
              <a:avLst/>
            </a:prstGeom>
            <a:solidFill>
              <a:srgbClr val="8EB1C0"/>
            </a:solidFill>
            <a:ln w="222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sz="1200" kern="0" dirty="0" smtClean="0">
                  <a:solidFill>
                    <a:sysClr val="windowText" lastClr="000000"/>
                  </a:solidFill>
                  <a:latin typeface="Calibri"/>
                  <a:sym typeface="Calibri"/>
                  <a:hlinkClick r:id="rId6"/>
                </a:rPr>
                <a:t>TRIO</a:t>
              </a:r>
              <a:endParaRPr lang="cs-CZ" sz="1200" kern="0" dirty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kern="0" dirty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pic>
          <p:nvPicPr>
            <p:cNvPr id="24" name="Obrázek 23"/>
            <p:cNvPicPr>
              <a:picLocks noChangeAspect="1"/>
            </p:cNvPicPr>
            <p:nvPr/>
          </p:nvPicPr>
          <p:blipFill rotWithShape="1">
            <a:blip r:embed="rId7"/>
            <a:srcRect r="16890"/>
            <a:stretch/>
          </p:blipFill>
          <p:spPr>
            <a:xfrm>
              <a:off x="318809" y="1891554"/>
              <a:ext cx="6873844" cy="712091"/>
            </a:xfrm>
            <a:prstGeom prst="rect">
              <a:avLst/>
            </a:prstGeom>
          </p:spPr>
        </p:pic>
        <p:pic>
          <p:nvPicPr>
            <p:cNvPr id="25" name="Obrázek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8808" y="3076100"/>
              <a:ext cx="1357790" cy="3932623"/>
            </a:xfrm>
            <a:prstGeom prst="rect">
              <a:avLst/>
            </a:prstGeom>
          </p:spPr>
        </p:pic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21042" y="3076100"/>
              <a:ext cx="1318617" cy="3932623"/>
            </a:xfrm>
            <a:prstGeom prst="rect">
              <a:avLst/>
            </a:prstGeom>
          </p:spPr>
        </p:pic>
        <p:pic>
          <p:nvPicPr>
            <p:cNvPr id="27" name="Obrázek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13673" y="3071860"/>
              <a:ext cx="1330308" cy="3950785"/>
            </a:xfrm>
            <a:prstGeom prst="rect">
              <a:avLst/>
            </a:prstGeom>
          </p:spPr>
        </p:pic>
        <p:pic>
          <p:nvPicPr>
            <p:cNvPr id="28" name="Obrázek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17995" y="3059897"/>
              <a:ext cx="1352092" cy="3948826"/>
            </a:xfrm>
            <a:prstGeom prst="rect">
              <a:avLst/>
            </a:prstGeom>
          </p:spPr>
        </p:pic>
        <p:pic>
          <p:nvPicPr>
            <p:cNvPr id="29" name="Obrázek 2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01692" y="3054853"/>
              <a:ext cx="1356033" cy="3986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4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Sectoral</a:t>
            </a:r>
            <a:r>
              <a:rPr lang="cs-CZ" dirty="0" smtClean="0"/>
              <a:t> </a:t>
            </a:r>
            <a:r>
              <a:rPr lang="cs-CZ" dirty="0" err="1" smtClean="0"/>
              <a:t>ministries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Czech Republic - MEYS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smtClean="0"/>
              <a:t>KONTAKT</a:t>
            </a:r>
            <a:r>
              <a:rPr lang="cs-CZ" sz="2000" dirty="0" smtClean="0"/>
              <a:t> – support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international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cooperation</a:t>
            </a:r>
            <a:r>
              <a:rPr lang="cs-CZ" sz="2000" dirty="0"/>
              <a:t> 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cs-CZ" sz="2000" b="1" dirty="0" smtClean="0"/>
              <a:t>COST CZ </a:t>
            </a:r>
            <a:r>
              <a:rPr lang="cs-CZ" sz="2000" dirty="0" smtClean="0"/>
              <a:t>– support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multi-lateral</a:t>
            </a:r>
            <a:r>
              <a:rPr lang="cs-CZ" sz="2000" dirty="0" smtClean="0"/>
              <a:t> </a:t>
            </a:r>
            <a:r>
              <a:rPr lang="cs-CZ" sz="2000" dirty="0" err="1" smtClean="0"/>
              <a:t>cooperation</a:t>
            </a:r>
            <a:r>
              <a:rPr lang="cs-CZ" sz="2000" dirty="0" smtClean="0"/>
              <a:t> </a:t>
            </a:r>
            <a:r>
              <a:rPr lang="cs-CZ" sz="2000" dirty="0" err="1" smtClean="0"/>
              <a:t>through</a:t>
            </a:r>
            <a:r>
              <a:rPr lang="cs-CZ" sz="2000" dirty="0" smtClean="0"/>
              <a:t> </a:t>
            </a:r>
            <a:r>
              <a:rPr lang="cs-CZ" sz="2000" dirty="0" err="1" smtClean="0"/>
              <a:t>European</a:t>
            </a:r>
            <a:r>
              <a:rPr lang="cs-CZ" sz="2000" dirty="0" smtClean="0"/>
              <a:t> </a:t>
            </a:r>
            <a:r>
              <a:rPr lang="cs-CZ" sz="2000" dirty="0" err="1" smtClean="0"/>
              <a:t>platform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COST </a:t>
            </a:r>
            <a:r>
              <a:rPr lang="cs-CZ" sz="2000" dirty="0" err="1" smtClean="0"/>
              <a:t>Actions</a:t>
            </a:r>
            <a:r>
              <a:rPr lang="cs-CZ" sz="2000" dirty="0" smtClean="0"/>
              <a:t> </a:t>
            </a:r>
          </a:p>
          <a:p>
            <a:r>
              <a:rPr lang="cs-CZ" sz="2000" b="1" dirty="0" smtClean="0"/>
              <a:t>INGO</a:t>
            </a:r>
            <a:r>
              <a:rPr lang="cs-CZ" sz="2000" dirty="0" smtClean="0"/>
              <a:t> – support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membership</a:t>
            </a:r>
            <a:r>
              <a:rPr lang="cs-CZ" sz="2000" dirty="0" smtClean="0"/>
              <a:t> in non-</a:t>
            </a:r>
            <a:r>
              <a:rPr lang="cs-CZ" sz="2000" dirty="0" err="1" smtClean="0"/>
              <a:t>governmental</a:t>
            </a:r>
            <a:r>
              <a:rPr lang="cs-CZ" sz="2000" dirty="0" smtClean="0"/>
              <a:t> </a:t>
            </a:r>
            <a:r>
              <a:rPr lang="cs-CZ" sz="2000" dirty="0" err="1" smtClean="0"/>
              <a:t>research</a:t>
            </a:r>
            <a:r>
              <a:rPr lang="cs-CZ" sz="2000" dirty="0" smtClean="0"/>
              <a:t> </a:t>
            </a:r>
            <a:r>
              <a:rPr lang="cs-CZ" sz="2000" dirty="0" err="1" smtClean="0"/>
              <a:t>organizations</a:t>
            </a:r>
            <a:r>
              <a:rPr lang="cs-CZ" sz="2000" dirty="0" smtClean="0"/>
              <a:t> (</a:t>
            </a:r>
            <a:r>
              <a:rPr lang="cs-CZ" sz="2000" dirty="0" err="1" smtClean="0"/>
              <a:t>e.g</a:t>
            </a:r>
            <a:r>
              <a:rPr lang="cs-CZ" sz="2000" dirty="0" smtClean="0"/>
              <a:t>. CERN)</a:t>
            </a:r>
          </a:p>
          <a:p>
            <a:r>
              <a:rPr lang="cs-CZ" sz="2000" b="1" dirty="0" smtClean="0"/>
              <a:t>EUREKA</a:t>
            </a:r>
            <a:r>
              <a:rPr lang="cs-CZ" sz="2000" dirty="0" smtClean="0"/>
              <a:t> – support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SMEs</a:t>
            </a:r>
            <a:endParaRPr lang="cs-CZ" sz="2000" dirty="0" smtClean="0"/>
          </a:p>
          <a:p>
            <a:r>
              <a:rPr lang="cs-CZ" sz="2000" b="1" dirty="0" smtClean="0"/>
              <a:t>GESHER-MOST</a:t>
            </a:r>
            <a:r>
              <a:rPr lang="cs-CZ" sz="2000" dirty="0" smtClean="0"/>
              <a:t> – Czech-</a:t>
            </a:r>
            <a:r>
              <a:rPr lang="cs-CZ" sz="2000" dirty="0" err="1" smtClean="0"/>
              <a:t>Israeli</a:t>
            </a:r>
            <a:r>
              <a:rPr lang="cs-CZ" sz="2000" dirty="0" smtClean="0"/>
              <a:t> </a:t>
            </a:r>
            <a:r>
              <a:rPr lang="cs-CZ" sz="2000" dirty="0" err="1" smtClean="0"/>
              <a:t>cooperation</a:t>
            </a:r>
            <a:r>
              <a:rPr lang="cs-CZ" sz="2000" dirty="0" smtClean="0"/>
              <a:t> in </a:t>
            </a:r>
            <a:r>
              <a:rPr lang="cs-CZ" sz="2000" dirty="0" err="1" smtClean="0"/>
              <a:t>applied</a:t>
            </a:r>
            <a:r>
              <a:rPr lang="cs-CZ" sz="2000" dirty="0" smtClean="0"/>
              <a:t> </a:t>
            </a:r>
            <a:r>
              <a:rPr lang="cs-CZ" sz="2000" dirty="0" err="1" smtClean="0"/>
              <a:t>research</a:t>
            </a:r>
            <a:endParaRPr lang="cs-CZ" sz="2000" dirty="0" smtClean="0"/>
          </a:p>
          <a:p>
            <a:r>
              <a:rPr lang="cs-CZ" sz="2000" b="1" dirty="0" smtClean="0"/>
              <a:t>MOBILITIES</a:t>
            </a:r>
            <a:r>
              <a:rPr lang="cs-CZ" sz="2000" dirty="0" smtClean="0"/>
              <a:t> – support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researchers</a:t>
            </a:r>
            <a:r>
              <a:rPr lang="cs-CZ" sz="2000" dirty="0" smtClean="0"/>
              <a:t>‘ mobility</a:t>
            </a:r>
          </a:p>
          <a:p>
            <a:r>
              <a:rPr lang="cs-CZ" sz="2000" b="1" dirty="0" smtClean="0"/>
              <a:t>Czech-</a:t>
            </a:r>
            <a:r>
              <a:rPr lang="cs-CZ" sz="2000" b="1" dirty="0" err="1" smtClean="0"/>
              <a:t>Norwegian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research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programme</a:t>
            </a:r>
            <a:r>
              <a:rPr lang="cs-CZ" sz="2000" dirty="0" smtClean="0"/>
              <a:t> </a:t>
            </a:r>
          </a:p>
          <a:p>
            <a:r>
              <a:rPr lang="cs-CZ" sz="2000" b="1" dirty="0" err="1" smtClean="0"/>
              <a:t>Large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Infrastructures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for</a:t>
            </a:r>
            <a:r>
              <a:rPr lang="cs-CZ" sz="2000" b="1" dirty="0" smtClean="0"/>
              <a:t> R</a:t>
            </a:r>
            <a:r>
              <a:rPr lang="en-GB" sz="2000" b="1" dirty="0" smtClean="0"/>
              <a:t>&amp;D </a:t>
            </a:r>
            <a:r>
              <a:rPr lang="cs-CZ" sz="2000" dirty="0" smtClean="0"/>
              <a:t>– support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infrastructures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Roadmap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339365" y="1951349"/>
            <a:ext cx="8360375" cy="2130136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31117" y="3478490"/>
            <a:ext cx="368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j-lt"/>
              </a:rPr>
              <a:t>Inter-Excellence</a:t>
            </a:r>
            <a:endParaRPr lang="cs-CZ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67494" y="1980389"/>
            <a:ext cx="140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>
                <a:solidFill>
                  <a:srgbClr val="C00000"/>
                </a:solidFill>
                <a:latin typeface="+mj-lt"/>
              </a:rPr>
              <a:t>Inter-</a:t>
            </a:r>
            <a:r>
              <a:rPr lang="cs-CZ" sz="1800" dirty="0" err="1" smtClean="0">
                <a:solidFill>
                  <a:srgbClr val="C00000"/>
                </a:solidFill>
                <a:latin typeface="+mj-lt"/>
              </a:rPr>
              <a:t>Action</a:t>
            </a:r>
            <a:endParaRPr lang="cs-CZ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29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SoMoPro</a:t>
            </a:r>
            <a:r>
              <a:rPr lang="cs-CZ" dirty="0" smtClean="0"/>
              <a:t> as a </a:t>
            </a:r>
            <a:r>
              <a:rPr lang="cs-CZ" dirty="0" err="1" smtClean="0"/>
              <a:t>regional</a:t>
            </a:r>
            <a:r>
              <a:rPr lang="cs-CZ" dirty="0" smtClean="0"/>
              <a:t> instrument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Regional fellowship </a:t>
            </a:r>
            <a:r>
              <a:rPr lang="en-US" dirty="0" err="1"/>
              <a:t>programme</a:t>
            </a:r>
            <a:r>
              <a:rPr lang="en-US" dirty="0"/>
              <a:t> inspired by Marie </a:t>
            </a:r>
            <a:r>
              <a:rPr lang="en-US" dirty="0" err="1"/>
              <a:t>Skłodowska</a:t>
            </a:r>
            <a:r>
              <a:rPr lang="en-US" dirty="0"/>
              <a:t>-Curie </a:t>
            </a:r>
            <a:r>
              <a:rPr lang="en-US" dirty="0" smtClean="0"/>
              <a:t>Fellowships</a:t>
            </a:r>
            <a:endParaRPr lang="cs-CZ" dirty="0" smtClean="0"/>
          </a:p>
          <a:p>
            <a:r>
              <a:rPr lang="en-US" dirty="0"/>
              <a:t>Incoming grants to attract researchers from abroad to undertake research and training in the South Moravian region</a:t>
            </a:r>
          </a:p>
          <a:p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 + mobility </a:t>
            </a:r>
            <a:r>
              <a:rPr lang="cs-CZ" dirty="0" err="1" smtClean="0"/>
              <a:t>conditions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Next</a:t>
            </a:r>
            <a:r>
              <a:rPr lang="cs-CZ" dirty="0" smtClean="0"/>
              <a:t> call </a:t>
            </a:r>
            <a:r>
              <a:rPr lang="cs-CZ" dirty="0" err="1" smtClean="0"/>
              <a:t>hopefully</a:t>
            </a:r>
            <a:r>
              <a:rPr lang="cs-CZ" dirty="0" smtClean="0"/>
              <a:t> </a:t>
            </a:r>
            <a:r>
              <a:rPr lang="cs-CZ" dirty="0" err="1" smtClean="0"/>
              <a:t>coming</a:t>
            </a:r>
            <a:r>
              <a:rPr lang="cs-CZ" dirty="0" smtClean="0"/>
              <a:t> </a:t>
            </a:r>
            <a:r>
              <a:rPr lang="cs-CZ" dirty="0" err="1" smtClean="0"/>
              <a:t>soon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922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income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funding</a:t>
            </a:r>
            <a:r>
              <a:rPr lang="cs-CZ" dirty="0" smtClean="0"/>
              <a:t> </a:t>
            </a:r>
            <a:r>
              <a:rPr lang="cs-CZ" dirty="0" err="1" smtClean="0"/>
              <a:t>oppotunities</a:t>
            </a:r>
            <a:endParaRPr lang="cs-CZ" dirty="0" smtClean="0"/>
          </a:p>
          <a:p>
            <a:endParaRPr lang="cs-CZ" dirty="0" smtClean="0"/>
          </a:p>
          <a:p>
            <a:r>
              <a:rPr lang="cs-CZ" altLang="cs-CZ" dirty="0" err="1" smtClean="0"/>
              <a:t>Internal</a:t>
            </a:r>
            <a:r>
              <a:rPr lang="cs-CZ" altLang="cs-CZ" dirty="0" smtClean="0"/>
              <a:t> </a:t>
            </a:r>
            <a:r>
              <a:rPr lang="cs-CZ" altLang="cs-CZ" dirty="0" err="1"/>
              <a:t>Funding</a:t>
            </a:r>
            <a:r>
              <a:rPr lang="cs-CZ" altLang="cs-CZ" dirty="0"/>
              <a:t> </a:t>
            </a:r>
            <a:r>
              <a:rPr lang="cs-CZ" altLang="cs-CZ" dirty="0" err="1"/>
              <a:t>Opportunities</a:t>
            </a:r>
            <a:r>
              <a:rPr lang="cs-CZ" altLang="cs-CZ" dirty="0"/>
              <a:t> </a:t>
            </a:r>
            <a:endParaRPr lang="cs-CZ" altLang="cs-CZ" dirty="0" smtClean="0"/>
          </a:p>
          <a:p>
            <a:endParaRPr lang="cs-CZ" altLang="cs-CZ" dirty="0"/>
          </a:p>
          <a:p>
            <a:r>
              <a:rPr lang="cs-CZ" altLang="cs-CZ" dirty="0" err="1" smtClean="0"/>
              <a:t>Research</a:t>
            </a:r>
            <a:r>
              <a:rPr lang="cs-CZ" altLang="cs-CZ" dirty="0" smtClean="0"/>
              <a:t> </a:t>
            </a:r>
            <a:r>
              <a:rPr lang="cs-CZ" altLang="cs-CZ" dirty="0"/>
              <a:t>support </a:t>
            </a:r>
            <a:r>
              <a:rPr lang="cs-CZ" altLang="cs-CZ" dirty="0" err="1"/>
              <a:t>at</a:t>
            </a:r>
            <a:r>
              <a:rPr lang="cs-CZ" altLang="cs-CZ" dirty="0"/>
              <a:t> MU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361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Summary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graphicFrame>
        <p:nvGraphicFramePr>
          <p:cNvPr id="7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002701"/>
              </p:ext>
            </p:extLst>
          </p:nvPr>
        </p:nvGraphicFramePr>
        <p:xfrm>
          <a:off x="509588" y="2017713"/>
          <a:ext cx="808196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03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21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err="1" smtClean="0"/>
              <a:t>Internal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Funding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Opportunities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Research</a:t>
            </a:r>
            <a:r>
              <a:rPr lang="cs-CZ" altLang="cs-CZ" dirty="0" smtClean="0"/>
              <a:t> support </a:t>
            </a:r>
            <a:r>
              <a:rPr lang="cs-CZ" altLang="cs-CZ" dirty="0" err="1" smtClean="0"/>
              <a:t>at</a:t>
            </a:r>
            <a:r>
              <a:rPr lang="cs-CZ" altLang="cs-CZ" dirty="0" smtClean="0"/>
              <a:t> MU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13114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Research</a:t>
            </a:r>
            <a:r>
              <a:rPr lang="cs-CZ" dirty="0" smtClean="0"/>
              <a:t> support </a:t>
            </a:r>
            <a:r>
              <a:rPr lang="cs-CZ" dirty="0" err="1" smtClean="0"/>
              <a:t>at</a:t>
            </a:r>
            <a:r>
              <a:rPr lang="cs-CZ" dirty="0" smtClean="0"/>
              <a:t> MU – 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incentives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Grant </a:t>
            </a:r>
            <a:r>
              <a:rPr lang="cs-CZ" dirty="0" err="1" smtClean="0"/>
              <a:t>Agency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Masaryk University: </a:t>
            </a:r>
          </a:p>
          <a:p>
            <a:pPr lvl="1" indent="-342900"/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students</a:t>
            </a:r>
            <a:r>
              <a:rPr lang="cs-CZ" sz="2000" dirty="0" smtClean="0"/>
              <a:t>: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cs-CZ" sz="1800" dirty="0" err="1" smtClean="0"/>
              <a:t>Specific</a:t>
            </a:r>
            <a:r>
              <a:rPr lang="cs-CZ" sz="1800" dirty="0" smtClean="0"/>
              <a:t> </a:t>
            </a:r>
            <a:r>
              <a:rPr lang="cs-CZ" sz="1800" dirty="0" err="1" smtClean="0"/>
              <a:t>research</a:t>
            </a:r>
            <a:r>
              <a:rPr lang="cs-CZ" sz="1800" dirty="0" smtClean="0"/>
              <a:t> – </a:t>
            </a:r>
            <a:r>
              <a:rPr lang="cs-CZ" sz="1800" dirty="0" err="1" smtClean="0"/>
              <a:t>projects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PhD </a:t>
            </a:r>
            <a:r>
              <a:rPr lang="cs-CZ" sz="1800" dirty="0" err="1" smtClean="0"/>
              <a:t>students</a:t>
            </a:r>
            <a:endParaRPr lang="cs-CZ" sz="1800" dirty="0" smtClean="0"/>
          </a:p>
          <a:p>
            <a:pPr lvl="1" indent="-342900"/>
            <a:endParaRPr lang="cs-CZ" sz="2000" dirty="0" smtClean="0"/>
          </a:p>
          <a:p>
            <a:pPr lvl="1" indent="-342900"/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PIs</a:t>
            </a:r>
            <a:r>
              <a:rPr lang="cs-CZ" sz="2000" dirty="0" smtClean="0"/>
              <a:t>: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cs-CZ" sz="1800" dirty="0" err="1" smtClean="0"/>
              <a:t>Interdisciplinary</a:t>
            </a:r>
            <a:r>
              <a:rPr lang="cs-CZ" sz="1800" dirty="0" smtClean="0"/>
              <a:t> </a:t>
            </a:r>
            <a:r>
              <a:rPr lang="cs-CZ" sz="1800" dirty="0" err="1" smtClean="0"/>
              <a:t>research</a:t>
            </a:r>
            <a:r>
              <a:rPr lang="cs-CZ" sz="1800" dirty="0" smtClean="0"/>
              <a:t> </a:t>
            </a:r>
            <a:r>
              <a:rPr lang="cs-CZ" sz="1800" dirty="0" err="1" smtClean="0"/>
              <a:t>projects</a:t>
            </a:r>
            <a:endParaRPr lang="cs-CZ" sz="1800" dirty="0" smtClean="0"/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cs-CZ" sz="1800" dirty="0" err="1" smtClean="0"/>
              <a:t>High</a:t>
            </a:r>
            <a:r>
              <a:rPr lang="cs-CZ" sz="1800" dirty="0" smtClean="0"/>
              <a:t>-risk </a:t>
            </a:r>
            <a:r>
              <a:rPr lang="cs-CZ" sz="1800" dirty="0" err="1" smtClean="0"/>
              <a:t>high-gain</a:t>
            </a:r>
            <a:r>
              <a:rPr lang="cs-CZ" sz="1800" dirty="0" smtClean="0"/>
              <a:t> </a:t>
            </a:r>
            <a:r>
              <a:rPr lang="cs-CZ" sz="1800" dirty="0" err="1" smtClean="0"/>
              <a:t>projects</a:t>
            </a:r>
            <a:r>
              <a:rPr lang="cs-CZ" sz="1800" dirty="0" smtClean="0"/>
              <a:t> 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cs-CZ" sz="1800" dirty="0" err="1" smtClean="0"/>
              <a:t>Excellent</a:t>
            </a:r>
            <a:r>
              <a:rPr lang="cs-CZ" sz="1800" dirty="0" smtClean="0"/>
              <a:t> </a:t>
            </a:r>
            <a:r>
              <a:rPr lang="cs-CZ" sz="1800" dirty="0" err="1" smtClean="0"/>
              <a:t>results</a:t>
            </a:r>
            <a:endParaRPr lang="cs-CZ" sz="1800" dirty="0" smtClean="0"/>
          </a:p>
          <a:p>
            <a:pPr lvl="1" indent="-342900"/>
            <a:endParaRPr lang="cs-CZ" sz="2000" dirty="0" smtClean="0"/>
          </a:p>
          <a:p>
            <a:pPr lvl="1" indent="-342900"/>
            <a:r>
              <a:rPr lang="cs-CZ" sz="2000" dirty="0" smtClean="0"/>
              <a:t>Support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international</a:t>
            </a:r>
            <a:r>
              <a:rPr lang="cs-CZ" sz="2000" dirty="0"/>
              <a:t> </a:t>
            </a:r>
            <a:r>
              <a:rPr lang="cs-CZ" sz="2000" dirty="0" err="1"/>
              <a:t>research</a:t>
            </a:r>
            <a:r>
              <a:rPr lang="cs-CZ" sz="2000" dirty="0"/>
              <a:t> </a:t>
            </a:r>
            <a:r>
              <a:rPr lang="cs-CZ" sz="2000" dirty="0" err="1"/>
              <a:t>grants</a:t>
            </a:r>
            <a:r>
              <a:rPr lang="cs-CZ" sz="2000" dirty="0"/>
              <a:t> </a:t>
            </a:r>
            <a:r>
              <a:rPr lang="cs-CZ" sz="2000" dirty="0" err="1"/>
              <a:t>preparation</a:t>
            </a:r>
            <a:endParaRPr lang="cs-CZ" sz="2000" dirty="0"/>
          </a:p>
          <a:p>
            <a:pPr marL="0" indent="0">
              <a:buNone/>
            </a:pPr>
            <a:endParaRPr lang="cs-CZ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173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support </a:t>
            </a:r>
            <a:r>
              <a:rPr lang="cs-CZ" dirty="0" err="1"/>
              <a:t>at</a:t>
            </a:r>
            <a:r>
              <a:rPr lang="cs-CZ" dirty="0"/>
              <a:t> MU </a:t>
            </a:r>
            <a:r>
              <a:rPr lang="cs-CZ" dirty="0" smtClean="0"/>
              <a:t>– non-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Information</a:t>
            </a:r>
            <a:r>
              <a:rPr lang="cs-CZ" b="1" dirty="0" smtClean="0"/>
              <a:t> </a:t>
            </a:r>
            <a:r>
              <a:rPr lang="cs-CZ" b="1" dirty="0" err="1" smtClean="0"/>
              <a:t>spreading</a:t>
            </a:r>
            <a:endParaRPr lang="cs-CZ" b="1" dirty="0" smtClean="0"/>
          </a:p>
          <a:p>
            <a:pPr lvl="1"/>
            <a:r>
              <a:rPr lang="cs-CZ" dirty="0" err="1" smtClean="0"/>
              <a:t>Research</a:t>
            </a:r>
            <a:r>
              <a:rPr lang="cs-CZ" dirty="0" smtClean="0"/>
              <a:t> Office </a:t>
            </a:r>
            <a:r>
              <a:rPr lang="cs-CZ" dirty="0" err="1" smtClean="0"/>
              <a:t>newsletter</a:t>
            </a:r>
            <a:endParaRPr lang="cs-CZ" dirty="0" smtClean="0"/>
          </a:p>
          <a:p>
            <a:pPr lvl="1"/>
            <a:r>
              <a:rPr lang="cs-CZ" dirty="0" err="1" smtClean="0"/>
              <a:t>Research</a:t>
            </a:r>
            <a:r>
              <a:rPr lang="cs-CZ" dirty="0" smtClean="0"/>
              <a:t> Office </a:t>
            </a:r>
            <a:r>
              <a:rPr lang="cs-CZ" dirty="0" err="1" smtClean="0"/>
              <a:t>website</a:t>
            </a:r>
            <a:endParaRPr lang="cs-CZ" dirty="0" smtClean="0"/>
          </a:p>
          <a:p>
            <a:pPr lvl="1"/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seminars</a:t>
            </a:r>
            <a:r>
              <a:rPr lang="cs-CZ" dirty="0" smtClean="0"/>
              <a:t>, </a:t>
            </a:r>
            <a:r>
              <a:rPr lang="cs-CZ" dirty="0" err="1" smtClean="0"/>
              <a:t>workshops</a:t>
            </a:r>
            <a:r>
              <a:rPr lang="cs-CZ" dirty="0" smtClean="0"/>
              <a:t>, </a:t>
            </a:r>
            <a:r>
              <a:rPr lang="cs-CZ" dirty="0" err="1" smtClean="0"/>
              <a:t>trainings</a:t>
            </a:r>
            <a:endParaRPr lang="cs-CZ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 smtClean="0"/>
              <a:t>GRANTSWEEK 2017 - </a:t>
            </a:r>
            <a:r>
              <a:rPr lang="cs-CZ" dirty="0" err="1" smtClean="0"/>
              <a:t>autumn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b="1" dirty="0" err="1" smtClean="0"/>
              <a:t>Individual</a:t>
            </a:r>
            <a:r>
              <a:rPr lang="cs-CZ" b="1" dirty="0" smtClean="0"/>
              <a:t> support </a:t>
            </a:r>
            <a:r>
              <a:rPr lang="cs-CZ" b="1" dirty="0" err="1" smtClean="0"/>
              <a:t>provided</a:t>
            </a:r>
            <a:endParaRPr lang="cs-CZ" b="1" dirty="0" smtClean="0"/>
          </a:p>
          <a:p>
            <a:pPr lvl="1"/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consultancy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Office </a:t>
            </a:r>
            <a:r>
              <a:rPr lang="cs-CZ" dirty="0" err="1" smtClean="0"/>
              <a:t>staff</a:t>
            </a:r>
            <a:endParaRPr lang="cs-CZ" dirty="0" smtClean="0"/>
          </a:p>
          <a:p>
            <a:pPr lvl="1"/>
            <a:r>
              <a:rPr lang="cs-CZ" dirty="0" err="1" smtClean="0"/>
              <a:t>Help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proposal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412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24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err="1" smtClean="0"/>
              <a:t>Thank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you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your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attention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32195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Funding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000" dirty="0" err="1" smtClean="0"/>
              <a:t>State</a:t>
            </a:r>
            <a:r>
              <a:rPr lang="cs-CZ" sz="2000" dirty="0" smtClean="0"/>
              <a:t> budget – 33 %</a:t>
            </a:r>
          </a:p>
          <a:p>
            <a:endParaRPr lang="cs-CZ" sz="2000" dirty="0"/>
          </a:p>
          <a:p>
            <a:r>
              <a:rPr lang="cs-CZ" sz="2000" dirty="0" err="1"/>
              <a:t>Projects</a:t>
            </a:r>
            <a:r>
              <a:rPr lang="cs-CZ" sz="2000" dirty="0"/>
              <a:t> </a:t>
            </a:r>
            <a:r>
              <a:rPr lang="cs-CZ" sz="2000" dirty="0" err="1"/>
              <a:t>through</a:t>
            </a:r>
            <a:r>
              <a:rPr lang="cs-CZ" sz="2000" dirty="0"/>
              <a:t> grant </a:t>
            </a:r>
            <a:r>
              <a:rPr lang="cs-CZ" sz="2000" dirty="0" err="1"/>
              <a:t>competition</a:t>
            </a:r>
            <a:r>
              <a:rPr lang="cs-CZ" sz="2000" dirty="0"/>
              <a:t> – 66</a:t>
            </a:r>
            <a:r>
              <a:rPr lang="cs-CZ" sz="2000" dirty="0" smtClean="0"/>
              <a:t>%</a:t>
            </a:r>
          </a:p>
          <a:p>
            <a:endParaRPr lang="cs-CZ" sz="2000" dirty="0"/>
          </a:p>
          <a:p>
            <a:r>
              <a:rPr lang="cs-CZ" sz="2000" dirty="0" err="1" smtClean="0"/>
              <a:t>Absolutely</a:t>
            </a:r>
            <a:r>
              <a:rPr lang="cs-CZ" sz="2000" dirty="0" smtClean="0"/>
              <a:t>:</a:t>
            </a:r>
          </a:p>
          <a:p>
            <a:pPr lvl="1"/>
            <a:r>
              <a:rPr lang="cs-CZ" sz="1600" dirty="0" smtClean="0"/>
              <a:t>2 </a:t>
            </a:r>
            <a:r>
              <a:rPr lang="cs-CZ" sz="1600" dirty="0" err="1" smtClean="0"/>
              <a:t>billion</a:t>
            </a:r>
            <a:r>
              <a:rPr lang="cs-CZ" sz="1600" dirty="0" smtClean="0"/>
              <a:t> CZK</a:t>
            </a:r>
          </a:p>
          <a:p>
            <a:pPr lvl="1"/>
            <a:endParaRPr lang="cs-CZ" sz="1600" dirty="0"/>
          </a:p>
          <a:p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graphicFrame>
        <p:nvGraphicFramePr>
          <p:cNvPr id="15" name="Zástupný symbol pro obsah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7659458"/>
              </p:ext>
            </p:extLst>
          </p:nvPr>
        </p:nvGraphicFramePr>
        <p:xfrm>
          <a:off x="3890865" y="1371600"/>
          <a:ext cx="5178491" cy="562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94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funding</a:t>
            </a:r>
            <a:r>
              <a:rPr lang="cs-CZ" dirty="0" smtClean="0"/>
              <a:t> </a:t>
            </a:r>
            <a:r>
              <a:rPr lang="cs-CZ" dirty="0" err="1" smtClean="0"/>
              <a:t>streams</a:t>
            </a:r>
            <a:r>
              <a:rPr lang="cs-CZ" dirty="0" smtClean="0"/>
              <a:t> </a:t>
            </a:r>
            <a:r>
              <a:rPr lang="cs-CZ" dirty="0" err="1" smtClean="0"/>
              <a:t>supporting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97014" y="2709218"/>
            <a:ext cx="2476074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b="1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1.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b="1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National</a:t>
            </a:r>
            <a:r>
              <a:rPr lang="cs-CZ" sz="1800" b="1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 </a:t>
            </a:r>
            <a:r>
              <a:rPr lang="cs-CZ" sz="1800" b="1" kern="0" dirty="0" err="1">
                <a:solidFill>
                  <a:sysClr val="windowText" lastClr="000000"/>
                </a:solidFill>
                <a:latin typeface="Calibri"/>
                <a:sym typeface="Calibri"/>
              </a:rPr>
              <a:t>p</a:t>
            </a:r>
            <a:r>
              <a:rPr lang="cs-CZ" sz="1800" b="1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roviders</a:t>
            </a:r>
            <a:endParaRPr lang="cs-CZ" sz="1800" b="1" kern="0" dirty="0">
              <a:solidFill>
                <a:sysClr val="windowText" lastClr="000000"/>
              </a:solidFill>
              <a:latin typeface="Calibri"/>
              <a:sym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800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 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GA ČR</a:t>
            </a:r>
            <a:r>
              <a:rPr lang="cs-CZ" sz="1800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 (Czech Science </a:t>
            </a:r>
            <a:r>
              <a:rPr lang="cs-CZ" sz="1800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Foundation</a:t>
            </a:r>
            <a:r>
              <a:rPr lang="cs-CZ" sz="1800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800" kern="0" dirty="0" smtClean="0">
              <a:solidFill>
                <a:sysClr val="windowText" lastClr="000000"/>
              </a:solidFill>
              <a:latin typeface="Calibri"/>
              <a:sym typeface="Calibri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TA ČR</a:t>
            </a:r>
            <a:r>
              <a:rPr lang="cs-CZ" sz="1800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 (Technology </a:t>
            </a:r>
            <a:r>
              <a:rPr lang="cs-CZ" sz="1800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Agency</a:t>
            </a:r>
            <a:r>
              <a:rPr lang="cs-CZ" sz="1800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 </a:t>
            </a:r>
            <a:r>
              <a:rPr lang="cs-CZ" sz="1800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of</a:t>
            </a:r>
            <a:r>
              <a:rPr lang="cs-CZ" sz="1800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 CR)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800" kern="0" dirty="0" smtClean="0">
              <a:solidFill>
                <a:sysClr val="windowText" lastClr="000000"/>
              </a:solidFill>
              <a:latin typeface="Calibri"/>
              <a:sym typeface="Calibri"/>
            </a:endParaRPr>
          </a:p>
          <a:p>
            <a:pPr marL="183600" indent="-183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Ministries</a:t>
            </a:r>
            <a:r>
              <a:rPr lang="cs-CZ" sz="1800" b="1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800" kern="0" dirty="0">
              <a:solidFill>
                <a:sysClr val="windowText" lastClr="000000"/>
              </a:solidFill>
              <a:latin typeface="Calibri"/>
              <a:sym typeface="Calibri"/>
            </a:endParaRPr>
          </a:p>
          <a:p>
            <a:pPr marL="183600" indent="-183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Regional</a:t>
            </a:r>
            <a:r>
              <a:rPr lang="cs-CZ" sz="1800" b="1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: </a:t>
            </a:r>
            <a:r>
              <a:rPr lang="cs-CZ" sz="1800" b="1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SoMoPro</a:t>
            </a:r>
            <a:endParaRPr lang="cs-CZ" sz="1800" kern="0" dirty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26320" y="2718609"/>
            <a:ext cx="2497808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b="1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2.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b="1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International </a:t>
            </a:r>
            <a:r>
              <a:rPr lang="cs-CZ" sz="1800" b="1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sources</a:t>
            </a:r>
            <a:endParaRPr lang="cs-CZ" sz="1800" b="1" kern="0" dirty="0">
              <a:solidFill>
                <a:sysClr val="windowText" lastClr="000000"/>
              </a:solidFill>
              <a:latin typeface="Calibri"/>
              <a:sym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 b="1" kern="0" dirty="0" smtClean="0">
              <a:solidFill>
                <a:sysClr val="windowText" lastClr="000000"/>
              </a:solidFill>
              <a:latin typeface="Calibri"/>
              <a:sym typeface="Calibri"/>
            </a:endParaRPr>
          </a:p>
          <a:p>
            <a:pPr marL="183600" indent="-183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Horizon</a:t>
            </a:r>
            <a:r>
              <a:rPr lang="cs-CZ" sz="1800" b="1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 2020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 kern="0" dirty="0">
              <a:solidFill>
                <a:sysClr val="windowText" lastClr="000000"/>
              </a:solidFill>
              <a:latin typeface="Calibri"/>
              <a:sym typeface="Calibri"/>
            </a:endParaRPr>
          </a:p>
          <a:p>
            <a:pPr marL="183600" indent="-183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EMB/EMBO</a:t>
            </a:r>
            <a:endParaRPr lang="cs-CZ" sz="1800" kern="0" dirty="0">
              <a:solidFill>
                <a:sysClr val="windowText" lastClr="000000"/>
              </a:solidFill>
              <a:latin typeface="Calibri"/>
              <a:sym typeface="Calibri"/>
            </a:endParaRPr>
          </a:p>
          <a:p>
            <a:pPr marL="183600" indent="-183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EEA </a:t>
            </a:r>
            <a:r>
              <a:rPr lang="cs-CZ" sz="1800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grants</a:t>
            </a:r>
            <a:endParaRPr lang="cs-CZ" sz="1800" kern="0" dirty="0" smtClean="0">
              <a:solidFill>
                <a:sysClr val="windowText" lastClr="000000"/>
              </a:solidFill>
              <a:latin typeface="Calibri"/>
              <a:sym typeface="Calibri"/>
            </a:endParaRPr>
          </a:p>
          <a:p>
            <a:pPr marL="183600" indent="-183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International </a:t>
            </a:r>
            <a:r>
              <a:rPr lang="cs-CZ" sz="1800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Visegrad</a:t>
            </a:r>
            <a:r>
              <a:rPr lang="cs-CZ" sz="1800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 </a:t>
            </a:r>
            <a:r>
              <a:rPr lang="cs-CZ" sz="1800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Fund</a:t>
            </a:r>
            <a:endParaRPr lang="cs-CZ" sz="1800" kern="0" dirty="0" smtClean="0">
              <a:solidFill>
                <a:sysClr val="windowText" lastClr="000000"/>
              </a:solidFill>
              <a:latin typeface="Calibri"/>
              <a:sym typeface="Calibri"/>
            </a:endParaRPr>
          </a:p>
          <a:p>
            <a:pPr marL="183600" indent="-183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US </a:t>
            </a:r>
            <a:r>
              <a:rPr lang="cs-CZ" sz="1800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funding</a:t>
            </a:r>
            <a:r>
              <a:rPr lang="cs-CZ" sz="1800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 </a:t>
            </a:r>
            <a:r>
              <a:rPr lang="cs-CZ" sz="1800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schemes</a:t>
            </a:r>
            <a:endParaRPr lang="cs-CZ" sz="1800" kern="0" dirty="0" smtClean="0">
              <a:solidFill>
                <a:sysClr val="windowText" lastClr="000000"/>
              </a:solidFill>
              <a:latin typeface="Calibri"/>
              <a:sym typeface="Calibri"/>
            </a:endParaRPr>
          </a:p>
          <a:p>
            <a:pPr marL="183600" indent="-183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Foundations</a:t>
            </a:r>
            <a:endParaRPr lang="cs-CZ" sz="1800" kern="0" dirty="0" smtClean="0">
              <a:solidFill>
                <a:sysClr val="windowText" lastClr="000000"/>
              </a:solidFill>
              <a:latin typeface="Calibri"/>
              <a:sym typeface="Calibri"/>
            </a:endParaRPr>
          </a:p>
          <a:p>
            <a:pPr marL="183600" indent="-183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kern="0" dirty="0" err="1">
                <a:solidFill>
                  <a:sysClr val="windowText" lastClr="000000"/>
                </a:solidFill>
                <a:latin typeface="Calibri"/>
                <a:sym typeface="Calibri"/>
              </a:rPr>
              <a:t>e</a:t>
            </a:r>
            <a:r>
              <a:rPr lang="cs-CZ" sz="1800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tc</a:t>
            </a:r>
            <a:r>
              <a:rPr lang="cs-CZ" sz="1800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.</a:t>
            </a:r>
            <a:br>
              <a:rPr lang="cs-CZ" sz="1800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</a:br>
            <a:endParaRPr lang="cs-CZ" sz="1800" kern="0" dirty="0">
              <a:solidFill>
                <a:sysClr val="windowText" lastClr="000000"/>
              </a:solidFill>
              <a:latin typeface="Calibri"/>
              <a:sym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 kern="0" dirty="0" smtClea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096129" y="2700843"/>
            <a:ext cx="2622207" cy="418576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b="1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3.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b="1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EU </a:t>
            </a:r>
            <a:r>
              <a:rPr lang="cs-CZ" sz="1800" b="1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Structural</a:t>
            </a:r>
            <a:r>
              <a:rPr lang="cs-CZ" sz="1800" b="1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 and </a:t>
            </a:r>
            <a:r>
              <a:rPr lang="cs-CZ" sz="1800" b="1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Investment</a:t>
            </a:r>
            <a:r>
              <a:rPr lang="cs-CZ" sz="1800" b="1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 </a:t>
            </a:r>
            <a:r>
              <a:rPr lang="cs-CZ" sz="1800" b="1" kern="0" dirty="0" err="1" smtClean="0">
                <a:solidFill>
                  <a:sysClr val="windowText" lastClr="000000"/>
                </a:solidFill>
                <a:latin typeface="Calibri"/>
                <a:sym typeface="Calibri"/>
              </a:rPr>
              <a:t>Funds</a:t>
            </a:r>
            <a:endParaRPr lang="cs-CZ" sz="1800" b="1" kern="0" dirty="0" smtClean="0">
              <a:solidFill>
                <a:sysClr val="windowText" lastClr="000000"/>
              </a:solidFill>
              <a:latin typeface="Calibri"/>
              <a:sym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kern="0" dirty="0" smtClean="0">
                <a:solidFill>
                  <a:sysClr val="windowText" lastClr="000000"/>
                </a:solidFill>
                <a:latin typeface="Calibri"/>
                <a:sym typeface="Calibri"/>
              </a:rPr>
              <a:t>  </a:t>
            </a:r>
            <a:endParaRPr lang="cs-CZ" sz="1800" b="1" kern="0" dirty="0" smtClean="0">
              <a:solidFill>
                <a:sysClr val="windowText" lastClr="000000"/>
              </a:solidFill>
              <a:latin typeface="Calibri"/>
              <a:sym typeface="Calibri"/>
            </a:endParaRPr>
          </a:p>
          <a:p>
            <a:pPr marL="183600" indent="-183600"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anose="020F0502020204030204" pitchFamily="34" charset="0"/>
              </a:rPr>
              <a:t>OP RDE</a:t>
            </a:r>
            <a:r>
              <a:rPr lang="en-GB" sz="1800" dirty="0">
                <a:latin typeface="Calibri" panose="020F0502020204030204" pitchFamily="34" charset="0"/>
              </a:rPr>
              <a:t> Operational Program Research, Development and Education</a:t>
            </a:r>
          </a:p>
          <a:p>
            <a:endParaRPr lang="en-GB" sz="1800" dirty="0">
              <a:latin typeface="Calibri" panose="020F0502020204030204" pitchFamily="34" charset="0"/>
            </a:endParaRPr>
          </a:p>
          <a:p>
            <a:pPr marL="183600" indent="-183600"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anose="020F0502020204030204" pitchFamily="34" charset="0"/>
              </a:rPr>
              <a:t>OP EIC </a:t>
            </a:r>
            <a:r>
              <a:rPr lang="en-GB" sz="1800" dirty="0">
                <a:latin typeface="Calibri" panose="020F0502020204030204" pitchFamily="34" charset="0"/>
              </a:rPr>
              <a:t>Operational Program Entrepreneurship, Innovation and Competitiveness</a:t>
            </a:r>
            <a:endParaRPr lang="en-GB" sz="1400" dirty="0"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400" kern="0" dirty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35" y="2040596"/>
            <a:ext cx="712406" cy="47464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46" y="2062537"/>
            <a:ext cx="908992" cy="61824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82" y="2070558"/>
            <a:ext cx="849276" cy="577632"/>
          </a:xfrm>
          <a:prstGeom prst="rect">
            <a:avLst/>
          </a:prstGeom>
        </p:spPr>
      </p:pic>
      <p:pic>
        <p:nvPicPr>
          <p:cNvPr id="18" name="Zástupný symbol pro obsah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31" y="2070558"/>
            <a:ext cx="807683" cy="5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Institutional</a:t>
            </a:r>
            <a:r>
              <a:rPr lang="cs-CZ" dirty="0" smtClean="0"/>
              <a:t> support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27%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all</a:t>
            </a:r>
            <a:r>
              <a:rPr lang="cs-CZ" b="1" dirty="0" smtClean="0"/>
              <a:t> </a:t>
            </a:r>
            <a:r>
              <a:rPr lang="cs-CZ" b="1" dirty="0" err="1" smtClean="0"/>
              <a:t>research</a:t>
            </a:r>
            <a:r>
              <a:rPr lang="cs-CZ" b="1" dirty="0" smtClean="0"/>
              <a:t> </a:t>
            </a:r>
            <a:r>
              <a:rPr lang="cs-CZ" b="1" dirty="0" err="1" smtClean="0"/>
              <a:t>income</a:t>
            </a:r>
            <a:r>
              <a:rPr lang="cs-CZ" b="1" dirty="0" smtClean="0"/>
              <a:t> </a:t>
            </a:r>
            <a:r>
              <a:rPr lang="cs-CZ" b="1" dirty="0" err="1" smtClean="0"/>
              <a:t>at</a:t>
            </a:r>
            <a:r>
              <a:rPr lang="cs-CZ" b="1" dirty="0" smtClean="0"/>
              <a:t> MU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endParaRPr lang="cs-CZ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methodology</a:t>
            </a:r>
            <a:endParaRPr lang="cs-CZ" dirty="0" smtClean="0"/>
          </a:p>
          <a:p>
            <a:pPr marL="1343025" lvl="2" indent="-457200">
              <a:buFont typeface="Arial" panose="020B0604020202020204" pitchFamily="34" charset="0"/>
              <a:buChar char="•"/>
            </a:pPr>
            <a:r>
              <a:rPr lang="cs-CZ" dirty="0" err="1" smtClean="0"/>
              <a:t>Pillar</a:t>
            </a:r>
            <a:r>
              <a:rPr lang="cs-CZ" dirty="0" smtClean="0"/>
              <a:t> I – </a:t>
            </a:r>
            <a:r>
              <a:rPr lang="cs-CZ" dirty="0" err="1" smtClean="0"/>
              <a:t>publication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endParaRPr lang="cs-CZ" dirty="0" smtClean="0"/>
          </a:p>
          <a:p>
            <a:pPr marL="1343025" lvl="2" indent="-457200">
              <a:buFont typeface="Arial" panose="020B0604020202020204" pitchFamily="34" charset="0"/>
              <a:buChar char="•"/>
            </a:pPr>
            <a:r>
              <a:rPr lang="cs-CZ" dirty="0" err="1" smtClean="0"/>
              <a:t>Pillar</a:t>
            </a:r>
            <a:r>
              <a:rPr lang="cs-CZ" dirty="0" smtClean="0"/>
              <a:t> II –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selected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endParaRPr lang="cs-CZ" dirty="0" smtClean="0"/>
          </a:p>
          <a:p>
            <a:pPr marL="1343025" lvl="2" indent="-457200">
              <a:buFont typeface="Arial" panose="020B0604020202020204" pitchFamily="34" charset="0"/>
              <a:buChar char="•"/>
            </a:pPr>
            <a:r>
              <a:rPr lang="cs-CZ" dirty="0" err="1" smtClean="0"/>
              <a:t>Pillar</a:t>
            </a:r>
            <a:r>
              <a:rPr lang="cs-CZ" dirty="0" smtClean="0"/>
              <a:t> III – </a:t>
            </a:r>
            <a:r>
              <a:rPr lang="cs-CZ" dirty="0" err="1" smtClean="0"/>
              <a:t>patents</a:t>
            </a:r>
            <a:r>
              <a:rPr lang="cs-CZ" dirty="0" smtClean="0"/>
              <a:t> and </a:t>
            </a:r>
            <a:r>
              <a:rPr lang="cs-CZ" dirty="0" err="1" smtClean="0"/>
              <a:t>applied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5665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Reseach</a:t>
            </a:r>
            <a:r>
              <a:rPr lang="cs-CZ" dirty="0" smtClean="0"/>
              <a:t> </a:t>
            </a:r>
            <a:r>
              <a:rPr lang="cs-CZ" dirty="0" err="1"/>
              <a:t>f</a:t>
            </a:r>
            <a:r>
              <a:rPr lang="cs-CZ" dirty="0" err="1" smtClean="0"/>
              <a:t>unding</a:t>
            </a:r>
            <a:r>
              <a:rPr lang="cs-CZ" dirty="0" smtClean="0"/>
              <a:t> </a:t>
            </a:r>
            <a:r>
              <a:rPr lang="cs-CZ" dirty="0" err="1" smtClean="0"/>
              <a:t>sources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MU – non-</a:t>
            </a:r>
            <a:r>
              <a:rPr lang="cs-CZ" dirty="0" err="1" smtClean="0"/>
              <a:t>investments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689371"/>
              </p:ext>
            </p:extLst>
          </p:nvPr>
        </p:nvGraphicFramePr>
        <p:xfrm>
          <a:off x="509588" y="2017713"/>
          <a:ext cx="808196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46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Reseach</a:t>
            </a:r>
            <a:r>
              <a:rPr lang="cs-CZ" dirty="0" smtClean="0"/>
              <a:t> </a:t>
            </a:r>
            <a:r>
              <a:rPr lang="cs-CZ" dirty="0" err="1"/>
              <a:t>f</a:t>
            </a:r>
            <a:r>
              <a:rPr lang="cs-CZ" dirty="0" err="1" smtClean="0"/>
              <a:t>unding</a:t>
            </a:r>
            <a:r>
              <a:rPr lang="cs-CZ" dirty="0" smtClean="0"/>
              <a:t> </a:t>
            </a:r>
            <a:r>
              <a:rPr lang="cs-CZ" dirty="0" err="1" smtClean="0"/>
              <a:t>sources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MU – </a:t>
            </a:r>
            <a:r>
              <a:rPr lang="cs-CZ" dirty="0" err="1" smtClean="0"/>
              <a:t>investments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084748"/>
              </p:ext>
            </p:extLst>
          </p:nvPr>
        </p:nvGraphicFramePr>
        <p:xfrm>
          <a:off x="509588" y="2017713"/>
          <a:ext cx="808196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41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err="1" smtClean="0"/>
              <a:t>National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Funding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Opportunities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5573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grants</a:t>
            </a:r>
            <a:r>
              <a:rPr lang="cs-CZ" dirty="0" smtClean="0"/>
              <a:t> </a:t>
            </a:r>
            <a:r>
              <a:rPr lang="cs-CZ" dirty="0" err="1" smtClean="0"/>
              <a:t>providers</a:t>
            </a:r>
            <a:r>
              <a:rPr lang="cs-CZ" dirty="0" smtClean="0"/>
              <a:t> – non-</a:t>
            </a:r>
            <a:r>
              <a:rPr lang="cs-CZ" dirty="0" err="1" smtClean="0"/>
              <a:t>investments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378664"/>
              </p:ext>
            </p:extLst>
          </p:nvPr>
        </p:nvGraphicFramePr>
        <p:xfrm>
          <a:off x="509588" y="2017712"/>
          <a:ext cx="8513114" cy="468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3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3024</TotalTime>
  <Words>862</Words>
  <Application>Microsoft Office PowerPoint</Application>
  <PresentationFormat>Předvádění na obrazovce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Wingdings</vt:lpstr>
      <vt:lpstr>Prezentace_MU_CZ</vt:lpstr>
      <vt:lpstr>National Funding Opportunities  Roman Badik Head of Research Office  April 28, 2017</vt:lpstr>
      <vt:lpstr>Content</vt:lpstr>
      <vt:lpstr>MU Research Funding</vt:lpstr>
      <vt:lpstr>Different funding streams supporting research</vt:lpstr>
      <vt:lpstr>Institutional support</vt:lpstr>
      <vt:lpstr>Reseach funding sources at MU – non-investments</vt:lpstr>
      <vt:lpstr>Reseach funding sources at MU – investments</vt:lpstr>
      <vt:lpstr>National Funding Opportunities</vt:lpstr>
      <vt:lpstr>National grants providers – non-investments</vt:lpstr>
      <vt:lpstr>Different approaches</vt:lpstr>
      <vt:lpstr>Technology readiness level</vt:lpstr>
      <vt:lpstr>Technology readiness level on national level</vt:lpstr>
      <vt:lpstr>Czech Science Foundation (GAČR) - features</vt:lpstr>
      <vt:lpstr>Czech Science Foundation (GAČR) - programmes</vt:lpstr>
      <vt:lpstr>Czech Science Foundation (GAČR) - statistics</vt:lpstr>
      <vt:lpstr>Technology Agency</vt:lpstr>
      <vt:lpstr>Sectoral ministries of the Czech Republic</vt:lpstr>
      <vt:lpstr>Sectoral ministries of the Czech Republic - MEYS</vt:lpstr>
      <vt:lpstr>SoMoPro as a regional instrument</vt:lpstr>
      <vt:lpstr>Summary</vt:lpstr>
      <vt:lpstr>Internal Funding Opportunities and Research support at MU</vt:lpstr>
      <vt:lpstr>Research support at MU – financial incentives</vt:lpstr>
      <vt:lpstr>Research support at MU – non-financial 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Badik</dc:creator>
  <cp:lastModifiedBy>Hobzova</cp:lastModifiedBy>
  <cp:revision>110</cp:revision>
  <cp:lastPrinted>2016-03-10T18:49:44Z</cp:lastPrinted>
  <dcterms:created xsi:type="dcterms:W3CDTF">2015-11-23T07:04:47Z</dcterms:created>
  <dcterms:modified xsi:type="dcterms:W3CDTF">2017-05-04T11:31:34Z</dcterms:modified>
</cp:coreProperties>
</file>