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49"/>
    <p:restoredTop sz="94643"/>
  </p:normalViewPr>
  <p:slideViewPr>
    <p:cSldViewPr snapToGrid="0" snapToObjects="1">
      <p:cViewPr varScale="1">
        <p:scale>
          <a:sx n="103" d="100"/>
          <a:sy n="103" d="100"/>
        </p:scale>
        <p:origin x="20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F600-800E-644E-AF3F-7247D1EB0B96}" type="datetimeFigureOut">
              <a:rPr lang="en-US" smtClean="0"/>
              <a:t>6/30/19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78D28-97F9-4241-8843-537B4A20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27B6-DE6C-3647-96E0-9B94685777BB}" type="datetime1">
              <a:rPr lang="en-US" smtClean="0"/>
              <a:t>6/30/19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7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5F5D-49A5-EE40-B7FC-B26C8A09539D}" type="datetime1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8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39C-27EE-4847-90D3-7092B1F1F9FC}" type="datetime1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E59-C1D6-B847-B06B-2429C656A7A9}" type="datetime1">
              <a:rPr lang="en-US" smtClean="0"/>
              <a:t>6/30/19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ADE6-9E18-FE43-9941-2FAD575103FE}" type="datetime1">
              <a:rPr lang="en-US" smtClean="0"/>
              <a:t>6/30/19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C5CC-5241-D04A-A46B-14ADF4041C1D}" type="datetime1">
              <a:rPr lang="en-US" smtClean="0"/>
              <a:t>6/30/19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1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66F7-4FD6-9944-8A23-19568E55BB48}" type="datetime1">
              <a:rPr lang="en-US" smtClean="0"/>
              <a:t>6/30/19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3782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A537-5752-B74F-9245-11BBFC80D68F}" type="datetime1">
              <a:rPr lang="en-US" smtClean="0"/>
              <a:t>6/30/19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8AA8-DFCC-F849-B51D-7230DF03686F}" type="datetime1">
              <a:rPr lang="en-US" smtClean="0"/>
              <a:t>6/30/19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2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6F99-566F-E240-ADAE-56F928D1EBB3}" type="datetime1">
              <a:rPr lang="en-US" smtClean="0"/>
              <a:t>6/30/19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FA9AD77-C02F-EE42-83FA-E791D82FBCD2}" type="datetime1">
              <a:rPr lang="en-US" smtClean="0"/>
              <a:t>6/30/19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3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C7F66F7-4FD6-9944-8A23-19568E55BB48}" type="datetime1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5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C2AC-199B-2340-A23F-AABC59A4A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04734"/>
            <a:ext cx="7792995" cy="892725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English Language Focus Summer School</a:t>
            </a:r>
            <a:b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Masaryk    July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E22C8-5718-364F-AD96-BAA03B59D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902941"/>
            <a:ext cx="7904205" cy="2347783"/>
          </a:xfrm>
        </p:spPr>
        <p:txBody>
          <a:bodyPr>
            <a:normAutofit fontScale="92500" lnSpcReduction="20000"/>
          </a:bodyPr>
          <a:lstStyle/>
          <a:p>
            <a:r>
              <a:rPr lang="en-US" sz="6000" dirty="0">
                <a:solidFill>
                  <a:schemeClr val="bg1"/>
                </a:solidFill>
                <a:latin typeface="Cooper Black" panose="0208090404030B020404" pitchFamily="18" charset="77"/>
              </a:rPr>
              <a:t>Essential Language Skills</a:t>
            </a:r>
          </a:p>
          <a:p>
            <a:r>
              <a:rPr lang="en-US" sz="6000" dirty="0">
                <a:solidFill>
                  <a:schemeClr val="bg1"/>
                </a:solidFill>
                <a:latin typeface="Cooper Black" panose="0208090404030B020404" pitchFamily="18" charset="77"/>
              </a:rPr>
              <a:t>&amp; Areas </a:t>
            </a:r>
            <a:r>
              <a:rPr lang="en-US" sz="6000">
                <a:solidFill>
                  <a:schemeClr val="bg1"/>
                </a:solidFill>
                <a:latin typeface="Cooper Black" panose="0208090404030B020404" pitchFamily="18" charset="77"/>
              </a:rPr>
              <a:t>Of Focus</a:t>
            </a:r>
            <a:endParaRPr lang="en-US" sz="6000" dirty="0">
              <a:solidFill>
                <a:schemeClr val="bg1"/>
              </a:solidFill>
              <a:latin typeface="Cooper Black" panose="0208090404030B020404" pitchFamily="18" charset="77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D095E-55CC-814F-B33C-58F6219C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A023-8B9B-9A4F-A3B3-C0A8D6C2CA13}" type="datetime1">
              <a:rPr lang="en-US" smtClean="0"/>
              <a:t>6/30/19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9CE0E9-9C29-AA40-BB75-154402AA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3016" y="6236208"/>
            <a:ext cx="6079526" cy="320040"/>
          </a:xfrm>
        </p:spPr>
        <p:txBody>
          <a:bodyPr/>
          <a:lstStyle/>
          <a:p>
            <a:r>
              <a:rPr lang="en-US" sz="1400" b="1" dirty="0" err="1">
                <a:solidFill>
                  <a:schemeClr val="bg1">
                    <a:alpha val="70000"/>
                  </a:schemeClr>
                </a:solidFill>
              </a:rPr>
              <a:t>Grollman</a:t>
            </a:r>
            <a:r>
              <a:rPr lang="en-US" sz="1400" b="1" dirty="0">
                <a:solidFill>
                  <a:schemeClr val="bg1">
                    <a:alpha val="70000"/>
                  </a:schemeClr>
                </a:solidFill>
              </a:rPr>
              <a:t> Global English  (</a:t>
            </a:r>
            <a:r>
              <a:rPr lang="en-US" sz="1400" b="1" dirty="0" err="1">
                <a:solidFill>
                  <a:schemeClr val="bg1">
                    <a:alpha val="70000"/>
                  </a:schemeClr>
                </a:solidFill>
              </a:rPr>
              <a:t>KvK</a:t>
            </a:r>
            <a:r>
              <a:rPr lang="en-US" sz="1400" b="1" dirty="0">
                <a:solidFill>
                  <a:schemeClr val="bg1">
                    <a:alpha val="70000"/>
                  </a:schemeClr>
                </a:solidFill>
              </a:rPr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ABA6FC-FA35-3E4A-B28F-1A449481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D5263-55F1-2440-849B-EA9E605C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57" y="125517"/>
            <a:ext cx="1495269" cy="1993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08FF49-B2F9-1F4A-89DD-09B6CD912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541" y="5043842"/>
            <a:ext cx="1887385" cy="169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3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>
            <a:noAutofit/>
          </a:bodyPr>
          <a:lstStyle/>
          <a:p>
            <a:r>
              <a:rPr lang="en-US" sz="4400" b="1" dirty="0"/>
              <a:t>IN THIS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3600" dirty="0"/>
              <a:t>F.L.I.  And </a:t>
            </a:r>
            <a:r>
              <a:rPr lang="en-US" sz="3600" dirty="0" err="1"/>
              <a:t>Dunglish</a:t>
            </a:r>
            <a:endParaRPr lang="en-US" sz="3600" dirty="0"/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3600" dirty="0" err="1"/>
              <a:t>Czechlish</a:t>
            </a:r>
            <a:r>
              <a:rPr lang="en-US" sz="3600" dirty="0"/>
              <a:t> (?)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3600" dirty="0"/>
              <a:t>Check your own skills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3600" dirty="0"/>
              <a:t>Academic focus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6/30/19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Grollman</a:t>
            </a:r>
            <a:r>
              <a:rPr lang="en-US" sz="1200" b="1" dirty="0">
                <a:solidFill>
                  <a:schemeClr val="tx1"/>
                </a:solidFill>
              </a:rPr>
              <a:t> Global English  (</a:t>
            </a:r>
            <a:r>
              <a:rPr lang="en-US" sz="1200" b="1" dirty="0" err="1">
                <a:solidFill>
                  <a:schemeClr val="tx1"/>
                </a:solidFill>
              </a:rPr>
              <a:t>KvK</a:t>
            </a:r>
            <a:r>
              <a:rPr lang="en-US" sz="1200" b="1" dirty="0">
                <a:solidFill>
                  <a:schemeClr val="tx1"/>
                </a:solidFill>
              </a:rPr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E85F0-67E3-3840-9E98-D43F3798729F}"/>
              </a:ext>
            </a:extLst>
          </p:cNvPr>
          <p:cNvSpPr txBox="1"/>
          <p:nvPr/>
        </p:nvSpPr>
        <p:spPr>
          <a:xfrm>
            <a:off x="889685" y="556054"/>
            <a:ext cx="1149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Essential Skills &amp; Areas of Focus</a:t>
            </a:r>
          </a:p>
        </p:txBody>
      </p:sp>
    </p:spTree>
    <p:extLst>
      <p:ext uri="{BB962C8B-B14F-4D97-AF65-F5344CB8AC3E}">
        <p14:creationId xmlns:p14="http://schemas.microsoft.com/office/powerpoint/2010/main" val="227002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Second Language Speaker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359244"/>
            <a:ext cx="10234996" cy="4634522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/>
              <a:t>F.L.I. (?)</a:t>
            </a:r>
          </a:p>
          <a:p>
            <a:r>
              <a:rPr lang="en-US" sz="3000" b="1" dirty="0">
                <a:solidFill>
                  <a:schemeClr val="accent6">
                    <a:lumMod val="50000"/>
                  </a:schemeClr>
                </a:solidFill>
              </a:rPr>
              <a:t>First Language Interference </a:t>
            </a:r>
          </a:p>
          <a:p>
            <a:r>
              <a:rPr lang="en-US" sz="2400" dirty="0"/>
              <a:t>A fact for all 2</a:t>
            </a:r>
            <a:r>
              <a:rPr lang="en-US" sz="2400" baseline="30000" dirty="0"/>
              <a:t>nd</a:t>
            </a:r>
            <a:r>
              <a:rPr lang="en-US" sz="2400" dirty="0"/>
              <a:t> language speakers</a:t>
            </a:r>
          </a:p>
          <a:p>
            <a:r>
              <a:rPr lang="en-US" sz="2400" i="1" dirty="0" err="1"/>
              <a:t>Dunglish</a:t>
            </a:r>
            <a:endParaRPr lang="en-US" sz="2400" i="1" dirty="0"/>
          </a:p>
          <a:p>
            <a:r>
              <a:rPr lang="en-US" sz="2400" i="1" dirty="0"/>
              <a:t>Spanglish</a:t>
            </a:r>
          </a:p>
          <a:p>
            <a:r>
              <a:rPr lang="en-US" sz="2400" i="1" dirty="0"/>
              <a:t>Franglais</a:t>
            </a:r>
          </a:p>
          <a:p>
            <a:r>
              <a:rPr lang="en-US" sz="2400" i="1" dirty="0"/>
              <a:t>Chinglish</a:t>
            </a:r>
          </a:p>
          <a:p>
            <a:r>
              <a:rPr lang="en-US" sz="2400" i="1" dirty="0"/>
              <a:t>”Czechish”?</a:t>
            </a:r>
          </a:p>
          <a:p>
            <a:pPr marL="228600" lvl="1" indent="0" algn="ctr">
              <a:buNone/>
            </a:pPr>
            <a:endParaRPr lang="en-US" sz="2200" b="1" dirty="0">
              <a:solidFill>
                <a:srgbClr val="C00000"/>
              </a:solidFill>
            </a:endParaRPr>
          </a:p>
          <a:p>
            <a:pPr marL="228600" lvl="1" indent="0" algn="ctr">
              <a:buNone/>
            </a:pPr>
            <a:r>
              <a:rPr lang="en-US" sz="2200" b="1" dirty="0">
                <a:solidFill>
                  <a:srgbClr val="C00000"/>
                </a:solidFill>
              </a:rPr>
              <a:t>Each “</a:t>
            </a:r>
            <a:r>
              <a:rPr lang="en-US" sz="2200" b="1" dirty="0" err="1">
                <a:solidFill>
                  <a:srgbClr val="C00000"/>
                </a:solidFill>
              </a:rPr>
              <a:t>ish</a:t>
            </a:r>
            <a:r>
              <a:rPr lang="en-US" sz="2200" b="1" dirty="0">
                <a:solidFill>
                  <a:srgbClr val="C00000"/>
                </a:solidFill>
              </a:rPr>
              <a:t>”  has it’s own problems    </a:t>
            </a:r>
          </a:p>
          <a:p>
            <a:pPr marL="228600" lvl="1" indent="0" algn="ctr">
              <a:buNone/>
            </a:pPr>
            <a:r>
              <a:rPr lang="en-US" sz="2200" b="1" dirty="0">
                <a:solidFill>
                  <a:srgbClr val="C00000"/>
                </a:solidFill>
              </a:rPr>
              <a:t>…… a problem for “lingua franca”  communication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6/30/19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Grollman</a:t>
            </a:r>
            <a:r>
              <a:rPr lang="en-US" sz="1200" b="1" dirty="0">
                <a:solidFill>
                  <a:schemeClr val="tx1"/>
                </a:solidFill>
              </a:rPr>
              <a:t> Global English  (</a:t>
            </a:r>
            <a:r>
              <a:rPr lang="en-US" sz="1200" b="1" dirty="0" err="1">
                <a:solidFill>
                  <a:schemeClr val="tx1"/>
                </a:solidFill>
              </a:rPr>
              <a:t>KvK</a:t>
            </a:r>
            <a:r>
              <a:rPr lang="en-US" sz="1200" b="1" dirty="0">
                <a:solidFill>
                  <a:schemeClr val="tx1"/>
                </a:solidFill>
              </a:rPr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E85F0-67E3-3840-9E98-D43F3798729F}"/>
              </a:ext>
            </a:extLst>
          </p:cNvPr>
          <p:cNvSpPr txBox="1"/>
          <p:nvPr/>
        </p:nvSpPr>
        <p:spPr>
          <a:xfrm>
            <a:off x="889685" y="556054"/>
            <a:ext cx="1149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Essential Skills &amp; Areas of Focus</a:t>
            </a:r>
          </a:p>
        </p:txBody>
      </p:sp>
    </p:spTree>
    <p:extLst>
      <p:ext uri="{BB962C8B-B14F-4D97-AF65-F5344CB8AC3E}">
        <p14:creationId xmlns:p14="http://schemas.microsoft.com/office/powerpoint/2010/main" val="159439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 err="1"/>
              <a:t>Dunglish</a:t>
            </a:r>
            <a:r>
              <a:rPr lang="en-US" b="1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/>
          <a:lstStyle/>
          <a:p>
            <a:pPr marL="457200" lvl="0" indent="-41910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nl" sz="3000" dirty="0"/>
              <a:t>I am the first woman state secretary for the inside and I’m having my first period</a:t>
            </a:r>
          </a:p>
          <a:p>
            <a:pPr marL="457200" lvl="0" indent="-41910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nl" sz="1800" i="1" dirty="0">
                <a:solidFill>
                  <a:srgbClr val="0000FF"/>
                </a:solidFill>
              </a:rPr>
              <a:t>I am the first female Minister of the Interior and this is my first term of office.</a:t>
            </a:r>
          </a:p>
          <a:p>
            <a:pPr marL="914400" lvl="1" indent="-34290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100000"/>
              <a:buChar char="○"/>
            </a:pPr>
            <a:endParaRPr lang="nl" sz="1800" i="1" dirty="0">
              <a:solidFill>
                <a:srgbClr val="0000FF"/>
              </a:solidFill>
            </a:endParaRPr>
          </a:p>
          <a:p>
            <a:pPr marL="914400" lvl="1" indent="-34290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100000"/>
              <a:buChar char="○"/>
            </a:pPr>
            <a:endParaRPr lang="nl" sz="1800" i="1" dirty="0">
              <a:solidFill>
                <a:srgbClr val="0000FF"/>
              </a:solidFill>
            </a:endParaRPr>
          </a:p>
          <a:p>
            <a:pPr marL="457200" lvl="0" indent="-41910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nl" sz="3000" dirty="0"/>
              <a:t>He had it not standing in his diarrhoea</a:t>
            </a:r>
          </a:p>
          <a:p>
            <a:pPr marL="457200" lvl="0" indent="-41910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nl" sz="1800" i="1" dirty="0">
                <a:solidFill>
                  <a:srgbClr val="0000FF"/>
                </a:solidFill>
              </a:rPr>
              <a:t>It wasn’t written in his diary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6/30/19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Grollman</a:t>
            </a:r>
            <a:r>
              <a:rPr lang="en-US" sz="1200" b="1" dirty="0">
                <a:solidFill>
                  <a:schemeClr val="tx1"/>
                </a:solidFill>
              </a:rPr>
              <a:t> Global English  (</a:t>
            </a:r>
            <a:r>
              <a:rPr lang="en-US" sz="1200" b="1" dirty="0" err="1">
                <a:solidFill>
                  <a:schemeClr val="tx1"/>
                </a:solidFill>
              </a:rPr>
              <a:t>KvK</a:t>
            </a:r>
            <a:r>
              <a:rPr lang="en-US" sz="1200" b="1" dirty="0">
                <a:solidFill>
                  <a:schemeClr val="tx1"/>
                </a:solidFill>
              </a:rPr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E85F0-67E3-3840-9E98-D43F3798729F}"/>
              </a:ext>
            </a:extLst>
          </p:cNvPr>
          <p:cNvSpPr txBox="1"/>
          <p:nvPr/>
        </p:nvSpPr>
        <p:spPr>
          <a:xfrm>
            <a:off x="889685" y="556054"/>
            <a:ext cx="1149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Essential Skills &amp; Areas of Focus</a:t>
            </a:r>
          </a:p>
        </p:txBody>
      </p:sp>
    </p:spTree>
    <p:extLst>
      <p:ext uri="{BB962C8B-B14F-4D97-AF65-F5344CB8AC3E}">
        <p14:creationId xmlns:p14="http://schemas.microsoft.com/office/powerpoint/2010/main" val="25970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87935"/>
            <a:ext cx="7729728" cy="827902"/>
          </a:xfrm>
        </p:spPr>
        <p:txBody>
          <a:bodyPr/>
          <a:lstStyle/>
          <a:p>
            <a:r>
              <a:rPr lang="en-US" b="1" dirty="0" err="1"/>
              <a:t>Dunglish</a:t>
            </a:r>
            <a:r>
              <a:rPr lang="en-US" b="1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rmAutofit fontScale="92500" lnSpcReduction="10000"/>
          </a:bodyPr>
          <a:lstStyle/>
          <a:p>
            <a:pPr marL="457200" lvl="0" indent="-4191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nl" sz="3000" dirty="0">
                <a:solidFill>
                  <a:srgbClr val="000000"/>
                </a:solidFill>
              </a:rPr>
              <a:t>She worked hardly     </a:t>
            </a:r>
            <a:r>
              <a:rPr lang="nl" i="1" dirty="0">
                <a:solidFill>
                  <a:srgbClr val="000000"/>
                </a:solidFill>
              </a:rPr>
              <a:t>(Ze heeft hard gewerkt)</a:t>
            </a:r>
          </a:p>
          <a:p>
            <a:pPr marL="457200" lvl="0" indent="-4191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nl" sz="1800" i="1" dirty="0">
                <a:solidFill>
                  <a:srgbClr val="0000FF"/>
                </a:solidFill>
              </a:rPr>
              <a:t>She worked hard</a:t>
            </a:r>
          </a:p>
          <a:p>
            <a:pPr marL="457200" lvl="0" indent="-4191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nl" sz="3000" dirty="0">
                <a:solidFill>
                  <a:srgbClr val="000000"/>
                </a:solidFill>
              </a:rPr>
              <a:t>I am there earlier been    </a:t>
            </a:r>
            <a:r>
              <a:rPr lang="nl" i="1" dirty="0">
                <a:solidFill>
                  <a:srgbClr val="000000"/>
                </a:solidFill>
              </a:rPr>
              <a:t>(Ik ben dar eerder geweest)</a:t>
            </a:r>
          </a:p>
          <a:p>
            <a:pPr marL="457200" lvl="0" indent="-4191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nl" sz="1800" i="1" dirty="0">
                <a:solidFill>
                  <a:srgbClr val="0000FF"/>
                </a:solidFill>
              </a:rPr>
              <a:t>I have been there before</a:t>
            </a:r>
          </a:p>
          <a:p>
            <a:pPr marL="457200" lvl="0" indent="-4191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nl" sz="3000" dirty="0">
                <a:solidFill>
                  <a:srgbClr val="000000"/>
                </a:solidFill>
              </a:rPr>
              <a:t>The monkey’s coming out of your sleeve </a:t>
            </a:r>
            <a:r>
              <a:rPr lang="nl" sz="1200" dirty="0">
                <a:solidFill>
                  <a:srgbClr val="000000"/>
                </a:solidFill>
              </a:rPr>
              <a:t>(idiom)</a:t>
            </a:r>
          </a:p>
          <a:p>
            <a:pPr marL="457200" lvl="0" indent="-4191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nl" sz="1800" i="1" dirty="0">
                <a:solidFill>
                  <a:srgbClr val="0000FF"/>
                </a:solidFill>
              </a:rPr>
              <a:t>Now I see what you mean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6/30/19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Grollman</a:t>
            </a:r>
            <a:r>
              <a:rPr lang="en-US" sz="1200" b="1" dirty="0">
                <a:solidFill>
                  <a:schemeClr val="tx1"/>
                </a:solidFill>
              </a:rPr>
              <a:t> Global English  (</a:t>
            </a:r>
            <a:r>
              <a:rPr lang="en-US" sz="1200" b="1" dirty="0" err="1">
                <a:solidFill>
                  <a:schemeClr val="tx1"/>
                </a:solidFill>
              </a:rPr>
              <a:t>KvK</a:t>
            </a:r>
            <a:r>
              <a:rPr lang="en-US" sz="1200" b="1" dirty="0">
                <a:solidFill>
                  <a:schemeClr val="tx1"/>
                </a:solidFill>
              </a:rPr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E85F0-67E3-3840-9E98-D43F3798729F}"/>
              </a:ext>
            </a:extLst>
          </p:cNvPr>
          <p:cNvSpPr txBox="1"/>
          <p:nvPr/>
        </p:nvSpPr>
        <p:spPr>
          <a:xfrm>
            <a:off x="889685" y="556054"/>
            <a:ext cx="1149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Essential Skills &amp; Areas of Focus</a:t>
            </a:r>
          </a:p>
        </p:txBody>
      </p:sp>
    </p:spTree>
    <p:extLst>
      <p:ext uri="{BB962C8B-B14F-4D97-AF65-F5344CB8AC3E}">
        <p14:creationId xmlns:p14="http://schemas.microsoft.com/office/powerpoint/2010/main" val="134156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5854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……. And Spanglish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186250"/>
            <a:ext cx="10234996" cy="4553778"/>
          </a:xfrm>
        </p:spPr>
        <p:txBody>
          <a:bodyPr>
            <a:noAutofit/>
          </a:bodyPr>
          <a:lstStyle/>
          <a:p>
            <a:pPr marL="457200" lvl="0" indent="-4191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US" sz="2800" dirty="0">
                <a:solidFill>
                  <a:srgbClr val="000000"/>
                </a:solidFill>
              </a:rPr>
              <a:t>He doesn’t have two fingers of forehead</a:t>
            </a:r>
          </a:p>
          <a:p>
            <a:pPr marL="457200" lvl="0" indent="-4191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US" sz="2800" i="1" dirty="0">
                <a:solidFill>
                  <a:srgbClr val="0000FF"/>
                </a:solidFill>
              </a:rPr>
              <a:t>He’s not very intelligent</a:t>
            </a:r>
            <a:endParaRPr lang="en-US" sz="2800" i="1" dirty="0">
              <a:solidFill>
                <a:srgbClr val="660000"/>
              </a:solidFill>
            </a:endParaRPr>
          </a:p>
          <a:p>
            <a:pPr marL="457200" lvl="0" indent="-4191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US" sz="2800" dirty="0">
                <a:solidFill>
                  <a:srgbClr val="660000"/>
                </a:solidFill>
              </a:rPr>
              <a:t>Idioms, colloquialisms and jokes don’t always translate from one language to another</a:t>
            </a:r>
          </a:p>
          <a:p>
            <a:pPr marL="457200" lvl="0" indent="-3556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●"/>
            </a:pPr>
            <a:r>
              <a:rPr lang="en-US" sz="2800" dirty="0">
                <a:solidFill>
                  <a:srgbClr val="000000"/>
                </a:solidFill>
              </a:rPr>
              <a:t>The culture of language: </a:t>
            </a:r>
            <a:r>
              <a:rPr lang="en-US" sz="2800" dirty="0">
                <a:solidFill>
                  <a:srgbClr val="FF0000"/>
                </a:solidFill>
              </a:rPr>
              <a:t>direct / conditional?</a:t>
            </a:r>
          </a:p>
          <a:p>
            <a:pPr marL="457200" lvl="0" indent="-35560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●"/>
            </a:pPr>
            <a:r>
              <a:rPr lang="en-US" sz="2800" b="1" dirty="0">
                <a:solidFill>
                  <a:srgbClr val="38761D"/>
                </a:solidFill>
              </a:rPr>
              <a:t>The “you” problem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6/30/19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Grollman</a:t>
            </a:r>
            <a:r>
              <a:rPr lang="en-US" sz="1200" b="1" dirty="0">
                <a:solidFill>
                  <a:schemeClr val="tx1"/>
                </a:solidFill>
              </a:rPr>
              <a:t> Global English  (</a:t>
            </a:r>
            <a:r>
              <a:rPr lang="en-US" sz="1200" b="1" dirty="0" err="1">
                <a:solidFill>
                  <a:schemeClr val="tx1"/>
                </a:solidFill>
              </a:rPr>
              <a:t>KvK</a:t>
            </a:r>
            <a:r>
              <a:rPr lang="en-US" sz="1200" b="1" dirty="0">
                <a:solidFill>
                  <a:schemeClr val="tx1"/>
                </a:solidFill>
              </a:rPr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E85F0-67E3-3840-9E98-D43F3798729F}"/>
              </a:ext>
            </a:extLst>
          </p:cNvPr>
          <p:cNvSpPr txBox="1"/>
          <p:nvPr/>
        </p:nvSpPr>
        <p:spPr>
          <a:xfrm>
            <a:off x="889685" y="556054"/>
            <a:ext cx="1149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Essential Skills &amp; Areas of Focus</a:t>
            </a:r>
          </a:p>
        </p:txBody>
      </p:sp>
    </p:spTree>
    <p:extLst>
      <p:ext uri="{BB962C8B-B14F-4D97-AF65-F5344CB8AC3E}">
        <p14:creationId xmlns:p14="http://schemas.microsoft.com/office/powerpoint/2010/main" val="313012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Over to you 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rmAutofit fontScale="85000" lnSpcReduction="10000"/>
          </a:bodyPr>
          <a:lstStyle/>
          <a:p>
            <a:pPr marL="457200" lvl="0">
              <a:spcBef>
                <a:spcPts val="0"/>
              </a:spcBef>
              <a:buChar char="★"/>
            </a:pPr>
            <a:r>
              <a:rPr lang="en-US" sz="3200" dirty="0"/>
              <a:t>Does “</a:t>
            </a:r>
            <a:r>
              <a:rPr lang="en-US" sz="3200" dirty="0" err="1"/>
              <a:t>Czechlish</a:t>
            </a:r>
            <a:r>
              <a:rPr lang="en-US" sz="3200" dirty="0"/>
              <a:t>” exist?</a:t>
            </a:r>
          </a:p>
          <a:p>
            <a:pPr marL="914400" lvl="1">
              <a:spcBef>
                <a:spcPts val="0"/>
              </a:spcBef>
              <a:buChar char="○"/>
            </a:pPr>
            <a:r>
              <a:rPr lang="en-US" sz="3200" i="1" dirty="0"/>
              <a:t>What problems do Czech speakers find when transferring to English?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3200" dirty="0"/>
          </a:p>
          <a:p>
            <a:pPr marL="457200" lvl="0">
              <a:spcBef>
                <a:spcPts val="0"/>
              </a:spcBef>
              <a:buChar char="★"/>
            </a:pPr>
            <a:r>
              <a:rPr lang="en-US" sz="3200" dirty="0"/>
              <a:t>Small groups (2 or 3). Think about</a:t>
            </a:r>
          </a:p>
          <a:p>
            <a:pPr marL="914400" lvl="1">
              <a:spcBef>
                <a:spcPts val="0"/>
              </a:spcBef>
              <a:buChar char="○"/>
            </a:pPr>
            <a:r>
              <a:rPr lang="en-US" sz="3200" i="1" dirty="0"/>
              <a:t>Vocabulary</a:t>
            </a:r>
          </a:p>
          <a:p>
            <a:pPr marL="914400" lvl="1">
              <a:spcBef>
                <a:spcPts val="0"/>
              </a:spcBef>
              <a:buChar char="○"/>
            </a:pPr>
            <a:r>
              <a:rPr lang="en-US" sz="3200" i="1" dirty="0"/>
              <a:t>Grammar</a:t>
            </a:r>
          </a:p>
          <a:p>
            <a:pPr marL="914400" lvl="1">
              <a:spcBef>
                <a:spcPts val="0"/>
              </a:spcBef>
              <a:buChar char="○"/>
            </a:pPr>
            <a:r>
              <a:rPr lang="en-US" sz="3200" i="1" dirty="0"/>
              <a:t>Idioms</a:t>
            </a:r>
          </a:p>
          <a:p>
            <a:pPr marL="914400" lvl="1">
              <a:spcBef>
                <a:spcPts val="0"/>
              </a:spcBef>
              <a:buChar char="○"/>
            </a:pPr>
            <a:r>
              <a:rPr lang="en-US" sz="3200" i="1"/>
              <a:t>Other</a:t>
            </a:r>
          </a:p>
          <a:p>
            <a:pPr marL="685800" lvl="1" indent="0">
              <a:spcBef>
                <a:spcPts val="0"/>
              </a:spcBef>
              <a:buNone/>
            </a:pPr>
            <a:endParaRPr lang="en-US" sz="3200" i="1" dirty="0"/>
          </a:p>
          <a:p>
            <a:pPr marL="457200" lvl="0" indent="-419100">
              <a:spcBef>
                <a:spcPts val="0"/>
              </a:spcBef>
              <a:buClr>
                <a:srgbClr val="980000"/>
              </a:buClr>
              <a:buSzPct val="100000"/>
              <a:buChar char="★"/>
            </a:pPr>
            <a:r>
              <a:rPr lang="en-US" sz="3200" dirty="0">
                <a:solidFill>
                  <a:srgbClr val="980000"/>
                </a:solidFill>
              </a:rPr>
              <a:t>Be prepared to report back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6/30/19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Grollman</a:t>
            </a:r>
            <a:r>
              <a:rPr lang="en-US" sz="1200" b="1" dirty="0">
                <a:solidFill>
                  <a:schemeClr val="tx1"/>
                </a:solidFill>
              </a:rPr>
              <a:t> Global English  (</a:t>
            </a:r>
            <a:r>
              <a:rPr lang="en-US" sz="1200" b="1" dirty="0" err="1">
                <a:solidFill>
                  <a:schemeClr val="tx1"/>
                </a:solidFill>
              </a:rPr>
              <a:t>KvK</a:t>
            </a:r>
            <a:r>
              <a:rPr lang="en-US" sz="1200" b="1" dirty="0">
                <a:solidFill>
                  <a:schemeClr val="tx1"/>
                </a:solidFill>
              </a:rPr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E85F0-67E3-3840-9E98-D43F3798729F}"/>
              </a:ext>
            </a:extLst>
          </p:cNvPr>
          <p:cNvSpPr txBox="1"/>
          <p:nvPr/>
        </p:nvSpPr>
        <p:spPr>
          <a:xfrm>
            <a:off x="889685" y="556054"/>
            <a:ext cx="1149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Essential Skills &amp; Areas of Focus</a:t>
            </a:r>
          </a:p>
        </p:txBody>
      </p:sp>
    </p:spTree>
    <p:extLst>
      <p:ext uri="{BB962C8B-B14F-4D97-AF65-F5344CB8AC3E}">
        <p14:creationId xmlns:p14="http://schemas.microsoft.com/office/powerpoint/2010/main" val="186831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Over to You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7200" b="1" dirty="0">
                <a:solidFill>
                  <a:srgbClr val="FFFF00"/>
                </a:solidFill>
                <a:latin typeface="Gill Sans Ultra Bold" panose="020B0A02020104020203" pitchFamily="34" charset="77"/>
              </a:rPr>
              <a:t>Test your own skills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6/30/19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Grollman</a:t>
            </a:r>
            <a:r>
              <a:rPr lang="en-US" sz="1200" b="1" dirty="0">
                <a:solidFill>
                  <a:schemeClr val="tx1"/>
                </a:solidFill>
              </a:rPr>
              <a:t> Global English  (</a:t>
            </a:r>
            <a:r>
              <a:rPr lang="en-US" sz="1200" b="1" dirty="0" err="1">
                <a:solidFill>
                  <a:schemeClr val="tx1"/>
                </a:solidFill>
              </a:rPr>
              <a:t>KvK</a:t>
            </a:r>
            <a:r>
              <a:rPr lang="en-US" sz="1200" b="1" dirty="0">
                <a:solidFill>
                  <a:schemeClr val="tx1"/>
                </a:solidFill>
              </a:rPr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E85F0-67E3-3840-9E98-D43F3798729F}"/>
              </a:ext>
            </a:extLst>
          </p:cNvPr>
          <p:cNvSpPr txBox="1"/>
          <p:nvPr/>
        </p:nvSpPr>
        <p:spPr>
          <a:xfrm>
            <a:off x="889685" y="556054"/>
            <a:ext cx="1149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Essential Skills &amp; Areas of Focus</a:t>
            </a:r>
          </a:p>
        </p:txBody>
      </p:sp>
    </p:spTree>
    <p:extLst>
      <p:ext uri="{BB962C8B-B14F-4D97-AF65-F5344CB8AC3E}">
        <p14:creationId xmlns:p14="http://schemas.microsoft.com/office/powerpoint/2010/main" val="3092956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Academic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DISCUSSION FOCUS</a:t>
            </a:r>
          </a:p>
          <a:p>
            <a:pPr>
              <a:lnSpc>
                <a:spcPct val="200000"/>
              </a:lnSpc>
            </a:pPr>
            <a:r>
              <a:rPr lang="en-US" sz="3200" i="1" dirty="0"/>
              <a:t>What do you expect from yourself when you teach in English?</a:t>
            </a:r>
          </a:p>
          <a:p>
            <a:pPr>
              <a:lnSpc>
                <a:spcPct val="200000"/>
              </a:lnSpc>
            </a:pPr>
            <a:r>
              <a:rPr lang="en-US" sz="3200" i="1" dirty="0"/>
              <a:t>What do you expect from your students?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6/30/19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Grollman</a:t>
            </a:r>
            <a:r>
              <a:rPr lang="en-US" sz="1200" b="1" dirty="0">
                <a:solidFill>
                  <a:schemeClr val="tx1"/>
                </a:solidFill>
              </a:rPr>
              <a:t> Global English  (</a:t>
            </a:r>
            <a:r>
              <a:rPr lang="en-US" sz="1200" b="1" dirty="0" err="1">
                <a:solidFill>
                  <a:schemeClr val="tx1"/>
                </a:solidFill>
              </a:rPr>
              <a:t>KvK</a:t>
            </a:r>
            <a:r>
              <a:rPr lang="en-US" sz="1200" b="1" dirty="0">
                <a:solidFill>
                  <a:schemeClr val="tx1"/>
                </a:solidFill>
              </a:rPr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E85F0-67E3-3840-9E98-D43F3798729F}"/>
              </a:ext>
            </a:extLst>
          </p:cNvPr>
          <p:cNvSpPr txBox="1"/>
          <p:nvPr/>
        </p:nvSpPr>
        <p:spPr>
          <a:xfrm>
            <a:off x="889685" y="556054"/>
            <a:ext cx="1149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Essential Skills &amp; Areas of Focus</a:t>
            </a:r>
          </a:p>
        </p:txBody>
      </p:sp>
    </p:spTree>
    <p:extLst>
      <p:ext uri="{BB962C8B-B14F-4D97-AF65-F5344CB8AC3E}">
        <p14:creationId xmlns:p14="http://schemas.microsoft.com/office/powerpoint/2010/main" val="245269452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{B96C331B-5209-9E4C-AF1D-8E16126A0B14}tf10001120</Template>
  <TotalTime>115</TotalTime>
  <Words>464</Words>
  <Application>Microsoft Macintosh PowerPoint</Application>
  <PresentationFormat>Widescreen</PresentationFormat>
  <Paragraphs>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Cooper Black</vt:lpstr>
      <vt:lpstr>Gill Sans MT</vt:lpstr>
      <vt:lpstr>Gill Sans Ultra Bold</vt:lpstr>
      <vt:lpstr>Wingdings</vt:lpstr>
      <vt:lpstr>Parcel</vt:lpstr>
      <vt:lpstr>English Language Focus Summer School Masaryk    July 2019</vt:lpstr>
      <vt:lpstr>IN THIS WORKSHOP</vt:lpstr>
      <vt:lpstr>A Second Language Speaker Issue</vt:lpstr>
      <vt:lpstr>Dunglish 1</vt:lpstr>
      <vt:lpstr>Dunglish 2</vt:lpstr>
      <vt:lpstr>……. And Spanglish</vt:lpstr>
      <vt:lpstr>Over to you  (1)</vt:lpstr>
      <vt:lpstr>Over to You (2)</vt:lpstr>
      <vt:lpstr>Academic Focus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Focus Summer School Masaryk    July 2018</dc:title>
  <dc:creator>Marcus Grollman</dc:creator>
  <cp:lastModifiedBy>Microsoft Office User</cp:lastModifiedBy>
  <cp:revision>11</cp:revision>
  <dcterms:created xsi:type="dcterms:W3CDTF">2018-07-01T12:23:09Z</dcterms:created>
  <dcterms:modified xsi:type="dcterms:W3CDTF">2019-06-30T06:08:55Z</dcterms:modified>
</cp:coreProperties>
</file>