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449"/>
    <p:restoredTop sz="94643"/>
  </p:normalViewPr>
  <p:slideViewPr>
    <p:cSldViewPr snapToGrid="0" snapToObjects="1">
      <p:cViewPr varScale="1">
        <p:scale>
          <a:sx n="103" d="100"/>
          <a:sy n="103" d="100"/>
        </p:scale>
        <p:origin x="20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5F600-800E-644E-AF3F-7247D1EB0B96}" type="datetimeFigureOut">
              <a:rPr lang="en-US" smtClean="0"/>
              <a:t>6/29/19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78D28-97F9-4241-8843-537B4A20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7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27B6-DE6C-3647-96E0-9B94685777BB}" type="datetime1">
              <a:rPr lang="en-US" smtClean="0"/>
              <a:t>6/29/19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74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5F5D-49A5-EE40-B7FC-B26C8A09539D}" type="datetime1">
              <a:rPr lang="en-US" smtClean="0"/>
              <a:t>6/29/19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2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D39C-27EE-4847-90D3-7092B1F1F9FC}" type="datetime1">
              <a:rPr lang="en-US" smtClean="0"/>
              <a:t>6/29/19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8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6E59-C1D6-B847-B06B-2429C656A7A9}" type="datetime1">
              <a:rPr lang="en-US" smtClean="0"/>
              <a:t>6/29/19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4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ADE6-9E18-FE43-9941-2FAD575103FE}" type="datetime1">
              <a:rPr lang="en-US" smtClean="0"/>
              <a:t>6/29/19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27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C5CC-5241-D04A-A46B-14ADF4041C1D}" type="datetime1">
              <a:rPr lang="en-US" smtClean="0"/>
              <a:t>6/29/19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8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66F7-4FD6-9944-8A23-19568E55BB48}" type="datetime1">
              <a:rPr lang="en-US" smtClean="0"/>
              <a:t>6/29/19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230838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A537-5752-B74F-9245-11BBFC80D68F}" type="datetime1">
              <a:rPr lang="en-US" smtClean="0"/>
              <a:t>6/29/19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88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8AA8-DFCC-F849-B51D-7230DF03686F}" type="datetime1">
              <a:rPr lang="en-US" smtClean="0"/>
              <a:t>6/29/19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6F99-566F-E240-ADAE-56F928D1EBB3}" type="datetime1">
              <a:rPr lang="en-US" smtClean="0"/>
              <a:t>6/29/19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8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FA9AD77-C02F-EE42-83FA-E791D82FBCD2}" type="datetime1">
              <a:rPr lang="en-US" smtClean="0"/>
              <a:t>6/29/19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42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C7F66F7-4FD6-9944-8A23-19568E55BB48}" type="datetime1">
              <a:rPr lang="en-US" smtClean="0"/>
              <a:t>6/29/19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6C2AC-199B-2340-A23F-AABC59A4A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404734"/>
            <a:ext cx="7792995" cy="892725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English Language Focus Summer School</a:t>
            </a:r>
            <a:b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Masaryk    July 2019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E22C8-5718-364F-AD96-BAA03B59D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902941"/>
            <a:ext cx="7904205" cy="234778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Cooper Black" panose="0208090404030B020404" pitchFamily="18" charset="77"/>
              </a:rPr>
              <a:t>Introduction</a:t>
            </a:r>
          </a:p>
          <a:p>
            <a:r>
              <a:rPr lang="en-US" sz="6000" i="1" dirty="0">
                <a:solidFill>
                  <a:srgbClr val="7030A0"/>
                </a:solidFill>
                <a:latin typeface="Cooper Black" panose="0208090404030B020404" pitchFamily="18" charset="77"/>
              </a:rPr>
              <a:t>Marcus </a:t>
            </a:r>
            <a:r>
              <a:rPr lang="en-US" sz="6000" i="1" dirty="0" err="1">
                <a:solidFill>
                  <a:srgbClr val="7030A0"/>
                </a:solidFill>
                <a:latin typeface="Cooper Black" panose="0208090404030B020404" pitchFamily="18" charset="77"/>
              </a:rPr>
              <a:t>Grollman</a:t>
            </a:r>
            <a:endParaRPr lang="en-US" sz="6000" i="1" dirty="0">
              <a:solidFill>
                <a:srgbClr val="7030A0"/>
              </a:solidFill>
              <a:latin typeface="Cooper Black" panose="0208090404030B020404" pitchFamily="18" charset="77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D095E-55CC-814F-B33C-58F6219CC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A023-8B9B-9A4F-A3B3-C0A8D6C2CA13}" type="datetime1">
              <a:rPr lang="en-US" smtClean="0"/>
              <a:t>6/29/19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49CE0E9-9C29-AA40-BB75-154402AA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3016" y="6236208"/>
            <a:ext cx="6079526" cy="320040"/>
          </a:xfrm>
        </p:spPr>
        <p:txBody>
          <a:bodyPr/>
          <a:lstStyle/>
          <a:p>
            <a:r>
              <a:rPr lang="en-US" sz="1400" b="1" dirty="0" err="1">
                <a:solidFill>
                  <a:schemeClr val="bg1">
                    <a:alpha val="70000"/>
                  </a:schemeClr>
                </a:solidFill>
              </a:rPr>
              <a:t>Grollman</a:t>
            </a:r>
            <a:r>
              <a:rPr lang="en-US" sz="1400" b="1" dirty="0">
                <a:solidFill>
                  <a:schemeClr val="bg1">
                    <a:alpha val="70000"/>
                  </a:schemeClr>
                </a:solidFill>
              </a:rPr>
              <a:t> Global English  (</a:t>
            </a:r>
            <a:r>
              <a:rPr lang="en-US" sz="1400" b="1" dirty="0" err="1">
                <a:solidFill>
                  <a:schemeClr val="bg1">
                    <a:alpha val="70000"/>
                  </a:schemeClr>
                </a:solidFill>
              </a:rPr>
              <a:t>KvK</a:t>
            </a:r>
            <a:r>
              <a:rPr lang="en-US" sz="1400" b="1" dirty="0">
                <a:solidFill>
                  <a:schemeClr val="bg1">
                    <a:alpha val="70000"/>
                  </a:schemeClr>
                </a:solidFill>
              </a:rPr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ABA6FC-FA35-3E4A-B28F-1A449481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3D5263-55F1-2440-849B-EA9E605C8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657" y="125517"/>
            <a:ext cx="1495269" cy="1993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08FF49-B2F9-1F4A-89DD-09B6CD912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541" y="5043842"/>
            <a:ext cx="1887385" cy="169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32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>
            <a:noAutofit/>
          </a:bodyPr>
          <a:lstStyle/>
          <a:p>
            <a:r>
              <a:rPr lang="en-US" sz="4400" b="1" dirty="0" err="1"/>
              <a:t>Dagal</a:t>
            </a:r>
            <a:r>
              <a:rPr lang="en-US" sz="4400" b="1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4800" dirty="0" err="1"/>
              <a:t>Mog</a:t>
            </a:r>
            <a:r>
              <a:rPr lang="en-US" sz="4800" dirty="0"/>
              <a:t> </a:t>
            </a:r>
            <a:r>
              <a:rPr lang="en-US" sz="4800" dirty="0" err="1"/>
              <a:t>nimen</a:t>
            </a:r>
            <a:r>
              <a:rPr lang="en-US" sz="4800" dirty="0"/>
              <a:t> Marcus </a:t>
            </a:r>
            <a:r>
              <a:rPr lang="en-US" sz="4800" dirty="0" err="1"/>
              <a:t>Grollman</a:t>
            </a:r>
            <a:endParaRPr lang="en-US" sz="4800" dirty="0"/>
          </a:p>
          <a:p>
            <a:pPr>
              <a:lnSpc>
                <a:spcPct val="200000"/>
              </a:lnSpc>
            </a:pPr>
            <a:r>
              <a:rPr lang="en-US" sz="4800" dirty="0" err="1">
                <a:solidFill>
                  <a:srgbClr val="00B050"/>
                </a:solidFill>
              </a:rPr>
              <a:t>Nimen</a:t>
            </a:r>
            <a:r>
              <a:rPr lang="en-US" sz="4800" dirty="0">
                <a:solidFill>
                  <a:srgbClr val="00B050"/>
                </a:solidFill>
              </a:rPr>
              <a:t> </a:t>
            </a:r>
            <a:r>
              <a:rPr lang="en-US" sz="4800" dirty="0" err="1">
                <a:solidFill>
                  <a:srgbClr val="00B050"/>
                </a:solidFill>
              </a:rPr>
              <a:t>yoog</a:t>
            </a:r>
            <a:r>
              <a:rPr lang="en-US" sz="4800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6/29/19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4AEC41-99AA-0940-A92C-6366C7B1C170}"/>
              </a:ext>
            </a:extLst>
          </p:cNvPr>
          <p:cNvSpPr txBox="1"/>
          <p:nvPr/>
        </p:nvSpPr>
        <p:spPr>
          <a:xfrm>
            <a:off x="889686" y="704335"/>
            <a:ext cx="11491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270025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>
            <a:noAutofit/>
          </a:bodyPr>
          <a:lstStyle/>
          <a:p>
            <a:r>
              <a:rPr lang="en-US" sz="4400" b="1" dirty="0" err="1"/>
              <a:t>Dagal</a:t>
            </a:r>
            <a:r>
              <a:rPr lang="en-US" sz="4400" b="1" dirty="0"/>
              <a:t>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b="1" dirty="0"/>
              <a:t>How did you feel?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/>
              <a:t>Confused?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/>
              <a:t>Irritated / annoyed?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/>
              <a:t>Worried?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/>
              <a:t>Interested?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800" b="1" dirty="0">
                <a:solidFill>
                  <a:srgbClr val="C00000"/>
                </a:solidFill>
              </a:rPr>
              <a:t>English as friend of foe?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6/29/19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4AEC41-99AA-0940-A92C-6366C7B1C170}"/>
              </a:ext>
            </a:extLst>
          </p:cNvPr>
          <p:cNvSpPr txBox="1"/>
          <p:nvPr/>
        </p:nvSpPr>
        <p:spPr>
          <a:xfrm>
            <a:off x="889686" y="704335"/>
            <a:ext cx="11491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52321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>
            <a:noAutofit/>
          </a:bodyPr>
          <a:lstStyle/>
          <a:p>
            <a:r>
              <a:rPr lang="en-US" sz="4400" b="1" dirty="0"/>
              <a:t>This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/>
          <a:lstStyle/>
          <a:p>
            <a:pPr>
              <a:lnSpc>
                <a:spcPct val="2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b="1" dirty="0" err="1"/>
              <a:t>Dagal</a:t>
            </a:r>
            <a:r>
              <a:rPr lang="en-US" sz="2800" b="1" dirty="0"/>
              <a:t>!</a:t>
            </a:r>
          </a:p>
          <a:p>
            <a:pPr>
              <a:lnSpc>
                <a:spcPct val="2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b="1" dirty="0"/>
              <a:t>Introductions  </a:t>
            </a:r>
            <a:r>
              <a:rPr lang="en-US" sz="2800" i="1" dirty="0"/>
              <a:t>(personal, professional, role of English)</a:t>
            </a:r>
          </a:p>
          <a:p>
            <a:pPr>
              <a:lnSpc>
                <a:spcPct val="25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b="1" dirty="0"/>
              <a:t>The State of Play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6/29/19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4AEC41-99AA-0940-A92C-6366C7B1C170}"/>
              </a:ext>
            </a:extLst>
          </p:cNvPr>
          <p:cNvSpPr txBox="1"/>
          <p:nvPr/>
        </p:nvSpPr>
        <p:spPr>
          <a:xfrm>
            <a:off x="889686" y="704335"/>
            <a:ext cx="11491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727891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b="1" dirty="0"/>
              <a:t>The State Of 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 English as a “lingua franca”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 English as THE academic language?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 Movement of students </a:t>
            </a:r>
            <a:r>
              <a:rPr lang="en-US" sz="2400" i="1" dirty="0"/>
              <a:t>(Erasmus, etc.)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 Increasing number of English-medium courses </a:t>
            </a:r>
            <a:r>
              <a:rPr lang="en-US" sz="2400" i="1" dirty="0"/>
              <a:t>(Bachelor, Master, PhD)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 First language English-speaking students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 The situation in Groningen (meetings, Student Services, HR, etc.)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 Language training for students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 Language training for teachers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6/29/19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4AEC41-99AA-0940-A92C-6366C7B1C170}"/>
              </a:ext>
            </a:extLst>
          </p:cNvPr>
          <p:cNvSpPr txBox="1"/>
          <p:nvPr/>
        </p:nvSpPr>
        <p:spPr>
          <a:xfrm>
            <a:off x="889686" y="704335"/>
            <a:ext cx="11491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99080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>
            <a:noAutofit/>
          </a:bodyPr>
          <a:lstStyle/>
          <a:p>
            <a:r>
              <a:rPr lang="en-US" sz="4400" b="1" dirty="0"/>
              <a:t>Over To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buClr>
                <a:srgbClr val="7030A0"/>
              </a:buClr>
              <a:buFont typeface="Wingdings" pitchFamily="2" charset="2"/>
              <a:buChar char="q"/>
            </a:pPr>
            <a:r>
              <a:rPr lang="en-US" dirty="0"/>
              <a:t>  </a:t>
            </a:r>
            <a:r>
              <a:rPr lang="en-US" sz="2400" b="1" dirty="0"/>
              <a:t>Groups of 2 or 3 (preferably same institution / department)</a:t>
            </a:r>
          </a:p>
          <a:p>
            <a:pPr>
              <a:lnSpc>
                <a:spcPct val="200000"/>
              </a:lnSpc>
              <a:buClr>
                <a:srgbClr val="7030A0"/>
              </a:buClr>
              <a:buFont typeface="Wingdings" pitchFamily="2" charset="2"/>
              <a:buChar char="q"/>
            </a:pPr>
            <a:r>
              <a:rPr lang="en-US" sz="2400" b="1" dirty="0"/>
              <a:t>  Think about the situation in your workplace</a:t>
            </a:r>
          </a:p>
          <a:p>
            <a:pPr>
              <a:lnSpc>
                <a:spcPct val="200000"/>
              </a:lnSpc>
              <a:buClr>
                <a:srgbClr val="7030A0"/>
              </a:buClr>
              <a:buFont typeface="Wingdings" pitchFamily="2" charset="2"/>
              <a:buChar char="q"/>
            </a:pPr>
            <a:r>
              <a:rPr lang="en-US" sz="2400" b="1" dirty="0"/>
              <a:t>  What about your own personal issues?</a:t>
            </a:r>
          </a:p>
          <a:p>
            <a:pPr>
              <a:lnSpc>
                <a:spcPct val="200000"/>
              </a:lnSpc>
              <a:buClr>
                <a:srgbClr val="7030A0"/>
              </a:buClr>
              <a:buFont typeface="Wingdings" pitchFamily="2" charset="2"/>
              <a:buChar char="q"/>
            </a:pPr>
            <a:r>
              <a:rPr lang="en-US" sz="2400" b="1" dirty="0"/>
              <a:t>  Be positive as well as critical</a:t>
            </a:r>
          </a:p>
          <a:p>
            <a:pPr>
              <a:lnSpc>
                <a:spcPct val="200000"/>
              </a:lnSpc>
              <a:buClr>
                <a:srgbClr val="7030A0"/>
              </a:buClr>
              <a:buFont typeface="Wingdings" pitchFamily="2" charset="2"/>
              <a:buChar char="q"/>
            </a:pPr>
            <a:r>
              <a:rPr lang="en-US" sz="2400" b="1" dirty="0"/>
              <a:t>  Be prepared to report back to the whole group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6/29/19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4AEC41-99AA-0940-A92C-6366C7B1C170}"/>
              </a:ext>
            </a:extLst>
          </p:cNvPr>
          <p:cNvSpPr txBox="1"/>
          <p:nvPr/>
        </p:nvSpPr>
        <p:spPr>
          <a:xfrm>
            <a:off x="889686" y="704335"/>
            <a:ext cx="11491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919617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b="1" dirty="0"/>
              <a:t>A brief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>
            <a:noAutofit/>
          </a:bodyPr>
          <a:lstStyle/>
          <a:p>
            <a:pPr lvl="0" indent="0" algn="ctr">
              <a:spcBef>
                <a:spcPts val="0"/>
              </a:spcBef>
              <a:buNone/>
            </a:pPr>
            <a:r>
              <a:rPr lang="en-US" sz="3600" b="1" dirty="0"/>
              <a:t>Global English: A friend or an enemy?</a:t>
            </a:r>
          </a:p>
          <a:p>
            <a:pPr marL="457200" lvl="0" indent="0">
              <a:spcBef>
                <a:spcPts val="0"/>
              </a:spcBef>
              <a:buNone/>
            </a:pPr>
            <a:endParaRPr lang="en-US" sz="2500" dirty="0"/>
          </a:p>
          <a:p>
            <a:pPr marL="457200" lvl="0" indent="0">
              <a:spcBef>
                <a:spcPts val="0"/>
              </a:spcBef>
              <a:buNone/>
            </a:pPr>
            <a:endParaRPr lang="en-US" sz="2500" dirty="0"/>
          </a:p>
          <a:p>
            <a:pPr marL="457200" lvl="0">
              <a:spcBef>
                <a:spcPts val="0"/>
              </a:spcBef>
              <a:buChar char="❖"/>
            </a:pPr>
            <a:r>
              <a:rPr lang="en-US" sz="2500" dirty="0"/>
              <a:t> </a:t>
            </a:r>
            <a:r>
              <a:rPr lang="en-US" sz="3200" i="1" dirty="0"/>
              <a:t>What impact will the advance of Global (Academic) English have on you, your working practices and your future career?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6/29/19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4AEC41-99AA-0940-A92C-6366C7B1C170}"/>
              </a:ext>
            </a:extLst>
          </p:cNvPr>
          <p:cNvSpPr txBox="1"/>
          <p:nvPr/>
        </p:nvSpPr>
        <p:spPr>
          <a:xfrm>
            <a:off x="889686" y="704335"/>
            <a:ext cx="11491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45487038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{B96C331B-5209-9E4C-AF1D-8E16126A0B14}tf10001120</Template>
  <TotalTime>73</TotalTime>
  <Words>318</Words>
  <Application>Microsoft Macintosh PowerPoint</Application>
  <PresentationFormat>Widescreen</PresentationFormat>
  <Paragraphs>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Cooper Black</vt:lpstr>
      <vt:lpstr>Gill Sans MT</vt:lpstr>
      <vt:lpstr>Wingdings</vt:lpstr>
      <vt:lpstr>Parcel</vt:lpstr>
      <vt:lpstr>English Language Focus Summer School Masaryk    July 2019</vt:lpstr>
      <vt:lpstr>Dagal!</vt:lpstr>
      <vt:lpstr>Dagal 2</vt:lpstr>
      <vt:lpstr>This Workshop</vt:lpstr>
      <vt:lpstr>The State Of Play</vt:lpstr>
      <vt:lpstr>Over To You</vt:lpstr>
      <vt:lpstr>A brief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Focus Summer School Masaryk    July 2018</dc:title>
  <dc:creator>Marcus Grollman</dc:creator>
  <cp:lastModifiedBy>Microsoft Office User</cp:lastModifiedBy>
  <cp:revision>12</cp:revision>
  <dcterms:created xsi:type="dcterms:W3CDTF">2018-07-01T12:23:09Z</dcterms:created>
  <dcterms:modified xsi:type="dcterms:W3CDTF">2019-06-29T05:30:15Z</dcterms:modified>
</cp:coreProperties>
</file>