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j5jFOq6RrFwqqQtwB8mGMxe9m8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6"/>
          <p:cNvSpPr txBox="1"/>
          <p:nvPr>
            <p:ph type="title"/>
          </p:nvPr>
        </p:nvSpPr>
        <p:spPr>
          <a:xfrm>
            <a:off x="808523" y="2243828"/>
            <a:ext cx="4494998" cy="113464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6"/>
          <p:cNvSpPr/>
          <p:nvPr>
            <p:ph idx="2" type="pic"/>
          </p:nvPr>
        </p:nvSpPr>
        <p:spPr>
          <a:xfrm>
            <a:off x="6095999" y="0"/>
            <a:ext cx="6102097" cy="6858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2" name="Google Shape;82;p26"/>
          <p:cNvSpPr txBox="1"/>
          <p:nvPr>
            <p:ph idx="1" type="body"/>
          </p:nvPr>
        </p:nvSpPr>
        <p:spPr>
          <a:xfrm>
            <a:off x="1115568" y="3549918"/>
            <a:ext cx="3794760" cy="2194037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83" name="Google Shape;83;p26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6"/>
          <p:cNvSpPr txBox="1"/>
          <p:nvPr>
            <p:ph idx="11" type="ftr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6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7"/>
          <p:cNvSpPr txBox="1"/>
          <p:nvPr>
            <p:ph idx="1" type="body"/>
          </p:nvPr>
        </p:nvSpPr>
        <p:spPr>
          <a:xfrm rot="5400000">
            <a:off x="4545009" y="324171"/>
            <a:ext cx="3101983" cy="7729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7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7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7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8"/>
          <p:cNvSpPr txBox="1"/>
          <p:nvPr>
            <p:ph type="title"/>
          </p:nvPr>
        </p:nvSpPr>
        <p:spPr>
          <a:xfrm rot="5400000">
            <a:off x="6810676" y="2779696"/>
            <a:ext cx="4983480" cy="1298608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8"/>
          <p:cNvSpPr txBox="1"/>
          <p:nvPr>
            <p:ph idx="1" type="body"/>
          </p:nvPr>
        </p:nvSpPr>
        <p:spPr>
          <a:xfrm rot="5400000">
            <a:off x="2838640" y="329755"/>
            <a:ext cx="4983480" cy="6198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8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8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8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9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9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9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2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6" name="Google Shape;36;p17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/>
          <p:nvPr>
            <p:ph type="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0"/>
          <p:cNvSpPr txBox="1"/>
          <p:nvPr>
            <p:ph idx="1" type="body"/>
          </p:nvPr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20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" type="body"/>
          </p:nvPr>
        </p:nvSpPr>
        <p:spPr>
          <a:xfrm>
            <a:off x="1581912" y="2638044"/>
            <a:ext cx="4271771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2" type="body"/>
          </p:nvPr>
        </p:nvSpPr>
        <p:spPr>
          <a:xfrm>
            <a:off x="6338315" y="2638044"/>
            <a:ext cx="4270247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1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/>
          <p:nvPr>
            <p:ph idx="1" type="body"/>
          </p:nvPr>
        </p:nvSpPr>
        <p:spPr>
          <a:xfrm>
            <a:off x="158343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rgbClr val="678A26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22"/>
          <p:cNvSpPr txBox="1"/>
          <p:nvPr>
            <p:ph idx="2" type="body"/>
          </p:nvPr>
        </p:nvSpPr>
        <p:spPr>
          <a:xfrm>
            <a:off x="1583436" y="3143250"/>
            <a:ext cx="4270248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22"/>
          <p:cNvSpPr txBox="1"/>
          <p:nvPr>
            <p:ph idx="3" type="body"/>
          </p:nvPr>
        </p:nvSpPr>
        <p:spPr>
          <a:xfrm>
            <a:off x="6338316" y="3143250"/>
            <a:ext cx="4253484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4" type="body"/>
          </p:nvPr>
        </p:nvSpPr>
        <p:spPr>
          <a:xfrm>
            <a:off x="633831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rgbClr val="678A26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22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2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2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22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3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4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4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4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25"/>
          <p:cNvSpPr txBox="1"/>
          <p:nvPr>
            <p:ph type="title"/>
          </p:nvPr>
        </p:nvSpPr>
        <p:spPr>
          <a:xfrm>
            <a:off x="804672" y="2243828"/>
            <a:ext cx="4486656" cy="114149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" type="body"/>
          </p:nvPr>
        </p:nvSpPr>
        <p:spPr>
          <a:xfrm>
            <a:off x="6736080" y="804672"/>
            <a:ext cx="4815840" cy="5248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  <a:defRPr sz="1900">
                <a:solidFill>
                  <a:schemeClr val="dk1"/>
                </a:solidFill>
              </a:defRPr>
            </a:lvl1pPr>
            <a:lvl2pPr indent="-3302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5pPr>
            <a:lvl6pPr indent="-3302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4" name="Google Shape;74;p25"/>
          <p:cNvSpPr txBox="1"/>
          <p:nvPr>
            <p:ph idx="2" type="body"/>
          </p:nvPr>
        </p:nvSpPr>
        <p:spPr>
          <a:xfrm>
            <a:off x="1115568" y="3549918"/>
            <a:ext cx="3794760" cy="2194036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16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2F2F2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6" name="Google Shape;26;p15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youtube.com/watch?v=Y1qDNTG9lg0&amp;t=8s" TargetMode="External"/><Relationship Id="rId4" Type="http://schemas.openxmlformats.org/officeDocument/2006/relationships/hyperlink" Target="https://www.youtube.com/watch?v=sCTI5tcnEok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speakingaboutpresenting.com/delivery/presentation-handouts/" TargetMode="External"/><Relationship Id="rId4" Type="http://schemas.openxmlformats.org/officeDocument/2006/relationships/hyperlink" Target="http://www.speakingaboutpresenting.com/delivery/presentation-handouts/" TargetMode="External"/><Relationship Id="rId5" Type="http://schemas.openxmlformats.org/officeDocument/2006/relationships/hyperlink" Target="http://www.speakingaboutpresenting.com/delivery/presentation-handouts/" TargetMode="External"/><Relationship Id="rId6" Type="http://schemas.openxmlformats.org/officeDocument/2006/relationships/hyperlink" Target="http://totalcommunicator.com/vol4_1/handouts.html" TargetMode="External"/><Relationship Id="rId7" Type="http://schemas.openxmlformats.org/officeDocument/2006/relationships/hyperlink" Target="http://totalcommunicator.com/vol4_1/handouts.html" TargetMode="External"/><Relationship Id="rId8" Type="http://schemas.openxmlformats.org/officeDocument/2006/relationships/hyperlink" Target="http://learnenglish.britishcouncil.org/en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/>
          <p:nvPr>
            <p:ph type="ctrTitle"/>
          </p:nvPr>
        </p:nvSpPr>
        <p:spPr>
          <a:xfrm>
            <a:off x="1523999" y="404734"/>
            <a:ext cx="7792995" cy="892725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rPr b="1"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ENGLISH LANGUAGE FOCUS SUMMER SCHOOL</a:t>
            </a:r>
            <a:br>
              <a:rPr b="1" lang="en-US" sz="2000">
                <a:solidFill>
                  <a:srgbClr val="2AFCCD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b="1" lang="en-US" sz="2000">
                <a:solidFill>
                  <a:srgbClr val="2AFCCD"/>
                </a:solidFill>
                <a:latin typeface="Gill Sans"/>
                <a:ea typeface="Gill Sans"/>
                <a:cs typeface="Gill Sans"/>
                <a:sym typeface="Gill Sans"/>
              </a:rPr>
              <a:t>MASARYK    JULY 2019</a:t>
            </a:r>
            <a:endParaRPr b="1" sz="2000">
              <a:solidFill>
                <a:srgbClr val="2AFCCD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3" name="Google Shape;103;p1"/>
          <p:cNvSpPr txBox="1"/>
          <p:nvPr>
            <p:ph idx="1" type="subTitle"/>
          </p:nvPr>
        </p:nvSpPr>
        <p:spPr>
          <a:xfrm>
            <a:off x="1523999" y="1902942"/>
            <a:ext cx="7904205" cy="14086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650"/>
              <a:buNone/>
            </a:pPr>
            <a:r>
              <a:rPr lang="en-US" sz="4650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Speaking Skills: 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650"/>
              <a:buNone/>
            </a:pPr>
            <a:r>
              <a:rPr lang="en-US" sz="4650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know your audience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650"/>
              <a:buNone/>
            </a:pPr>
            <a:r>
              <a:t/>
            </a:r>
            <a:endParaRPr sz="4650">
              <a:solidFill>
                <a:schemeClr val="dk1"/>
              </a:solidFill>
              <a:latin typeface="Corben"/>
              <a:ea typeface="Corben"/>
              <a:cs typeface="Corben"/>
              <a:sym typeface="Corben"/>
            </a:endParaRPr>
          </a:p>
        </p:txBody>
      </p:sp>
      <p:sp>
        <p:nvSpPr>
          <p:cNvPr id="104" name="Google Shape;104;p1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05" name="Google Shape;105;p1"/>
          <p:cNvSpPr txBox="1"/>
          <p:nvPr>
            <p:ph idx="11" type="ftr"/>
          </p:nvPr>
        </p:nvSpPr>
        <p:spPr>
          <a:xfrm>
            <a:off x="4053016" y="6236208"/>
            <a:ext cx="6079526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</a:rPr>
              <a:t>Grollman Global English  (KvK 64484319)     mlgrollman59@gmail.com</a:t>
            </a:r>
            <a:endParaRPr/>
          </a:p>
        </p:txBody>
      </p:sp>
      <p:sp>
        <p:nvSpPr>
          <p:cNvPr id="106" name="Google Shape;106;p1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24657" y="125517"/>
            <a:ext cx="1495269" cy="19936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32541" y="5043842"/>
            <a:ext cx="1887385" cy="1696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ill Sans"/>
              <a:buNone/>
            </a:pPr>
            <a:r>
              <a:rPr b="1" lang="en-US" sz="4400"/>
              <a:t>ACTIVITY 3</a:t>
            </a:r>
            <a:endParaRPr/>
          </a:p>
        </p:txBody>
      </p:sp>
      <p:sp>
        <p:nvSpPr>
          <p:cNvPr id="194" name="Google Shape;194;p10"/>
          <p:cNvSpPr txBox="1"/>
          <p:nvPr>
            <p:ph idx="1" type="body"/>
          </p:nvPr>
        </p:nvSpPr>
        <p:spPr>
          <a:xfrm>
            <a:off x="889686" y="1322174"/>
            <a:ext cx="10234996" cy="479442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5"/>
              <a:buNone/>
            </a:pPr>
            <a:r>
              <a:t/>
            </a:r>
            <a:endParaRPr sz="855"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22"/>
              <a:buNone/>
            </a:pPr>
            <a:r>
              <a:rPr b="1" lang="en-US" sz="2422">
                <a:solidFill>
                  <a:srgbClr val="FFFF00"/>
                </a:solidFill>
                <a:latin typeface="Short Stack"/>
                <a:ea typeface="Short Stack"/>
                <a:cs typeface="Short Stack"/>
                <a:sym typeface="Short Stack"/>
              </a:rPr>
              <a:t>FOR THE NEXT SPEAKING SKILLS WORKSHOP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22"/>
              <a:buNone/>
            </a:pPr>
            <a:r>
              <a:t/>
            </a:r>
            <a:endParaRPr b="1" sz="2422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22"/>
              <a:buNone/>
            </a:pPr>
            <a:r>
              <a:rPr b="1" lang="en-US" sz="2422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3 minute presentations 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22"/>
              <a:buNone/>
            </a:pPr>
            <a:r>
              <a:rPr b="1" lang="en-US" sz="2422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(or mini-lessons)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52"/>
              <a:buNone/>
            </a:pPr>
            <a:r>
              <a:t/>
            </a:r>
            <a:endParaRPr b="1" sz="1852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22"/>
              <a:buNone/>
            </a:pPr>
            <a:r>
              <a:rPr b="1" lang="en-US" sz="2422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Key issue: 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22"/>
              <a:buNone/>
            </a:pPr>
            <a:r>
              <a:rPr b="1" lang="en-US" sz="2422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Who’s the audience?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615"/>
              <a:buNone/>
            </a:pPr>
            <a:r>
              <a:t/>
            </a:r>
            <a:endParaRPr sz="1615">
              <a:solidFill>
                <a:srgbClr val="FFFF00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615"/>
              <a:buNone/>
            </a:pPr>
            <a:r>
              <a:rPr lang="en-US" sz="1615">
                <a:solidFill>
                  <a:srgbClr val="FFFF00"/>
                </a:solidFill>
                <a:latin typeface="Short Stack"/>
                <a:ea typeface="Short Stack"/>
                <a:cs typeface="Short Stack"/>
                <a:sym typeface="Short Stack"/>
              </a:rPr>
              <a:t>(you’re going to get some peer feedback)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855"/>
              <a:buNone/>
            </a:pPr>
            <a:r>
              <a:t/>
            </a:r>
            <a:endParaRPr sz="855"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90"/>
              <a:buNone/>
            </a:pPr>
            <a:r>
              <a:rPr b="1" lang="en-US" sz="209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 </a:t>
            </a:r>
            <a:endParaRPr/>
          </a:p>
        </p:txBody>
      </p:sp>
      <p:sp>
        <p:nvSpPr>
          <p:cNvPr id="195" name="Google Shape;195;p10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96" name="Google Shape;196;p10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197" name="Google Shape;197;p10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8" name="Google Shape;198;p10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520"/>
              <a:buFont typeface="Gill Sans"/>
              <a:buNone/>
            </a:pPr>
            <a:r>
              <a:rPr b="1" lang="en-US" sz="2520"/>
              <a:t>PRESENTATIONS: HOW WE LOVE THEM!</a:t>
            </a:r>
            <a:endParaRPr/>
          </a:p>
        </p:txBody>
      </p:sp>
      <p:sp>
        <p:nvSpPr>
          <p:cNvPr id="204" name="Google Shape;204;p11"/>
          <p:cNvSpPr txBox="1"/>
          <p:nvPr>
            <p:ph idx="1" type="body"/>
          </p:nvPr>
        </p:nvSpPr>
        <p:spPr>
          <a:xfrm>
            <a:off x="889686" y="1330036"/>
            <a:ext cx="10234996" cy="4756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As you watch these two examples, think about what is good or bad with these presentations.</a:t>
            </a:r>
            <a:endParaRPr/>
          </a:p>
          <a:p>
            <a:pPr indent="-228600" lvl="0" marL="228600" rtl="0" algn="l">
              <a:lnSpc>
                <a:spcPct val="210000"/>
              </a:lnSpc>
              <a:spcBef>
                <a:spcPts val="1000"/>
              </a:spcBef>
              <a:spcAft>
                <a:spcPts val="0"/>
              </a:spcAft>
              <a:buSzPts val="2100"/>
              <a:buChar char="•"/>
            </a:pPr>
            <a:r>
              <a:rPr lang="en-US" sz="2100" u="sng">
                <a:solidFill>
                  <a:schemeClr val="hlink"/>
                </a:solidFill>
                <a:hlinkClick r:id="rId3"/>
              </a:rPr>
              <a:t>https://www.youtube.com/watch?v=Y1qDNTG9lg0&amp;t=8s</a:t>
            </a:r>
            <a:endParaRPr sz="2100"/>
          </a:p>
          <a:p>
            <a:pPr indent="-228600" lvl="0" marL="228600" rtl="0" algn="l">
              <a:lnSpc>
                <a:spcPct val="210000"/>
              </a:lnSpc>
              <a:spcBef>
                <a:spcPts val="1000"/>
              </a:spcBef>
              <a:spcAft>
                <a:spcPts val="0"/>
              </a:spcAft>
              <a:buSzPts val="2100"/>
              <a:buChar char="•"/>
            </a:pPr>
            <a:r>
              <a:rPr lang="en-US" sz="2100" u="sng">
                <a:solidFill>
                  <a:schemeClr val="hlink"/>
                </a:solidFill>
                <a:hlinkClick r:id="rId4"/>
              </a:rPr>
              <a:t>https://www.youtube.com/watch?v=sCTI5tcnEok</a:t>
            </a:r>
            <a:r>
              <a:rPr lang="en-US" sz="2100"/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b="1" lang="en-US" sz="3200"/>
              <a:t>So, over to you ……..</a:t>
            </a:r>
            <a:endParaRPr/>
          </a:p>
        </p:txBody>
      </p:sp>
      <p:sp>
        <p:nvSpPr>
          <p:cNvPr id="205" name="Google Shape;205;p11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206" name="Google Shape;206;p11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207" name="Google Shape;207;p11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8" name="Google Shape;208;p11"/>
          <p:cNvSpPr txBox="1"/>
          <p:nvPr/>
        </p:nvSpPr>
        <p:spPr>
          <a:xfrm>
            <a:off x="889686" y="803189"/>
            <a:ext cx="118624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Audio Visual Aids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b="1" lang="en-US"/>
              <a:t>USEFUL RESOURCES</a:t>
            </a:r>
            <a:endParaRPr/>
          </a:p>
        </p:txBody>
      </p:sp>
      <p:sp>
        <p:nvSpPr>
          <p:cNvPr id="214" name="Google Shape;214;p12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215" name="Google Shape;215;p12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216" name="Google Shape;216;p12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7" name="Google Shape;217;p12"/>
          <p:cNvSpPr txBox="1"/>
          <p:nvPr/>
        </p:nvSpPr>
        <p:spPr>
          <a:xfrm>
            <a:off x="889686" y="803189"/>
            <a:ext cx="118624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Audio Visual Aids</a:t>
            </a:r>
            <a:endParaRPr/>
          </a:p>
        </p:txBody>
      </p:sp>
      <p:sp>
        <p:nvSpPr>
          <p:cNvPr id="218" name="Google Shape;218;p12"/>
          <p:cNvSpPr txBox="1"/>
          <p:nvPr>
            <p:ph idx="1" type="body"/>
          </p:nvPr>
        </p:nvSpPr>
        <p:spPr>
          <a:xfrm>
            <a:off x="889000" y="1630363"/>
            <a:ext cx="10236200" cy="41100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en-US" sz="24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http://www.speakingaboutpresenting.com/delivery/presentation-handouts/</a:t>
            </a:r>
            <a:endParaRPr sz="2400" u="sng">
              <a:solidFill>
                <a:schemeClr val="hlink"/>
              </a:solidFill>
              <a:latin typeface="Gill Sans"/>
              <a:ea typeface="Gill Sans"/>
              <a:cs typeface="Gill Sans"/>
              <a:sym typeface="Gill Sans"/>
              <a:hlinkClick r:id="rId4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 u="sng">
              <a:solidFill>
                <a:schemeClr val="hlink"/>
              </a:solidFill>
              <a:latin typeface="Gill Sans"/>
              <a:ea typeface="Gill Sans"/>
              <a:cs typeface="Gill Sans"/>
              <a:sym typeface="Gill Sans"/>
              <a:hlinkClick r:id="rId5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en-US" sz="24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6"/>
              </a:rPr>
              <a:t>http://totalcommunicator.com/vol4_1/handouts.html</a:t>
            </a:r>
            <a:endParaRPr sz="2400" u="sng">
              <a:solidFill>
                <a:schemeClr val="hlink"/>
              </a:solidFill>
              <a:latin typeface="Gill Sans"/>
              <a:ea typeface="Gill Sans"/>
              <a:cs typeface="Gill Sans"/>
              <a:sym typeface="Gill Sans"/>
              <a:hlinkClick r:id="rId7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en-US" sz="24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8"/>
              </a:rPr>
              <a:t>http://learnenglish.britishcouncil.org/en</a:t>
            </a:r>
            <a:r>
              <a:rPr lang="en-US" sz="2400"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3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520"/>
              <a:buFont typeface="Gill Sans"/>
              <a:buNone/>
            </a:pPr>
            <a:r>
              <a:rPr b="1" lang="en-US" sz="2520"/>
              <a:t>WHAT ROLE HAS GLOBAL ENGLISH IN ACADEMIC SPEAKING?</a:t>
            </a:r>
            <a:endParaRPr/>
          </a:p>
        </p:txBody>
      </p:sp>
      <p:sp>
        <p:nvSpPr>
          <p:cNvPr id="224" name="Google Shape;224;p13"/>
          <p:cNvSpPr txBox="1"/>
          <p:nvPr>
            <p:ph idx="1" type="body"/>
          </p:nvPr>
        </p:nvSpPr>
        <p:spPr>
          <a:xfrm>
            <a:off x="889686" y="1631092"/>
            <a:ext cx="10234996" cy="41089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380"/>
              <a:buChar char="●"/>
            </a:pPr>
            <a:r>
              <a:rPr b="1" lang="en-US" sz="2380">
                <a:solidFill>
                  <a:srgbClr val="274E13"/>
                </a:solidFill>
              </a:rPr>
              <a:t>A form of English open to all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380"/>
              <a:buChar char="●"/>
            </a:pPr>
            <a:r>
              <a:rPr lang="en-US" sz="2380"/>
              <a:t>Clear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380"/>
              <a:buChar char="●"/>
            </a:pPr>
            <a:r>
              <a:rPr lang="en-US" sz="2380"/>
              <a:t>Appropriate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380"/>
              <a:buChar char="●"/>
            </a:pPr>
            <a:r>
              <a:rPr lang="en-US" sz="2380"/>
              <a:t>Suitable for the required task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380"/>
              <a:buChar char="●"/>
            </a:pPr>
            <a:r>
              <a:rPr b="1" lang="en-US" sz="2380"/>
              <a:t>Not British or American ………. </a:t>
            </a:r>
            <a:r>
              <a:rPr b="1" lang="en-US" sz="2380">
                <a:solidFill>
                  <a:srgbClr val="990000"/>
                </a:solidFill>
              </a:rPr>
              <a:t>GLOBAL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380"/>
              <a:buChar char="●"/>
            </a:pPr>
            <a:r>
              <a:rPr lang="en-US" sz="2380"/>
              <a:t>A learnt (and taught) skill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380"/>
              <a:buChar char="●"/>
            </a:pPr>
            <a:r>
              <a:rPr b="1" lang="en-US" sz="2380">
                <a:solidFill>
                  <a:srgbClr val="00B050"/>
                </a:solidFill>
              </a:rPr>
              <a:t>Allows the user to practise and develop what they already have</a:t>
            </a:r>
            <a:endParaRPr/>
          </a:p>
          <a:p>
            <a:pPr indent="-13144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530"/>
              <a:buNone/>
            </a:pPr>
            <a:r>
              <a:t/>
            </a:r>
            <a:endParaRPr sz="1530"/>
          </a:p>
        </p:txBody>
      </p:sp>
      <p:sp>
        <p:nvSpPr>
          <p:cNvPr id="225" name="Google Shape;225;p13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226" name="Google Shape;226;p13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227" name="Google Shape;227;p13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8" name="Google Shape;228;p13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4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b="1" lang="en-US"/>
              <a:t>EVALUATION</a:t>
            </a:r>
            <a:endParaRPr/>
          </a:p>
        </p:txBody>
      </p:sp>
      <p:sp>
        <p:nvSpPr>
          <p:cNvPr id="234" name="Google Shape;234;p14"/>
          <p:cNvSpPr txBox="1"/>
          <p:nvPr>
            <p:ph idx="1" type="body"/>
          </p:nvPr>
        </p:nvSpPr>
        <p:spPr>
          <a:xfrm>
            <a:off x="889686" y="1631092"/>
            <a:ext cx="10234996" cy="4108935"/>
          </a:xfrm>
          <a:prstGeom prst="rect">
            <a:avLst/>
          </a:prstGeom>
          <a:solidFill>
            <a:srgbClr val="B6E0A6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600"/>
              <a:buNone/>
            </a:pPr>
            <a:r>
              <a:rPr b="1" lang="en-US" sz="6600">
                <a:latin typeface="Corsiva"/>
                <a:ea typeface="Corsiva"/>
                <a:cs typeface="Corsiva"/>
                <a:sym typeface="Corsiva"/>
              </a:rPr>
              <a:t>What can you take from these sessions?</a:t>
            </a:r>
            <a:endParaRPr/>
          </a:p>
        </p:txBody>
      </p:sp>
      <p:sp>
        <p:nvSpPr>
          <p:cNvPr id="235" name="Google Shape;235;p14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236" name="Google Shape;236;p14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237" name="Google Shape;237;p14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8" name="Google Shape;238;p14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ill Sans"/>
              <a:buNone/>
            </a:pPr>
            <a:r>
              <a:rPr b="1" lang="en-US" sz="4400"/>
              <a:t>ACTIVITY 1</a:t>
            </a:r>
            <a:endParaRPr/>
          </a:p>
        </p:txBody>
      </p:sp>
      <p:sp>
        <p:nvSpPr>
          <p:cNvPr id="114" name="Google Shape;114;p2"/>
          <p:cNvSpPr txBox="1"/>
          <p:nvPr>
            <p:ph idx="1" type="body"/>
          </p:nvPr>
        </p:nvSpPr>
        <p:spPr>
          <a:xfrm>
            <a:off x="889686" y="1631092"/>
            <a:ext cx="10234996" cy="410893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</a:pPr>
            <a:r>
              <a:rPr b="1" lang="en-US" sz="4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One-word story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</a:pPr>
            <a:r>
              <a:rPr b="1" lang="en-US" sz="4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Record: 12 minutes</a:t>
            </a:r>
            <a:endParaRPr/>
          </a:p>
        </p:txBody>
      </p:sp>
      <p:sp>
        <p:nvSpPr>
          <p:cNvPr id="115" name="Google Shape;115;p2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16" name="Google Shape;116;p2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117" name="Google Shape;117;p2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2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ill Sans"/>
              <a:buNone/>
            </a:pPr>
            <a:r>
              <a:rPr b="1" lang="en-US" sz="4400"/>
              <a:t>IN THESE WORKSHOPS</a:t>
            </a:r>
            <a:endParaRPr/>
          </a:p>
        </p:txBody>
      </p:sp>
      <p:sp>
        <p:nvSpPr>
          <p:cNvPr id="124" name="Google Shape;124;p3"/>
          <p:cNvSpPr txBox="1"/>
          <p:nvPr>
            <p:ph idx="1" type="body"/>
          </p:nvPr>
        </p:nvSpPr>
        <p:spPr>
          <a:xfrm>
            <a:off x="889686" y="1631092"/>
            <a:ext cx="10234996" cy="41089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What do we mean by English Speaking Skills?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The audience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ormal language, appropriate language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Let’s put it into practice.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Presentations</a:t>
            </a:r>
            <a:endParaRPr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What can you take from these sessions?</a:t>
            </a:r>
            <a:endParaRPr sz="2800"/>
          </a:p>
        </p:txBody>
      </p:sp>
      <p:sp>
        <p:nvSpPr>
          <p:cNvPr id="125" name="Google Shape;125;p3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26" name="Google Shape;126;p3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127" name="Google Shape;127;p3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8" name="Google Shape;128;p3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520"/>
              <a:buFont typeface="Gill Sans"/>
              <a:buNone/>
            </a:pPr>
            <a:r>
              <a:rPr b="1" lang="en-US" sz="2520"/>
              <a:t>WHAT DO WE MEAN BY ENGLISH SPEAKING SKILLS (1)</a:t>
            </a:r>
            <a:endParaRPr/>
          </a:p>
        </p:txBody>
      </p:sp>
      <p:sp>
        <p:nvSpPr>
          <p:cNvPr id="134" name="Google Shape;134;p4"/>
          <p:cNvSpPr txBox="1"/>
          <p:nvPr>
            <p:ph idx="1" type="body"/>
          </p:nvPr>
        </p:nvSpPr>
        <p:spPr>
          <a:xfrm>
            <a:off x="889686" y="1631092"/>
            <a:ext cx="10234996" cy="41089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3237"/>
              <a:buChar char="●"/>
            </a:pPr>
            <a:r>
              <a:rPr b="1" lang="en-US" sz="3237"/>
              <a:t>Communication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220"/>
              <a:buChar char="●"/>
            </a:pPr>
            <a:r>
              <a:rPr i="1" lang="en-US" sz="2220"/>
              <a:t>Accuracy?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220"/>
              <a:buChar char="●"/>
            </a:pPr>
            <a:r>
              <a:rPr i="1" lang="en-US" sz="2220"/>
              <a:t>Vocabulary and style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220"/>
              <a:buChar char="●"/>
            </a:pPr>
            <a:r>
              <a:rPr i="1" lang="en-US" sz="2220"/>
              <a:t>Grammar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220"/>
              <a:buChar char="●"/>
            </a:pPr>
            <a:r>
              <a:rPr i="1" lang="en-US" sz="2220"/>
              <a:t>Fluency and coherence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220"/>
              <a:buChar char="●"/>
            </a:pPr>
            <a:r>
              <a:rPr i="1" lang="en-US" sz="2220"/>
              <a:t>Who is your audience?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3700"/>
              <a:buChar char="●"/>
            </a:pPr>
            <a:r>
              <a:rPr b="1" i="1" lang="en-US" sz="3700">
                <a:solidFill>
                  <a:srgbClr val="0070C0"/>
                </a:solidFill>
              </a:rPr>
              <a:t>Appropriate to the </a:t>
            </a:r>
            <a:r>
              <a:rPr i="1" lang="en-US" sz="1942">
                <a:solidFill>
                  <a:schemeClr val="dk1"/>
                </a:solidFill>
              </a:rPr>
              <a:t>(academic / non-academic setting)</a:t>
            </a:r>
            <a:r>
              <a:rPr b="1" i="1" lang="en-US" sz="3700">
                <a:solidFill>
                  <a:srgbClr val="0070C0"/>
                </a:solidFill>
              </a:rPr>
              <a:t> setting</a:t>
            </a:r>
            <a:endParaRPr/>
          </a:p>
          <a:p>
            <a:pPr indent="-261619" lvl="1" marL="9144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480"/>
              <a:buNone/>
            </a:pPr>
            <a:r>
              <a:t/>
            </a:r>
            <a:endParaRPr i="1" sz="1480"/>
          </a:p>
          <a:p>
            <a:pPr indent="-122872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</p:txBody>
      </p:sp>
      <p:sp>
        <p:nvSpPr>
          <p:cNvPr id="135" name="Google Shape;135;p4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36" name="Google Shape;136;p4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137" name="Google Shape;137;p4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8" name="Google Shape;138;p4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ill Sans"/>
              <a:buNone/>
            </a:pPr>
            <a:r>
              <a:rPr b="1" lang="en-US" sz="4400"/>
              <a:t>ACTIVITY 2</a:t>
            </a:r>
            <a:endParaRPr/>
          </a:p>
        </p:txBody>
      </p:sp>
      <p:sp>
        <p:nvSpPr>
          <p:cNvPr id="144" name="Google Shape;144;p5"/>
          <p:cNvSpPr txBox="1"/>
          <p:nvPr>
            <p:ph idx="1" type="body"/>
          </p:nvPr>
        </p:nvSpPr>
        <p:spPr>
          <a:xfrm>
            <a:off x="889686" y="1631092"/>
            <a:ext cx="10234996" cy="4485503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395"/>
              <a:buNone/>
            </a:pPr>
            <a:r>
              <a:t/>
            </a:r>
            <a:endParaRPr sz="1395"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952"/>
              <a:buNone/>
            </a:pPr>
            <a:r>
              <a:rPr b="1" lang="en-US" sz="3952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What’s In The Box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80"/>
              <a:buNone/>
            </a:pPr>
            <a:r>
              <a:t/>
            </a:r>
            <a:endParaRPr sz="248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635"/>
              <a:buAutoNum type="arabicParenR"/>
            </a:pPr>
            <a:r>
              <a:rPr lang="en-US" sz="2635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A group of 5 year old children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635"/>
              <a:buAutoNum type="arabicParenR"/>
            </a:pPr>
            <a:r>
              <a:rPr lang="en-US" sz="2635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A police briefing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635"/>
              <a:buAutoNum type="arabicParenR"/>
            </a:pPr>
            <a:r>
              <a:rPr lang="en-US" sz="2635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A TV news report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635"/>
              <a:buAutoNum type="arabicParenR"/>
            </a:pPr>
            <a:r>
              <a:rPr lang="en-US" sz="2635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A student seminar</a:t>
            </a:r>
            <a:r>
              <a:rPr b="1" lang="en-US" sz="3409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 </a:t>
            </a:r>
            <a:endParaRPr/>
          </a:p>
        </p:txBody>
      </p:sp>
      <p:sp>
        <p:nvSpPr>
          <p:cNvPr id="145" name="Google Shape;145;p5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46" name="Google Shape;146;p5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147" name="Google Shape;147;p5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8" name="Google Shape;148;p5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520"/>
              <a:buFont typeface="Gill Sans"/>
              <a:buNone/>
            </a:pPr>
            <a:r>
              <a:rPr b="1" lang="en-US" sz="2520"/>
              <a:t>WHAT DO WE MEAN BY ENGLISH SPEAKING SKILLS (2)</a:t>
            </a:r>
            <a:endParaRPr sz="2520"/>
          </a:p>
        </p:txBody>
      </p:sp>
      <p:sp>
        <p:nvSpPr>
          <p:cNvPr id="154" name="Google Shape;154;p6"/>
          <p:cNvSpPr txBox="1"/>
          <p:nvPr>
            <p:ph idx="1" type="body"/>
          </p:nvPr>
        </p:nvSpPr>
        <p:spPr>
          <a:xfrm>
            <a:off x="889686" y="1631092"/>
            <a:ext cx="10234996" cy="41089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3237"/>
              <a:buChar char="●"/>
            </a:pPr>
            <a:r>
              <a:rPr b="1" lang="en-US" sz="3237"/>
              <a:t>Issues for second-language speakers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The fear factor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Accuracy, grammar, fluency, coherence, style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Lack of “out of the box”  vocabulary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FLI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Experience of Global (Academic) English</a:t>
            </a:r>
            <a:endParaRPr/>
          </a:p>
          <a:p>
            <a:pPr indent="-122872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</p:txBody>
      </p:sp>
      <p:sp>
        <p:nvSpPr>
          <p:cNvPr id="155" name="Google Shape;155;p6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56" name="Google Shape;156;p6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157" name="Google Shape;157;p6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8" name="Google Shape;158;p6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520"/>
              <a:buFont typeface="Gill Sans"/>
              <a:buNone/>
            </a:pPr>
            <a:r>
              <a:rPr b="1" lang="en-US" sz="2520"/>
              <a:t>WHAT DO WE MEAN BY ENGLISH SPEAKING SKILLS (3)</a:t>
            </a:r>
            <a:endParaRPr sz="2520"/>
          </a:p>
        </p:txBody>
      </p:sp>
      <p:sp>
        <p:nvSpPr>
          <p:cNvPr id="164" name="Google Shape;164;p7"/>
          <p:cNvSpPr txBox="1"/>
          <p:nvPr>
            <p:ph idx="1" type="body"/>
          </p:nvPr>
        </p:nvSpPr>
        <p:spPr>
          <a:xfrm>
            <a:off x="889686" y="1631092"/>
            <a:ext cx="10234996" cy="41089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b="1" lang="en-US" sz="2960"/>
              <a:t>Issues for native speakers of English </a:t>
            </a:r>
            <a:r>
              <a:rPr b="1" lang="en-US" sz="1572"/>
              <a:t>(the “native-speaker problem”)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Complacency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Unawareness of an appropriate style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Unawareness of others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Poor grasp of the local FLI (can’t understand other’s English)</a:t>
            </a:r>
            <a:endParaRPr/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960"/>
              <a:buChar char="●"/>
            </a:pPr>
            <a:r>
              <a:rPr i="1" lang="en-US" sz="2960"/>
              <a:t>Experience of Global (Academic) English</a:t>
            </a:r>
            <a:endParaRPr/>
          </a:p>
          <a:p>
            <a:pPr indent="-122872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</p:txBody>
      </p:sp>
      <p:sp>
        <p:nvSpPr>
          <p:cNvPr id="165" name="Google Shape;165;p7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66" name="Google Shape;166;p7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167" name="Google Shape;167;p7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8" name="Google Shape;168;p7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ill Sans"/>
              <a:buNone/>
            </a:pPr>
            <a:r>
              <a:rPr b="1" lang="en-US" sz="4400"/>
              <a:t>ACTIVITY 4</a:t>
            </a:r>
            <a:endParaRPr/>
          </a:p>
        </p:txBody>
      </p:sp>
      <p:sp>
        <p:nvSpPr>
          <p:cNvPr id="174" name="Google Shape;174;p8"/>
          <p:cNvSpPr txBox="1"/>
          <p:nvPr>
            <p:ph idx="1" type="body"/>
          </p:nvPr>
        </p:nvSpPr>
        <p:spPr>
          <a:xfrm>
            <a:off x="889686" y="1631092"/>
            <a:ext cx="10234996" cy="410893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</a:pPr>
            <a:r>
              <a:rPr b="1" lang="en-US" sz="44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Masarykia  Amnesty</a:t>
            </a:r>
            <a:endParaRPr/>
          </a:p>
        </p:txBody>
      </p:sp>
      <p:sp>
        <p:nvSpPr>
          <p:cNvPr id="175" name="Google Shape;175;p8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76" name="Google Shape;176;p8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177" name="Google Shape;177;p8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8" name="Google Shape;178;p8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"/>
          <p:cNvSpPr txBox="1"/>
          <p:nvPr>
            <p:ph type="title"/>
          </p:nvPr>
        </p:nvSpPr>
        <p:spPr>
          <a:xfrm>
            <a:off x="2231136" y="370704"/>
            <a:ext cx="7729728" cy="827902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00"/>
              <a:buFont typeface="Gill Sans"/>
              <a:buNone/>
            </a:pPr>
            <a:r>
              <a:rPr b="1" lang="en-US" sz="3200"/>
              <a:t>SMALL GROUPS</a:t>
            </a:r>
            <a:endParaRPr/>
          </a:p>
        </p:txBody>
      </p:sp>
      <p:sp>
        <p:nvSpPr>
          <p:cNvPr id="184" name="Google Shape;184;p9"/>
          <p:cNvSpPr txBox="1"/>
          <p:nvPr>
            <p:ph idx="1" type="body"/>
          </p:nvPr>
        </p:nvSpPr>
        <p:spPr>
          <a:xfrm>
            <a:off x="889686" y="1383958"/>
            <a:ext cx="10234996" cy="4356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b="1" lang="en-US" sz="2600"/>
              <a:t>Use your discussion phrases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i="1" lang="en-US" sz="2800"/>
              <a:t>You are advocates for particular prisoners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i="1" lang="en-US" sz="2800"/>
              <a:t>What case can you make for each of your “candidates”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i="1" lang="en-US" sz="2800"/>
              <a:t>Make notes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i="1" lang="en-US" sz="2800"/>
              <a:t>Prepare an opening statement for the plenary</a:t>
            </a:r>
            <a:endParaRPr/>
          </a:p>
          <a:p>
            <a:pPr indent="-228600" lvl="0" marL="228600" rtl="0" algn="l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b="1" i="1" lang="en-US" sz="2800">
                <a:solidFill>
                  <a:srgbClr val="7030A0"/>
                </a:solidFill>
              </a:rPr>
              <a:t>Remember your audience</a:t>
            </a:r>
            <a:endParaRPr/>
          </a:p>
          <a:p>
            <a:pPr indent="-50800" lvl="0" marL="228600" rtl="0" algn="l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i="1" sz="2800"/>
          </a:p>
          <a:p>
            <a:pPr indent="-63500" lvl="0" marL="228600" rtl="0" algn="l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 b="1" sz="2600"/>
          </a:p>
          <a:p>
            <a:pPr indent="-1143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85" name="Google Shape;185;p9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6/30/19</a:t>
            </a:r>
            <a:endParaRPr/>
          </a:p>
        </p:txBody>
      </p:sp>
      <p:sp>
        <p:nvSpPr>
          <p:cNvPr id="186" name="Google Shape;186;p9"/>
          <p:cNvSpPr txBox="1"/>
          <p:nvPr>
            <p:ph idx="11" type="ftr"/>
          </p:nvPr>
        </p:nvSpPr>
        <p:spPr>
          <a:xfrm>
            <a:off x="2231136" y="6236208"/>
            <a:ext cx="7729728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Grollman Global English  (KvK 64484319)     mlgrollman59@gmail.com</a:t>
            </a:r>
            <a:endParaRPr/>
          </a:p>
        </p:txBody>
      </p:sp>
      <p:sp>
        <p:nvSpPr>
          <p:cNvPr id="187" name="Google Shape;187;p9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8" name="Google Shape;188;p9"/>
          <p:cNvSpPr txBox="1"/>
          <p:nvPr/>
        </p:nvSpPr>
        <p:spPr>
          <a:xfrm>
            <a:off x="889687" y="704335"/>
            <a:ext cx="119860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Speaking Skills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Green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arcel">
  <a:themeElements>
    <a:clrScheme name="Green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2018-07-01T12:23:09Z</dcterms:created>
  <dc:creator>Marcus Grollman</dc:creator>
</cp:coreProperties>
</file>