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49"/>
    <p:restoredTop sz="94643"/>
  </p:normalViewPr>
  <p:slideViewPr>
    <p:cSldViewPr snapToGrid="0" snapToObjects="1">
      <p:cViewPr varScale="1">
        <p:scale>
          <a:sx n="103" d="100"/>
          <a:sy n="103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F600-800E-644E-AF3F-7247D1EB0B96}" type="datetimeFigureOut">
              <a:rPr lang="en-US" smtClean="0"/>
              <a:t>6/30/19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8D28-97F9-4241-8843-537B4A20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27B6-DE6C-3647-96E0-9B94685777BB}" type="datetime1">
              <a:rPr lang="en-US" smtClean="0"/>
              <a:t>6/30/19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51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5F5D-49A5-EE40-B7FC-B26C8A09539D}" type="datetime1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39C-27EE-4847-90D3-7092B1F1F9FC}" type="datetime1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8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E59-C1D6-B847-B06B-2429C656A7A9}" type="datetime1">
              <a:rPr lang="en-US" smtClean="0"/>
              <a:t>6/30/19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9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ADE6-9E18-FE43-9941-2FAD575103FE}" type="datetime1">
              <a:rPr lang="en-US" smtClean="0"/>
              <a:t>6/30/19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43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CC-5241-D04A-A46B-14ADF4041C1D}" type="datetime1">
              <a:rPr lang="en-US" smtClean="0"/>
              <a:t>6/30/19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2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66F7-4FD6-9944-8A23-19568E55BB48}" type="datetime1">
              <a:rPr lang="en-US" smtClean="0"/>
              <a:t>6/30/19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7265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A537-5752-B74F-9245-11BBFC80D68F}" type="datetime1">
              <a:rPr lang="en-US" smtClean="0"/>
              <a:t>6/30/19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7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AA8-DFCC-F849-B51D-7230DF03686F}" type="datetime1">
              <a:rPr lang="en-US" smtClean="0"/>
              <a:t>6/30/19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4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6F99-566F-E240-ADAE-56F928D1EBB3}" type="datetime1">
              <a:rPr lang="en-US" smtClean="0"/>
              <a:t>6/30/19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9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FA9AD77-C02F-EE42-83FA-E791D82FBCD2}" type="datetime1">
              <a:rPr lang="en-US" smtClean="0"/>
              <a:t>6/30/19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9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C7F66F7-4FD6-9944-8A23-19568E55BB48}" type="datetime1">
              <a:rPr lang="en-US" smtClean="0"/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2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thway.roehampton.ac.uk/blog/best-apps-improve-academic-vocabulary/" TargetMode="External"/><Relationship Id="rId2" Type="http://schemas.openxmlformats.org/officeDocument/2006/relationships/hyperlink" Target="http://www.bbc.co.uk/guides/z8gp2nb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l.pinterest.com/cathemccoy/academic-vocabulary/" TargetMode="External"/><Relationship Id="rId4" Type="http://schemas.openxmlformats.org/officeDocument/2006/relationships/hyperlink" Target="https://www.englishpage.com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C2AC-199B-2340-A23F-AABC59A4A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04734"/>
            <a:ext cx="7792995" cy="892725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English Language Focus Summer School</a:t>
            </a:r>
            <a:b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Masaryk    </a:t>
            </a:r>
            <a:r>
              <a:rPr lang="en-US" sz="200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July 2019</a:t>
            </a: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E22C8-5718-364F-AD96-BAA03B59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902942"/>
            <a:ext cx="7904205" cy="140867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Cooper Black" panose="0208090404030B020404" pitchFamily="18" charset="77"/>
              </a:rPr>
              <a:t>Vocabulary Skills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D095E-55CC-814F-B33C-58F6219C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A023-8B9B-9A4F-A3B3-C0A8D6C2CA13}" type="datetime1">
              <a:rPr lang="en-US" smtClean="0"/>
              <a:t>6/30/19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9CE0E9-9C29-AA40-BB75-154402AA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3016" y="6236208"/>
            <a:ext cx="6079526" cy="320040"/>
          </a:xfrm>
        </p:spPr>
        <p:txBody>
          <a:bodyPr/>
          <a:lstStyle/>
          <a:p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Grollman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Global English  (</a:t>
            </a:r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KvK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ABA6FC-FA35-3E4A-B28F-1A449481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D5263-55F1-2440-849B-EA9E605C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57" y="125517"/>
            <a:ext cx="1495269" cy="1993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08FF49-B2F9-1F4A-89DD-09B6CD91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541" y="5043842"/>
            <a:ext cx="1887385" cy="16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  <a:solidFill>
            <a:schemeClr val="accent2"/>
          </a:solidFill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What can you take away from these workshops?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6/30/19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B81B7-E787-C14E-A5A5-13F0D3A7B6AE}"/>
              </a:ext>
            </a:extLst>
          </p:cNvPr>
          <p:cNvSpPr txBox="1"/>
          <p:nvPr/>
        </p:nvSpPr>
        <p:spPr>
          <a:xfrm>
            <a:off x="889686" y="74140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Vocabulary Skills</a:t>
            </a:r>
          </a:p>
        </p:txBody>
      </p:sp>
    </p:spTree>
    <p:extLst>
      <p:ext uri="{BB962C8B-B14F-4D97-AF65-F5344CB8AC3E}">
        <p14:creationId xmlns:p14="http://schemas.microsoft.com/office/powerpoint/2010/main" val="349387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>
            <a:noAutofit/>
          </a:bodyPr>
          <a:lstStyle/>
          <a:p>
            <a:r>
              <a:rPr lang="en-US" sz="4400" b="1" dirty="0"/>
              <a:t>In These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Some useful resources</a:t>
            </a:r>
          </a:p>
          <a:p>
            <a:r>
              <a:rPr lang="en-US" sz="2800" dirty="0"/>
              <a:t>Formal versus informal</a:t>
            </a:r>
          </a:p>
          <a:p>
            <a:r>
              <a:rPr lang="en-US" sz="2800" dirty="0"/>
              <a:t>Transition phrases</a:t>
            </a:r>
          </a:p>
          <a:p>
            <a:r>
              <a:rPr lang="en-US" sz="2800" dirty="0"/>
              <a:t>Discussion phrases</a:t>
            </a:r>
          </a:p>
          <a:p>
            <a:r>
              <a:rPr lang="en-US" sz="2800" b="1" dirty="0"/>
              <a:t>Activity 1 Paired discussion</a:t>
            </a:r>
          </a:p>
          <a:p>
            <a:r>
              <a:rPr lang="en-US" sz="2800" dirty="0"/>
              <a:t>Formality in writing</a:t>
            </a:r>
          </a:p>
          <a:p>
            <a:r>
              <a:rPr lang="en-US" sz="2800" b="1" dirty="0"/>
              <a:t>Activity 2:  Redrafting a text</a:t>
            </a:r>
          </a:p>
          <a:p>
            <a:r>
              <a:rPr lang="en-US" sz="2800" dirty="0"/>
              <a:t>What can you take from these sessions?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6/30/19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B81B7-E787-C14E-A5A5-13F0D3A7B6AE}"/>
              </a:ext>
            </a:extLst>
          </p:cNvPr>
          <p:cNvSpPr txBox="1"/>
          <p:nvPr/>
        </p:nvSpPr>
        <p:spPr>
          <a:xfrm>
            <a:off x="889686" y="74140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Vocabulary Skills</a:t>
            </a:r>
          </a:p>
        </p:txBody>
      </p:sp>
    </p:spTree>
    <p:extLst>
      <p:ext uri="{BB962C8B-B14F-4D97-AF65-F5344CB8AC3E}">
        <p14:creationId xmlns:p14="http://schemas.microsoft.com/office/powerpoint/2010/main" val="227002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Some 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Autofit/>
          </a:bodyPr>
          <a:lstStyle/>
          <a:p>
            <a:r>
              <a:rPr lang="en-US" sz="2000" dirty="0"/>
              <a:t>BBC Learning English</a:t>
            </a:r>
          </a:p>
          <a:p>
            <a:r>
              <a:rPr lang="en-US" sz="2000" dirty="0">
                <a:hlinkClick r:id="rId2"/>
              </a:rPr>
              <a:t>http://www.bbc.co.uk/guides/z8gp2nb</a:t>
            </a:r>
            <a:endParaRPr lang="en-US" sz="2000" dirty="0"/>
          </a:p>
          <a:p>
            <a:r>
              <a:rPr lang="en-US" sz="2000" dirty="0"/>
              <a:t>University of Roehampton, London</a:t>
            </a:r>
          </a:p>
          <a:p>
            <a:r>
              <a:rPr lang="en-US" sz="2000" dirty="0">
                <a:hlinkClick r:id="rId3"/>
              </a:rPr>
              <a:t>https://pathway.roehampton.ac.uk/blog/best-apps-improve-academic-vocabulary/</a:t>
            </a:r>
            <a:endParaRPr lang="en-US" sz="2000" dirty="0"/>
          </a:p>
          <a:p>
            <a:r>
              <a:rPr lang="en-US" sz="2000" dirty="0"/>
              <a:t>English </a:t>
            </a:r>
            <a:r>
              <a:rPr lang="en-US" sz="2000" dirty="0" err="1"/>
              <a:t>Page.com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https://www.englishpage.com/index.html</a:t>
            </a:r>
            <a:endParaRPr lang="en-US" sz="2000" dirty="0"/>
          </a:p>
          <a:p>
            <a:r>
              <a:rPr lang="en-US" sz="2000" dirty="0"/>
              <a:t>Pinterest</a:t>
            </a:r>
          </a:p>
          <a:p>
            <a:r>
              <a:rPr lang="en-US" sz="2000" dirty="0">
                <a:hlinkClick r:id="rId5"/>
              </a:rPr>
              <a:t>https://nl.pinterest.com/cathemccoy/academic-vocabulary/</a:t>
            </a:r>
            <a:r>
              <a:rPr lang="en-US" sz="2000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6/30/19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B81B7-E787-C14E-A5A5-13F0D3A7B6AE}"/>
              </a:ext>
            </a:extLst>
          </p:cNvPr>
          <p:cNvSpPr txBox="1"/>
          <p:nvPr/>
        </p:nvSpPr>
        <p:spPr>
          <a:xfrm>
            <a:off x="889686" y="74140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Vocabulary Skills</a:t>
            </a:r>
          </a:p>
        </p:txBody>
      </p:sp>
    </p:spTree>
    <p:extLst>
      <p:ext uri="{BB962C8B-B14F-4D97-AF65-F5344CB8AC3E}">
        <p14:creationId xmlns:p14="http://schemas.microsoft.com/office/powerpoint/2010/main" val="420940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Formal versus informal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383958"/>
            <a:ext cx="10234996" cy="4641270"/>
          </a:xfrm>
        </p:spPr>
        <p:txBody>
          <a:bodyPr>
            <a:noAutofit/>
          </a:bodyPr>
          <a:lstStyle/>
          <a:p>
            <a:pPr marL="457200" lvl="0">
              <a:lnSpc>
                <a:spcPct val="150000"/>
              </a:lnSpc>
              <a:spcBef>
                <a:spcPts val="0"/>
              </a:spcBef>
              <a:buChar char="❏"/>
            </a:pPr>
            <a:r>
              <a:rPr lang="en-US" sz="2000" b="1" dirty="0"/>
              <a:t>The effect of the media  (TV, Internet, Film, Social media)</a:t>
            </a:r>
          </a:p>
          <a:p>
            <a:pPr marL="457200" lvl="0">
              <a:lnSpc>
                <a:spcPct val="150000"/>
              </a:lnSpc>
              <a:spcBef>
                <a:spcPts val="0"/>
              </a:spcBef>
              <a:buChar char="❏"/>
            </a:pPr>
            <a:r>
              <a:rPr lang="en-US" sz="2000" dirty="0"/>
              <a:t>The SMS / WhatsApp generation</a:t>
            </a:r>
          </a:p>
          <a:p>
            <a:pPr marL="457200" lvl="0">
              <a:lnSpc>
                <a:spcPct val="150000"/>
              </a:lnSpc>
              <a:spcBef>
                <a:spcPts val="0"/>
              </a:spcBef>
              <a:buChar char="❏"/>
            </a:pPr>
            <a:r>
              <a:rPr lang="en-US" sz="2000" dirty="0"/>
              <a:t>English invading first language</a:t>
            </a:r>
          </a:p>
          <a:p>
            <a:pPr marL="457200" lvl="0">
              <a:lnSpc>
                <a:spcPct val="150000"/>
              </a:lnSpc>
              <a:spcBef>
                <a:spcPts val="0"/>
              </a:spcBef>
              <a:buChar char="❏"/>
            </a:pPr>
            <a:r>
              <a:rPr lang="en-US" sz="2000" dirty="0"/>
              <a:t>Cultural sensitivities</a:t>
            </a:r>
          </a:p>
          <a:p>
            <a:pPr marL="45720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457200" lvl="0">
              <a:lnSpc>
                <a:spcPct val="150000"/>
              </a:lnSpc>
              <a:spcBef>
                <a:spcPts val="0"/>
              </a:spcBef>
              <a:buChar char="❏"/>
            </a:pPr>
            <a:r>
              <a:rPr lang="en-US" sz="2000" b="1" dirty="0"/>
              <a:t>Factors affecting formality</a:t>
            </a:r>
          </a:p>
          <a:p>
            <a:pPr marL="457200" lvl="0">
              <a:lnSpc>
                <a:spcPct val="150000"/>
              </a:lnSpc>
              <a:spcBef>
                <a:spcPts val="0"/>
              </a:spcBef>
              <a:buChar char="❏"/>
            </a:pPr>
            <a:r>
              <a:rPr lang="en-US" sz="2000" dirty="0"/>
              <a:t>lack of experience</a:t>
            </a:r>
          </a:p>
          <a:p>
            <a:pPr marL="457200" lvl="0">
              <a:lnSpc>
                <a:spcPct val="150000"/>
              </a:lnSpc>
              <a:spcBef>
                <a:spcPts val="0"/>
              </a:spcBef>
              <a:buChar char="❏"/>
            </a:pPr>
            <a:r>
              <a:rPr lang="en-US" sz="2000" dirty="0"/>
              <a:t>Fear</a:t>
            </a:r>
          </a:p>
          <a:p>
            <a:pPr marL="457200" lvl="0">
              <a:lnSpc>
                <a:spcPct val="150000"/>
              </a:lnSpc>
              <a:spcBef>
                <a:spcPts val="0"/>
              </a:spcBef>
              <a:buChar char="❏"/>
            </a:pPr>
            <a:r>
              <a:rPr lang="en-US" sz="2000" dirty="0"/>
              <a:t>Gap-fillers / redundant language</a:t>
            </a:r>
          </a:p>
          <a:p>
            <a:pPr marL="457200" lvl="0">
              <a:lnSpc>
                <a:spcPct val="150000"/>
              </a:lnSpc>
              <a:spcBef>
                <a:spcPts val="0"/>
              </a:spcBef>
              <a:buChar char="❏"/>
            </a:pPr>
            <a:r>
              <a:rPr lang="en-US" sz="2000" dirty="0"/>
              <a:t>poor planning or language research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6/30/19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B81B7-E787-C14E-A5A5-13F0D3A7B6AE}"/>
              </a:ext>
            </a:extLst>
          </p:cNvPr>
          <p:cNvSpPr txBox="1"/>
          <p:nvPr/>
        </p:nvSpPr>
        <p:spPr>
          <a:xfrm>
            <a:off x="889686" y="74140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Vocabulary Skills</a:t>
            </a:r>
          </a:p>
        </p:txBody>
      </p:sp>
    </p:spTree>
    <p:extLst>
      <p:ext uri="{BB962C8B-B14F-4D97-AF65-F5344CB8AC3E}">
        <p14:creationId xmlns:p14="http://schemas.microsoft.com/office/powerpoint/2010/main" val="294544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Formal versus informal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394136"/>
          </a:xfrm>
        </p:spPr>
        <p:txBody>
          <a:bodyPr>
            <a:noAutofit/>
          </a:bodyPr>
          <a:lstStyle/>
          <a:p>
            <a:pPr marL="457200" lvl="0">
              <a:spcBef>
                <a:spcPts val="0"/>
              </a:spcBef>
              <a:buChar char="❏"/>
            </a:pPr>
            <a:r>
              <a:rPr lang="nl" sz="2400" b="1" dirty="0">
                <a:solidFill>
                  <a:srgbClr val="7030A0"/>
                </a:solidFill>
              </a:rPr>
              <a:t>WhatsApp versus Academic English</a:t>
            </a:r>
          </a:p>
          <a:p>
            <a:pPr marL="457200" lvl="0">
              <a:spcBef>
                <a:spcPts val="0"/>
              </a:spcBef>
              <a:buChar char="❏"/>
            </a:pPr>
            <a:r>
              <a:rPr lang="nl" sz="2400" b="1" i="1" dirty="0">
                <a:solidFill>
                  <a:srgbClr val="FF0000"/>
                </a:solidFill>
              </a:rPr>
              <a:t>Thanks for coming to my presentation</a:t>
            </a:r>
          </a:p>
          <a:p>
            <a:pPr marL="457200" lvl="0">
              <a:spcBef>
                <a:spcPts val="0"/>
              </a:spcBef>
              <a:buChar char="❏"/>
            </a:pPr>
            <a:r>
              <a:rPr lang="nl" sz="2400" b="1" dirty="0"/>
              <a:t>I would like to welcome you to this presentation</a:t>
            </a:r>
          </a:p>
          <a:p>
            <a:pPr marL="457200" lvl="0">
              <a:spcBef>
                <a:spcPts val="0"/>
              </a:spcBef>
              <a:buChar char="❏"/>
            </a:pPr>
            <a:r>
              <a:rPr lang="nl" sz="2400" b="1" i="1" dirty="0">
                <a:solidFill>
                  <a:srgbClr val="FF0000"/>
                </a:solidFill>
              </a:rPr>
              <a:t>I want to start with …..</a:t>
            </a:r>
          </a:p>
          <a:p>
            <a:pPr marL="457200" lvl="0">
              <a:spcBef>
                <a:spcPts val="0"/>
              </a:spcBef>
              <a:buChar char="❏"/>
            </a:pPr>
            <a:r>
              <a:rPr lang="nl" sz="2400" b="1" dirty="0"/>
              <a:t>I would like to begin by ……..</a:t>
            </a:r>
          </a:p>
          <a:p>
            <a:pPr marL="457200" lvl="0">
              <a:spcBef>
                <a:spcPts val="0"/>
              </a:spcBef>
              <a:buChar char="❏"/>
            </a:pPr>
            <a:r>
              <a:rPr lang="nl" sz="2400" b="1" i="1" dirty="0">
                <a:solidFill>
                  <a:srgbClr val="FF0000"/>
                </a:solidFill>
              </a:rPr>
              <a:t>I’m gonna end with ………</a:t>
            </a:r>
          </a:p>
          <a:p>
            <a:pPr marL="457200" lvl="0">
              <a:spcBef>
                <a:spcPts val="0"/>
              </a:spcBef>
              <a:buChar char="❏"/>
            </a:pPr>
            <a:r>
              <a:rPr lang="nl" sz="2400" b="1" dirty="0"/>
              <a:t>I would like to conclude by ………</a:t>
            </a:r>
          </a:p>
          <a:p>
            <a:pPr marL="457200" lvl="0">
              <a:spcBef>
                <a:spcPts val="0"/>
              </a:spcBef>
              <a:buChar char="❏"/>
            </a:pPr>
            <a:r>
              <a:rPr lang="nl" sz="2400" b="1" i="1" dirty="0">
                <a:solidFill>
                  <a:srgbClr val="FF0000"/>
                </a:solidFill>
              </a:rPr>
              <a:t>Yeah, well I think you’re wrong.</a:t>
            </a:r>
          </a:p>
          <a:p>
            <a:pPr marL="457200" lvl="0">
              <a:spcBef>
                <a:spcPts val="0"/>
              </a:spcBef>
              <a:buChar char="❏"/>
            </a:pPr>
            <a:r>
              <a:rPr lang="nl" sz="2400" b="1" dirty="0"/>
              <a:t>I wish to take issue with you on that point.</a:t>
            </a:r>
          </a:p>
          <a:p>
            <a:pPr marL="457200" lvl="0">
              <a:spcBef>
                <a:spcPts val="0"/>
              </a:spcBef>
              <a:buChar char="❏"/>
            </a:pPr>
            <a:r>
              <a:rPr lang="nl" sz="2400" b="1" i="1" dirty="0">
                <a:solidFill>
                  <a:srgbClr val="FF0000"/>
                </a:solidFill>
              </a:rPr>
              <a:t>Lots of people think that ………</a:t>
            </a:r>
          </a:p>
          <a:p>
            <a:pPr marL="457200" lvl="0">
              <a:spcBef>
                <a:spcPts val="0"/>
              </a:spcBef>
              <a:buChar char="❏"/>
            </a:pPr>
            <a:r>
              <a:rPr lang="nl" sz="2400" b="1" dirty="0"/>
              <a:t>It is widely believed that ……….</a:t>
            </a:r>
            <a:endParaRPr lang="en-US" sz="2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6/30/19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B81B7-E787-C14E-A5A5-13F0D3A7B6AE}"/>
              </a:ext>
            </a:extLst>
          </p:cNvPr>
          <p:cNvSpPr txBox="1"/>
          <p:nvPr/>
        </p:nvSpPr>
        <p:spPr>
          <a:xfrm>
            <a:off x="889686" y="74140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Vocabulary Skills</a:t>
            </a:r>
          </a:p>
        </p:txBody>
      </p:sp>
    </p:spTree>
    <p:extLst>
      <p:ext uri="{BB962C8B-B14F-4D97-AF65-F5344CB8AC3E}">
        <p14:creationId xmlns:p14="http://schemas.microsoft.com/office/powerpoint/2010/main" val="51426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>
            <a:noAutofit/>
          </a:bodyPr>
          <a:lstStyle/>
          <a:p>
            <a:r>
              <a:rPr lang="en-US" sz="3600" b="1" dirty="0" err="1"/>
              <a:t>THree</a:t>
            </a:r>
            <a:r>
              <a:rPr lang="en-US" sz="3600" b="1" dirty="0"/>
              <a:t> Extra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Informal &amp; Formal Phrases</a:t>
            </a:r>
          </a:p>
          <a:p>
            <a:pPr>
              <a:lnSpc>
                <a:spcPct val="150000"/>
              </a:lnSpc>
            </a:pPr>
            <a:r>
              <a:rPr lang="en-US" sz="4400" dirty="0"/>
              <a:t>Transition Phrases</a:t>
            </a:r>
          </a:p>
          <a:p>
            <a:pPr>
              <a:lnSpc>
                <a:spcPct val="150000"/>
              </a:lnSpc>
            </a:pPr>
            <a:r>
              <a:rPr lang="en-US" sz="4400" dirty="0"/>
              <a:t>Discussion Phrases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6/30/19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B81B7-E787-C14E-A5A5-13F0D3A7B6AE}"/>
              </a:ext>
            </a:extLst>
          </p:cNvPr>
          <p:cNvSpPr txBox="1"/>
          <p:nvPr/>
        </p:nvSpPr>
        <p:spPr>
          <a:xfrm>
            <a:off x="889686" y="74140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Vocabulary Skills</a:t>
            </a:r>
          </a:p>
        </p:txBody>
      </p:sp>
    </p:spTree>
    <p:extLst>
      <p:ext uri="{BB962C8B-B14F-4D97-AF65-F5344CB8AC3E}">
        <p14:creationId xmlns:p14="http://schemas.microsoft.com/office/powerpoint/2010/main" val="22794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>
            <a:noAutofit/>
          </a:bodyPr>
          <a:lstStyle/>
          <a:p>
            <a:r>
              <a:rPr lang="en-US" sz="4400" b="1" dirty="0"/>
              <a:t>Activity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  <a:latin typeface="Chalkduster" panose="03050602040202020205" pitchFamily="66" charset="77"/>
              </a:rPr>
              <a:t>A Quick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  <a:latin typeface="Chalkduster" panose="03050602040202020205" pitchFamily="66" charset="77"/>
              </a:rPr>
              <a:t>Discussion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6/30/19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B81B7-E787-C14E-A5A5-13F0D3A7B6AE}"/>
              </a:ext>
            </a:extLst>
          </p:cNvPr>
          <p:cNvSpPr txBox="1"/>
          <p:nvPr/>
        </p:nvSpPr>
        <p:spPr>
          <a:xfrm>
            <a:off x="889686" y="74140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Vocabulary Skills</a:t>
            </a:r>
          </a:p>
        </p:txBody>
      </p:sp>
    </p:spTree>
    <p:extLst>
      <p:ext uri="{BB962C8B-B14F-4D97-AF65-F5344CB8AC3E}">
        <p14:creationId xmlns:p14="http://schemas.microsoft.com/office/powerpoint/2010/main" val="240610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Discussion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In pairs, choose a topic. One partner speaks for and one against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15 minutes in small groups, followed by a plenary discussion, with a topic chosen by the instructor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6/30/19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B81B7-E787-C14E-A5A5-13F0D3A7B6AE}"/>
              </a:ext>
            </a:extLst>
          </p:cNvPr>
          <p:cNvSpPr txBox="1"/>
          <p:nvPr/>
        </p:nvSpPr>
        <p:spPr>
          <a:xfrm>
            <a:off x="889686" y="74140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Vocabulary Skills</a:t>
            </a:r>
          </a:p>
        </p:txBody>
      </p:sp>
    </p:spTree>
    <p:extLst>
      <p:ext uri="{BB962C8B-B14F-4D97-AF65-F5344CB8AC3E}">
        <p14:creationId xmlns:p14="http://schemas.microsoft.com/office/powerpoint/2010/main" val="3941885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>
            <a:noAutofit/>
          </a:bodyPr>
          <a:lstStyle/>
          <a:p>
            <a:r>
              <a:rPr lang="en-US" sz="4400" dirty="0"/>
              <a:t>Activity two </a:t>
            </a:r>
            <a:r>
              <a:rPr lang="en-US" sz="1800" dirty="0"/>
              <a:t>(Second Workshop)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  <a:latin typeface="Chalkduster" panose="03050602040202020205" pitchFamily="66" charset="77"/>
              </a:rPr>
              <a:t>Redrafting a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6/30/19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B81B7-E787-C14E-A5A5-13F0D3A7B6AE}"/>
              </a:ext>
            </a:extLst>
          </p:cNvPr>
          <p:cNvSpPr txBox="1"/>
          <p:nvPr/>
        </p:nvSpPr>
        <p:spPr>
          <a:xfrm>
            <a:off x="889686" y="74140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Vocabulary Skills</a:t>
            </a:r>
          </a:p>
        </p:txBody>
      </p:sp>
    </p:spTree>
    <p:extLst>
      <p:ext uri="{BB962C8B-B14F-4D97-AF65-F5344CB8AC3E}">
        <p14:creationId xmlns:p14="http://schemas.microsoft.com/office/powerpoint/2010/main" val="215404043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{B96C331B-5209-9E4C-AF1D-8E16126A0B14}tf10001120</Template>
  <TotalTime>72</TotalTime>
  <Words>464</Words>
  <Application>Microsoft Macintosh PowerPoint</Application>
  <PresentationFormat>Widescreen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Chalkduster</vt:lpstr>
      <vt:lpstr>Cooper Black</vt:lpstr>
      <vt:lpstr>Gill Sans MT</vt:lpstr>
      <vt:lpstr>Parcel</vt:lpstr>
      <vt:lpstr>English Language Focus Summer School Masaryk    July 2019</vt:lpstr>
      <vt:lpstr>In These workshops</vt:lpstr>
      <vt:lpstr>Some useful resources</vt:lpstr>
      <vt:lpstr>Formal versus informal (1)</vt:lpstr>
      <vt:lpstr>Formal versus informal (2)</vt:lpstr>
      <vt:lpstr>THree Extra Resources</vt:lpstr>
      <vt:lpstr>Activity one</vt:lpstr>
      <vt:lpstr>Discussion topic</vt:lpstr>
      <vt:lpstr>Activity two (Second Workshop)</vt:lpstr>
      <vt:lpstr>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Focus Summer School Masaryk    July 2018</dc:title>
  <dc:creator>Marcus Grollman</dc:creator>
  <cp:lastModifiedBy>Microsoft Office User</cp:lastModifiedBy>
  <cp:revision>12</cp:revision>
  <dcterms:created xsi:type="dcterms:W3CDTF">2018-07-01T12:23:09Z</dcterms:created>
  <dcterms:modified xsi:type="dcterms:W3CDTF">2019-06-30T06:12:20Z</dcterms:modified>
</cp:coreProperties>
</file>