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291" r:id="rId3"/>
    <p:sldId id="293" r:id="rId4"/>
    <p:sldId id="294" r:id="rId5"/>
    <p:sldId id="295" r:id="rId6"/>
    <p:sldId id="296" r:id="rId7"/>
    <p:sldId id="297" r:id="rId8"/>
    <p:sldId id="292" r:id="rId9"/>
    <p:sldId id="298" r:id="rId10"/>
    <p:sldId id="299" r:id="rId11"/>
    <p:sldId id="300" r:id="rId12"/>
    <p:sldId id="301" r:id="rId13"/>
    <p:sldId id="302" r:id="rId14"/>
    <p:sldId id="270" r:id="rId15"/>
    <p:sldId id="272" r:id="rId16"/>
    <p:sldId id="273" r:id="rId17"/>
    <p:sldId id="303" r:id="rId18"/>
    <p:sldId id="304" r:id="rId19"/>
    <p:sldId id="263" r:id="rId20"/>
    <p:sldId id="257" r:id="rId21"/>
    <p:sldId id="305" r:id="rId22"/>
    <p:sldId id="289" r:id="rId23"/>
    <p:sldId id="290" r:id="rId24"/>
    <p:sldId id="306" r:id="rId25"/>
    <p:sldId id="307" r:id="rId26"/>
    <p:sldId id="308" r:id="rId27"/>
    <p:sldId id="309"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743" autoAdjust="0"/>
    <p:restoredTop sz="86628" autoAdjust="0"/>
  </p:normalViewPr>
  <p:slideViewPr>
    <p:cSldViewPr snapToGrid="0">
      <p:cViewPr varScale="1">
        <p:scale>
          <a:sx n="62" d="100"/>
          <a:sy n="62" d="100"/>
        </p:scale>
        <p:origin x="72" y="3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71268C-D686-40B5-8755-B46525C760E2}" type="datetimeFigureOut">
              <a:rPr lang="cs-CZ" smtClean="0"/>
              <a:t>25.03.2020</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9E1D23-425F-4BF5-82F4-659C14BF0393}" type="slidenum">
              <a:rPr lang="cs-CZ" smtClean="0"/>
              <a:t>‹#›</a:t>
            </a:fld>
            <a:endParaRPr lang="cs-CZ"/>
          </a:p>
        </p:txBody>
      </p:sp>
    </p:spTree>
    <p:extLst>
      <p:ext uri="{BB962C8B-B14F-4D97-AF65-F5344CB8AC3E}">
        <p14:creationId xmlns:p14="http://schemas.microsoft.com/office/powerpoint/2010/main" val="1840372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TFEU = Treaty on the Functioning of the European Union</a:t>
            </a:r>
          </a:p>
        </p:txBody>
      </p:sp>
      <p:sp>
        <p:nvSpPr>
          <p:cNvPr id="4" name="Slide Number Placeholder 3"/>
          <p:cNvSpPr>
            <a:spLocks noGrp="1"/>
          </p:cNvSpPr>
          <p:nvPr>
            <p:ph type="sldNum" sz="quarter" idx="5"/>
          </p:nvPr>
        </p:nvSpPr>
        <p:spPr/>
        <p:txBody>
          <a:bodyPr/>
          <a:lstStyle/>
          <a:p>
            <a:fld id="{AA9E1D23-425F-4BF5-82F4-659C14BF0393}" type="slidenum">
              <a:rPr lang="cs-CZ" smtClean="0"/>
              <a:t>3</a:t>
            </a:fld>
            <a:endParaRPr lang="cs-CZ"/>
          </a:p>
        </p:txBody>
      </p:sp>
    </p:spTree>
    <p:extLst>
      <p:ext uri="{BB962C8B-B14F-4D97-AF65-F5344CB8AC3E}">
        <p14:creationId xmlns:p14="http://schemas.microsoft.com/office/powerpoint/2010/main" val="4290406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9E1D23-425F-4BF5-82F4-659C14BF0393}" type="slidenum">
              <a:rPr lang="cs-CZ" smtClean="0"/>
              <a:t>8</a:t>
            </a:fld>
            <a:endParaRPr lang="cs-CZ"/>
          </a:p>
        </p:txBody>
      </p:sp>
    </p:spTree>
    <p:extLst>
      <p:ext uri="{BB962C8B-B14F-4D97-AF65-F5344CB8AC3E}">
        <p14:creationId xmlns:p14="http://schemas.microsoft.com/office/powerpoint/2010/main" val="1051520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en-US" dirty="0"/>
              <a:t>Notice that having</a:t>
            </a:r>
            <a:r>
              <a:rPr lang="en-US" baseline="0" dirty="0"/>
              <a:t> a relative in a Member State does not make it possible for an applicant for international protection to unite with his or her aunt, uncle or grandparent.  </a:t>
            </a:r>
            <a:endParaRPr lang="cs-CZ" dirty="0"/>
          </a:p>
        </p:txBody>
      </p:sp>
      <p:sp>
        <p:nvSpPr>
          <p:cNvPr id="4" name="Zástupný symbol pro číslo snímku 3"/>
          <p:cNvSpPr>
            <a:spLocks noGrp="1"/>
          </p:cNvSpPr>
          <p:nvPr>
            <p:ph type="sldNum" sz="quarter" idx="10"/>
          </p:nvPr>
        </p:nvSpPr>
        <p:spPr/>
        <p:txBody>
          <a:bodyPr/>
          <a:lstStyle/>
          <a:p>
            <a:fld id="{AA9E1D23-425F-4BF5-82F4-659C14BF0393}" type="slidenum">
              <a:rPr lang="cs-CZ" smtClean="0"/>
              <a:t>10</a:t>
            </a:fld>
            <a:endParaRPr lang="cs-CZ"/>
          </a:p>
        </p:txBody>
      </p:sp>
    </p:spTree>
    <p:extLst>
      <p:ext uri="{BB962C8B-B14F-4D97-AF65-F5344CB8AC3E}">
        <p14:creationId xmlns:p14="http://schemas.microsoft.com/office/powerpoint/2010/main" val="15365213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en-US" dirty="0"/>
              <a:t>Once</a:t>
            </a:r>
            <a:r>
              <a:rPr lang="en-US" baseline="0" dirty="0"/>
              <a:t> an application is lodged by a third-country national or a stateless person, the process of determining the responsible MS starts. Chapter VI of the Dublin III Regulation lays down the conditions for the procedure of submitting a request to take charge of the applicant (if the applicant has not yet lodged an application in the responsible MS) or a request to take back (the applicant has already made an application in the responsible state).  </a:t>
            </a:r>
          </a:p>
          <a:p>
            <a:endParaRPr lang="en-US" baseline="0" dirty="0"/>
          </a:p>
          <a:p>
            <a:r>
              <a:rPr lang="en-US" baseline="0" dirty="0"/>
              <a:t>You can see the numbers of received and sent requests by the Czech Ministry of the Interior and the number of actual transfers to and from the Czech Republic. As you can see, only a fraction of all received or sent requests results in the transfer of the applicant for international protection. This is one of the reasons why the Dublin system is often criticized.  </a:t>
            </a:r>
            <a:endParaRPr lang="cs-CZ" dirty="0"/>
          </a:p>
        </p:txBody>
      </p:sp>
      <p:sp>
        <p:nvSpPr>
          <p:cNvPr id="4" name="Zástupný symbol pro číslo snímku 3"/>
          <p:cNvSpPr>
            <a:spLocks noGrp="1"/>
          </p:cNvSpPr>
          <p:nvPr>
            <p:ph type="sldNum" sz="quarter" idx="10"/>
          </p:nvPr>
        </p:nvSpPr>
        <p:spPr/>
        <p:txBody>
          <a:bodyPr/>
          <a:lstStyle/>
          <a:p>
            <a:fld id="{AA9E1D23-425F-4BF5-82F4-659C14BF0393}" type="slidenum">
              <a:rPr lang="cs-CZ" smtClean="0"/>
              <a:t>19</a:t>
            </a:fld>
            <a:endParaRPr lang="cs-CZ"/>
          </a:p>
        </p:txBody>
      </p:sp>
    </p:spTree>
    <p:extLst>
      <p:ext uri="{BB962C8B-B14F-4D97-AF65-F5344CB8AC3E}">
        <p14:creationId xmlns:p14="http://schemas.microsoft.com/office/powerpoint/2010/main" val="14007740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en-US" dirty="0"/>
              <a:t>In</a:t>
            </a:r>
            <a:r>
              <a:rPr lang="en-US" baseline="0" dirty="0"/>
              <a:t> the Dublin III Regulation, t</a:t>
            </a:r>
            <a:r>
              <a:rPr lang="en-US" dirty="0"/>
              <a:t>here</a:t>
            </a:r>
            <a:r>
              <a:rPr lang="en-US" baseline="0" dirty="0"/>
              <a:t> is no obligation for an applicant for international protection to make the application in the responsible MS. That is simply because applicants for international protection are rarely in a position to learn about their obligations before they make an application. Once they apply for international protection, they have access to more information as well as to legal aid. </a:t>
            </a:r>
          </a:p>
          <a:p>
            <a:endParaRPr lang="en-US" baseline="0" dirty="0"/>
          </a:p>
          <a:p>
            <a:r>
              <a:rPr lang="en-US" baseline="0" dirty="0"/>
              <a:t>It was presented in the proposal of the Dublin IV Regulation, however this proposal has up until now undergone significant changes in the legislative procedure.  </a:t>
            </a:r>
            <a:endParaRPr lang="cs-CZ" dirty="0"/>
          </a:p>
        </p:txBody>
      </p:sp>
      <p:sp>
        <p:nvSpPr>
          <p:cNvPr id="4" name="Zástupný symbol pro číslo snímku 3"/>
          <p:cNvSpPr>
            <a:spLocks noGrp="1"/>
          </p:cNvSpPr>
          <p:nvPr>
            <p:ph type="sldNum" sz="quarter" idx="10"/>
          </p:nvPr>
        </p:nvSpPr>
        <p:spPr/>
        <p:txBody>
          <a:bodyPr/>
          <a:lstStyle/>
          <a:p>
            <a:fld id="{AA9E1D23-425F-4BF5-82F4-659C14BF0393}" type="slidenum">
              <a:rPr lang="cs-CZ" smtClean="0"/>
              <a:t>20</a:t>
            </a:fld>
            <a:endParaRPr lang="cs-CZ"/>
          </a:p>
        </p:txBody>
      </p:sp>
    </p:spTree>
    <p:extLst>
      <p:ext uri="{BB962C8B-B14F-4D97-AF65-F5344CB8AC3E}">
        <p14:creationId xmlns:p14="http://schemas.microsoft.com/office/powerpoint/2010/main" val="35764484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en-US" dirty="0"/>
              <a:t>I advise you to watch</a:t>
            </a:r>
            <a:r>
              <a:rPr lang="en-US" baseline="0" dirty="0"/>
              <a:t> the documentary (Dublin’s Trap), which describes the situation at the time in Greece and describes the case. If you are interested, you can watch the Grand Chamber hearing in the case. It is a 3-hour long hearing, so if you want to save time, I advise you to peek into UNHCR’s assessment of the Greek asylum system (starts approximately at 1:58:20).</a:t>
            </a:r>
          </a:p>
          <a:p>
            <a:endParaRPr lang="en-US" baseline="0" dirty="0"/>
          </a:p>
          <a:p>
            <a:r>
              <a:rPr lang="en-US" baseline="0" dirty="0"/>
              <a:t>As a consequence to this judgment, no transfers were carried out to Greece under the Dublin II and later Dublin III Regulation for a number of years and transfers to Greece have so far not resumed (transfers to Greece are still rare in the EU). In 2019 he Czech Republic sent 16 requests to Greece, but no transfer was carried out.  Furthermore, the Dublin III Regulation enlists a rule for determining the responsible MS where it is impossible to transfer the applicant due to systemic flaws in the asylum procedure or in the reception conditions for applicants in the primarily designated MS.</a:t>
            </a:r>
          </a:p>
        </p:txBody>
      </p:sp>
      <p:sp>
        <p:nvSpPr>
          <p:cNvPr id="4" name="Zástupný symbol pro číslo snímku 3"/>
          <p:cNvSpPr>
            <a:spLocks noGrp="1"/>
          </p:cNvSpPr>
          <p:nvPr>
            <p:ph type="sldNum" sz="quarter" idx="10"/>
          </p:nvPr>
        </p:nvSpPr>
        <p:spPr/>
        <p:txBody>
          <a:bodyPr/>
          <a:lstStyle/>
          <a:p>
            <a:fld id="{AA9E1D23-425F-4BF5-82F4-659C14BF0393}" type="slidenum">
              <a:rPr lang="cs-CZ" smtClean="0"/>
              <a:t>21</a:t>
            </a:fld>
            <a:endParaRPr lang="cs-CZ"/>
          </a:p>
        </p:txBody>
      </p:sp>
    </p:spTree>
    <p:extLst>
      <p:ext uri="{BB962C8B-B14F-4D97-AF65-F5344CB8AC3E}">
        <p14:creationId xmlns:p14="http://schemas.microsoft.com/office/powerpoint/2010/main" val="37704915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9E1D23-425F-4BF5-82F4-659C14BF0393}" type="slidenum">
              <a:rPr lang="cs-CZ" smtClean="0"/>
              <a:t>24</a:t>
            </a:fld>
            <a:endParaRPr lang="cs-CZ"/>
          </a:p>
        </p:txBody>
      </p:sp>
    </p:spTree>
    <p:extLst>
      <p:ext uri="{BB962C8B-B14F-4D97-AF65-F5344CB8AC3E}">
        <p14:creationId xmlns:p14="http://schemas.microsoft.com/office/powerpoint/2010/main" val="3092736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cs-CZ"/>
              <a:t>Kliknutím lze upravit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3FED6C31-A356-4683-AED7-3F2581549BBC}" type="datetimeFigureOut">
              <a:rPr lang="cs-CZ" smtClean="0"/>
              <a:t>25.03.2020</a:t>
            </a:fld>
            <a:endParaRPr lang="cs-CZ"/>
          </a:p>
        </p:txBody>
      </p:sp>
      <p:sp>
        <p:nvSpPr>
          <p:cNvPr id="5" name="Footer Placeholder 4"/>
          <p:cNvSpPr>
            <a:spLocks noGrp="1"/>
          </p:cNvSpPr>
          <p:nvPr>
            <p:ph type="ftr" sz="quarter" idx="11"/>
          </p:nvPr>
        </p:nvSpPr>
        <p:spPr/>
        <p:txBody>
          <a:bodyPr/>
          <a:lstStyle/>
          <a:p>
            <a:endParaRPr lang="cs-CZ"/>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DC593B4-A71C-4127-8550-D9B8E238E174}" type="slidenum">
              <a:rPr lang="cs-CZ" smtClean="0"/>
              <a:t>‹#›</a:t>
            </a:fld>
            <a:endParaRPr lang="cs-CZ"/>
          </a:p>
        </p:txBody>
      </p:sp>
    </p:spTree>
    <p:extLst>
      <p:ext uri="{BB962C8B-B14F-4D97-AF65-F5344CB8AC3E}">
        <p14:creationId xmlns:p14="http://schemas.microsoft.com/office/powerpoint/2010/main" val="1770116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cs-CZ"/>
              <a:t>Kliknutím lze upravit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3FED6C31-A356-4683-AED7-3F2581549BBC}" type="datetimeFigureOut">
              <a:rPr lang="cs-CZ" smtClean="0"/>
              <a:t>25.03.2020</a:t>
            </a:fld>
            <a:endParaRPr lang="cs-CZ"/>
          </a:p>
        </p:txBody>
      </p:sp>
      <p:sp>
        <p:nvSpPr>
          <p:cNvPr id="5" name="Footer Placeholder 4"/>
          <p:cNvSpPr>
            <a:spLocks noGrp="1"/>
          </p:cNvSpPr>
          <p:nvPr>
            <p:ph type="ftr" sz="quarter" idx="11"/>
          </p:nvPr>
        </p:nvSpPr>
        <p:spPr/>
        <p:txBody>
          <a:bodyPr/>
          <a:lstStyle/>
          <a:p>
            <a:endParaRPr lang="cs-CZ"/>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DC593B4-A71C-4127-8550-D9B8E238E174}" type="slidenum">
              <a:rPr lang="cs-CZ" smtClean="0"/>
              <a:t>‹#›</a:t>
            </a:fld>
            <a:endParaRPr lang="cs-CZ"/>
          </a:p>
        </p:txBody>
      </p:sp>
    </p:spTree>
    <p:extLst>
      <p:ext uri="{BB962C8B-B14F-4D97-AF65-F5344CB8AC3E}">
        <p14:creationId xmlns:p14="http://schemas.microsoft.com/office/powerpoint/2010/main" val="1012477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cs-CZ"/>
              <a:t>Kliknutím lze upravit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Upravte styly předlohy textu.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3FED6C31-A356-4683-AED7-3F2581549BBC}" type="datetimeFigureOut">
              <a:rPr lang="cs-CZ" smtClean="0"/>
              <a:t>25.03.2020</a:t>
            </a:fld>
            <a:endParaRPr lang="cs-CZ"/>
          </a:p>
        </p:txBody>
      </p:sp>
      <p:sp>
        <p:nvSpPr>
          <p:cNvPr id="5" name="Footer Placeholder 4"/>
          <p:cNvSpPr>
            <a:spLocks noGrp="1"/>
          </p:cNvSpPr>
          <p:nvPr>
            <p:ph type="ftr" sz="quarter" idx="11"/>
          </p:nvPr>
        </p:nvSpPr>
        <p:spPr/>
        <p:txBody>
          <a:bodyPr/>
          <a:lstStyle/>
          <a:p>
            <a:endParaRPr lang="cs-CZ"/>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DC593B4-A71C-4127-8550-D9B8E238E174}" type="slidenum">
              <a:rPr lang="cs-CZ" smtClean="0"/>
              <a:t>‹#›</a:t>
            </a:fld>
            <a:endParaRPr lang="cs-CZ"/>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886845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cs-CZ"/>
              <a:t>Kliknutím lze upravit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a:t>Upravte styly předlohy textu.</a:t>
            </a:r>
          </a:p>
        </p:txBody>
      </p:sp>
      <p:sp>
        <p:nvSpPr>
          <p:cNvPr id="5" name="Date Placeholder 4"/>
          <p:cNvSpPr>
            <a:spLocks noGrp="1"/>
          </p:cNvSpPr>
          <p:nvPr>
            <p:ph type="dt" sz="half" idx="10"/>
          </p:nvPr>
        </p:nvSpPr>
        <p:spPr/>
        <p:txBody>
          <a:bodyPr/>
          <a:lstStyle/>
          <a:p>
            <a:fld id="{3FED6C31-A356-4683-AED7-3F2581549BBC}" type="datetimeFigureOut">
              <a:rPr lang="cs-CZ" smtClean="0"/>
              <a:t>25.03.2020</a:t>
            </a:fld>
            <a:endParaRPr lang="cs-CZ"/>
          </a:p>
        </p:txBody>
      </p:sp>
      <p:sp>
        <p:nvSpPr>
          <p:cNvPr id="6" name="Footer Placeholder 5"/>
          <p:cNvSpPr>
            <a:spLocks noGrp="1"/>
          </p:cNvSpPr>
          <p:nvPr>
            <p:ph type="ftr" sz="quarter" idx="11"/>
          </p:nvPr>
        </p:nvSpPr>
        <p:spPr/>
        <p:txBody>
          <a:bodyPr/>
          <a:lstStyle/>
          <a:p>
            <a:endParaRPr lang="cs-C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DC593B4-A71C-4127-8550-D9B8E238E174}" type="slidenum">
              <a:rPr lang="cs-CZ" smtClean="0"/>
              <a:t>‹#›</a:t>
            </a:fld>
            <a:endParaRPr lang="cs-CZ"/>
          </a:p>
        </p:txBody>
      </p:sp>
    </p:spTree>
    <p:extLst>
      <p:ext uri="{BB962C8B-B14F-4D97-AF65-F5344CB8AC3E}">
        <p14:creationId xmlns:p14="http://schemas.microsoft.com/office/powerpoint/2010/main" val="1151702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cs-CZ"/>
              <a:t>Kliknutím lze upravit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Upravte styly předlohy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a:t>Upravte styly předlohy textu.</a:t>
            </a:r>
          </a:p>
        </p:txBody>
      </p:sp>
      <p:sp>
        <p:nvSpPr>
          <p:cNvPr id="5" name="Date Placeholder 4"/>
          <p:cNvSpPr>
            <a:spLocks noGrp="1"/>
          </p:cNvSpPr>
          <p:nvPr>
            <p:ph type="dt" sz="half" idx="10"/>
          </p:nvPr>
        </p:nvSpPr>
        <p:spPr/>
        <p:txBody>
          <a:bodyPr/>
          <a:lstStyle/>
          <a:p>
            <a:fld id="{3FED6C31-A356-4683-AED7-3F2581549BBC}" type="datetimeFigureOut">
              <a:rPr lang="cs-CZ" smtClean="0"/>
              <a:t>25.03.2020</a:t>
            </a:fld>
            <a:endParaRPr lang="cs-CZ"/>
          </a:p>
        </p:txBody>
      </p:sp>
      <p:sp>
        <p:nvSpPr>
          <p:cNvPr id="6" name="Footer Placeholder 5"/>
          <p:cNvSpPr>
            <a:spLocks noGrp="1"/>
          </p:cNvSpPr>
          <p:nvPr>
            <p:ph type="ftr" sz="quarter" idx="11"/>
          </p:nvPr>
        </p:nvSpPr>
        <p:spPr/>
        <p:txBody>
          <a:bodyPr/>
          <a:lstStyle/>
          <a:p>
            <a:endParaRPr lang="cs-CZ"/>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DC593B4-A71C-4127-8550-D9B8E238E174}" type="slidenum">
              <a:rPr lang="cs-CZ" smtClean="0"/>
              <a:t>‹#›</a:t>
            </a:fld>
            <a:endParaRPr lang="cs-CZ"/>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85702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cs-CZ"/>
              <a:t>Kliknutím lze upravit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Upravte styly předlohy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a:t>Upravte styly předlohy textu.</a:t>
            </a:r>
          </a:p>
        </p:txBody>
      </p:sp>
      <p:sp>
        <p:nvSpPr>
          <p:cNvPr id="5" name="Date Placeholder 4"/>
          <p:cNvSpPr>
            <a:spLocks noGrp="1"/>
          </p:cNvSpPr>
          <p:nvPr>
            <p:ph type="dt" sz="half" idx="10"/>
          </p:nvPr>
        </p:nvSpPr>
        <p:spPr/>
        <p:txBody>
          <a:bodyPr/>
          <a:lstStyle/>
          <a:p>
            <a:fld id="{3FED6C31-A356-4683-AED7-3F2581549BBC}" type="datetimeFigureOut">
              <a:rPr lang="cs-CZ" smtClean="0"/>
              <a:t>25.03.2020</a:t>
            </a:fld>
            <a:endParaRPr lang="cs-CZ"/>
          </a:p>
        </p:txBody>
      </p:sp>
      <p:sp>
        <p:nvSpPr>
          <p:cNvPr id="6" name="Footer Placeholder 5"/>
          <p:cNvSpPr>
            <a:spLocks noGrp="1"/>
          </p:cNvSpPr>
          <p:nvPr>
            <p:ph type="ftr" sz="quarter" idx="11"/>
          </p:nvPr>
        </p:nvSpPr>
        <p:spPr/>
        <p:txBody>
          <a:bodyPr/>
          <a:lstStyle/>
          <a:p>
            <a:endParaRPr lang="cs-C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DC593B4-A71C-4127-8550-D9B8E238E174}" type="slidenum">
              <a:rPr lang="cs-CZ" smtClean="0"/>
              <a:t>‹#›</a:t>
            </a:fld>
            <a:endParaRPr lang="cs-CZ"/>
          </a:p>
        </p:txBody>
      </p:sp>
    </p:spTree>
    <p:extLst>
      <p:ext uri="{BB962C8B-B14F-4D97-AF65-F5344CB8AC3E}">
        <p14:creationId xmlns:p14="http://schemas.microsoft.com/office/powerpoint/2010/main" val="7481404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3FED6C31-A356-4683-AED7-3F2581549BBC}" type="datetimeFigureOut">
              <a:rPr lang="cs-CZ" smtClean="0"/>
              <a:t>25.03.2020</a:t>
            </a:fld>
            <a:endParaRPr lang="cs-CZ"/>
          </a:p>
        </p:txBody>
      </p:sp>
      <p:sp>
        <p:nvSpPr>
          <p:cNvPr id="5" name="Footer Placeholder 4"/>
          <p:cNvSpPr>
            <a:spLocks noGrp="1"/>
          </p:cNvSpPr>
          <p:nvPr>
            <p:ph type="ftr" sz="quarter" idx="11"/>
          </p:nvPr>
        </p:nvSpPr>
        <p:spPr/>
        <p:txBody>
          <a:bodyPr/>
          <a:lstStyle/>
          <a:p>
            <a:endParaRPr lang="cs-C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DC593B4-A71C-4127-8550-D9B8E238E174}" type="slidenum">
              <a:rPr lang="cs-CZ" smtClean="0"/>
              <a:t>‹#›</a:t>
            </a:fld>
            <a:endParaRPr lang="cs-CZ"/>
          </a:p>
        </p:txBody>
      </p:sp>
    </p:spTree>
    <p:extLst>
      <p:ext uri="{BB962C8B-B14F-4D97-AF65-F5344CB8AC3E}">
        <p14:creationId xmlns:p14="http://schemas.microsoft.com/office/powerpoint/2010/main" val="25175858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cs-CZ"/>
              <a:t>Kliknutím lze upravit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3FED6C31-A356-4683-AED7-3F2581549BBC}" type="datetimeFigureOut">
              <a:rPr lang="cs-CZ" smtClean="0"/>
              <a:t>25.03.2020</a:t>
            </a:fld>
            <a:endParaRPr lang="cs-CZ"/>
          </a:p>
        </p:txBody>
      </p:sp>
      <p:sp>
        <p:nvSpPr>
          <p:cNvPr id="5" name="Footer Placeholder 4"/>
          <p:cNvSpPr>
            <a:spLocks noGrp="1"/>
          </p:cNvSpPr>
          <p:nvPr>
            <p:ph type="ftr" sz="quarter" idx="11"/>
          </p:nvPr>
        </p:nvSpPr>
        <p:spPr/>
        <p:txBody>
          <a:bodyPr/>
          <a:lstStyle/>
          <a:p>
            <a:endParaRPr lang="cs-C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DC593B4-A71C-4127-8550-D9B8E238E174}" type="slidenum">
              <a:rPr lang="cs-CZ" smtClean="0"/>
              <a:t>‹#›</a:t>
            </a:fld>
            <a:endParaRPr lang="cs-CZ"/>
          </a:p>
        </p:txBody>
      </p:sp>
    </p:spTree>
    <p:extLst>
      <p:ext uri="{BB962C8B-B14F-4D97-AF65-F5344CB8AC3E}">
        <p14:creationId xmlns:p14="http://schemas.microsoft.com/office/powerpoint/2010/main" val="4128909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cs-CZ"/>
              <a:t>Kliknutím lze upravit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3FED6C31-A356-4683-AED7-3F2581549BBC}" type="datetimeFigureOut">
              <a:rPr lang="cs-CZ" smtClean="0"/>
              <a:t>25.03.2020</a:t>
            </a:fld>
            <a:endParaRPr lang="cs-CZ"/>
          </a:p>
        </p:txBody>
      </p:sp>
      <p:sp>
        <p:nvSpPr>
          <p:cNvPr id="5" name="Footer Placeholder 4"/>
          <p:cNvSpPr>
            <a:spLocks noGrp="1"/>
          </p:cNvSpPr>
          <p:nvPr>
            <p:ph type="ftr" sz="quarter" idx="11"/>
          </p:nvPr>
        </p:nvSpPr>
        <p:spPr/>
        <p:txBody>
          <a:bodyPr/>
          <a:lstStyle/>
          <a:p>
            <a:endParaRPr lang="cs-C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DC593B4-A71C-4127-8550-D9B8E238E174}" type="slidenum">
              <a:rPr lang="cs-CZ" smtClean="0"/>
              <a:t>‹#›</a:t>
            </a:fld>
            <a:endParaRPr lang="cs-CZ"/>
          </a:p>
        </p:txBody>
      </p:sp>
    </p:spTree>
    <p:extLst>
      <p:ext uri="{BB962C8B-B14F-4D97-AF65-F5344CB8AC3E}">
        <p14:creationId xmlns:p14="http://schemas.microsoft.com/office/powerpoint/2010/main" val="2616116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3FED6C31-A356-4683-AED7-3F2581549BBC}" type="datetimeFigureOut">
              <a:rPr lang="cs-CZ" smtClean="0"/>
              <a:t>25.03.2020</a:t>
            </a:fld>
            <a:endParaRPr lang="cs-CZ"/>
          </a:p>
        </p:txBody>
      </p:sp>
      <p:sp>
        <p:nvSpPr>
          <p:cNvPr id="5" name="Footer Placeholder 4"/>
          <p:cNvSpPr>
            <a:spLocks noGrp="1"/>
          </p:cNvSpPr>
          <p:nvPr>
            <p:ph type="ftr" sz="quarter" idx="11"/>
          </p:nvPr>
        </p:nvSpPr>
        <p:spPr/>
        <p:txBody>
          <a:bodyPr/>
          <a:lstStyle/>
          <a:p>
            <a:endParaRPr lang="cs-CZ"/>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DC593B4-A71C-4127-8550-D9B8E238E174}" type="slidenum">
              <a:rPr lang="cs-CZ" smtClean="0"/>
              <a:t>‹#›</a:t>
            </a:fld>
            <a:endParaRPr lang="cs-CZ"/>
          </a:p>
        </p:txBody>
      </p:sp>
    </p:spTree>
    <p:extLst>
      <p:ext uri="{BB962C8B-B14F-4D97-AF65-F5344CB8AC3E}">
        <p14:creationId xmlns:p14="http://schemas.microsoft.com/office/powerpoint/2010/main" val="1341745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3FED6C31-A356-4683-AED7-3F2581549BBC}" type="datetimeFigureOut">
              <a:rPr lang="cs-CZ" smtClean="0"/>
              <a:t>25.03.2020</a:t>
            </a:fld>
            <a:endParaRPr lang="cs-CZ"/>
          </a:p>
        </p:txBody>
      </p:sp>
      <p:sp>
        <p:nvSpPr>
          <p:cNvPr id="6" name="Footer Placeholder 5"/>
          <p:cNvSpPr>
            <a:spLocks noGrp="1"/>
          </p:cNvSpPr>
          <p:nvPr>
            <p:ph type="ftr" sz="quarter" idx="11"/>
          </p:nvPr>
        </p:nvSpPr>
        <p:spPr/>
        <p:txBody>
          <a:bodyPr/>
          <a:lstStyle/>
          <a:p>
            <a:endParaRPr lang="cs-CZ"/>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DC593B4-A71C-4127-8550-D9B8E238E174}" type="slidenum">
              <a:rPr lang="cs-CZ" smtClean="0"/>
              <a:t>‹#›</a:t>
            </a:fld>
            <a:endParaRPr lang="cs-CZ"/>
          </a:p>
        </p:txBody>
      </p:sp>
    </p:spTree>
    <p:extLst>
      <p:ext uri="{BB962C8B-B14F-4D97-AF65-F5344CB8AC3E}">
        <p14:creationId xmlns:p14="http://schemas.microsoft.com/office/powerpoint/2010/main" val="4029647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a:t>Kliknutím lze upravit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3FED6C31-A356-4683-AED7-3F2581549BBC}" type="datetimeFigureOut">
              <a:rPr lang="cs-CZ" smtClean="0"/>
              <a:t>25.03.2020</a:t>
            </a:fld>
            <a:endParaRPr lang="cs-CZ"/>
          </a:p>
        </p:txBody>
      </p:sp>
      <p:sp>
        <p:nvSpPr>
          <p:cNvPr id="8" name="Footer Placeholder 7"/>
          <p:cNvSpPr>
            <a:spLocks noGrp="1"/>
          </p:cNvSpPr>
          <p:nvPr>
            <p:ph type="ftr" sz="quarter" idx="11"/>
          </p:nvPr>
        </p:nvSpPr>
        <p:spPr/>
        <p:txBody>
          <a:bodyPr/>
          <a:lstStyle/>
          <a:p>
            <a:endParaRPr lang="cs-CZ"/>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DC593B4-A71C-4127-8550-D9B8E238E174}" type="slidenum">
              <a:rPr lang="cs-CZ" smtClean="0"/>
              <a:t>‹#›</a:t>
            </a:fld>
            <a:endParaRPr lang="cs-CZ"/>
          </a:p>
        </p:txBody>
      </p:sp>
    </p:spTree>
    <p:extLst>
      <p:ext uri="{BB962C8B-B14F-4D97-AF65-F5344CB8AC3E}">
        <p14:creationId xmlns:p14="http://schemas.microsoft.com/office/powerpoint/2010/main" val="1524335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3FED6C31-A356-4683-AED7-3F2581549BBC}" type="datetimeFigureOut">
              <a:rPr lang="cs-CZ" smtClean="0"/>
              <a:t>25.03.2020</a:t>
            </a:fld>
            <a:endParaRPr lang="cs-CZ"/>
          </a:p>
        </p:txBody>
      </p:sp>
      <p:sp>
        <p:nvSpPr>
          <p:cNvPr id="4" name="Footer Placeholder 3"/>
          <p:cNvSpPr>
            <a:spLocks noGrp="1"/>
          </p:cNvSpPr>
          <p:nvPr>
            <p:ph type="ftr" sz="quarter" idx="11"/>
          </p:nvPr>
        </p:nvSpPr>
        <p:spPr/>
        <p:txBody>
          <a:bodyPr/>
          <a:lstStyle/>
          <a:p>
            <a:endParaRPr lang="cs-CZ"/>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DC593B4-A71C-4127-8550-D9B8E238E174}" type="slidenum">
              <a:rPr lang="cs-CZ" smtClean="0"/>
              <a:t>‹#›</a:t>
            </a:fld>
            <a:endParaRPr lang="cs-CZ"/>
          </a:p>
        </p:txBody>
      </p:sp>
    </p:spTree>
    <p:extLst>
      <p:ext uri="{BB962C8B-B14F-4D97-AF65-F5344CB8AC3E}">
        <p14:creationId xmlns:p14="http://schemas.microsoft.com/office/powerpoint/2010/main" val="2374287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ED6C31-A356-4683-AED7-3F2581549BBC}" type="datetimeFigureOut">
              <a:rPr lang="cs-CZ" smtClean="0"/>
              <a:t>25.03.2020</a:t>
            </a:fld>
            <a:endParaRPr lang="cs-CZ"/>
          </a:p>
        </p:txBody>
      </p:sp>
      <p:sp>
        <p:nvSpPr>
          <p:cNvPr id="3" name="Footer Placeholder 2"/>
          <p:cNvSpPr>
            <a:spLocks noGrp="1"/>
          </p:cNvSpPr>
          <p:nvPr>
            <p:ph type="ftr" sz="quarter" idx="11"/>
          </p:nvPr>
        </p:nvSpPr>
        <p:spPr/>
        <p:txBody>
          <a:bodyPr/>
          <a:lstStyle/>
          <a:p>
            <a:endParaRPr lang="cs-CZ"/>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DC593B4-A71C-4127-8550-D9B8E238E174}" type="slidenum">
              <a:rPr lang="cs-CZ" smtClean="0"/>
              <a:t>‹#›</a:t>
            </a:fld>
            <a:endParaRPr lang="cs-CZ"/>
          </a:p>
        </p:txBody>
      </p:sp>
    </p:spTree>
    <p:extLst>
      <p:ext uri="{BB962C8B-B14F-4D97-AF65-F5344CB8AC3E}">
        <p14:creationId xmlns:p14="http://schemas.microsoft.com/office/powerpoint/2010/main" val="725700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cs-CZ"/>
              <a:t>Kliknutím lze upravit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p:cNvSpPr>
            <a:spLocks noGrp="1"/>
          </p:cNvSpPr>
          <p:nvPr>
            <p:ph type="dt" sz="half" idx="10"/>
          </p:nvPr>
        </p:nvSpPr>
        <p:spPr/>
        <p:txBody>
          <a:bodyPr/>
          <a:lstStyle/>
          <a:p>
            <a:fld id="{3FED6C31-A356-4683-AED7-3F2581549BBC}" type="datetimeFigureOut">
              <a:rPr lang="cs-CZ" smtClean="0"/>
              <a:t>25.03.2020</a:t>
            </a:fld>
            <a:endParaRPr lang="cs-CZ"/>
          </a:p>
        </p:txBody>
      </p:sp>
      <p:sp>
        <p:nvSpPr>
          <p:cNvPr id="6" name="Footer Placeholder 5"/>
          <p:cNvSpPr>
            <a:spLocks noGrp="1"/>
          </p:cNvSpPr>
          <p:nvPr>
            <p:ph type="ftr" sz="quarter" idx="11"/>
          </p:nvPr>
        </p:nvSpPr>
        <p:spPr/>
        <p:txBody>
          <a:bodyPr/>
          <a:lstStyle/>
          <a:p>
            <a:endParaRPr lang="cs-CZ"/>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DC593B4-A71C-4127-8550-D9B8E238E174}" type="slidenum">
              <a:rPr lang="cs-CZ" smtClean="0"/>
              <a:t>‹#›</a:t>
            </a:fld>
            <a:endParaRPr lang="cs-CZ"/>
          </a:p>
        </p:txBody>
      </p:sp>
    </p:spTree>
    <p:extLst>
      <p:ext uri="{BB962C8B-B14F-4D97-AF65-F5344CB8AC3E}">
        <p14:creationId xmlns:p14="http://schemas.microsoft.com/office/powerpoint/2010/main" val="3636517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p:cNvSpPr>
            <a:spLocks noGrp="1"/>
          </p:cNvSpPr>
          <p:nvPr>
            <p:ph type="dt" sz="half" idx="10"/>
          </p:nvPr>
        </p:nvSpPr>
        <p:spPr/>
        <p:txBody>
          <a:bodyPr/>
          <a:lstStyle/>
          <a:p>
            <a:fld id="{3FED6C31-A356-4683-AED7-3F2581549BBC}" type="datetimeFigureOut">
              <a:rPr lang="cs-CZ" smtClean="0"/>
              <a:t>25.03.2020</a:t>
            </a:fld>
            <a:endParaRPr lang="cs-CZ"/>
          </a:p>
        </p:txBody>
      </p:sp>
      <p:sp>
        <p:nvSpPr>
          <p:cNvPr id="6" name="Footer Placeholder 5"/>
          <p:cNvSpPr>
            <a:spLocks noGrp="1"/>
          </p:cNvSpPr>
          <p:nvPr>
            <p:ph type="ftr" sz="quarter" idx="11"/>
          </p:nvPr>
        </p:nvSpPr>
        <p:spPr/>
        <p:txBody>
          <a:bodyPr/>
          <a:lstStyle/>
          <a:p>
            <a:endParaRPr lang="cs-C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DC593B4-A71C-4127-8550-D9B8E238E174}" type="slidenum">
              <a:rPr lang="cs-CZ" smtClean="0"/>
              <a:t>‹#›</a:t>
            </a:fld>
            <a:endParaRPr lang="cs-CZ"/>
          </a:p>
        </p:txBody>
      </p:sp>
    </p:spTree>
    <p:extLst>
      <p:ext uri="{BB962C8B-B14F-4D97-AF65-F5344CB8AC3E}">
        <p14:creationId xmlns:p14="http://schemas.microsoft.com/office/powerpoint/2010/main" val="1935921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FED6C31-A356-4683-AED7-3F2581549BBC}" type="datetimeFigureOut">
              <a:rPr lang="cs-CZ" smtClean="0"/>
              <a:t>25.03.2020</a:t>
            </a:fld>
            <a:endParaRPr lang="cs-CZ"/>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cs-CZ"/>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DC593B4-A71C-4127-8550-D9B8E238E174}" type="slidenum">
              <a:rPr lang="cs-CZ" smtClean="0"/>
              <a:t>‹#›</a:t>
            </a:fld>
            <a:endParaRPr lang="cs-CZ"/>
          </a:p>
        </p:txBody>
      </p:sp>
    </p:spTree>
    <p:extLst>
      <p:ext uri="{BB962C8B-B14F-4D97-AF65-F5344CB8AC3E}">
        <p14:creationId xmlns:p14="http://schemas.microsoft.com/office/powerpoint/2010/main" val="139509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eur-lex.europa.eu/legal-content/EN/TXT/?qid=1585147909833&amp;uri=CELEX:52016PC0270(01)"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vimeo.com/38882993"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www.echr.coe.int/Pages/home.aspx?p=hearings&amp;w=3069609_01092010&amp;language=en&amp;c=&amp;py=2010"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easo.europa.eu/easo-annual-report-2018/26-dublin-system" TargetMode="External"/><Relationship Id="rId2" Type="http://schemas.openxmlformats.org/officeDocument/2006/relationships/hyperlink" Target="https://www.europarl.europa.eu/RegData/etudes/STUD/2020/642813/EPRS_STU(2020)642813_EN.pdf"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beata.szakacsova@ochrance.cz" TargetMode="External"/><Relationship Id="rId2" Type="http://schemas.openxmlformats.org/officeDocument/2006/relationships/hyperlink" Target="mailto:beata@mail.muni.cz"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a:t>The</a:t>
            </a:r>
            <a:r>
              <a:rPr lang="cs-CZ" dirty="0"/>
              <a:t> Dublin </a:t>
            </a:r>
            <a:r>
              <a:rPr lang="cs-CZ" dirty="0" err="1"/>
              <a:t>System</a:t>
            </a:r>
            <a:endParaRPr lang="cs-CZ" dirty="0"/>
          </a:p>
        </p:txBody>
      </p:sp>
      <p:sp>
        <p:nvSpPr>
          <p:cNvPr id="3" name="Podnadpis 2"/>
          <p:cNvSpPr>
            <a:spLocks noGrp="1"/>
          </p:cNvSpPr>
          <p:nvPr>
            <p:ph type="subTitle" idx="1"/>
          </p:nvPr>
        </p:nvSpPr>
        <p:spPr/>
        <p:txBody>
          <a:bodyPr/>
          <a:lstStyle/>
          <a:p>
            <a:r>
              <a:rPr lang="cs-CZ" dirty="0"/>
              <a:t>Beata </a:t>
            </a:r>
            <a:r>
              <a:rPr lang="cs-CZ" dirty="0" err="1"/>
              <a:t>Szakacsova</a:t>
            </a:r>
            <a:endParaRPr lang="cs-CZ" dirty="0"/>
          </a:p>
        </p:txBody>
      </p:sp>
    </p:spTree>
    <p:extLst>
      <p:ext uri="{BB962C8B-B14F-4D97-AF65-F5344CB8AC3E}">
        <p14:creationId xmlns:p14="http://schemas.microsoft.com/office/powerpoint/2010/main" val="1813583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31819" y="624110"/>
            <a:ext cx="9772794" cy="1280890"/>
          </a:xfrm>
        </p:spPr>
        <p:txBody>
          <a:bodyPr/>
          <a:lstStyle/>
          <a:p>
            <a:r>
              <a:rPr lang="en-US" dirty="0"/>
              <a:t>2. Special criteria for family members - A</a:t>
            </a:r>
          </a:p>
        </p:txBody>
      </p:sp>
      <p:sp>
        <p:nvSpPr>
          <p:cNvPr id="3" name="Zástupný symbol pro obsah 2"/>
          <p:cNvSpPr>
            <a:spLocks noGrp="1"/>
          </p:cNvSpPr>
          <p:nvPr>
            <p:ph idx="1"/>
          </p:nvPr>
        </p:nvSpPr>
        <p:spPr>
          <a:xfrm>
            <a:off x="2589212" y="1405719"/>
            <a:ext cx="8915400" cy="5240741"/>
          </a:xfrm>
        </p:spPr>
        <p:txBody>
          <a:bodyPr>
            <a:normAutofit/>
          </a:bodyPr>
          <a:lstStyle/>
          <a:p>
            <a:r>
              <a:rPr lang="en-US" dirty="0"/>
              <a:t>responsible is the MS, where the applicant has a family member, who has been allowed to reside as a beneficiary of international protection </a:t>
            </a:r>
            <a:r>
              <a:rPr lang="cs-CZ" dirty="0"/>
              <a:t>(</a:t>
            </a:r>
            <a:r>
              <a:rPr lang="en-US" dirty="0"/>
              <a:t>Art.</a:t>
            </a:r>
            <a:r>
              <a:rPr lang="cs-CZ" dirty="0"/>
              <a:t> 9)</a:t>
            </a:r>
          </a:p>
          <a:p>
            <a:r>
              <a:rPr lang="en-US" dirty="0"/>
              <a:t>responsible is the MS, where the applicant has a family member whose application for international protection has not yet been the subject of a first decision regarding the substance </a:t>
            </a:r>
            <a:r>
              <a:rPr lang="cs-CZ" dirty="0"/>
              <a:t>(čl. 10) </a:t>
            </a:r>
          </a:p>
          <a:p>
            <a:r>
              <a:rPr lang="en-US" dirty="0"/>
              <a:t>the persons concerned must express their desire to be united in writing</a:t>
            </a:r>
            <a:endParaRPr lang="cs-CZ" dirty="0"/>
          </a:p>
          <a:p>
            <a:pPr marL="0" indent="0">
              <a:buNone/>
            </a:pPr>
            <a:r>
              <a:rPr lang="en-US" dirty="0"/>
              <a:t>Who are family members</a:t>
            </a:r>
            <a:r>
              <a:rPr lang="cs-CZ" dirty="0"/>
              <a:t>? </a:t>
            </a:r>
            <a:r>
              <a:rPr lang="en-US" dirty="0"/>
              <a:t> </a:t>
            </a:r>
            <a:endParaRPr lang="cs-CZ" dirty="0"/>
          </a:p>
          <a:p>
            <a:pPr marL="0" indent="0">
              <a:buNone/>
            </a:pPr>
            <a:r>
              <a:rPr lang="en-US" dirty="0"/>
              <a:t>the definition in Art. 2(g) applies for the entire Dublin III Regulation</a:t>
            </a:r>
            <a:endParaRPr lang="cs-CZ" dirty="0"/>
          </a:p>
          <a:p>
            <a:pPr>
              <a:buFontTx/>
              <a:buChar char="-"/>
            </a:pPr>
            <a:r>
              <a:rPr lang="cs-CZ" dirty="0"/>
              <a:t>t</a:t>
            </a:r>
            <a:r>
              <a:rPr lang="en-US" dirty="0"/>
              <a:t>he spouse of the applicant</a:t>
            </a:r>
            <a:r>
              <a:rPr lang="cs-CZ" dirty="0"/>
              <a:t> </a:t>
            </a:r>
            <a:r>
              <a:rPr lang="en-US" dirty="0"/>
              <a:t>or in some Member State</a:t>
            </a:r>
            <a:r>
              <a:rPr lang="cs-CZ" dirty="0"/>
              <a:t>s his </a:t>
            </a:r>
            <a:r>
              <a:rPr lang="en-US" dirty="0"/>
              <a:t>or her unmarried partner in a stable relationship</a:t>
            </a:r>
          </a:p>
          <a:p>
            <a:pPr>
              <a:buFontTx/>
              <a:buChar char="-"/>
            </a:pPr>
            <a:r>
              <a:rPr lang="en-US" dirty="0"/>
              <a:t>minor children of the applicant, on condition that they are unmarried</a:t>
            </a:r>
          </a:p>
          <a:p>
            <a:pPr>
              <a:buFontTx/>
              <a:buChar char="-"/>
            </a:pPr>
            <a:r>
              <a:rPr lang="en-US" dirty="0"/>
              <a:t>when the applicant is a minor and unmarried, the father, mother or another adult responsible for the applicant </a:t>
            </a:r>
          </a:p>
          <a:p>
            <a:pPr marL="0" indent="0">
              <a:buNone/>
            </a:pPr>
            <a:r>
              <a:rPr lang="en-US" dirty="0"/>
              <a:t>-    when the beneficiary of international protection is a minor and unmarried,   	the father, mother or another adult responsible for him or her</a:t>
            </a:r>
            <a:r>
              <a:rPr lang="cs-CZ" dirty="0"/>
              <a:t>.</a:t>
            </a:r>
          </a:p>
        </p:txBody>
      </p:sp>
    </p:spTree>
    <p:extLst>
      <p:ext uri="{BB962C8B-B14F-4D97-AF65-F5344CB8AC3E}">
        <p14:creationId xmlns:p14="http://schemas.microsoft.com/office/powerpoint/2010/main" val="629866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17965" y="624110"/>
            <a:ext cx="9786648" cy="1280890"/>
          </a:xfrm>
        </p:spPr>
        <p:txBody>
          <a:bodyPr/>
          <a:lstStyle/>
          <a:p>
            <a:r>
              <a:rPr lang="en-US" dirty="0"/>
              <a:t>2. Special criteria for family members - B</a:t>
            </a:r>
            <a:endParaRPr lang="cs-CZ" dirty="0"/>
          </a:p>
        </p:txBody>
      </p:sp>
      <p:sp>
        <p:nvSpPr>
          <p:cNvPr id="3" name="Zástupný symbol pro obsah 2"/>
          <p:cNvSpPr>
            <a:spLocks noGrp="1"/>
          </p:cNvSpPr>
          <p:nvPr>
            <p:ph idx="1"/>
          </p:nvPr>
        </p:nvSpPr>
        <p:spPr>
          <a:xfrm>
            <a:off x="2589212" y="1638300"/>
            <a:ext cx="8915400" cy="4272922"/>
          </a:xfrm>
        </p:spPr>
        <p:txBody>
          <a:bodyPr/>
          <a:lstStyle/>
          <a:p>
            <a:r>
              <a:rPr lang="en-US" dirty="0"/>
              <a:t>Where several family members and/or minor unmarried siblings submit applications for international protection in the same Member State simultaneously, or on dates close enough and</a:t>
            </a:r>
            <a:r>
              <a:rPr lang="cs-CZ" dirty="0"/>
              <a:t> </a:t>
            </a:r>
          </a:p>
          <a:p>
            <a:r>
              <a:rPr lang="en-US" dirty="0"/>
              <a:t>Where the application of the criteria set out in the Regulation would lead to their being separated </a:t>
            </a:r>
            <a:r>
              <a:rPr lang="cs-CZ" dirty="0">
                <a:sym typeface="Symbol" panose="05050102010706020507" pitchFamily="18" charset="2"/>
              </a:rPr>
              <a:t> </a:t>
            </a:r>
            <a:r>
              <a:rPr lang="en-US" dirty="0">
                <a:sym typeface="Symbol" panose="05050102010706020507" pitchFamily="18" charset="2"/>
              </a:rPr>
              <a:t>Art</a:t>
            </a:r>
            <a:r>
              <a:rPr lang="cs-CZ" dirty="0">
                <a:sym typeface="Symbol" panose="05050102010706020507" pitchFamily="18" charset="2"/>
              </a:rPr>
              <a:t>. 11</a:t>
            </a:r>
          </a:p>
          <a:p>
            <a:pPr>
              <a:buAutoNum type="alphaUcParenR"/>
            </a:pPr>
            <a:r>
              <a:rPr lang="en-US" dirty="0">
                <a:sym typeface="Symbol" panose="05050102010706020507" pitchFamily="18" charset="2"/>
              </a:rPr>
              <a:t>The responsible MS is the one responsible for taking charge of the largest number of them</a:t>
            </a:r>
          </a:p>
          <a:p>
            <a:pPr>
              <a:buAutoNum type="alphaUcParenR"/>
            </a:pPr>
            <a:r>
              <a:rPr lang="en-US" dirty="0">
                <a:sym typeface="Symbol" panose="05050102010706020507" pitchFamily="18" charset="2"/>
              </a:rPr>
              <a:t>Failing this, responsibility shall lie with the MS which is responsible for examining the application of the oldest of them</a:t>
            </a:r>
            <a:endParaRPr lang="cs-CZ" dirty="0"/>
          </a:p>
        </p:txBody>
      </p:sp>
    </p:spTree>
    <p:extLst>
      <p:ext uri="{BB962C8B-B14F-4D97-AF65-F5344CB8AC3E}">
        <p14:creationId xmlns:p14="http://schemas.microsoft.com/office/powerpoint/2010/main" val="191819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87237" y="624110"/>
            <a:ext cx="9717376" cy="1280890"/>
          </a:xfrm>
        </p:spPr>
        <p:txBody>
          <a:bodyPr>
            <a:normAutofit fontScale="90000"/>
          </a:bodyPr>
          <a:lstStyle/>
          <a:p>
            <a:r>
              <a:rPr lang="en-US" dirty="0"/>
              <a:t>3. MS which allowed entry to the territory</a:t>
            </a:r>
            <a:br>
              <a:rPr lang="en-US" dirty="0"/>
            </a:br>
            <a:r>
              <a:rPr lang="en-US" dirty="0"/>
              <a:t>A – entry based on a residence document or visa (Art. 12)</a:t>
            </a:r>
            <a:endParaRPr lang="cs-CZ" dirty="0"/>
          </a:p>
        </p:txBody>
      </p:sp>
      <p:sp>
        <p:nvSpPr>
          <p:cNvPr id="3" name="Zástupný symbol pro obsah 2"/>
          <p:cNvSpPr>
            <a:spLocks noGrp="1"/>
          </p:cNvSpPr>
          <p:nvPr>
            <p:ph idx="1"/>
          </p:nvPr>
        </p:nvSpPr>
        <p:spPr>
          <a:xfrm>
            <a:off x="2175164" y="2133600"/>
            <a:ext cx="9329448" cy="4461164"/>
          </a:xfrm>
        </p:spPr>
        <p:txBody>
          <a:bodyPr>
            <a:normAutofit fontScale="92500" lnSpcReduction="20000"/>
          </a:bodyPr>
          <a:lstStyle/>
          <a:p>
            <a:r>
              <a:rPr lang="en-US" dirty="0"/>
              <a:t>responsible is the MS, which issued the residence document or visa to the applicant</a:t>
            </a:r>
          </a:p>
          <a:p>
            <a:r>
              <a:rPr lang="en-US" dirty="0"/>
              <a:t>if the applicant is in possession of more than one valid residence document or visa</a:t>
            </a:r>
            <a:endParaRPr lang="cs-CZ" dirty="0"/>
          </a:p>
          <a:p>
            <a:pPr>
              <a:buAutoNum type="alphaLcParenR"/>
            </a:pPr>
            <a:r>
              <a:rPr lang="en-US" dirty="0"/>
              <a:t>the MS which issued the residence document conferring the right to the longest period of residency, where the periods od validity are identical </a:t>
            </a:r>
            <a:r>
              <a:rPr lang="cs-CZ" dirty="0">
                <a:sym typeface="Symbol" panose="05050102010706020507" pitchFamily="18" charset="2"/>
              </a:rPr>
              <a:t></a:t>
            </a:r>
            <a:r>
              <a:rPr lang="en-US" dirty="0">
                <a:sym typeface="Symbol" panose="05050102010706020507" pitchFamily="18" charset="2"/>
              </a:rPr>
              <a:t> the Member State which issued the residence document having the latest expiry date </a:t>
            </a:r>
          </a:p>
          <a:p>
            <a:pPr>
              <a:buAutoNum type="alphaLcParenR"/>
            </a:pPr>
            <a:r>
              <a:rPr lang="en-US" dirty="0">
                <a:sym typeface="Symbol" panose="05050102010706020507" pitchFamily="18" charset="2"/>
              </a:rPr>
              <a:t>the MS which issued the visa having the latest expiry date where the various visas are of the same type</a:t>
            </a:r>
            <a:endParaRPr lang="cs-CZ" dirty="0">
              <a:sym typeface="Symbol" panose="05050102010706020507" pitchFamily="18" charset="2"/>
            </a:endParaRPr>
          </a:p>
          <a:p>
            <a:pPr>
              <a:buAutoNum type="alphaLcParenR"/>
            </a:pPr>
            <a:r>
              <a:rPr lang="en-US" dirty="0">
                <a:sym typeface="Symbol" panose="05050102010706020507" pitchFamily="18" charset="2"/>
              </a:rPr>
              <a:t>where visas are of different kinds, the Member State which issued the visa having the longest period of validity or, where the periods of validity are identical, the Member State which issued the visa having the latest expiry date</a:t>
            </a:r>
          </a:p>
          <a:p>
            <a:r>
              <a:rPr lang="en-US" dirty="0">
                <a:sym typeface="Symbol" panose="05050102010706020507" pitchFamily="18" charset="2"/>
              </a:rPr>
              <a:t>applies also if the residence document has expired less than two years previously or where a visa has expired less than six months previously, where the applicant has not left the territory of the Member States</a:t>
            </a:r>
            <a:endParaRPr lang="cs-CZ" dirty="0">
              <a:sym typeface="Symbol" panose="05050102010706020507" pitchFamily="18" charset="2"/>
            </a:endParaRPr>
          </a:p>
          <a:p>
            <a:pPr>
              <a:buFont typeface="Symbol" panose="05050102010706020507" pitchFamily="18" charset="2"/>
              <a:buChar char="Þ"/>
            </a:pPr>
            <a:r>
              <a:rPr lang="en-US" dirty="0">
                <a:sym typeface="Symbol" panose="05050102010706020507" pitchFamily="18" charset="2"/>
              </a:rPr>
              <a:t>where the residence document has expired more than two years previously or the visa expired more than six months previously, the responsible MS is where the application is lodged</a:t>
            </a:r>
            <a:endParaRPr lang="cs-CZ" dirty="0">
              <a:sym typeface="Symbol" panose="05050102010706020507" pitchFamily="18" charset="2"/>
            </a:endParaRPr>
          </a:p>
          <a:p>
            <a:endParaRPr lang="cs-CZ" dirty="0"/>
          </a:p>
        </p:txBody>
      </p:sp>
    </p:spTree>
    <p:extLst>
      <p:ext uri="{BB962C8B-B14F-4D97-AF65-F5344CB8AC3E}">
        <p14:creationId xmlns:p14="http://schemas.microsoft.com/office/powerpoint/2010/main" val="23906873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31819" y="624110"/>
            <a:ext cx="9772794" cy="1280890"/>
          </a:xfrm>
        </p:spPr>
        <p:txBody>
          <a:bodyPr/>
          <a:lstStyle/>
          <a:p>
            <a:r>
              <a:rPr lang="en-US" dirty="0"/>
              <a:t>3. MS which allowed entry to the territory</a:t>
            </a:r>
            <a:br>
              <a:rPr lang="en-US" dirty="0"/>
            </a:br>
            <a:r>
              <a:rPr lang="en-US" dirty="0"/>
              <a:t>B – irregular entry and/or stay (Art. 13)</a:t>
            </a:r>
            <a:endParaRPr lang="cs-CZ" dirty="0"/>
          </a:p>
        </p:txBody>
      </p:sp>
      <p:sp>
        <p:nvSpPr>
          <p:cNvPr id="3" name="Zástupný symbol pro obsah 2"/>
          <p:cNvSpPr>
            <a:spLocks noGrp="1"/>
          </p:cNvSpPr>
          <p:nvPr>
            <p:ph idx="1"/>
          </p:nvPr>
        </p:nvSpPr>
        <p:spPr/>
        <p:txBody>
          <a:bodyPr/>
          <a:lstStyle/>
          <a:p>
            <a:r>
              <a:rPr lang="en-US" dirty="0"/>
              <a:t>Where it is established, on the basis of proof or circumstantial evidence </a:t>
            </a:r>
          </a:p>
          <a:p>
            <a:pPr marL="0" indent="0">
              <a:buNone/>
            </a:pPr>
            <a:r>
              <a:rPr lang="en-US" dirty="0"/>
              <a:t>      (Art. 22/3) that </a:t>
            </a:r>
            <a:r>
              <a:rPr lang="cs-CZ" dirty="0"/>
              <a:t> </a:t>
            </a:r>
          </a:p>
          <a:p>
            <a:r>
              <a:rPr lang="en-US" dirty="0"/>
              <a:t>an applicant has irregularly crossed the border into a MS by land, sea or air having come from a third country</a:t>
            </a:r>
            <a:r>
              <a:rPr lang="cs-CZ" dirty="0"/>
              <a:t>,</a:t>
            </a:r>
          </a:p>
          <a:p>
            <a:r>
              <a:rPr lang="en-US" dirty="0"/>
              <a:t>the MS thus entered shall be responsible for examining the application for international protection</a:t>
            </a:r>
            <a:r>
              <a:rPr lang="cs-CZ" dirty="0"/>
              <a:t>.</a:t>
            </a:r>
          </a:p>
          <a:p>
            <a:r>
              <a:rPr lang="cs-CZ" dirty="0"/>
              <a:t>! </a:t>
            </a:r>
            <a:r>
              <a:rPr lang="en-US" dirty="0"/>
              <a:t>That responsibility ceases 12 months after the date of the irregular border crossing. </a:t>
            </a:r>
            <a:endParaRPr lang="cs-CZ" dirty="0"/>
          </a:p>
          <a:p>
            <a:endParaRPr lang="cs-CZ" dirty="0"/>
          </a:p>
        </p:txBody>
      </p:sp>
    </p:spTree>
    <p:extLst>
      <p:ext uri="{BB962C8B-B14F-4D97-AF65-F5344CB8AC3E}">
        <p14:creationId xmlns:p14="http://schemas.microsoft.com/office/powerpoint/2010/main" val="9678770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898073" y="429491"/>
            <a:ext cx="9606539" cy="1475509"/>
          </a:xfrm>
        </p:spPr>
        <p:txBody>
          <a:bodyPr>
            <a:noAutofit/>
          </a:bodyPr>
          <a:lstStyle/>
          <a:p>
            <a:r>
              <a:rPr lang="en-US" sz="2800" dirty="0"/>
              <a:t>3. MS which allowed entry to the territory</a:t>
            </a:r>
            <a:br>
              <a:rPr lang="en-US" sz="2800" dirty="0"/>
            </a:br>
            <a:r>
              <a:rPr lang="en-US" sz="2800" dirty="0"/>
              <a:t>C – visa waived entry</a:t>
            </a:r>
            <a:endParaRPr lang="cs-CZ" sz="2800" dirty="0"/>
          </a:p>
        </p:txBody>
      </p:sp>
      <p:sp>
        <p:nvSpPr>
          <p:cNvPr id="3" name="Zástupný symbol pro obsah 2"/>
          <p:cNvSpPr>
            <a:spLocks noGrp="1"/>
          </p:cNvSpPr>
          <p:nvPr>
            <p:ph idx="1"/>
          </p:nvPr>
        </p:nvSpPr>
        <p:spPr>
          <a:xfrm>
            <a:off x="1898073" y="1704109"/>
            <a:ext cx="9606539" cy="5074759"/>
          </a:xfrm>
        </p:spPr>
        <p:txBody>
          <a:bodyPr/>
          <a:lstStyle/>
          <a:p>
            <a:r>
              <a:rPr lang="en-US" dirty="0"/>
              <a:t>where the applicant enters into the territory of the MS in which the need for him or her to have a visa is waived </a:t>
            </a:r>
            <a:r>
              <a:rPr lang="cs-CZ" dirty="0">
                <a:sym typeface="Symbol" panose="05050102010706020507" pitchFamily="18" charset="2"/>
              </a:rPr>
              <a:t> </a:t>
            </a:r>
            <a:r>
              <a:rPr lang="en-US" dirty="0">
                <a:sym typeface="Symbol" panose="05050102010706020507" pitchFamily="18" charset="2"/>
              </a:rPr>
              <a:t>that MS shall be responsible</a:t>
            </a:r>
            <a:endParaRPr lang="cs-CZ" dirty="0">
              <a:sym typeface="Symbol" panose="05050102010706020507" pitchFamily="18" charset="2"/>
            </a:endParaRPr>
          </a:p>
          <a:p>
            <a:r>
              <a:rPr lang="en-US" dirty="0">
                <a:sym typeface="Symbol" panose="05050102010706020507" pitchFamily="18" charset="2"/>
              </a:rPr>
              <a:t>however, if the third-country national lodges his/her application in another MS in which the need for him to have a visa for entry into the territory is also waived </a:t>
            </a:r>
            <a:r>
              <a:rPr lang="cs-CZ" dirty="0">
                <a:sym typeface="Symbol" panose="05050102010706020507" pitchFamily="18" charset="2"/>
              </a:rPr>
              <a:t></a:t>
            </a:r>
            <a:r>
              <a:rPr lang="en-US" dirty="0">
                <a:sym typeface="Symbol" panose="05050102010706020507" pitchFamily="18" charset="2"/>
              </a:rPr>
              <a:t> that other MS is responsible</a:t>
            </a:r>
            <a:endParaRPr lang="cs-CZ" dirty="0"/>
          </a:p>
          <a:p>
            <a:endParaRPr lang="cs-CZ" dirty="0"/>
          </a:p>
        </p:txBody>
      </p:sp>
    </p:spTree>
    <p:extLst>
      <p:ext uri="{BB962C8B-B14F-4D97-AF65-F5344CB8AC3E}">
        <p14:creationId xmlns:p14="http://schemas.microsoft.com/office/powerpoint/2010/main" val="61092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4. </a:t>
            </a:r>
            <a:r>
              <a:rPr lang="en-US" dirty="0"/>
              <a:t>Application lodged in an international transit area of an airport</a:t>
            </a:r>
            <a:endParaRPr lang="cs-CZ" dirty="0"/>
          </a:p>
        </p:txBody>
      </p:sp>
      <p:sp>
        <p:nvSpPr>
          <p:cNvPr id="3" name="Zástupný symbol pro obsah 2"/>
          <p:cNvSpPr>
            <a:spLocks noGrp="1"/>
          </p:cNvSpPr>
          <p:nvPr>
            <p:ph idx="1"/>
          </p:nvPr>
        </p:nvSpPr>
        <p:spPr/>
        <p:txBody>
          <a:bodyPr/>
          <a:lstStyle/>
          <a:p>
            <a:r>
              <a:rPr lang="en-US" dirty="0"/>
              <a:t>Where the application for international protection is made in the international transit area of an airport of a MS </a:t>
            </a:r>
            <a:r>
              <a:rPr lang="cs-CZ" dirty="0">
                <a:sym typeface="Symbol" panose="05050102010706020507" pitchFamily="18" charset="2"/>
              </a:rPr>
              <a:t></a:t>
            </a:r>
            <a:r>
              <a:rPr lang="en-US" dirty="0">
                <a:sym typeface="Symbol" panose="05050102010706020507" pitchFamily="18" charset="2"/>
              </a:rPr>
              <a:t> that MS is responsible for examining the application</a:t>
            </a:r>
            <a:endParaRPr lang="cs-CZ" dirty="0">
              <a:sym typeface="Symbol" panose="05050102010706020507" pitchFamily="18" charset="2"/>
            </a:endParaRPr>
          </a:p>
          <a:p>
            <a:pPr marL="0" indent="0">
              <a:buNone/>
            </a:pPr>
            <a:r>
              <a:rPr lang="cs-CZ" dirty="0">
                <a:sym typeface="Symbol" panose="05050102010706020507" pitchFamily="18" charset="2"/>
              </a:rPr>
              <a:t>	</a:t>
            </a:r>
            <a:endParaRPr lang="cs-CZ" dirty="0"/>
          </a:p>
        </p:txBody>
      </p:sp>
    </p:spTree>
    <p:extLst>
      <p:ext uri="{BB962C8B-B14F-4D97-AF65-F5344CB8AC3E}">
        <p14:creationId xmlns:p14="http://schemas.microsoft.com/office/powerpoint/2010/main" val="4215350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624110"/>
            <a:ext cx="8911687" cy="935749"/>
          </a:xfrm>
        </p:spPr>
        <p:txBody>
          <a:bodyPr/>
          <a:lstStyle/>
          <a:p>
            <a:r>
              <a:rPr lang="cs-CZ" dirty="0"/>
              <a:t>5. </a:t>
            </a:r>
            <a:r>
              <a:rPr lang="en-US" dirty="0"/>
              <a:t>The residual criterion</a:t>
            </a:r>
            <a:endParaRPr lang="cs-CZ" dirty="0"/>
          </a:p>
        </p:txBody>
      </p:sp>
      <p:sp>
        <p:nvSpPr>
          <p:cNvPr id="3" name="Zástupný symbol pro obsah 2"/>
          <p:cNvSpPr>
            <a:spLocks noGrp="1"/>
          </p:cNvSpPr>
          <p:nvPr>
            <p:ph idx="1"/>
          </p:nvPr>
        </p:nvSpPr>
        <p:spPr>
          <a:xfrm>
            <a:off x="2111188" y="1559860"/>
            <a:ext cx="9393424" cy="1668250"/>
          </a:xfrm>
        </p:spPr>
        <p:txBody>
          <a:bodyPr/>
          <a:lstStyle/>
          <a:p>
            <a:r>
              <a:rPr lang="en-US" dirty="0"/>
              <a:t>Where no MS responsible can be designated on the basis of the criteria listed in the Dublin III Regulation, </a:t>
            </a:r>
            <a:r>
              <a:rPr lang="en-US" b="1" dirty="0"/>
              <a:t>the first MS in which the application is lodged </a:t>
            </a:r>
            <a:r>
              <a:rPr lang="en-US" dirty="0"/>
              <a:t>is responsible for examining it (Art. 3/2)</a:t>
            </a:r>
            <a:endParaRPr lang="cs-CZ" dirty="0"/>
          </a:p>
        </p:txBody>
      </p:sp>
    </p:spTree>
    <p:extLst>
      <p:ext uri="{BB962C8B-B14F-4D97-AF65-F5344CB8AC3E}">
        <p14:creationId xmlns:p14="http://schemas.microsoft.com/office/powerpoint/2010/main" val="35367030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 Dependent persons</a:t>
            </a:r>
            <a:endParaRPr lang="cs-CZ" dirty="0"/>
          </a:p>
        </p:txBody>
      </p:sp>
      <p:sp>
        <p:nvSpPr>
          <p:cNvPr id="3" name="Zástupný symbol pro obsah 2"/>
          <p:cNvSpPr>
            <a:spLocks noGrp="1"/>
          </p:cNvSpPr>
          <p:nvPr>
            <p:ph idx="1"/>
          </p:nvPr>
        </p:nvSpPr>
        <p:spPr/>
        <p:txBody>
          <a:bodyPr>
            <a:normAutofit fontScale="85000" lnSpcReduction="10000"/>
          </a:bodyPr>
          <a:lstStyle/>
          <a:p>
            <a:r>
              <a:rPr lang="en-US" dirty="0"/>
              <a:t>Article</a:t>
            </a:r>
            <a:r>
              <a:rPr lang="cs-CZ" dirty="0"/>
              <a:t> 16</a:t>
            </a:r>
          </a:p>
          <a:p>
            <a:r>
              <a:rPr lang="en-US" dirty="0"/>
              <a:t>on account of pregnancy, </a:t>
            </a:r>
            <a:r>
              <a:rPr lang="cs-CZ" dirty="0"/>
              <a:t>z</a:t>
            </a:r>
            <a:r>
              <a:rPr lang="en-US" dirty="0"/>
              <a:t>a new-born child, serious illness</a:t>
            </a:r>
            <a:r>
              <a:rPr lang="cs-CZ" dirty="0"/>
              <a:t> </a:t>
            </a:r>
            <a:r>
              <a:rPr lang="en-US" dirty="0"/>
              <a:t>severe disability or old age</a:t>
            </a:r>
            <a:endParaRPr lang="cs-CZ" dirty="0"/>
          </a:p>
          <a:p>
            <a:r>
              <a:rPr lang="en-US" dirty="0"/>
              <a:t>dependent on the assistance of his or her child, sibling or parent</a:t>
            </a:r>
            <a:endParaRPr lang="cs-CZ" dirty="0"/>
          </a:p>
          <a:p>
            <a:r>
              <a:rPr lang="en-US" b="1" dirty="0"/>
              <a:t>legally resident </a:t>
            </a:r>
            <a:r>
              <a:rPr lang="en-US" dirty="0"/>
              <a:t>in one of the MS </a:t>
            </a:r>
            <a:endParaRPr lang="cs-CZ" dirty="0"/>
          </a:p>
          <a:p>
            <a:r>
              <a:rPr lang="en-US" dirty="0"/>
              <a:t>or his or her child, sibling or parent legally resident in one of the MS is dependent on the assistance of the applicant</a:t>
            </a:r>
            <a:endParaRPr lang="cs-CZ" dirty="0"/>
          </a:p>
          <a:p>
            <a:r>
              <a:rPr lang="en-US" dirty="0"/>
              <a:t>The MS shall keep or bring together the applicant with that child, sibling or parent</a:t>
            </a:r>
          </a:p>
          <a:p>
            <a:r>
              <a:rPr lang="en-US" dirty="0"/>
              <a:t>provided that family ties existed in the country of origin</a:t>
            </a:r>
          </a:p>
          <a:p>
            <a:r>
              <a:rPr lang="en-US" dirty="0"/>
              <a:t>that the child, sibling or parent or the applicant is able to take care of the dependent person</a:t>
            </a:r>
            <a:endParaRPr lang="cs-CZ" dirty="0"/>
          </a:p>
          <a:p>
            <a:r>
              <a:rPr lang="en-US" dirty="0"/>
              <a:t>the persons concerned expressed their desire in writing</a:t>
            </a:r>
            <a:endParaRPr lang="cs-CZ" dirty="0"/>
          </a:p>
          <a:p>
            <a:endParaRPr lang="cs-CZ" dirty="0"/>
          </a:p>
        </p:txBody>
      </p:sp>
    </p:spTree>
    <p:extLst>
      <p:ext uri="{BB962C8B-B14F-4D97-AF65-F5344CB8AC3E}">
        <p14:creationId xmlns:p14="http://schemas.microsoft.com/office/powerpoint/2010/main" val="4136762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Discretionary clauses </a:t>
            </a:r>
            <a:endParaRPr lang="cs-CZ" dirty="0"/>
          </a:p>
        </p:txBody>
      </p:sp>
      <p:sp>
        <p:nvSpPr>
          <p:cNvPr id="3" name="Zástupný symbol pro obsah 2"/>
          <p:cNvSpPr>
            <a:spLocks noGrp="1"/>
          </p:cNvSpPr>
          <p:nvPr>
            <p:ph idx="1"/>
          </p:nvPr>
        </p:nvSpPr>
        <p:spPr>
          <a:xfrm>
            <a:off x="2355273" y="1496290"/>
            <a:ext cx="9149339" cy="4414931"/>
          </a:xfrm>
        </p:spPr>
        <p:txBody>
          <a:bodyPr>
            <a:normAutofit/>
          </a:bodyPr>
          <a:lstStyle/>
          <a:p>
            <a:r>
              <a:rPr lang="en-US" altLang="cs-CZ" dirty="0"/>
              <a:t>Art</a:t>
            </a:r>
            <a:r>
              <a:rPr lang="cs-CZ" altLang="cs-CZ" dirty="0"/>
              <a:t>. 17/1 Dublin III:  </a:t>
            </a:r>
            <a:r>
              <a:rPr lang="en-US" altLang="cs-CZ" dirty="0"/>
              <a:t>each MS may decide to examine an application for international protection lodged with it by a third-country national or a stateless person, even if another MS would be responsible under the criteria laid down in the Dublin III Regulation</a:t>
            </a:r>
            <a:r>
              <a:rPr lang="cs-CZ" altLang="cs-CZ" dirty="0"/>
              <a:t>ou </a:t>
            </a:r>
            <a:endParaRPr lang="en-US" altLang="cs-CZ" dirty="0"/>
          </a:p>
          <a:p>
            <a:endParaRPr lang="en-US" altLang="cs-CZ" dirty="0"/>
          </a:p>
          <a:p>
            <a:pPr marL="0" indent="0">
              <a:buNone/>
            </a:pPr>
            <a:endParaRPr lang="en-US" altLang="cs-CZ" dirty="0"/>
          </a:p>
          <a:p>
            <a:r>
              <a:rPr lang="en-US" altLang="cs-CZ" b="1" dirty="0">
                <a:solidFill>
                  <a:schemeClr val="tx1"/>
                </a:solidFill>
              </a:rPr>
              <a:t>Humanitarian clause</a:t>
            </a:r>
            <a:endParaRPr lang="cs-CZ" altLang="cs-CZ" b="1" dirty="0">
              <a:solidFill>
                <a:schemeClr val="tx1"/>
              </a:solidFill>
            </a:endParaRPr>
          </a:p>
          <a:p>
            <a:r>
              <a:rPr lang="en-US" altLang="cs-CZ" dirty="0"/>
              <a:t>Art</a:t>
            </a:r>
            <a:r>
              <a:rPr lang="cs-CZ" altLang="cs-CZ" dirty="0"/>
              <a:t>. 17/2 Dublin III: </a:t>
            </a:r>
            <a:r>
              <a:rPr lang="en-US" altLang="cs-CZ" dirty="0"/>
              <a:t>each MS in which an application is lodged may request another MS to take charge of an applicant in order to bring together any family relations, on humanitarian grounds based in particular on family and cultural considerations, even where that other MS is not responsible under the criteria laid down in the Dublin III Regulation</a:t>
            </a:r>
            <a:endParaRPr lang="cs-CZ" dirty="0"/>
          </a:p>
        </p:txBody>
      </p:sp>
    </p:spTree>
    <p:extLst>
      <p:ext uri="{BB962C8B-B14F-4D97-AF65-F5344CB8AC3E}">
        <p14:creationId xmlns:p14="http://schemas.microsoft.com/office/powerpoint/2010/main" val="21799002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Statistics in the Czech Republic</a:t>
            </a:r>
            <a:endParaRPr lang="cs-CZ"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2410915392"/>
              </p:ext>
            </p:extLst>
          </p:nvPr>
        </p:nvGraphicFramePr>
        <p:xfrm>
          <a:off x="2513420" y="2150531"/>
          <a:ext cx="9070695" cy="4145868"/>
        </p:xfrm>
        <a:graphic>
          <a:graphicData uri="http://schemas.openxmlformats.org/drawingml/2006/table">
            <a:tbl>
              <a:tblPr firstRow="1" bandRow="1">
                <a:tableStyleId>{5C22544A-7EE6-4342-B048-85BDC9FD1C3A}</a:tableStyleId>
              </a:tblPr>
              <a:tblGrid>
                <a:gridCol w="1278535">
                  <a:extLst>
                    <a:ext uri="{9D8B030D-6E8A-4147-A177-3AD203B41FA5}">
                      <a16:colId xmlns:a16="http://schemas.microsoft.com/office/drawing/2014/main" val="4226009423"/>
                    </a:ext>
                  </a:extLst>
                </a:gridCol>
                <a:gridCol w="1747053">
                  <a:extLst>
                    <a:ext uri="{9D8B030D-6E8A-4147-A177-3AD203B41FA5}">
                      <a16:colId xmlns:a16="http://schemas.microsoft.com/office/drawing/2014/main" val="515356609"/>
                    </a:ext>
                  </a:extLst>
                </a:gridCol>
                <a:gridCol w="2124635">
                  <a:extLst>
                    <a:ext uri="{9D8B030D-6E8A-4147-A177-3AD203B41FA5}">
                      <a16:colId xmlns:a16="http://schemas.microsoft.com/office/drawing/2014/main" val="423783633"/>
                    </a:ext>
                  </a:extLst>
                </a:gridCol>
                <a:gridCol w="2106333">
                  <a:extLst>
                    <a:ext uri="{9D8B030D-6E8A-4147-A177-3AD203B41FA5}">
                      <a16:colId xmlns:a16="http://schemas.microsoft.com/office/drawing/2014/main" val="3956798956"/>
                    </a:ext>
                  </a:extLst>
                </a:gridCol>
                <a:gridCol w="1814139">
                  <a:extLst>
                    <a:ext uri="{9D8B030D-6E8A-4147-A177-3AD203B41FA5}">
                      <a16:colId xmlns:a16="http://schemas.microsoft.com/office/drawing/2014/main" val="74130011"/>
                    </a:ext>
                  </a:extLst>
                </a:gridCol>
              </a:tblGrid>
              <a:tr h="739287">
                <a:tc>
                  <a:txBody>
                    <a:bodyPr/>
                    <a:lstStyle/>
                    <a:p>
                      <a:endParaRPr lang="cs-CZ" dirty="0"/>
                    </a:p>
                  </a:txBody>
                  <a:tcPr/>
                </a:tc>
                <a:tc>
                  <a:txBody>
                    <a:bodyPr/>
                    <a:lstStyle/>
                    <a:p>
                      <a:r>
                        <a:rPr lang="en-US" dirty="0"/>
                        <a:t>RECEIVED REQUESTS</a:t>
                      </a:r>
                    </a:p>
                  </a:txBody>
                  <a:tcPr/>
                </a:tc>
                <a:tc>
                  <a:txBody>
                    <a:bodyPr/>
                    <a:lstStyle/>
                    <a:p>
                      <a:r>
                        <a:rPr lang="en-US" dirty="0"/>
                        <a:t>SENT REQUESTS</a:t>
                      </a:r>
                    </a:p>
                  </a:txBody>
                  <a:tcPr/>
                </a:tc>
                <a:tc>
                  <a:txBody>
                    <a:bodyPr/>
                    <a:lstStyle/>
                    <a:p>
                      <a:r>
                        <a:rPr lang="en-US" dirty="0"/>
                        <a:t>TRANSFERS</a:t>
                      </a:r>
                    </a:p>
                    <a:p>
                      <a:r>
                        <a:rPr lang="en-US" dirty="0"/>
                        <a:t>to the Czech Republic</a:t>
                      </a:r>
                      <a:endParaRPr lang="cs-CZ" dirty="0"/>
                    </a:p>
                  </a:txBody>
                  <a:tcPr/>
                </a:tc>
                <a:tc>
                  <a:txBody>
                    <a:bodyPr/>
                    <a:lstStyle/>
                    <a:p>
                      <a:r>
                        <a:rPr lang="en-US" dirty="0"/>
                        <a:t>TRANSFERS from the Czech Republic</a:t>
                      </a:r>
                      <a:endParaRPr lang="cs-CZ" dirty="0"/>
                    </a:p>
                  </a:txBody>
                  <a:tcPr/>
                </a:tc>
                <a:extLst>
                  <a:ext uri="{0D108BD9-81ED-4DB2-BD59-A6C34878D82A}">
                    <a16:rowId xmlns:a16="http://schemas.microsoft.com/office/drawing/2014/main" val="1097144020"/>
                  </a:ext>
                </a:extLst>
              </a:tr>
              <a:tr h="739287">
                <a:tc>
                  <a:txBody>
                    <a:bodyPr/>
                    <a:lstStyle/>
                    <a:p>
                      <a:pPr algn="ctr"/>
                      <a:r>
                        <a:rPr lang="cs-CZ" b="1" dirty="0"/>
                        <a:t>2016</a:t>
                      </a:r>
                    </a:p>
                  </a:txBody>
                  <a:tcPr/>
                </a:tc>
                <a:tc>
                  <a:txBody>
                    <a:bodyPr/>
                    <a:lstStyle/>
                    <a:p>
                      <a:pPr algn="ctr"/>
                      <a:r>
                        <a:rPr lang="cs-CZ" dirty="0"/>
                        <a:t>1882</a:t>
                      </a:r>
                    </a:p>
                  </a:txBody>
                  <a:tcPr/>
                </a:tc>
                <a:tc>
                  <a:txBody>
                    <a:bodyPr/>
                    <a:lstStyle/>
                    <a:p>
                      <a:pPr algn="ctr"/>
                      <a:r>
                        <a:rPr lang="cs-CZ" dirty="0"/>
                        <a:t>507</a:t>
                      </a:r>
                    </a:p>
                  </a:txBody>
                  <a:tcPr/>
                </a:tc>
                <a:tc>
                  <a:txBody>
                    <a:bodyPr/>
                    <a:lstStyle/>
                    <a:p>
                      <a:pPr algn="ctr"/>
                      <a:r>
                        <a:rPr lang="cs-CZ" dirty="0"/>
                        <a:t>166</a:t>
                      </a:r>
                    </a:p>
                  </a:txBody>
                  <a:tcPr/>
                </a:tc>
                <a:tc>
                  <a:txBody>
                    <a:bodyPr/>
                    <a:lstStyle/>
                    <a:p>
                      <a:pPr algn="ctr"/>
                      <a:r>
                        <a:rPr lang="cs-CZ" dirty="0"/>
                        <a:t>124</a:t>
                      </a:r>
                    </a:p>
                  </a:txBody>
                  <a:tcPr/>
                </a:tc>
                <a:extLst>
                  <a:ext uri="{0D108BD9-81ED-4DB2-BD59-A6C34878D82A}">
                    <a16:rowId xmlns:a16="http://schemas.microsoft.com/office/drawing/2014/main" val="2473777938"/>
                  </a:ext>
                </a:extLst>
              </a:tr>
              <a:tr h="739287">
                <a:tc>
                  <a:txBody>
                    <a:bodyPr/>
                    <a:lstStyle/>
                    <a:p>
                      <a:pPr algn="ctr"/>
                      <a:r>
                        <a:rPr lang="cs-CZ" b="1" dirty="0"/>
                        <a:t>2017</a:t>
                      </a:r>
                    </a:p>
                  </a:txBody>
                  <a:tcPr/>
                </a:tc>
                <a:tc>
                  <a:txBody>
                    <a:bodyPr/>
                    <a:lstStyle/>
                    <a:p>
                      <a:pPr algn="ctr"/>
                      <a:r>
                        <a:rPr lang="cs-CZ" dirty="0"/>
                        <a:t>2010</a:t>
                      </a:r>
                    </a:p>
                  </a:txBody>
                  <a:tcPr/>
                </a:tc>
                <a:tc>
                  <a:txBody>
                    <a:bodyPr/>
                    <a:lstStyle/>
                    <a:p>
                      <a:pPr algn="ctr"/>
                      <a:r>
                        <a:rPr lang="cs-CZ" dirty="0"/>
                        <a:t>264</a:t>
                      </a:r>
                    </a:p>
                  </a:txBody>
                  <a:tcPr/>
                </a:tc>
                <a:tc>
                  <a:txBody>
                    <a:bodyPr/>
                    <a:lstStyle/>
                    <a:p>
                      <a:pPr algn="ctr"/>
                      <a:r>
                        <a:rPr lang="cs-CZ" dirty="0"/>
                        <a:t>420</a:t>
                      </a:r>
                    </a:p>
                  </a:txBody>
                  <a:tcPr/>
                </a:tc>
                <a:tc>
                  <a:txBody>
                    <a:bodyPr/>
                    <a:lstStyle/>
                    <a:p>
                      <a:pPr algn="ctr"/>
                      <a:r>
                        <a:rPr lang="cs-CZ" dirty="0"/>
                        <a:t>94</a:t>
                      </a:r>
                    </a:p>
                  </a:txBody>
                  <a:tcPr/>
                </a:tc>
                <a:extLst>
                  <a:ext uri="{0D108BD9-81ED-4DB2-BD59-A6C34878D82A}">
                    <a16:rowId xmlns:a16="http://schemas.microsoft.com/office/drawing/2014/main" val="3271282297"/>
                  </a:ext>
                </a:extLst>
              </a:tr>
              <a:tr h="739287">
                <a:tc>
                  <a:txBody>
                    <a:bodyPr/>
                    <a:lstStyle/>
                    <a:p>
                      <a:pPr algn="ctr"/>
                      <a:r>
                        <a:rPr lang="cs-CZ" b="1" dirty="0"/>
                        <a:t>2018</a:t>
                      </a:r>
                    </a:p>
                  </a:txBody>
                  <a:tcPr/>
                </a:tc>
                <a:tc>
                  <a:txBody>
                    <a:bodyPr/>
                    <a:lstStyle/>
                    <a:p>
                      <a:pPr algn="ctr"/>
                      <a:r>
                        <a:rPr lang="cs-CZ" dirty="0"/>
                        <a:t>1191</a:t>
                      </a:r>
                    </a:p>
                  </a:txBody>
                  <a:tcPr/>
                </a:tc>
                <a:tc>
                  <a:txBody>
                    <a:bodyPr/>
                    <a:lstStyle/>
                    <a:p>
                      <a:pPr algn="ctr"/>
                      <a:r>
                        <a:rPr lang="cs-CZ" dirty="0"/>
                        <a:t>318</a:t>
                      </a:r>
                    </a:p>
                  </a:txBody>
                  <a:tcPr/>
                </a:tc>
                <a:tc>
                  <a:txBody>
                    <a:bodyPr/>
                    <a:lstStyle/>
                    <a:p>
                      <a:pPr algn="ctr"/>
                      <a:r>
                        <a:rPr lang="cs-CZ" dirty="0"/>
                        <a:t>325</a:t>
                      </a:r>
                    </a:p>
                  </a:txBody>
                  <a:tcPr/>
                </a:tc>
                <a:tc>
                  <a:txBody>
                    <a:bodyPr/>
                    <a:lstStyle/>
                    <a:p>
                      <a:pPr algn="ctr"/>
                      <a:r>
                        <a:rPr lang="cs-CZ" dirty="0"/>
                        <a:t>90</a:t>
                      </a:r>
                    </a:p>
                  </a:txBody>
                  <a:tcPr/>
                </a:tc>
                <a:extLst>
                  <a:ext uri="{0D108BD9-81ED-4DB2-BD59-A6C34878D82A}">
                    <a16:rowId xmlns:a16="http://schemas.microsoft.com/office/drawing/2014/main" val="2380427798"/>
                  </a:ext>
                </a:extLst>
              </a:tr>
              <a:tr h="739287">
                <a:tc>
                  <a:txBody>
                    <a:bodyPr/>
                    <a:lstStyle/>
                    <a:p>
                      <a:pPr algn="ctr"/>
                      <a:r>
                        <a:rPr lang="en-US" b="1" dirty="0"/>
                        <a:t>2019</a:t>
                      </a:r>
                      <a:endParaRPr lang="cs-CZ" b="1" dirty="0"/>
                    </a:p>
                  </a:txBody>
                  <a:tcPr/>
                </a:tc>
                <a:tc>
                  <a:txBody>
                    <a:bodyPr/>
                    <a:lstStyle/>
                    <a:p>
                      <a:pPr algn="ctr"/>
                      <a:r>
                        <a:rPr lang="en-US" dirty="0"/>
                        <a:t>1412</a:t>
                      </a:r>
                      <a:endParaRPr lang="cs-CZ" dirty="0"/>
                    </a:p>
                  </a:txBody>
                  <a:tcPr/>
                </a:tc>
                <a:tc>
                  <a:txBody>
                    <a:bodyPr/>
                    <a:lstStyle/>
                    <a:p>
                      <a:pPr algn="ctr"/>
                      <a:r>
                        <a:rPr lang="en-US" dirty="0"/>
                        <a:t>401</a:t>
                      </a:r>
                      <a:endParaRPr lang="cs-CZ" dirty="0"/>
                    </a:p>
                  </a:txBody>
                  <a:tcPr/>
                </a:tc>
                <a:tc>
                  <a:txBody>
                    <a:bodyPr/>
                    <a:lstStyle/>
                    <a:p>
                      <a:pPr algn="ctr"/>
                      <a:r>
                        <a:rPr lang="en-US" dirty="0"/>
                        <a:t>286</a:t>
                      </a:r>
                      <a:endParaRPr lang="cs-CZ" dirty="0"/>
                    </a:p>
                  </a:txBody>
                  <a:tcPr/>
                </a:tc>
                <a:tc>
                  <a:txBody>
                    <a:bodyPr/>
                    <a:lstStyle/>
                    <a:p>
                      <a:pPr algn="ctr"/>
                      <a:r>
                        <a:rPr lang="en-US" dirty="0"/>
                        <a:t>84</a:t>
                      </a:r>
                      <a:endParaRPr lang="cs-CZ" dirty="0"/>
                    </a:p>
                  </a:txBody>
                  <a:tcPr/>
                </a:tc>
                <a:extLst>
                  <a:ext uri="{0D108BD9-81ED-4DB2-BD59-A6C34878D82A}">
                    <a16:rowId xmlns:a16="http://schemas.microsoft.com/office/drawing/2014/main" val="97227110"/>
                  </a:ext>
                </a:extLst>
              </a:tr>
            </a:tbl>
          </a:graphicData>
        </a:graphic>
      </p:graphicFrame>
    </p:spTree>
    <p:extLst>
      <p:ext uri="{BB962C8B-B14F-4D97-AF65-F5344CB8AC3E}">
        <p14:creationId xmlns:p14="http://schemas.microsoft.com/office/powerpoint/2010/main" val="3479354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05250-2268-481E-BFA6-289F649043A3}"/>
              </a:ext>
            </a:extLst>
          </p:cNvPr>
          <p:cNvSpPr>
            <a:spLocks noGrp="1"/>
          </p:cNvSpPr>
          <p:nvPr>
            <p:ph type="title"/>
          </p:nvPr>
        </p:nvSpPr>
        <p:spPr/>
        <p:txBody>
          <a:bodyPr/>
          <a:lstStyle/>
          <a:p>
            <a:r>
              <a:rPr lang="cs-CZ" dirty="0"/>
              <a:t>Dublin </a:t>
            </a:r>
            <a:r>
              <a:rPr lang="en-US" dirty="0"/>
              <a:t>system</a:t>
            </a:r>
          </a:p>
        </p:txBody>
      </p:sp>
      <p:sp>
        <p:nvSpPr>
          <p:cNvPr id="3" name="Content Placeholder 2">
            <a:extLst>
              <a:ext uri="{FF2B5EF4-FFF2-40B4-BE49-F238E27FC236}">
                <a16:creationId xmlns:a16="http://schemas.microsoft.com/office/drawing/2014/main" id="{BD840797-2B64-46F7-B0D4-2AF5405C80D5}"/>
              </a:ext>
            </a:extLst>
          </p:cNvPr>
          <p:cNvSpPr>
            <a:spLocks noGrp="1"/>
          </p:cNvSpPr>
          <p:nvPr>
            <p:ph idx="1"/>
          </p:nvPr>
        </p:nvSpPr>
        <p:spPr>
          <a:xfrm>
            <a:off x="2589212" y="1693889"/>
            <a:ext cx="8915400" cy="4217333"/>
          </a:xfrm>
        </p:spPr>
        <p:txBody>
          <a:bodyPr/>
          <a:lstStyle/>
          <a:p>
            <a:r>
              <a:rPr lang="cs-CZ" sz="2000" b="1" dirty="0"/>
              <a:t>a set </a:t>
            </a:r>
            <a:r>
              <a:rPr lang="en-US" sz="2000" b="1" dirty="0"/>
              <a:t>of</a:t>
            </a:r>
            <a:r>
              <a:rPr lang="cs-CZ" sz="2000" b="1" dirty="0"/>
              <a:t> </a:t>
            </a:r>
            <a:r>
              <a:rPr lang="en-US" sz="2000" b="1" dirty="0"/>
              <a:t>criteria and mechanisms </a:t>
            </a:r>
            <a:r>
              <a:rPr lang="en-US" sz="2000" dirty="0"/>
              <a:t>for determining which Member State is responsible for considering an application for international protection</a:t>
            </a:r>
          </a:p>
          <a:p>
            <a:r>
              <a:rPr lang="en-US" sz="2000" dirty="0"/>
              <a:t>establishes the principle that only one Member State is responsible for examining an asylum application</a:t>
            </a:r>
          </a:p>
          <a:p>
            <a:r>
              <a:rPr lang="en-US" sz="2000" dirty="0"/>
              <a:t>It aims to avoid the ‘</a:t>
            </a:r>
            <a:r>
              <a:rPr lang="en-US" sz="2000" b="1" dirty="0"/>
              <a:t>refugees in orbit</a:t>
            </a:r>
            <a:r>
              <a:rPr lang="en-US" sz="2000" dirty="0"/>
              <a:t>’ situation, where no Member State would be willing to accept responsibility for examining an application. </a:t>
            </a:r>
          </a:p>
          <a:p>
            <a:r>
              <a:rPr lang="en-US" sz="2000" dirty="0"/>
              <a:t>Also aims to avoid ‘</a:t>
            </a:r>
            <a:r>
              <a:rPr lang="en-US" sz="2000" b="1" dirty="0"/>
              <a:t>asylum shopping</a:t>
            </a:r>
            <a:r>
              <a:rPr lang="en-US" sz="2000" dirty="0"/>
              <a:t>’, where the same person applies for international protection in several Member States. </a:t>
            </a:r>
          </a:p>
          <a:p>
            <a:endParaRPr lang="en-US" dirty="0"/>
          </a:p>
        </p:txBody>
      </p:sp>
    </p:spTree>
    <p:extLst>
      <p:ext uri="{BB962C8B-B14F-4D97-AF65-F5344CB8AC3E}">
        <p14:creationId xmlns:p14="http://schemas.microsoft.com/office/powerpoint/2010/main" val="42885094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554636"/>
            <a:ext cx="8911687" cy="1350364"/>
          </a:xfrm>
        </p:spPr>
        <p:txBody>
          <a:bodyPr>
            <a:normAutofit fontScale="90000"/>
          </a:bodyPr>
          <a:lstStyle/>
          <a:p>
            <a:r>
              <a:rPr lang="en-US" dirty="0"/>
              <a:t>Question</a:t>
            </a:r>
            <a:r>
              <a:rPr lang="cs-CZ" dirty="0"/>
              <a:t>: </a:t>
            </a:r>
            <a:r>
              <a:rPr lang="cs-CZ" dirty="0" err="1"/>
              <a:t>Is</a:t>
            </a:r>
            <a:r>
              <a:rPr lang="cs-CZ" dirty="0"/>
              <a:t> a </a:t>
            </a:r>
            <a:r>
              <a:rPr lang="cs-CZ" dirty="0" err="1"/>
              <a:t>refugee</a:t>
            </a:r>
            <a:r>
              <a:rPr lang="cs-CZ" dirty="0"/>
              <a:t> </a:t>
            </a:r>
            <a:r>
              <a:rPr lang="cs-CZ" dirty="0" err="1"/>
              <a:t>pursuant</a:t>
            </a:r>
            <a:r>
              <a:rPr lang="cs-CZ" dirty="0"/>
              <a:t> to </a:t>
            </a:r>
            <a:r>
              <a:rPr lang="cs-CZ" dirty="0" err="1"/>
              <a:t>the</a:t>
            </a:r>
            <a:r>
              <a:rPr lang="cs-CZ" dirty="0"/>
              <a:t> Dublin </a:t>
            </a:r>
            <a:r>
              <a:rPr lang="en-US" dirty="0"/>
              <a:t>III </a:t>
            </a:r>
            <a:r>
              <a:rPr lang="cs-CZ" dirty="0" err="1"/>
              <a:t>Regulation</a:t>
            </a:r>
            <a:r>
              <a:rPr lang="cs-CZ" dirty="0"/>
              <a:t> </a:t>
            </a:r>
            <a:r>
              <a:rPr lang="cs-CZ" dirty="0" err="1"/>
              <a:t>obliged</a:t>
            </a:r>
            <a:r>
              <a:rPr lang="cs-CZ" dirty="0"/>
              <a:t> to </a:t>
            </a:r>
            <a:r>
              <a:rPr lang="cs-CZ" dirty="0" err="1"/>
              <a:t>apply</a:t>
            </a:r>
            <a:r>
              <a:rPr lang="cs-CZ" dirty="0"/>
              <a:t> </a:t>
            </a:r>
            <a:r>
              <a:rPr lang="cs-CZ" dirty="0" err="1"/>
              <a:t>for</a:t>
            </a:r>
            <a:r>
              <a:rPr lang="cs-CZ" dirty="0"/>
              <a:t> </a:t>
            </a:r>
            <a:r>
              <a:rPr lang="cs-CZ" dirty="0" err="1"/>
              <a:t>international</a:t>
            </a:r>
            <a:r>
              <a:rPr lang="cs-CZ" dirty="0"/>
              <a:t> </a:t>
            </a:r>
            <a:r>
              <a:rPr lang="en-US" dirty="0"/>
              <a:t>protection</a:t>
            </a:r>
            <a:r>
              <a:rPr lang="cs-CZ" dirty="0"/>
              <a:t> in </a:t>
            </a:r>
            <a:r>
              <a:rPr lang="cs-CZ" dirty="0" err="1"/>
              <a:t>the</a:t>
            </a:r>
            <a:r>
              <a:rPr lang="cs-CZ" dirty="0"/>
              <a:t> </a:t>
            </a:r>
            <a:r>
              <a:rPr lang="cs-CZ" dirty="0" err="1"/>
              <a:t>Membe</a:t>
            </a:r>
            <a:r>
              <a:rPr lang="en-US" dirty="0"/>
              <a:t>r State of entry?</a:t>
            </a:r>
            <a:br>
              <a:rPr lang="en-US" dirty="0"/>
            </a:br>
            <a:endParaRPr lang="cs-CZ" dirty="0"/>
          </a:p>
        </p:txBody>
      </p:sp>
      <p:sp>
        <p:nvSpPr>
          <p:cNvPr id="3" name="Zástupný symbol pro obsah 2"/>
          <p:cNvSpPr>
            <a:spLocks noGrp="1"/>
          </p:cNvSpPr>
          <p:nvPr>
            <p:ph idx="1"/>
          </p:nvPr>
        </p:nvSpPr>
        <p:spPr>
          <a:xfrm>
            <a:off x="2589212" y="2724150"/>
            <a:ext cx="8915400" cy="3187072"/>
          </a:xfrm>
        </p:spPr>
        <p:txBody>
          <a:bodyPr>
            <a:normAutofit fontScale="92500" lnSpcReduction="20000"/>
          </a:bodyPr>
          <a:lstStyle/>
          <a:p>
            <a:pPr>
              <a:buFont typeface="Arial" charset="0"/>
              <a:buChar char="•"/>
              <a:defRPr/>
            </a:pPr>
            <a:r>
              <a:rPr lang="en-US" dirty="0"/>
              <a:t>NO</a:t>
            </a:r>
            <a:endParaRPr lang="cs-CZ" dirty="0"/>
          </a:p>
          <a:p>
            <a:pPr>
              <a:buFont typeface="Arial" charset="0"/>
              <a:buChar char="•"/>
              <a:defRPr/>
            </a:pPr>
            <a:r>
              <a:rPr lang="en-US" dirty="0"/>
              <a:t>The Dublin III Regulation establishes the criteria and mechanisms for determining the MS responsible for examining an application for international protection lodged in one of the MS </a:t>
            </a:r>
            <a:endParaRPr lang="cs-CZ" dirty="0"/>
          </a:p>
          <a:p>
            <a:pPr>
              <a:buFont typeface="Arial" charset="0"/>
              <a:buChar char="•"/>
              <a:defRPr/>
            </a:pPr>
            <a:r>
              <a:rPr lang="en-US" dirty="0"/>
              <a:t>The Dublin III Regulation </a:t>
            </a:r>
            <a:r>
              <a:rPr lang="en-US" b="1" dirty="0"/>
              <a:t>does not oblige </a:t>
            </a:r>
            <a:r>
              <a:rPr lang="en-US" dirty="0"/>
              <a:t>applicants for international protection to make an application in the MS of first entry, however that does not mean that an applicant cannot be sent back to the MS of first entry (where Art. 13 applies)</a:t>
            </a:r>
            <a:endParaRPr lang="cs-CZ" dirty="0"/>
          </a:p>
          <a:p>
            <a:pPr>
              <a:buFont typeface="Arial" charset="0"/>
              <a:buChar char="•"/>
              <a:defRPr/>
            </a:pPr>
            <a:r>
              <a:rPr lang="cs-CZ" dirty="0"/>
              <a:t>! </a:t>
            </a:r>
            <a:r>
              <a:rPr lang="en-US" dirty="0"/>
              <a:t>The </a:t>
            </a:r>
            <a:r>
              <a:rPr lang="en-US" dirty="0">
                <a:hlinkClick r:id="rId3"/>
              </a:rPr>
              <a:t>proposal of the Dublin IV Regulation C</a:t>
            </a:r>
            <a:r>
              <a:rPr lang="cs-CZ" dirty="0">
                <a:hlinkClick r:id="rId3"/>
              </a:rPr>
              <a:t>OM(2016)270 </a:t>
            </a:r>
            <a:r>
              <a:rPr lang="en-US" dirty="0"/>
              <a:t>enlists the obligations of the applicants in its Article 4 (besides others to make an application in the MS where legally present or in the MS where entered into irregularly) </a:t>
            </a:r>
            <a:r>
              <a:rPr lang="cs-CZ" dirty="0"/>
              <a:t>+ </a:t>
            </a:r>
            <a:r>
              <a:rPr lang="en-US" dirty="0"/>
              <a:t>in Art.</a:t>
            </a:r>
            <a:r>
              <a:rPr lang="cs-CZ" dirty="0"/>
              <a:t> 5 </a:t>
            </a:r>
            <a:r>
              <a:rPr lang="en-US" dirty="0"/>
              <a:t>enlists the consequences of non-compliance</a:t>
            </a:r>
            <a:r>
              <a:rPr lang="cs-CZ" dirty="0"/>
              <a:t>)</a:t>
            </a:r>
          </a:p>
          <a:p>
            <a:pPr>
              <a:buFont typeface="Arial" charset="0"/>
              <a:buChar char="•"/>
              <a:defRPr/>
            </a:pPr>
            <a:endParaRPr lang="cs-CZ" dirty="0"/>
          </a:p>
          <a:p>
            <a:pPr>
              <a:buFont typeface="Arial" charset="0"/>
              <a:buChar char="•"/>
              <a:defRPr/>
            </a:pPr>
            <a:endParaRPr lang="cs-CZ" dirty="0"/>
          </a:p>
          <a:p>
            <a:pPr marL="0" indent="0">
              <a:buNone/>
            </a:pPr>
            <a:endParaRPr lang="cs-CZ" dirty="0"/>
          </a:p>
        </p:txBody>
      </p:sp>
    </p:spTree>
    <p:extLst>
      <p:ext uri="{BB962C8B-B14F-4D97-AF65-F5344CB8AC3E}">
        <p14:creationId xmlns:p14="http://schemas.microsoft.com/office/powerpoint/2010/main" val="314476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588957" y="624110"/>
            <a:ext cx="10193312" cy="1280890"/>
          </a:xfrm>
        </p:spPr>
        <p:txBody>
          <a:bodyPr>
            <a:normAutofit/>
          </a:bodyPr>
          <a:lstStyle/>
          <a:p>
            <a:r>
              <a:rPr lang="en-US" b="1" dirty="0"/>
              <a:t>M.S.S. v Belgium and Greece</a:t>
            </a:r>
            <a:br>
              <a:rPr lang="en-US" dirty="0"/>
            </a:br>
            <a:r>
              <a:rPr lang="en-US" dirty="0"/>
              <a:t>European Court of Human Rights</a:t>
            </a:r>
            <a:endParaRPr lang="cs-CZ" dirty="0"/>
          </a:p>
        </p:txBody>
      </p:sp>
      <p:sp>
        <p:nvSpPr>
          <p:cNvPr id="3" name="Zástupný symbol pro obsah 2"/>
          <p:cNvSpPr>
            <a:spLocks noGrp="1"/>
          </p:cNvSpPr>
          <p:nvPr>
            <p:ph idx="1"/>
          </p:nvPr>
        </p:nvSpPr>
        <p:spPr>
          <a:xfrm>
            <a:off x="2409825" y="1828801"/>
            <a:ext cx="9094787" cy="5029200"/>
          </a:xfrm>
        </p:spPr>
        <p:txBody>
          <a:bodyPr>
            <a:noAutofit/>
          </a:bodyPr>
          <a:lstStyle/>
          <a:p>
            <a:pPr>
              <a:lnSpc>
                <a:spcPct val="80000"/>
              </a:lnSpc>
            </a:pPr>
            <a:r>
              <a:rPr lang="en-US" altLang="cs-CZ" sz="1200" dirty="0"/>
              <a:t>Judgment from  21 January </a:t>
            </a:r>
            <a:r>
              <a:rPr lang="cs-CZ" altLang="cs-CZ" sz="1200" dirty="0"/>
              <a:t>2011 </a:t>
            </a:r>
          </a:p>
          <a:p>
            <a:pPr marL="0" indent="0">
              <a:lnSpc>
                <a:spcPct val="80000"/>
              </a:lnSpc>
              <a:buNone/>
            </a:pPr>
            <a:r>
              <a:rPr lang="en-US" altLang="cs-CZ" sz="1200" dirty="0"/>
              <a:t>The case concerned an applicant for international protection from Afghanistan, who arrived to Greece and traveled further to Belgium, where he made an application for international protection </a:t>
            </a:r>
          </a:p>
          <a:p>
            <a:pPr marL="0" indent="0">
              <a:lnSpc>
                <a:spcPct val="80000"/>
              </a:lnSpc>
              <a:buNone/>
            </a:pPr>
            <a:r>
              <a:rPr lang="en-US" altLang="cs-CZ" sz="1200" dirty="0"/>
              <a:t>The European Court of Human Rights held that both Greece and Belgium breached their human rights obligations under</a:t>
            </a:r>
          </a:p>
          <a:p>
            <a:pPr marL="0" indent="0">
              <a:lnSpc>
                <a:spcPct val="80000"/>
              </a:lnSpc>
              <a:buNone/>
            </a:pPr>
            <a:r>
              <a:rPr lang="en-US" altLang="cs-CZ" sz="1200" dirty="0"/>
              <a:t>the European Convention on Human Rights </a:t>
            </a:r>
          </a:p>
          <a:p>
            <a:pPr marL="0" indent="0">
              <a:lnSpc>
                <a:spcPct val="80000"/>
              </a:lnSpc>
              <a:buNone/>
            </a:pPr>
            <a:r>
              <a:rPr lang="en-US" altLang="cs-CZ" sz="1200" dirty="0">
                <a:solidFill>
                  <a:srgbClr val="008273"/>
                </a:solidFill>
              </a:rPr>
              <a:t>Greece:</a:t>
            </a:r>
            <a:r>
              <a:rPr lang="cs-CZ" altLang="cs-CZ" sz="1200" dirty="0"/>
              <a:t> </a:t>
            </a:r>
          </a:p>
          <a:p>
            <a:pPr>
              <a:lnSpc>
                <a:spcPct val="80000"/>
              </a:lnSpc>
              <a:buFontTx/>
              <a:buChar char="-"/>
            </a:pPr>
            <a:r>
              <a:rPr lang="en-US" altLang="cs-CZ" sz="1200" dirty="0"/>
              <a:t>conditions of detention </a:t>
            </a:r>
            <a:r>
              <a:rPr lang="cs-CZ" altLang="cs-CZ" sz="1200" dirty="0"/>
              <a:t>(</a:t>
            </a:r>
            <a:r>
              <a:rPr lang="en-US" altLang="cs-CZ" sz="1200" dirty="0"/>
              <a:t>degrading treatment</a:t>
            </a:r>
            <a:r>
              <a:rPr lang="cs-CZ" altLang="cs-CZ" sz="1200" dirty="0"/>
              <a:t>),  </a:t>
            </a:r>
            <a:r>
              <a:rPr lang="en-US" altLang="cs-CZ" sz="1200" dirty="0"/>
              <a:t>unacceptable living conditions on the street </a:t>
            </a:r>
            <a:r>
              <a:rPr lang="cs-CZ" altLang="cs-CZ" sz="1200" dirty="0"/>
              <a:t>– </a:t>
            </a:r>
            <a:endParaRPr lang="en-US" altLang="cs-CZ" sz="1200" dirty="0"/>
          </a:p>
          <a:p>
            <a:pPr>
              <a:lnSpc>
                <a:spcPct val="80000"/>
              </a:lnSpc>
              <a:buFontTx/>
              <a:buChar char="-"/>
            </a:pPr>
            <a:r>
              <a:rPr lang="en-US" altLang="cs-CZ" sz="1200" dirty="0"/>
              <a:t>deficiencies in the asylum procedure in the applicant’s case and risk of his expulsion to Afghanistan without any serious examination of the merits of his asylum application and without any access to an effective remedy </a:t>
            </a:r>
            <a:endParaRPr lang="cs-CZ" altLang="cs-CZ" sz="1200" dirty="0"/>
          </a:p>
          <a:p>
            <a:pPr marL="0" indent="0">
              <a:lnSpc>
                <a:spcPct val="80000"/>
              </a:lnSpc>
              <a:buNone/>
            </a:pPr>
            <a:r>
              <a:rPr lang="cs-CZ" altLang="cs-CZ" sz="1200" dirty="0" err="1">
                <a:solidFill>
                  <a:srgbClr val="008273"/>
                </a:solidFill>
              </a:rPr>
              <a:t>Belgi</a:t>
            </a:r>
            <a:r>
              <a:rPr lang="en-US" altLang="cs-CZ" sz="1200" dirty="0">
                <a:solidFill>
                  <a:srgbClr val="008273"/>
                </a:solidFill>
              </a:rPr>
              <a:t>um:</a:t>
            </a:r>
            <a:endParaRPr lang="cs-CZ" altLang="cs-CZ" sz="1200" dirty="0">
              <a:solidFill>
                <a:srgbClr val="008273"/>
              </a:solidFill>
            </a:endParaRPr>
          </a:p>
          <a:p>
            <a:pPr>
              <a:lnSpc>
                <a:spcPct val="80000"/>
              </a:lnSpc>
              <a:buFontTx/>
              <a:buChar char="-"/>
            </a:pPr>
            <a:r>
              <a:rPr lang="en-US" altLang="cs-CZ" sz="1200" dirty="0"/>
              <a:t>by sending the applicant back to Greece, the Belgian authorities exposed him to risks linked to the deficiencies in the asylum procedure there </a:t>
            </a:r>
            <a:r>
              <a:rPr lang="cs-CZ" altLang="cs-CZ" sz="1200" dirty="0"/>
              <a:t>  </a:t>
            </a:r>
          </a:p>
          <a:p>
            <a:pPr>
              <a:lnSpc>
                <a:spcPct val="80000"/>
              </a:lnSpc>
              <a:buFontTx/>
              <a:buChar char="-"/>
            </a:pPr>
            <a:r>
              <a:rPr lang="en-US" altLang="cs-CZ" sz="1200" dirty="0"/>
              <a:t>there was no effective remedy against the transfer available to the applicant</a:t>
            </a:r>
          </a:p>
          <a:p>
            <a:pPr marL="0" indent="0">
              <a:lnSpc>
                <a:spcPct val="80000"/>
              </a:lnSpc>
              <a:buNone/>
            </a:pPr>
            <a:endParaRPr lang="en-US" altLang="cs-CZ" sz="1200" dirty="0"/>
          </a:p>
          <a:p>
            <a:pPr>
              <a:lnSpc>
                <a:spcPct val="80000"/>
              </a:lnSpc>
            </a:pPr>
            <a:r>
              <a:rPr lang="cs-CZ" altLang="cs-CZ" sz="1200" dirty="0">
                <a:hlinkClick r:id="rId3"/>
              </a:rPr>
              <a:t>Dublin</a:t>
            </a:r>
            <a:r>
              <a:rPr lang="en-US" altLang="cs-CZ" sz="1200" dirty="0">
                <a:hlinkClick r:id="rId3"/>
              </a:rPr>
              <a:t>’s Trap</a:t>
            </a:r>
            <a:endParaRPr lang="en-US" altLang="cs-CZ" sz="1200" dirty="0"/>
          </a:p>
          <a:p>
            <a:pPr>
              <a:lnSpc>
                <a:spcPct val="80000"/>
              </a:lnSpc>
            </a:pPr>
            <a:r>
              <a:rPr lang="en-US" altLang="cs-CZ" sz="1200" dirty="0">
                <a:hlinkClick r:id="rId4"/>
              </a:rPr>
              <a:t>Grand Chamber hearing</a:t>
            </a:r>
            <a:endParaRPr lang="en-US" altLang="cs-CZ" sz="1200" dirty="0"/>
          </a:p>
        </p:txBody>
      </p:sp>
    </p:spTree>
    <p:extLst>
      <p:ext uri="{BB962C8B-B14F-4D97-AF65-F5344CB8AC3E}">
        <p14:creationId xmlns:p14="http://schemas.microsoft.com/office/powerpoint/2010/main" val="13092750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Main shortcomings of the Dublin system</a:t>
            </a:r>
            <a:endParaRPr lang="cs-CZ" dirty="0"/>
          </a:p>
        </p:txBody>
      </p:sp>
      <p:sp>
        <p:nvSpPr>
          <p:cNvPr id="3" name="Zástupný symbol pro obsah 2"/>
          <p:cNvSpPr>
            <a:spLocks noGrp="1"/>
          </p:cNvSpPr>
          <p:nvPr>
            <p:ph idx="1"/>
          </p:nvPr>
        </p:nvSpPr>
        <p:spPr>
          <a:xfrm>
            <a:off x="2589212" y="2118946"/>
            <a:ext cx="8915400" cy="3792276"/>
          </a:xfrm>
        </p:spPr>
        <p:txBody>
          <a:bodyPr/>
          <a:lstStyle/>
          <a:p>
            <a:r>
              <a:rPr lang="en-US" dirty="0"/>
              <a:t>disproportionate distribution</a:t>
            </a:r>
            <a:r>
              <a:rPr lang="cs-CZ" dirty="0"/>
              <a:t> </a:t>
            </a:r>
            <a:r>
              <a:rPr lang="cs-CZ" dirty="0" err="1"/>
              <a:t>of</a:t>
            </a:r>
            <a:r>
              <a:rPr lang="cs-CZ" dirty="0"/>
              <a:t> </a:t>
            </a:r>
            <a:r>
              <a:rPr lang="en-US" dirty="0"/>
              <a:t>applications</a:t>
            </a:r>
            <a:r>
              <a:rPr lang="cs-CZ" dirty="0"/>
              <a:t> </a:t>
            </a:r>
            <a:r>
              <a:rPr lang="cs-CZ" dirty="0" err="1"/>
              <a:t>for</a:t>
            </a:r>
            <a:r>
              <a:rPr lang="cs-CZ" dirty="0"/>
              <a:t> </a:t>
            </a:r>
            <a:r>
              <a:rPr lang="cs-CZ" dirty="0" err="1"/>
              <a:t>international</a:t>
            </a:r>
            <a:r>
              <a:rPr lang="cs-CZ" dirty="0"/>
              <a:t> </a:t>
            </a:r>
            <a:r>
              <a:rPr lang="cs-CZ" dirty="0" err="1"/>
              <a:t>protection</a:t>
            </a:r>
            <a:r>
              <a:rPr lang="cs-CZ" dirty="0"/>
              <a:t> in </a:t>
            </a:r>
            <a:r>
              <a:rPr lang="cs-CZ" dirty="0" err="1"/>
              <a:t>the</a:t>
            </a:r>
            <a:r>
              <a:rPr lang="cs-CZ" dirty="0"/>
              <a:t> </a:t>
            </a:r>
            <a:r>
              <a:rPr lang="cs-CZ" dirty="0" err="1"/>
              <a:t>Member</a:t>
            </a:r>
            <a:r>
              <a:rPr lang="cs-CZ" dirty="0"/>
              <a:t> </a:t>
            </a:r>
            <a:r>
              <a:rPr lang="cs-CZ" dirty="0" err="1"/>
              <a:t>States</a:t>
            </a:r>
            <a:endParaRPr lang="cs-CZ" dirty="0"/>
          </a:p>
          <a:p>
            <a:r>
              <a:rPr lang="en-US" dirty="0"/>
              <a:t>c</a:t>
            </a:r>
            <a:r>
              <a:rPr lang="cs-CZ" dirty="0" err="1"/>
              <a:t>ontrary</a:t>
            </a:r>
            <a:r>
              <a:rPr lang="cs-CZ" dirty="0"/>
              <a:t> </a:t>
            </a:r>
            <a:r>
              <a:rPr lang="en-US" dirty="0"/>
              <a:t>with </a:t>
            </a:r>
            <a:r>
              <a:rPr lang="cs-CZ" dirty="0"/>
              <a:t>UNHCR</a:t>
            </a:r>
            <a:r>
              <a:rPr lang="en-US" dirty="0"/>
              <a:t>’s </a:t>
            </a:r>
            <a:r>
              <a:rPr lang="en-US" dirty="0" err="1"/>
              <a:t>recommodation</a:t>
            </a:r>
            <a:r>
              <a:rPr lang="en-US" dirty="0"/>
              <a:t> it does not take into account, in which MS the applicant would prefer to make his or her application</a:t>
            </a:r>
            <a:r>
              <a:rPr lang="cs-CZ" dirty="0"/>
              <a:t> </a:t>
            </a:r>
            <a:endParaRPr lang="en-US" dirty="0"/>
          </a:p>
          <a:p>
            <a:r>
              <a:rPr lang="en-US" dirty="0"/>
              <a:t>only a small number of requests to take back or take charge of the applicant result in transfer</a:t>
            </a:r>
            <a:endParaRPr lang="cs-CZ" dirty="0"/>
          </a:p>
        </p:txBody>
      </p:sp>
    </p:spTree>
    <p:extLst>
      <p:ext uri="{BB962C8B-B14F-4D97-AF65-F5344CB8AC3E}">
        <p14:creationId xmlns:p14="http://schemas.microsoft.com/office/powerpoint/2010/main" val="24658748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Further sources: </a:t>
            </a:r>
            <a:endParaRPr lang="cs-CZ" dirty="0"/>
          </a:p>
        </p:txBody>
      </p:sp>
      <p:sp>
        <p:nvSpPr>
          <p:cNvPr id="3" name="Zástupný symbol pro obsah 2"/>
          <p:cNvSpPr>
            <a:spLocks noGrp="1"/>
          </p:cNvSpPr>
          <p:nvPr>
            <p:ph idx="1"/>
          </p:nvPr>
        </p:nvSpPr>
        <p:spPr/>
        <p:txBody>
          <a:bodyPr/>
          <a:lstStyle/>
          <a:p>
            <a:pPr marL="0" indent="0">
              <a:buNone/>
            </a:pPr>
            <a:r>
              <a:rPr lang="en-US" dirty="0">
                <a:hlinkClick r:id="rId2"/>
              </a:rPr>
              <a:t>European Parliament – Dublin regulation on international protection applications</a:t>
            </a:r>
            <a:endParaRPr lang="en-US" dirty="0"/>
          </a:p>
          <a:p>
            <a:pPr marL="0" indent="0">
              <a:buNone/>
            </a:pPr>
            <a:r>
              <a:rPr lang="en-US" dirty="0">
                <a:hlinkClick r:id="rId3"/>
              </a:rPr>
              <a:t>European Asylum Support Office – Annual Report 2018, 2.6. Dublin system</a:t>
            </a:r>
            <a:endParaRPr lang="cs-CZ" dirty="0"/>
          </a:p>
        </p:txBody>
      </p:sp>
    </p:spTree>
    <p:extLst>
      <p:ext uri="{BB962C8B-B14F-4D97-AF65-F5344CB8AC3E}">
        <p14:creationId xmlns:p14="http://schemas.microsoft.com/office/powerpoint/2010/main" val="1363406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D5402-E387-4E53-833D-5050032F15D5}"/>
              </a:ext>
            </a:extLst>
          </p:cNvPr>
          <p:cNvSpPr>
            <a:spLocks noGrp="1"/>
          </p:cNvSpPr>
          <p:nvPr>
            <p:ph type="title"/>
          </p:nvPr>
        </p:nvSpPr>
        <p:spPr/>
        <p:txBody>
          <a:bodyPr>
            <a:normAutofit fontScale="90000"/>
          </a:bodyPr>
          <a:lstStyle/>
          <a:p>
            <a:r>
              <a:rPr lang="en-US" dirty="0"/>
              <a:t>Efforts for a fair distribution of applications for international protection</a:t>
            </a:r>
          </a:p>
        </p:txBody>
      </p:sp>
      <p:sp>
        <p:nvSpPr>
          <p:cNvPr id="3" name="Content Placeholder 2">
            <a:extLst>
              <a:ext uri="{FF2B5EF4-FFF2-40B4-BE49-F238E27FC236}">
                <a16:creationId xmlns:a16="http://schemas.microsoft.com/office/drawing/2014/main" id="{8BB0DA50-29B6-43C4-86C9-3C5F2EFCE0A4}"/>
              </a:ext>
            </a:extLst>
          </p:cNvPr>
          <p:cNvSpPr>
            <a:spLocks noGrp="1"/>
          </p:cNvSpPr>
          <p:nvPr>
            <p:ph idx="1"/>
          </p:nvPr>
        </p:nvSpPr>
        <p:spPr/>
        <p:txBody>
          <a:bodyPr>
            <a:normAutofit/>
          </a:bodyPr>
          <a:lstStyle/>
          <a:p>
            <a:pPr marL="0" indent="0">
              <a:buNone/>
            </a:pPr>
            <a:r>
              <a:rPr lang="en-US" dirty="0"/>
              <a:t>Council Decision (EU) 2015/1523 of 14 September 2015 and Council Decision (EU) 2015/1601 of 22 September 2015</a:t>
            </a:r>
          </a:p>
          <a:p>
            <a:pPr marL="0" indent="0">
              <a:buNone/>
            </a:pPr>
            <a:endParaRPr lang="en-US" dirty="0"/>
          </a:p>
          <a:p>
            <a:r>
              <a:rPr lang="en-US" dirty="0"/>
              <a:t>Establish provisional measures in the area of international protection for the benefit of Italy and of Greece due to an emergency situation of sudden inflow of third-country nationals in 2015</a:t>
            </a:r>
          </a:p>
          <a:p>
            <a:r>
              <a:rPr lang="en-US" dirty="0"/>
              <a:t>Requested the relocation of 40 000 persons in clear need of international protection (Council Decision 2015/1523) and  relocation of 120 000 persons in clear need of international protection (Council Decision 2015/1601) from Greece and Italy)</a:t>
            </a:r>
          </a:p>
        </p:txBody>
      </p:sp>
    </p:spTree>
    <p:extLst>
      <p:ext uri="{BB962C8B-B14F-4D97-AF65-F5344CB8AC3E}">
        <p14:creationId xmlns:p14="http://schemas.microsoft.com/office/powerpoint/2010/main" val="35222374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542ED-7192-41EB-9E42-1DC1EF0798F0}"/>
              </a:ext>
            </a:extLst>
          </p:cNvPr>
          <p:cNvSpPr>
            <a:spLocks noGrp="1"/>
          </p:cNvSpPr>
          <p:nvPr>
            <p:ph type="title"/>
          </p:nvPr>
        </p:nvSpPr>
        <p:spPr/>
        <p:txBody>
          <a:bodyPr>
            <a:normAutofit fontScale="90000"/>
          </a:bodyPr>
          <a:lstStyle/>
          <a:p>
            <a:r>
              <a:rPr lang="en-US" dirty="0"/>
              <a:t>Efforts for a fair distribution of applications for international protection </a:t>
            </a:r>
          </a:p>
        </p:txBody>
      </p:sp>
      <p:sp>
        <p:nvSpPr>
          <p:cNvPr id="3" name="Content Placeholder 2">
            <a:extLst>
              <a:ext uri="{FF2B5EF4-FFF2-40B4-BE49-F238E27FC236}">
                <a16:creationId xmlns:a16="http://schemas.microsoft.com/office/drawing/2014/main" id="{48BE8527-3860-4143-BF68-967CD9B8ABA6}"/>
              </a:ext>
            </a:extLst>
          </p:cNvPr>
          <p:cNvSpPr>
            <a:spLocks noGrp="1"/>
          </p:cNvSpPr>
          <p:nvPr>
            <p:ph idx="1"/>
          </p:nvPr>
        </p:nvSpPr>
        <p:spPr/>
        <p:txBody>
          <a:bodyPr/>
          <a:lstStyle/>
          <a:p>
            <a:pPr marL="0" indent="0">
              <a:buNone/>
            </a:pPr>
            <a:r>
              <a:rPr lang="en-US" dirty="0"/>
              <a:t>Council Decision (EU) 2015/1523 of 14 September 2015 and Council Decision (EU) 2015/1601 of 22 September 2015</a:t>
            </a:r>
          </a:p>
          <a:p>
            <a:r>
              <a:rPr lang="en-US" dirty="0"/>
              <a:t>Hungary (C-647/15) and Slovakia (C-643/15) lodged an action against these Council Decisions with the Court of Justice of the European Union (CJEU – the cases were joined and the CJEU dismissed the action on 6 September 2017</a:t>
            </a:r>
          </a:p>
          <a:p>
            <a:r>
              <a:rPr lang="en-US" dirty="0"/>
              <a:t>In 2017, the EU Commission brought actions against the Czech Republic (C-719/17), Hungary (C-718/17) and Poland (C-715/17) for failure to comply with the Council Decision (failure to relocate the assigned numbers of persons in clear need of international protection from Greece and Italy) – no final judgment has been issued by the CJEU yet</a:t>
            </a:r>
          </a:p>
          <a:p>
            <a:endParaRPr lang="en-US" dirty="0"/>
          </a:p>
        </p:txBody>
      </p:sp>
    </p:spTree>
    <p:extLst>
      <p:ext uri="{BB962C8B-B14F-4D97-AF65-F5344CB8AC3E}">
        <p14:creationId xmlns:p14="http://schemas.microsoft.com/office/powerpoint/2010/main" val="23281206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EF5BA-916C-4673-9D94-C4930632FEA8}"/>
              </a:ext>
            </a:extLst>
          </p:cNvPr>
          <p:cNvSpPr>
            <a:spLocks noGrp="1"/>
          </p:cNvSpPr>
          <p:nvPr>
            <p:ph type="title"/>
          </p:nvPr>
        </p:nvSpPr>
        <p:spPr/>
        <p:txBody>
          <a:bodyPr/>
          <a:lstStyle/>
          <a:p>
            <a:r>
              <a:rPr lang="en-US" dirty="0"/>
              <a:t>Reform of the Dublin System? </a:t>
            </a:r>
          </a:p>
        </p:txBody>
      </p:sp>
      <p:sp>
        <p:nvSpPr>
          <p:cNvPr id="3" name="Content Placeholder 2">
            <a:extLst>
              <a:ext uri="{FF2B5EF4-FFF2-40B4-BE49-F238E27FC236}">
                <a16:creationId xmlns:a16="http://schemas.microsoft.com/office/drawing/2014/main" id="{6078390D-6D55-458E-ADFE-FBDDB7ABD081}"/>
              </a:ext>
            </a:extLst>
          </p:cNvPr>
          <p:cNvSpPr>
            <a:spLocks noGrp="1"/>
          </p:cNvSpPr>
          <p:nvPr>
            <p:ph idx="1"/>
          </p:nvPr>
        </p:nvSpPr>
        <p:spPr/>
        <p:txBody>
          <a:bodyPr/>
          <a:lstStyle/>
          <a:p>
            <a:r>
              <a:rPr lang="en-US" dirty="0"/>
              <a:t>In the proposal of the Dublin IV Regulation, the Commission proposed a </a:t>
            </a:r>
            <a:r>
              <a:rPr lang="en-US" b="1" dirty="0"/>
              <a:t>corrective allocation mechanism</a:t>
            </a:r>
            <a:r>
              <a:rPr lang="en-US" dirty="0"/>
              <a:t>, which would be triggered automatically when a MS received disproportionate numbers of applications for international protection</a:t>
            </a:r>
          </a:p>
          <a:p>
            <a:r>
              <a:rPr lang="en-US" dirty="0"/>
              <a:t>If a MS refused to accept the applicant for international protection, a “</a:t>
            </a:r>
            <a:r>
              <a:rPr lang="en-US" b="1" dirty="0"/>
              <a:t>solidarity contribution</a:t>
            </a:r>
            <a:r>
              <a:rPr lang="en-US" dirty="0"/>
              <a:t>” would have to be made instead. </a:t>
            </a:r>
          </a:p>
          <a:p>
            <a:r>
              <a:rPr lang="en-US" dirty="0"/>
              <a:t>Reaching an agreement on the distribution of asylum-seekers seems to be one of the main reasons, why the Dublin IV Regulation is still undergoing the legislative procedure.</a:t>
            </a:r>
          </a:p>
        </p:txBody>
      </p:sp>
    </p:spTree>
    <p:extLst>
      <p:ext uri="{BB962C8B-B14F-4D97-AF65-F5344CB8AC3E}">
        <p14:creationId xmlns:p14="http://schemas.microsoft.com/office/powerpoint/2010/main" val="24913305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732D1-94F5-41BC-A6F5-1E33BF053223}"/>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CF53E067-9156-4FD7-A0D4-DEFB31944967}"/>
              </a:ext>
            </a:extLst>
          </p:cNvPr>
          <p:cNvSpPr>
            <a:spLocks noGrp="1"/>
          </p:cNvSpPr>
          <p:nvPr>
            <p:ph idx="1"/>
          </p:nvPr>
        </p:nvSpPr>
        <p:spPr/>
        <p:txBody>
          <a:bodyPr>
            <a:normAutofit/>
          </a:bodyPr>
          <a:lstStyle/>
          <a:p>
            <a:pPr marL="0" indent="0">
              <a:buNone/>
            </a:pPr>
            <a:r>
              <a:rPr lang="en-US" sz="2400" dirty="0"/>
              <a:t>In case of any questions or need for further information or clarification, contact me via e-mail at:</a:t>
            </a:r>
          </a:p>
          <a:p>
            <a:pPr marL="0" indent="0">
              <a:buNone/>
            </a:pPr>
            <a:endParaRPr lang="en-US" sz="2400" dirty="0"/>
          </a:p>
          <a:p>
            <a:pPr marL="0" indent="0">
              <a:buNone/>
            </a:pPr>
            <a:r>
              <a:rPr lang="en-US" sz="2400" dirty="0">
                <a:hlinkClick r:id="rId2"/>
              </a:rPr>
              <a:t>beata@mail.muni.cz</a:t>
            </a:r>
            <a:r>
              <a:rPr lang="en-US" sz="2400" dirty="0"/>
              <a:t> or </a:t>
            </a:r>
            <a:r>
              <a:rPr lang="en-US" sz="2400" dirty="0">
                <a:hlinkClick r:id="rId3"/>
              </a:rPr>
              <a:t>beata.szakacsova@ochrance.cz</a:t>
            </a:r>
            <a:r>
              <a:rPr lang="en-US" sz="2400" dirty="0"/>
              <a:t> </a:t>
            </a:r>
          </a:p>
        </p:txBody>
      </p:sp>
    </p:spTree>
    <p:extLst>
      <p:ext uri="{BB962C8B-B14F-4D97-AF65-F5344CB8AC3E}">
        <p14:creationId xmlns:p14="http://schemas.microsoft.com/office/powerpoint/2010/main" val="1741959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6C5DD-8D88-4149-9C14-4B501E77AF3F}"/>
              </a:ext>
            </a:extLst>
          </p:cNvPr>
          <p:cNvSpPr>
            <a:spLocks noGrp="1"/>
          </p:cNvSpPr>
          <p:nvPr>
            <p:ph type="title"/>
          </p:nvPr>
        </p:nvSpPr>
        <p:spPr/>
        <p:txBody>
          <a:bodyPr/>
          <a:lstStyle/>
          <a:p>
            <a:r>
              <a:rPr lang="en-US" dirty="0"/>
              <a:t>Dublin system – legal basis</a:t>
            </a:r>
          </a:p>
        </p:txBody>
      </p:sp>
      <p:sp>
        <p:nvSpPr>
          <p:cNvPr id="3" name="Content Placeholder 2">
            <a:extLst>
              <a:ext uri="{FF2B5EF4-FFF2-40B4-BE49-F238E27FC236}">
                <a16:creationId xmlns:a16="http://schemas.microsoft.com/office/drawing/2014/main" id="{9302AD74-795D-4B04-A840-5C5B16601910}"/>
              </a:ext>
            </a:extLst>
          </p:cNvPr>
          <p:cNvSpPr>
            <a:spLocks noGrp="1"/>
          </p:cNvSpPr>
          <p:nvPr>
            <p:ph idx="1"/>
          </p:nvPr>
        </p:nvSpPr>
        <p:spPr/>
        <p:txBody>
          <a:bodyPr>
            <a:normAutofit fontScale="92500"/>
          </a:bodyPr>
          <a:lstStyle/>
          <a:p>
            <a:pPr marL="0" indent="0">
              <a:buNone/>
              <a:defRPr/>
            </a:pPr>
            <a:r>
              <a:rPr lang="en-US" dirty="0"/>
              <a:t>Article</a:t>
            </a:r>
            <a:r>
              <a:rPr lang="cs-CZ" dirty="0"/>
              <a:t> 78 </a:t>
            </a:r>
            <a:r>
              <a:rPr lang="en-US" dirty="0"/>
              <a:t>TF</a:t>
            </a:r>
            <a:r>
              <a:rPr lang="cs-CZ" dirty="0"/>
              <a:t>EU</a:t>
            </a:r>
          </a:p>
          <a:p>
            <a:pPr>
              <a:buFont typeface="Arial" charset="0"/>
              <a:buChar char="•"/>
              <a:defRPr/>
            </a:pPr>
            <a:r>
              <a:rPr lang="en-US" dirty="0"/>
              <a:t>1. The Union shall develop </a:t>
            </a:r>
            <a:r>
              <a:rPr lang="en-US" b="1" dirty="0"/>
              <a:t>a common policy on asylum, subsidiary protection and temporary protection </a:t>
            </a:r>
            <a:r>
              <a:rPr lang="en-US" dirty="0"/>
              <a:t>with a view to offering appropriate status to any third-country national requiring international protection and ensuring compliance with the principle of </a:t>
            </a:r>
            <a:r>
              <a:rPr lang="en-US" b="1" dirty="0"/>
              <a:t>non-refoulement</a:t>
            </a:r>
            <a:r>
              <a:rPr lang="en-US" dirty="0"/>
              <a:t>. (…in accordance with the </a:t>
            </a:r>
            <a:r>
              <a:rPr lang="en-US" b="1" dirty="0"/>
              <a:t>Geneva Convention </a:t>
            </a:r>
            <a:r>
              <a:rPr lang="en-US" dirty="0"/>
              <a:t>of 28 July 1951 and the Protocol of 31 January 1967 relating to the status of refugees, and other relevant treaties)</a:t>
            </a:r>
          </a:p>
          <a:p>
            <a:pPr>
              <a:buFont typeface="Arial" charset="0"/>
              <a:buChar char="•"/>
              <a:defRPr/>
            </a:pPr>
            <a:r>
              <a:rPr lang="en-US" dirty="0"/>
              <a:t>2 For the purposes of paragraph 1, the European Parliament and the Council, acting in accordance with the ordinary legislative procedure, shall adopt measures for a </a:t>
            </a:r>
            <a:r>
              <a:rPr lang="en-US" b="1" dirty="0"/>
              <a:t>common European asylum system </a:t>
            </a:r>
            <a:r>
              <a:rPr lang="en-US" dirty="0"/>
              <a:t>comprising: </a:t>
            </a:r>
            <a:r>
              <a:rPr lang="cs-CZ" dirty="0"/>
              <a:t> </a:t>
            </a:r>
            <a:r>
              <a:rPr lang="cs-CZ" b="1" dirty="0"/>
              <a:t>	</a:t>
            </a:r>
            <a:endParaRPr lang="en-US" b="1" dirty="0"/>
          </a:p>
          <a:p>
            <a:pPr>
              <a:buFont typeface="Arial" charset="0"/>
              <a:buChar char="•"/>
              <a:defRPr/>
            </a:pPr>
            <a:r>
              <a:rPr lang="cs-CZ" b="1" dirty="0"/>
              <a:t>e)</a:t>
            </a:r>
            <a:r>
              <a:rPr lang="en-US" b="1" dirty="0"/>
              <a:t> criteria and mechanisms for determining which Member State is responsible for considering an application for asylum or subsidiary protection; </a:t>
            </a:r>
            <a:r>
              <a:rPr lang="cs-CZ" dirty="0"/>
              <a:t>(…)</a:t>
            </a:r>
          </a:p>
          <a:p>
            <a:endParaRPr lang="en-US" dirty="0"/>
          </a:p>
        </p:txBody>
      </p:sp>
    </p:spTree>
    <p:extLst>
      <p:ext uri="{BB962C8B-B14F-4D97-AF65-F5344CB8AC3E}">
        <p14:creationId xmlns:p14="http://schemas.microsoft.com/office/powerpoint/2010/main" val="3848930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2BFF4-3AB5-407F-9B66-A3F385CCF0C0}"/>
              </a:ext>
            </a:extLst>
          </p:cNvPr>
          <p:cNvSpPr>
            <a:spLocks noGrp="1"/>
          </p:cNvSpPr>
          <p:nvPr>
            <p:ph type="title"/>
          </p:nvPr>
        </p:nvSpPr>
        <p:spPr/>
        <p:txBody>
          <a:bodyPr/>
          <a:lstStyle/>
          <a:p>
            <a:r>
              <a:rPr lang="en-US" dirty="0"/>
              <a:t>Dublin system – legal basis</a:t>
            </a:r>
          </a:p>
        </p:txBody>
      </p:sp>
      <p:sp>
        <p:nvSpPr>
          <p:cNvPr id="3" name="Content Placeholder 2">
            <a:extLst>
              <a:ext uri="{FF2B5EF4-FFF2-40B4-BE49-F238E27FC236}">
                <a16:creationId xmlns:a16="http://schemas.microsoft.com/office/drawing/2014/main" id="{FAF3C6B5-881B-4893-B9E9-49E708A1855E}"/>
              </a:ext>
            </a:extLst>
          </p:cNvPr>
          <p:cNvSpPr>
            <a:spLocks noGrp="1"/>
          </p:cNvSpPr>
          <p:nvPr>
            <p:ph idx="1"/>
          </p:nvPr>
        </p:nvSpPr>
        <p:spPr>
          <a:xfrm>
            <a:off x="2589212" y="1288473"/>
            <a:ext cx="8915400" cy="5330536"/>
          </a:xfrm>
        </p:spPr>
        <p:txBody>
          <a:bodyPr>
            <a:normAutofit fontScale="92500" lnSpcReduction="10000"/>
          </a:bodyPr>
          <a:lstStyle/>
          <a:p>
            <a:pPr marL="457200">
              <a:lnSpc>
                <a:spcPct val="80000"/>
              </a:lnSpc>
            </a:pPr>
            <a:r>
              <a:rPr lang="en-US" altLang="cs-CZ" sz="1600" dirty="0"/>
              <a:t>Article 78 (3) TFEU</a:t>
            </a:r>
            <a:endParaRPr lang="cs-CZ" altLang="cs-CZ" sz="1600" dirty="0"/>
          </a:p>
          <a:p>
            <a:pPr marL="457200" indent="-457200">
              <a:buFont typeface="Arial" panose="020B0604020202020204" pitchFamily="34" charset="0"/>
              <a:buNone/>
            </a:pPr>
            <a:r>
              <a:rPr lang="cs-CZ" altLang="cs-CZ" dirty="0"/>
              <a:t>	</a:t>
            </a:r>
            <a:r>
              <a:rPr lang="en-US" altLang="cs-CZ" dirty="0"/>
              <a:t>In the case of one or more Member States being confronted by </a:t>
            </a:r>
            <a:r>
              <a:rPr lang="en-US" altLang="cs-CZ" b="1" dirty="0"/>
              <a:t>an emergency situation characterized by a sudden inflow </a:t>
            </a:r>
            <a:r>
              <a:rPr lang="en-US" altLang="cs-CZ" dirty="0"/>
              <a:t>of nationals of third countries, the Council, on a proposal of the Commission, may adopt provisional measures for the benefit of the Member State(s) concerned. It shall act after consulting the European Parliament. </a:t>
            </a:r>
          </a:p>
          <a:p>
            <a:pPr marL="457200" indent="-457200">
              <a:buFont typeface="Arial" panose="020B0604020202020204" pitchFamily="34" charset="0"/>
              <a:buNone/>
            </a:pPr>
            <a:r>
              <a:rPr lang="en-US" altLang="cs-CZ" dirty="0"/>
              <a:t>	</a:t>
            </a:r>
          </a:p>
          <a:p>
            <a:pPr marL="457200" indent="-457200">
              <a:buFont typeface="Arial" panose="020B0604020202020204" pitchFamily="34" charset="0"/>
              <a:buNone/>
            </a:pPr>
            <a:r>
              <a:rPr lang="en-US" altLang="cs-CZ" dirty="0"/>
              <a:t>	Legal basis for the Council Decision (EU) 2015/1523 of 14 September 2015 and consequently Council Decision (EU) 2015/1601 of 22 September 2015 establishing provisional measures in the area of international protection for the benefit of Italy and Greece </a:t>
            </a:r>
            <a:r>
              <a:rPr lang="en-US" altLang="cs-CZ" b="1" dirty="0"/>
              <a:t>– a temporary and exceptional relocation mechanism from Italy and Greece to other Member States of persons in clear need of international protection</a:t>
            </a:r>
          </a:p>
          <a:p>
            <a:pPr marL="457200" indent="-457200">
              <a:buFont typeface="Arial" panose="020B0604020202020204" pitchFamily="34" charset="0"/>
              <a:buNone/>
            </a:pPr>
            <a:endParaRPr lang="cs-CZ" altLang="cs-CZ" dirty="0"/>
          </a:p>
          <a:p>
            <a:pPr marL="457200" indent="-457200"/>
            <a:r>
              <a:rPr lang="en-US" altLang="cs-CZ" dirty="0"/>
              <a:t>Article 80 TFEU</a:t>
            </a:r>
            <a:endParaRPr lang="cs-CZ" altLang="cs-CZ" dirty="0"/>
          </a:p>
          <a:p>
            <a:pPr marL="457200" indent="-457200">
              <a:buFont typeface="Arial" panose="020B0604020202020204" pitchFamily="34" charset="0"/>
              <a:buNone/>
            </a:pPr>
            <a:r>
              <a:rPr lang="cs-CZ" altLang="cs-CZ" dirty="0"/>
              <a:t>	</a:t>
            </a:r>
            <a:r>
              <a:rPr lang="en-US" altLang="cs-CZ" dirty="0"/>
              <a:t>The policies of the Union set out in this Chapter and their implementation shall be governed by </a:t>
            </a:r>
            <a:r>
              <a:rPr lang="en-US" altLang="cs-CZ" b="1" dirty="0"/>
              <a:t>the principle of solidarity and fair sharing of responsibility, including its financial implications, between the Member States</a:t>
            </a:r>
            <a:r>
              <a:rPr lang="en-US" altLang="cs-CZ" dirty="0"/>
              <a:t>. (…)</a:t>
            </a:r>
            <a:r>
              <a:rPr lang="cs-CZ" altLang="cs-CZ" dirty="0"/>
              <a:t> </a:t>
            </a:r>
            <a:endParaRPr lang="en-US" dirty="0"/>
          </a:p>
        </p:txBody>
      </p:sp>
    </p:spTree>
    <p:extLst>
      <p:ext uri="{BB962C8B-B14F-4D97-AF65-F5344CB8AC3E}">
        <p14:creationId xmlns:p14="http://schemas.microsoft.com/office/powerpoint/2010/main" val="327587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51866-56F8-405C-AC3A-163FC52D4D7D}"/>
              </a:ext>
            </a:extLst>
          </p:cNvPr>
          <p:cNvSpPr>
            <a:spLocks noGrp="1"/>
          </p:cNvSpPr>
          <p:nvPr>
            <p:ph type="title"/>
          </p:nvPr>
        </p:nvSpPr>
        <p:spPr>
          <a:xfrm>
            <a:off x="1813811" y="624110"/>
            <a:ext cx="9690802" cy="1280890"/>
          </a:xfrm>
        </p:spPr>
        <p:txBody>
          <a:bodyPr/>
          <a:lstStyle/>
          <a:p>
            <a:r>
              <a:rPr lang="en-US" dirty="0"/>
              <a:t>How did we arrive to the Dublin </a:t>
            </a:r>
            <a:r>
              <a:rPr lang="en-US" b="1" dirty="0"/>
              <a:t>III </a:t>
            </a:r>
            <a:r>
              <a:rPr lang="en-US" dirty="0"/>
              <a:t>Regulation? </a:t>
            </a:r>
          </a:p>
        </p:txBody>
      </p:sp>
      <p:sp>
        <p:nvSpPr>
          <p:cNvPr id="3" name="Content Placeholder 2">
            <a:extLst>
              <a:ext uri="{FF2B5EF4-FFF2-40B4-BE49-F238E27FC236}">
                <a16:creationId xmlns:a16="http://schemas.microsoft.com/office/drawing/2014/main" id="{F6F7150A-0270-4BBB-8DED-ED763C44E6F4}"/>
              </a:ext>
            </a:extLst>
          </p:cNvPr>
          <p:cNvSpPr>
            <a:spLocks noGrp="1"/>
          </p:cNvSpPr>
          <p:nvPr>
            <p:ph idx="1"/>
          </p:nvPr>
        </p:nvSpPr>
        <p:spPr>
          <a:xfrm>
            <a:off x="1813810" y="2133599"/>
            <a:ext cx="9690802" cy="4342151"/>
          </a:xfrm>
        </p:spPr>
        <p:txBody>
          <a:bodyPr>
            <a:normAutofit lnSpcReduction="10000"/>
          </a:bodyPr>
          <a:lstStyle/>
          <a:p>
            <a:pPr>
              <a:buFont typeface="Arial" charset="0"/>
              <a:buChar char="•"/>
              <a:defRPr/>
            </a:pPr>
            <a:r>
              <a:rPr lang="en-US" altLang="cs-CZ" dirty="0"/>
              <a:t>Dublin Convention </a:t>
            </a:r>
            <a:r>
              <a:rPr lang="cs-CZ" altLang="cs-CZ" dirty="0"/>
              <a:t>(</a:t>
            </a:r>
            <a:r>
              <a:rPr lang="en-US" altLang="cs-CZ" dirty="0"/>
              <a:t>signed in Dublin, Ireland, on 15 June </a:t>
            </a:r>
            <a:r>
              <a:rPr lang="cs-CZ" altLang="cs-CZ" dirty="0"/>
              <a:t>1990, </a:t>
            </a:r>
            <a:r>
              <a:rPr lang="en-US" altLang="cs-CZ" dirty="0"/>
              <a:t>in effect from</a:t>
            </a:r>
            <a:r>
              <a:rPr lang="cs-CZ" altLang="cs-CZ" dirty="0"/>
              <a:t> 1997)</a:t>
            </a:r>
            <a:r>
              <a:rPr lang="en-US" altLang="cs-CZ" dirty="0"/>
              <a:t> </a:t>
            </a:r>
            <a:endParaRPr lang="cs-CZ" altLang="cs-CZ" dirty="0"/>
          </a:p>
          <a:p>
            <a:pPr>
              <a:buFont typeface="Arial" charset="0"/>
              <a:buChar char="•"/>
              <a:defRPr/>
            </a:pPr>
            <a:r>
              <a:rPr lang="en-US" altLang="cs-CZ" dirty="0"/>
              <a:t>Dublin II Regulation </a:t>
            </a:r>
            <a:r>
              <a:rPr lang="cs-CZ" altLang="cs-CZ" dirty="0"/>
              <a:t>(</a:t>
            </a:r>
            <a:r>
              <a:rPr lang="en-US" altLang="cs-CZ" dirty="0"/>
              <a:t>no</a:t>
            </a:r>
            <a:r>
              <a:rPr lang="cs-CZ" altLang="cs-CZ" dirty="0"/>
              <a:t> 343/2003)</a:t>
            </a:r>
            <a:r>
              <a:rPr lang="en-US" altLang="cs-CZ" dirty="0"/>
              <a:t> – replaced the Dublin Convention in 2003</a:t>
            </a:r>
            <a:endParaRPr lang="cs-CZ" altLang="cs-CZ" dirty="0"/>
          </a:p>
          <a:p>
            <a:pPr>
              <a:buFont typeface="Arial" charset="0"/>
              <a:buChar char="•"/>
              <a:defRPr/>
            </a:pPr>
            <a:r>
              <a:rPr lang="en-US" altLang="cs-CZ" dirty="0"/>
              <a:t>Dublin III Regulation </a:t>
            </a:r>
            <a:r>
              <a:rPr lang="cs-CZ" altLang="cs-CZ" dirty="0"/>
              <a:t>(</a:t>
            </a:r>
            <a:r>
              <a:rPr lang="en-US" altLang="cs-CZ" dirty="0"/>
              <a:t>no</a:t>
            </a:r>
            <a:r>
              <a:rPr lang="cs-CZ" altLang="cs-CZ" dirty="0"/>
              <a:t> 604/2013) – </a:t>
            </a:r>
            <a:r>
              <a:rPr lang="en-US" altLang="cs-CZ" dirty="0"/>
              <a:t>in force since 1 January 2014</a:t>
            </a:r>
          </a:p>
          <a:p>
            <a:pPr>
              <a:buFont typeface="Arial" charset="0"/>
              <a:buChar char="•"/>
              <a:defRPr/>
            </a:pPr>
            <a:endParaRPr lang="en-US" altLang="cs-CZ" dirty="0"/>
          </a:p>
          <a:p>
            <a:pPr>
              <a:buFont typeface="Arial" charset="0"/>
              <a:buChar char="•"/>
              <a:defRPr/>
            </a:pPr>
            <a:r>
              <a:rPr lang="en-US" altLang="cs-CZ" dirty="0"/>
              <a:t>In 2016  -  the Commission proposed a draft of the Dublin IV Regulation COM(2016)270 (still in the legislative process – not yet finalized nor in effect!) </a:t>
            </a:r>
          </a:p>
          <a:p>
            <a:pPr marL="0" indent="0">
              <a:buNone/>
              <a:defRPr/>
            </a:pPr>
            <a:r>
              <a:rPr lang="en-US" altLang="cs-CZ" dirty="0"/>
              <a:t>	The main elements of the proposal:</a:t>
            </a:r>
          </a:p>
          <a:p>
            <a:pPr marL="0" indent="0">
              <a:buNone/>
              <a:defRPr/>
            </a:pPr>
            <a:r>
              <a:rPr lang="en-US" altLang="cs-CZ" dirty="0"/>
              <a:t>		- a new automated system to monitor the number of applicants for 					international protection and the number of persons effectively resettled 			by each Member State</a:t>
            </a:r>
          </a:p>
          <a:p>
            <a:pPr marL="0" indent="0">
              <a:buNone/>
              <a:defRPr/>
            </a:pPr>
            <a:r>
              <a:rPr lang="en-US" altLang="cs-CZ" dirty="0"/>
              <a:t>		- a reference key to determine when a Member State is under 						disproportionate asylum pressure</a:t>
            </a:r>
          </a:p>
          <a:p>
            <a:pPr marL="0" indent="0">
              <a:buNone/>
              <a:defRPr/>
            </a:pPr>
            <a:r>
              <a:rPr lang="en-US" altLang="cs-CZ" dirty="0"/>
              <a:t>		- a fairness mechanism to address and alleviate that pressure</a:t>
            </a:r>
          </a:p>
          <a:p>
            <a:pPr>
              <a:buFont typeface="Arial" charset="0"/>
              <a:buChar char="•"/>
              <a:defRPr/>
            </a:pPr>
            <a:endParaRPr lang="cs-CZ" altLang="cs-CZ" dirty="0"/>
          </a:p>
          <a:p>
            <a:endParaRPr lang="en-US" dirty="0"/>
          </a:p>
        </p:txBody>
      </p:sp>
    </p:spTree>
    <p:extLst>
      <p:ext uri="{BB962C8B-B14F-4D97-AF65-F5344CB8AC3E}">
        <p14:creationId xmlns:p14="http://schemas.microsoft.com/office/powerpoint/2010/main" val="3542311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D10B9-F960-492B-9DD7-AD0A69DBF124}"/>
              </a:ext>
            </a:extLst>
          </p:cNvPr>
          <p:cNvSpPr>
            <a:spLocks noGrp="1"/>
          </p:cNvSpPr>
          <p:nvPr>
            <p:ph type="title"/>
          </p:nvPr>
        </p:nvSpPr>
        <p:spPr/>
        <p:txBody>
          <a:bodyPr/>
          <a:lstStyle/>
          <a:p>
            <a:r>
              <a:rPr lang="en-US" dirty="0"/>
              <a:t>Which states participate on the Dublin system? </a:t>
            </a:r>
          </a:p>
        </p:txBody>
      </p:sp>
      <p:sp>
        <p:nvSpPr>
          <p:cNvPr id="3" name="Content Placeholder 2">
            <a:extLst>
              <a:ext uri="{FF2B5EF4-FFF2-40B4-BE49-F238E27FC236}">
                <a16:creationId xmlns:a16="http://schemas.microsoft.com/office/drawing/2014/main" id="{77D5F301-6371-41A7-93A0-415CA8131740}"/>
              </a:ext>
            </a:extLst>
          </p:cNvPr>
          <p:cNvSpPr>
            <a:spLocks noGrp="1"/>
          </p:cNvSpPr>
          <p:nvPr>
            <p:ph idx="1"/>
          </p:nvPr>
        </p:nvSpPr>
        <p:spPr/>
        <p:txBody>
          <a:bodyPr>
            <a:normAutofit/>
          </a:bodyPr>
          <a:lstStyle/>
          <a:p>
            <a:r>
              <a:rPr lang="en-US" dirty="0"/>
              <a:t>the EU Member States except for Denmark(Austria, Belgium, Croatia, Cyprus, Czech Republic, Estonia, Finland, France, Germany, Greece, Hungary, Ireland, Italy, Latvia, Lithuania, Luxembourg, Malta, Netherlands, Poland, Portugal, Romania, Slovakia, Slovenia, Spain and Sweden)	</a:t>
            </a:r>
          </a:p>
          <a:p>
            <a:pPr marL="0" indent="0">
              <a:buNone/>
            </a:pPr>
            <a:r>
              <a:rPr lang="en-US" dirty="0"/>
              <a:t>     ! Denmark is bound by the Dublin rules by means of a treaty instead of the 	regulation</a:t>
            </a:r>
          </a:p>
          <a:p>
            <a:r>
              <a:rPr lang="en-US" altLang="cs-CZ" dirty="0"/>
              <a:t>Iceland, Norway, Switzerland and Lichtenstein </a:t>
            </a:r>
          </a:p>
          <a:p>
            <a:pPr marL="0" indent="0">
              <a:buNone/>
            </a:pPr>
            <a:endParaRPr lang="en-US" altLang="cs-CZ" dirty="0"/>
          </a:p>
          <a:p>
            <a:r>
              <a:rPr lang="en-US" dirty="0"/>
              <a:t>the Dublin III Regulation is no longer part of the United Kingdom law, only some parts continue to apply under transitional provisions for requests made before the transition</a:t>
            </a:r>
          </a:p>
        </p:txBody>
      </p:sp>
    </p:spTree>
    <p:extLst>
      <p:ext uri="{BB962C8B-B14F-4D97-AF65-F5344CB8AC3E}">
        <p14:creationId xmlns:p14="http://schemas.microsoft.com/office/powerpoint/2010/main" val="3679233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AC560-7FF8-4C00-9141-DA97ED996179}"/>
              </a:ext>
            </a:extLst>
          </p:cNvPr>
          <p:cNvSpPr>
            <a:spLocks noGrp="1"/>
          </p:cNvSpPr>
          <p:nvPr>
            <p:ph type="title"/>
          </p:nvPr>
        </p:nvSpPr>
        <p:spPr/>
        <p:txBody>
          <a:bodyPr/>
          <a:lstStyle/>
          <a:p>
            <a:r>
              <a:rPr lang="en-US" dirty="0"/>
              <a:t>Criteria for establishing responsibility</a:t>
            </a:r>
          </a:p>
        </p:txBody>
      </p:sp>
      <p:sp>
        <p:nvSpPr>
          <p:cNvPr id="3" name="Content Placeholder 2">
            <a:extLst>
              <a:ext uri="{FF2B5EF4-FFF2-40B4-BE49-F238E27FC236}">
                <a16:creationId xmlns:a16="http://schemas.microsoft.com/office/drawing/2014/main" id="{47B9029B-5FE4-4B02-9C29-F82B50FFA4F7}"/>
              </a:ext>
            </a:extLst>
          </p:cNvPr>
          <p:cNvSpPr>
            <a:spLocks noGrp="1"/>
          </p:cNvSpPr>
          <p:nvPr>
            <p:ph idx="1"/>
          </p:nvPr>
        </p:nvSpPr>
        <p:spPr>
          <a:xfrm>
            <a:off x="2271860" y="2133600"/>
            <a:ext cx="9232752" cy="3777622"/>
          </a:xfrm>
        </p:spPr>
        <p:txBody>
          <a:bodyPr>
            <a:normAutofit fontScale="77500" lnSpcReduction="20000"/>
          </a:bodyPr>
          <a:lstStyle/>
          <a:p>
            <a:pPr marL="0" indent="0">
              <a:buNone/>
            </a:pPr>
            <a:r>
              <a:rPr lang="en-US" b="1" dirty="0"/>
              <a:t>Article</a:t>
            </a:r>
            <a:r>
              <a:rPr lang="cs-CZ" b="1" dirty="0"/>
              <a:t> 3</a:t>
            </a:r>
            <a:r>
              <a:rPr lang="en-US" b="1" dirty="0"/>
              <a:t>(1) of the Dublin III Regulation – Access to the procedure for examining an application for international protection</a:t>
            </a:r>
          </a:p>
          <a:p>
            <a:pPr marL="0" indent="0">
              <a:buNone/>
            </a:pPr>
            <a:r>
              <a:rPr lang="cs-CZ" dirty="0"/>
              <a:t>–</a:t>
            </a:r>
            <a:r>
              <a:rPr lang="en-US" dirty="0"/>
              <a:t> the application shall be examined by a single Member State, which shall be the one which the criteria set out in Chapter III indicate are responsible</a:t>
            </a:r>
          </a:p>
          <a:p>
            <a:pPr marL="0" indent="0">
              <a:buNone/>
            </a:pPr>
            <a:r>
              <a:rPr lang="en-US" dirty="0"/>
              <a:t>- also establishes the right of applicants to have their application for international protection examined </a:t>
            </a:r>
          </a:p>
          <a:p>
            <a:pPr>
              <a:buFontTx/>
              <a:buChar char="-"/>
            </a:pPr>
            <a:endParaRPr lang="en-US" dirty="0"/>
          </a:p>
          <a:p>
            <a:pPr marL="0" indent="0">
              <a:buNone/>
            </a:pPr>
            <a:r>
              <a:rPr lang="en-US" b="1" dirty="0"/>
              <a:t>Article 7 of the Dublin III Regulation – Hierarchy of criteria</a:t>
            </a:r>
          </a:p>
          <a:p>
            <a:pPr marL="0" indent="0">
              <a:buNone/>
            </a:pPr>
            <a:r>
              <a:rPr lang="en-US" dirty="0"/>
              <a:t>- shall be applied in the order in which they are set out in Chapter III</a:t>
            </a:r>
            <a:endParaRPr lang="cs-CZ" dirty="0"/>
          </a:p>
          <a:p>
            <a:pPr marL="0" indent="0">
              <a:buNone/>
            </a:pPr>
            <a:r>
              <a:rPr lang="cs-CZ" dirty="0"/>
              <a:t>		</a:t>
            </a:r>
          </a:p>
          <a:p>
            <a:pPr marL="0" indent="0">
              <a:buNone/>
            </a:pPr>
            <a:r>
              <a:rPr lang="cs-CZ" dirty="0"/>
              <a:t>- </a:t>
            </a:r>
            <a:r>
              <a:rPr lang="en-US" dirty="0"/>
              <a:t>on the basis of the situation when the applicant first lodged an application for international 		protection</a:t>
            </a:r>
            <a:endParaRPr lang="cs-CZ" dirty="0"/>
          </a:p>
          <a:p>
            <a:pPr marL="0" indent="0">
              <a:buNone/>
            </a:pPr>
            <a:r>
              <a:rPr lang="cs-CZ" dirty="0"/>
              <a:t>- </a:t>
            </a:r>
            <a:r>
              <a:rPr lang="en-US" dirty="0"/>
              <a:t>in view of the application of Articles</a:t>
            </a:r>
            <a:r>
              <a:rPr lang="cs-CZ" dirty="0"/>
              <a:t> 8, 10 a 16 </a:t>
            </a:r>
            <a:r>
              <a:rPr lang="en-US" dirty="0"/>
              <a:t> take into consideration any available 			evidence regarding the presence of any family members, relatives or any other family 			relations of the applicant</a:t>
            </a:r>
            <a:endParaRPr lang="cs-CZ" dirty="0"/>
          </a:p>
          <a:p>
            <a:endParaRPr lang="en-US" dirty="0"/>
          </a:p>
        </p:txBody>
      </p:sp>
    </p:spTree>
    <p:extLst>
      <p:ext uri="{BB962C8B-B14F-4D97-AF65-F5344CB8AC3E}">
        <p14:creationId xmlns:p14="http://schemas.microsoft.com/office/powerpoint/2010/main" val="431623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4A5C5-022D-43CA-8350-E1955CB163D6}"/>
              </a:ext>
            </a:extLst>
          </p:cNvPr>
          <p:cNvSpPr>
            <a:spLocks noGrp="1"/>
          </p:cNvSpPr>
          <p:nvPr>
            <p:ph type="title"/>
          </p:nvPr>
        </p:nvSpPr>
        <p:spPr>
          <a:xfrm>
            <a:off x="2592925" y="419725"/>
            <a:ext cx="8911687" cy="1004341"/>
          </a:xfrm>
        </p:spPr>
        <p:txBody>
          <a:bodyPr/>
          <a:lstStyle/>
          <a:p>
            <a:r>
              <a:rPr lang="en-US" dirty="0"/>
              <a:t>Criteria for establishing responsibility</a:t>
            </a:r>
          </a:p>
        </p:txBody>
      </p:sp>
      <p:sp>
        <p:nvSpPr>
          <p:cNvPr id="3" name="Content Placeholder 2">
            <a:extLst>
              <a:ext uri="{FF2B5EF4-FFF2-40B4-BE49-F238E27FC236}">
                <a16:creationId xmlns:a16="http://schemas.microsoft.com/office/drawing/2014/main" id="{D46A8496-D1AF-4714-93F2-9A7E41234A2E}"/>
              </a:ext>
            </a:extLst>
          </p:cNvPr>
          <p:cNvSpPr>
            <a:spLocks noGrp="1"/>
          </p:cNvSpPr>
          <p:nvPr>
            <p:ph idx="1"/>
          </p:nvPr>
        </p:nvSpPr>
        <p:spPr>
          <a:xfrm>
            <a:off x="2589212" y="1663908"/>
            <a:ext cx="8915400" cy="4247314"/>
          </a:xfrm>
        </p:spPr>
        <p:txBody>
          <a:bodyPr>
            <a:normAutofit fontScale="92500" lnSpcReduction="20000"/>
          </a:bodyPr>
          <a:lstStyle/>
          <a:p>
            <a:endParaRPr lang="en-US" dirty="0"/>
          </a:p>
          <a:p>
            <a:r>
              <a:rPr lang="en-US" dirty="0"/>
              <a:t>Special rules for unaccompanied minors</a:t>
            </a:r>
          </a:p>
          <a:p>
            <a:r>
              <a:rPr lang="en-US" dirty="0"/>
              <a:t>Family considerations </a:t>
            </a:r>
          </a:p>
          <a:p>
            <a:r>
              <a:rPr lang="en-US" dirty="0"/>
              <a:t>MS which allowed entry to its territory</a:t>
            </a:r>
          </a:p>
          <a:p>
            <a:pPr marL="0" indent="0">
              <a:buNone/>
            </a:pPr>
            <a:r>
              <a:rPr lang="en-US" dirty="0"/>
              <a:t> 	A – based on residence documents or visa</a:t>
            </a:r>
          </a:p>
          <a:p>
            <a:pPr marL="0" indent="0">
              <a:buNone/>
            </a:pPr>
            <a:r>
              <a:rPr lang="en-US" dirty="0"/>
              <a:t>	B – irregular entry or stay</a:t>
            </a:r>
          </a:p>
          <a:p>
            <a:pPr marL="0" indent="0">
              <a:buNone/>
            </a:pPr>
            <a:r>
              <a:rPr lang="en-US" dirty="0"/>
              <a:t>	C- visa waived entry</a:t>
            </a:r>
          </a:p>
          <a:p>
            <a:r>
              <a:rPr lang="en-US" dirty="0"/>
              <a:t>Application lodged at the transit area of an international airport</a:t>
            </a:r>
          </a:p>
          <a:p>
            <a:r>
              <a:rPr lang="en-US" dirty="0"/>
              <a:t>Residual criterion (if neither of the previous criteria cannot be applied)</a:t>
            </a:r>
          </a:p>
          <a:p>
            <a:pPr marL="0" indent="0">
              <a:buNone/>
            </a:pPr>
            <a:endParaRPr lang="en-US" dirty="0"/>
          </a:p>
          <a:p>
            <a:r>
              <a:rPr lang="en-US" dirty="0"/>
              <a:t>+ special rules for dependent persons</a:t>
            </a:r>
          </a:p>
          <a:p>
            <a:r>
              <a:rPr lang="en-US" dirty="0"/>
              <a:t>Discretionary clauses (humanitarian clause)</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2890854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5BDF3-80BC-47EC-9762-3B782F6DD7B7}"/>
              </a:ext>
            </a:extLst>
          </p:cNvPr>
          <p:cNvSpPr>
            <a:spLocks noGrp="1"/>
          </p:cNvSpPr>
          <p:nvPr>
            <p:ph type="title"/>
          </p:nvPr>
        </p:nvSpPr>
        <p:spPr>
          <a:xfrm>
            <a:off x="1960775" y="624110"/>
            <a:ext cx="9543837" cy="1280890"/>
          </a:xfrm>
        </p:spPr>
        <p:txBody>
          <a:bodyPr/>
          <a:lstStyle/>
          <a:p>
            <a:r>
              <a:rPr lang="en-US" dirty="0"/>
              <a:t>1. Special criteria for unaccompanied 	minors</a:t>
            </a:r>
          </a:p>
        </p:txBody>
      </p:sp>
      <p:sp>
        <p:nvSpPr>
          <p:cNvPr id="3" name="Content Placeholder 2">
            <a:extLst>
              <a:ext uri="{FF2B5EF4-FFF2-40B4-BE49-F238E27FC236}">
                <a16:creationId xmlns:a16="http://schemas.microsoft.com/office/drawing/2014/main" id="{3D665DA5-FA1A-42F8-86DE-FC362F485691}"/>
              </a:ext>
            </a:extLst>
          </p:cNvPr>
          <p:cNvSpPr>
            <a:spLocks noGrp="1"/>
          </p:cNvSpPr>
          <p:nvPr>
            <p:ph idx="1"/>
          </p:nvPr>
        </p:nvSpPr>
        <p:spPr>
          <a:xfrm>
            <a:off x="2589212" y="2133599"/>
            <a:ext cx="8915400" cy="4458269"/>
          </a:xfrm>
        </p:spPr>
        <p:txBody>
          <a:bodyPr>
            <a:normAutofit fontScale="70000" lnSpcReduction="20000"/>
          </a:bodyPr>
          <a:lstStyle/>
          <a:p>
            <a:r>
              <a:rPr lang="en-US" dirty="0"/>
              <a:t>Unaccompanied minor  – the responsible Member State is the one, where a family member</a:t>
            </a:r>
            <a:r>
              <a:rPr lang="cs-CZ" dirty="0"/>
              <a:t>,</a:t>
            </a:r>
            <a:r>
              <a:rPr lang="en-US" dirty="0"/>
              <a:t> a sibling or</a:t>
            </a:r>
            <a:r>
              <a:rPr lang="cs-CZ" dirty="0"/>
              <a:t> a </a:t>
            </a:r>
            <a:r>
              <a:rPr lang="en-US" dirty="0"/>
              <a:t>relative</a:t>
            </a:r>
            <a:r>
              <a:rPr lang="cs-CZ" dirty="0"/>
              <a:t> </a:t>
            </a:r>
            <a:r>
              <a:rPr lang="en-US" dirty="0"/>
              <a:t>of the unaccompanied minor is legally present, provided that it is in the best interests of the minor (Art. 8)</a:t>
            </a:r>
            <a:r>
              <a:rPr lang="cs-CZ" dirty="0"/>
              <a:t>)</a:t>
            </a:r>
          </a:p>
          <a:p>
            <a:pPr marL="0" indent="0">
              <a:buNone/>
            </a:pPr>
            <a:r>
              <a:rPr lang="en-US" dirty="0"/>
              <a:t>Who is a family member? </a:t>
            </a:r>
          </a:p>
          <a:p>
            <a:pPr marL="0" indent="0">
              <a:buNone/>
            </a:pPr>
            <a:r>
              <a:rPr lang="en-US" dirty="0"/>
              <a:t>Definition in Art. 2 (g) of the Dublin III Regulation </a:t>
            </a:r>
          </a:p>
          <a:p>
            <a:pPr>
              <a:buFontTx/>
              <a:buChar char="-"/>
            </a:pPr>
            <a:r>
              <a:rPr lang="cs-CZ" dirty="0"/>
              <a:t>t</a:t>
            </a:r>
            <a:r>
              <a:rPr lang="en-US" dirty="0"/>
              <a:t>he spouse of the applicant</a:t>
            </a:r>
            <a:r>
              <a:rPr lang="cs-CZ" dirty="0"/>
              <a:t> </a:t>
            </a:r>
            <a:r>
              <a:rPr lang="en-US" dirty="0"/>
              <a:t>or in some Member State</a:t>
            </a:r>
            <a:r>
              <a:rPr lang="cs-CZ" dirty="0"/>
              <a:t>s his </a:t>
            </a:r>
            <a:r>
              <a:rPr lang="en-US" dirty="0"/>
              <a:t>or her unmarried partner in a stable relationship</a:t>
            </a:r>
          </a:p>
          <a:p>
            <a:pPr>
              <a:buFontTx/>
              <a:buChar char="-"/>
            </a:pPr>
            <a:r>
              <a:rPr lang="en-US" dirty="0"/>
              <a:t>minor children of the applicant, on condition that they are unmarried</a:t>
            </a:r>
          </a:p>
          <a:p>
            <a:pPr>
              <a:buFontTx/>
              <a:buChar char="-"/>
            </a:pPr>
            <a:r>
              <a:rPr lang="en-US" dirty="0"/>
              <a:t>when the applicant is a minor and unmarried, the father, mother or another adult responsible for the 		applicant </a:t>
            </a:r>
          </a:p>
          <a:p>
            <a:pPr marL="0" indent="0">
              <a:buNone/>
            </a:pPr>
            <a:r>
              <a:rPr lang="en-US" dirty="0"/>
              <a:t>-        when the beneficiary of international protection is a minor and unmarried, the father, mother or another     	adult responsible for him or her</a:t>
            </a:r>
            <a:r>
              <a:rPr lang="cs-CZ" dirty="0"/>
              <a:t>. </a:t>
            </a:r>
          </a:p>
          <a:p>
            <a:pPr marL="0" indent="0">
              <a:buNone/>
            </a:pPr>
            <a:r>
              <a:rPr lang="en-US" dirty="0"/>
              <a:t>Who is a relative? </a:t>
            </a:r>
          </a:p>
          <a:p>
            <a:pPr marL="0" indent="0">
              <a:buNone/>
            </a:pPr>
            <a:r>
              <a:rPr lang="en-US" dirty="0"/>
              <a:t>Definition in Art. 2(h) of the Dublin III Regulation</a:t>
            </a:r>
            <a:endParaRPr lang="cs-CZ" dirty="0"/>
          </a:p>
          <a:p>
            <a:pPr>
              <a:buFontTx/>
              <a:buChar char="-"/>
            </a:pPr>
            <a:r>
              <a:rPr lang="en-US" dirty="0"/>
              <a:t>t</a:t>
            </a:r>
            <a:r>
              <a:rPr lang="cs-CZ" dirty="0"/>
              <a:t>he </a:t>
            </a:r>
            <a:r>
              <a:rPr lang="en-US" dirty="0"/>
              <a:t>applicant’s adult aunt or uncle or grandparent who is present in the territory of a member State</a:t>
            </a:r>
          </a:p>
          <a:p>
            <a:r>
              <a:rPr lang="en-US" dirty="0"/>
              <a:t>In the absence of a family member, a sibling or a relative, the MS responsible shall be that where the unaccompanied minor has lodged his or her application for international protection, provided that it is in the best interests of the minor </a:t>
            </a:r>
            <a:r>
              <a:rPr lang="cs-CZ" dirty="0"/>
              <a:t> </a:t>
            </a:r>
          </a:p>
        </p:txBody>
      </p:sp>
    </p:spTree>
    <p:extLst>
      <p:ext uri="{BB962C8B-B14F-4D97-AF65-F5344CB8AC3E}">
        <p14:creationId xmlns:p14="http://schemas.microsoft.com/office/powerpoint/2010/main" val="3331166060"/>
      </p:ext>
    </p:extLst>
  </p:cSld>
  <p:clrMapOvr>
    <a:masterClrMapping/>
  </p:clrMapOvr>
</p:sld>
</file>

<file path=ppt/theme/theme1.xml><?xml version="1.0" encoding="utf-8"?>
<a:theme xmlns:a="http://schemas.openxmlformats.org/drawingml/2006/main" name="Stébla">
  <a:themeElements>
    <a:clrScheme name="Stébla">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Stébl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tébl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1565</TotalTime>
  <Words>3465</Words>
  <Application>Microsoft Office PowerPoint</Application>
  <PresentationFormat>Widescreen</PresentationFormat>
  <Paragraphs>213</Paragraphs>
  <Slides>27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Century Gothic</vt:lpstr>
      <vt:lpstr>Symbol</vt:lpstr>
      <vt:lpstr>Wingdings 3</vt:lpstr>
      <vt:lpstr>Stébla</vt:lpstr>
      <vt:lpstr>The Dublin System</vt:lpstr>
      <vt:lpstr>Dublin system</vt:lpstr>
      <vt:lpstr>Dublin system – legal basis</vt:lpstr>
      <vt:lpstr>Dublin system – legal basis</vt:lpstr>
      <vt:lpstr>How did we arrive to the Dublin III Regulation? </vt:lpstr>
      <vt:lpstr>Which states participate on the Dublin system? </vt:lpstr>
      <vt:lpstr>Criteria for establishing responsibility</vt:lpstr>
      <vt:lpstr>Criteria for establishing responsibility</vt:lpstr>
      <vt:lpstr>1. Special criteria for unaccompanied  minors</vt:lpstr>
      <vt:lpstr>2. Special criteria for family members - A</vt:lpstr>
      <vt:lpstr>2. Special criteria for family members - B</vt:lpstr>
      <vt:lpstr>3. MS which allowed entry to the territory A – entry based on a residence document or visa (Art. 12)</vt:lpstr>
      <vt:lpstr>3. MS which allowed entry to the territory B – irregular entry and/or stay (Art. 13)</vt:lpstr>
      <vt:lpstr>3. MS which allowed entry to the territory C – visa waived entry</vt:lpstr>
      <vt:lpstr>4. Application lodged in an international transit area of an airport</vt:lpstr>
      <vt:lpstr>5. The residual criterion</vt:lpstr>
      <vt:lpstr>+ Dependent persons</vt:lpstr>
      <vt:lpstr>Discretionary clauses </vt:lpstr>
      <vt:lpstr>Statistics in the Czech Republic</vt:lpstr>
      <vt:lpstr>Question: Is a refugee pursuant to the Dublin III Regulation obliged to apply for international protection in the Member State of entry? </vt:lpstr>
      <vt:lpstr>M.S.S. v Belgium and Greece European Court of Human Rights</vt:lpstr>
      <vt:lpstr>Main shortcomings of the Dublin system</vt:lpstr>
      <vt:lpstr>Further sources: </vt:lpstr>
      <vt:lpstr>Efforts for a fair distribution of applications for international protection</vt:lpstr>
      <vt:lpstr>Efforts for a fair distribution of applications for international protection </vt:lpstr>
      <vt:lpstr>Reform of the Dublin System? </vt:lpstr>
      <vt:lpstr>Thank you!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Dublinský systém</dc:title>
  <dc:creator>Szakácsová Beáta Mgr.</dc:creator>
  <cp:lastModifiedBy>Beáta Szakácsová</cp:lastModifiedBy>
  <cp:revision>135</cp:revision>
  <dcterms:created xsi:type="dcterms:W3CDTF">2019-12-03T15:34:11Z</dcterms:created>
  <dcterms:modified xsi:type="dcterms:W3CDTF">2020-03-25T17:57:30Z</dcterms:modified>
</cp:coreProperties>
</file>