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57" r:id="rId5"/>
    <p:sldId id="345" r:id="rId6"/>
    <p:sldId id="342" r:id="rId7"/>
    <p:sldId id="312" r:id="rId8"/>
    <p:sldId id="313" r:id="rId9"/>
    <p:sldId id="275" r:id="rId10"/>
    <p:sldId id="291" r:id="rId11"/>
    <p:sldId id="326" r:id="rId12"/>
    <p:sldId id="315" r:id="rId13"/>
    <p:sldId id="316" r:id="rId14"/>
    <p:sldId id="318" r:id="rId15"/>
    <p:sldId id="314" r:id="rId16"/>
    <p:sldId id="317" r:id="rId17"/>
    <p:sldId id="319" r:id="rId18"/>
    <p:sldId id="320" r:id="rId19"/>
    <p:sldId id="321" r:id="rId20"/>
    <p:sldId id="322" r:id="rId21"/>
    <p:sldId id="323" r:id="rId22"/>
    <p:sldId id="324" r:id="rId23"/>
    <p:sldId id="325" r:id="rId24"/>
    <p:sldId id="327" r:id="rId25"/>
    <p:sldId id="328" r:id="rId26"/>
    <p:sldId id="330" r:id="rId27"/>
    <p:sldId id="329" r:id="rId28"/>
    <p:sldId id="331" r:id="rId29"/>
    <p:sldId id="333" r:id="rId30"/>
    <p:sldId id="334" r:id="rId31"/>
    <p:sldId id="335" r:id="rId32"/>
    <p:sldId id="336" r:id="rId33"/>
    <p:sldId id="337" r:id="rId34"/>
    <p:sldId id="338" r:id="rId35"/>
    <p:sldId id="340" r:id="rId36"/>
    <p:sldId id="339" r:id="rId37"/>
    <p:sldId id="341" r:id="rId38"/>
    <p:sldId id="343" r:id="rId39"/>
    <p:sldId id="344" r:id="rId40"/>
  </p:sldIdLst>
  <p:sldSz cx="12192000" cy="6858000"/>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2" d="100"/>
          <a:sy n="122" d="100"/>
        </p:scale>
        <p:origin x="-120" y="-3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8A0B12-5407-4F5F-A863-24127F2BF035}" type="doc">
      <dgm:prSet loTypeId="urn:microsoft.com/office/officeart/2005/8/layout/venn3" loCatId="relationship" qsTypeId="urn:microsoft.com/office/officeart/2005/8/quickstyle/simple1#1" qsCatId="simple" csTypeId="urn:microsoft.com/office/officeart/2005/8/colors/colorful1#1" csCatId="colorful" phldr="1"/>
      <dgm:spPr/>
      <dgm:t>
        <a:bodyPr/>
        <a:lstStyle/>
        <a:p>
          <a:endParaRPr lang="en-GB"/>
        </a:p>
      </dgm:t>
    </dgm:pt>
    <dgm:pt modelId="{31A67712-7220-47DA-9352-449F5C1B6938}">
      <dgm:prSet custT="1"/>
      <dgm:spPr/>
      <dgm:t>
        <a:bodyPr/>
        <a:lstStyle/>
        <a:p>
          <a:pPr rtl="0"/>
          <a:r>
            <a:rPr lang="en-GB" sz="1200" b="1" dirty="0" smtClean="0"/>
            <a:t>Personal</a:t>
          </a:r>
        </a:p>
        <a:p>
          <a:pPr rtl="0"/>
          <a:endParaRPr lang="en-GB" sz="1200" b="1" dirty="0" smtClean="0"/>
        </a:p>
        <a:p>
          <a:pPr rtl="0"/>
          <a:r>
            <a:rPr lang="en-GB" sz="1000" dirty="0" smtClean="0"/>
            <a:t>-to practise my English</a:t>
          </a:r>
        </a:p>
        <a:p>
          <a:pPr rtl="0"/>
          <a:r>
            <a:rPr lang="en-GB" sz="1000" dirty="0" smtClean="0"/>
            <a:t>-to get to know new people</a:t>
          </a:r>
        </a:p>
        <a:p>
          <a:pPr rtl="0"/>
          <a:r>
            <a:rPr lang="en-GB" sz="1000" dirty="0" smtClean="0"/>
            <a:t>-to become more confident in my speaking skills</a:t>
          </a:r>
        </a:p>
        <a:p>
          <a:pPr rtl="0"/>
          <a:r>
            <a:rPr lang="en-GB" sz="1000" dirty="0" smtClean="0"/>
            <a:t>-to talk to a native speaker</a:t>
          </a:r>
        </a:p>
        <a:p>
          <a:pPr rtl="0"/>
          <a:endParaRPr lang="en-GB" sz="1000" dirty="0" smtClean="0"/>
        </a:p>
        <a:p>
          <a:pPr rtl="0"/>
          <a:endParaRPr lang="en-GB" sz="1000" dirty="0" smtClean="0"/>
        </a:p>
      </dgm:t>
    </dgm:pt>
    <dgm:pt modelId="{43FDCC75-158C-4543-9105-89C6BC9BFD25}" type="parTrans" cxnId="{A99A9B63-EE3A-4795-9174-6F7DA557A758}">
      <dgm:prSet/>
      <dgm:spPr/>
      <dgm:t>
        <a:bodyPr/>
        <a:lstStyle/>
        <a:p>
          <a:endParaRPr lang="en-GB"/>
        </a:p>
      </dgm:t>
    </dgm:pt>
    <dgm:pt modelId="{029A1BD8-575B-4D69-9F79-E7CAB757F2F9}" type="sibTrans" cxnId="{A99A9B63-EE3A-4795-9174-6F7DA557A758}">
      <dgm:prSet/>
      <dgm:spPr/>
      <dgm:t>
        <a:bodyPr/>
        <a:lstStyle/>
        <a:p>
          <a:endParaRPr lang="en-GB"/>
        </a:p>
      </dgm:t>
    </dgm:pt>
    <dgm:pt modelId="{0B86056D-8320-46F4-8005-C92E84C40C61}">
      <dgm:prSet custT="1"/>
      <dgm:spPr/>
      <dgm:t>
        <a:bodyPr/>
        <a:lstStyle/>
        <a:p>
          <a:pPr rtl="0"/>
          <a:r>
            <a:rPr lang="en-GB" sz="1200" b="1" dirty="0" smtClean="0"/>
            <a:t>Professional</a:t>
          </a:r>
        </a:p>
        <a:p>
          <a:pPr rtl="0"/>
          <a:endParaRPr lang="en-GB" sz="1100" b="1" dirty="0" smtClean="0"/>
        </a:p>
        <a:p>
          <a:pPr rtl="0"/>
          <a:r>
            <a:rPr lang="en-GB" sz="1000" dirty="0" smtClean="0"/>
            <a:t>-to learn some new/useful phrases</a:t>
          </a:r>
        </a:p>
        <a:p>
          <a:pPr rtl="0"/>
          <a:r>
            <a:rPr lang="en-GB" sz="1000" dirty="0" smtClean="0"/>
            <a:t>-to meet people who work in the same area</a:t>
          </a:r>
        </a:p>
        <a:p>
          <a:pPr rtl="0"/>
          <a:r>
            <a:rPr lang="en-GB" sz="1000" dirty="0" smtClean="0"/>
            <a:t>-to get the know-how about how to be an academic speaker</a:t>
          </a:r>
        </a:p>
        <a:p>
          <a:pPr rtl="0"/>
          <a:r>
            <a:rPr lang="en-GB" sz="1000" dirty="0" smtClean="0"/>
            <a:t>-to speak about specialised problems</a:t>
          </a:r>
        </a:p>
        <a:p>
          <a:pPr rtl="0"/>
          <a:r>
            <a:rPr lang="en-GB" sz="1000" dirty="0" smtClean="0"/>
            <a:t>-to listen to other colleagues</a:t>
          </a:r>
        </a:p>
        <a:p>
          <a:pPr rtl="0"/>
          <a:endParaRPr lang="en-GB" sz="1000" dirty="0"/>
        </a:p>
      </dgm:t>
    </dgm:pt>
    <dgm:pt modelId="{27C686B3-0823-4CAB-940F-2FD3A264A508}" type="parTrans" cxnId="{40946023-F2A8-46C7-9FC2-EF3E0C34C3A5}">
      <dgm:prSet/>
      <dgm:spPr/>
      <dgm:t>
        <a:bodyPr/>
        <a:lstStyle/>
        <a:p>
          <a:endParaRPr lang="en-GB"/>
        </a:p>
      </dgm:t>
    </dgm:pt>
    <dgm:pt modelId="{74E128B7-A643-4B9E-9E85-F4C1303095F8}" type="sibTrans" cxnId="{40946023-F2A8-46C7-9FC2-EF3E0C34C3A5}">
      <dgm:prSet/>
      <dgm:spPr/>
      <dgm:t>
        <a:bodyPr/>
        <a:lstStyle/>
        <a:p>
          <a:endParaRPr lang="en-GB"/>
        </a:p>
      </dgm:t>
    </dgm:pt>
    <dgm:pt modelId="{C4A3D68E-A159-4E24-A766-8C5028B71258}">
      <dgm:prSet custT="1"/>
      <dgm:spPr/>
      <dgm:t>
        <a:bodyPr/>
        <a:lstStyle/>
        <a:p>
          <a:pPr rtl="0"/>
          <a:r>
            <a:rPr lang="en-GB" sz="1200" b="1" dirty="0" smtClean="0"/>
            <a:t>Pedagogical</a:t>
          </a:r>
        </a:p>
        <a:p>
          <a:pPr rtl="0"/>
          <a:endParaRPr lang="en-GB" sz="1100" b="1" dirty="0" smtClean="0"/>
        </a:p>
        <a:p>
          <a:pPr rtl="0"/>
          <a:r>
            <a:rPr lang="en-GB" sz="1000" dirty="0" smtClean="0"/>
            <a:t>-to find some tips for teaching speaking</a:t>
          </a:r>
        </a:p>
        <a:p>
          <a:pPr rtl="0"/>
          <a:r>
            <a:rPr lang="en-GB" sz="1000" dirty="0" smtClean="0"/>
            <a:t>-get ideas on how to make students speak in class</a:t>
          </a:r>
        </a:p>
        <a:p>
          <a:pPr rtl="0"/>
          <a:r>
            <a:rPr lang="en-GB" sz="1000" dirty="0" smtClean="0"/>
            <a:t>-to learn how to handle a discussion</a:t>
          </a:r>
        </a:p>
        <a:p>
          <a:pPr rtl="0"/>
          <a:r>
            <a:rPr lang="en-GB" sz="1000" dirty="0" smtClean="0"/>
            <a:t>-to compare what I have picked up about speaking in EAP with the session</a:t>
          </a:r>
        </a:p>
        <a:p>
          <a:pPr rtl="0"/>
          <a:r>
            <a:rPr lang="en-GB" sz="1000" dirty="0" smtClean="0"/>
            <a:t>-to make more motivating lessons</a:t>
          </a:r>
        </a:p>
        <a:p>
          <a:pPr rtl="0"/>
          <a:r>
            <a:rPr lang="en-GB" sz="1000" dirty="0" smtClean="0"/>
            <a:t>-to share ideas on various aspects of speaking</a:t>
          </a:r>
          <a:endParaRPr lang="en-GB" sz="1000" dirty="0"/>
        </a:p>
      </dgm:t>
    </dgm:pt>
    <dgm:pt modelId="{D2FE21A5-53EA-4C57-9001-7AD6708FE5C6}" type="parTrans" cxnId="{345A223D-479D-4BE1-9088-438A8A8F1D82}">
      <dgm:prSet/>
      <dgm:spPr/>
      <dgm:t>
        <a:bodyPr/>
        <a:lstStyle/>
        <a:p>
          <a:endParaRPr lang="en-GB"/>
        </a:p>
      </dgm:t>
    </dgm:pt>
    <dgm:pt modelId="{DC340E31-B676-486A-938E-6A3B68EA835E}" type="sibTrans" cxnId="{345A223D-479D-4BE1-9088-438A8A8F1D82}">
      <dgm:prSet/>
      <dgm:spPr/>
      <dgm:t>
        <a:bodyPr/>
        <a:lstStyle/>
        <a:p>
          <a:endParaRPr lang="en-GB"/>
        </a:p>
      </dgm:t>
    </dgm:pt>
    <dgm:pt modelId="{5CA9A531-DF46-4ABA-9374-036B996C71BA}">
      <dgm:prSet/>
      <dgm:spPr/>
      <dgm:t>
        <a:bodyPr/>
        <a:lstStyle/>
        <a:p>
          <a:pPr rtl="0"/>
          <a:endParaRPr lang="en-GB" sz="800" dirty="0" smtClean="0"/>
        </a:p>
      </dgm:t>
    </dgm:pt>
    <dgm:pt modelId="{EF947AE6-466E-4CC9-BFB7-71DA8CC9E7F4}" type="parTrans" cxnId="{5A9F5143-B848-4003-92A6-BA4C1E2BB270}">
      <dgm:prSet/>
      <dgm:spPr/>
      <dgm:t>
        <a:bodyPr/>
        <a:lstStyle/>
        <a:p>
          <a:endParaRPr lang="en-GB"/>
        </a:p>
      </dgm:t>
    </dgm:pt>
    <dgm:pt modelId="{650B487C-B0B6-466C-AB21-B0E1351727E6}" type="sibTrans" cxnId="{5A9F5143-B848-4003-92A6-BA4C1E2BB270}">
      <dgm:prSet/>
      <dgm:spPr/>
      <dgm:t>
        <a:bodyPr/>
        <a:lstStyle/>
        <a:p>
          <a:endParaRPr lang="en-GB"/>
        </a:p>
      </dgm:t>
    </dgm:pt>
    <dgm:pt modelId="{5DAA224C-0319-4856-8676-D5DDDC0AB797}" type="pres">
      <dgm:prSet presAssocID="{C28A0B12-5407-4F5F-A863-24127F2BF035}" presName="Name0" presStyleCnt="0">
        <dgm:presLayoutVars>
          <dgm:dir/>
          <dgm:resizeHandles val="exact"/>
        </dgm:presLayoutVars>
      </dgm:prSet>
      <dgm:spPr/>
      <dgm:t>
        <a:bodyPr/>
        <a:lstStyle/>
        <a:p>
          <a:endParaRPr lang="en-GB"/>
        </a:p>
      </dgm:t>
    </dgm:pt>
    <dgm:pt modelId="{F5F38F14-B8D6-49AB-BE5A-909A4A68A245}" type="pres">
      <dgm:prSet presAssocID="{31A67712-7220-47DA-9352-449F5C1B6938}" presName="Name5" presStyleLbl="vennNode1" presStyleIdx="0" presStyleCnt="3">
        <dgm:presLayoutVars>
          <dgm:bulletEnabled val="1"/>
        </dgm:presLayoutVars>
      </dgm:prSet>
      <dgm:spPr/>
      <dgm:t>
        <a:bodyPr/>
        <a:lstStyle/>
        <a:p>
          <a:endParaRPr lang="en-GB"/>
        </a:p>
      </dgm:t>
    </dgm:pt>
    <dgm:pt modelId="{D2A0BEEF-6DAB-407E-9E79-4D2A03E5DF9F}" type="pres">
      <dgm:prSet presAssocID="{029A1BD8-575B-4D69-9F79-E7CAB757F2F9}" presName="space" presStyleCnt="0"/>
      <dgm:spPr/>
      <dgm:t>
        <a:bodyPr/>
        <a:lstStyle/>
        <a:p>
          <a:endParaRPr lang="en-GB"/>
        </a:p>
      </dgm:t>
    </dgm:pt>
    <dgm:pt modelId="{4CBF91B7-AD80-4648-B3F4-83C2666D42DB}" type="pres">
      <dgm:prSet presAssocID="{0B86056D-8320-46F4-8005-C92E84C40C61}" presName="Name5" presStyleLbl="vennNode1" presStyleIdx="1" presStyleCnt="3">
        <dgm:presLayoutVars>
          <dgm:bulletEnabled val="1"/>
        </dgm:presLayoutVars>
      </dgm:prSet>
      <dgm:spPr/>
      <dgm:t>
        <a:bodyPr/>
        <a:lstStyle/>
        <a:p>
          <a:endParaRPr lang="en-GB"/>
        </a:p>
      </dgm:t>
    </dgm:pt>
    <dgm:pt modelId="{2A1E98D8-1122-441A-BE21-260EEE474DDD}" type="pres">
      <dgm:prSet presAssocID="{74E128B7-A643-4B9E-9E85-F4C1303095F8}" presName="space" presStyleCnt="0"/>
      <dgm:spPr/>
      <dgm:t>
        <a:bodyPr/>
        <a:lstStyle/>
        <a:p>
          <a:endParaRPr lang="en-GB"/>
        </a:p>
      </dgm:t>
    </dgm:pt>
    <dgm:pt modelId="{B3A1CBEE-87E6-471A-A7C7-E2B52EB38866}" type="pres">
      <dgm:prSet presAssocID="{C4A3D68E-A159-4E24-A766-8C5028B71258}" presName="Name5" presStyleLbl="vennNode1" presStyleIdx="2" presStyleCnt="3">
        <dgm:presLayoutVars>
          <dgm:bulletEnabled val="1"/>
        </dgm:presLayoutVars>
      </dgm:prSet>
      <dgm:spPr/>
      <dgm:t>
        <a:bodyPr/>
        <a:lstStyle/>
        <a:p>
          <a:endParaRPr lang="en-GB"/>
        </a:p>
      </dgm:t>
    </dgm:pt>
  </dgm:ptLst>
  <dgm:cxnLst>
    <dgm:cxn modelId="{A99A9B63-EE3A-4795-9174-6F7DA557A758}" srcId="{C28A0B12-5407-4F5F-A863-24127F2BF035}" destId="{31A67712-7220-47DA-9352-449F5C1B6938}" srcOrd="0" destOrd="0" parTransId="{43FDCC75-158C-4543-9105-89C6BC9BFD25}" sibTransId="{029A1BD8-575B-4D69-9F79-E7CAB757F2F9}"/>
    <dgm:cxn modelId="{1FDA9FF2-861B-6944-8C6A-E4D29CD4E9F4}" type="presOf" srcId="{C28A0B12-5407-4F5F-A863-24127F2BF035}" destId="{5DAA224C-0319-4856-8676-D5DDDC0AB797}" srcOrd="0" destOrd="0" presId="urn:microsoft.com/office/officeart/2005/8/layout/venn3"/>
    <dgm:cxn modelId="{40946023-F2A8-46C7-9FC2-EF3E0C34C3A5}" srcId="{C28A0B12-5407-4F5F-A863-24127F2BF035}" destId="{0B86056D-8320-46F4-8005-C92E84C40C61}" srcOrd="1" destOrd="0" parTransId="{27C686B3-0823-4CAB-940F-2FD3A264A508}" sibTransId="{74E128B7-A643-4B9E-9E85-F4C1303095F8}"/>
    <dgm:cxn modelId="{5A9F5143-B848-4003-92A6-BA4C1E2BB270}" srcId="{31A67712-7220-47DA-9352-449F5C1B6938}" destId="{5CA9A531-DF46-4ABA-9374-036B996C71BA}" srcOrd="0" destOrd="0" parTransId="{EF947AE6-466E-4CC9-BFB7-71DA8CC9E7F4}" sibTransId="{650B487C-B0B6-466C-AB21-B0E1351727E6}"/>
    <dgm:cxn modelId="{7CD61A3E-EA6B-1A4A-9752-6520D10DD56A}" type="presOf" srcId="{C4A3D68E-A159-4E24-A766-8C5028B71258}" destId="{B3A1CBEE-87E6-471A-A7C7-E2B52EB38866}" srcOrd="0" destOrd="0" presId="urn:microsoft.com/office/officeart/2005/8/layout/venn3"/>
    <dgm:cxn modelId="{345A223D-479D-4BE1-9088-438A8A8F1D82}" srcId="{C28A0B12-5407-4F5F-A863-24127F2BF035}" destId="{C4A3D68E-A159-4E24-A766-8C5028B71258}" srcOrd="2" destOrd="0" parTransId="{D2FE21A5-53EA-4C57-9001-7AD6708FE5C6}" sibTransId="{DC340E31-B676-486A-938E-6A3B68EA835E}"/>
    <dgm:cxn modelId="{4A477ED3-5659-E245-AF0D-E024F521896E}" type="presOf" srcId="{5CA9A531-DF46-4ABA-9374-036B996C71BA}" destId="{F5F38F14-B8D6-49AB-BE5A-909A4A68A245}" srcOrd="0" destOrd="1" presId="urn:microsoft.com/office/officeart/2005/8/layout/venn3"/>
    <dgm:cxn modelId="{10650309-00D2-8248-98FF-7EF65A15BE73}" type="presOf" srcId="{0B86056D-8320-46F4-8005-C92E84C40C61}" destId="{4CBF91B7-AD80-4648-B3F4-83C2666D42DB}" srcOrd="0" destOrd="0" presId="urn:microsoft.com/office/officeart/2005/8/layout/venn3"/>
    <dgm:cxn modelId="{DA8B8532-1E43-C64D-8BD3-2F7618C8324A}" type="presOf" srcId="{31A67712-7220-47DA-9352-449F5C1B6938}" destId="{F5F38F14-B8D6-49AB-BE5A-909A4A68A245}" srcOrd="0" destOrd="0" presId="urn:microsoft.com/office/officeart/2005/8/layout/venn3"/>
    <dgm:cxn modelId="{8BF81625-A565-0D4B-A8DF-557C68802899}" type="presParOf" srcId="{5DAA224C-0319-4856-8676-D5DDDC0AB797}" destId="{F5F38F14-B8D6-49AB-BE5A-909A4A68A245}" srcOrd="0" destOrd="0" presId="urn:microsoft.com/office/officeart/2005/8/layout/venn3"/>
    <dgm:cxn modelId="{9471AFDA-E530-1E4E-AF1D-CA4AB6BD8C48}" type="presParOf" srcId="{5DAA224C-0319-4856-8676-D5DDDC0AB797}" destId="{D2A0BEEF-6DAB-407E-9E79-4D2A03E5DF9F}" srcOrd="1" destOrd="0" presId="urn:microsoft.com/office/officeart/2005/8/layout/venn3"/>
    <dgm:cxn modelId="{94D1AAE5-A3EF-EE44-A109-19E2B37EDE68}" type="presParOf" srcId="{5DAA224C-0319-4856-8676-D5DDDC0AB797}" destId="{4CBF91B7-AD80-4648-B3F4-83C2666D42DB}" srcOrd="2" destOrd="0" presId="urn:microsoft.com/office/officeart/2005/8/layout/venn3"/>
    <dgm:cxn modelId="{E678D641-8C42-3C4B-BF2B-FF07B96CE48A}" type="presParOf" srcId="{5DAA224C-0319-4856-8676-D5DDDC0AB797}" destId="{2A1E98D8-1122-441A-BE21-260EEE474DDD}" srcOrd="3" destOrd="0" presId="urn:microsoft.com/office/officeart/2005/8/layout/venn3"/>
    <dgm:cxn modelId="{5D44229B-0350-464D-963B-8F0AEAFD2DDF}" type="presParOf" srcId="{5DAA224C-0319-4856-8676-D5DDDC0AB797}" destId="{B3A1CBEE-87E6-471A-A7C7-E2B52EB38866}"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38F14-B8D6-49AB-BE5A-909A4A68A245}">
      <dsp:nvSpPr>
        <dsp:cNvPr id="0" name=""/>
        <dsp:cNvSpPr/>
      </dsp:nvSpPr>
      <dsp:spPr>
        <a:xfrm>
          <a:off x="4822" y="154682"/>
          <a:ext cx="4216598" cy="421659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32053" tIns="15240" rIns="232053" bIns="15240" numCol="1" spcCol="1270" anchor="ctr" anchorCtr="1">
          <a:noAutofit/>
        </a:bodyPr>
        <a:lstStyle/>
        <a:p>
          <a:pPr lvl="0" algn="l" defTabSz="533400" rtl="0">
            <a:lnSpc>
              <a:spcPct val="90000"/>
            </a:lnSpc>
            <a:spcBef>
              <a:spcPct val="0"/>
            </a:spcBef>
            <a:spcAft>
              <a:spcPct val="35000"/>
            </a:spcAft>
          </a:pPr>
          <a:r>
            <a:rPr lang="en-GB" sz="1200" b="1" kern="1200" dirty="0" smtClean="0"/>
            <a:t>Personal</a:t>
          </a:r>
        </a:p>
        <a:p>
          <a:pPr lvl="0" algn="l" defTabSz="533400" rtl="0">
            <a:lnSpc>
              <a:spcPct val="90000"/>
            </a:lnSpc>
            <a:spcBef>
              <a:spcPct val="0"/>
            </a:spcBef>
            <a:spcAft>
              <a:spcPct val="35000"/>
            </a:spcAft>
          </a:pPr>
          <a:endParaRPr lang="en-GB" sz="1200" b="1" kern="1200" dirty="0" smtClean="0"/>
        </a:p>
        <a:p>
          <a:pPr lvl="0" algn="l" defTabSz="533400" rtl="0">
            <a:lnSpc>
              <a:spcPct val="90000"/>
            </a:lnSpc>
            <a:spcBef>
              <a:spcPct val="0"/>
            </a:spcBef>
            <a:spcAft>
              <a:spcPct val="35000"/>
            </a:spcAft>
          </a:pPr>
          <a:r>
            <a:rPr lang="en-GB" sz="1000" kern="1200" dirty="0" smtClean="0"/>
            <a:t>-to practise my English</a:t>
          </a:r>
        </a:p>
        <a:p>
          <a:pPr lvl="0" algn="l" defTabSz="533400" rtl="0">
            <a:lnSpc>
              <a:spcPct val="90000"/>
            </a:lnSpc>
            <a:spcBef>
              <a:spcPct val="0"/>
            </a:spcBef>
            <a:spcAft>
              <a:spcPct val="35000"/>
            </a:spcAft>
          </a:pPr>
          <a:r>
            <a:rPr lang="en-GB" sz="1000" kern="1200" dirty="0" smtClean="0"/>
            <a:t>-to get to know new people</a:t>
          </a:r>
        </a:p>
        <a:p>
          <a:pPr lvl="0" algn="l" defTabSz="533400" rtl="0">
            <a:lnSpc>
              <a:spcPct val="90000"/>
            </a:lnSpc>
            <a:spcBef>
              <a:spcPct val="0"/>
            </a:spcBef>
            <a:spcAft>
              <a:spcPct val="35000"/>
            </a:spcAft>
          </a:pPr>
          <a:r>
            <a:rPr lang="en-GB" sz="1000" kern="1200" dirty="0" smtClean="0"/>
            <a:t>-to become more confident in my speaking skills</a:t>
          </a:r>
        </a:p>
        <a:p>
          <a:pPr lvl="0" algn="l" defTabSz="533400" rtl="0">
            <a:lnSpc>
              <a:spcPct val="90000"/>
            </a:lnSpc>
            <a:spcBef>
              <a:spcPct val="0"/>
            </a:spcBef>
            <a:spcAft>
              <a:spcPct val="35000"/>
            </a:spcAft>
          </a:pPr>
          <a:r>
            <a:rPr lang="en-GB" sz="1000" kern="1200" dirty="0" smtClean="0"/>
            <a:t>-to talk to a native speaker</a:t>
          </a:r>
        </a:p>
        <a:p>
          <a:pPr lvl="0" algn="l" defTabSz="533400" rtl="0">
            <a:lnSpc>
              <a:spcPct val="90000"/>
            </a:lnSpc>
            <a:spcBef>
              <a:spcPct val="0"/>
            </a:spcBef>
            <a:spcAft>
              <a:spcPct val="35000"/>
            </a:spcAft>
          </a:pPr>
          <a:endParaRPr lang="en-GB" sz="1000" kern="1200" dirty="0" smtClean="0"/>
        </a:p>
        <a:p>
          <a:pPr lvl="0" algn="l" defTabSz="533400" rtl="0">
            <a:lnSpc>
              <a:spcPct val="90000"/>
            </a:lnSpc>
            <a:spcBef>
              <a:spcPct val="0"/>
            </a:spcBef>
            <a:spcAft>
              <a:spcPct val="35000"/>
            </a:spcAft>
          </a:pPr>
          <a:endParaRPr lang="en-GB" sz="1000" kern="1200" dirty="0" smtClean="0"/>
        </a:p>
        <a:p>
          <a:pPr marL="57150" lvl="1" indent="-57150" algn="l" defTabSz="355600" rtl="0">
            <a:lnSpc>
              <a:spcPct val="90000"/>
            </a:lnSpc>
            <a:spcBef>
              <a:spcPct val="0"/>
            </a:spcBef>
            <a:spcAft>
              <a:spcPct val="15000"/>
            </a:spcAft>
            <a:buChar char="••"/>
          </a:pPr>
          <a:endParaRPr lang="en-GB" sz="800" kern="1200" dirty="0" smtClean="0"/>
        </a:p>
      </dsp:txBody>
      <dsp:txXfrm>
        <a:off x="622328" y="772188"/>
        <a:ext cx="2981586" cy="2981586"/>
      </dsp:txXfrm>
    </dsp:sp>
    <dsp:sp modelId="{4CBF91B7-AD80-4648-B3F4-83C2666D42DB}">
      <dsp:nvSpPr>
        <dsp:cNvPr id="0" name=""/>
        <dsp:cNvSpPr/>
      </dsp:nvSpPr>
      <dsp:spPr>
        <a:xfrm>
          <a:off x="3378100" y="154682"/>
          <a:ext cx="4216598" cy="421659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32053" tIns="15240" rIns="232053" bIns="15240" numCol="1" spcCol="1270" anchor="ctr" anchorCtr="0">
          <a:noAutofit/>
        </a:bodyPr>
        <a:lstStyle/>
        <a:p>
          <a:pPr lvl="0" algn="ctr" defTabSz="533400" rtl="0">
            <a:lnSpc>
              <a:spcPct val="90000"/>
            </a:lnSpc>
            <a:spcBef>
              <a:spcPct val="0"/>
            </a:spcBef>
            <a:spcAft>
              <a:spcPct val="35000"/>
            </a:spcAft>
          </a:pPr>
          <a:r>
            <a:rPr lang="en-GB" sz="1200" b="1" kern="1200" dirty="0" smtClean="0"/>
            <a:t>Professional</a:t>
          </a:r>
        </a:p>
        <a:p>
          <a:pPr lvl="0" algn="ctr" defTabSz="533400" rtl="0">
            <a:lnSpc>
              <a:spcPct val="90000"/>
            </a:lnSpc>
            <a:spcBef>
              <a:spcPct val="0"/>
            </a:spcBef>
            <a:spcAft>
              <a:spcPct val="35000"/>
            </a:spcAft>
          </a:pPr>
          <a:endParaRPr lang="en-GB" sz="1100" b="1" kern="1200" dirty="0" smtClean="0"/>
        </a:p>
        <a:p>
          <a:pPr lvl="0" algn="ctr" defTabSz="533400" rtl="0">
            <a:lnSpc>
              <a:spcPct val="90000"/>
            </a:lnSpc>
            <a:spcBef>
              <a:spcPct val="0"/>
            </a:spcBef>
            <a:spcAft>
              <a:spcPct val="35000"/>
            </a:spcAft>
          </a:pPr>
          <a:r>
            <a:rPr lang="en-GB" sz="1000" kern="1200" dirty="0" smtClean="0"/>
            <a:t>-to learn some new/useful phrases</a:t>
          </a:r>
        </a:p>
        <a:p>
          <a:pPr lvl="0" algn="ctr" defTabSz="533400" rtl="0">
            <a:lnSpc>
              <a:spcPct val="90000"/>
            </a:lnSpc>
            <a:spcBef>
              <a:spcPct val="0"/>
            </a:spcBef>
            <a:spcAft>
              <a:spcPct val="35000"/>
            </a:spcAft>
          </a:pPr>
          <a:r>
            <a:rPr lang="en-GB" sz="1000" kern="1200" dirty="0" smtClean="0"/>
            <a:t>-to meet people who work in the same area</a:t>
          </a:r>
        </a:p>
        <a:p>
          <a:pPr lvl="0" algn="ctr" defTabSz="533400" rtl="0">
            <a:lnSpc>
              <a:spcPct val="90000"/>
            </a:lnSpc>
            <a:spcBef>
              <a:spcPct val="0"/>
            </a:spcBef>
            <a:spcAft>
              <a:spcPct val="35000"/>
            </a:spcAft>
          </a:pPr>
          <a:r>
            <a:rPr lang="en-GB" sz="1000" kern="1200" dirty="0" smtClean="0"/>
            <a:t>-to get the know-how about how to be an academic speaker</a:t>
          </a:r>
        </a:p>
        <a:p>
          <a:pPr lvl="0" algn="ctr" defTabSz="533400" rtl="0">
            <a:lnSpc>
              <a:spcPct val="90000"/>
            </a:lnSpc>
            <a:spcBef>
              <a:spcPct val="0"/>
            </a:spcBef>
            <a:spcAft>
              <a:spcPct val="35000"/>
            </a:spcAft>
          </a:pPr>
          <a:r>
            <a:rPr lang="en-GB" sz="1000" kern="1200" dirty="0" smtClean="0"/>
            <a:t>-to speak about specialised problems</a:t>
          </a:r>
        </a:p>
        <a:p>
          <a:pPr lvl="0" algn="ctr" defTabSz="533400" rtl="0">
            <a:lnSpc>
              <a:spcPct val="90000"/>
            </a:lnSpc>
            <a:spcBef>
              <a:spcPct val="0"/>
            </a:spcBef>
            <a:spcAft>
              <a:spcPct val="35000"/>
            </a:spcAft>
          </a:pPr>
          <a:r>
            <a:rPr lang="en-GB" sz="1000" kern="1200" dirty="0" smtClean="0"/>
            <a:t>-to listen to other colleagues</a:t>
          </a:r>
        </a:p>
        <a:p>
          <a:pPr lvl="0" algn="ctr" defTabSz="533400" rtl="0">
            <a:lnSpc>
              <a:spcPct val="90000"/>
            </a:lnSpc>
            <a:spcBef>
              <a:spcPct val="0"/>
            </a:spcBef>
            <a:spcAft>
              <a:spcPct val="35000"/>
            </a:spcAft>
          </a:pPr>
          <a:endParaRPr lang="en-GB" sz="1000" kern="1200" dirty="0"/>
        </a:p>
      </dsp:txBody>
      <dsp:txXfrm>
        <a:off x="3995606" y="772188"/>
        <a:ext cx="2981586" cy="2981586"/>
      </dsp:txXfrm>
    </dsp:sp>
    <dsp:sp modelId="{B3A1CBEE-87E6-471A-A7C7-E2B52EB38866}">
      <dsp:nvSpPr>
        <dsp:cNvPr id="0" name=""/>
        <dsp:cNvSpPr/>
      </dsp:nvSpPr>
      <dsp:spPr>
        <a:xfrm>
          <a:off x="6751379" y="154682"/>
          <a:ext cx="4216598" cy="421659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32053" tIns="15240" rIns="232053" bIns="15240" numCol="1" spcCol="1270" anchor="ctr" anchorCtr="0">
          <a:noAutofit/>
        </a:bodyPr>
        <a:lstStyle/>
        <a:p>
          <a:pPr lvl="0" algn="ctr" defTabSz="533400" rtl="0">
            <a:lnSpc>
              <a:spcPct val="90000"/>
            </a:lnSpc>
            <a:spcBef>
              <a:spcPct val="0"/>
            </a:spcBef>
            <a:spcAft>
              <a:spcPct val="35000"/>
            </a:spcAft>
          </a:pPr>
          <a:r>
            <a:rPr lang="en-GB" sz="1200" b="1" kern="1200" dirty="0" smtClean="0"/>
            <a:t>Pedagogical</a:t>
          </a:r>
        </a:p>
        <a:p>
          <a:pPr lvl="0" algn="ctr" defTabSz="533400" rtl="0">
            <a:lnSpc>
              <a:spcPct val="90000"/>
            </a:lnSpc>
            <a:spcBef>
              <a:spcPct val="0"/>
            </a:spcBef>
            <a:spcAft>
              <a:spcPct val="35000"/>
            </a:spcAft>
          </a:pPr>
          <a:endParaRPr lang="en-GB" sz="1100" b="1" kern="1200" dirty="0" smtClean="0"/>
        </a:p>
        <a:p>
          <a:pPr lvl="0" algn="ctr" defTabSz="533400" rtl="0">
            <a:lnSpc>
              <a:spcPct val="90000"/>
            </a:lnSpc>
            <a:spcBef>
              <a:spcPct val="0"/>
            </a:spcBef>
            <a:spcAft>
              <a:spcPct val="35000"/>
            </a:spcAft>
          </a:pPr>
          <a:r>
            <a:rPr lang="en-GB" sz="1000" kern="1200" dirty="0" smtClean="0"/>
            <a:t>-to find some tips for teaching speaking</a:t>
          </a:r>
        </a:p>
        <a:p>
          <a:pPr lvl="0" algn="ctr" defTabSz="533400" rtl="0">
            <a:lnSpc>
              <a:spcPct val="90000"/>
            </a:lnSpc>
            <a:spcBef>
              <a:spcPct val="0"/>
            </a:spcBef>
            <a:spcAft>
              <a:spcPct val="35000"/>
            </a:spcAft>
          </a:pPr>
          <a:r>
            <a:rPr lang="en-GB" sz="1000" kern="1200" dirty="0" smtClean="0"/>
            <a:t>-get ideas on how to make students speak in class</a:t>
          </a:r>
        </a:p>
        <a:p>
          <a:pPr lvl="0" algn="ctr" defTabSz="533400" rtl="0">
            <a:lnSpc>
              <a:spcPct val="90000"/>
            </a:lnSpc>
            <a:spcBef>
              <a:spcPct val="0"/>
            </a:spcBef>
            <a:spcAft>
              <a:spcPct val="35000"/>
            </a:spcAft>
          </a:pPr>
          <a:r>
            <a:rPr lang="en-GB" sz="1000" kern="1200" dirty="0" smtClean="0"/>
            <a:t>-to learn how to handle a discussion</a:t>
          </a:r>
        </a:p>
        <a:p>
          <a:pPr lvl="0" algn="ctr" defTabSz="533400" rtl="0">
            <a:lnSpc>
              <a:spcPct val="90000"/>
            </a:lnSpc>
            <a:spcBef>
              <a:spcPct val="0"/>
            </a:spcBef>
            <a:spcAft>
              <a:spcPct val="35000"/>
            </a:spcAft>
          </a:pPr>
          <a:r>
            <a:rPr lang="en-GB" sz="1000" kern="1200" dirty="0" smtClean="0"/>
            <a:t>-to compare what I have picked up about speaking in EAP with the session</a:t>
          </a:r>
        </a:p>
        <a:p>
          <a:pPr lvl="0" algn="ctr" defTabSz="533400" rtl="0">
            <a:lnSpc>
              <a:spcPct val="90000"/>
            </a:lnSpc>
            <a:spcBef>
              <a:spcPct val="0"/>
            </a:spcBef>
            <a:spcAft>
              <a:spcPct val="35000"/>
            </a:spcAft>
          </a:pPr>
          <a:r>
            <a:rPr lang="en-GB" sz="1000" kern="1200" dirty="0" smtClean="0"/>
            <a:t>-to make more motivating lessons</a:t>
          </a:r>
        </a:p>
        <a:p>
          <a:pPr lvl="0" algn="ctr" defTabSz="533400" rtl="0">
            <a:lnSpc>
              <a:spcPct val="90000"/>
            </a:lnSpc>
            <a:spcBef>
              <a:spcPct val="0"/>
            </a:spcBef>
            <a:spcAft>
              <a:spcPct val="35000"/>
            </a:spcAft>
          </a:pPr>
          <a:r>
            <a:rPr lang="en-GB" sz="1000" kern="1200" dirty="0" smtClean="0"/>
            <a:t>-to share ideas on various aspects of speaking</a:t>
          </a:r>
          <a:endParaRPr lang="en-GB" sz="1000" kern="1200" dirty="0"/>
        </a:p>
      </dsp:txBody>
      <dsp:txXfrm>
        <a:off x="7368885" y="772188"/>
        <a:ext cx="2981586" cy="298158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4988D9B-14E6-495B-B5B4-C9A05317D190}" type="datetimeFigureOut">
              <a:rPr lang="cs-CZ" smtClean="0"/>
              <a:t>22/07/20</a:t>
            </a:fld>
            <a:endParaRPr lang="cs-CZ"/>
          </a:p>
        </p:txBody>
      </p:sp>
      <p:sp>
        <p:nvSpPr>
          <p:cNvPr id="4" name="Zástupný symbol pro zápatí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710714B9-39F3-4AF4-8166-506DFDE7C3CE}" type="slidenum">
              <a:rPr lang="cs-CZ" smtClean="0"/>
              <a:t>‹#›</a:t>
            </a:fld>
            <a:endParaRPr lang="cs-CZ"/>
          </a:p>
        </p:txBody>
      </p:sp>
    </p:spTree>
    <p:extLst>
      <p:ext uri="{BB962C8B-B14F-4D97-AF65-F5344CB8AC3E}">
        <p14:creationId xmlns:p14="http://schemas.microsoft.com/office/powerpoint/2010/main" val="2987622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A8B85A1-8961-41B0-8475-65B8FAF0CA07}" type="datetimeFigureOut">
              <a:rPr lang="cs-CZ" smtClean="0"/>
              <a:t>22/07/20</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C8A9467-45B3-4B62-926B-C3649322D63A}" type="slidenum">
              <a:rPr lang="cs-CZ" smtClean="0"/>
              <a:t>‹#›</a:t>
            </a:fld>
            <a:endParaRPr lang="cs-CZ"/>
          </a:p>
        </p:txBody>
      </p:sp>
    </p:spTree>
    <p:extLst>
      <p:ext uri="{BB962C8B-B14F-4D97-AF65-F5344CB8AC3E}">
        <p14:creationId xmlns:p14="http://schemas.microsoft.com/office/powerpoint/2010/main" val="227717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D859780-2431-4C92-88F7-5F19C81ADDBC}" type="slidenum">
              <a:rPr lang="cs-CZ" altLang="cs-CZ"/>
              <a:pPr/>
              <a:t>1</a:t>
            </a:fld>
            <a:endParaRPr lang="cs-CZ" altLang="cs-CZ"/>
          </a:p>
        </p:txBody>
      </p:sp>
      <p:sp>
        <p:nvSpPr>
          <p:cNvPr id="204802" name="Rectangle 7"/>
          <p:cNvSpPr txBox="1">
            <a:spLocks noGrp="1" noChangeArrowheads="1"/>
          </p:cNvSpPr>
          <p:nvPr/>
        </p:nvSpPr>
        <p:spPr bwMode="auto">
          <a:xfrm>
            <a:off x="3816574" y="10237215"/>
            <a:ext cx="2919748" cy="53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95" tIns="45747" rIns="91495" bIns="4574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fontAlgn="base">
              <a:spcBef>
                <a:spcPct val="30000"/>
              </a:spcBef>
              <a:spcAft>
                <a:spcPct val="0"/>
              </a:spcAft>
              <a:defRPr sz="1200">
                <a:solidFill>
                  <a:schemeClr val="tx1"/>
                </a:solidFill>
                <a:latin typeface="Arial" charset="0"/>
              </a:defRPr>
            </a:lvl6pPr>
            <a:lvl7pPr marL="2971800" indent="-228600" fontAlgn="base">
              <a:spcBef>
                <a:spcPct val="30000"/>
              </a:spcBef>
              <a:spcAft>
                <a:spcPct val="0"/>
              </a:spcAft>
              <a:defRPr sz="1200">
                <a:solidFill>
                  <a:schemeClr val="tx1"/>
                </a:solidFill>
                <a:latin typeface="Arial" charset="0"/>
              </a:defRPr>
            </a:lvl7pPr>
            <a:lvl8pPr marL="3429000" indent="-228600" fontAlgn="base">
              <a:spcBef>
                <a:spcPct val="30000"/>
              </a:spcBef>
              <a:spcAft>
                <a:spcPct val="0"/>
              </a:spcAft>
              <a:defRPr sz="1200">
                <a:solidFill>
                  <a:schemeClr val="tx1"/>
                </a:solidFill>
                <a:latin typeface="Arial" charset="0"/>
              </a:defRPr>
            </a:lvl8pPr>
            <a:lvl9pPr marL="3886200" indent="-228600" fontAlgn="base">
              <a:spcBef>
                <a:spcPct val="30000"/>
              </a:spcBef>
              <a:spcAft>
                <a:spcPct val="0"/>
              </a:spcAft>
              <a:defRPr sz="1200">
                <a:solidFill>
                  <a:schemeClr val="tx1"/>
                </a:solidFill>
                <a:latin typeface="Arial" charset="0"/>
              </a:defRPr>
            </a:lvl9pPr>
          </a:lstStyle>
          <a:p>
            <a:pPr algn="r">
              <a:spcBef>
                <a:spcPct val="0"/>
              </a:spcBef>
            </a:pPr>
            <a:fld id="{BFE7CC7D-6B0A-4179-A889-48F4DEED92DD}" type="slidenum">
              <a:rPr lang="cs-CZ" altLang="cs-CZ"/>
              <a:pPr algn="r">
                <a:spcBef>
                  <a:spcPct val="0"/>
                </a:spcBef>
              </a:pPr>
              <a:t>1</a:t>
            </a:fld>
            <a:endParaRPr lang="cs-CZ" altLang="cs-CZ"/>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lIns="91495" tIns="45747" rIns="91495" bIns="45747"/>
          <a:lstStyle/>
          <a:p>
            <a:endParaRPr lang="cs-CZ" altLang="cs-CZ"/>
          </a:p>
        </p:txBody>
      </p:sp>
    </p:spTree>
    <p:extLst>
      <p:ext uri="{BB962C8B-B14F-4D97-AF65-F5344CB8AC3E}">
        <p14:creationId xmlns:p14="http://schemas.microsoft.com/office/powerpoint/2010/main" val="2082938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15</a:t>
            </a:fld>
            <a:endParaRPr lang="cs-CZ" altLang="cs-CZ" dirty="0"/>
          </a:p>
        </p:txBody>
      </p:sp>
    </p:spTree>
    <p:extLst>
      <p:ext uri="{BB962C8B-B14F-4D97-AF65-F5344CB8AC3E}">
        <p14:creationId xmlns:p14="http://schemas.microsoft.com/office/powerpoint/2010/main" val="428523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16</a:t>
            </a:fld>
            <a:endParaRPr lang="cs-CZ" altLang="cs-CZ" dirty="0"/>
          </a:p>
        </p:txBody>
      </p:sp>
    </p:spTree>
    <p:extLst>
      <p:ext uri="{BB962C8B-B14F-4D97-AF65-F5344CB8AC3E}">
        <p14:creationId xmlns:p14="http://schemas.microsoft.com/office/powerpoint/2010/main" val="4285232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17</a:t>
            </a:fld>
            <a:endParaRPr lang="cs-CZ" altLang="cs-CZ" dirty="0"/>
          </a:p>
        </p:txBody>
      </p:sp>
    </p:spTree>
    <p:extLst>
      <p:ext uri="{BB962C8B-B14F-4D97-AF65-F5344CB8AC3E}">
        <p14:creationId xmlns:p14="http://schemas.microsoft.com/office/powerpoint/2010/main" val="4285232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18</a:t>
            </a:fld>
            <a:endParaRPr lang="cs-CZ" altLang="cs-CZ" dirty="0"/>
          </a:p>
        </p:txBody>
      </p:sp>
    </p:spTree>
    <p:extLst>
      <p:ext uri="{BB962C8B-B14F-4D97-AF65-F5344CB8AC3E}">
        <p14:creationId xmlns:p14="http://schemas.microsoft.com/office/powerpoint/2010/main" val="4285232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19</a:t>
            </a:fld>
            <a:endParaRPr lang="cs-CZ" altLang="cs-CZ" dirty="0"/>
          </a:p>
        </p:txBody>
      </p:sp>
    </p:spTree>
    <p:extLst>
      <p:ext uri="{BB962C8B-B14F-4D97-AF65-F5344CB8AC3E}">
        <p14:creationId xmlns:p14="http://schemas.microsoft.com/office/powerpoint/2010/main" val="4285232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20</a:t>
            </a:fld>
            <a:endParaRPr lang="cs-CZ" altLang="cs-CZ" dirty="0"/>
          </a:p>
        </p:txBody>
      </p:sp>
    </p:spTree>
    <p:extLst>
      <p:ext uri="{BB962C8B-B14F-4D97-AF65-F5344CB8AC3E}">
        <p14:creationId xmlns:p14="http://schemas.microsoft.com/office/powerpoint/2010/main" val="4285232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D859780-2431-4C92-88F7-5F19C81ADDBC}" type="slidenum">
              <a:rPr lang="cs-CZ" altLang="cs-CZ"/>
              <a:pPr/>
              <a:t>21</a:t>
            </a:fld>
            <a:endParaRPr lang="cs-CZ" altLang="cs-CZ"/>
          </a:p>
        </p:txBody>
      </p:sp>
      <p:sp>
        <p:nvSpPr>
          <p:cNvPr id="204802" name="Rectangle 7"/>
          <p:cNvSpPr txBox="1">
            <a:spLocks noGrp="1" noChangeArrowheads="1"/>
          </p:cNvSpPr>
          <p:nvPr/>
        </p:nvSpPr>
        <p:spPr bwMode="auto">
          <a:xfrm>
            <a:off x="3816574" y="10237215"/>
            <a:ext cx="2919748" cy="53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95" tIns="45747" rIns="91495" bIns="4574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fontAlgn="base">
              <a:spcBef>
                <a:spcPct val="30000"/>
              </a:spcBef>
              <a:spcAft>
                <a:spcPct val="0"/>
              </a:spcAft>
              <a:defRPr sz="1200">
                <a:solidFill>
                  <a:schemeClr val="tx1"/>
                </a:solidFill>
                <a:latin typeface="Arial" charset="0"/>
              </a:defRPr>
            </a:lvl6pPr>
            <a:lvl7pPr marL="2971800" indent="-228600" fontAlgn="base">
              <a:spcBef>
                <a:spcPct val="30000"/>
              </a:spcBef>
              <a:spcAft>
                <a:spcPct val="0"/>
              </a:spcAft>
              <a:defRPr sz="1200">
                <a:solidFill>
                  <a:schemeClr val="tx1"/>
                </a:solidFill>
                <a:latin typeface="Arial" charset="0"/>
              </a:defRPr>
            </a:lvl7pPr>
            <a:lvl8pPr marL="3429000" indent="-228600" fontAlgn="base">
              <a:spcBef>
                <a:spcPct val="30000"/>
              </a:spcBef>
              <a:spcAft>
                <a:spcPct val="0"/>
              </a:spcAft>
              <a:defRPr sz="1200">
                <a:solidFill>
                  <a:schemeClr val="tx1"/>
                </a:solidFill>
                <a:latin typeface="Arial" charset="0"/>
              </a:defRPr>
            </a:lvl8pPr>
            <a:lvl9pPr marL="3886200" indent="-228600" fontAlgn="base">
              <a:spcBef>
                <a:spcPct val="30000"/>
              </a:spcBef>
              <a:spcAft>
                <a:spcPct val="0"/>
              </a:spcAft>
              <a:defRPr sz="1200">
                <a:solidFill>
                  <a:schemeClr val="tx1"/>
                </a:solidFill>
                <a:latin typeface="Arial" charset="0"/>
              </a:defRPr>
            </a:lvl9pPr>
          </a:lstStyle>
          <a:p>
            <a:pPr algn="r">
              <a:spcBef>
                <a:spcPct val="0"/>
              </a:spcBef>
            </a:pPr>
            <a:fld id="{BFE7CC7D-6B0A-4179-A889-48F4DEED92DD}" type="slidenum">
              <a:rPr lang="cs-CZ" altLang="cs-CZ"/>
              <a:pPr algn="r">
                <a:spcBef>
                  <a:spcPct val="0"/>
                </a:spcBef>
              </a:pPr>
              <a:t>21</a:t>
            </a:fld>
            <a:endParaRPr lang="cs-CZ" altLang="cs-CZ"/>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lIns="91495" tIns="45747" rIns="91495" bIns="45747"/>
          <a:lstStyle/>
          <a:p>
            <a:endParaRPr lang="cs-CZ" altLang="cs-CZ"/>
          </a:p>
        </p:txBody>
      </p:sp>
    </p:spTree>
    <p:extLst>
      <p:ext uri="{BB962C8B-B14F-4D97-AF65-F5344CB8AC3E}">
        <p14:creationId xmlns:p14="http://schemas.microsoft.com/office/powerpoint/2010/main" val="2082938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35</a:t>
            </a:fld>
            <a:endParaRPr lang="cs-CZ" altLang="cs-CZ" dirty="0"/>
          </a:p>
        </p:txBody>
      </p:sp>
    </p:spTree>
    <p:extLst>
      <p:ext uri="{BB962C8B-B14F-4D97-AF65-F5344CB8AC3E}">
        <p14:creationId xmlns:p14="http://schemas.microsoft.com/office/powerpoint/2010/main" val="117195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EF581ED-389F-4C98-AAF3-C12976F84A51}" type="slidenum">
              <a:rPr lang="cs-CZ" altLang="cs-CZ"/>
              <a:pPr/>
              <a:t>36</a:t>
            </a:fld>
            <a:endParaRPr lang="cs-CZ" altLang="cs-CZ"/>
          </a:p>
        </p:txBody>
      </p:sp>
      <p:sp>
        <p:nvSpPr>
          <p:cNvPr id="244738" name="Rectangle 7"/>
          <p:cNvSpPr txBox="1">
            <a:spLocks noGrp="1" noChangeArrowheads="1"/>
          </p:cNvSpPr>
          <p:nvPr/>
        </p:nvSpPr>
        <p:spPr bwMode="auto">
          <a:xfrm>
            <a:off x="3816574" y="10237215"/>
            <a:ext cx="2919748" cy="53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95" tIns="45747" rIns="91495" bIns="4574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fontAlgn="base">
              <a:spcBef>
                <a:spcPct val="30000"/>
              </a:spcBef>
              <a:spcAft>
                <a:spcPct val="0"/>
              </a:spcAft>
              <a:defRPr sz="1200">
                <a:solidFill>
                  <a:schemeClr val="tx1"/>
                </a:solidFill>
                <a:latin typeface="Arial" charset="0"/>
              </a:defRPr>
            </a:lvl6pPr>
            <a:lvl7pPr marL="2971800" indent="-228600" fontAlgn="base">
              <a:spcBef>
                <a:spcPct val="30000"/>
              </a:spcBef>
              <a:spcAft>
                <a:spcPct val="0"/>
              </a:spcAft>
              <a:defRPr sz="1200">
                <a:solidFill>
                  <a:schemeClr val="tx1"/>
                </a:solidFill>
                <a:latin typeface="Arial" charset="0"/>
              </a:defRPr>
            </a:lvl7pPr>
            <a:lvl8pPr marL="3429000" indent="-228600" fontAlgn="base">
              <a:spcBef>
                <a:spcPct val="30000"/>
              </a:spcBef>
              <a:spcAft>
                <a:spcPct val="0"/>
              </a:spcAft>
              <a:defRPr sz="1200">
                <a:solidFill>
                  <a:schemeClr val="tx1"/>
                </a:solidFill>
                <a:latin typeface="Arial" charset="0"/>
              </a:defRPr>
            </a:lvl8pPr>
            <a:lvl9pPr marL="3886200" indent="-228600" fontAlgn="base">
              <a:spcBef>
                <a:spcPct val="30000"/>
              </a:spcBef>
              <a:spcAft>
                <a:spcPct val="0"/>
              </a:spcAft>
              <a:defRPr sz="1200">
                <a:solidFill>
                  <a:schemeClr val="tx1"/>
                </a:solidFill>
                <a:latin typeface="Arial" charset="0"/>
              </a:defRPr>
            </a:lvl9pPr>
          </a:lstStyle>
          <a:p>
            <a:pPr algn="r">
              <a:spcBef>
                <a:spcPct val="0"/>
              </a:spcBef>
            </a:pPr>
            <a:fld id="{0A233639-BA87-444A-A424-DB663084C4A8}" type="slidenum">
              <a:rPr lang="cs-CZ" altLang="cs-CZ"/>
              <a:pPr algn="r">
                <a:spcBef>
                  <a:spcPct val="0"/>
                </a:spcBef>
              </a:pPr>
              <a:t>36</a:t>
            </a:fld>
            <a:endParaRPr lang="cs-CZ" altLang="cs-CZ"/>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p:spPr>
        <p:txBody>
          <a:bodyPr lIns="91495" tIns="45747" rIns="91495" bIns="45747"/>
          <a:lstStyle/>
          <a:p>
            <a:endParaRPr lang="cs-CZ" altLang="cs-CZ"/>
          </a:p>
        </p:txBody>
      </p:sp>
    </p:spTree>
    <p:extLst>
      <p:ext uri="{BB962C8B-B14F-4D97-AF65-F5344CB8AC3E}">
        <p14:creationId xmlns:p14="http://schemas.microsoft.com/office/powerpoint/2010/main" val="356028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a:t>
            </a:fld>
            <a:endParaRPr lang="cs-CZ" altLang="cs-CZ" dirty="0"/>
          </a:p>
        </p:txBody>
      </p:sp>
    </p:spTree>
    <p:extLst>
      <p:ext uri="{BB962C8B-B14F-4D97-AF65-F5344CB8AC3E}">
        <p14:creationId xmlns:p14="http://schemas.microsoft.com/office/powerpoint/2010/main" val="428523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8</a:t>
            </a:fld>
            <a:endParaRPr lang="cs-CZ" altLang="cs-CZ" dirty="0"/>
          </a:p>
        </p:txBody>
      </p:sp>
    </p:spTree>
    <p:extLst>
      <p:ext uri="{BB962C8B-B14F-4D97-AF65-F5344CB8AC3E}">
        <p14:creationId xmlns:p14="http://schemas.microsoft.com/office/powerpoint/2010/main" val="428523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9</a:t>
            </a:fld>
            <a:endParaRPr lang="cs-CZ" altLang="cs-CZ" dirty="0"/>
          </a:p>
        </p:txBody>
      </p:sp>
    </p:spTree>
    <p:extLst>
      <p:ext uri="{BB962C8B-B14F-4D97-AF65-F5344CB8AC3E}">
        <p14:creationId xmlns:p14="http://schemas.microsoft.com/office/powerpoint/2010/main" val="428523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10</a:t>
            </a:fld>
            <a:endParaRPr lang="cs-CZ" altLang="cs-CZ" dirty="0"/>
          </a:p>
        </p:txBody>
      </p:sp>
    </p:spTree>
    <p:extLst>
      <p:ext uri="{BB962C8B-B14F-4D97-AF65-F5344CB8AC3E}">
        <p14:creationId xmlns:p14="http://schemas.microsoft.com/office/powerpoint/2010/main" val="428523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11</a:t>
            </a:fld>
            <a:endParaRPr lang="cs-CZ" altLang="cs-CZ" dirty="0"/>
          </a:p>
        </p:txBody>
      </p:sp>
    </p:spTree>
    <p:extLst>
      <p:ext uri="{BB962C8B-B14F-4D97-AF65-F5344CB8AC3E}">
        <p14:creationId xmlns:p14="http://schemas.microsoft.com/office/powerpoint/2010/main" val="428523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12</a:t>
            </a:fld>
            <a:endParaRPr lang="cs-CZ" altLang="cs-CZ" dirty="0"/>
          </a:p>
        </p:txBody>
      </p:sp>
    </p:spTree>
    <p:extLst>
      <p:ext uri="{BB962C8B-B14F-4D97-AF65-F5344CB8AC3E}">
        <p14:creationId xmlns:p14="http://schemas.microsoft.com/office/powerpoint/2010/main" val="428523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13</a:t>
            </a:fld>
            <a:endParaRPr lang="cs-CZ" altLang="cs-CZ" dirty="0"/>
          </a:p>
        </p:txBody>
      </p:sp>
    </p:spTree>
    <p:extLst>
      <p:ext uri="{BB962C8B-B14F-4D97-AF65-F5344CB8AC3E}">
        <p14:creationId xmlns:p14="http://schemas.microsoft.com/office/powerpoint/2010/main" val="4285232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14</a:t>
            </a:fld>
            <a:endParaRPr lang="cs-CZ" altLang="cs-CZ" dirty="0"/>
          </a:p>
        </p:txBody>
      </p:sp>
    </p:spTree>
    <p:extLst>
      <p:ext uri="{BB962C8B-B14F-4D97-AF65-F5344CB8AC3E}">
        <p14:creationId xmlns:p14="http://schemas.microsoft.com/office/powerpoint/2010/main" val="428523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03AEB6B8-6354-4AA1-B295-1D66B85BFCB8}" type="datetimeFigureOut">
              <a:rPr lang="cs-CZ" smtClean="0"/>
              <a:t>22/07/20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245542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3AEB6B8-6354-4AA1-B295-1D66B85BFCB8}" type="datetimeFigureOut">
              <a:rPr lang="cs-CZ" smtClean="0"/>
              <a:t>22/07/20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262428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3AEB6B8-6354-4AA1-B295-1D66B85BFCB8}" type="datetimeFigureOut">
              <a:rPr lang="cs-CZ" smtClean="0"/>
              <a:t>22/07/20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418664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3AEB6B8-6354-4AA1-B295-1D66B85BFCB8}" type="datetimeFigureOut">
              <a:rPr lang="cs-CZ" smtClean="0"/>
              <a:t>22/07/20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237364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03AEB6B8-6354-4AA1-B295-1D66B85BFCB8}" type="datetimeFigureOut">
              <a:rPr lang="cs-CZ" smtClean="0"/>
              <a:t>22/07/20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151758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3AEB6B8-6354-4AA1-B295-1D66B85BFCB8}" type="datetimeFigureOut">
              <a:rPr lang="cs-CZ" smtClean="0"/>
              <a:t>22/07/20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309528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3AEB6B8-6354-4AA1-B295-1D66B85BFCB8}" type="datetimeFigureOut">
              <a:rPr lang="cs-CZ" smtClean="0"/>
              <a:t>22/07/20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4175146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3AEB6B8-6354-4AA1-B295-1D66B85BFCB8}" type="datetimeFigureOut">
              <a:rPr lang="cs-CZ" smtClean="0"/>
              <a:t>22/07/20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325838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3AEB6B8-6354-4AA1-B295-1D66B85BFCB8}" type="datetimeFigureOut">
              <a:rPr lang="cs-CZ" smtClean="0"/>
              <a:t>22/07/20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71442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03AEB6B8-6354-4AA1-B295-1D66B85BFCB8}" type="datetimeFigureOut">
              <a:rPr lang="cs-CZ" smtClean="0"/>
              <a:t>22/07/20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349184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03AEB6B8-6354-4AA1-B295-1D66B85BFCB8}" type="datetimeFigureOut">
              <a:rPr lang="cs-CZ" smtClean="0"/>
              <a:t>22/07/20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22108686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EB6B8-6354-4AA1-B295-1D66B85BFCB8}" type="datetimeFigureOut">
              <a:rPr lang="cs-CZ" smtClean="0"/>
              <a:t>22/07/20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A854F-BDFF-4DFA-98C0-E8227A84003C}" type="slidenum">
              <a:rPr lang="cs-CZ" smtClean="0"/>
              <a:t>‹#›</a:t>
            </a:fld>
            <a:endParaRPr lang="cs-CZ"/>
          </a:p>
        </p:txBody>
      </p:sp>
    </p:spTree>
    <p:extLst>
      <p:ext uri="{BB962C8B-B14F-4D97-AF65-F5344CB8AC3E}">
        <p14:creationId xmlns:p14="http://schemas.microsoft.com/office/powerpoint/2010/main" val="3390493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2.jpe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1905181" y="1029485"/>
            <a:ext cx="8351837" cy="2736850"/>
          </a:xfrm>
        </p:spPr>
        <p:txBody>
          <a:bodyPr>
            <a:normAutofit/>
          </a:bodyPr>
          <a:lstStyle/>
          <a:p>
            <a:pPr algn="ctr">
              <a:buFontTx/>
              <a:buNone/>
            </a:pPr>
            <a:r>
              <a:rPr lang="en-GB" altLang="cs-CZ" sz="4400" b="1" dirty="0" smtClean="0">
                <a:effectLst>
                  <a:outerShdw blurRad="38100" dist="38100" dir="2700000" algn="tl">
                    <a:srgbClr val="FFFFFF"/>
                  </a:outerShdw>
                </a:effectLst>
              </a:rPr>
              <a:t>Seminar Styles</a:t>
            </a:r>
            <a:endParaRPr lang="en-GB" altLang="cs-CZ" sz="4400" b="1" i="1" dirty="0"/>
          </a:p>
          <a:p>
            <a:pPr>
              <a:buFontTx/>
              <a:buNone/>
            </a:pPr>
            <a:endParaRPr lang="en-GB" altLang="cs-CZ" sz="1800" b="1" dirty="0" smtClean="0">
              <a:latin typeface="Arial Narrow" pitchFamily="34" charset="0"/>
            </a:endParaRPr>
          </a:p>
          <a:p>
            <a:pPr>
              <a:buFontTx/>
              <a:buNone/>
            </a:pPr>
            <a:r>
              <a:rPr lang="en-GB" altLang="cs-CZ" sz="1800" b="1" dirty="0" smtClean="0">
                <a:latin typeface="Arial Narrow" pitchFamily="34" charset="0"/>
              </a:rPr>
              <a:t>			           Alex Floyd  -  </a:t>
            </a:r>
            <a:r>
              <a:rPr lang="en-GB" altLang="cs-CZ" sz="1800" b="1" dirty="0" err="1" smtClean="0">
                <a:latin typeface="Arial Narrow" pitchFamily="34" charset="0"/>
              </a:rPr>
              <a:t>alex.floyd@cjv.muni.cz</a:t>
            </a:r>
            <a:endParaRPr lang="en-GB" altLang="cs-CZ" sz="1800" b="1" dirty="0">
              <a:latin typeface="Arial Narrow" pitchFamily="34" charset="0"/>
            </a:endParaRPr>
          </a:p>
          <a:p>
            <a:pPr>
              <a:buFontTx/>
              <a:buNone/>
            </a:pPr>
            <a:r>
              <a:rPr lang="cs-CZ" altLang="cs-CZ" sz="4000" dirty="0"/>
              <a:t>						</a:t>
            </a:r>
            <a:endParaRPr lang="en-GB" altLang="cs-CZ" sz="4000" i="1" dirty="0">
              <a:latin typeface="Arial Narrow" pitchFamily="34" charset="0"/>
            </a:endParaRPr>
          </a:p>
          <a:p>
            <a:pPr>
              <a:buFontTx/>
              <a:buNone/>
            </a:pPr>
            <a:endParaRPr lang="en-GB" altLang="cs-CZ" sz="4000" dirty="0">
              <a:latin typeface="Arial Narrow" pitchFamily="34" charset="0"/>
            </a:endParaRP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985" y="3429610"/>
            <a:ext cx="3200797" cy="2133865"/>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3180" y="3429610"/>
            <a:ext cx="3200799" cy="2133865"/>
          </a:xfrm>
          <a:prstGeom prst="rect">
            <a:avLst/>
          </a:prstGeom>
        </p:spPr>
      </p:pic>
      <p:pic>
        <p:nvPicPr>
          <p:cNvPr id="11" name="Obráze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7898" y="3429611"/>
            <a:ext cx="3200798" cy="2133865"/>
          </a:xfrm>
          <a:prstGeom prst="rect">
            <a:avLst/>
          </a:prstGeom>
        </p:spPr>
      </p:pic>
      <p:pic>
        <p:nvPicPr>
          <p:cNvPr id="9" name="Obráze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3028384" cy="1332411"/>
          </a:xfrm>
          <a:prstGeom prst="rect">
            <a:avLst/>
          </a:prstGeom>
        </p:spPr>
      </p:pic>
      <p:pic>
        <p:nvPicPr>
          <p:cNvPr id="10" name="Obráze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28982" y="5773784"/>
            <a:ext cx="3110469" cy="912404"/>
          </a:xfrm>
          <a:prstGeom prst="rect">
            <a:avLst/>
          </a:prstGeom>
        </p:spPr>
      </p:pic>
    </p:spTree>
    <p:extLst>
      <p:ext uri="{BB962C8B-B14F-4D97-AF65-F5344CB8AC3E}">
        <p14:creationId xmlns:p14="http://schemas.microsoft.com/office/powerpoint/2010/main" val="35393278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570893"/>
            <a:ext cx="11311504" cy="5802139"/>
          </a:xfrm>
        </p:spPr>
        <p:txBody>
          <a:bodyPr>
            <a:normAutofit/>
          </a:bodyPr>
          <a:lstStyle/>
          <a:p>
            <a:pPr>
              <a:buFontTx/>
              <a:buNone/>
            </a:pPr>
            <a:endParaRPr lang="cs-CZ" altLang="cs-CZ" dirty="0"/>
          </a:p>
          <a:p>
            <a:pPr>
              <a:buFontTx/>
              <a:buNone/>
            </a:pPr>
            <a:endParaRPr lang="cs-CZ" altLang="cs-CZ" dirty="0"/>
          </a:p>
          <a:p>
            <a:pPr marL="0" indent="0">
              <a:buNone/>
            </a:pPr>
            <a:endParaRPr lang="cs-CZ" altLang="cs-CZ" sz="9600" dirty="0" smtClean="0"/>
          </a:p>
          <a:p>
            <a:pPr marL="0" indent="0">
              <a:buNone/>
            </a:pPr>
            <a:endParaRPr lang="cs-CZ" altLang="cs-CZ" sz="9600" dirty="0"/>
          </a:p>
          <a:p>
            <a:pPr marL="0" indent="0">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3" name="TextBox 2"/>
          <p:cNvSpPr txBox="1"/>
          <p:nvPr/>
        </p:nvSpPr>
        <p:spPr>
          <a:xfrm>
            <a:off x="1083604" y="734001"/>
            <a:ext cx="10498141" cy="5899051"/>
          </a:xfrm>
          <a:prstGeom prst="rect">
            <a:avLst/>
          </a:prstGeom>
          <a:noFill/>
        </p:spPr>
        <p:txBody>
          <a:bodyPr wrap="square" rtlCol="0">
            <a:spAutoFit/>
          </a:bodyPr>
          <a:lstStyle/>
          <a:p>
            <a:r>
              <a:rPr lang="en-US" sz="3600" i="1" dirty="0">
                <a:solidFill>
                  <a:srgbClr val="0000FF"/>
                </a:solidFill>
              </a:rPr>
              <a:t>Role Play and </a:t>
            </a:r>
            <a:r>
              <a:rPr lang="en-US" sz="3600" i="1" dirty="0" smtClean="0">
                <a:solidFill>
                  <a:srgbClr val="0000FF"/>
                </a:solidFill>
              </a:rPr>
              <a:t>Simulation   </a:t>
            </a:r>
            <a:r>
              <a:rPr lang="en-US" sz="2400" dirty="0" smtClean="0"/>
              <a:t>(3-5 </a:t>
            </a:r>
            <a:r>
              <a:rPr lang="en-US" sz="2400" dirty="0" err="1" smtClean="0"/>
              <a:t>mins</a:t>
            </a:r>
            <a:r>
              <a:rPr lang="en-US" sz="2400" dirty="0" smtClean="0"/>
              <a:t> then swap roles)</a:t>
            </a:r>
            <a:endParaRPr lang="en-US" sz="2400" dirty="0"/>
          </a:p>
          <a:p>
            <a:endParaRPr lang="en-US" sz="2400" u="sng" baseline="30000" dirty="0"/>
          </a:p>
          <a:p>
            <a:endParaRPr lang="en-US" sz="2000" b="1" dirty="0" smtClean="0"/>
          </a:p>
          <a:p>
            <a:r>
              <a:rPr lang="en-US" sz="2000" b="1" dirty="0" smtClean="0"/>
              <a:t>Visiting your GP: </a:t>
            </a:r>
            <a:r>
              <a:rPr lang="en-US" sz="2000" dirty="0" smtClean="0"/>
              <a:t>In groups of 3, choose a patient, a Doctor and a receptionist.</a:t>
            </a:r>
            <a:endParaRPr lang="en-US" sz="2000" dirty="0"/>
          </a:p>
          <a:p>
            <a:endParaRPr lang="en-US" sz="2000" baseline="30000" dirty="0">
              <a:solidFill>
                <a:srgbClr val="000000"/>
              </a:solidFill>
              <a:cs typeface="Calibri"/>
            </a:endParaRPr>
          </a:p>
          <a:p>
            <a:r>
              <a:rPr lang="en-US" sz="2000" b="1" dirty="0" smtClean="0"/>
              <a:t>Practice: </a:t>
            </a:r>
            <a:r>
              <a:rPr lang="en-US" sz="2000" dirty="0" smtClean="0"/>
              <a:t>The patient enters, informs receptionist of attendance for an appointment. Receptionist informs the Dr. The GP runs through some basic questions about the presenting problem (choose a common complaint) </a:t>
            </a:r>
            <a:r>
              <a:rPr lang="mr-IN" sz="2000" dirty="0" smtClean="0"/>
              <a:t>–</a:t>
            </a:r>
            <a:r>
              <a:rPr lang="en-US" sz="2000" dirty="0" smtClean="0"/>
              <a:t> when it started, symptoms, progression or the problem, treatment or medication so far, general health, then recommends some medication and advice. The patient then leaves and books a follow up appointment for the next week as they exit.</a:t>
            </a:r>
            <a:endParaRPr lang="en-US" sz="2000" dirty="0"/>
          </a:p>
          <a:p>
            <a:endParaRPr lang="en-US" sz="3200" dirty="0" smtClean="0"/>
          </a:p>
          <a:p>
            <a:r>
              <a:rPr lang="en-US" sz="2000" b="1" dirty="0" smtClean="0"/>
              <a:t>Pre-taught vocabulary/skills: </a:t>
            </a:r>
            <a:r>
              <a:rPr lang="en-GB" sz="2000" dirty="0" smtClean="0"/>
              <a:t>to practice making appointments and discussing weekly diary, practice discussing basic health symptoms (</a:t>
            </a:r>
            <a:r>
              <a:rPr lang="en-GB" sz="2000" dirty="0" err="1" smtClean="0"/>
              <a:t>eg</a:t>
            </a:r>
            <a:r>
              <a:rPr lang="en-GB" sz="2000" dirty="0" smtClean="0"/>
              <a:t> cough, fever, aches and pains, feeling unwell, runny nose, sneezing </a:t>
            </a:r>
            <a:r>
              <a:rPr lang="en-GB" sz="2000" dirty="0" err="1" smtClean="0"/>
              <a:t>etc</a:t>
            </a:r>
            <a:r>
              <a:rPr lang="en-GB" sz="2000" dirty="0" smtClean="0"/>
              <a:t>), practice taking a medical history and prescribing basic medication and advice in English.</a:t>
            </a:r>
            <a:endParaRPr lang="en-US" sz="2000" dirty="0"/>
          </a:p>
          <a:p>
            <a:endParaRPr lang="en-US" sz="2400" dirty="0"/>
          </a:p>
          <a:p>
            <a:endParaRPr lang="en-US" dirty="0"/>
          </a:p>
          <a:p>
            <a:endParaRPr lang="en-US" dirty="0"/>
          </a:p>
        </p:txBody>
      </p:sp>
    </p:spTree>
    <p:extLst>
      <p:ext uri="{BB962C8B-B14F-4D97-AF65-F5344CB8AC3E}">
        <p14:creationId xmlns:p14="http://schemas.microsoft.com/office/powerpoint/2010/main" val="9231772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570893"/>
            <a:ext cx="11311504" cy="5802139"/>
          </a:xfrm>
        </p:spPr>
        <p:txBody>
          <a:bodyPr>
            <a:normAutofit/>
          </a:bodyPr>
          <a:lstStyle/>
          <a:p>
            <a:pPr>
              <a:buFontTx/>
              <a:buNone/>
            </a:pPr>
            <a:endParaRPr lang="cs-CZ" altLang="cs-CZ" dirty="0"/>
          </a:p>
          <a:p>
            <a:pPr>
              <a:buFontTx/>
              <a:buNone/>
            </a:pPr>
            <a:endParaRPr lang="cs-CZ" altLang="cs-CZ" dirty="0"/>
          </a:p>
          <a:p>
            <a:pPr marL="0" indent="0">
              <a:buNone/>
            </a:pPr>
            <a:endParaRPr lang="cs-CZ" altLang="cs-CZ" sz="9600" dirty="0" smtClean="0"/>
          </a:p>
          <a:p>
            <a:pPr marL="0" indent="0">
              <a:buNone/>
            </a:pPr>
            <a:endParaRPr lang="cs-CZ" altLang="cs-CZ" sz="9600" dirty="0"/>
          </a:p>
          <a:p>
            <a:pPr marL="0" indent="0">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3" name="TextBox 2"/>
          <p:cNvSpPr txBox="1"/>
          <p:nvPr/>
        </p:nvSpPr>
        <p:spPr>
          <a:xfrm>
            <a:off x="1083604" y="734001"/>
            <a:ext cx="10498141" cy="5878532"/>
          </a:xfrm>
          <a:prstGeom prst="rect">
            <a:avLst/>
          </a:prstGeom>
          <a:noFill/>
        </p:spPr>
        <p:txBody>
          <a:bodyPr wrap="square" rtlCol="0">
            <a:spAutoFit/>
          </a:bodyPr>
          <a:lstStyle/>
          <a:p>
            <a:r>
              <a:rPr lang="en-US" sz="3600" i="1" dirty="0" smtClean="0">
                <a:solidFill>
                  <a:srgbClr val="0000FF"/>
                </a:solidFill>
              </a:rPr>
              <a:t>Role Play </a:t>
            </a:r>
            <a:r>
              <a:rPr lang="mr-IN" sz="3600" i="1" dirty="0" smtClean="0">
                <a:solidFill>
                  <a:srgbClr val="0000FF"/>
                </a:solidFill>
              </a:rPr>
              <a:t>–</a:t>
            </a:r>
            <a:r>
              <a:rPr lang="en-US" sz="3600" i="1" dirty="0" smtClean="0">
                <a:solidFill>
                  <a:srgbClr val="0000FF"/>
                </a:solidFill>
              </a:rPr>
              <a:t> your experience?</a:t>
            </a:r>
            <a:endParaRPr lang="en-US" sz="2400" i="1" baseline="30000" dirty="0">
              <a:solidFill>
                <a:srgbClr val="0000FF"/>
              </a:solidFill>
            </a:endParaRPr>
          </a:p>
          <a:p>
            <a:endParaRPr lang="en-US" sz="2000" b="1" dirty="0" smtClean="0"/>
          </a:p>
          <a:p>
            <a:endParaRPr lang="en-US" sz="2000" b="1" dirty="0" smtClean="0"/>
          </a:p>
          <a:p>
            <a:r>
              <a:rPr lang="en-US" sz="2400" dirty="0" smtClean="0"/>
              <a:t>Was this a useful exercise for your own learning? Why / why not?</a:t>
            </a:r>
          </a:p>
          <a:p>
            <a:endParaRPr lang="en-US" sz="2400" baseline="30000" dirty="0">
              <a:solidFill>
                <a:srgbClr val="000000"/>
              </a:solidFill>
              <a:cs typeface="Calibri"/>
            </a:endParaRPr>
          </a:p>
          <a:p>
            <a:endParaRPr lang="en-US" sz="2400" baseline="30000" dirty="0" smtClean="0">
              <a:solidFill>
                <a:srgbClr val="000000"/>
              </a:solidFill>
              <a:cs typeface="Calibri"/>
            </a:endParaRPr>
          </a:p>
          <a:p>
            <a:endParaRPr lang="en-US" sz="2400" baseline="30000" dirty="0">
              <a:solidFill>
                <a:srgbClr val="000000"/>
              </a:solidFill>
              <a:cs typeface="Calibri"/>
            </a:endParaRPr>
          </a:p>
          <a:p>
            <a:r>
              <a:rPr lang="en-US" sz="2400" dirty="0" smtClean="0"/>
              <a:t>What would help this exercise be more useful / successful? </a:t>
            </a:r>
          </a:p>
          <a:p>
            <a:endParaRPr lang="en-US" sz="2400" dirty="0"/>
          </a:p>
          <a:p>
            <a:endParaRPr lang="en-US" sz="2400" dirty="0" smtClean="0"/>
          </a:p>
          <a:p>
            <a:r>
              <a:rPr lang="en-US" sz="2400" dirty="0" smtClean="0"/>
              <a:t>How could you apply a role play in your own field?</a:t>
            </a:r>
            <a:endParaRPr lang="en-US" sz="2400" dirty="0"/>
          </a:p>
          <a:p>
            <a:endParaRPr lang="en-US" sz="2400" dirty="0" smtClean="0"/>
          </a:p>
          <a:p>
            <a:endParaRPr lang="en-US" sz="2400" dirty="0"/>
          </a:p>
          <a:p>
            <a:r>
              <a:rPr lang="en-US" sz="2400" dirty="0" smtClean="0"/>
              <a:t>What would you do/not do when conducting a role-play exercise with your own class?</a:t>
            </a:r>
            <a:endParaRPr lang="en-US" sz="2400" dirty="0"/>
          </a:p>
          <a:p>
            <a:endParaRPr lang="en-US" dirty="0"/>
          </a:p>
          <a:p>
            <a:endParaRPr lang="en-US" dirty="0"/>
          </a:p>
        </p:txBody>
      </p:sp>
    </p:spTree>
    <p:extLst>
      <p:ext uri="{BB962C8B-B14F-4D97-AF65-F5344CB8AC3E}">
        <p14:creationId xmlns:p14="http://schemas.microsoft.com/office/powerpoint/2010/main" val="19056076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570893"/>
            <a:ext cx="11311504" cy="5802139"/>
          </a:xfrm>
        </p:spPr>
        <p:txBody>
          <a:bodyPr>
            <a:normAutofit/>
          </a:bodyPr>
          <a:lstStyle/>
          <a:p>
            <a:pPr>
              <a:buFontTx/>
              <a:buNone/>
            </a:pPr>
            <a:endParaRPr lang="cs-CZ" altLang="cs-CZ" dirty="0"/>
          </a:p>
          <a:p>
            <a:pPr>
              <a:buFontTx/>
              <a:buNone/>
            </a:pPr>
            <a:endParaRPr lang="cs-CZ" altLang="cs-CZ" dirty="0"/>
          </a:p>
          <a:p>
            <a:pPr marL="0" indent="0">
              <a:buNone/>
            </a:pPr>
            <a:endParaRPr lang="cs-CZ" altLang="cs-CZ" sz="9600" dirty="0" smtClean="0"/>
          </a:p>
          <a:p>
            <a:pPr marL="0" indent="0">
              <a:buNone/>
            </a:pPr>
            <a:endParaRPr lang="cs-CZ" altLang="cs-CZ" sz="9600" dirty="0"/>
          </a:p>
          <a:p>
            <a:pPr marL="0" indent="0">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3" name="TextBox 2"/>
          <p:cNvSpPr txBox="1"/>
          <p:nvPr/>
        </p:nvSpPr>
        <p:spPr>
          <a:xfrm>
            <a:off x="1083604" y="734001"/>
            <a:ext cx="10498141" cy="6042679"/>
          </a:xfrm>
          <a:prstGeom prst="rect">
            <a:avLst/>
          </a:prstGeom>
          <a:noFill/>
        </p:spPr>
        <p:txBody>
          <a:bodyPr wrap="square" rtlCol="0">
            <a:spAutoFit/>
          </a:bodyPr>
          <a:lstStyle/>
          <a:p>
            <a:r>
              <a:rPr lang="en-US" sz="3600" i="1" dirty="0" smtClean="0">
                <a:solidFill>
                  <a:srgbClr val="0000FF"/>
                </a:solidFill>
              </a:rPr>
              <a:t>Debates</a:t>
            </a:r>
            <a:endParaRPr lang="en-US" sz="3600" i="1" dirty="0">
              <a:solidFill>
                <a:srgbClr val="0000FF"/>
              </a:solidFill>
            </a:endParaRPr>
          </a:p>
          <a:p>
            <a:endParaRPr lang="en-US" sz="2400" u="sng" baseline="30000" dirty="0"/>
          </a:p>
          <a:p>
            <a:r>
              <a:rPr lang="en-US" sz="3200" i="1" dirty="0" smtClean="0"/>
              <a:t>Features: </a:t>
            </a:r>
            <a:r>
              <a:rPr lang="en-US" sz="2400" dirty="0" smtClean="0"/>
              <a:t>rehearsal/preparation time needed, group participation and co-operation required, learning may come after the </a:t>
            </a:r>
            <a:r>
              <a:rPr lang="en-US" sz="2400" dirty="0" smtClean="0"/>
              <a:t>activity, pre-teach as needed.</a:t>
            </a:r>
            <a:endParaRPr lang="en-US" sz="2400" dirty="0"/>
          </a:p>
          <a:p>
            <a:endParaRPr lang="en-US" sz="4000" baseline="30000" dirty="0">
              <a:solidFill>
                <a:srgbClr val="000000"/>
              </a:solidFill>
              <a:cs typeface="Calibri"/>
            </a:endParaRPr>
          </a:p>
          <a:p>
            <a:r>
              <a:rPr lang="en-US" sz="3200" i="1" dirty="0" smtClean="0"/>
              <a:t>Why: </a:t>
            </a:r>
            <a:r>
              <a:rPr lang="en-US" sz="2400" dirty="0" smtClean="0"/>
              <a:t>Interactive, excellent opportunity for high-level speaking / reasoning, students gain important points / arguments / language in their subject area, great at reinforcing important vocabulary.</a:t>
            </a:r>
            <a:endParaRPr lang="en-US" sz="2400" dirty="0"/>
          </a:p>
          <a:p>
            <a:endParaRPr lang="en-US" sz="3200" dirty="0" smtClean="0"/>
          </a:p>
          <a:p>
            <a:r>
              <a:rPr lang="en-US" sz="3200" i="1" dirty="0" smtClean="0"/>
              <a:t>Challenges: </a:t>
            </a:r>
            <a:r>
              <a:rPr lang="en-US" sz="2400" dirty="0" smtClean="0"/>
              <a:t>encourages students to take a position rather than just develop their own, may encourage strong opinions that aren’t necessary or accurate, can be harder for teacher to intervene to control or facilitate learning.</a:t>
            </a:r>
            <a:endParaRPr lang="en-US" sz="3200" dirty="0"/>
          </a:p>
          <a:p>
            <a:endParaRPr lang="en-US" sz="2400" dirty="0"/>
          </a:p>
          <a:p>
            <a:endParaRPr lang="en-US" dirty="0"/>
          </a:p>
          <a:p>
            <a:endParaRPr lang="en-US" dirty="0"/>
          </a:p>
        </p:txBody>
      </p:sp>
    </p:spTree>
    <p:extLst>
      <p:ext uri="{BB962C8B-B14F-4D97-AF65-F5344CB8AC3E}">
        <p14:creationId xmlns:p14="http://schemas.microsoft.com/office/powerpoint/2010/main" val="18105844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570893"/>
            <a:ext cx="11311504" cy="5802139"/>
          </a:xfrm>
        </p:spPr>
        <p:txBody>
          <a:bodyPr>
            <a:normAutofit/>
          </a:bodyPr>
          <a:lstStyle/>
          <a:p>
            <a:pPr>
              <a:buFontTx/>
              <a:buNone/>
            </a:pPr>
            <a:endParaRPr lang="cs-CZ" altLang="cs-CZ" dirty="0"/>
          </a:p>
          <a:p>
            <a:pPr>
              <a:buFontTx/>
              <a:buNone/>
            </a:pPr>
            <a:endParaRPr lang="cs-CZ" altLang="cs-CZ" dirty="0"/>
          </a:p>
          <a:p>
            <a:pPr marL="0" indent="0">
              <a:buNone/>
            </a:pPr>
            <a:endParaRPr lang="cs-CZ" altLang="cs-CZ" sz="9600" dirty="0" smtClean="0"/>
          </a:p>
          <a:p>
            <a:pPr marL="0" indent="0">
              <a:buNone/>
            </a:pPr>
            <a:endParaRPr lang="cs-CZ" altLang="cs-CZ" sz="9600" dirty="0"/>
          </a:p>
          <a:p>
            <a:pPr marL="0" indent="0">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3" name="TextBox 2"/>
          <p:cNvSpPr txBox="1"/>
          <p:nvPr/>
        </p:nvSpPr>
        <p:spPr>
          <a:xfrm>
            <a:off x="1083604" y="734001"/>
            <a:ext cx="10498141" cy="6309420"/>
          </a:xfrm>
          <a:prstGeom prst="rect">
            <a:avLst/>
          </a:prstGeom>
          <a:noFill/>
        </p:spPr>
        <p:txBody>
          <a:bodyPr wrap="square" rtlCol="0">
            <a:spAutoFit/>
          </a:bodyPr>
          <a:lstStyle/>
          <a:p>
            <a:r>
              <a:rPr lang="en-US" sz="3600" i="1" dirty="0" smtClean="0">
                <a:solidFill>
                  <a:srgbClr val="0000FF"/>
                </a:solidFill>
              </a:rPr>
              <a:t>Debates </a:t>
            </a:r>
            <a:r>
              <a:rPr lang="mr-IN" sz="3600" i="1" dirty="0" smtClean="0">
                <a:solidFill>
                  <a:srgbClr val="0000FF"/>
                </a:solidFill>
              </a:rPr>
              <a:t>–</a:t>
            </a:r>
            <a:r>
              <a:rPr lang="en-US" sz="3600" i="1" dirty="0" smtClean="0">
                <a:solidFill>
                  <a:srgbClr val="0000FF"/>
                </a:solidFill>
              </a:rPr>
              <a:t> Practice Scenario     </a:t>
            </a:r>
            <a:r>
              <a:rPr lang="en-US" sz="2400" dirty="0" smtClean="0"/>
              <a:t>(1 min per participant)</a:t>
            </a:r>
            <a:endParaRPr lang="en-US" sz="2400" dirty="0"/>
          </a:p>
          <a:p>
            <a:endParaRPr lang="en-US" sz="2400" u="sng" baseline="30000" dirty="0"/>
          </a:p>
          <a:p>
            <a:endParaRPr lang="en-US" sz="2000" b="1" dirty="0" smtClean="0"/>
          </a:p>
          <a:p>
            <a:r>
              <a:rPr lang="en-US" sz="2000" b="1" dirty="0" smtClean="0"/>
              <a:t>Question: </a:t>
            </a:r>
            <a:r>
              <a:rPr lang="en-US" sz="2000" dirty="0" smtClean="0"/>
              <a:t>Should facemasks have been compulsory during the recent Covid-19 lockdown period in Czech Republic?</a:t>
            </a:r>
          </a:p>
          <a:p>
            <a:endParaRPr lang="en-US" sz="2000" dirty="0"/>
          </a:p>
          <a:p>
            <a:r>
              <a:rPr lang="en-US" sz="2000" b="1" dirty="0" smtClean="0"/>
              <a:t>For / yes group: </a:t>
            </a:r>
            <a:r>
              <a:rPr lang="en-GB" sz="2000" dirty="0" smtClean="0"/>
              <a:t>You are arguing that the use of facemasks during the period SHOULD have been compulsory and that the government was right to do this. Compile your main reasons for this, each person be prepared to argue one main point for up to one minute.</a:t>
            </a:r>
            <a:endParaRPr lang="en-US" sz="2000" dirty="0"/>
          </a:p>
          <a:p>
            <a:endParaRPr lang="en-US" sz="3200" dirty="0"/>
          </a:p>
          <a:p>
            <a:r>
              <a:rPr lang="en-US" sz="2000" b="1" dirty="0" smtClean="0"/>
              <a:t>Against / no group: </a:t>
            </a:r>
            <a:r>
              <a:rPr lang="en-GB" sz="2000" dirty="0" smtClean="0"/>
              <a:t>You are arguing that the use of facemasks during this period SHOULD NOT have been compulsory. Come up with the main reasons why you think this is the case, each person be prepared to argue one main point for up to one minute.</a:t>
            </a:r>
          </a:p>
          <a:p>
            <a:endParaRPr lang="en-GB" sz="2000" dirty="0"/>
          </a:p>
          <a:p>
            <a:r>
              <a:rPr lang="en-GB" sz="2000" b="1" dirty="0" smtClean="0"/>
              <a:t>Extras: </a:t>
            </a:r>
            <a:r>
              <a:rPr lang="en-GB" sz="2000" dirty="0" smtClean="0"/>
              <a:t>Listen to the arguments and debate, rank each argument out of 10 in terms of the logic used, and the English (grammar, vocabulary </a:t>
            </a:r>
            <a:r>
              <a:rPr lang="en-GB" sz="2000" dirty="0" err="1" smtClean="0"/>
              <a:t>etc</a:t>
            </a:r>
            <a:r>
              <a:rPr lang="en-GB" sz="2000" dirty="0" smtClean="0"/>
              <a:t>).</a:t>
            </a:r>
            <a:endParaRPr lang="en-US" sz="2000" dirty="0"/>
          </a:p>
          <a:p>
            <a:endParaRPr lang="en-US" sz="2400" dirty="0"/>
          </a:p>
          <a:p>
            <a:endParaRPr lang="en-US" dirty="0"/>
          </a:p>
          <a:p>
            <a:endParaRPr lang="en-US" dirty="0"/>
          </a:p>
        </p:txBody>
      </p:sp>
    </p:spTree>
    <p:extLst>
      <p:ext uri="{BB962C8B-B14F-4D97-AF65-F5344CB8AC3E}">
        <p14:creationId xmlns:p14="http://schemas.microsoft.com/office/powerpoint/2010/main" val="26466575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570893"/>
            <a:ext cx="11311504" cy="5802139"/>
          </a:xfrm>
        </p:spPr>
        <p:txBody>
          <a:bodyPr>
            <a:normAutofit/>
          </a:bodyPr>
          <a:lstStyle/>
          <a:p>
            <a:pPr>
              <a:buFontTx/>
              <a:buNone/>
            </a:pPr>
            <a:endParaRPr lang="cs-CZ" altLang="cs-CZ" dirty="0"/>
          </a:p>
          <a:p>
            <a:pPr>
              <a:buFontTx/>
              <a:buNone/>
            </a:pPr>
            <a:endParaRPr lang="cs-CZ" altLang="cs-CZ" dirty="0"/>
          </a:p>
          <a:p>
            <a:pPr marL="0" indent="0">
              <a:buNone/>
            </a:pPr>
            <a:endParaRPr lang="cs-CZ" altLang="cs-CZ" sz="9600" dirty="0" smtClean="0"/>
          </a:p>
          <a:p>
            <a:pPr marL="0" indent="0">
              <a:buNone/>
            </a:pPr>
            <a:endParaRPr lang="cs-CZ" altLang="cs-CZ" sz="9600" dirty="0"/>
          </a:p>
          <a:p>
            <a:pPr marL="0" indent="0">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3" name="TextBox 2"/>
          <p:cNvSpPr txBox="1"/>
          <p:nvPr/>
        </p:nvSpPr>
        <p:spPr>
          <a:xfrm>
            <a:off x="1083604" y="643281"/>
            <a:ext cx="10498141" cy="5509200"/>
          </a:xfrm>
          <a:prstGeom prst="rect">
            <a:avLst/>
          </a:prstGeom>
          <a:noFill/>
        </p:spPr>
        <p:txBody>
          <a:bodyPr wrap="square" rtlCol="0">
            <a:spAutoFit/>
          </a:bodyPr>
          <a:lstStyle/>
          <a:p>
            <a:r>
              <a:rPr lang="en-US" sz="3600" i="1" dirty="0" smtClean="0">
                <a:solidFill>
                  <a:srgbClr val="0000FF"/>
                </a:solidFill>
              </a:rPr>
              <a:t>Debate </a:t>
            </a:r>
            <a:r>
              <a:rPr lang="mr-IN" sz="3600" i="1" dirty="0" smtClean="0">
                <a:solidFill>
                  <a:srgbClr val="0000FF"/>
                </a:solidFill>
              </a:rPr>
              <a:t>–</a:t>
            </a:r>
            <a:r>
              <a:rPr lang="en-US" sz="3600" i="1" dirty="0" smtClean="0">
                <a:solidFill>
                  <a:srgbClr val="0000FF"/>
                </a:solidFill>
              </a:rPr>
              <a:t> your experience?</a:t>
            </a:r>
            <a:endParaRPr lang="en-US" sz="2400" i="1" baseline="30000" dirty="0">
              <a:solidFill>
                <a:srgbClr val="0000FF"/>
              </a:solidFill>
            </a:endParaRPr>
          </a:p>
          <a:p>
            <a:endParaRPr lang="en-US" sz="2000" b="1" dirty="0" smtClean="0"/>
          </a:p>
          <a:p>
            <a:endParaRPr lang="en-US" sz="2000" b="1" dirty="0" smtClean="0"/>
          </a:p>
          <a:p>
            <a:r>
              <a:rPr lang="en-US" sz="2400" dirty="0" smtClean="0"/>
              <a:t>Was this a useful exercise for your own learning? Why / why not?</a:t>
            </a:r>
          </a:p>
          <a:p>
            <a:endParaRPr lang="en-US" sz="2400" baseline="30000" dirty="0">
              <a:solidFill>
                <a:srgbClr val="000000"/>
              </a:solidFill>
              <a:cs typeface="Calibri"/>
            </a:endParaRPr>
          </a:p>
          <a:p>
            <a:endParaRPr lang="en-US" sz="2400" baseline="30000" dirty="0" smtClean="0">
              <a:solidFill>
                <a:srgbClr val="000000"/>
              </a:solidFill>
              <a:cs typeface="Calibri"/>
            </a:endParaRPr>
          </a:p>
          <a:p>
            <a:endParaRPr lang="en-US" sz="2400" baseline="30000" dirty="0">
              <a:solidFill>
                <a:srgbClr val="000000"/>
              </a:solidFill>
              <a:cs typeface="Calibri"/>
            </a:endParaRPr>
          </a:p>
          <a:p>
            <a:r>
              <a:rPr lang="en-US" sz="2400" dirty="0" smtClean="0"/>
              <a:t>What would help this exercise be more useful / successful? </a:t>
            </a:r>
          </a:p>
          <a:p>
            <a:endParaRPr lang="en-US" sz="2400" dirty="0"/>
          </a:p>
          <a:p>
            <a:endParaRPr lang="en-US" sz="2400" dirty="0" smtClean="0"/>
          </a:p>
          <a:p>
            <a:r>
              <a:rPr lang="en-US" sz="2400" dirty="0" smtClean="0"/>
              <a:t>How could you apply a debate in your own field?</a:t>
            </a:r>
            <a:endParaRPr lang="en-US" sz="2400" dirty="0"/>
          </a:p>
          <a:p>
            <a:endParaRPr lang="en-US" sz="2400" dirty="0" smtClean="0"/>
          </a:p>
          <a:p>
            <a:endParaRPr lang="en-US" sz="2400" dirty="0"/>
          </a:p>
          <a:p>
            <a:r>
              <a:rPr lang="en-US" sz="2400" dirty="0" smtClean="0"/>
              <a:t>What would you do / not do when conducting a debate with your own class?</a:t>
            </a:r>
            <a:endParaRPr lang="en-US" sz="2400" dirty="0"/>
          </a:p>
          <a:p>
            <a:endParaRPr lang="en-US" dirty="0"/>
          </a:p>
          <a:p>
            <a:endParaRPr lang="en-US" dirty="0"/>
          </a:p>
        </p:txBody>
      </p:sp>
    </p:spTree>
    <p:extLst>
      <p:ext uri="{BB962C8B-B14F-4D97-AF65-F5344CB8AC3E}">
        <p14:creationId xmlns:p14="http://schemas.microsoft.com/office/powerpoint/2010/main" val="1365685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570893"/>
            <a:ext cx="11311504" cy="5802139"/>
          </a:xfrm>
        </p:spPr>
        <p:txBody>
          <a:bodyPr>
            <a:normAutofit/>
          </a:bodyPr>
          <a:lstStyle/>
          <a:p>
            <a:pPr>
              <a:buFontTx/>
              <a:buNone/>
            </a:pPr>
            <a:endParaRPr lang="cs-CZ" altLang="cs-CZ" dirty="0"/>
          </a:p>
          <a:p>
            <a:pPr>
              <a:buFontTx/>
              <a:buNone/>
            </a:pPr>
            <a:endParaRPr lang="cs-CZ" altLang="cs-CZ" dirty="0"/>
          </a:p>
          <a:p>
            <a:pPr marL="0" indent="0">
              <a:buNone/>
            </a:pPr>
            <a:endParaRPr lang="cs-CZ" altLang="cs-CZ" sz="9600" dirty="0" smtClean="0"/>
          </a:p>
          <a:p>
            <a:pPr marL="0" indent="0">
              <a:buNone/>
            </a:pPr>
            <a:endParaRPr lang="cs-CZ" altLang="cs-CZ" sz="9600" dirty="0"/>
          </a:p>
          <a:p>
            <a:pPr marL="0" indent="0">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3" name="TextBox 2"/>
          <p:cNvSpPr txBox="1"/>
          <p:nvPr/>
        </p:nvSpPr>
        <p:spPr>
          <a:xfrm>
            <a:off x="1083604" y="541221"/>
            <a:ext cx="10498141" cy="6412011"/>
          </a:xfrm>
          <a:prstGeom prst="rect">
            <a:avLst/>
          </a:prstGeom>
          <a:noFill/>
        </p:spPr>
        <p:txBody>
          <a:bodyPr wrap="square" rtlCol="0">
            <a:spAutoFit/>
          </a:bodyPr>
          <a:lstStyle/>
          <a:p>
            <a:r>
              <a:rPr lang="en-US" sz="3600" i="1" dirty="0" smtClean="0">
                <a:solidFill>
                  <a:srgbClr val="0000FF"/>
                </a:solidFill>
              </a:rPr>
              <a:t>Fishbowl</a:t>
            </a:r>
            <a:endParaRPr lang="en-US" sz="3600" i="1" dirty="0">
              <a:solidFill>
                <a:srgbClr val="0000FF"/>
              </a:solidFill>
            </a:endParaRPr>
          </a:p>
          <a:p>
            <a:endParaRPr lang="en-US" sz="2400" u="sng" baseline="30000" dirty="0"/>
          </a:p>
          <a:p>
            <a:r>
              <a:rPr lang="en-US" sz="3200" i="1" dirty="0" smtClean="0"/>
              <a:t>Features: </a:t>
            </a:r>
            <a:r>
              <a:rPr lang="en-US" sz="2400" dirty="0" smtClean="0"/>
              <a:t>Students observe a discussion performed by their peers and take notes for feedback, or to join in later. Layout: often an outer and inner circle of chairs for those active in the discussion.</a:t>
            </a:r>
            <a:endParaRPr lang="en-US" sz="2400" dirty="0"/>
          </a:p>
          <a:p>
            <a:endParaRPr lang="en-US" sz="4000" baseline="30000" dirty="0">
              <a:solidFill>
                <a:srgbClr val="000000"/>
              </a:solidFill>
              <a:cs typeface="Calibri"/>
            </a:endParaRPr>
          </a:p>
          <a:p>
            <a:r>
              <a:rPr lang="en-US" sz="3200" i="1" dirty="0" smtClean="0"/>
              <a:t>Why: </a:t>
            </a:r>
            <a:r>
              <a:rPr lang="en-US" sz="2400" dirty="0" smtClean="0"/>
              <a:t>Interactive, excellent opportunity for high-level speaking / reasoning, students gain important points / arguments / language in their subject area, students can practice both speaking and active listening / feedback skills. Students may have time to think of arguments then can participate later.</a:t>
            </a:r>
            <a:endParaRPr lang="en-US" sz="2400" dirty="0"/>
          </a:p>
          <a:p>
            <a:endParaRPr lang="en-US" sz="3200" dirty="0" smtClean="0"/>
          </a:p>
          <a:p>
            <a:r>
              <a:rPr lang="en-US" sz="3200" i="1" dirty="0" smtClean="0"/>
              <a:t>Challenges: </a:t>
            </a:r>
            <a:r>
              <a:rPr lang="en-US" sz="2400" dirty="0" smtClean="0"/>
              <a:t>can be lively and difficult to control, allowing everyone to participate at a level they would like to can be difficult though often manageable.</a:t>
            </a:r>
            <a:endParaRPr lang="en-US" sz="3200" dirty="0"/>
          </a:p>
          <a:p>
            <a:endParaRPr lang="en-US" sz="2400" dirty="0"/>
          </a:p>
          <a:p>
            <a:endParaRPr lang="en-US" dirty="0"/>
          </a:p>
          <a:p>
            <a:endParaRPr lang="en-US" dirty="0"/>
          </a:p>
        </p:txBody>
      </p:sp>
    </p:spTree>
    <p:extLst>
      <p:ext uri="{BB962C8B-B14F-4D97-AF65-F5344CB8AC3E}">
        <p14:creationId xmlns:p14="http://schemas.microsoft.com/office/powerpoint/2010/main" val="3263224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570893"/>
            <a:ext cx="11311504" cy="5802139"/>
          </a:xfrm>
        </p:spPr>
        <p:txBody>
          <a:bodyPr>
            <a:normAutofit/>
          </a:bodyPr>
          <a:lstStyle/>
          <a:p>
            <a:pPr>
              <a:buFontTx/>
              <a:buNone/>
            </a:pPr>
            <a:endParaRPr lang="cs-CZ" altLang="cs-CZ" dirty="0"/>
          </a:p>
          <a:p>
            <a:pPr>
              <a:buFontTx/>
              <a:buNone/>
            </a:pPr>
            <a:endParaRPr lang="cs-CZ" altLang="cs-CZ" dirty="0"/>
          </a:p>
          <a:p>
            <a:pPr marL="0" indent="0">
              <a:buNone/>
            </a:pPr>
            <a:endParaRPr lang="cs-CZ" altLang="cs-CZ" sz="9600" dirty="0" smtClean="0"/>
          </a:p>
          <a:p>
            <a:pPr marL="0" indent="0">
              <a:buNone/>
            </a:pPr>
            <a:endParaRPr lang="cs-CZ" altLang="cs-CZ" sz="9600" dirty="0"/>
          </a:p>
          <a:p>
            <a:pPr marL="0" indent="0">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3" name="TextBox 2"/>
          <p:cNvSpPr txBox="1"/>
          <p:nvPr/>
        </p:nvSpPr>
        <p:spPr>
          <a:xfrm>
            <a:off x="1083604" y="734001"/>
            <a:ext cx="10498141" cy="6001643"/>
          </a:xfrm>
          <a:prstGeom prst="rect">
            <a:avLst/>
          </a:prstGeom>
          <a:noFill/>
        </p:spPr>
        <p:txBody>
          <a:bodyPr wrap="square" rtlCol="0">
            <a:spAutoFit/>
          </a:bodyPr>
          <a:lstStyle/>
          <a:p>
            <a:r>
              <a:rPr lang="en-US" sz="3600" i="1" dirty="0" smtClean="0">
                <a:solidFill>
                  <a:srgbClr val="0000FF"/>
                </a:solidFill>
              </a:rPr>
              <a:t>Fishbowl </a:t>
            </a:r>
            <a:r>
              <a:rPr lang="mr-IN" sz="3600" i="1" dirty="0" smtClean="0">
                <a:solidFill>
                  <a:srgbClr val="0000FF"/>
                </a:solidFill>
              </a:rPr>
              <a:t>–</a:t>
            </a:r>
            <a:r>
              <a:rPr lang="en-US" sz="3600" i="1" dirty="0" smtClean="0">
                <a:solidFill>
                  <a:srgbClr val="0000FF"/>
                </a:solidFill>
              </a:rPr>
              <a:t> Practice Scenario  </a:t>
            </a:r>
            <a:r>
              <a:rPr lang="en-US" sz="2400" dirty="0" smtClean="0"/>
              <a:t>(5 </a:t>
            </a:r>
            <a:r>
              <a:rPr lang="en-US" sz="2400" dirty="0" err="1" smtClean="0"/>
              <a:t>mins</a:t>
            </a:r>
            <a:r>
              <a:rPr lang="en-US" sz="2400" dirty="0" smtClean="0"/>
              <a:t> then swap circles </a:t>
            </a:r>
            <a:r>
              <a:rPr lang="mr-IN" sz="2400" dirty="0" smtClean="0"/>
              <a:t>–</a:t>
            </a:r>
            <a:r>
              <a:rPr lang="en-US" sz="2400" dirty="0" smtClean="0"/>
              <a:t> or tap)</a:t>
            </a:r>
            <a:endParaRPr lang="en-US" sz="2400" dirty="0"/>
          </a:p>
          <a:p>
            <a:endParaRPr lang="en-US" sz="2400" u="sng" baseline="30000" dirty="0"/>
          </a:p>
          <a:p>
            <a:endParaRPr lang="en-US" sz="2000" b="1" dirty="0" smtClean="0"/>
          </a:p>
          <a:p>
            <a:r>
              <a:rPr lang="en-US" sz="2000" b="1" dirty="0" smtClean="0"/>
              <a:t>Question 1: </a:t>
            </a:r>
            <a:r>
              <a:rPr lang="en-US" sz="2000" dirty="0" smtClean="0"/>
              <a:t>Discuss some of the biggest environmental challenges facing the planet and it’s population today. Why have these problems come from and how have they become so significant? What do scientists predict for the future if the human population doesn’t address these issues?</a:t>
            </a:r>
          </a:p>
          <a:p>
            <a:endParaRPr lang="en-US" sz="2000" dirty="0"/>
          </a:p>
          <a:p>
            <a:r>
              <a:rPr lang="en-US" sz="2000" b="1" dirty="0"/>
              <a:t>Question </a:t>
            </a:r>
            <a:r>
              <a:rPr lang="en-US" sz="2000" b="1" dirty="0" smtClean="0"/>
              <a:t>2: </a:t>
            </a:r>
            <a:r>
              <a:rPr lang="en-GB" sz="2000" dirty="0" smtClean="0"/>
              <a:t>Now focus on some of the solutions to these environmental problems. What environmentally friendly solutions have become more common in recent decades? Is the human population improving it’s use of ‘green living’? What technology could help us combat these issues in the future?</a:t>
            </a:r>
            <a:endParaRPr lang="en-US" sz="2000" dirty="0"/>
          </a:p>
          <a:p>
            <a:endParaRPr lang="en-US" sz="3200" dirty="0"/>
          </a:p>
          <a:p>
            <a:r>
              <a:rPr lang="en-US" sz="2000" b="1" dirty="0" smtClean="0"/>
              <a:t>Pre-taught Vocabulary: </a:t>
            </a:r>
            <a:r>
              <a:rPr lang="en-US" sz="2000" dirty="0" smtClean="0"/>
              <a:t>climate change, global warming, plastic pollution, deforestation, greenhouse gases, fossil fuels, rising sea-levels, emissions, recycling, renewable energy (solar, wind </a:t>
            </a:r>
            <a:r>
              <a:rPr lang="en-US" sz="2000" dirty="0" err="1" smtClean="0"/>
              <a:t>etc</a:t>
            </a:r>
            <a:r>
              <a:rPr lang="en-US" sz="2000" dirty="0" smtClean="0"/>
              <a:t>), electric cars and e-mobility, carbon capture, reducing plastic usage, energy efficiency etc.</a:t>
            </a:r>
            <a:endParaRPr lang="en-GB" sz="2000" dirty="0"/>
          </a:p>
          <a:p>
            <a:endParaRPr lang="en-US" sz="2400" dirty="0"/>
          </a:p>
          <a:p>
            <a:endParaRPr lang="en-US" dirty="0"/>
          </a:p>
          <a:p>
            <a:endParaRPr lang="en-US" dirty="0"/>
          </a:p>
        </p:txBody>
      </p:sp>
    </p:spTree>
    <p:extLst>
      <p:ext uri="{BB962C8B-B14F-4D97-AF65-F5344CB8AC3E}">
        <p14:creationId xmlns:p14="http://schemas.microsoft.com/office/powerpoint/2010/main" val="6631802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570893"/>
            <a:ext cx="11311504" cy="5802139"/>
          </a:xfrm>
        </p:spPr>
        <p:txBody>
          <a:bodyPr>
            <a:normAutofit/>
          </a:bodyPr>
          <a:lstStyle/>
          <a:p>
            <a:pPr>
              <a:buFontTx/>
              <a:buNone/>
            </a:pPr>
            <a:endParaRPr lang="cs-CZ" altLang="cs-CZ" dirty="0"/>
          </a:p>
          <a:p>
            <a:pPr>
              <a:buFontTx/>
              <a:buNone/>
            </a:pPr>
            <a:endParaRPr lang="cs-CZ" altLang="cs-CZ" dirty="0"/>
          </a:p>
          <a:p>
            <a:pPr marL="0" indent="0">
              <a:buNone/>
            </a:pPr>
            <a:endParaRPr lang="cs-CZ" altLang="cs-CZ" sz="9600" dirty="0" smtClean="0"/>
          </a:p>
          <a:p>
            <a:pPr marL="0" indent="0">
              <a:buNone/>
            </a:pPr>
            <a:endParaRPr lang="cs-CZ" altLang="cs-CZ" sz="9600" dirty="0"/>
          </a:p>
          <a:p>
            <a:pPr marL="0" indent="0">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3" name="TextBox 2"/>
          <p:cNvSpPr txBox="1"/>
          <p:nvPr/>
        </p:nvSpPr>
        <p:spPr>
          <a:xfrm>
            <a:off x="1083604" y="734001"/>
            <a:ext cx="10498141" cy="5410711"/>
          </a:xfrm>
          <a:prstGeom prst="rect">
            <a:avLst/>
          </a:prstGeom>
          <a:noFill/>
        </p:spPr>
        <p:txBody>
          <a:bodyPr wrap="square" rtlCol="0">
            <a:spAutoFit/>
          </a:bodyPr>
          <a:lstStyle/>
          <a:p>
            <a:r>
              <a:rPr lang="en-US" sz="3600" i="1" dirty="0" smtClean="0">
                <a:solidFill>
                  <a:srgbClr val="0000FF"/>
                </a:solidFill>
              </a:rPr>
              <a:t>Fishbowl </a:t>
            </a:r>
            <a:r>
              <a:rPr lang="mr-IN" sz="3600" i="1" dirty="0" smtClean="0">
                <a:solidFill>
                  <a:srgbClr val="0000FF"/>
                </a:solidFill>
              </a:rPr>
              <a:t>–</a:t>
            </a:r>
            <a:r>
              <a:rPr lang="en-US" sz="3600" i="1" dirty="0" smtClean="0">
                <a:solidFill>
                  <a:srgbClr val="0000FF"/>
                </a:solidFill>
              </a:rPr>
              <a:t> your experience?</a:t>
            </a:r>
            <a:endParaRPr lang="en-US" sz="2400" i="1" baseline="30000" dirty="0">
              <a:solidFill>
                <a:srgbClr val="0000FF"/>
              </a:solidFill>
            </a:endParaRPr>
          </a:p>
          <a:p>
            <a:endParaRPr lang="en-US" sz="2000" b="1" dirty="0" smtClean="0"/>
          </a:p>
          <a:p>
            <a:endParaRPr lang="en-US" sz="2000" b="1" dirty="0" smtClean="0"/>
          </a:p>
          <a:p>
            <a:r>
              <a:rPr lang="en-US" sz="2400" dirty="0" smtClean="0"/>
              <a:t>Was this a useful exercise for your own learning? Why / why not?</a:t>
            </a:r>
          </a:p>
          <a:p>
            <a:endParaRPr lang="en-US" sz="2400" baseline="30000" dirty="0">
              <a:solidFill>
                <a:srgbClr val="000000"/>
              </a:solidFill>
              <a:cs typeface="Calibri"/>
            </a:endParaRPr>
          </a:p>
          <a:p>
            <a:endParaRPr lang="en-US" sz="2400" baseline="30000" dirty="0" smtClean="0">
              <a:solidFill>
                <a:srgbClr val="000000"/>
              </a:solidFill>
              <a:cs typeface="Calibri"/>
            </a:endParaRPr>
          </a:p>
          <a:p>
            <a:r>
              <a:rPr lang="en-US" sz="2400" dirty="0" smtClean="0"/>
              <a:t>What would help this exercise be more useful / successful? </a:t>
            </a:r>
          </a:p>
          <a:p>
            <a:endParaRPr lang="en-US" sz="2400" dirty="0" smtClean="0"/>
          </a:p>
          <a:p>
            <a:r>
              <a:rPr lang="en-US" sz="2400" dirty="0" smtClean="0"/>
              <a:t>How could you apply a fishbowl activity in your own field?</a:t>
            </a:r>
            <a:endParaRPr lang="en-US" sz="2400" dirty="0"/>
          </a:p>
          <a:p>
            <a:endParaRPr lang="en-US" sz="2400" dirty="0" smtClean="0"/>
          </a:p>
          <a:p>
            <a:r>
              <a:rPr lang="en-US" sz="2400" dirty="0" smtClean="0"/>
              <a:t>What would you do / not do when conducting this exercise with your own class?</a:t>
            </a:r>
          </a:p>
          <a:p>
            <a:pPr>
              <a:lnSpc>
                <a:spcPct val="80000"/>
              </a:lnSpc>
            </a:pPr>
            <a:endParaRPr lang="en-US" sz="2400" dirty="0" smtClean="0"/>
          </a:p>
          <a:p>
            <a:pPr>
              <a:lnSpc>
                <a:spcPct val="80000"/>
              </a:lnSpc>
            </a:pPr>
            <a:endParaRPr lang="en-US" sz="2400" dirty="0"/>
          </a:p>
          <a:p>
            <a:pPr>
              <a:lnSpc>
                <a:spcPct val="80000"/>
              </a:lnSpc>
            </a:pPr>
            <a:r>
              <a:rPr lang="en-US" sz="2400" b="1" i="1" dirty="0" smtClean="0"/>
              <a:t>*Variation: </a:t>
            </a:r>
            <a:r>
              <a:rPr lang="en-US" sz="2400" i="1" dirty="0" smtClean="0"/>
              <a:t>Wingmen </a:t>
            </a:r>
            <a:r>
              <a:rPr lang="mr-IN" sz="2400" i="1" dirty="0" smtClean="0"/>
              <a:t>–</a:t>
            </a:r>
            <a:r>
              <a:rPr lang="en-US" sz="2400" i="1" dirty="0" smtClean="0"/>
              <a:t> helpers advising (whispering / notes) the inner circle.</a:t>
            </a:r>
            <a:endParaRPr lang="en-US" sz="2400" i="1" dirty="0"/>
          </a:p>
          <a:p>
            <a:endParaRPr lang="en-US" dirty="0"/>
          </a:p>
          <a:p>
            <a:endParaRPr lang="en-US" dirty="0"/>
          </a:p>
        </p:txBody>
      </p:sp>
    </p:spTree>
    <p:extLst>
      <p:ext uri="{BB962C8B-B14F-4D97-AF65-F5344CB8AC3E}">
        <p14:creationId xmlns:p14="http://schemas.microsoft.com/office/powerpoint/2010/main" val="14439315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570893"/>
            <a:ext cx="11311504" cy="5802139"/>
          </a:xfrm>
        </p:spPr>
        <p:txBody>
          <a:bodyPr>
            <a:normAutofit/>
          </a:bodyPr>
          <a:lstStyle/>
          <a:p>
            <a:pPr>
              <a:buFontTx/>
              <a:buNone/>
            </a:pPr>
            <a:endParaRPr lang="cs-CZ" altLang="cs-CZ" dirty="0"/>
          </a:p>
          <a:p>
            <a:pPr>
              <a:buFontTx/>
              <a:buNone/>
            </a:pPr>
            <a:endParaRPr lang="cs-CZ" altLang="cs-CZ" dirty="0"/>
          </a:p>
          <a:p>
            <a:pPr marL="0" indent="0">
              <a:buNone/>
            </a:pPr>
            <a:endParaRPr lang="cs-CZ" altLang="cs-CZ" sz="9600" dirty="0" smtClean="0"/>
          </a:p>
          <a:p>
            <a:pPr marL="0" indent="0">
              <a:buNone/>
            </a:pPr>
            <a:endParaRPr lang="cs-CZ" altLang="cs-CZ" sz="9600" dirty="0"/>
          </a:p>
          <a:p>
            <a:pPr marL="0" indent="0">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3" name="TextBox 2"/>
          <p:cNvSpPr txBox="1"/>
          <p:nvPr/>
        </p:nvSpPr>
        <p:spPr>
          <a:xfrm>
            <a:off x="1083604" y="586581"/>
            <a:ext cx="10498141" cy="6412011"/>
          </a:xfrm>
          <a:prstGeom prst="rect">
            <a:avLst/>
          </a:prstGeom>
          <a:noFill/>
        </p:spPr>
        <p:txBody>
          <a:bodyPr wrap="square" rtlCol="0">
            <a:spAutoFit/>
          </a:bodyPr>
          <a:lstStyle/>
          <a:p>
            <a:r>
              <a:rPr lang="en-US" sz="3600" i="1" dirty="0" smtClean="0">
                <a:solidFill>
                  <a:srgbClr val="0000FF"/>
                </a:solidFill>
              </a:rPr>
              <a:t>Mediated Feedback</a:t>
            </a:r>
            <a:endParaRPr lang="en-US" sz="3600" i="1" dirty="0">
              <a:solidFill>
                <a:srgbClr val="0000FF"/>
              </a:solidFill>
            </a:endParaRPr>
          </a:p>
          <a:p>
            <a:endParaRPr lang="en-US" sz="2400" u="sng" baseline="30000" dirty="0"/>
          </a:p>
          <a:p>
            <a:r>
              <a:rPr lang="en-US" sz="3200" i="1" dirty="0" smtClean="0"/>
              <a:t>Features: </a:t>
            </a:r>
            <a:r>
              <a:rPr lang="en-US" sz="2400" dirty="0" smtClean="0"/>
              <a:t>Students rehearse and practice a small aspect of a seminar / discussion feature. They can get feedback from their peers or record themselves for discussion / review.</a:t>
            </a:r>
            <a:endParaRPr lang="en-US" sz="2400" dirty="0"/>
          </a:p>
          <a:p>
            <a:endParaRPr lang="en-US" sz="4000" baseline="30000" dirty="0" smtClean="0">
              <a:solidFill>
                <a:srgbClr val="000000"/>
              </a:solidFill>
              <a:cs typeface="Calibri"/>
            </a:endParaRPr>
          </a:p>
          <a:p>
            <a:r>
              <a:rPr lang="en-US" sz="3200" i="1" dirty="0" smtClean="0"/>
              <a:t>Why: </a:t>
            </a:r>
            <a:r>
              <a:rPr lang="en-US" sz="2400" dirty="0" smtClean="0"/>
              <a:t>Interactive, excellent opportunity for high-level speaking / reasoning, students gain important points / arguments / language in their subject area, students can practice both speaking and active listening / feedback skills. Excellent source of feedback regarding your own performance / skill level, </a:t>
            </a:r>
            <a:r>
              <a:rPr lang="en-US" sz="2400" dirty="0" err="1" smtClean="0"/>
              <a:t>eg</a:t>
            </a:r>
            <a:r>
              <a:rPr lang="en-US" sz="2400" dirty="0" smtClean="0"/>
              <a:t> presentations. More to do with form and performance than content</a:t>
            </a:r>
            <a:endParaRPr lang="en-US" sz="2400" dirty="0"/>
          </a:p>
          <a:p>
            <a:endParaRPr lang="en-US" sz="3200" dirty="0" smtClean="0"/>
          </a:p>
          <a:p>
            <a:r>
              <a:rPr lang="en-US" sz="3200" i="1" dirty="0" smtClean="0"/>
              <a:t>Challenges: </a:t>
            </a:r>
            <a:r>
              <a:rPr lang="en-US" sz="2400" dirty="0" smtClean="0"/>
              <a:t>Covers less content, focuses more on skills, more time consuming.</a:t>
            </a:r>
            <a:endParaRPr lang="en-US" sz="3200" dirty="0"/>
          </a:p>
          <a:p>
            <a:endParaRPr lang="en-US" sz="2400" dirty="0"/>
          </a:p>
          <a:p>
            <a:endParaRPr lang="en-US" dirty="0"/>
          </a:p>
          <a:p>
            <a:endParaRPr lang="en-US" dirty="0"/>
          </a:p>
        </p:txBody>
      </p:sp>
    </p:spTree>
    <p:extLst>
      <p:ext uri="{BB962C8B-B14F-4D97-AF65-F5344CB8AC3E}">
        <p14:creationId xmlns:p14="http://schemas.microsoft.com/office/powerpoint/2010/main" val="24254385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570893"/>
            <a:ext cx="11311504" cy="5802139"/>
          </a:xfrm>
        </p:spPr>
        <p:txBody>
          <a:bodyPr>
            <a:normAutofit/>
          </a:bodyPr>
          <a:lstStyle/>
          <a:p>
            <a:pPr>
              <a:buFontTx/>
              <a:buNone/>
            </a:pPr>
            <a:endParaRPr lang="cs-CZ" altLang="cs-CZ" dirty="0"/>
          </a:p>
          <a:p>
            <a:pPr>
              <a:buFontTx/>
              <a:buNone/>
            </a:pPr>
            <a:endParaRPr lang="cs-CZ" altLang="cs-CZ" dirty="0"/>
          </a:p>
          <a:p>
            <a:pPr marL="0" indent="0">
              <a:buNone/>
            </a:pPr>
            <a:endParaRPr lang="cs-CZ" altLang="cs-CZ" sz="9600" dirty="0" smtClean="0"/>
          </a:p>
          <a:p>
            <a:pPr marL="0" indent="0">
              <a:buNone/>
            </a:pPr>
            <a:endParaRPr lang="cs-CZ" altLang="cs-CZ" sz="9600" dirty="0"/>
          </a:p>
          <a:p>
            <a:pPr marL="0" indent="0">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3" name="TextBox 2"/>
          <p:cNvSpPr txBox="1"/>
          <p:nvPr/>
        </p:nvSpPr>
        <p:spPr>
          <a:xfrm>
            <a:off x="1083604" y="734001"/>
            <a:ext cx="10498141" cy="5386090"/>
          </a:xfrm>
          <a:prstGeom prst="rect">
            <a:avLst/>
          </a:prstGeom>
          <a:noFill/>
        </p:spPr>
        <p:txBody>
          <a:bodyPr wrap="square" rtlCol="0">
            <a:spAutoFit/>
          </a:bodyPr>
          <a:lstStyle/>
          <a:p>
            <a:r>
              <a:rPr lang="en-US" sz="3600" i="1" dirty="0" smtClean="0">
                <a:solidFill>
                  <a:srgbClr val="0000FF"/>
                </a:solidFill>
              </a:rPr>
              <a:t>Mediated feedback </a:t>
            </a:r>
            <a:r>
              <a:rPr lang="mr-IN" sz="3600" i="1" dirty="0" smtClean="0">
                <a:solidFill>
                  <a:srgbClr val="0000FF"/>
                </a:solidFill>
              </a:rPr>
              <a:t>–</a:t>
            </a:r>
            <a:r>
              <a:rPr lang="en-US" sz="3600" i="1" dirty="0" smtClean="0">
                <a:solidFill>
                  <a:srgbClr val="0000FF"/>
                </a:solidFill>
              </a:rPr>
              <a:t> Practice Scenario  </a:t>
            </a:r>
            <a:r>
              <a:rPr lang="en-US" sz="2400" dirty="0" smtClean="0"/>
              <a:t>(2 </a:t>
            </a:r>
            <a:r>
              <a:rPr lang="en-US" sz="2400" dirty="0" err="1" smtClean="0"/>
              <a:t>mins</a:t>
            </a:r>
            <a:r>
              <a:rPr lang="en-US" sz="2400" dirty="0" smtClean="0"/>
              <a:t> then swap)</a:t>
            </a:r>
            <a:endParaRPr lang="en-US" sz="2400" dirty="0"/>
          </a:p>
          <a:p>
            <a:endParaRPr lang="en-US" sz="2400" u="sng" baseline="30000" dirty="0"/>
          </a:p>
          <a:p>
            <a:endParaRPr lang="en-US" sz="2000" b="1" dirty="0" smtClean="0"/>
          </a:p>
          <a:p>
            <a:r>
              <a:rPr lang="en-US" sz="2000" b="1" dirty="0" smtClean="0"/>
              <a:t>Mini-Presentation: </a:t>
            </a:r>
            <a:r>
              <a:rPr lang="en-US" sz="2000" dirty="0" smtClean="0"/>
              <a:t>In small groups of 3-4, each person to present for 2 minutes (informally) on one topic that they have presented in the past in English to students or colleagues. Spend 2-3 minutes preparing some points to speak about first. Swap so each person in the group has a chance to present.</a:t>
            </a:r>
          </a:p>
          <a:p>
            <a:endParaRPr lang="en-US" sz="2000" dirty="0"/>
          </a:p>
          <a:p>
            <a:endParaRPr lang="en-US" sz="2000" b="1" dirty="0" smtClean="0"/>
          </a:p>
          <a:p>
            <a:r>
              <a:rPr lang="en-US" sz="2000" b="1" dirty="0" smtClean="0"/>
              <a:t>Feedback: </a:t>
            </a:r>
            <a:r>
              <a:rPr lang="en-GB" sz="2000" dirty="0" smtClean="0"/>
              <a:t>Practice listening to the content of the talk, but also to the language and observe the delivery of the presentation. Think about the tone / expression, pronunciation, vocabulary. Offer some useful feedback suggestions for any of the above.</a:t>
            </a:r>
            <a:endParaRPr lang="en-US" sz="2000" dirty="0"/>
          </a:p>
          <a:p>
            <a:endParaRPr lang="en-US" sz="3200" dirty="0"/>
          </a:p>
          <a:p>
            <a:endParaRPr lang="en-US" sz="2400" dirty="0"/>
          </a:p>
          <a:p>
            <a:endParaRPr lang="en-US" dirty="0"/>
          </a:p>
          <a:p>
            <a:endParaRPr lang="en-US" dirty="0"/>
          </a:p>
        </p:txBody>
      </p:sp>
    </p:spTree>
    <p:extLst>
      <p:ext uri="{BB962C8B-B14F-4D97-AF65-F5344CB8AC3E}">
        <p14:creationId xmlns:p14="http://schemas.microsoft.com/office/powerpoint/2010/main" val="31610891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3"/>
          <p:cNvSpPr>
            <a:spLocks noGrp="1" noChangeArrowheads="1"/>
          </p:cNvSpPr>
          <p:nvPr>
            <p:ph type="body" idx="4294967295"/>
          </p:nvPr>
        </p:nvSpPr>
        <p:spPr>
          <a:xfrm>
            <a:off x="838200" y="1153437"/>
            <a:ext cx="10515600" cy="5023526"/>
          </a:xfrm>
        </p:spPr>
        <p:txBody>
          <a:bodyPr/>
          <a:lstStyle/>
          <a:p>
            <a:pPr eaLnBrk="1" hangingPunct="1">
              <a:buFontTx/>
              <a:buNone/>
            </a:pPr>
            <a:endParaRPr lang="cs-CZ" altLang="cs-CZ" dirty="0" smtClean="0"/>
          </a:p>
          <a:p>
            <a:pPr eaLnBrk="1" hangingPunct="1">
              <a:buFontTx/>
              <a:buNone/>
            </a:pPr>
            <a:r>
              <a:rPr lang="en-GB" altLang="cs-CZ" dirty="0" smtClean="0"/>
              <a:t>	                                      </a:t>
            </a:r>
            <a:r>
              <a:rPr lang="en-GB" altLang="cs-CZ" b="1" dirty="0" smtClean="0"/>
              <a:t>		</a:t>
            </a:r>
            <a:endParaRPr lang="cs-CZ" altLang="cs-CZ" dirty="0" smtClean="0"/>
          </a:p>
        </p:txBody>
      </p:sp>
      <p:sp>
        <p:nvSpPr>
          <p:cNvPr id="16" name="Nadpis 1"/>
          <p:cNvSpPr txBox="1">
            <a:spLocks/>
          </p:cNvSpPr>
          <p:nvPr/>
        </p:nvSpPr>
        <p:spPr>
          <a:xfrm>
            <a:off x="1252906" y="588827"/>
            <a:ext cx="8086635" cy="5026132"/>
          </a:xfrm>
          <a:prstGeom prst="rect">
            <a:avLst/>
          </a:prstGeom>
        </p:spPr>
        <p:txBody>
          <a:bodyPr/>
          <a:lst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endParaRPr lang="en-US" sz="4400" baseline="30000" dirty="0"/>
          </a:p>
          <a:p>
            <a:r>
              <a:rPr lang="en-US" sz="4400" b="0" dirty="0" smtClean="0">
                <a:solidFill>
                  <a:srgbClr val="000000"/>
                </a:solidFill>
                <a:latin typeface="Calibri"/>
                <a:cs typeface="Calibri"/>
              </a:rPr>
              <a:t> </a:t>
            </a:r>
            <a:endParaRPr lang="en-US" sz="3600" b="0" baseline="30000" dirty="0" smtClean="0">
              <a:solidFill>
                <a:srgbClr val="000000"/>
              </a:solidFill>
              <a:latin typeface="Calibri"/>
              <a:cs typeface="Calibri"/>
            </a:endParaRPr>
          </a:p>
          <a:p>
            <a:endParaRPr lang="en-US" sz="4000" b="0" baseline="30000" dirty="0">
              <a:solidFill>
                <a:srgbClr val="000000"/>
              </a:solidFill>
            </a:endParaRPr>
          </a:p>
          <a:p>
            <a:endParaRPr lang="en-US" sz="4000" b="0" baseline="30000" dirty="0" smtClean="0">
              <a:solidFill>
                <a:schemeClr val="tx1"/>
              </a:solidFill>
            </a:endParaRPr>
          </a:p>
          <a:p>
            <a:endParaRPr lang="en-US" sz="4000" b="0" baseline="30000" dirty="0" smtClean="0"/>
          </a:p>
          <a:p>
            <a:endParaRPr lang="cs-CZ" sz="4000" kern="0" dirty="0">
              <a:solidFill>
                <a:schemeClr val="tx1"/>
              </a:solidFill>
            </a:endParaRPr>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pic>
        <p:nvPicPr>
          <p:cNvPr id="2" name="Picture 1" descr="grammar-jokes-and-puns-30-5ea6df12c5b2b__7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798" y="349046"/>
            <a:ext cx="4062312" cy="4062312"/>
          </a:xfrm>
          <a:prstGeom prst="rect">
            <a:avLst/>
          </a:prstGeom>
        </p:spPr>
      </p:pic>
      <p:pic>
        <p:nvPicPr>
          <p:cNvPr id="3" name="Picture 2" descr="11228ee27e1557ac0067fa439ecb3c9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791" y="2108260"/>
            <a:ext cx="3223568" cy="3990623"/>
          </a:xfrm>
          <a:prstGeom prst="rect">
            <a:avLst/>
          </a:prstGeom>
        </p:spPr>
      </p:pic>
      <p:pic>
        <p:nvPicPr>
          <p:cNvPr id="4" name="Picture 3" descr="583c5c13defe0a828b0d102c51f8e6a7.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1227" y="1708564"/>
            <a:ext cx="3753130" cy="3671711"/>
          </a:xfrm>
          <a:prstGeom prst="rect">
            <a:avLst/>
          </a:prstGeom>
        </p:spPr>
      </p:pic>
    </p:spTree>
    <p:extLst>
      <p:ext uri="{BB962C8B-B14F-4D97-AF65-F5344CB8AC3E}">
        <p14:creationId xmlns:p14="http://schemas.microsoft.com/office/powerpoint/2010/main" val="3931138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570893"/>
            <a:ext cx="11311504" cy="5802139"/>
          </a:xfrm>
        </p:spPr>
        <p:txBody>
          <a:bodyPr>
            <a:normAutofit/>
          </a:bodyPr>
          <a:lstStyle/>
          <a:p>
            <a:pPr>
              <a:buFontTx/>
              <a:buNone/>
            </a:pPr>
            <a:endParaRPr lang="cs-CZ" altLang="cs-CZ" dirty="0"/>
          </a:p>
          <a:p>
            <a:pPr>
              <a:buFontTx/>
              <a:buNone/>
            </a:pPr>
            <a:endParaRPr lang="cs-CZ" altLang="cs-CZ" dirty="0"/>
          </a:p>
          <a:p>
            <a:pPr marL="0" indent="0">
              <a:buNone/>
            </a:pPr>
            <a:endParaRPr lang="cs-CZ" altLang="cs-CZ" sz="9600" dirty="0" smtClean="0"/>
          </a:p>
          <a:p>
            <a:pPr marL="0" indent="0">
              <a:buNone/>
            </a:pPr>
            <a:endParaRPr lang="cs-CZ" altLang="cs-CZ" sz="9600" dirty="0"/>
          </a:p>
          <a:p>
            <a:pPr marL="0" indent="0">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3" name="TextBox 2"/>
          <p:cNvSpPr txBox="1"/>
          <p:nvPr/>
        </p:nvSpPr>
        <p:spPr>
          <a:xfrm>
            <a:off x="1083604" y="734001"/>
            <a:ext cx="10498141" cy="5681555"/>
          </a:xfrm>
          <a:prstGeom prst="rect">
            <a:avLst/>
          </a:prstGeom>
          <a:noFill/>
        </p:spPr>
        <p:txBody>
          <a:bodyPr wrap="square" rtlCol="0">
            <a:spAutoFit/>
          </a:bodyPr>
          <a:lstStyle/>
          <a:p>
            <a:r>
              <a:rPr lang="en-US" sz="3600" i="1" dirty="0" smtClean="0">
                <a:solidFill>
                  <a:srgbClr val="0000FF"/>
                </a:solidFill>
              </a:rPr>
              <a:t>Mediated Feedback </a:t>
            </a:r>
            <a:r>
              <a:rPr lang="mr-IN" sz="3600" i="1" dirty="0" smtClean="0">
                <a:solidFill>
                  <a:srgbClr val="0000FF"/>
                </a:solidFill>
              </a:rPr>
              <a:t>–</a:t>
            </a:r>
            <a:r>
              <a:rPr lang="en-US" sz="3600" i="1" dirty="0" smtClean="0">
                <a:solidFill>
                  <a:srgbClr val="0000FF"/>
                </a:solidFill>
              </a:rPr>
              <a:t> your experience?</a:t>
            </a:r>
            <a:endParaRPr lang="en-US" sz="2400" i="1" baseline="30000" dirty="0">
              <a:solidFill>
                <a:srgbClr val="0000FF"/>
              </a:solidFill>
            </a:endParaRPr>
          </a:p>
          <a:p>
            <a:endParaRPr lang="en-US" sz="2000" b="1" dirty="0" smtClean="0"/>
          </a:p>
          <a:p>
            <a:endParaRPr lang="en-US" sz="2000" b="1" dirty="0" smtClean="0"/>
          </a:p>
          <a:p>
            <a:pPr>
              <a:lnSpc>
                <a:spcPct val="120000"/>
              </a:lnSpc>
            </a:pPr>
            <a:r>
              <a:rPr lang="en-US" sz="2400" dirty="0" smtClean="0"/>
              <a:t>Was this a useful exercise for your own learning? Why / why not?</a:t>
            </a:r>
          </a:p>
          <a:p>
            <a:pPr>
              <a:lnSpc>
                <a:spcPct val="120000"/>
              </a:lnSpc>
            </a:pPr>
            <a:endParaRPr lang="en-US" sz="2400" baseline="30000" dirty="0">
              <a:solidFill>
                <a:srgbClr val="000000"/>
              </a:solidFill>
              <a:cs typeface="Calibri"/>
            </a:endParaRPr>
          </a:p>
          <a:p>
            <a:pPr>
              <a:lnSpc>
                <a:spcPct val="120000"/>
              </a:lnSpc>
            </a:pPr>
            <a:endParaRPr lang="en-US" sz="2400" baseline="30000" dirty="0" smtClean="0">
              <a:solidFill>
                <a:srgbClr val="000000"/>
              </a:solidFill>
              <a:cs typeface="Calibri"/>
            </a:endParaRPr>
          </a:p>
          <a:p>
            <a:pPr>
              <a:lnSpc>
                <a:spcPct val="120000"/>
              </a:lnSpc>
            </a:pPr>
            <a:r>
              <a:rPr lang="en-US" sz="2400" dirty="0" smtClean="0"/>
              <a:t>What would help this exercise be more useful / successful? </a:t>
            </a:r>
          </a:p>
          <a:p>
            <a:pPr>
              <a:lnSpc>
                <a:spcPct val="120000"/>
              </a:lnSpc>
            </a:pPr>
            <a:endParaRPr lang="en-US" sz="2400" dirty="0" smtClean="0"/>
          </a:p>
          <a:p>
            <a:pPr>
              <a:lnSpc>
                <a:spcPct val="120000"/>
              </a:lnSpc>
            </a:pPr>
            <a:r>
              <a:rPr lang="en-US" sz="2400" dirty="0" smtClean="0"/>
              <a:t>How could you apply a mediated feedback activity in your own field?</a:t>
            </a:r>
            <a:endParaRPr lang="en-US" sz="2400" dirty="0"/>
          </a:p>
          <a:p>
            <a:pPr>
              <a:lnSpc>
                <a:spcPct val="120000"/>
              </a:lnSpc>
            </a:pPr>
            <a:endParaRPr lang="en-US" sz="2400" dirty="0" smtClean="0"/>
          </a:p>
          <a:p>
            <a:pPr>
              <a:lnSpc>
                <a:spcPct val="120000"/>
              </a:lnSpc>
            </a:pPr>
            <a:r>
              <a:rPr lang="en-US" sz="2400" dirty="0" smtClean="0"/>
              <a:t>What would you do / not do when conducting this exercise with your own class?</a:t>
            </a:r>
          </a:p>
          <a:p>
            <a:endParaRPr lang="en-US" sz="2000" b="1" dirty="0" smtClean="0"/>
          </a:p>
          <a:p>
            <a:endParaRPr lang="en-US" sz="2000" b="1" dirty="0"/>
          </a:p>
          <a:p>
            <a:endParaRPr lang="en-US" dirty="0"/>
          </a:p>
          <a:p>
            <a:endParaRPr lang="en-US" dirty="0"/>
          </a:p>
        </p:txBody>
      </p:sp>
    </p:spTree>
    <p:extLst>
      <p:ext uri="{BB962C8B-B14F-4D97-AF65-F5344CB8AC3E}">
        <p14:creationId xmlns:p14="http://schemas.microsoft.com/office/powerpoint/2010/main" val="24308888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1905181" y="1029485"/>
            <a:ext cx="8351837" cy="2736850"/>
          </a:xfrm>
        </p:spPr>
        <p:txBody>
          <a:bodyPr>
            <a:normAutofit/>
          </a:bodyPr>
          <a:lstStyle/>
          <a:p>
            <a:pPr algn="ctr">
              <a:buFontTx/>
              <a:buNone/>
            </a:pPr>
            <a:r>
              <a:rPr lang="en-GB" altLang="cs-CZ" sz="4000" b="1" dirty="0" smtClean="0">
                <a:effectLst>
                  <a:outerShdw blurRad="38100" dist="38100" dir="2700000" algn="tl">
                    <a:srgbClr val="FFFFFF"/>
                  </a:outerShdw>
                </a:effectLst>
              </a:rPr>
              <a:t>Academic Communication</a:t>
            </a:r>
          </a:p>
          <a:p>
            <a:pPr algn="ctr">
              <a:buFontTx/>
              <a:buNone/>
            </a:pPr>
            <a:r>
              <a:rPr lang="en-GB" altLang="cs-CZ" sz="3200" b="1" dirty="0" smtClean="0">
                <a:effectLst>
                  <a:outerShdw blurRad="38100" dist="38100" dir="2700000" algn="tl">
                    <a:srgbClr val="FFFFFF"/>
                  </a:outerShdw>
                </a:effectLst>
              </a:rPr>
              <a:t>Speaking Skills</a:t>
            </a:r>
            <a:endParaRPr lang="en-GB" altLang="cs-CZ" sz="3200" b="1" dirty="0"/>
          </a:p>
          <a:p>
            <a:pPr>
              <a:buFontTx/>
              <a:buNone/>
            </a:pPr>
            <a:endParaRPr lang="en-GB" altLang="cs-CZ" sz="1800" b="1" dirty="0" smtClean="0">
              <a:latin typeface="Arial Narrow" pitchFamily="34" charset="0"/>
            </a:endParaRPr>
          </a:p>
          <a:p>
            <a:pPr>
              <a:buFontTx/>
              <a:buNone/>
            </a:pPr>
            <a:r>
              <a:rPr lang="en-GB" altLang="cs-CZ" sz="1800" b="1" dirty="0" smtClean="0">
                <a:latin typeface="Arial Narrow" pitchFamily="34" charset="0"/>
              </a:rPr>
              <a:t>			           Alex Floyd  -  </a:t>
            </a:r>
            <a:r>
              <a:rPr lang="en-GB" altLang="cs-CZ" sz="1800" b="1" dirty="0" err="1" smtClean="0">
                <a:latin typeface="Arial Narrow" pitchFamily="34" charset="0"/>
              </a:rPr>
              <a:t>alex.floyd@cjv.muni.cz</a:t>
            </a:r>
            <a:endParaRPr lang="en-GB" altLang="cs-CZ" sz="1800" b="1" dirty="0">
              <a:latin typeface="Arial Narrow" pitchFamily="34" charset="0"/>
            </a:endParaRPr>
          </a:p>
          <a:p>
            <a:pPr>
              <a:buFontTx/>
              <a:buNone/>
            </a:pPr>
            <a:r>
              <a:rPr lang="cs-CZ" altLang="cs-CZ" sz="4000" dirty="0"/>
              <a:t>						</a:t>
            </a:r>
            <a:endParaRPr lang="en-GB" altLang="cs-CZ" sz="4000" i="1" dirty="0">
              <a:latin typeface="Arial Narrow" pitchFamily="34" charset="0"/>
            </a:endParaRPr>
          </a:p>
          <a:p>
            <a:pPr>
              <a:buFontTx/>
              <a:buNone/>
            </a:pPr>
            <a:endParaRPr lang="en-GB" altLang="cs-CZ" sz="4000" dirty="0">
              <a:latin typeface="Arial Narrow" pitchFamily="34" charset="0"/>
            </a:endParaRP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985" y="3429610"/>
            <a:ext cx="3200797" cy="2133865"/>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3180" y="3429610"/>
            <a:ext cx="3200799" cy="2133865"/>
          </a:xfrm>
          <a:prstGeom prst="rect">
            <a:avLst/>
          </a:prstGeom>
        </p:spPr>
      </p:pic>
      <p:pic>
        <p:nvPicPr>
          <p:cNvPr id="11" name="Obráze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7898" y="3429611"/>
            <a:ext cx="3200798" cy="2133865"/>
          </a:xfrm>
          <a:prstGeom prst="rect">
            <a:avLst/>
          </a:prstGeom>
        </p:spPr>
      </p:pic>
      <p:pic>
        <p:nvPicPr>
          <p:cNvPr id="9" name="Obráze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3028384" cy="1332411"/>
          </a:xfrm>
          <a:prstGeom prst="rect">
            <a:avLst/>
          </a:prstGeom>
        </p:spPr>
      </p:pic>
      <p:pic>
        <p:nvPicPr>
          <p:cNvPr id="10" name="Obráze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28982" y="5773784"/>
            <a:ext cx="3110469" cy="912404"/>
          </a:xfrm>
          <a:prstGeom prst="rect">
            <a:avLst/>
          </a:prstGeom>
        </p:spPr>
      </p:pic>
    </p:spTree>
    <p:extLst>
      <p:ext uri="{BB962C8B-B14F-4D97-AF65-F5344CB8AC3E}">
        <p14:creationId xmlns:p14="http://schemas.microsoft.com/office/powerpoint/2010/main" val="19605543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eaLnBrk="1" hangingPunct="1"/>
            <a:r>
              <a:rPr lang="en-GB" sz="3600" i="1" dirty="0">
                <a:solidFill>
                  <a:srgbClr val="0000FF"/>
                </a:solidFill>
                <a:latin typeface="Calibri" charset="0"/>
              </a:rPr>
              <a:t>Why are we here today?</a:t>
            </a:r>
          </a:p>
        </p:txBody>
      </p:sp>
      <p:graphicFrame>
        <p:nvGraphicFramePr>
          <p:cNvPr id="4" name="Content Placeholder 3"/>
          <p:cNvGraphicFramePr>
            <a:graphicFrameLocks noGrp="1"/>
          </p:cNvGraphicFramePr>
          <p:nvPr>
            <p:ph idx="1"/>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3528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3"/>
          <p:cNvSpPr>
            <a:spLocks noGrp="1" noChangeArrowheads="1"/>
          </p:cNvSpPr>
          <p:nvPr>
            <p:ph type="body" idx="4294967295"/>
          </p:nvPr>
        </p:nvSpPr>
        <p:spPr>
          <a:xfrm>
            <a:off x="838200" y="1153437"/>
            <a:ext cx="10515600" cy="5023526"/>
          </a:xfrm>
        </p:spPr>
        <p:txBody>
          <a:bodyPr/>
          <a:lstStyle/>
          <a:p>
            <a:pPr eaLnBrk="1" hangingPunct="1">
              <a:buFontTx/>
              <a:buNone/>
            </a:pPr>
            <a:endParaRPr lang="cs-CZ" altLang="cs-CZ" dirty="0" smtClean="0"/>
          </a:p>
          <a:p>
            <a:pPr eaLnBrk="1" hangingPunct="1">
              <a:buFontTx/>
              <a:buNone/>
            </a:pPr>
            <a:r>
              <a:rPr lang="en-GB" altLang="cs-CZ" dirty="0" smtClean="0"/>
              <a:t>	                                      </a:t>
            </a:r>
            <a:r>
              <a:rPr lang="en-GB" altLang="cs-CZ" b="1" dirty="0" smtClean="0"/>
              <a:t>		</a:t>
            </a:r>
            <a:endParaRPr lang="cs-CZ" altLang="cs-CZ" dirty="0" smtClean="0"/>
          </a:p>
        </p:txBody>
      </p:sp>
      <p:sp>
        <p:nvSpPr>
          <p:cNvPr id="16" name="Nadpis 1"/>
          <p:cNvSpPr txBox="1">
            <a:spLocks/>
          </p:cNvSpPr>
          <p:nvPr/>
        </p:nvSpPr>
        <p:spPr>
          <a:xfrm>
            <a:off x="1252906" y="770267"/>
            <a:ext cx="8086635" cy="5421492"/>
          </a:xfrm>
          <a:prstGeom prst="rect">
            <a:avLst/>
          </a:prstGeom>
        </p:spPr>
        <p:txBody>
          <a:bodyPr/>
          <a:lst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4400" b="0" i="1" baseline="30000" dirty="0" smtClean="0">
                <a:solidFill>
                  <a:srgbClr val="0000FF"/>
                </a:solidFill>
                <a:latin typeface="Calibri"/>
                <a:cs typeface="Calibri"/>
              </a:rPr>
              <a:t>How do we need to communicate in the </a:t>
            </a:r>
          </a:p>
          <a:p>
            <a:pPr algn="ctr"/>
            <a:r>
              <a:rPr lang="en-US" sz="4400" b="0" i="1" baseline="30000" dirty="0" smtClean="0">
                <a:solidFill>
                  <a:srgbClr val="0000FF"/>
                </a:solidFill>
                <a:latin typeface="Calibri"/>
                <a:cs typeface="Calibri"/>
              </a:rPr>
              <a:t>academic arena?</a:t>
            </a:r>
            <a:r>
              <a:rPr lang="en-US" sz="4400" b="0" i="1" dirty="0" smtClean="0">
                <a:solidFill>
                  <a:srgbClr val="0000FF"/>
                </a:solidFill>
                <a:latin typeface="Calibri"/>
                <a:cs typeface="Calibri"/>
              </a:rPr>
              <a:t> </a:t>
            </a:r>
          </a:p>
          <a:p>
            <a:endParaRPr lang="en-US" sz="2800" b="0" dirty="0" smtClean="0">
              <a:solidFill>
                <a:srgbClr val="000000"/>
              </a:solidFill>
              <a:latin typeface="Calibri"/>
              <a:cs typeface="Calibri"/>
            </a:endParaRPr>
          </a:p>
          <a:p>
            <a:pPr marL="457200" indent="-457200">
              <a:buFont typeface="Arial"/>
              <a:buChar char="•"/>
            </a:pPr>
            <a:r>
              <a:rPr lang="en-US" b="0" dirty="0" smtClean="0">
                <a:solidFill>
                  <a:srgbClr val="000000"/>
                </a:solidFill>
                <a:latin typeface="Calibri"/>
                <a:cs typeface="Calibri"/>
              </a:rPr>
              <a:t>Different scenarios require different styles of communication and language</a:t>
            </a:r>
            <a:r>
              <a:rPr lang="mr-IN" b="0" dirty="0" smtClean="0">
                <a:solidFill>
                  <a:srgbClr val="000000"/>
                </a:solidFill>
                <a:latin typeface="Calibri"/>
                <a:cs typeface="Calibri"/>
              </a:rPr>
              <a:t>……</a:t>
            </a:r>
            <a:r>
              <a:rPr lang="en-GB" b="0" dirty="0" smtClean="0">
                <a:solidFill>
                  <a:srgbClr val="000000"/>
                </a:solidFill>
                <a:latin typeface="Calibri"/>
                <a:cs typeface="Calibri"/>
              </a:rPr>
              <a:t>you need to develop a range of styles.</a:t>
            </a:r>
            <a:endParaRPr lang="en-US" b="0" dirty="0" smtClean="0">
              <a:solidFill>
                <a:srgbClr val="000000"/>
              </a:solidFill>
              <a:latin typeface="Calibri"/>
              <a:cs typeface="Calibri"/>
            </a:endParaRPr>
          </a:p>
          <a:p>
            <a:endParaRPr lang="en-US" b="0" baseline="30000" dirty="0">
              <a:solidFill>
                <a:srgbClr val="000000"/>
              </a:solidFill>
              <a:latin typeface="Calibri"/>
              <a:cs typeface="Calibri"/>
            </a:endParaRPr>
          </a:p>
          <a:p>
            <a:pPr marL="457200" indent="-457200">
              <a:buFont typeface="Arial"/>
              <a:buChar char="•"/>
            </a:pPr>
            <a:r>
              <a:rPr lang="en-GB" b="0" dirty="0" smtClean="0">
                <a:solidFill>
                  <a:srgbClr val="000000"/>
                </a:solidFill>
                <a:latin typeface="Calibri"/>
                <a:cs typeface="Calibri"/>
              </a:rPr>
              <a:t>Lectures</a:t>
            </a:r>
            <a:r>
              <a:rPr lang="mr-IN" b="0" dirty="0" smtClean="0">
                <a:solidFill>
                  <a:srgbClr val="000000"/>
                </a:solidFill>
                <a:latin typeface="Calibri"/>
                <a:cs typeface="Calibri"/>
              </a:rPr>
              <a:t>…</a:t>
            </a:r>
            <a:r>
              <a:rPr lang="en-GB" b="0" dirty="0" smtClean="0">
                <a:solidFill>
                  <a:srgbClr val="000000"/>
                </a:solidFill>
                <a:latin typeface="Calibri"/>
                <a:cs typeface="Calibri"/>
              </a:rPr>
              <a:t>.seminars</a:t>
            </a:r>
            <a:r>
              <a:rPr lang="mr-IN" b="0" dirty="0" smtClean="0">
                <a:solidFill>
                  <a:srgbClr val="000000"/>
                </a:solidFill>
                <a:latin typeface="Calibri"/>
                <a:cs typeface="Calibri"/>
              </a:rPr>
              <a:t>…</a:t>
            </a:r>
            <a:r>
              <a:rPr lang="en-GB" b="0" dirty="0" smtClean="0">
                <a:solidFill>
                  <a:srgbClr val="000000"/>
                </a:solidFill>
                <a:latin typeface="Calibri"/>
                <a:cs typeface="Calibri"/>
              </a:rPr>
              <a:t>..tutorials</a:t>
            </a:r>
            <a:r>
              <a:rPr lang="mr-IN" b="0" dirty="0" smtClean="0">
                <a:solidFill>
                  <a:srgbClr val="000000"/>
                </a:solidFill>
                <a:latin typeface="Calibri"/>
                <a:cs typeface="Calibri"/>
              </a:rPr>
              <a:t>……</a:t>
            </a:r>
            <a:endParaRPr lang="en-GB" b="0" dirty="0" smtClean="0">
              <a:solidFill>
                <a:srgbClr val="000000"/>
              </a:solidFill>
              <a:latin typeface="Calibri"/>
              <a:cs typeface="Calibri"/>
            </a:endParaRPr>
          </a:p>
          <a:p>
            <a:endParaRPr lang="en-GB" b="0" dirty="0">
              <a:solidFill>
                <a:srgbClr val="000000"/>
              </a:solidFill>
              <a:latin typeface="Calibri"/>
              <a:cs typeface="Calibri"/>
            </a:endParaRPr>
          </a:p>
          <a:p>
            <a:pPr marL="457200" indent="-457200">
              <a:buFont typeface="Arial"/>
              <a:buChar char="•"/>
            </a:pPr>
            <a:r>
              <a:rPr lang="en-GB" b="0" dirty="0" smtClean="0">
                <a:solidFill>
                  <a:srgbClr val="000000"/>
                </a:solidFill>
                <a:latin typeface="Calibri"/>
                <a:cs typeface="Calibri"/>
              </a:rPr>
              <a:t>Other academics / institutions, students</a:t>
            </a:r>
          </a:p>
          <a:p>
            <a:endParaRPr lang="en-GB" b="0" dirty="0">
              <a:solidFill>
                <a:srgbClr val="000000"/>
              </a:solidFill>
              <a:latin typeface="Calibri"/>
              <a:cs typeface="Calibri"/>
            </a:endParaRPr>
          </a:p>
          <a:p>
            <a:pPr marL="457200" indent="-457200">
              <a:buFont typeface="Arial"/>
              <a:buChar char="•"/>
            </a:pPr>
            <a:r>
              <a:rPr lang="en-GB" b="0" dirty="0" smtClean="0">
                <a:solidFill>
                  <a:srgbClr val="000000"/>
                </a:solidFill>
                <a:latin typeface="Calibri"/>
                <a:cs typeface="Calibri"/>
              </a:rPr>
              <a:t>Informal / semi-formal situations</a:t>
            </a:r>
            <a:r>
              <a:rPr lang="mr-IN" b="0" dirty="0" smtClean="0">
                <a:solidFill>
                  <a:srgbClr val="000000"/>
                </a:solidFill>
                <a:latin typeface="Calibri"/>
                <a:cs typeface="Calibri"/>
              </a:rPr>
              <a:t>…</a:t>
            </a:r>
            <a:r>
              <a:rPr lang="en-GB" b="0" dirty="0" smtClean="0">
                <a:solidFill>
                  <a:srgbClr val="000000"/>
                </a:solidFill>
                <a:latin typeface="Calibri"/>
                <a:cs typeface="Calibri"/>
              </a:rPr>
              <a:t>.</a:t>
            </a:r>
            <a:r>
              <a:rPr lang="en-GB" b="0" dirty="0" err="1" smtClean="0">
                <a:solidFill>
                  <a:srgbClr val="000000"/>
                </a:solidFill>
                <a:latin typeface="Calibri"/>
                <a:cs typeface="Calibri"/>
              </a:rPr>
              <a:t>eg</a:t>
            </a:r>
            <a:r>
              <a:rPr lang="en-GB" b="0" dirty="0" smtClean="0">
                <a:solidFill>
                  <a:srgbClr val="000000"/>
                </a:solidFill>
                <a:latin typeface="Calibri"/>
                <a:cs typeface="Calibri"/>
              </a:rPr>
              <a:t>. conferences, networking, lunch / drinks.</a:t>
            </a:r>
          </a:p>
          <a:p>
            <a:endParaRPr lang="en-GB" sz="2800" b="0" dirty="0">
              <a:solidFill>
                <a:srgbClr val="000000"/>
              </a:solidFill>
              <a:latin typeface="Calibri"/>
              <a:cs typeface="Calibri"/>
            </a:endParaRPr>
          </a:p>
          <a:p>
            <a:endParaRPr lang="en-US" sz="2800" dirty="0">
              <a:solidFill>
                <a:srgbClr val="000000"/>
              </a:solidFill>
              <a:latin typeface="Calibri"/>
              <a:cs typeface="Calibri"/>
            </a:endParaRPr>
          </a:p>
          <a:p>
            <a:endParaRPr lang="en-US" sz="4000" b="0" baseline="30000" dirty="0">
              <a:solidFill>
                <a:srgbClr val="000000"/>
              </a:solidFill>
            </a:endParaRPr>
          </a:p>
          <a:p>
            <a:endParaRPr lang="en-US" sz="4000" b="0" baseline="30000" dirty="0" smtClean="0">
              <a:solidFill>
                <a:schemeClr val="tx1"/>
              </a:solidFill>
            </a:endParaRPr>
          </a:p>
          <a:p>
            <a:endParaRPr lang="en-US" sz="4000" b="0" baseline="30000" dirty="0" smtClean="0"/>
          </a:p>
          <a:p>
            <a:endParaRPr lang="cs-CZ" sz="4000" kern="0" dirty="0">
              <a:solidFill>
                <a:schemeClr val="tx1"/>
              </a:solidFill>
            </a:endParaRPr>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Tree>
    <p:extLst>
      <p:ext uri="{BB962C8B-B14F-4D97-AF65-F5344CB8AC3E}">
        <p14:creationId xmlns:p14="http://schemas.microsoft.com/office/powerpoint/2010/main" val="2056380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34434" y="274638"/>
            <a:ext cx="4512733" cy="5962650"/>
          </a:xfrm>
        </p:spPr>
        <p:txBody>
          <a:bodyPr/>
          <a:lstStyle/>
          <a:p>
            <a:pPr eaLnBrk="1" hangingPunct="1"/>
            <a:r>
              <a:rPr lang="en-GB" sz="3600" i="1" dirty="0">
                <a:solidFill>
                  <a:srgbClr val="0000FF"/>
                </a:solidFill>
                <a:latin typeface="Calibri" charset="0"/>
              </a:rPr>
              <a:t>A semi-formal speaking </a:t>
            </a:r>
            <a:r>
              <a:rPr lang="en-GB" sz="3600" i="1" dirty="0" smtClean="0">
                <a:solidFill>
                  <a:srgbClr val="0000FF"/>
                </a:solidFill>
                <a:latin typeface="Calibri" charset="0"/>
              </a:rPr>
              <a:t>situation</a:t>
            </a:r>
            <a:r>
              <a:rPr lang="mr-IN" sz="3600" i="1" dirty="0" smtClean="0">
                <a:solidFill>
                  <a:srgbClr val="0000FF"/>
                </a:solidFill>
                <a:latin typeface="Calibri" charset="0"/>
              </a:rPr>
              <a:t>…</a:t>
            </a:r>
            <a:r>
              <a:rPr lang="en-GB" dirty="0">
                <a:latin typeface="Calibri" charset="0"/>
              </a:rPr>
              <a:t/>
            </a:r>
            <a:br>
              <a:rPr lang="en-GB" dirty="0">
                <a:latin typeface="Calibri" charset="0"/>
              </a:rPr>
            </a:br>
            <a:r>
              <a:rPr lang="en-GB" dirty="0">
                <a:latin typeface="Calibri" charset="0"/>
              </a:rPr>
              <a:t/>
            </a:r>
            <a:br>
              <a:rPr lang="en-GB" dirty="0">
                <a:latin typeface="Calibri" charset="0"/>
              </a:rPr>
            </a:br>
            <a:r>
              <a:rPr lang="en-GB" sz="2800" dirty="0">
                <a:latin typeface="Calibri" charset="0"/>
              </a:rPr>
              <a:t>networking at a </a:t>
            </a:r>
            <a:r>
              <a:rPr lang="en-GB" sz="2800" dirty="0" smtClean="0">
                <a:latin typeface="Calibri" charset="0"/>
              </a:rPr>
              <a:t>conference</a:t>
            </a:r>
            <a:br>
              <a:rPr lang="en-GB" sz="2800" dirty="0" smtClean="0">
                <a:latin typeface="Calibri" charset="0"/>
              </a:rPr>
            </a:br>
            <a:r>
              <a:rPr lang="en-GB" sz="2800" dirty="0">
                <a:latin typeface="Calibri" charset="0"/>
              </a:rPr>
              <a:t/>
            </a:r>
            <a:br>
              <a:rPr lang="en-GB" sz="2800" dirty="0">
                <a:latin typeface="Calibri" charset="0"/>
              </a:rPr>
            </a:br>
            <a:r>
              <a:rPr lang="en-GB" sz="2800" dirty="0" smtClean="0">
                <a:latin typeface="Calibri" charset="0"/>
              </a:rPr>
              <a:t/>
            </a:r>
            <a:br>
              <a:rPr lang="en-GB" sz="2800" dirty="0" smtClean="0">
                <a:latin typeface="Calibri" charset="0"/>
              </a:rPr>
            </a:br>
            <a:r>
              <a:rPr lang="en-GB" sz="2800" dirty="0" smtClean="0">
                <a:latin typeface="Calibri" charset="0"/>
              </a:rPr>
              <a:t>Think of some examples of language that might be useful here</a:t>
            </a:r>
            <a:r>
              <a:rPr lang="mr-IN" sz="2800" dirty="0" smtClean="0">
                <a:latin typeface="Calibri" charset="0"/>
              </a:rPr>
              <a:t>…</a:t>
            </a:r>
            <a:r>
              <a:rPr lang="en-GB" sz="2800" dirty="0" smtClean="0">
                <a:latin typeface="Calibri" charset="0"/>
              </a:rPr>
              <a:t>.</a:t>
            </a:r>
            <a:endParaRPr lang="en-GB" sz="2800" dirty="0">
              <a:latin typeface="Calibri" charset="0"/>
            </a:endParaRPr>
          </a:p>
        </p:txBody>
      </p:sp>
      <p:pic>
        <p:nvPicPr>
          <p:cNvPr id="11266" name="Picture 2" descr="http://impact.cjv.muni.cz/wp-content/uploads/2013/12/ořez-2.jpg"/>
          <p:cNvPicPr>
            <a:picLocks noChangeAspect="1" noChangeArrowheads="1"/>
          </p:cNvPicPr>
          <p:nvPr/>
        </p:nvPicPr>
        <p:blipFill>
          <a:blip r:embed="rId2" cstate="print">
            <a:extLst/>
          </a:blip>
          <a:srcRect/>
          <a:stretch>
            <a:fillRect/>
          </a:stretch>
        </p:blipFill>
        <p:spPr bwMode="auto">
          <a:xfrm>
            <a:off x="5231905" y="476672"/>
            <a:ext cx="6258057" cy="5886450"/>
          </a:xfrm>
          <a:prstGeom prst="ellipse">
            <a:avLst/>
          </a:prstGeom>
          <a:ln>
            <a:noFill/>
          </a:ln>
          <a:effectLst>
            <a:softEdge rad="112500"/>
          </a:effectLst>
          <a:extLst/>
        </p:spPr>
      </p:pic>
    </p:spTree>
    <p:extLst>
      <p:ext uri="{BB962C8B-B14F-4D97-AF65-F5344CB8AC3E}">
        <p14:creationId xmlns:p14="http://schemas.microsoft.com/office/powerpoint/2010/main" val="1466019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274638"/>
            <a:ext cx="4622800" cy="5746750"/>
          </a:xfrm>
        </p:spPr>
        <p:txBody>
          <a:bodyPr>
            <a:normAutofit/>
          </a:bodyPr>
          <a:lstStyle/>
          <a:p>
            <a:pPr eaLnBrk="1" hangingPunct="1"/>
            <a:r>
              <a:rPr lang="en-GB" sz="4000" dirty="0">
                <a:latin typeface="Calibri" charset="0"/>
              </a:rPr>
              <a:t>At a conference in Beijing in the summer just before lunch</a:t>
            </a:r>
            <a:br>
              <a:rPr lang="en-GB" sz="4000" dirty="0">
                <a:latin typeface="Calibri" charset="0"/>
              </a:rPr>
            </a:br>
            <a:r>
              <a:rPr lang="en-GB" sz="4000" dirty="0" smtClean="0">
                <a:latin typeface="Calibri" charset="0"/>
              </a:rPr>
              <a:t>#1</a:t>
            </a:r>
            <a:endParaRPr lang="en-GB" sz="4000" dirty="0">
              <a:latin typeface="Calibri" charset="0"/>
            </a:endParaRPr>
          </a:p>
        </p:txBody>
      </p:sp>
      <p:pic>
        <p:nvPicPr>
          <p:cNvPr id="5123" name="Picture 2" descr="F:\BRNO\Emma Photos\Emma Students\conf 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384" y="549276"/>
            <a:ext cx="5994400" cy="599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478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274638"/>
            <a:ext cx="4910667" cy="6107112"/>
          </a:xfrm>
        </p:spPr>
        <p:txBody>
          <a:bodyPr>
            <a:normAutofit/>
          </a:bodyPr>
          <a:lstStyle/>
          <a:p>
            <a:pPr eaLnBrk="1" hangingPunct="1"/>
            <a:r>
              <a:rPr lang="en-GB" sz="4000" dirty="0">
                <a:latin typeface="Calibri" charset="0"/>
              </a:rPr>
              <a:t>At a conference in Beijing in the summer just before lunch</a:t>
            </a:r>
            <a:br>
              <a:rPr lang="en-GB" sz="4000" dirty="0">
                <a:latin typeface="Calibri" charset="0"/>
              </a:rPr>
            </a:br>
            <a:r>
              <a:rPr lang="en-GB" sz="4000" dirty="0" smtClean="0">
                <a:latin typeface="Calibri" charset="0"/>
              </a:rPr>
              <a:t>#2</a:t>
            </a:r>
            <a:endParaRPr lang="en-GB" sz="4000" dirty="0">
              <a:latin typeface="Calibri" charset="0"/>
            </a:endParaRPr>
          </a:p>
        </p:txBody>
      </p:sp>
      <p:pic>
        <p:nvPicPr>
          <p:cNvPr id="7171" name="Picture 2" descr="F:\BRNO\Emma Photos\Emma Students\conf Ts 2.JPG"/>
          <p:cNvPicPr>
            <a:picLocks noChangeAspect="1" noChangeArrowheads="1"/>
          </p:cNvPicPr>
          <p:nvPr/>
        </p:nvPicPr>
        <p:blipFill>
          <a:blip r:embed="rId2">
            <a:extLst>
              <a:ext uri="{28A0092B-C50C-407E-A947-70E740481C1C}">
                <a14:useLocalDpi xmlns:a14="http://schemas.microsoft.com/office/drawing/2010/main" val="0"/>
              </a:ext>
            </a:extLst>
          </a:blip>
          <a:srcRect t="13522"/>
          <a:stretch>
            <a:fillRect/>
          </a:stretch>
        </p:blipFill>
        <p:spPr bwMode="auto">
          <a:xfrm>
            <a:off x="5422901" y="692150"/>
            <a:ext cx="6515100"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656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GB" sz="3600" i="1" dirty="0">
                <a:solidFill>
                  <a:srgbClr val="0000FF"/>
                </a:solidFill>
                <a:latin typeface="Calibri" charset="0"/>
              </a:rPr>
              <a:t>What do speaking skills involve?</a:t>
            </a:r>
          </a:p>
        </p:txBody>
      </p:sp>
      <p:pic>
        <p:nvPicPr>
          <p:cNvPr id="9218" name="Picture 2" descr="http://impact.cjv.muni.cz/wp-content/uploads/2013/12/ořez-5.jpg"/>
          <p:cNvPicPr>
            <a:picLocks noChangeAspect="1" noChangeArrowheads="1"/>
          </p:cNvPicPr>
          <p:nvPr/>
        </p:nvPicPr>
        <p:blipFill>
          <a:blip r:embed="rId2" cstate="print">
            <a:extLst/>
          </a:blip>
          <a:srcRect/>
          <a:stretch>
            <a:fillRect/>
          </a:stretch>
        </p:blipFill>
        <p:spPr bwMode="auto">
          <a:xfrm>
            <a:off x="1391478" y="1556793"/>
            <a:ext cx="9530623" cy="4664671"/>
          </a:xfrm>
          <a:prstGeom prst="rect">
            <a:avLst/>
          </a:prstGeom>
          <a:ln>
            <a:noFill/>
          </a:ln>
          <a:effectLst>
            <a:softEdge rad="112500"/>
          </a:effectLst>
          <a:extLst/>
        </p:spPr>
      </p:pic>
    </p:spTree>
    <p:extLst>
      <p:ext uri="{BB962C8B-B14F-4D97-AF65-F5344CB8AC3E}">
        <p14:creationId xmlns:p14="http://schemas.microsoft.com/office/powerpoint/2010/main" val="3096516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24417" y="260350"/>
            <a:ext cx="10972800" cy="869950"/>
          </a:xfrm>
        </p:spPr>
        <p:txBody>
          <a:bodyPr>
            <a:normAutofit/>
          </a:bodyPr>
          <a:lstStyle/>
          <a:p>
            <a:pPr eaLnBrk="1" hangingPunct="1"/>
            <a:r>
              <a:rPr lang="en-GB" sz="3600" i="1" dirty="0">
                <a:solidFill>
                  <a:srgbClr val="0000FF"/>
                </a:solidFill>
                <a:latin typeface="Calibri" charset="0"/>
              </a:rPr>
              <a:t>What do speaking skills involve?</a:t>
            </a:r>
          </a:p>
        </p:txBody>
      </p:sp>
      <p:pic>
        <p:nvPicPr>
          <p:cNvPr id="9219" name="Picture 2" descr="F:\BRNO\Emma Photos\Emma Students\skills for teach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300164"/>
            <a:ext cx="5376333"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F:\BRNO\Emma Photos\Emma Students\speaking skills in gen 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117" y="1268414"/>
            <a:ext cx="5418667" cy="54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439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31800" y="981076"/>
            <a:ext cx="5376333" cy="4968875"/>
          </a:xfrm>
        </p:spPr>
        <p:style>
          <a:lnRef idx="2">
            <a:schemeClr val="accent3"/>
          </a:lnRef>
          <a:fillRef idx="1">
            <a:schemeClr val="lt1"/>
          </a:fillRef>
          <a:effectRef idx="0">
            <a:schemeClr val="accent3"/>
          </a:effectRef>
          <a:fontRef idx="minor">
            <a:schemeClr val="dk1"/>
          </a:fontRef>
        </p:style>
        <p:txBody>
          <a:bodyPr rtlCol="0">
            <a:normAutofit fontScale="92500" lnSpcReduction="20000"/>
          </a:bodyPr>
          <a:lstStyle/>
          <a:p>
            <a:pPr marL="0" indent="0" algn="ctr" eaLnBrk="1" fontAlgn="auto" hangingPunct="1">
              <a:spcAft>
                <a:spcPts val="0"/>
              </a:spcAft>
              <a:buFont typeface="Arial" pitchFamily="34" charset="0"/>
              <a:buNone/>
              <a:defRPr/>
            </a:pPr>
            <a:endParaRPr lang="en-GB" sz="3200" dirty="0" smtClean="0">
              <a:solidFill>
                <a:schemeClr val="tx1"/>
              </a:solidFill>
            </a:endParaRPr>
          </a:p>
          <a:p>
            <a:pPr marL="0" indent="0" algn="ctr" eaLnBrk="1" fontAlgn="auto" hangingPunct="1">
              <a:spcAft>
                <a:spcPts val="0"/>
              </a:spcAft>
              <a:buFont typeface="Arial" pitchFamily="34" charset="0"/>
              <a:buNone/>
              <a:defRPr/>
            </a:pPr>
            <a:r>
              <a:rPr lang="en-GB" sz="3200" dirty="0" smtClean="0">
                <a:solidFill>
                  <a:schemeClr val="tx1"/>
                </a:solidFill>
              </a:rPr>
              <a:t>Learning is a social and </a:t>
            </a:r>
            <a:r>
              <a:rPr lang="en-GB" sz="3200" i="1" dirty="0" smtClean="0">
                <a:solidFill>
                  <a:schemeClr val="tx1"/>
                </a:solidFill>
              </a:rPr>
              <a:t>dialogi</a:t>
            </a:r>
            <a:r>
              <a:rPr lang="en-GB" sz="3200" dirty="0" smtClean="0">
                <a:solidFill>
                  <a:schemeClr val="tx1"/>
                </a:solidFill>
              </a:rPr>
              <a:t>c process, where knowledge is co-constructed rather than "transmitted" or "imported" from teacher or course book to learner. The direct route to learning is therefore located in the </a:t>
            </a:r>
            <a:r>
              <a:rPr lang="en-GB" sz="3200" i="1" dirty="0" smtClean="0">
                <a:solidFill>
                  <a:schemeClr val="tx1"/>
                </a:solidFill>
              </a:rPr>
              <a:t>interactivity</a:t>
            </a:r>
            <a:r>
              <a:rPr lang="en-GB" sz="3200" dirty="0" smtClean="0">
                <a:solidFill>
                  <a:schemeClr val="tx1"/>
                </a:solidFill>
              </a:rPr>
              <a:t> between teachers and learners, and between the learners themselves. </a:t>
            </a:r>
          </a:p>
          <a:p>
            <a:pPr marL="0" indent="0" algn="ctr" eaLnBrk="1" fontAlgn="auto" hangingPunct="1">
              <a:spcAft>
                <a:spcPts val="0"/>
              </a:spcAft>
              <a:buFont typeface="Arial" pitchFamily="34" charset="0"/>
              <a:buNone/>
              <a:defRPr/>
            </a:pPr>
            <a:endParaRPr lang="en-GB" sz="3200" dirty="0" smtClean="0">
              <a:solidFill>
                <a:schemeClr val="tx1"/>
              </a:solidFill>
            </a:endParaRPr>
          </a:p>
          <a:p>
            <a:pPr marL="0" indent="0" algn="ctr" eaLnBrk="1" fontAlgn="auto" hangingPunct="1">
              <a:spcAft>
                <a:spcPts val="0"/>
              </a:spcAft>
              <a:buFont typeface="Arial" pitchFamily="34" charset="0"/>
              <a:buNone/>
              <a:defRPr/>
            </a:pPr>
            <a:r>
              <a:rPr lang="en-GB" sz="1400" dirty="0" smtClean="0"/>
              <a:t>Adapted </a:t>
            </a:r>
            <a:r>
              <a:rPr lang="en-GB" sz="1400" dirty="0"/>
              <a:t>from Thornbury, S. (2005) </a:t>
            </a:r>
            <a:r>
              <a:rPr lang="en-GB" sz="1400" dirty="0" err="1"/>
              <a:t>Dogme</a:t>
            </a:r>
            <a:r>
              <a:rPr lang="en-GB" sz="1400" dirty="0"/>
              <a:t>, Dancing in the dark? </a:t>
            </a:r>
            <a:r>
              <a:rPr lang="en-GB" sz="1400" i="1" dirty="0"/>
              <a:t>Folio </a:t>
            </a:r>
            <a:r>
              <a:rPr lang="en-GB" sz="1400" dirty="0" smtClean="0"/>
              <a:t>9/2</a:t>
            </a:r>
            <a:endParaRPr lang="en-GB" sz="1400" dirty="0" smtClean="0">
              <a:solidFill>
                <a:schemeClr val="tx1"/>
              </a:solidFill>
            </a:endParaRPr>
          </a:p>
        </p:txBody>
      </p:sp>
      <p:sp>
        <p:nvSpPr>
          <p:cNvPr id="3" name="TextBox 2"/>
          <p:cNvSpPr txBox="1"/>
          <p:nvPr/>
        </p:nvSpPr>
        <p:spPr>
          <a:xfrm>
            <a:off x="6096000" y="981075"/>
            <a:ext cx="5664200" cy="1970088"/>
          </a:xfrm>
          <a:prstGeom prst="rect">
            <a:avLst/>
          </a:prstGeom>
          <a:noFill/>
        </p:spPr>
        <p:txBody>
          <a:bodyPr>
            <a:spAutoFit/>
          </a:bodyPr>
          <a:lstStyle/>
          <a:p>
            <a:pPr algn="ctr" fontAlgn="auto">
              <a:spcBef>
                <a:spcPts val="0"/>
              </a:spcBef>
              <a:spcAft>
                <a:spcPts val="0"/>
              </a:spcAft>
              <a:defRPr/>
            </a:pPr>
            <a:r>
              <a:rPr lang="en-GB" sz="3200" dirty="0">
                <a:solidFill>
                  <a:schemeClr val="accent1">
                    <a:lumMod val="60000"/>
                    <a:lumOff val="40000"/>
                  </a:schemeClr>
                </a:solidFill>
                <a:latin typeface="+mn-lt"/>
                <a:ea typeface="+mn-ea"/>
              </a:rPr>
              <a:t>walking word stress</a:t>
            </a:r>
          </a:p>
          <a:p>
            <a:pPr algn="ctr" fontAlgn="auto">
              <a:spcBef>
                <a:spcPts val="0"/>
              </a:spcBef>
              <a:spcAft>
                <a:spcPts val="0"/>
              </a:spcAft>
              <a:defRPr/>
            </a:pPr>
            <a:endParaRPr lang="en-GB" dirty="0">
              <a:latin typeface="+mn-lt"/>
              <a:ea typeface="+mn-ea"/>
            </a:endParaRPr>
          </a:p>
          <a:p>
            <a:pPr algn="ctr" fontAlgn="auto">
              <a:spcBef>
                <a:spcPts val="0"/>
              </a:spcBef>
              <a:spcAft>
                <a:spcPts val="0"/>
              </a:spcAft>
              <a:defRPr/>
            </a:pPr>
            <a:r>
              <a:rPr lang="en-GB" dirty="0" err="1">
                <a:latin typeface="+mn-lt"/>
                <a:ea typeface="+mn-ea"/>
              </a:rPr>
              <a:t>diaLOgic</a:t>
            </a:r>
            <a:endParaRPr lang="en-GB" dirty="0">
              <a:latin typeface="+mn-lt"/>
              <a:ea typeface="+mn-ea"/>
            </a:endParaRPr>
          </a:p>
          <a:p>
            <a:pPr algn="ctr" fontAlgn="auto">
              <a:spcBef>
                <a:spcPts val="0"/>
              </a:spcBef>
              <a:spcAft>
                <a:spcPts val="0"/>
              </a:spcAft>
              <a:defRPr/>
            </a:pPr>
            <a:endParaRPr lang="en-GB" dirty="0">
              <a:latin typeface="+mn-lt"/>
              <a:ea typeface="+mn-ea"/>
            </a:endParaRPr>
          </a:p>
          <a:p>
            <a:pPr algn="ctr" fontAlgn="auto">
              <a:spcBef>
                <a:spcPts val="0"/>
              </a:spcBef>
              <a:spcAft>
                <a:spcPts val="0"/>
              </a:spcAft>
              <a:defRPr/>
            </a:pPr>
            <a:r>
              <a:rPr lang="en-GB" dirty="0" err="1">
                <a:latin typeface="+mn-lt"/>
                <a:ea typeface="+mn-ea"/>
              </a:rPr>
              <a:t>inteRACtivity</a:t>
            </a:r>
            <a:endParaRPr lang="en-GB" dirty="0">
              <a:latin typeface="+mn-lt"/>
              <a:ea typeface="+mn-ea"/>
            </a:endParaRPr>
          </a:p>
          <a:p>
            <a:pPr algn="ctr" fontAlgn="auto">
              <a:spcBef>
                <a:spcPts val="0"/>
              </a:spcBef>
              <a:spcAft>
                <a:spcPts val="0"/>
              </a:spcAft>
              <a:defRPr/>
            </a:pPr>
            <a:endParaRPr lang="en-GB" dirty="0">
              <a:latin typeface="+mn-lt"/>
              <a:ea typeface="+mn-ea"/>
            </a:endParaRPr>
          </a:p>
        </p:txBody>
      </p:sp>
      <p:pic>
        <p:nvPicPr>
          <p:cNvPr id="5125" name="Picture 5" descr="http://impact.cjv.muni.cz/wp-content/uploads/2013/12/ořez-4.jpg"/>
          <p:cNvPicPr>
            <a:picLocks noChangeAspect="1" noChangeArrowheads="1"/>
          </p:cNvPicPr>
          <p:nvPr/>
        </p:nvPicPr>
        <p:blipFill rotWithShape="1">
          <a:blip r:embed="rId2" cstate="print">
            <a:extLst/>
          </a:blip>
          <a:srcRect/>
          <a:stretch/>
        </p:blipFill>
        <p:spPr bwMode="auto">
          <a:xfrm>
            <a:off x="7056107" y="3221327"/>
            <a:ext cx="3908685" cy="2718098"/>
          </a:xfrm>
          <a:prstGeom prst="rect">
            <a:avLst/>
          </a:prstGeom>
          <a:ln>
            <a:noFill/>
          </a:ln>
          <a:effectLst>
            <a:softEdge rad="112500"/>
          </a:effectLst>
          <a:extLst/>
        </p:spPr>
      </p:pic>
      <p:sp>
        <p:nvSpPr>
          <p:cNvPr id="11269" name="TextBox 1"/>
          <p:cNvSpPr txBox="1">
            <a:spLocks noChangeArrowheads="1"/>
          </p:cNvSpPr>
          <p:nvPr/>
        </p:nvSpPr>
        <p:spPr bwMode="auto">
          <a:xfrm>
            <a:off x="431801" y="6092826"/>
            <a:ext cx="64325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200">
                <a:latin typeface="Calibri" charset="0"/>
              </a:rPr>
              <a:t>Note this can also be done by tapping the table, raising arms, humming, dum-di-dah-dah</a:t>
            </a:r>
          </a:p>
        </p:txBody>
      </p:sp>
    </p:spTree>
    <p:extLst>
      <p:ext uri="{BB962C8B-B14F-4D97-AF65-F5344CB8AC3E}">
        <p14:creationId xmlns:p14="http://schemas.microsoft.com/office/powerpoint/2010/main" val="17643522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3"/>
          <p:cNvSpPr>
            <a:spLocks noGrp="1" noChangeArrowheads="1"/>
          </p:cNvSpPr>
          <p:nvPr>
            <p:ph type="body" idx="4294967295"/>
          </p:nvPr>
        </p:nvSpPr>
        <p:spPr>
          <a:xfrm>
            <a:off x="838200" y="1153437"/>
            <a:ext cx="10515600" cy="5023526"/>
          </a:xfrm>
        </p:spPr>
        <p:txBody>
          <a:bodyPr/>
          <a:lstStyle/>
          <a:p>
            <a:pPr eaLnBrk="1" hangingPunct="1">
              <a:buFontTx/>
              <a:buNone/>
            </a:pPr>
            <a:endParaRPr lang="cs-CZ" altLang="cs-CZ" dirty="0" smtClean="0"/>
          </a:p>
          <a:p>
            <a:pPr eaLnBrk="1" hangingPunct="1">
              <a:buFontTx/>
              <a:buNone/>
            </a:pPr>
            <a:r>
              <a:rPr lang="en-GB" altLang="cs-CZ" dirty="0" smtClean="0"/>
              <a:t>	                                      </a:t>
            </a:r>
            <a:r>
              <a:rPr lang="en-GB" altLang="cs-CZ" b="1" dirty="0" smtClean="0"/>
              <a:t>		</a:t>
            </a:r>
            <a:endParaRPr lang="cs-CZ" altLang="cs-CZ" dirty="0" smtClean="0"/>
          </a:p>
        </p:txBody>
      </p:sp>
      <p:sp>
        <p:nvSpPr>
          <p:cNvPr id="16" name="Nadpis 1"/>
          <p:cNvSpPr txBox="1">
            <a:spLocks/>
          </p:cNvSpPr>
          <p:nvPr/>
        </p:nvSpPr>
        <p:spPr>
          <a:xfrm>
            <a:off x="1252906" y="475427"/>
            <a:ext cx="8086635" cy="5026132"/>
          </a:xfrm>
          <a:prstGeom prst="rect">
            <a:avLst/>
          </a:prstGeom>
        </p:spPr>
        <p:txBody>
          <a:bodyPr/>
          <a:lst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endParaRPr lang="en-US" sz="4400" baseline="30000" dirty="0"/>
          </a:p>
          <a:p>
            <a:r>
              <a:rPr lang="en-US" sz="4400" b="0" i="1" baseline="30000" dirty="0" smtClean="0">
                <a:solidFill>
                  <a:srgbClr val="0000FF"/>
                </a:solidFill>
                <a:latin typeface="Calibri"/>
                <a:cs typeface="Calibri"/>
              </a:rPr>
              <a:t>What we will discuss today</a:t>
            </a:r>
            <a:r>
              <a:rPr lang="mr-IN" sz="4400" b="0" i="1" baseline="30000" dirty="0" smtClean="0">
                <a:solidFill>
                  <a:srgbClr val="0000FF"/>
                </a:solidFill>
                <a:latin typeface="Calibri"/>
                <a:cs typeface="Calibri"/>
              </a:rPr>
              <a:t>…</a:t>
            </a:r>
            <a:r>
              <a:rPr lang="en-GB" sz="4400" b="0" i="1" baseline="30000" dirty="0" smtClean="0">
                <a:solidFill>
                  <a:srgbClr val="0000FF"/>
                </a:solidFill>
                <a:latin typeface="Calibri"/>
                <a:cs typeface="Calibri"/>
              </a:rPr>
              <a:t>.. </a:t>
            </a:r>
            <a:endParaRPr lang="en-US" sz="4400" b="0" i="1" baseline="30000" dirty="0" smtClean="0">
              <a:solidFill>
                <a:srgbClr val="0000FF"/>
              </a:solidFill>
              <a:latin typeface="Calibri"/>
              <a:cs typeface="Calibri"/>
            </a:endParaRPr>
          </a:p>
          <a:p>
            <a:endParaRPr lang="en-US" sz="4400" baseline="30000" dirty="0" smtClean="0">
              <a:solidFill>
                <a:srgbClr val="000000"/>
              </a:solidFill>
              <a:latin typeface="Calibri"/>
              <a:cs typeface="Calibri"/>
            </a:endParaRPr>
          </a:p>
          <a:p>
            <a:pPr marL="457200" indent="-457200">
              <a:lnSpc>
                <a:spcPct val="140000"/>
              </a:lnSpc>
              <a:buFont typeface="Arial"/>
              <a:buChar char="•"/>
            </a:pPr>
            <a:r>
              <a:rPr lang="en-US" sz="2800" b="0" dirty="0" smtClean="0">
                <a:solidFill>
                  <a:srgbClr val="000000"/>
                </a:solidFill>
                <a:latin typeface="Calibri"/>
                <a:cs typeface="Calibri"/>
              </a:rPr>
              <a:t>What is a seminar?</a:t>
            </a:r>
          </a:p>
          <a:p>
            <a:pPr marL="457200" indent="-457200">
              <a:lnSpc>
                <a:spcPct val="140000"/>
              </a:lnSpc>
              <a:buFont typeface="Arial"/>
              <a:buChar char="•"/>
            </a:pPr>
            <a:r>
              <a:rPr lang="en-US" sz="2800" b="0" dirty="0" smtClean="0">
                <a:solidFill>
                  <a:srgbClr val="000000"/>
                </a:solidFill>
                <a:latin typeface="Calibri"/>
                <a:cs typeface="Calibri"/>
              </a:rPr>
              <a:t>Different styles of seminar</a:t>
            </a:r>
          </a:p>
          <a:p>
            <a:pPr marL="457200" indent="-457200">
              <a:lnSpc>
                <a:spcPct val="140000"/>
              </a:lnSpc>
              <a:buFont typeface="Arial"/>
              <a:buChar char="•"/>
            </a:pPr>
            <a:r>
              <a:rPr lang="en-US" sz="2800" b="0" dirty="0" smtClean="0">
                <a:solidFill>
                  <a:srgbClr val="000000"/>
                </a:solidFill>
                <a:latin typeface="Calibri"/>
                <a:cs typeface="Calibri"/>
              </a:rPr>
              <a:t>We will practice some seminar techniques</a:t>
            </a:r>
          </a:p>
          <a:p>
            <a:pPr marL="457200" indent="-457200">
              <a:lnSpc>
                <a:spcPct val="140000"/>
              </a:lnSpc>
              <a:buFont typeface="Arial"/>
              <a:buChar char="•"/>
            </a:pPr>
            <a:r>
              <a:rPr lang="en-US" sz="2800" b="0" dirty="0" smtClean="0">
                <a:solidFill>
                  <a:srgbClr val="000000"/>
                </a:solidFill>
                <a:latin typeface="Calibri"/>
                <a:cs typeface="Calibri"/>
              </a:rPr>
              <a:t>Speaking skills for academics</a:t>
            </a:r>
          </a:p>
          <a:p>
            <a:pPr marL="457200" indent="-457200">
              <a:lnSpc>
                <a:spcPct val="140000"/>
              </a:lnSpc>
              <a:buFont typeface="Arial"/>
              <a:buChar char="•"/>
            </a:pPr>
            <a:r>
              <a:rPr lang="en-US" sz="2800" b="0" dirty="0" smtClean="0">
                <a:solidFill>
                  <a:srgbClr val="000000"/>
                </a:solidFill>
                <a:latin typeface="Calibri"/>
                <a:cs typeface="Calibri"/>
              </a:rPr>
              <a:t>Functional language you can use when presenting</a:t>
            </a:r>
          </a:p>
          <a:p>
            <a:r>
              <a:rPr lang="en-US" sz="4400" b="0" dirty="0" smtClean="0">
                <a:solidFill>
                  <a:srgbClr val="000000"/>
                </a:solidFill>
                <a:latin typeface="Calibri"/>
                <a:cs typeface="Calibri"/>
              </a:rPr>
              <a:t> </a:t>
            </a:r>
            <a:endParaRPr lang="en-US" sz="3600" b="0" baseline="30000" dirty="0" smtClean="0">
              <a:solidFill>
                <a:srgbClr val="000000"/>
              </a:solidFill>
              <a:latin typeface="Calibri"/>
              <a:cs typeface="Calibri"/>
            </a:endParaRPr>
          </a:p>
          <a:p>
            <a:endParaRPr lang="en-US" sz="4000" b="0" baseline="30000" dirty="0">
              <a:solidFill>
                <a:srgbClr val="000000"/>
              </a:solidFill>
            </a:endParaRPr>
          </a:p>
          <a:p>
            <a:endParaRPr lang="en-US" sz="4000" b="0" baseline="30000" dirty="0" smtClean="0">
              <a:solidFill>
                <a:schemeClr val="tx1"/>
              </a:solidFill>
            </a:endParaRPr>
          </a:p>
          <a:p>
            <a:endParaRPr lang="en-US" sz="4000" b="0" baseline="30000" dirty="0" smtClean="0"/>
          </a:p>
          <a:p>
            <a:endParaRPr lang="cs-CZ" sz="4000" kern="0" dirty="0">
              <a:solidFill>
                <a:schemeClr val="tx1"/>
              </a:solidFill>
            </a:endParaRPr>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Tree>
    <p:extLst>
      <p:ext uri="{BB962C8B-B14F-4D97-AF65-F5344CB8AC3E}">
        <p14:creationId xmlns:p14="http://schemas.microsoft.com/office/powerpoint/2010/main" val="1999346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944534" y="692150"/>
            <a:ext cx="6652684" cy="5545138"/>
          </a:xfrm>
        </p:spPr>
        <p:style>
          <a:lnRef idx="2">
            <a:schemeClr val="accent3"/>
          </a:lnRef>
          <a:fillRef idx="1">
            <a:schemeClr val="lt1"/>
          </a:fillRef>
          <a:effectRef idx="0">
            <a:schemeClr val="accent3"/>
          </a:effectRef>
          <a:fontRef idx="minor">
            <a:schemeClr val="dk1"/>
          </a:fontRef>
        </p:style>
        <p:txBody>
          <a:bodyPr rtlCol="0">
            <a:normAutofit/>
          </a:bodyPr>
          <a:lstStyle/>
          <a:p>
            <a:pPr marL="0" indent="0" algn="ctr" eaLnBrk="1" fontAlgn="auto" hangingPunct="1">
              <a:spcAft>
                <a:spcPts val="0"/>
              </a:spcAft>
              <a:buFont typeface="Arial" pitchFamily="34" charset="0"/>
              <a:buNone/>
              <a:defRPr/>
            </a:pPr>
            <a:endParaRPr lang="en-GB" dirty="0" smtClean="0"/>
          </a:p>
          <a:p>
            <a:pPr marL="0" indent="0" algn="ctr" eaLnBrk="1" fontAlgn="auto" hangingPunct="1">
              <a:spcAft>
                <a:spcPts val="0"/>
              </a:spcAft>
              <a:buFont typeface="Arial" pitchFamily="34" charset="0"/>
              <a:buNone/>
              <a:defRPr/>
            </a:pPr>
            <a:r>
              <a:rPr lang="en-GB" b="1" dirty="0" smtClean="0">
                <a:solidFill>
                  <a:srgbClr val="00B050"/>
                </a:solidFill>
              </a:rPr>
              <a:t>Lear</a:t>
            </a:r>
            <a:r>
              <a:rPr lang="en-GB" dirty="0" smtClean="0"/>
              <a:t>ning/ is a </a:t>
            </a:r>
            <a:r>
              <a:rPr lang="en-GB" sz="3300" b="1" u="sng" dirty="0" smtClean="0">
                <a:solidFill>
                  <a:srgbClr val="00B050"/>
                </a:solidFill>
              </a:rPr>
              <a:t>so</a:t>
            </a:r>
            <a:r>
              <a:rPr lang="en-GB" sz="3300" u="sng" dirty="0" smtClean="0"/>
              <a:t>cial</a:t>
            </a:r>
            <a:r>
              <a:rPr lang="en-GB" dirty="0" smtClean="0"/>
              <a:t> and </a:t>
            </a:r>
            <a:r>
              <a:rPr lang="en-GB" u="sng" dirty="0" smtClean="0"/>
              <a:t>dia</a:t>
            </a:r>
            <a:r>
              <a:rPr lang="en-GB" b="1" u="sng" dirty="0" smtClean="0">
                <a:solidFill>
                  <a:srgbClr val="00B050"/>
                </a:solidFill>
              </a:rPr>
              <a:t>lo</a:t>
            </a:r>
            <a:r>
              <a:rPr lang="en-GB" u="sng" dirty="0" smtClean="0"/>
              <a:t>gic</a:t>
            </a:r>
            <a:r>
              <a:rPr lang="en-GB" dirty="0" smtClean="0"/>
              <a:t> </a:t>
            </a:r>
            <a:r>
              <a:rPr lang="en-GB" b="1" dirty="0" smtClean="0">
                <a:solidFill>
                  <a:srgbClr val="00B050"/>
                </a:solidFill>
              </a:rPr>
              <a:t>pro</a:t>
            </a:r>
            <a:r>
              <a:rPr lang="en-GB" dirty="0" smtClean="0"/>
              <a:t>cess,/ where </a:t>
            </a:r>
            <a:r>
              <a:rPr lang="en-GB" b="1" dirty="0" smtClean="0">
                <a:solidFill>
                  <a:srgbClr val="00B050"/>
                </a:solidFill>
              </a:rPr>
              <a:t>know</a:t>
            </a:r>
            <a:r>
              <a:rPr lang="en-GB" dirty="0" smtClean="0"/>
              <a:t>ledge is </a:t>
            </a:r>
            <a:r>
              <a:rPr lang="en-GB" b="1" u="sng" dirty="0" smtClean="0">
                <a:solidFill>
                  <a:srgbClr val="00B050"/>
                </a:solidFill>
              </a:rPr>
              <a:t>co-</a:t>
            </a:r>
            <a:r>
              <a:rPr lang="en-GB" u="sng" dirty="0" smtClean="0"/>
              <a:t>con</a:t>
            </a:r>
            <a:r>
              <a:rPr lang="en-GB" u="sng" dirty="0" smtClean="0">
                <a:solidFill>
                  <a:srgbClr val="00B050"/>
                </a:solidFill>
              </a:rPr>
              <a:t>struc</a:t>
            </a:r>
            <a:r>
              <a:rPr lang="en-GB" u="sng" dirty="0" smtClean="0"/>
              <a:t>ted </a:t>
            </a:r>
            <a:r>
              <a:rPr lang="en-GB" dirty="0" smtClean="0"/>
              <a:t>/rather than </a:t>
            </a:r>
            <a:r>
              <a:rPr lang="en-GB" u="sng" dirty="0" smtClean="0"/>
              <a:t>"trans</a:t>
            </a:r>
            <a:r>
              <a:rPr lang="en-GB" u="sng" dirty="0" smtClean="0">
                <a:solidFill>
                  <a:srgbClr val="00B050"/>
                </a:solidFill>
              </a:rPr>
              <a:t>mitt</a:t>
            </a:r>
            <a:r>
              <a:rPr lang="en-GB" u="sng" dirty="0" smtClean="0"/>
              <a:t>ed" </a:t>
            </a:r>
            <a:r>
              <a:rPr lang="en-GB" dirty="0" smtClean="0"/>
              <a:t>or </a:t>
            </a:r>
            <a:r>
              <a:rPr lang="en-GB" u="sng" dirty="0" smtClean="0"/>
              <a:t>"im</a:t>
            </a:r>
            <a:r>
              <a:rPr lang="en-GB" b="1" u="sng" dirty="0" smtClean="0">
                <a:solidFill>
                  <a:srgbClr val="00B050"/>
                </a:solidFill>
              </a:rPr>
              <a:t>por</a:t>
            </a:r>
            <a:r>
              <a:rPr lang="en-GB" u="sng" dirty="0" smtClean="0"/>
              <a:t>ted" </a:t>
            </a:r>
            <a:r>
              <a:rPr lang="en-GB" dirty="0" smtClean="0"/>
              <a:t>from </a:t>
            </a:r>
            <a:r>
              <a:rPr lang="en-GB" b="1" dirty="0" smtClean="0">
                <a:solidFill>
                  <a:srgbClr val="00B050"/>
                </a:solidFill>
              </a:rPr>
              <a:t>tea</a:t>
            </a:r>
            <a:r>
              <a:rPr lang="en-GB" dirty="0" smtClean="0"/>
              <a:t>cher or course book</a:t>
            </a:r>
            <a:r>
              <a:rPr lang="en-GB" dirty="0"/>
              <a:t> </a:t>
            </a:r>
            <a:r>
              <a:rPr lang="en-GB" dirty="0" smtClean="0"/>
              <a:t>to </a:t>
            </a:r>
            <a:r>
              <a:rPr lang="en-GB" b="1" dirty="0" smtClean="0">
                <a:solidFill>
                  <a:srgbClr val="00B050"/>
                </a:solidFill>
              </a:rPr>
              <a:t>lear</a:t>
            </a:r>
            <a:r>
              <a:rPr lang="en-GB" dirty="0" smtClean="0"/>
              <a:t>ner.// The </a:t>
            </a:r>
            <a:r>
              <a:rPr lang="en-GB" u="sng" dirty="0" smtClean="0"/>
              <a:t>di</a:t>
            </a:r>
            <a:r>
              <a:rPr lang="en-GB" b="1" u="sng" dirty="0" smtClean="0">
                <a:solidFill>
                  <a:srgbClr val="00B050"/>
                </a:solidFill>
              </a:rPr>
              <a:t>rect </a:t>
            </a:r>
            <a:r>
              <a:rPr lang="en-GB" dirty="0" smtClean="0"/>
              <a:t>route to </a:t>
            </a:r>
            <a:r>
              <a:rPr lang="en-GB" b="1" dirty="0" smtClean="0">
                <a:solidFill>
                  <a:srgbClr val="00B050"/>
                </a:solidFill>
              </a:rPr>
              <a:t>lear</a:t>
            </a:r>
            <a:r>
              <a:rPr lang="en-GB" dirty="0" smtClean="0"/>
              <a:t>ning/ is therefore lo</a:t>
            </a:r>
            <a:r>
              <a:rPr lang="en-GB" b="1" dirty="0" smtClean="0">
                <a:solidFill>
                  <a:srgbClr val="00B050"/>
                </a:solidFill>
              </a:rPr>
              <a:t>ca</a:t>
            </a:r>
            <a:r>
              <a:rPr lang="en-GB" dirty="0" smtClean="0"/>
              <a:t>ted in the</a:t>
            </a:r>
            <a:r>
              <a:rPr lang="en-GB" dirty="0" smtClean="0">
                <a:solidFill>
                  <a:schemeClr val="tx1"/>
                </a:solidFill>
              </a:rPr>
              <a:t> </a:t>
            </a:r>
            <a:r>
              <a:rPr lang="en-GB" u="sng" dirty="0" smtClean="0">
                <a:solidFill>
                  <a:schemeClr val="tx1"/>
                </a:solidFill>
              </a:rPr>
              <a:t>interac</a:t>
            </a:r>
            <a:r>
              <a:rPr lang="en-GB" b="1" u="sng" dirty="0" smtClean="0">
                <a:solidFill>
                  <a:srgbClr val="00B050"/>
                </a:solidFill>
              </a:rPr>
              <a:t>ti</a:t>
            </a:r>
            <a:r>
              <a:rPr lang="en-GB" u="sng" dirty="0" smtClean="0">
                <a:solidFill>
                  <a:schemeClr val="tx1"/>
                </a:solidFill>
              </a:rPr>
              <a:t>vity </a:t>
            </a:r>
            <a:r>
              <a:rPr lang="en-GB" dirty="0" smtClean="0">
                <a:solidFill>
                  <a:schemeClr val="tx1"/>
                </a:solidFill>
              </a:rPr>
              <a:t>/ </a:t>
            </a:r>
            <a:r>
              <a:rPr lang="en-GB" dirty="0" smtClean="0"/>
              <a:t>be</a:t>
            </a:r>
            <a:r>
              <a:rPr lang="en-GB" b="1" dirty="0" smtClean="0">
                <a:solidFill>
                  <a:srgbClr val="00B050"/>
                </a:solidFill>
              </a:rPr>
              <a:t>tween</a:t>
            </a:r>
            <a:r>
              <a:rPr lang="en-GB" dirty="0" smtClean="0"/>
              <a:t> </a:t>
            </a:r>
            <a:r>
              <a:rPr lang="en-GB" b="1" u="sng" dirty="0" smtClean="0">
                <a:solidFill>
                  <a:srgbClr val="00B050"/>
                </a:solidFill>
              </a:rPr>
              <a:t>tea</a:t>
            </a:r>
            <a:r>
              <a:rPr lang="en-GB" u="sng" dirty="0" smtClean="0"/>
              <a:t>chers </a:t>
            </a:r>
            <a:r>
              <a:rPr lang="en-GB" dirty="0" smtClean="0"/>
              <a:t>and </a:t>
            </a:r>
            <a:r>
              <a:rPr lang="en-GB" b="1" u="sng" dirty="0" smtClean="0">
                <a:solidFill>
                  <a:srgbClr val="00B050"/>
                </a:solidFill>
              </a:rPr>
              <a:t>lear</a:t>
            </a:r>
            <a:r>
              <a:rPr lang="en-GB" u="sng" dirty="0" smtClean="0"/>
              <a:t>ners</a:t>
            </a:r>
            <a:r>
              <a:rPr lang="en-GB" dirty="0" smtClean="0"/>
              <a:t>, /and bet</a:t>
            </a:r>
            <a:r>
              <a:rPr lang="en-GB" b="1" dirty="0" smtClean="0">
                <a:solidFill>
                  <a:srgbClr val="00B050"/>
                </a:solidFill>
              </a:rPr>
              <a:t>ween</a:t>
            </a:r>
            <a:r>
              <a:rPr lang="en-GB" dirty="0" smtClean="0"/>
              <a:t> the </a:t>
            </a:r>
            <a:r>
              <a:rPr lang="en-GB" b="1" u="sng" dirty="0" smtClean="0">
                <a:solidFill>
                  <a:srgbClr val="00B050"/>
                </a:solidFill>
              </a:rPr>
              <a:t>lear</a:t>
            </a:r>
            <a:r>
              <a:rPr lang="en-GB" u="sng" dirty="0" smtClean="0"/>
              <a:t>ners them</a:t>
            </a:r>
            <a:r>
              <a:rPr lang="en-GB" b="1" u="sng" dirty="0" smtClean="0">
                <a:solidFill>
                  <a:srgbClr val="00B050"/>
                </a:solidFill>
              </a:rPr>
              <a:t>selves</a:t>
            </a:r>
            <a:r>
              <a:rPr lang="en-GB" u="sng" dirty="0" smtClean="0"/>
              <a:t>. </a:t>
            </a:r>
          </a:p>
          <a:p>
            <a:pPr marL="0" indent="0" eaLnBrk="1" fontAlgn="auto" hangingPunct="1">
              <a:spcAft>
                <a:spcPts val="0"/>
              </a:spcAft>
              <a:buFont typeface="Arial" pitchFamily="34" charset="0"/>
              <a:buNone/>
              <a:defRPr/>
            </a:pPr>
            <a:endParaRPr lang="en-GB" sz="1400" dirty="0" smtClean="0"/>
          </a:p>
          <a:p>
            <a:pPr marL="0" indent="0" eaLnBrk="1" fontAlgn="auto" hangingPunct="1">
              <a:spcAft>
                <a:spcPts val="0"/>
              </a:spcAft>
              <a:buFont typeface="Arial" pitchFamily="34" charset="0"/>
              <a:buNone/>
              <a:defRPr/>
            </a:pPr>
            <a:r>
              <a:rPr lang="en-GB" sz="1400" dirty="0" smtClean="0"/>
              <a:t>Adapted </a:t>
            </a:r>
            <a:r>
              <a:rPr lang="en-GB" sz="1400" dirty="0"/>
              <a:t>from Thornbury, S. (2005) </a:t>
            </a:r>
            <a:r>
              <a:rPr lang="en-GB" sz="1400" dirty="0" err="1"/>
              <a:t>Dogme</a:t>
            </a:r>
            <a:r>
              <a:rPr lang="en-GB" sz="1400" dirty="0"/>
              <a:t>, Dancing in the dark? </a:t>
            </a:r>
            <a:r>
              <a:rPr lang="en-GB" sz="1400" i="1" dirty="0"/>
              <a:t>Folio </a:t>
            </a:r>
            <a:r>
              <a:rPr lang="en-GB" sz="1400" dirty="0"/>
              <a:t>9/2</a:t>
            </a:r>
            <a:endParaRPr lang="en-GB" sz="1400" dirty="0">
              <a:solidFill>
                <a:schemeClr val="tx1"/>
              </a:solidFill>
            </a:endParaRPr>
          </a:p>
          <a:p>
            <a:pPr marL="0" indent="0" eaLnBrk="1" fontAlgn="auto" hangingPunct="1">
              <a:spcAft>
                <a:spcPts val="0"/>
              </a:spcAft>
              <a:buFont typeface="Arial" pitchFamily="34" charset="0"/>
              <a:buNone/>
              <a:defRPr/>
            </a:pPr>
            <a:endParaRPr lang="en-GB" dirty="0"/>
          </a:p>
        </p:txBody>
      </p:sp>
      <p:sp>
        <p:nvSpPr>
          <p:cNvPr id="2" name="TextBox 1"/>
          <p:cNvSpPr txBox="1"/>
          <p:nvPr/>
        </p:nvSpPr>
        <p:spPr>
          <a:xfrm>
            <a:off x="656168" y="755913"/>
            <a:ext cx="3839633" cy="5290681"/>
          </a:xfrm>
          <a:prstGeom prst="rect">
            <a:avLst/>
          </a:prstGeom>
          <a:noFill/>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dirty="0">
                <a:latin typeface="Calibri" charset="0"/>
              </a:rPr>
              <a:t>Speaking skills for presentations and lectures can be improved </a:t>
            </a:r>
            <a:r>
              <a:rPr lang="en-GB" dirty="0" smtClean="0">
                <a:latin typeface="Calibri" charset="0"/>
              </a:rPr>
              <a:t>by: </a:t>
            </a:r>
            <a:endParaRPr lang="en-GB" dirty="0">
              <a:latin typeface="Calibri" charset="0"/>
            </a:endParaRPr>
          </a:p>
          <a:p>
            <a:pPr eaLnBrk="1" hangingPunct="1">
              <a:lnSpc>
                <a:spcPct val="120000"/>
              </a:lnSpc>
              <a:buFont typeface="Arial" charset="0"/>
              <a:buChar char="•"/>
            </a:pPr>
            <a:r>
              <a:rPr lang="en-GB" dirty="0">
                <a:latin typeface="Calibri" charset="0"/>
              </a:rPr>
              <a:t>focussing on sentence stress and which words carry </a:t>
            </a:r>
            <a:r>
              <a:rPr lang="en-GB" u="sng" dirty="0">
                <a:latin typeface="Calibri" charset="0"/>
              </a:rPr>
              <a:t>stress for emphasis </a:t>
            </a:r>
            <a:r>
              <a:rPr lang="en-GB" dirty="0">
                <a:latin typeface="Calibri" charset="0"/>
              </a:rPr>
              <a:t>to communicate the main thrust of an argument.</a:t>
            </a:r>
          </a:p>
          <a:p>
            <a:pPr eaLnBrk="1" hangingPunct="1">
              <a:lnSpc>
                <a:spcPct val="120000"/>
              </a:lnSpc>
              <a:buFont typeface="Arial" charset="0"/>
              <a:buChar char="•"/>
            </a:pPr>
            <a:r>
              <a:rPr lang="en-GB" dirty="0">
                <a:latin typeface="Calibri" charset="0"/>
              </a:rPr>
              <a:t>chunking phrases and adding in pauses (/=short pause //=long pause) help the speaker maintain interest/ emphasis and provide the listener with pauses to digest information (especially in academically ‘dense’ texts).</a:t>
            </a:r>
          </a:p>
          <a:p>
            <a:pPr eaLnBrk="1" hangingPunct="1">
              <a:lnSpc>
                <a:spcPct val="120000"/>
              </a:lnSpc>
              <a:buFont typeface="Arial" charset="0"/>
              <a:buChar char="•"/>
            </a:pPr>
            <a:r>
              <a:rPr lang="en-GB" dirty="0">
                <a:latin typeface="Calibri" charset="0"/>
              </a:rPr>
              <a:t>using the rising  and falling  tones to signal continuing and finishing information respectively.</a:t>
            </a:r>
          </a:p>
        </p:txBody>
      </p:sp>
      <p:cxnSp>
        <p:nvCxnSpPr>
          <p:cNvPr id="4" name="Straight Arrow Connector 3"/>
          <p:cNvCxnSpPr/>
          <p:nvPr/>
        </p:nvCxnSpPr>
        <p:spPr>
          <a:xfrm flipV="1">
            <a:off x="2191999" y="4772658"/>
            <a:ext cx="190500" cy="287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186430" y="4779886"/>
            <a:ext cx="192617"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535334" y="1052514"/>
            <a:ext cx="192617"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9840384" y="1184275"/>
            <a:ext cx="192616" cy="287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072034" y="1514476"/>
            <a:ext cx="192617"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84468" y="1916114"/>
            <a:ext cx="192617"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0612968" y="2347914"/>
            <a:ext cx="192617" cy="287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632701" y="2651125"/>
            <a:ext cx="190500" cy="287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941985" y="2997200"/>
            <a:ext cx="190500" cy="287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769101" y="3395664"/>
            <a:ext cx="19050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9302751" y="3789364"/>
            <a:ext cx="192616" cy="287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401051" y="4149725"/>
            <a:ext cx="190500" cy="287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9986434" y="4508501"/>
            <a:ext cx="192617"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495368" y="5257801"/>
            <a:ext cx="192617"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0223501" y="3390900"/>
            <a:ext cx="192617" cy="287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32380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3"/>
          <p:cNvSpPr>
            <a:spLocks noGrp="1" noChangeArrowheads="1"/>
          </p:cNvSpPr>
          <p:nvPr>
            <p:ph type="body" idx="4294967295"/>
          </p:nvPr>
        </p:nvSpPr>
        <p:spPr>
          <a:xfrm>
            <a:off x="838200" y="1153437"/>
            <a:ext cx="10515600" cy="5023526"/>
          </a:xfrm>
        </p:spPr>
        <p:txBody>
          <a:bodyPr/>
          <a:lstStyle/>
          <a:p>
            <a:pPr eaLnBrk="1" hangingPunct="1">
              <a:buFontTx/>
              <a:buNone/>
            </a:pPr>
            <a:endParaRPr lang="cs-CZ" altLang="cs-CZ" dirty="0" smtClean="0"/>
          </a:p>
          <a:p>
            <a:pPr eaLnBrk="1" hangingPunct="1">
              <a:buFontTx/>
              <a:buNone/>
            </a:pPr>
            <a:r>
              <a:rPr lang="en-GB" altLang="cs-CZ" dirty="0" smtClean="0"/>
              <a:t>	                                      </a:t>
            </a:r>
            <a:r>
              <a:rPr lang="en-GB" altLang="cs-CZ" b="1" dirty="0" smtClean="0"/>
              <a:t>		</a:t>
            </a:r>
            <a:endParaRPr lang="cs-CZ" altLang="cs-CZ" dirty="0" smtClean="0"/>
          </a:p>
        </p:txBody>
      </p:sp>
      <p:sp>
        <p:nvSpPr>
          <p:cNvPr id="16" name="Nadpis 1"/>
          <p:cNvSpPr txBox="1">
            <a:spLocks/>
          </p:cNvSpPr>
          <p:nvPr/>
        </p:nvSpPr>
        <p:spPr>
          <a:xfrm>
            <a:off x="1252906" y="611506"/>
            <a:ext cx="8086635" cy="5285409"/>
          </a:xfrm>
          <a:prstGeom prst="rect">
            <a:avLst/>
          </a:prstGeom>
        </p:spPr>
        <p:txBody>
          <a:bodyPr/>
          <a:lst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4800" b="0" i="1" baseline="30000" dirty="0" smtClean="0">
                <a:solidFill>
                  <a:srgbClr val="0000FF"/>
                </a:solidFill>
                <a:latin typeface="Calibri"/>
                <a:cs typeface="Calibri"/>
              </a:rPr>
              <a:t>Functional Language:</a:t>
            </a:r>
            <a:r>
              <a:rPr lang="en-US" sz="4800" b="0" i="1" dirty="0" smtClean="0">
                <a:solidFill>
                  <a:srgbClr val="0000FF"/>
                </a:solidFill>
                <a:latin typeface="Calibri"/>
                <a:cs typeface="Calibri"/>
              </a:rPr>
              <a:t> </a:t>
            </a:r>
          </a:p>
          <a:p>
            <a:r>
              <a:rPr lang="en-US" b="0" i="1" dirty="0" smtClean="0">
                <a:solidFill>
                  <a:schemeClr val="tx1"/>
                </a:solidFill>
                <a:latin typeface="Calibri"/>
                <a:cs typeface="Calibri"/>
              </a:rPr>
              <a:t>What would you say / what language would you use in the following scenarios?  </a:t>
            </a:r>
            <a:r>
              <a:rPr lang="mr-IN" b="0" i="1" dirty="0" smtClean="0">
                <a:solidFill>
                  <a:schemeClr val="tx1"/>
                </a:solidFill>
                <a:latin typeface="Calibri"/>
                <a:cs typeface="Calibri"/>
              </a:rPr>
              <a:t>–</a:t>
            </a:r>
            <a:r>
              <a:rPr lang="en-US" b="0" i="1" dirty="0" smtClean="0">
                <a:solidFill>
                  <a:schemeClr val="tx1"/>
                </a:solidFill>
                <a:latin typeface="Calibri"/>
                <a:cs typeface="Calibri"/>
              </a:rPr>
              <a:t> discuss and present some examples: </a:t>
            </a:r>
          </a:p>
          <a:p>
            <a:endParaRPr lang="en-US" sz="2800" b="0" baseline="30000" dirty="0" smtClean="0">
              <a:solidFill>
                <a:srgbClr val="000000"/>
              </a:solidFill>
              <a:latin typeface="Calibri"/>
              <a:cs typeface="Calibri"/>
            </a:endParaRPr>
          </a:p>
          <a:p>
            <a:pPr marL="457200" indent="-457200">
              <a:lnSpc>
                <a:spcPct val="120000"/>
              </a:lnSpc>
              <a:buAutoNum type="arabicPeriod"/>
            </a:pPr>
            <a:r>
              <a:rPr lang="en-GB" sz="2000" b="0" dirty="0" smtClean="0">
                <a:solidFill>
                  <a:srgbClr val="000000"/>
                </a:solidFill>
                <a:latin typeface="Calibri"/>
                <a:cs typeface="Calibri"/>
              </a:rPr>
              <a:t>To open a topic or presentation</a:t>
            </a:r>
          </a:p>
          <a:p>
            <a:pPr marL="457200" indent="-457200">
              <a:lnSpc>
                <a:spcPct val="120000"/>
              </a:lnSpc>
              <a:buAutoNum type="arabicPeriod"/>
            </a:pPr>
            <a:r>
              <a:rPr lang="en-GB" sz="2000" b="0" dirty="0" smtClean="0">
                <a:solidFill>
                  <a:srgbClr val="000000"/>
                </a:solidFill>
                <a:latin typeface="Calibri"/>
                <a:cs typeface="Calibri"/>
              </a:rPr>
              <a:t>To give an example of something</a:t>
            </a:r>
          </a:p>
          <a:p>
            <a:pPr marL="457200" indent="-457200">
              <a:lnSpc>
                <a:spcPct val="120000"/>
              </a:lnSpc>
              <a:buAutoNum type="arabicPeriod"/>
            </a:pPr>
            <a:r>
              <a:rPr lang="en-GB" sz="2000" b="0" dirty="0" smtClean="0">
                <a:solidFill>
                  <a:srgbClr val="000000"/>
                </a:solidFill>
                <a:latin typeface="Calibri"/>
                <a:cs typeface="Calibri"/>
              </a:rPr>
              <a:t>To refer to a graph, table, picture </a:t>
            </a:r>
            <a:r>
              <a:rPr lang="en-GB" sz="2000" b="0" dirty="0" err="1" smtClean="0">
                <a:solidFill>
                  <a:srgbClr val="000000"/>
                </a:solidFill>
                <a:latin typeface="Calibri"/>
                <a:cs typeface="Calibri"/>
              </a:rPr>
              <a:t>etc</a:t>
            </a:r>
            <a:endParaRPr lang="en-GB" sz="2000" b="0" dirty="0" smtClean="0">
              <a:solidFill>
                <a:srgbClr val="000000"/>
              </a:solidFill>
              <a:latin typeface="Calibri"/>
              <a:cs typeface="Calibri"/>
            </a:endParaRPr>
          </a:p>
          <a:p>
            <a:pPr marL="457200" indent="-457200">
              <a:lnSpc>
                <a:spcPct val="120000"/>
              </a:lnSpc>
              <a:buAutoNum type="arabicPeriod"/>
            </a:pPr>
            <a:r>
              <a:rPr lang="en-GB" sz="2000" b="0" dirty="0" smtClean="0">
                <a:solidFill>
                  <a:srgbClr val="000000"/>
                </a:solidFill>
                <a:latin typeface="Calibri"/>
                <a:cs typeface="Calibri"/>
              </a:rPr>
              <a:t>To refer back to something that you’ve already said</a:t>
            </a:r>
          </a:p>
          <a:p>
            <a:pPr marL="457200" indent="-457200">
              <a:lnSpc>
                <a:spcPct val="120000"/>
              </a:lnSpc>
              <a:buAutoNum type="arabicPeriod"/>
            </a:pPr>
            <a:r>
              <a:rPr lang="en-GB" sz="2000" b="0" dirty="0" smtClean="0">
                <a:solidFill>
                  <a:srgbClr val="000000"/>
                </a:solidFill>
                <a:latin typeface="Calibri"/>
                <a:cs typeface="Calibri"/>
              </a:rPr>
              <a:t>To move on to a new point / topic</a:t>
            </a:r>
          </a:p>
          <a:p>
            <a:pPr marL="457200" indent="-457200">
              <a:lnSpc>
                <a:spcPct val="120000"/>
              </a:lnSpc>
              <a:buAutoNum type="arabicPeriod"/>
            </a:pPr>
            <a:r>
              <a:rPr lang="en-GB" sz="2000" b="0" dirty="0" smtClean="0">
                <a:solidFill>
                  <a:srgbClr val="000000"/>
                </a:solidFill>
                <a:latin typeface="Calibri"/>
                <a:cs typeface="Calibri"/>
              </a:rPr>
              <a:t>To explain something in a different way</a:t>
            </a:r>
          </a:p>
          <a:p>
            <a:pPr marL="457200" indent="-457200">
              <a:lnSpc>
                <a:spcPct val="120000"/>
              </a:lnSpc>
              <a:buAutoNum type="arabicPeriod"/>
            </a:pPr>
            <a:r>
              <a:rPr lang="en-GB" sz="2000" b="0" dirty="0" smtClean="0">
                <a:solidFill>
                  <a:srgbClr val="000000"/>
                </a:solidFill>
                <a:latin typeface="Calibri"/>
                <a:cs typeface="Calibri"/>
              </a:rPr>
              <a:t>To interrupt someone in order to make a comment</a:t>
            </a:r>
          </a:p>
          <a:p>
            <a:pPr marL="457200" indent="-457200">
              <a:lnSpc>
                <a:spcPct val="120000"/>
              </a:lnSpc>
              <a:buAutoNum type="arabicPeriod"/>
            </a:pPr>
            <a:r>
              <a:rPr lang="en-GB" sz="2000" b="0" dirty="0" smtClean="0">
                <a:solidFill>
                  <a:srgbClr val="000000"/>
                </a:solidFill>
                <a:latin typeface="Calibri"/>
                <a:cs typeface="Calibri"/>
              </a:rPr>
              <a:t>To summarise and or to conclude your talk</a:t>
            </a:r>
          </a:p>
          <a:p>
            <a:endParaRPr lang="en-GB" sz="2800" b="0" dirty="0">
              <a:solidFill>
                <a:srgbClr val="000000"/>
              </a:solidFill>
              <a:latin typeface="Calibri"/>
              <a:cs typeface="Calibri"/>
            </a:endParaRPr>
          </a:p>
          <a:p>
            <a:endParaRPr lang="en-US" sz="2800" dirty="0">
              <a:solidFill>
                <a:srgbClr val="000000"/>
              </a:solidFill>
              <a:latin typeface="Calibri"/>
              <a:cs typeface="Calibri"/>
            </a:endParaRPr>
          </a:p>
          <a:p>
            <a:endParaRPr lang="en-US" sz="4000" b="0" baseline="30000" dirty="0">
              <a:solidFill>
                <a:srgbClr val="000000"/>
              </a:solidFill>
            </a:endParaRPr>
          </a:p>
          <a:p>
            <a:endParaRPr lang="en-US" sz="4000" b="0" baseline="30000" dirty="0" smtClean="0">
              <a:solidFill>
                <a:schemeClr val="tx1"/>
              </a:solidFill>
            </a:endParaRPr>
          </a:p>
          <a:p>
            <a:endParaRPr lang="en-US" sz="4000" b="0" baseline="30000" dirty="0" smtClean="0"/>
          </a:p>
          <a:p>
            <a:endParaRPr lang="cs-CZ" sz="4000" kern="0" dirty="0">
              <a:solidFill>
                <a:schemeClr val="tx1"/>
              </a:solidFill>
            </a:endParaRPr>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Tree>
    <p:extLst>
      <p:ext uri="{BB962C8B-B14F-4D97-AF65-F5344CB8AC3E}">
        <p14:creationId xmlns:p14="http://schemas.microsoft.com/office/powerpoint/2010/main" val="4273606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667" y="578310"/>
            <a:ext cx="10972800" cy="1143000"/>
          </a:xfrm>
        </p:spPr>
        <p:txBody>
          <a:bodyPr rtlCol="0">
            <a:normAutofit fontScale="90000"/>
          </a:bodyPr>
          <a:lstStyle/>
          <a:p>
            <a:pPr eaLnBrk="1" fontAlgn="auto" hangingPunct="1">
              <a:spcAft>
                <a:spcPts val="0"/>
              </a:spcAft>
              <a:defRPr/>
            </a:pPr>
            <a:r>
              <a:rPr lang="en-GB" sz="4000" i="1" dirty="0" smtClean="0">
                <a:solidFill>
                  <a:srgbClr val="0000FF"/>
                </a:solidFill>
                <a:latin typeface="+mn-lt"/>
                <a:ea typeface="+mj-ea"/>
              </a:rPr>
              <a:t>Seminars: </a:t>
            </a:r>
            <a:r>
              <a:rPr lang="cs-CZ" sz="4000" i="1" dirty="0" smtClean="0">
                <a:solidFill>
                  <a:srgbClr val="0000FF"/>
                </a:solidFill>
                <a:latin typeface="+mn-lt"/>
                <a:ea typeface="+mj-ea"/>
              </a:rPr>
              <a:t>management </a:t>
            </a:r>
            <a:r>
              <a:rPr lang="cs-CZ" sz="4000" i="1" dirty="0">
                <a:solidFill>
                  <a:srgbClr val="0000FF"/>
                </a:solidFill>
                <a:latin typeface="+mn-lt"/>
                <a:ea typeface="+mj-ea"/>
              </a:rPr>
              <a:t>and participation strategies</a:t>
            </a:r>
            <a:r>
              <a:rPr lang="cs-CZ" dirty="0">
                <a:ea typeface="+mj-ea"/>
              </a:rPr>
              <a:t/>
            </a:r>
            <a:br>
              <a:rPr lang="cs-CZ" dirty="0">
                <a:ea typeface="+mj-ea"/>
              </a:rPr>
            </a:br>
            <a:endParaRPr lang="en-GB" dirty="0">
              <a:ea typeface="+mj-ea"/>
            </a:endParaRPr>
          </a:p>
        </p:txBody>
      </p:sp>
      <p:sp>
        <p:nvSpPr>
          <p:cNvPr id="16387" name="TextBox 4"/>
          <p:cNvSpPr txBox="1">
            <a:spLocks noChangeArrowheads="1"/>
          </p:cNvSpPr>
          <p:nvPr/>
        </p:nvSpPr>
        <p:spPr bwMode="auto">
          <a:xfrm>
            <a:off x="431801" y="1773238"/>
            <a:ext cx="4703233" cy="1169551"/>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400" i="1" dirty="0">
                <a:solidFill>
                  <a:srgbClr val="00B050"/>
                </a:solidFill>
                <a:latin typeface="Calibri" charset="0"/>
              </a:rPr>
              <a:t>Opening</a:t>
            </a:r>
            <a:endParaRPr lang="en-GB" sz="1400" dirty="0">
              <a:solidFill>
                <a:srgbClr val="00B050"/>
              </a:solidFill>
              <a:latin typeface="Calibri" charset="0"/>
            </a:endParaRPr>
          </a:p>
          <a:p>
            <a:pPr eaLnBrk="1" hangingPunct="1"/>
            <a:r>
              <a:rPr lang="en-GB" sz="1400" dirty="0">
                <a:latin typeface="Calibri" charset="0"/>
              </a:rPr>
              <a:t>So what I’d like to start with is...</a:t>
            </a:r>
          </a:p>
          <a:p>
            <a:pPr eaLnBrk="1" hangingPunct="1"/>
            <a:r>
              <a:rPr lang="en-GB" sz="1400" dirty="0">
                <a:latin typeface="Calibri" charset="0"/>
              </a:rPr>
              <a:t>So, who wants to get things going?</a:t>
            </a:r>
          </a:p>
          <a:p>
            <a:pPr eaLnBrk="1" hangingPunct="1"/>
            <a:r>
              <a:rPr lang="en-GB" sz="1400" dirty="0">
                <a:latin typeface="Calibri" charset="0"/>
              </a:rPr>
              <a:t>What I’d like us to discuss today is…</a:t>
            </a:r>
          </a:p>
          <a:p>
            <a:pPr eaLnBrk="1" hangingPunct="1"/>
            <a:r>
              <a:rPr lang="en-GB" sz="1400" dirty="0">
                <a:latin typeface="Calibri" charset="0"/>
              </a:rPr>
              <a:t>So, let’s get the ball rolling!</a:t>
            </a:r>
          </a:p>
        </p:txBody>
      </p:sp>
      <p:sp>
        <p:nvSpPr>
          <p:cNvPr id="16388" name="TextBox 6"/>
          <p:cNvSpPr txBox="1">
            <a:spLocks noChangeArrowheads="1"/>
          </p:cNvSpPr>
          <p:nvPr/>
        </p:nvSpPr>
        <p:spPr bwMode="auto">
          <a:xfrm>
            <a:off x="414867" y="3165475"/>
            <a:ext cx="5664200" cy="138499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400" i="1" dirty="0">
                <a:solidFill>
                  <a:srgbClr val="00B050"/>
                </a:solidFill>
                <a:latin typeface="Calibri" charset="0"/>
              </a:rPr>
              <a:t>Interrupting to comment</a:t>
            </a:r>
            <a:endParaRPr lang="en-GB" sz="1400" dirty="0">
              <a:solidFill>
                <a:srgbClr val="00B050"/>
              </a:solidFill>
              <a:latin typeface="Calibri" charset="0"/>
            </a:endParaRPr>
          </a:p>
          <a:p>
            <a:pPr eaLnBrk="1" hangingPunct="1"/>
            <a:r>
              <a:rPr lang="en-GB" sz="1400" dirty="0">
                <a:latin typeface="Calibri" charset="0"/>
              </a:rPr>
              <a:t>If I could just come in here. </a:t>
            </a:r>
          </a:p>
          <a:p>
            <a:pPr eaLnBrk="1" hangingPunct="1"/>
            <a:r>
              <a:rPr lang="en-GB" sz="1400" dirty="0">
                <a:latin typeface="Calibri" charset="0"/>
              </a:rPr>
              <a:t>Sorry to butt in, but .... </a:t>
            </a:r>
          </a:p>
          <a:p>
            <a:pPr eaLnBrk="1" hangingPunct="1"/>
            <a:r>
              <a:rPr lang="en-GB" sz="1400" dirty="0">
                <a:latin typeface="Calibri" charset="0"/>
              </a:rPr>
              <a:t>Can I just add.... </a:t>
            </a:r>
          </a:p>
          <a:p>
            <a:pPr eaLnBrk="1" hangingPunct="1"/>
            <a:r>
              <a:rPr lang="en-GB" sz="1400" dirty="0">
                <a:latin typeface="Calibri" charset="0"/>
              </a:rPr>
              <a:t>That’s a really interesting point but it’s worth remembering that…</a:t>
            </a:r>
          </a:p>
          <a:p>
            <a:pPr eaLnBrk="1" hangingPunct="1"/>
            <a:r>
              <a:rPr lang="en-GB" sz="1400" dirty="0">
                <a:latin typeface="Calibri" charset="0"/>
              </a:rPr>
              <a:t>That’s great but have you thought about…</a:t>
            </a:r>
          </a:p>
        </p:txBody>
      </p:sp>
      <p:sp>
        <p:nvSpPr>
          <p:cNvPr id="16389" name="TextBox 8"/>
          <p:cNvSpPr txBox="1">
            <a:spLocks noChangeArrowheads="1"/>
          </p:cNvSpPr>
          <p:nvPr/>
        </p:nvSpPr>
        <p:spPr bwMode="auto">
          <a:xfrm>
            <a:off x="425451" y="4719639"/>
            <a:ext cx="5839883" cy="1600438"/>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400" i="1" dirty="0">
                <a:solidFill>
                  <a:srgbClr val="00B050"/>
                </a:solidFill>
                <a:latin typeface="Calibri" charset="0"/>
              </a:rPr>
              <a:t>Clarifying Questions</a:t>
            </a:r>
            <a:endParaRPr lang="en-GB" sz="1400" dirty="0">
              <a:solidFill>
                <a:srgbClr val="00B050"/>
              </a:solidFill>
              <a:latin typeface="Calibri" charset="0"/>
            </a:endParaRPr>
          </a:p>
          <a:p>
            <a:pPr eaLnBrk="1" hangingPunct="1"/>
            <a:r>
              <a:rPr lang="en-GB" sz="1400" dirty="0">
                <a:latin typeface="Calibri" charset="0"/>
              </a:rPr>
              <a:t>That's not really what I was asking. My question is about ... </a:t>
            </a:r>
          </a:p>
          <a:p>
            <a:pPr eaLnBrk="1" hangingPunct="1"/>
            <a:r>
              <a:rPr lang="en-GB" sz="1400" dirty="0">
                <a:latin typeface="Calibri" charset="0"/>
              </a:rPr>
              <a:t>Perhaps I didn't make my question clear. What I asked/meant was.. </a:t>
            </a:r>
          </a:p>
          <a:p>
            <a:pPr eaLnBrk="1" hangingPunct="1"/>
            <a:r>
              <a:rPr lang="en-GB" sz="1400" dirty="0">
                <a:latin typeface="Calibri" charset="0"/>
              </a:rPr>
              <a:t>I think you've answered a slightly different question. What I would like to know is ... </a:t>
            </a:r>
          </a:p>
          <a:p>
            <a:pPr eaLnBrk="1" hangingPunct="1"/>
            <a:r>
              <a:rPr lang="en-GB" sz="1400" dirty="0">
                <a:latin typeface="Calibri" charset="0"/>
              </a:rPr>
              <a:t>I understand that but what I actually had in mind was .... </a:t>
            </a:r>
          </a:p>
          <a:p>
            <a:pPr eaLnBrk="1" hangingPunct="1"/>
            <a:r>
              <a:rPr lang="en-GB" sz="1400" dirty="0">
                <a:latin typeface="Calibri" charset="0"/>
              </a:rPr>
              <a:t>I think you’ve got the wrong end of the stick there, what I meant was…</a:t>
            </a:r>
          </a:p>
        </p:txBody>
      </p:sp>
      <p:pic>
        <p:nvPicPr>
          <p:cNvPr id="8194" name="Picture 2" descr="http://impact.cjv.muni.cz/wp-content/uploads/2013/12/ořez-.jpg"/>
          <p:cNvPicPr>
            <a:picLocks noChangeAspect="1" noChangeArrowheads="1"/>
          </p:cNvPicPr>
          <p:nvPr/>
        </p:nvPicPr>
        <p:blipFill rotWithShape="1">
          <a:blip r:embed="rId2" cstate="print">
            <a:extLst/>
          </a:blip>
          <a:srcRect t="26274"/>
          <a:stretch/>
        </p:blipFill>
        <p:spPr bwMode="auto">
          <a:xfrm>
            <a:off x="6480044" y="1772817"/>
            <a:ext cx="5574801" cy="4010539"/>
          </a:xfrm>
          <a:prstGeom prst="rect">
            <a:avLst/>
          </a:prstGeom>
          <a:ln>
            <a:noFill/>
          </a:ln>
          <a:effectLst>
            <a:softEdge rad="112500"/>
          </a:effectLst>
          <a:extLst/>
        </p:spPr>
      </p:pic>
    </p:spTree>
    <p:extLst>
      <p:ext uri="{BB962C8B-B14F-4D97-AF65-F5344CB8AC3E}">
        <p14:creationId xmlns:p14="http://schemas.microsoft.com/office/powerpoint/2010/main" val="13745038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25"/>
            <a:ext cx="10515600" cy="1325563"/>
          </a:xfrm>
        </p:spPr>
        <p:txBody>
          <a:bodyPr rtlCol="0">
            <a:normAutofit/>
          </a:bodyPr>
          <a:lstStyle/>
          <a:p>
            <a:pPr eaLnBrk="1" fontAlgn="auto" hangingPunct="1">
              <a:spcAft>
                <a:spcPts val="0"/>
              </a:spcAft>
              <a:defRPr/>
            </a:pPr>
            <a:r>
              <a:rPr lang="en-GB" sz="3600" i="1" dirty="0">
                <a:solidFill>
                  <a:srgbClr val="0000FF"/>
                </a:solidFill>
                <a:latin typeface="+mn-lt"/>
                <a:ea typeface="+mj-ea"/>
              </a:rPr>
              <a:t>L</a:t>
            </a:r>
            <a:r>
              <a:rPr lang="en-GB" sz="3600" i="1" dirty="0" smtClean="0">
                <a:solidFill>
                  <a:srgbClr val="0000FF"/>
                </a:solidFill>
                <a:latin typeface="+mn-lt"/>
                <a:ea typeface="+mj-ea"/>
              </a:rPr>
              <a:t>ectures &amp; Presentations: functional </a:t>
            </a:r>
            <a:r>
              <a:rPr lang="en-GB" sz="3600" i="1" dirty="0">
                <a:solidFill>
                  <a:srgbClr val="0000FF"/>
                </a:solidFill>
                <a:latin typeface="+mn-lt"/>
                <a:ea typeface="+mj-ea"/>
              </a:rPr>
              <a:t>language </a:t>
            </a:r>
          </a:p>
        </p:txBody>
      </p:sp>
      <p:sp>
        <p:nvSpPr>
          <p:cNvPr id="13315" name="TextBox 4"/>
          <p:cNvSpPr txBox="1">
            <a:spLocks noChangeArrowheads="1"/>
          </p:cNvSpPr>
          <p:nvPr/>
        </p:nvSpPr>
        <p:spPr bwMode="auto">
          <a:xfrm>
            <a:off x="334434" y="2738899"/>
            <a:ext cx="4897967" cy="1169551"/>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400" i="1" dirty="0">
                <a:solidFill>
                  <a:srgbClr val="00B050"/>
                </a:solidFill>
                <a:latin typeface="Calibri" charset="0"/>
              </a:rPr>
              <a:t>Referring back to what you have said</a:t>
            </a:r>
            <a:endParaRPr lang="en-GB" sz="1400" dirty="0">
              <a:solidFill>
                <a:srgbClr val="00B050"/>
              </a:solidFill>
              <a:latin typeface="Calibri" charset="0"/>
            </a:endParaRPr>
          </a:p>
          <a:p>
            <a:pPr eaLnBrk="1" hangingPunct="1"/>
            <a:r>
              <a:rPr lang="en-GB" sz="1400" dirty="0">
                <a:latin typeface="Calibri" charset="0"/>
              </a:rPr>
              <a:t>As I said at the beginning, .... </a:t>
            </a:r>
          </a:p>
          <a:p>
            <a:pPr eaLnBrk="1" hangingPunct="1"/>
            <a:r>
              <a:rPr lang="en-GB" sz="1400" dirty="0">
                <a:latin typeface="Calibri" charset="0"/>
              </a:rPr>
              <a:t>In the first part of my talk, I said .... </a:t>
            </a:r>
          </a:p>
          <a:p>
            <a:pPr eaLnBrk="1" hangingPunct="1"/>
            <a:r>
              <a:rPr lang="en-GB" sz="1400" dirty="0">
                <a:latin typeface="Calibri" charset="0"/>
              </a:rPr>
              <a:t>As I mentioned earlier, .... </a:t>
            </a:r>
          </a:p>
          <a:p>
            <a:pPr eaLnBrk="1" hangingPunct="1"/>
            <a:r>
              <a:rPr lang="en-GB" sz="1400" dirty="0">
                <a:latin typeface="Calibri" charset="0"/>
              </a:rPr>
              <a:t>I told you a few minutes ago that .... </a:t>
            </a:r>
          </a:p>
        </p:txBody>
      </p:sp>
      <p:sp>
        <p:nvSpPr>
          <p:cNvPr id="13316" name="TextBox 5"/>
          <p:cNvSpPr txBox="1">
            <a:spLocks noChangeArrowheads="1"/>
          </p:cNvSpPr>
          <p:nvPr/>
        </p:nvSpPr>
        <p:spPr bwMode="auto">
          <a:xfrm>
            <a:off x="334434" y="1052513"/>
            <a:ext cx="3649133" cy="1600438"/>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400" i="1" dirty="0">
                <a:solidFill>
                  <a:srgbClr val="00B050"/>
                </a:solidFill>
                <a:latin typeface="Calibri" charset="0"/>
              </a:rPr>
              <a:t>Putting it in other words</a:t>
            </a:r>
            <a:endParaRPr lang="en-GB" sz="1400" dirty="0">
              <a:solidFill>
                <a:srgbClr val="00B050"/>
              </a:solidFill>
              <a:latin typeface="Calibri" charset="0"/>
            </a:endParaRPr>
          </a:p>
          <a:p>
            <a:pPr eaLnBrk="1" hangingPunct="1"/>
            <a:r>
              <a:rPr lang="en-GB" sz="1400" dirty="0">
                <a:latin typeface="Calibri" charset="0"/>
              </a:rPr>
              <a:t>In other words, .... </a:t>
            </a:r>
          </a:p>
          <a:p>
            <a:pPr eaLnBrk="1" hangingPunct="1"/>
            <a:r>
              <a:rPr lang="en-GB" sz="1400" dirty="0">
                <a:latin typeface="Calibri" charset="0"/>
              </a:rPr>
              <a:t>That is to say, ....</a:t>
            </a:r>
          </a:p>
          <a:p>
            <a:pPr eaLnBrk="1" hangingPunct="1"/>
            <a:r>
              <a:rPr lang="en-GB" sz="1400" dirty="0">
                <a:latin typeface="Calibri" charset="0"/>
              </a:rPr>
              <a:t>To put it another way, .... </a:t>
            </a:r>
          </a:p>
          <a:p>
            <a:pPr eaLnBrk="1" hangingPunct="1"/>
            <a:r>
              <a:rPr lang="en-GB" sz="1400" dirty="0">
                <a:latin typeface="Calibri" charset="0"/>
              </a:rPr>
              <a:t>The point I'm making is .... </a:t>
            </a:r>
          </a:p>
          <a:p>
            <a:pPr eaLnBrk="1" hangingPunct="1"/>
            <a:r>
              <a:rPr lang="en-GB" sz="1400" dirty="0">
                <a:latin typeface="Calibri" charset="0"/>
              </a:rPr>
              <a:t>What I'm suggesting is .... </a:t>
            </a:r>
          </a:p>
          <a:p>
            <a:pPr eaLnBrk="1" hangingPunct="1"/>
            <a:r>
              <a:rPr lang="en-GB" sz="1400" dirty="0">
                <a:latin typeface="Calibri" charset="0"/>
              </a:rPr>
              <a:t>Let me put it another way</a:t>
            </a:r>
            <a:r>
              <a:rPr lang="en-GB" sz="1200" dirty="0">
                <a:latin typeface="Calibri" charset="0"/>
              </a:rPr>
              <a:t>.</a:t>
            </a:r>
          </a:p>
        </p:txBody>
      </p:sp>
      <p:sp>
        <p:nvSpPr>
          <p:cNvPr id="13317" name="TextBox 6"/>
          <p:cNvSpPr txBox="1">
            <a:spLocks noChangeArrowheads="1"/>
          </p:cNvSpPr>
          <p:nvPr/>
        </p:nvSpPr>
        <p:spPr bwMode="auto">
          <a:xfrm>
            <a:off x="8113185" y="1052513"/>
            <a:ext cx="3744383" cy="138499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400" i="1" dirty="0">
                <a:solidFill>
                  <a:srgbClr val="00B050"/>
                </a:solidFill>
                <a:latin typeface="Calibri" charset="0"/>
              </a:rPr>
              <a:t>Giving examples</a:t>
            </a:r>
            <a:endParaRPr lang="en-GB" sz="1400" dirty="0">
              <a:solidFill>
                <a:srgbClr val="00B050"/>
              </a:solidFill>
              <a:latin typeface="Calibri" charset="0"/>
            </a:endParaRPr>
          </a:p>
          <a:p>
            <a:pPr eaLnBrk="1" hangingPunct="1"/>
            <a:r>
              <a:rPr lang="en-GB" sz="1400" dirty="0">
                <a:latin typeface="Calibri" charset="0"/>
              </a:rPr>
              <a:t>An example of this is .... </a:t>
            </a:r>
          </a:p>
          <a:p>
            <a:pPr eaLnBrk="1" hangingPunct="1"/>
            <a:r>
              <a:rPr lang="en-GB" sz="1400" dirty="0">
                <a:latin typeface="Calibri" charset="0"/>
              </a:rPr>
              <a:t>For instance, .... </a:t>
            </a:r>
          </a:p>
          <a:p>
            <a:pPr eaLnBrk="1" hangingPunct="1"/>
            <a:r>
              <a:rPr lang="en-GB" sz="1400" dirty="0">
                <a:latin typeface="Calibri" charset="0"/>
              </a:rPr>
              <a:t>And as proof of that, .... </a:t>
            </a:r>
          </a:p>
          <a:p>
            <a:pPr eaLnBrk="1" hangingPunct="1"/>
            <a:r>
              <a:rPr lang="en-GB" sz="1400" dirty="0">
                <a:latin typeface="Calibri" charset="0"/>
              </a:rPr>
              <a:t>Remember .... </a:t>
            </a:r>
          </a:p>
          <a:p>
            <a:pPr eaLnBrk="1" hangingPunct="1"/>
            <a:r>
              <a:rPr lang="en-GB" sz="1400" dirty="0">
                <a:latin typeface="Calibri" charset="0"/>
              </a:rPr>
              <a:t>You only have to think of ...</a:t>
            </a:r>
            <a:r>
              <a:rPr lang="en-GB" sz="1200" dirty="0">
                <a:latin typeface="Calibri" charset="0"/>
              </a:rPr>
              <a:t>. </a:t>
            </a:r>
          </a:p>
        </p:txBody>
      </p:sp>
      <p:sp>
        <p:nvSpPr>
          <p:cNvPr id="13318" name="TextBox 7"/>
          <p:cNvSpPr txBox="1">
            <a:spLocks noChangeArrowheads="1"/>
          </p:cNvSpPr>
          <p:nvPr/>
        </p:nvSpPr>
        <p:spPr bwMode="auto">
          <a:xfrm>
            <a:off x="5808133" y="2487609"/>
            <a:ext cx="5952067" cy="203132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400" i="1" dirty="0">
                <a:solidFill>
                  <a:srgbClr val="00B050"/>
                </a:solidFill>
                <a:latin typeface="Calibri" charset="0"/>
              </a:rPr>
              <a:t>Using visuals</a:t>
            </a:r>
            <a:endParaRPr lang="en-GB" sz="1400" dirty="0">
              <a:solidFill>
                <a:srgbClr val="00B050"/>
              </a:solidFill>
              <a:latin typeface="Calibri" charset="0"/>
            </a:endParaRPr>
          </a:p>
          <a:p>
            <a:pPr eaLnBrk="1" hangingPunct="1"/>
            <a:r>
              <a:rPr lang="en-GB" sz="1400" dirty="0">
                <a:latin typeface="Calibri" charset="0"/>
              </a:rPr>
              <a:t>On this graph, ...</a:t>
            </a:r>
          </a:p>
          <a:p>
            <a:pPr eaLnBrk="1" hangingPunct="1"/>
            <a:r>
              <a:rPr lang="en-GB" sz="1400" dirty="0">
                <a:latin typeface="Calibri" charset="0"/>
              </a:rPr>
              <a:t>Take a look at this.</a:t>
            </a:r>
          </a:p>
          <a:p>
            <a:pPr eaLnBrk="1" hangingPunct="1"/>
            <a:r>
              <a:rPr lang="en-GB" sz="1400" dirty="0">
                <a:latin typeface="Calibri" charset="0"/>
              </a:rPr>
              <a:t>Let's have a look at this.</a:t>
            </a:r>
          </a:p>
          <a:p>
            <a:pPr eaLnBrk="1" hangingPunct="1"/>
            <a:r>
              <a:rPr lang="en-GB" sz="1400" dirty="0">
                <a:latin typeface="Calibri" charset="0"/>
              </a:rPr>
              <a:t>I'd like you to look at this.</a:t>
            </a:r>
          </a:p>
          <a:p>
            <a:pPr eaLnBrk="1" hangingPunct="1"/>
            <a:r>
              <a:rPr lang="en-GB" sz="1400" dirty="0">
                <a:latin typeface="Calibri" charset="0"/>
              </a:rPr>
              <a:t>I'd like to draw your attention to ...</a:t>
            </a:r>
          </a:p>
          <a:p>
            <a:pPr eaLnBrk="1" hangingPunct="1"/>
            <a:r>
              <a:rPr lang="en-GB" sz="1400" dirty="0">
                <a:latin typeface="Calibri" charset="0"/>
              </a:rPr>
              <a:t>Here we can see ....</a:t>
            </a:r>
          </a:p>
          <a:p>
            <a:pPr eaLnBrk="1" hangingPunct="1"/>
            <a:r>
              <a:rPr lang="en-GB" sz="1400" dirty="0">
                <a:latin typeface="Calibri" charset="0"/>
              </a:rPr>
              <a:t>As you can see, ....</a:t>
            </a:r>
          </a:p>
          <a:p>
            <a:pPr eaLnBrk="1" hangingPunct="1"/>
            <a:r>
              <a:rPr lang="en-GB" sz="1400" dirty="0">
                <a:latin typeface="Calibri" charset="0"/>
              </a:rPr>
              <a:t>If you look closely, you'll see ....</a:t>
            </a:r>
          </a:p>
        </p:txBody>
      </p:sp>
      <p:sp>
        <p:nvSpPr>
          <p:cNvPr id="13319" name="TextBox 8"/>
          <p:cNvSpPr txBox="1">
            <a:spLocks noChangeArrowheads="1"/>
          </p:cNvSpPr>
          <p:nvPr/>
        </p:nvSpPr>
        <p:spPr bwMode="auto">
          <a:xfrm>
            <a:off x="334433" y="4140200"/>
            <a:ext cx="5088467" cy="246221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400" i="1" dirty="0">
                <a:solidFill>
                  <a:srgbClr val="00B050"/>
                </a:solidFill>
                <a:latin typeface="Calibri" charset="0"/>
              </a:rPr>
              <a:t>Moving on</a:t>
            </a:r>
            <a:endParaRPr lang="en-GB" sz="1400" dirty="0">
              <a:solidFill>
                <a:srgbClr val="00B050"/>
              </a:solidFill>
              <a:latin typeface="Calibri" charset="0"/>
            </a:endParaRPr>
          </a:p>
          <a:p>
            <a:pPr eaLnBrk="1" hangingPunct="1"/>
            <a:r>
              <a:rPr lang="en-GB" sz="1400" dirty="0">
                <a:latin typeface="Calibri" charset="0"/>
              </a:rPr>
              <a:t>I'd like now to move on to .... </a:t>
            </a:r>
          </a:p>
          <a:p>
            <a:pPr eaLnBrk="1" hangingPunct="1"/>
            <a:r>
              <a:rPr lang="en-GB" sz="1400" dirty="0">
                <a:latin typeface="Calibri" charset="0"/>
              </a:rPr>
              <a:t>Turning now to ...</a:t>
            </a:r>
          </a:p>
          <a:p>
            <a:pPr eaLnBrk="1" hangingPunct="1"/>
            <a:r>
              <a:rPr lang="en-GB" sz="1400" dirty="0">
                <a:latin typeface="Calibri" charset="0"/>
              </a:rPr>
              <a:t>Moving on now to .... </a:t>
            </a:r>
          </a:p>
          <a:p>
            <a:pPr eaLnBrk="1" hangingPunct="1"/>
            <a:r>
              <a:rPr lang="en-GB" sz="1400" dirty="0">
                <a:latin typeface="Calibri" charset="0"/>
              </a:rPr>
              <a:t>Having looked at ..., I'd now like to consider .... </a:t>
            </a:r>
          </a:p>
          <a:p>
            <a:pPr eaLnBrk="1" hangingPunct="1"/>
            <a:r>
              <a:rPr lang="en-GB" sz="1400" dirty="0">
                <a:latin typeface="Calibri" charset="0"/>
              </a:rPr>
              <a:t>Now, let's turn to ....</a:t>
            </a:r>
          </a:p>
          <a:p>
            <a:pPr eaLnBrk="1" hangingPunct="1"/>
            <a:r>
              <a:rPr lang="en-GB" sz="1400" dirty="0">
                <a:latin typeface="Calibri" charset="0"/>
              </a:rPr>
              <a:t>I now want to turn to ....</a:t>
            </a:r>
          </a:p>
          <a:p>
            <a:pPr eaLnBrk="1" hangingPunct="1"/>
            <a:r>
              <a:rPr lang="en-GB" sz="1400" dirty="0">
                <a:latin typeface="Calibri" charset="0"/>
              </a:rPr>
              <a:t>The next point is .... </a:t>
            </a:r>
          </a:p>
          <a:p>
            <a:pPr eaLnBrk="1" hangingPunct="1"/>
            <a:r>
              <a:rPr lang="en-GB" sz="1400" dirty="0">
                <a:latin typeface="Calibri" charset="0"/>
              </a:rPr>
              <a:t>Another interesting point is .... </a:t>
            </a:r>
          </a:p>
          <a:p>
            <a:pPr eaLnBrk="1" hangingPunct="1"/>
            <a:r>
              <a:rPr lang="en-GB" sz="1400" dirty="0">
                <a:latin typeface="Calibri" charset="0"/>
              </a:rPr>
              <a:t>The next aspect I'd like to consider is .... </a:t>
            </a:r>
          </a:p>
          <a:p>
            <a:pPr eaLnBrk="1" hangingPunct="1"/>
            <a:r>
              <a:rPr lang="en-GB" sz="1400" dirty="0">
                <a:latin typeface="Calibri" charset="0"/>
              </a:rPr>
              <a:t>I'd now like to turn to .... </a:t>
            </a:r>
          </a:p>
        </p:txBody>
      </p:sp>
      <p:sp>
        <p:nvSpPr>
          <p:cNvPr id="13320" name="TextBox 9"/>
          <p:cNvSpPr txBox="1">
            <a:spLocks noChangeArrowheads="1"/>
          </p:cNvSpPr>
          <p:nvPr/>
        </p:nvSpPr>
        <p:spPr bwMode="auto">
          <a:xfrm>
            <a:off x="5808133" y="4565200"/>
            <a:ext cx="5952067" cy="203132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400" i="1" dirty="0">
                <a:solidFill>
                  <a:srgbClr val="00B050"/>
                </a:solidFill>
                <a:latin typeface="Calibri" charset="0"/>
              </a:rPr>
              <a:t>Concluding</a:t>
            </a:r>
            <a:endParaRPr lang="en-GB" sz="1400" dirty="0">
              <a:solidFill>
                <a:srgbClr val="00B050"/>
              </a:solidFill>
              <a:latin typeface="Calibri" charset="0"/>
            </a:endParaRPr>
          </a:p>
          <a:p>
            <a:pPr eaLnBrk="1" hangingPunct="1"/>
            <a:r>
              <a:rPr lang="en-GB" sz="1400" dirty="0">
                <a:latin typeface="Calibri" charset="0"/>
              </a:rPr>
              <a:t>So .... </a:t>
            </a:r>
          </a:p>
          <a:p>
            <a:pPr eaLnBrk="1" hangingPunct="1"/>
            <a:r>
              <a:rPr lang="en-GB" sz="1400" dirty="0">
                <a:latin typeface="Calibri" charset="0"/>
              </a:rPr>
              <a:t>We've seen that .... </a:t>
            </a:r>
          </a:p>
          <a:p>
            <a:pPr eaLnBrk="1" hangingPunct="1"/>
            <a:r>
              <a:rPr lang="en-GB" sz="1400" dirty="0">
                <a:latin typeface="Calibri" charset="0"/>
              </a:rPr>
              <a:t>First we looked at ... and we saw that .... </a:t>
            </a:r>
          </a:p>
          <a:p>
            <a:pPr eaLnBrk="1" hangingPunct="1"/>
            <a:r>
              <a:rPr lang="en-GB" sz="1400" dirty="0">
                <a:latin typeface="Calibri" charset="0"/>
              </a:rPr>
              <a:t>Then we considered...and I argued that...</a:t>
            </a:r>
          </a:p>
          <a:p>
            <a:pPr eaLnBrk="1" hangingPunct="1"/>
            <a:r>
              <a:rPr lang="en-GB" sz="1400" dirty="0">
                <a:latin typeface="Calibri" charset="0"/>
              </a:rPr>
              <a:t>So basically ..... </a:t>
            </a:r>
          </a:p>
          <a:p>
            <a:pPr eaLnBrk="1" hangingPunct="1"/>
            <a:r>
              <a:rPr lang="en-GB" sz="1400" dirty="0">
                <a:latin typeface="Calibri" charset="0"/>
              </a:rPr>
              <a:t> we have looked at ....</a:t>
            </a:r>
          </a:p>
          <a:p>
            <a:pPr eaLnBrk="1" hangingPunct="1"/>
            <a:r>
              <a:rPr lang="en-GB" sz="1400" dirty="0">
                <a:latin typeface="Calibri" charset="0"/>
              </a:rPr>
              <a:t>To sum up .... </a:t>
            </a:r>
          </a:p>
          <a:p>
            <a:pPr eaLnBrk="1" hangingPunct="1"/>
            <a:r>
              <a:rPr lang="en-GB" sz="1400" dirty="0">
                <a:latin typeface="Calibri" charset="0"/>
              </a:rPr>
              <a:t>To finish up, I'd like to emphasise that..</a:t>
            </a:r>
          </a:p>
        </p:txBody>
      </p:sp>
    </p:spTree>
    <p:extLst>
      <p:ext uri="{BB962C8B-B14F-4D97-AF65-F5344CB8AC3E}">
        <p14:creationId xmlns:p14="http://schemas.microsoft.com/office/powerpoint/2010/main" val="308717074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667" y="476250"/>
            <a:ext cx="10972800" cy="1143000"/>
          </a:xfrm>
        </p:spPr>
        <p:txBody>
          <a:bodyPr rtlCol="0">
            <a:normAutofit fontScale="90000"/>
          </a:bodyPr>
          <a:lstStyle/>
          <a:p>
            <a:pPr eaLnBrk="1" fontAlgn="auto" hangingPunct="1">
              <a:spcAft>
                <a:spcPts val="0"/>
              </a:spcAft>
              <a:defRPr/>
            </a:pPr>
            <a:r>
              <a:rPr lang="en-GB" sz="4000" i="1" dirty="0" smtClean="0">
                <a:solidFill>
                  <a:srgbClr val="0000FF"/>
                </a:solidFill>
                <a:latin typeface="+mn-lt"/>
                <a:ea typeface="+mj-ea"/>
              </a:rPr>
              <a:t>Seminars: </a:t>
            </a:r>
            <a:r>
              <a:rPr lang="cs-CZ" sz="4000" i="1" dirty="0" smtClean="0">
                <a:solidFill>
                  <a:srgbClr val="0000FF"/>
                </a:solidFill>
                <a:latin typeface="+mn-lt"/>
                <a:ea typeface="+mj-ea"/>
              </a:rPr>
              <a:t>management </a:t>
            </a:r>
            <a:r>
              <a:rPr lang="cs-CZ" sz="4000" i="1" dirty="0">
                <a:solidFill>
                  <a:srgbClr val="0000FF"/>
                </a:solidFill>
                <a:latin typeface="+mn-lt"/>
                <a:ea typeface="+mj-ea"/>
              </a:rPr>
              <a:t>and participation strategies</a:t>
            </a:r>
            <a:r>
              <a:rPr lang="cs-CZ" dirty="0">
                <a:ea typeface="+mj-ea"/>
              </a:rPr>
              <a:t/>
            </a:r>
            <a:br>
              <a:rPr lang="cs-CZ" dirty="0">
                <a:ea typeface="+mj-ea"/>
              </a:rPr>
            </a:br>
            <a:endParaRPr lang="en-GB" dirty="0">
              <a:ea typeface="+mj-ea"/>
            </a:endParaRPr>
          </a:p>
        </p:txBody>
      </p:sp>
      <p:sp>
        <p:nvSpPr>
          <p:cNvPr id="17411" name="TextBox 5"/>
          <p:cNvSpPr txBox="1">
            <a:spLocks noChangeArrowheads="1"/>
          </p:cNvSpPr>
          <p:nvPr/>
        </p:nvSpPr>
        <p:spPr bwMode="auto">
          <a:xfrm>
            <a:off x="6932084" y="1341878"/>
            <a:ext cx="4273549" cy="1169551"/>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400" i="1" dirty="0">
                <a:solidFill>
                  <a:srgbClr val="00B050"/>
                </a:solidFill>
                <a:latin typeface="Calibri" charset="0"/>
              </a:rPr>
              <a:t>Encouraging participation</a:t>
            </a:r>
            <a:endParaRPr lang="en-GB" sz="1400" dirty="0">
              <a:solidFill>
                <a:srgbClr val="00B050"/>
              </a:solidFill>
              <a:latin typeface="Calibri" charset="0"/>
            </a:endParaRPr>
          </a:p>
          <a:p>
            <a:pPr eaLnBrk="1" hangingPunct="1"/>
            <a:r>
              <a:rPr lang="en-GB" sz="1400" dirty="0">
                <a:latin typeface="Calibri" charset="0"/>
              </a:rPr>
              <a:t>Does anyone have any comments or questions? </a:t>
            </a:r>
          </a:p>
          <a:p>
            <a:pPr eaLnBrk="1" hangingPunct="1"/>
            <a:r>
              <a:rPr lang="en-GB" sz="1400" dirty="0">
                <a:latin typeface="Calibri" charset="0"/>
              </a:rPr>
              <a:t>So is this the same as your experience?</a:t>
            </a:r>
          </a:p>
          <a:p>
            <a:pPr eaLnBrk="1" hangingPunct="1"/>
            <a:r>
              <a:rPr lang="en-GB" sz="1400" dirty="0">
                <a:latin typeface="Calibri" charset="0"/>
              </a:rPr>
              <a:t>Do you agree with what X has just said?</a:t>
            </a:r>
          </a:p>
          <a:p>
            <a:pPr eaLnBrk="1" hangingPunct="1"/>
            <a:r>
              <a:rPr lang="en-GB" sz="1400" dirty="0">
                <a:latin typeface="Calibri" charset="0"/>
              </a:rPr>
              <a:t>So, Y, what is your opinion of this?</a:t>
            </a:r>
          </a:p>
        </p:txBody>
      </p:sp>
      <p:sp>
        <p:nvSpPr>
          <p:cNvPr id="17412" name="TextBox 7"/>
          <p:cNvSpPr txBox="1">
            <a:spLocks noChangeArrowheads="1"/>
          </p:cNvSpPr>
          <p:nvPr/>
        </p:nvSpPr>
        <p:spPr bwMode="auto">
          <a:xfrm>
            <a:off x="6235700" y="2750678"/>
            <a:ext cx="5666317" cy="138499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400" i="1" dirty="0">
                <a:solidFill>
                  <a:srgbClr val="00B050"/>
                </a:solidFill>
                <a:latin typeface="Calibri" charset="0"/>
              </a:rPr>
              <a:t>Redirecting the discussion</a:t>
            </a:r>
            <a:endParaRPr lang="en-GB" sz="1400" dirty="0">
              <a:solidFill>
                <a:srgbClr val="00B050"/>
              </a:solidFill>
              <a:latin typeface="Calibri" charset="0"/>
            </a:endParaRPr>
          </a:p>
          <a:p>
            <a:pPr eaLnBrk="1" hangingPunct="1"/>
            <a:r>
              <a:rPr lang="en-GB" sz="1400" dirty="0">
                <a:latin typeface="Calibri" charset="0"/>
              </a:rPr>
              <a:t>... is important but it's too complex for us to deal with now. </a:t>
            </a:r>
          </a:p>
          <a:p>
            <a:pPr eaLnBrk="1" hangingPunct="1"/>
            <a:r>
              <a:rPr lang="en-GB" sz="1400" dirty="0">
                <a:latin typeface="Calibri" charset="0"/>
              </a:rPr>
              <a:t>I see where you’re going but really we need to keep to the topic.</a:t>
            </a:r>
          </a:p>
          <a:p>
            <a:pPr eaLnBrk="1" hangingPunct="1"/>
            <a:r>
              <a:rPr lang="en-GB" sz="1400" dirty="0">
                <a:latin typeface="Calibri" charset="0"/>
              </a:rPr>
              <a:t>I think the aim of this seminar is to focus on ... rather than .... </a:t>
            </a:r>
          </a:p>
          <a:p>
            <a:pPr eaLnBrk="1" hangingPunct="1"/>
            <a:r>
              <a:rPr lang="en-GB" sz="1400" dirty="0">
                <a:latin typeface="Calibri" charset="0"/>
              </a:rPr>
              <a:t>That's not something we have time to deal with today, but .... </a:t>
            </a:r>
          </a:p>
          <a:p>
            <a:pPr eaLnBrk="1" hangingPunct="1"/>
            <a:r>
              <a:rPr lang="en-GB" sz="1400" dirty="0">
                <a:latin typeface="Calibri" charset="0"/>
              </a:rPr>
              <a:t>Let’s come back to that [point] later.</a:t>
            </a:r>
          </a:p>
        </p:txBody>
      </p:sp>
      <p:sp>
        <p:nvSpPr>
          <p:cNvPr id="17413" name="TextBox 9"/>
          <p:cNvSpPr txBox="1">
            <a:spLocks noChangeArrowheads="1"/>
          </p:cNvSpPr>
          <p:nvPr/>
        </p:nvSpPr>
        <p:spPr bwMode="auto">
          <a:xfrm>
            <a:off x="6711500" y="4365625"/>
            <a:ext cx="5239549" cy="1815882"/>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400" i="1" dirty="0">
                <a:solidFill>
                  <a:srgbClr val="00B050"/>
                </a:solidFill>
                <a:latin typeface="Calibri" charset="0"/>
              </a:rPr>
              <a:t>Closing </a:t>
            </a:r>
            <a:endParaRPr lang="en-GB" sz="1400" dirty="0">
              <a:solidFill>
                <a:srgbClr val="00B050"/>
              </a:solidFill>
              <a:latin typeface="Calibri" charset="0"/>
            </a:endParaRPr>
          </a:p>
          <a:p>
            <a:pPr eaLnBrk="1" hangingPunct="1"/>
            <a:r>
              <a:rPr lang="en-GB" sz="1400" dirty="0">
                <a:latin typeface="Calibri" charset="0"/>
              </a:rPr>
              <a:t>So, let’s leave it there for today.  That was a really [useful / interesting / productive] session.</a:t>
            </a:r>
          </a:p>
          <a:p>
            <a:pPr eaLnBrk="1" hangingPunct="1"/>
            <a:r>
              <a:rPr lang="en-GB" sz="1400" dirty="0">
                <a:latin typeface="Calibri" charset="0"/>
              </a:rPr>
              <a:t>So, let’s wrap up for today.</a:t>
            </a:r>
          </a:p>
          <a:p>
            <a:pPr eaLnBrk="1" hangingPunct="1"/>
            <a:r>
              <a:rPr lang="en-GB" sz="1400" dirty="0">
                <a:latin typeface="Calibri" charset="0"/>
              </a:rPr>
              <a:t>That’s all we’ve got time for </a:t>
            </a:r>
            <a:r>
              <a:rPr lang="en-GB" sz="1400" dirty="0" err="1" smtClean="0">
                <a:latin typeface="Calibri" charset="0"/>
              </a:rPr>
              <a:t>today.There’s</a:t>
            </a:r>
            <a:r>
              <a:rPr lang="en-GB" sz="1400" dirty="0" smtClean="0">
                <a:latin typeface="Calibri" charset="0"/>
              </a:rPr>
              <a:t> </a:t>
            </a:r>
            <a:r>
              <a:rPr lang="en-GB" sz="1400" dirty="0">
                <a:latin typeface="Calibri" charset="0"/>
              </a:rPr>
              <a:t>a lot to think about there.</a:t>
            </a:r>
          </a:p>
          <a:p>
            <a:pPr eaLnBrk="1" hangingPunct="1"/>
            <a:r>
              <a:rPr lang="en-GB" sz="1400" dirty="0">
                <a:latin typeface="Calibri" charset="0"/>
              </a:rPr>
              <a:t>Ok, let’s finish there.  Some really interesting comments/contributions.</a:t>
            </a:r>
          </a:p>
          <a:p>
            <a:pPr eaLnBrk="1" hangingPunct="1"/>
            <a:r>
              <a:rPr lang="en-GB" sz="1400" dirty="0">
                <a:latin typeface="Calibri" charset="0"/>
              </a:rPr>
              <a:t>Lots of great ideas.  Let’s pick this up next time. </a:t>
            </a:r>
          </a:p>
        </p:txBody>
      </p:sp>
      <p:pic>
        <p:nvPicPr>
          <p:cNvPr id="11" name="Picture 2" descr="http://impact.cjv.muni.cz/wp-content/uploads/2013/12/ořez-.jpg"/>
          <p:cNvPicPr>
            <a:picLocks noChangeAspect="1" noChangeArrowheads="1"/>
          </p:cNvPicPr>
          <p:nvPr/>
        </p:nvPicPr>
        <p:blipFill rotWithShape="1">
          <a:blip r:embed="rId2" cstate="print">
            <a:extLst/>
          </a:blip>
          <a:srcRect t="26274"/>
          <a:stretch/>
        </p:blipFill>
        <p:spPr bwMode="auto">
          <a:xfrm>
            <a:off x="431371" y="1916833"/>
            <a:ext cx="5574801" cy="4010539"/>
          </a:xfrm>
          <a:prstGeom prst="rect">
            <a:avLst/>
          </a:prstGeom>
          <a:ln>
            <a:noFill/>
          </a:ln>
          <a:effectLst>
            <a:softEdge rad="112500"/>
          </a:effectLst>
          <a:extLst/>
        </p:spPr>
      </p:pic>
    </p:spTree>
    <p:extLst>
      <p:ext uri="{BB962C8B-B14F-4D97-AF65-F5344CB8AC3E}">
        <p14:creationId xmlns:p14="http://schemas.microsoft.com/office/powerpoint/2010/main" val="3990935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160" y="286619"/>
            <a:ext cx="10515600" cy="1325563"/>
          </a:xfrm>
        </p:spPr>
        <p:txBody>
          <a:bodyPr>
            <a:normAutofit/>
          </a:bodyPr>
          <a:lstStyle/>
          <a:p>
            <a:pPr algn="ctr"/>
            <a:r>
              <a:rPr lang="en-GB" sz="3600" b="1" i="1" dirty="0" smtClean="0">
                <a:solidFill>
                  <a:srgbClr val="0000FF"/>
                </a:solidFill>
              </a:rPr>
              <a:t>Summary</a:t>
            </a:r>
            <a:endParaRPr lang="cs-CZ" sz="3600" b="1" i="1" dirty="0">
              <a:solidFill>
                <a:srgbClr val="0000FF"/>
              </a:solidFill>
            </a:endParaRPr>
          </a:p>
        </p:txBody>
      </p:sp>
      <p:sp>
        <p:nvSpPr>
          <p:cNvPr id="3" name="Zástupný symbol pro obsah 2"/>
          <p:cNvSpPr>
            <a:spLocks noGrp="1"/>
          </p:cNvSpPr>
          <p:nvPr>
            <p:ph idx="1"/>
          </p:nvPr>
        </p:nvSpPr>
        <p:spPr>
          <a:xfrm>
            <a:off x="838200" y="1612182"/>
            <a:ext cx="10515600" cy="4351338"/>
          </a:xfrm>
        </p:spPr>
        <p:txBody>
          <a:bodyPr>
            <a:normAutofit fontScale="70000" lnSpcReduction="20000"/>
          </a:bodyPr>
          <a:lstStyle/>
          <a:p>
            <a:r>
              <a:rPr lang="en-GB" dirty="0" smtClean="0"/>
              <a:t>There are many different activities you can consider for your teaching and seminars. </a:t>
            </a:r>
            <a:endParaRPr lang="cs-CZ" dirty="0" smtClean="0"/>
          </a:p>
          <a:p>
            <a:endParaRPr lang="en-GB" dirty="0"/>
          </a:p>
          <a:p>
            <a:r>
              <a:rPr lang="en-GB" dirty="0" smtClean="0"/>
              <a:t>Encourage interaction, participation and practice of core skills and language in the field.</a:t>
            </a:r>
          </a:p>
          <a:p>
            <a:pPr marL="0" indent="0">
              <a:buNone/>
            </a:pPr>
            <a:endParaRPr lang="en-GB" dirty="0"/>
          </a:p>
          <a:p>
            <a:r>
              <a:rPr lang="en-GB" dirty="0" smtClean="0"/>
              <a:t>Remember to provide adequate time for preparation and feedback for each activity.</a:t>
            </a:r>
            <a:endParaRPr lang="cs-CZ" dirty="0" smtClean="0"/>
          </a:p>
          <a:p>
            <a:endParaRPr lang="en-GB" dirty="0"/>
          </a:p>
          <a:p>
            <a:r>
              <a:rPr lang="en-GB" dirty="0" smtClean="0"/>
              <a:t>A range of different language skills </a:t>
            </a:r>
            <a:r>
              <a:rPr lang="en-GB" dirty="0" smtClean="0"/>
              <a:t>are</a:t>
            </a:r>
            <a:r>
              <a:rPr lang="en-GB" dirty="0" smtClean="0"/>
              <a:t> </a:t>
            </a:r>
            <a:r>
              <a:rPr lang="en-GB" dirty="0" smtClean="0"/>
              <a:t>required when working in the academic arena, you need to have the adaptability to choose the appropriate style for the occasion..</a:t>
            </a:r>
            <a:endParaRPr lang="cs-CZ" dirty="0" smtClean="0"/>
          </a:p>
          <a:p>
            <a:endParaRPr lang="cs-CZ" dirty="0"/>
          </a:p>
          <a:p>
            <a:r>
              <a:rPr lang="en-GB" dirty="0" smtClean="0"/>
              <a:t>Speaking skills involve </a:t>
            </a:r>
            <a:r>
              <a:rPr lang="en-GB" dirty="0" smtClean="0"/>
              <a:t>knowledge of</a:t>
            </a:r>
            <a:r>
              <a:rPr lang="en-GB" dirty="0" smtClean="0"/>
              <a:t> </a:t>
            </a:r>
            <a:r>
              <a:rPr lang="en-GB" dirty="0" smtClean="0"/>
              <a:t>the </a:t>
            </a:r>
            <a:r>
              <a:rPr lang="en-GB" dirty="0" smtClean="0"/>
              <a:t>language and non-</a:t>
            </a:r>
            <a:r>
              <a:rPr lang="en-GB" smtClean="0"/>
              <a:t>verbal skills.</a:t>
            </a:r>
            <a:endParaRPr lang="cs-CZ" dirty="0" smtClean="0"/>
          </a:p>
          <a:p>
            <a:endParaRPr lang="cs-CZ" dirty="0"/>
          </a:p>
          <a:p>
            <a:r>
              <a:rPr lang="en-GB" dirty="0" smtClean="0"/>
              <a:t> Remember word and sentence stress to make your language clearer.</a:t>
            </a:r>
            <a:endParaRPr lang="cs-CZ" sz="1200" dirty="0" smtClean="0"/>
          </a:p>
          <a:p>
            <a:pPr marL="0" indent="0">
              <a:buNone/>
            </a:pPr>
            <a:r>
              <a:rPr lang="cs-CZ" sz="1200" dirty="0"/>
              <a:t> </a:t>
            </a:r>
            <a:r>
              <a:rPr lang="cs-CZ" sz="1200" dirty="0" smtClean="0"/>
              <a:t>                                                                                                                                                                                                                                  </a:t>
            </a:r>
            <a:endParaRPr lang="cs-CZ" dirty="0" smtClean="0">
              <a:solidFill>
                <a:srgbClr val="002060"/>
              </a:solidFill>
            </a:endParaRPr>
          </a:p>
        </p:txBody>
      </p:sp>
      <p:sp>
        <p:nvSpPr>
          <p:cNvPr id="4" name="Zástupný symbol pro číslo snímku 3"/>
          <p:cNvSpPr>
            <a:spLocks noGrp="1"/>
          </p:cNvSpPr>
          <p:nvPr>
            <p:ph type="sldNum" sz="quarter" idx="11"/>
          </p:nvPr>
        </p:nvSpPr>
        <p:spPr/>
        <p:txBody>
          <a:bodyPr/>
          <a:lstStyle/>
          <a:p>
            <a:endParaRPr lang="cs-CZ" altLang="cs-CZ" dirty="0"/>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564" y="286619"/>
            <a:ext cx="1604659" cy="1203495"/>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7729" y="4421781"/>
            <a:ext cx="1687917" cy="1265938"/>
          </a:xfrm>
          <a:prstGeom prst="rect">
            <a:avLst/>
          </a:prstGeom>
        </p:spPr>
      </p:pic>
    </p:spTree>
    <p:extLst>
      <p:ext uri="{BB962C8B-B14F-4D97-AF65-F5344CB8AC3E}">
        <p14:creationId xmlns:p14="http://schemas.microsoft.com/office/powerpoint/2010/main" val="90614555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1977656" y="1231610"/>
            <a:ext cx="8351837" cy="2736850"/>
          </a:xfrm>
        </p:spPr>
        <p:txBody>
          <a:bodyPr/>
          <a:lstStyle/>
          <a:p>
            <a:pPr algn="ctr">
              <a:buFontTx/>
              <a:buNone/>
            </a:pPr>
            <a:r>
              <a:rPr lang="cs-CZ" altLang="cs-CZ" sz="3600" dirty="0" err="1" smtClean="0"/>
              <a:t>Enjoy</a:t>
            </a:r>
            <a:r>
              <a:rPr lang="cs-CZ" altLang="cs-CZ" sz="3600" dirty="0" smtClean="0"/>
              <a:t> </a:t>
            </a:r>
            <a:r>
              <a:rPr lang="cs-CZ" altLang="cs-CZ" sz="3600" dirty="0" err="1" smtClean="0"/>
              <a:t>the</a:t>
            </a:r>
            <a:r>
              <a:rPr lang="cs-CZ" altLang="cs-CZ" sz="3600" dirty="0" smtClean="0"/>
              <a:t> rest </a:t>
            </a:r>
            <a:r>
              <a:rPr lang="cs-CZ" altLang="cs-CZ" sz="3600" dirty="0" err="1" smtClean="0"/>
              <a:t>of</a:t>
            </a:r>
            <a:endParaRPr lang="cs-CZ" altLang="cs-CZ" sz="3600" dirty="0"/>
          </a:p>
          <a:p>
            <a:pPr algn="ctr">
              <a:buFontTx/>
              <a:buNone/>
            </a:pPr>
            <a:r>
              <a:rPr lang="cs-CZ" altLang="cs-CZ" sz="3600" dirty="0" err="1"/>
              <a:t>t</a:t>
            </a:r>
            <a:r>
              <a:rPr lang="cs-CZ" altLang="cs-CZ" sz="3600" dirty="0" err="1" smtClean="0"/>
              <a:t>he</a:t>
            </a:r>
            <a:r>
              <a:rPr lang="cs-CZ" altLang="cs-CZ" sz="3600" dirty="0" smtClean="0"/>
              <a:t> </a:t>
            </a:r>
            <a:r>
              <a:rPr lang="cs-CZ" altLang="cs-CZ" sz="3600" dirty="0" err="1" smtClean="0"/>
              <a:t>summer</a:t>
            </a:r>
            <a:r>
              <a:rPr lang="cs-CZ" altLang="cs-CZ" sz="3600" dirty="0" smtClean="0"/>
              <a:t> </a:t>
            </a:r>
            <a:r>
              <a:rPr lang="cs-CZ" altLang="cs-CZ" sz="3600" dirty="0" err="1"/>
              <a:t>school</a:t>
            </a:r>
            <a:r>
              <a:rPr lang="cs-CZ" altLang="cs-CZ" sz="3600" dirty="0"/>
              <a:t>! </a:t>
            </a:r>
            <a:r>
              <a:rPr lang="en-GB" altLang="cs-CZ" sz="3600" dirty="0">
                <a:effectLst>
                  <a:outerShdw blurRad="38100" dist="38100" dir="2700000" algn="tl">
                    <a:srgbClr val="000000"/>
                  </a:outerShdw>
                </a:effectLst>
              </a:rPr>
              <a:t> </a:t>
            </a:r>
            <a:endParaRPr lang="en-GB" altLang="cs-CZ" sz="3600" i="1" dirty="0"/>
          </a:p>
          <a:p>
            <a:pPr>
              <a:buFontTx/>
              <a:buNone/>
            </a:pPr>
            <a:endParaRPr lang="en-GB" altLang="cs-CZ" b="1" dirty="0">
              <a:latin typeface="Arial Narrow" pitchFamily="34" charset="0"/>
            </a:endParaRPr>
          </a:p>
          <a:p>
            <a:pPr>
              <a:buFontTx/>
              <a:buNone/>
            </a:pPr>
            <a:r>
              <a:rPr lang="cs-CZ" altLang="cs-CZ" sz="4000" dirty="0"/>
              <a:t>						</a:t>
            </a:r>
            <a:endParaRPr lang="en-GB" altLang="cs-CZ" sz="4000" i="1" dirty="0">
              <a:latin typeface="Arial Narrow" pitchFamily="34" charset="0"/>
            </a:endParaRPr>
          </a:p>
          <a:p>
            <a:pPr>
              <a:buFontTx/>
              <a:buNone/>
            </a:pPr>
            <a:endParaRPr lang="en-GB" altLang="cs-CZ" sz="4000" dirty="0">
              <a:latin typeface="Arial Narrow"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3010" y="3013031"/>
            <a:ext cx="3200797" cy="2133865"/>
          </a:xfrm>
          <a:prstGeom prst="rect">
            <a:avLst/>
          </a:prstGeom>
        </p:spPr>
      </p:pic>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176" y="3013030"/>
            <a:ext cx="3200798" cy="2133865"/>
          </a:xfrm>
          <a:prstGeom prst="rect">
            <a:avLst/>
          </a:prstGeom>
        </p:spPr>
      </p:pic>
      <p:pic>
        <p:nvPicPr>
          <p:cNvPr id="10" name="Obráze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3341" y="3013029"/>
            <a:ext cx="3200799" cy="2133865"/>
          </a:xfrm>
          <a:prstGeom prst="rect">
            <a:avLst/>
          </a:prstGeom>
        </p:spPr>
      </p:pic>
      <p:pic>
        <p:nvPicPr>
          <p:cNvPr id="11" name="Obráze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Tree>
    <p:extLst>
      <p:ext uri="{BB962C8B-B14F-4D97-AF65-F5344CB8AC3E}">
        <p14:creationId xmlns:p14="http://schemas.microsoft.com/office/powerpoint/2010/main" val="4753166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3"/>
          <p:cNvSpPr>
            <a:spLocks noGrp="1" noChangeArrowheads="1"/>
          </p:cNvSpPr>
          <p:nvPr>
            <p:ph type="body" idx="4294967295"/>
          </p:nvPr>
        </p:nvSpPr>
        <p:spPr>
          <a:xfrm>
            <a:off x="838200" y="1153437"/>
            <a:ext cx="10515600" cy="5023526"/>
          </a:xfrm>
        </p:spPr>
        <p:txBody>
          <a:bodyPr/>
          <a:lstStyle/>
          <a:p>
            <a:pPr eaLnBrk="1" hangingPunct="1">
              <a:buFontTx/>
              <a:buNone/>
            </a:pPr>
            <a:endParaRPr lang="cs-CZ" altLang="cs-CZ" dirty="0" smtClean="0"/>
          </a:p>
          <a:p>
            <a:pPr eaLnBrk="1" hangingPunct="1">
              <a:buFontTx/>
              <a:buNone/>
            </a:pPr>
            <a:r>
              <a:rPr lang="en-GB" altLang="cs-CZ" dirty="0" smtClean="0"/>
              <a:t>	                                      </a:t>
            </a:r>
            <a:r>
              <a:rPr lang="en-GB" altLang="cs-CZ" b="1" dirty="0" smtClean="0"/>
              <a:t>		</a:t>
            </a:r>
            <a:endParaRPr lang="cs-CZ" altLang="cs-CZ" dirty="0" smtClean="0"/>
          </a:p>
        </p:txBody>
      </p:sp>
      <p:sp>
        <p:nvSpPr>
          <p:cNvPr id="16" name="Nadpis 1"/>
          <p:cNvSpPr txBox="1">
            <a:spLocks/>
          </p:cNvSpPr>
          <p:nvPr/>
        </p:nvSpPr>
        <p:spPr>
          <a:xfrm>
            <a:off x="1252906" y="985727"/>
            <a:ext cx="8086635" cy="5026132"/>
          </a:xfrm>
          <a:prstGeom prst="rect">
            <a:avLst/>
          </a:prstGeom>
        </p:spPr>
        <p:txBody>
          <a:bodyPr/>
          <a:lst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4800" b="0" i="1" baseline="30000" dirty="0" smtClean="0">
                <a:solidFill>
                  <a:srgbClr val="0000FF"/>
                </a:solidFill>
                <a:latin typeface="+mn-lt"/>
                <a:cs typeface="Calibri"/>
              </a:rPr>
              <a:t>What is a seminar?</a:t>
            </a:r>
            <a:r>
              <a:rPr lang="en-US" sz="4800" b="0" i="1" dirty="0" smtClean="0">
                <a:solidFill>
                  <a:srgbClr val="0000FF"/>
                </a:solidFill>
                <a:latin typeface="+mn-lt"/>
                <a:cs typeface="Calibri"/>
              </a:rPr>
              <a:t> </a:t>
            </a:r>
          </a:p>
          <a:p>
            <a:endParaRPr lang="en-US" sz="3200" b="0" baseline="30000" dirty="0" smtClean="0">
              <a:solidFill>
                <a:srgbClr val="000000"/>
              </a:solidFill>
              <a:latin typeface="Calibri"/>
              <a:cs typeface="Calibri"/>
            </a:endParaRPr>
          </a:p>
          <a:p>
            <a:r>
              <a:rPr lang="en-US" sz="3200" b="0" dirty="0" smtClean="0">
                <a:solidFill>
                  <a:srgbClr val="000000"/>
                </a:solidFill>
                <a:latin typeface="Calibri"/>
                <a:cs typeface="Calibri"/>
              </a:rPr>
              <a:t>Is a seminar different to a lecture?</a:t>
            </a:r>
          </a:p>
          <a:p>
            <a:endParaRPr lang="en-US" sz="3200" b="0" baseline="30000" dirty="0">
              <a:solidFill>
                <a:srgbClr val="000000"/>
              </a:solidFill>
              <a:latin typeface="Calibri"/>
              <a:cs typeface="Calibri"/>
            </a:endParaRPr>
          </a:p>
          <a:p>
            <a:endParaRPr lang="en-US" sz="3200" b="0" baseline="30000" dirty="0" smtClean="0">
              <a:solidFill>
                <a:srgbClr val="000000"/>
              </a:solidFill>
              <a:latin typeface="Calibri"/>
              <a:cs typeface="Calibri"/>
            </a:endParaRPr>
          </a:p>
          <a:p>
            <a:endParaRPr lang="en-US" sz="3200" b="0" baseline="30000" dirty="0" smtClean="0">
              <a:solidFill>
                <a:srgbClr val="000000"/>
              </a:solidFill>
              <a:latin typeface="Calibri"/>
              <a:cs typeface="Calibri"/>
            </a:endParaRPr>
          </a:p>
          <a:p>
            <a:r>
              <a:rPr lang="en-GB" sz="3200" b="0" dirty="0" smtClean="0">
                <a:solidFill>
                  <a:srgbClr val="000000"/>
                </a:solidFill>
                <a:latin typeface="Calibri"/>
                <a:cs typeface="Calibri"/>
              </a:rPr>
              <a:t>If so, how?</a:t>
            </a:r>
            <a:endParaRPr lang="en-US" sz="3200" b="0" dirty="0">
              <a:solidFill>
                <a:srgbClr val="000000"/>
              </a:solidFill>
              <a:latin typeface="Calibri"/>
              <a:cs typeface="Calibri"/>
            </a:endParaRPr>
          </a:p>
          <a:p>
            <a:endParaRPr lang="en-US" sz="4000" b="0" baseline="30000" dirty="0">
              <a:solidFill>
                <a:srgbClr val="000000"/>
              </a:solidFill>
            </a:endParaRPr>
          </a:p>
          <a:p>
            <a:endParaRPr lang="en-US" sz="4000" b="0" baseline="30000" dirty="0" smtClean="0">
              <a:solidFill>
                <a:schemeClr val="tx1"/>
              </a:solidFill>
            </a:endParaRPr>
          </a:p>
          <a:p>
            <a:endParaRPr lang="en-US" sz="4000" b="0" baseline="30000" dirty="0" smtClean="0"/>
          </a:p>
          <a:p>
            <a:endParaRPr lang="cs-CZ" sz="4000" kern="0" dirty="0">
              <a:solidFill>
                <a:schemeClr val="tx1"/>
              </a:solidFill>
            </a:endParaRPr>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pic>
        <p:nvPicPr>
          <p:cNvPr id="2" name="Picture 1"/>
          <p:cNvPicPr>
            <a:picLocks noChangeAspect="1"/>
          </p:cNvPicPr>
          <p:nvPr/>
        </p:nvPicPr>
        <p:blipFill>
          <a:blip r:embed="rId3"/>
          <a:stretch>
            <a:fillRect/>
          </a:stretch>
        </p:blipFill>
        <p:spPr>
          <a:xfrm>
            <a:off x="5992121" y="3254645"/>
            <a:ext cx="2035718" cy="2676293"/>
          </a:xfrm>
          <a:prstGeom prst="rect">
            <a:avLst/>
          </a:prstGeom>
        </p:spPr>
      </p:pic>
      <p:pic>
        <p:nvPicPr>
          <p:cNvPr id="3" name="Picture 2"/>
          <p:cNvPicPr>
            <a:picLocks noChangeAspect="1"/>
          </p:cNvPicPr>
          <p:nvPr/>
        </p:nvPicPr>
        <p:blipFill>
          <a:blip r:embed="rId4"/>
          <a:stretch>
            <a:fillRect/>
          </a:stretch>
        </p:blipFill>
        <p:spPr>
          <a:xfrm>
            <a:off x="8764860" y="701551"/>
            <a:ext cx="2856383" cy="1904256"/>
          </a:xfrm>
          <a:prstGeom prst="rect">
            <a:avLst/>
          </a:prstGeom>
        </p:spPr>
      </p:pic>
    </p:spTree>
    <p:extLst>
      <p:ext uri="{BB962C8B-B14F-4D97-AF65-F5344CB8AC3E}">
        <p14:creationId xmlns:p14="http://schemas.microsoft.com/office/powerpoint/2010/main" val="3793894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3"/>
          <p:cNvSpPr>
            <a:spLocks noGrp="1" noChangeArrowheads="1"/>
          </p:cNvSpPr>
          <p:nvPr>
            <p:ph type="body" idx="4294967295"/>
          </p:nvPr>
        </p:nvSpPr>
        <p:spPr>
          <a:xfrm>
            <a:off x="838200" y="1153437"/>
            <a:ext cx="10515600" cy="5023526"/>
          </a:xfrm>
        </p:spPr>
        <p:txBody>
          <a:bodyPr/>
          <a:lstStyle/>
          <a:p>
            <a:pPr eaLnBrk="1" hangingPunct="1">
              <a:buFontTx/>
              <a:buNone/>
            </a:pPr>
            <a:r>
              <a:rPr lang="en-GB" altLang="cs-CZ" dirty="0" smtClean="0"/>
              <a:t>                                    </a:t>
            </a:r>
            <a:r>
              <a:rPr lang="en-GB" altLang="cs-CZ" b="1" dirty="0" smtClean="0"/>
              <a:t>		</a:t>
            </a:r>
            <a:endParaRPr lang="cs-CZ" altLang="cs-CZ" dirty="0" smtClean="0"/>
          </a:p>
        </p:txBody>
      </p:sp>
      <p:sp>
        <p:nvSpPr>
          <p:cNvPr id="16" name="Nadpis 1"/>
          <p:cNvSpPr txBox="1">
            <a:spLocks/>
          </p:cNvSpPr>
          <p:nvPr/>
        </p:nvSpPr>
        <p:spPr>
          <a:xfrm>
            <a:off x="771036" y="985727"/>
            <a:ext cx="10000785" cy="5026132"/>
          </a:xfrm>
          <a:prstGeom prst="rect">
            <a:avLst/>
          </a:prstGeom>
        </p:spPr>
        <p:txBody>
          <a:bodyPr/>
          <a:lst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3200" b="0" dirty="0" smtClean="0">
                <a:solidFill>
                  <a:srgbClr val="000000"/>
                </a:solidFill>
                <a:latin typeface="Calibri"/>
                <a:cs typeface="Calibri"/>
              </a:rPr>
              <a:t>Lecture: </a:t>
            </a:r>
            <a:r>
              <a:rPr lang="en-US" sz="3200" b="0" dirty="0">
                <a:solidFill>
                  <a:srgbClr val="000000"/>
                </a:solidFill>
                <a:latin typeface="Calibri"/>
                <a:cs typeface="Calibri"/>
              </a:rPr>
              <a:t> </a:t>
            </a:r>
            <a:r>
              <a:rPr lang="en-US" b="0" dirty="0" smtClean="0">
                <a:solidFill>
                  <a:srgbClr val="000000"/>
                </a:solidFill>
                <a:latin typeface="Calibri"/>
                <a:cs typeface="Calibri"/>
              </a:rPr>
              <a:t>much larger groups, often whole year, less interactive, teacher led</a:t>
            </a:r>
            <a:endParaRPr lang="en-US" b="0" baseline="30000" dirty="0" smtClean="0">
              <a:solidFill>
                <a:srgbClr val="000000"/>
              </a:solidFill>
              <a:latin typeface="Calibri"/>
              <a:cs typeface="Calibri"/>
            </a:endParaRPr>
          </a:p>
          <a:p>
            <a:endParaRPr lang="en-US" sz="3200" b="0" dirty="0" smtClean="0">
              <a:solidFill>
                <a:srgbClr val="000000"/>
              </a:solidFill>
              <a:latin typeface="Calibri"/>
              <a:cs typeface="Calibri"/>
            </a:endParaRPr>
          </a:p>
          <a:p>
            <a:endParaRPr lang="en-US" sz="3200" b="0" dirty="0" smtClean="0">
              <a:solidFill>
                <a:srgbClr val="000000"/>
              </a:solidFill>
              <a:latin typeface="Calibri"/>
              <a:cs typeface="Calibri"/>
            </a:endParaRPr>
          </a:p>
          <a:p>
            <a:endParaRPr lang="en-US" sz="2800" b="0" dirty="0" smtClean="0">
              <a:solidFill>
                <a:srgbClr val="000000"/>
              </a:solidFill>
              <a:latin typeface="Calibri"/>
              <a:cs typeface="Calibri"/>
            </a:endParaRPr>
          </a:p>
          <a:p>
            <a:r>
              <a:rPr lang="en-US" sz="3200" b="0" dirty="0" smtClean="0">
                <a:solidFill>
                  <a:srgbClr val="000000"/>
                </a:solidFill>
                <a:latin typeface="Calibri"/>
                <a:cs typeface="Calibri"/>
              </a:rPr>
              <a:t>Tutorial: </a:t>
            </a:r>
            <a:r>
              <a:rPr lang="en-US" b="0" dirty="0" smtClean="0">
                <a:solidFill>
                  <a:srgbClr val="000000"/>
                </a:solidFill>
                <a:latin typeface="Calibri"/>
                <a:cs typeface="Calibri"/>
              </a:rPr>
              <a:t>1:1 or small group meeting, usually with teacher, small group 		         learning</a:t>
            </a:r>
            <a:endParaRPr lang="en-US" b="0" baseline="30000" dirty="0">
              <a:solidFill>
                <a:srgbClr val="000000"/>
              </a:solidFill>
              <a:latin typeface="Calibri"/>
              <a:cs typeface="Calibri"/>
            </a:endParaRPr>
          </a:p>
          <a:p>
            <a:endParaRPr lang="en-US" sz="3200" b="0" baseline="30000" dirty="0" smtClean="0">
              <a:solidFill>
                <a:srgbClr val="000000"/>
              </a:solidFill>
              <a:latin typeface="Calibri"/>
              <a:cs typeface="Calibri"/>
            </a:endParaRPr>
          </a:p>
          <a:p>
            <a:endParaRPr lang="en-US" sz="3200" b="0" baseline="30000" dirty="0" smtClean="0">
              <a:solidFill>
                <a:srgbClr val="000000"/>
              </a:solidFill>
              <a:latin typeface="Calibri"/>
              <a:cs typeface="Calibri"/>
            </a:endParaRPr>
          </a:p>
          <a:p>
            <a:endParaRPr lang="en-GB" sz="2800" b="0" dirty="0" smtClean="0">
              <a:solidFill>
                <a:srgbClr val="000000"/>
              </a:solidFill>
              <a:latin typeface="Calibri"/>
              <a:cs typeface="Calibri"/>
            </a:endParaRPr>
          </a:p>
          <a:p>
            <a:r>
              <a:rPr lang="en-GB" sz="3200" b="0" dirty="0" smtClean="0">
                <a:solidFill>
                  <a:srgbClr val="000000"/>
                </a:solidFill>
                <a:latin typeface="Calibri"/>
                <a:cs typeface="Calibri"/>
              </a:rPr>
              <a:t>Seminar: </a:t>
            </a:r>
            <a:r>
              <a:rPr lang="en-GB" b="0" dirty="0" smtClean="0">
                <a:solidFill>
                  <a:srgbClr val="000000"/>
                </a:solidFill>
                <a:latin typeface="Calibri"/>
                <a:cs typeface="Calibri"/>
              </a:rPr>
              <a:t>like a larger scale tutorial, up to 30 students with a lecturer/		         teacher. </a:t>
            </a:r>
            <a:endParaRPr lang="en-US" b="0" dirty="0">
              <a:solidFill>
                <a:srgbClr val="000000"/>
              </a:solidFill>
              <a:latin typeface="Calibri"/>
              <a:cs typeface="Calibri"/>
            </a:endParaRPr>
          </a:p>
          <a:p>
            <a:endParaRPr lang="en-US" sz="4000" b="0" baseline="30000" dirty="0">
              <a:solidFill>
                <a:srgbClr val="000000"/>
              </a:solidFill>
            </a:endParaRPr>
          </a:p>
          <a:p>
            <a:endParaRPr lang="en-US" sz="4000" b="0" baseline="30000" dirty="0" smtClean="0">
              <a:solidFill>
                <a:schemeClr val="tx1"/>
              </a:solidFill>
            </a:endParaRPr>
          </a:p>
          <a:p>
            <a:r>
              <a:rPr lang="en-US" sz="2000" b="0" baseline="30000" dirty="0" smtClean="0"/>
              <a:t>                               (Source: http</a:t>
            </a:r>
            <a:r>
              <a:rPr lang="en-US" sz="2000" b="0" baseline="30000" dirty="0"/>
              <a:t>://</a:t>
            </a:r>
            <a:r>
              <a:rPr lang="en-US" sz="2000" b="0" baseline="30000" dirty="0" err="1"/>
              <a:t>www.english-lecturer.com</a:t>
            </a:r>
            <a:r>
              <a:rPr lang="en-US" sz="2000" b="0" baseline="30000" dirty="0"/>
              <a:t>/what-is-the-difference-between-tutorials-seminars-and-lectures</a:t>
            </a:r>
            <a:r>
              <a:rPr lang="en-US" sz="2000" b="0" baseline="30000" dirty="0" smtClean="0"/>
              <a:t>/)</a:t>
            </a:r>
          </a:p>
          <a:p>
            <a:endParaRPr lang="cs-CZ" sz="4000" kern="0" dirty="0">
              <a:solidFill>
                <a:schemeClr val="tx1"/>
              </a:solidFill>
            </a:endParaRPr>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Tree>
    <p:extLst>
      <p:ext uri="{BB962C8B-B14F-4D97-AF65-F5344CB8AC3E}">
        <p14:creationId xmlns:p14="http://schemas.microsoft.com/office/powerpoint/2010/main" val="3599751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3"/>
          <p:cNvSpPr>
            <a:spLocks noGrp="1" noChangeArrowheads="1"/>
          </p:cNvSpPr>
          <p:nvPr>
            <p:ph type="body" idx="4294967295"/>
          </p:nvPr>
        </p:nvSpPr>
        <p:spPr>
          <a:xfrm>
            <a:off x="838200" y="1153437"/>
            <a:ext cx="10515600" cy="5023526"/>
          </a:xfrm>
        </p:spPr>
        <p:txBody>
          <a:bodyPr/>
          <a:lstStyle/>
          <a:p>
            <a:pPr eaLnBrk="1" hangingPunct="1">
              <a:buFontTx/>
              <a:buNone/>
            </a:pPr>
            <a:endParaRPr lang="cs-CZ" altLang="cs-CZ" dirty="0" smtClean="0"/>
          </a:p>
          <a:p>
            <a:pPr eaLnBrk="1" hangingPunct="1">
              <a:buFontTx/>
              <a:buNone/>
            </a:pPr>
            <a:r>
              <a:rPr lang="en-GB" altLang="cs-CZ" dirty="0" smtClean="0"/>
              <a:t>	                                      </a:t>
            </a:r>
            <a:r>
              <a:rPr lang="en-GB" altLang="cs-CZ" b="1" dirty="0" smtClean="0"/>
              <a:t>		</a:t>
            </a:r>
            <a:endParaRPr lang="cs-CZ" altLang="cs-CZ" dirty="0" smtClean="0"/>
          </a:p>
        </p:txBody>
      </p:sp>
      <p:sp>
        <p:nvSpPr>
          <p:cNvPr id="16" name="Nadpis 1"/>
          <p:cNvSpPr txBox="1">
            <a:spLocks/>
          </p:cNvSpPr>
          <p:nvPr/>
        </p:nvSpPr>
        <p:spPr>
          <a:xfrm>
            <a:off x="1252906" y="543467"/>
            <a:ext cx="8086635" cy="5026132"/>
          </a:xfrm>
          <a:prstGeom prst="rect">
            <a:avLst/>
          </a:prstGeom>
        </p:spPr>
        <p:txBody>
          <a:bodyPr/>
          <a:lst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4800" b="0" i="1" baseline="30000" dirty="0" smtClean="0">
                <a:solidFill>
                  <a:srgbClr val="0000FF"/>
                </a:solidFill>
                <a:latin typeface="Calibri"/>
                <a:cs typeface="Calibri"/>
              </a:rPr>
              <a:t>Aim:</a:t>
            </a:r>
            <a:r>
              <a:rPr lang="en-US" sz="4800" b="0" i="1" dirty="0" smtClean="0">
                <a:solidFill>
                  <a:srgbClr val="0000FF"/>
                </a:solidFill>
                <a:latin typeface="Calibri"/>
                <a:cs typeface="Calibri"/>
              </a:rPr>
              <a:t> </a:t>
            </a:r>
          </a:p>
          <a:p>
            <a:endParaRPr lang="en-US" sz="2800" b="0" dirty="0" smtClean="0">
              <a:solidFill>
                <a:srgbClr val="000000"/>
              </a:solidFill>
              <a:latin typeface="Calibri"/>
              <a:cs typeface="Calibri"/>
            </a:endParaRPr>
          </a:p>
          <a:p>
            <a:pPr marL="457200" indent="-457200">
              <a:lnSpc>
                <a:spcPct val="90000"/>
              </a:lnSpc>
              <a:buFont typeface="Arial"/>
              <a:buChar char="•"/>
            </a:pPr>
            <a:r>
              <a:rPr lang="en-US" sz="2800" b="0" dirty="0" smtClean="0">
                <a:solidFill>
                  <a:srgbClr val="000000"/>
                </a:solidFill>
                <a:latin typeface="Calibri"/>
                <a:cs typeface="Calibri"/>
              </a:rPr>
              <a:t>To explore some different types and styles of seminar</a:t>
            </a:r>
          </a:p>
          <a:p>
            <a:pPr>
              <a:lnSpc>
                <a:spcPct val="90000"/>
              </a:lnSpc>
            </a:pPr>
            <a:endParaRPr lang="en-US" sz="2800" b="0" baseline="30000" dirty="0">
              <a:solidFill>
                <a:srgbClr val="000000"/>
              </a:solidFill>
              <a:latin typeface="Calibri"/>
              <a:cs typeface="Calibri"/>
            </a:endParaRPr>
          </a:p>
          <a:p>
            <a:pPr>
              <a:lnSpc>
                <a:spcPct val="90000"/>
              </a:lnSpc>
            </a:pPr>
            <a:endParaRPr lang="en-US" sz="2800" b="0" baseline="30000" dirty="0" smtClean="0">
              <a:solidFill>
                <a:srgbClr val="000000"/>
              </a:solidFill>
              <a:latin typeface="Calibri"/>
              <a:cs typeface="Calibri"/>
            </a:endParaRPr>
          </a:p>
          <a:p>
            <a:pPr>
              <a:lnSpc>
                <a:spcPct val="90000"/>
              </a:lnSpc>
            </a:pPr>
            <a:endParaRPr lang="en-US" sz="2800" b="0" baseline="30000" dirty="0" smtClean="0">
              <a:solidFill>
                <a:srgbClr val="000000"/>
              </a:solidFill>
              <a:latin typeface="Calibri"/>
              <a:cs typeface="Calibri"/>
            </a:endParaRPr>
          </a:p>
          <a:p>
            <a:pPr marL="457200" indent="-457200">
              <a:lnSpc>
                <a:spcPct val="90000"/>
              </a:lnSpc>
              <a:buFont typeface="Arial"/>
              <a:buChar char="•"/>
            </a:pPr>
            <a:r>
              <a:rPr lang="en-US" sz="2800" b="0" dirty="0">
                <a:solidFill>
                  <a:srgbClr val="000000"/>
                </a:solidFill>
                <a:latin typeface="Calibri"/>
                <a:cs typeface="Calibri"/>
              </a:rPr>
              <a:t>To </a:t>
            </a:r>
            <a:r>
              <a:rPr lang="en-US" sz="2800" b="0" dirty="0" smtClean="0">
                <a:solidFill>
                  <a:srgbClr val="000000"/>
                </a:solidFill>
                <a:latin typeface="Calibri"/>
                <a:cs typeface="Calibri"/>
              </a:rPr>
              <a:t>gain some experience practicing some different seminar styles</a:t>
            </a:r>
            <a:r>
              <a:rPr lang="mr-IN" sz="2800" b="0" dirty="0" smtClean="0">
                <a:solidFill>
                  <a:srgbClr val="000000"/>
                </a:solidFill>
                <a:latin typeface="Calibri"/>
                <a:cs typeface="Calibri"/>
              </a:rPr>
              <a:t>…</a:t>
            </a:r>
            <a:endParaRPr lang="en-GB" sz="2800" b="0" dirty="0" smtClean="0">
              <a:solidFill>
                <a:srgbClr val="000000"/>
              </a:solidFill>
              <a:latin typeface="Calibri"/>
              <a:cs typeface="Calibri"/>
            </a:endParaRPr>
          </a:p>
          <a:p>
            <a:pPr>
              <a:lnSpc>
                <a:spcPct val="90000"/>
              </a:lnSpc>
            </a:pPr>
            <a:endParaRPr lang="en-GB" sz="2800" b="0" dirty="0">
              <a:solidFill>
                <a:srgbClr val="000000"/>
              </a:solidFill>
              <a:latin typeface="Calibri"/>
              <a:cs typeface="Calibri"/>
            </a:endParaRPr>
          </a:p>
          <a:p>
            <a:pPr>
              <a:lnSpc>
                <a:spcPct val="90000"/>
              </a:lnSpc>
            </a:pPr>
            <a:endParaRPr lang="en-GB" sz="2800" b="0" dirty="0" smtClean="0">
              <a:solidFill>
                <a:srgbClr val="000000"/>
              </a:solidFill>
              <a:latin typeface="Calibri"/>
              <a:cs typeface="Calibri"/>
            </a:endParaRPr>
          </a:p>
          <a:p>
            <a:pPr marL="457200" indent="-457200">
              <a:lnSpc>
                <a:spcPct val="90000"/>
              </a:lnSpc>
              <a:buFont typeface="Arial"/>
              <a:buChar char="•"/>
            </a:pPr>
            <a:r>
              <a:rPr lang="en-GB" sz="2800" b="0" dirty="0" smtClean="0">
                <a:solidFill>
                  <a:srgbClr val="000000"/>
                </a:solidFill>
                <a:latin typeface="Calibri"/>
                <a:cs typeface="Calibri"/>
              </a:rPr>
              <a:t>Can you think of any seminar types / activities you have used in your teaching?</a:t>
            </a:r>
            <a:endParaRPr lang="en-GB" sz="2800" b="0" dirty="0">
              <a:solidFill>
                <a:srgbClr val="000000"/>
              </a:solidFill>
              <a:latin typeface="Calibri"/>
              <a:cs typeface="Calibri"/>
            </a:endParaRPr>
          </a:p>
          <a:p>
            <a:endParaRPr lang="en-US" sz="2800" dirty="0">
              <a:solidFill>
                <a:srgbClr val="000000"/>
              </a:solidFill>
              <a:latin typeface="Calibri"/>
              <a:cs typeface="Calibri"/>
            </a:endParaRPr>
          </a:p>
          <a:p>
            <a:endParaRPr lang="en-US" sz="4000" b="0" baseline="30000" dirty="0">
              <a:solidFill>
                <a:srgbClr val="000000"/>
              </a:solidFill>
            </a:endParaRPr>
          </a:p>
          <a:p>
            <a:endParaRPr lang="en-US" sz="4000" b="0" baseline="30000" dirty="0" smtClean="0">
              <a:solidFill>
                <a:schemeClr val="tx1"/>
              </a:solidFill>
            </a:endParaRPr>
          </a:p>
          <a:p>
            <a:endParaRPr lang="en-US" sz="4000" b="0" baseline="30000" dirty="0" smtClean="0"/>
          </a:p>
          <a:p>
            <a:endParaRPr lang="cs-CZ" sz="4000" kern="0" dirty="0">
              <a:solidFill>
                <a:schemeClr val="tx1"/>
              </a:solidFill>
            </a:endParaRPr>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Tree>
    <p:extLst>
      <p:ext uri="{BB962C8B-B14F-4D97-AF65-F5344CB8AC3E}">
        <p14:creationId xmlns:p14="http://schemas.microsoft.com/office/powerpoint/2010/main" val="2966067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570893"/>
            <a:ext cx="11311504" cy="5802139"/>
          </a:xfrm>
        </p:spPr>
        <p:txBody>
          <a:bodyPr>
            <a:normAutofit/>
          </a:bodyPr>
          <a:lstStyle/>
          <a:p>
            <a:pPr>
              <a:buFontTx/>
              <a:buNone/>
            </a:pPr>
            <a:endParaRPr lang="cs-CZ" altLang="cs-CZ" dirty="0"/>
          </a:p>
          <a:p>
            <a:pPr>
              <a:buFontTx/>
              <a:buNone/>
            </a:pPr>
            <a:endParaRPr lang="cs-CZ" altLang="cs-CZ" dirty="0"/>
          </a:p>
          <a:p>
            <a:pPr marL="0" indent="0">
              <a:buNone/>
            </a:pPr>
            <a:endParaRPr lang="cs-CZ" altLang="cs-CZ" sz="9600" dirty="0" smtClean="0"/>
          </a:p>
          <a:p>
            <a:pPr marL="0" indent="0">
              <a:buNone/>
            </a:pPr>
            <a:endParaRPr lang="cs-CZ" altLang="cs-CZ" sz="9600" dirty="0"/>
          </a:p>
          <a:p>
            <a:pPr marL="0" indent="0">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3" name="TextBox 2"/>
          <p:cNvSpPr txBox="1"/>
          <p:nvPr/>
        </p:nvSpPr>
        <p:spPr>
          <a:xfrm>
            <a:off x="1083604" y="734001"/>
            <a:ext cx="10498141" cy="6042679"/>
          </a:xfrm>
          <a:prstGeom prst="rect">
            <a:avLst/>
          </a:prstGeom>
          <a:noFill/>
        </p:spPr>
        <p:txBody>
          <a:bodyPr wrap="square" rtlCol="0">
            <a:spAutoFit/>
          </a:bodyPr>
          <a:lstStyle/>
          <a:p>
            <a:r>
              <a:rPr lang="en-US" sz="3600" i="1" dirty="0" smtClean="0">
                <a:solidFill>
                  <a:srgbClr val="0000FF"/>
                </a:solidFill>
              </a:rPr>
              <a:t>Teacher-led </a:t>
            </a:r>
            <a:r>
              <a:rPr lang="en-US" sz="3600" i="1" dirty="0">
                <a:solidFill>
                  <a:srgbClr val="0000FF"/>
                </a:solidFill>
              </a:rPr>
              <a:t>S</a:t>
            </a:r>
            <a:r>
              <a:rPr lang="en-US" sz="3600" i="1" dirty="0" smtClean="0">
                <a:solidFill>
                  <a:srgbClr val="0000FF"/>
                </a:solidFill>
              </a:rPr>
              <a:t>eminar</a:t>
            </a:r>
            <a:endParaRPr lang="en-US" sz="3600" i="1" dirty="0">
              <a:solidFill>
                <a:srgbClr val="0000FF"/>
              </a:solidFill>
            </a:endParaRPr>
          </a:p>
          <a:p>
            <a:endParaRPr lang="en-US" sz="2400" u="sng" baseline="30000" dirty="0"/>
          </a:p>
          <a:p>
            <a:r>
              <a:rPr lang="en-US" sz="3200" i="1" dirty="0" smtClean="0"/>
              <a:t>Features: </a:t>
            </a:r>
            <a:r>
              <a:rPr lang="en-US" sz="2400" dirty="0" smtClean="0"/>
              <a:t>more traditional approach, teacher leads the group explicitly or implicitly towards certain learning outcomes.</a:t>
            </a:r>
            <a:endParaRPr lang="en-US" sz="2400" dirty="0"/>
          </a:p>
          <a:p>
            <a:endParaRPr lang="en-US" sz="4000" baseline="30000" dirty="0">
              <a:solidFill>
                <a:srgbClr val="000000"/>
              </a:solidFill>
              <a:cs typeface="Calibri"/>
            </a:endParaRPr>
          </a:p>
          <a:p>
            <a:r>
              <a:rPr lang="en-US" sz="3200" i="1" dirty="0" smtClean="0"/>
              <a:t>Why: </a:t>
            </a:r>
            <a:r>
              <a:rPr lang="en-US" sz="2400" dirty="0" smtClean="0"/>
              <a:t>good for covering broader and key areas in the curriculum, students get to learn, absorb and practice essential areas of knowledge and skills (speaking, writing, vocabulary)</a:t>
            </a:r>
            <a:endParaRPr lang="en-US" sz="2400" dirty="0"/>
          </a:p>
          <a:p>
            <a:endParaRPr lang="en-US" sz="3200" dirty="0" smtClean="0"/>
          </a:p>
          <a:p>
            <a:r>
              <a:rPr lang="en-US" sz="3200" i="1" dirty="0" smtClean="0"/>
              <a:t>Challenges: </a:t>
            </a:r>
            <a:r>
              <a:rPr lang="en-US" sz="2400" dirty="0" smtClean="0"/>
              <a:t>need to keep students focused and on-track with learning outcomes, ensure participation from all students, volume of information covered can be challenging.</a:t>
            </a:r>
            <a:endParaRPr lang="en-US" sz="3200" dirty="0"/>
          </a:p>
          <a:p>
            <a:endParaRPr lang="en-US" sz="2400" dirty="0"/>
          </a:p>
          <a:p>
            <a:endParaRPr lang="en-US" dirty="0"/>
          </a:p>
          <a:p>
            <a:endParaRPr lang="en-US" dirty="0"/>
          </a:p>
        </p:txBody>
      </p:sp>
    </p:spTree>
    <p:extLst>
      <p:ext uri="{BB962C8B-B14F-4D97-AF65-F5344CB8AC3E}">
        <p14:creationId xmlns:p14="http://schemas.microsoft.com/office/powerpoint/2010/main" val="39892434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570893"/>
            <a:ext cx="11311504" cy="5802139"/>
          </a:xfrm>
        </p:spPr>
        <p:txBody>
          <a:bodyPr>
            <a:normAutofit/>
          </a:bodyPr>
          <a:lstStyle/>
          <a:p>
            <a:pPr>
              <a:buFontTx/>
              <a:buNone/>
            </a:pPr>
            <a:endParaRPr lang="cs-CZ" altLang="cs-CZ" dirty="0"/>
          </a:p>
          <a:p>
            <a:pPr>
              <a:buFontTx/>
              <a:buNone/>
            </a:pPr>
            <a:endParaRPr lang="cs-CZ" altLang="cs-CZ" dirty="0"/>
          </a:p>
          <a:p>
            <a:pPr marL="0" indent="0">
              <a:buNone/>
            </a:pPr>
            <a:endParaRPr lang="cs-CZ" altLang="cs-CZ" sz="9600" dirty="0" smtClean="0"/>
          </a:p>
          <a:p>
            <a:pPr marL="0" indent="0">
              <a:buNone/>
            </a:pPr>
            <a:endParaRPr lang="cs-CZ" altLang="cs-CZ" sz="9600" dirty="0"/>
          </a:p>
          <a:p>
            <a:pPr marL="0" indent="0">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3" name="TextBox 2"/>
          <p:cNvSpPr txBox="1"/>
          <p:nvPr/>
        </p:nvSpPr>
        <p:spPr>
          <a:xfrm>
            <a:off x="1083604" y="722661"/>
            <a:ext cx="10498141" cy="6104236"/>
          </a:xfrm>
          <a:prstGeom prst="rect">
            <a:avLst/>
          </a:prstGeom>
          <a:noFill/>
        </p:spPr>
        <p:txBody>
          <a:bodyPr wrap="square" rtlCol="0">
            <a:spAutoFit/>
          </a:bodyPr>
          <a:lstStyle/>
          <a:p>
            <a:r>
              <a:rPr lang="en-US" sz="3600" i="1" dirty="0">
                <a:solidFill>
                  <a:srgbClr val="0000FF"/>
                </a:solidFill>
              </a:rPr>
              <a:t>Teacher-led Seminar</a:t>
            </a:r>
          </a:p>
          <a:p>
            <a:endParaRPr lang="en-US" sz="3600" b="1" u="sng" dirty="0"/>
          </a:p>
          <a:p>
            <a:endParaRPr lang="en-US" sz="2400" u="sng" baseline="30000" dirty="0"/>
          </a:p>
          <a:p>
            <a:pPr marL="342900" indent="-342900">
              <a:buFont typeface="Arial"/>
              <a:buChar char="•"/>
            </a:pPr>
            <a:r>
              <a:rPr lang="en-US" sz="2800" dirty="0" smtClean="0"/>
              <a:t>These can be led, but need not be dominated by the teacher.</a:t>
            </a:r>
          </a:p>
          <a:p>
            <a:endParaRPr lang="en-US" sz="2800" dirty="0"/>
          </a:p>
          <a:p>
            <a:endParaRPr lang="en-US" sz="2800" baseline="30000" dirty="0">
              <a:solidFill>
                <a:srgbClr val="000000"/>
              </a:solidFill>
              <a:cs typeface="Calibri"/>
            </a:endParaRPr>
          </a:p>
          <a:p>
            <a:pPr marL="342900" indent="-342900">
              <a:buFont typeface="Arial"/>
              <a:buChar char="•"/>
            </a:pPr>
            <a:r>
              <a:rPr lang="en-US" sz="2800" dirty="0"/>
              <a:t>C</a:t>
            </a:r>
            <a:r>
              <a:rPr lang="en-US" sz="2800" dirty="0" smtClean="0"/>
              <a:t>hoose a variety of activities that also involve the students to actively engage, speak, participate, answer questions, read, etc.</a:t>
            </a:r>
          </a:p>
          <a:p>
            <a:endParaRPr lang="en-US" sz="2800" dirty="0"/>
          </a:p>
          <a:p>
            <a:endParaRPr lang="en-US" sz="2800" dirty="0" smtClean="0"/>
          </a:p>
          <a:p>
            <a:pPr marL="342900" indent="-342900">
              <a:buFont typeface="Arial"/>
              <a:buChar char="•"/>
            </a:pPr>
            <a:r>
              <a:rPr lang="en-US" sz="2800" dirty="0" smtClean="0"/>
              <a:t>The later in the day</a:t>
            </a:r>
            <a:r>
              <a:rPr lang="mr-IN" sz="2800" dirty="0" smtClean="0"/>
              <a:t>…</a:t>
            </a:r>
            <a:r>
              <a:rPr lang="en-GB" sz="2800" dirty="0" smtClean="0"/>
              <a:t>.the more student activity and participation there needs to be. Also after lunch</a:t>
            </a:r>
            <a:r>
              <a:rPr lang="mr-IN" sz="2800" dirty="0" smtClean="0"/>
              <a:t>…</a:t>
            </a:r>
            <a:endParaRPr lang="en-US" sz="2800" dirty="0"/>
          </a:p>
          <a:p>
            <a:endParaRPr lang="en-US" sz="2400" dirty="0"/>
          </a:p>
          <a:p>
            <a:endParaRPr lang="en-US" dirty="0"/>
          </a:p>
          <a:p>
            <a:endParaRPr lang="en-US" dirty="0"/>
          </a:p>
        </p:txBody>
      </p:sp>
    </p:spTree>
    <p:extLst>
      <p:ext uri="{BB962C8B-B14F-4D97-AF65-F5344CB8AC3E}">
        <p14:creationId xmlns:p14="http://schemas.microsoft.com/office/powerpoint/2010/main" val="1841943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570893"/>
            <a:ext cx="11311504" cy="5802139"/>
          </a:xfrm>
        </p:spPr>
        <p:txBody>
          <a:bodyPr>
            <a:normAutofit/>
          </a:bodyPr>
          <a:lstStyle/>
          <a:p>
            <a:pPr>
              <a:buFontTx/>
              <a:buNone/>
            </a:pPr>
            <a:endParaRPr lang="cs-CZ" altLang="cs-CZ" dirty="0"/>
          </a:p>
          <a:p>
            <a:pPr>
              <a:buFontTx/>
              <a:buNone/>
            </a:pPr>
            <a:endParaRPr lang="cs-CZ" altLang="cs-CZ" dirty="0"/>
          </a:p>
          <a:p>
            <a:pPr marL="0" indent="0">
              <a:buNone/>
            </a:pPr>
            <a:endParaRPr lang="cs-CZ" altLang="cs-CZ" sz="9600" dirty="0" smtClean="0"/>
          </a:p>
          <a:p>
            <a:pPr marL="0" indent="0">
              <a:buNone/>
            </a:pPr>
            <a:endParaRPr lang="cs-CZ" altLang="cs-CZ" sz="9600" dirty="0"/>
          </a:p>
          <a:p>
            <a:pPr marL="0" indent="0">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3" name="TextBox 2"/>
          <p:cNvSpPr txBox="1"/>
          <p:nvPr/>
        </p:nvSpPr>
        <p:spPr>
          <a:xfrm>
            <a:off x="1083604" y="734001"/>
            <a:ext cx="10498141" cy="5673348"/>
          </a:xfrm>
          <a:prstGeom prst="rect">
            <a:avLst/>
          </a:prstGeom>
          <a:noFill/>
        </p:spPr>
        <p:txBody>
          <a:bodyPr wrap="square" rtlCol="0">
            <a:spAutoFit/>
          </a:bodyPr>
          <a:lstStyle/>
          <a:p>
            <a:r>
              <a:rPr lang="en-US" sz="3600" i="1" dirty="0" smtClean="0">
                <a:solidFill>
                  <a:srgbClr val="0000FF"/>
                </a:solidFill>
              </a:rPr>
              <a:t>Role Play and Simulation</a:t>
            </a:r>
            <a:endParaRPr lang="en-US" sz="3600" i="1" dirty="0">
              <a:solidFill>
                <a:srgbClr val="0000FF"/>
              </a:solidFill>
            </a:endParaRPr>
          </a:p>
          <a:p>
            <a:endParaRPr lang="en-US" sz="2400" u="sng" baseline="30000" dirty="0"/>
          </a:p>
          <a:p>
            <a:r>
              <a:rPr lang="en-US" sz="3200" i="1" dirty="0" smtClean="0"/>
              <a:t>Features: </a:t>
            </a:r>
            <a:r>
              <a:rPr lang="en-US" sz="2400" dirty="0" smtClean="0"/>
              <a:t>rehearsal/preparation time needed, group or pair participation and co-operation required, more effective if goal </a:t>
            </a:r>
            <a:r>
              <a:rPr lang="en-US" sz="2400" dirty="0" smtClean="0"/>
              <a:t>based, pre-teach essential vocabulary</a:t>
            </a:r>
            <a:endParaRPr lang="en-US" sz="2400" dirty="0"/>
          </a:p>
          <a:p>
            <a:endParaRPr lang="en-US" sz="4000" baseline="30000" dirty="0">
              <a:solidFill>
                <a:srgbClr val="000000"/>
              </a:solidFill>
              <a:cs typeface="Calibri"/>
            </a:endParaRPr>
          </a:p>
          <a:p>
            <a:r>
              <a:rPr lang="en-US" sz="3200" i="1" dirty="0" smtClean="0"/>
              <a:t>Why: </a:t>
            </a:r>
            <a:r>
              <a:rPr lang="en-US" sz="2400" dirty="0" smtClean="0"/>
              <a:t>Students become familiar with essential learning/outcomes in their subject area, valuable for practical skills including speaking, improvising.</a:t>
            </a:r>
            <a:endParaRPr lang="en-US" sz="2400" dirty="0"/>
          </a:p>
          <a:p>
            <a:endParaRPr lang="en-US" sz="3200" dirty="0" smtClean="0"/>
          </a:p>
          <a:p>
            <a:r>
              <a:rPr lang="en-US" sz="3200" i="1" dirty="0" smtClean="0"/>
              <a:t>Challenges: </a:t>
            </a:r>
            <a:r>
              <a:rPr lang="en-US" sz="2400" dirty="0" smtClean="0"/>
              <a:t>students may focus more on the role they take on </a:t>
            </a:r>
            <a:r>
              <a:rPr lang="mr-IN" sz="2400" dirty="0" smtClean="0"/>
              <a:t>–</a:t>
            </a:r>
            <a:r>
              <a:rPr lang="en-US" sz="2400" dirty="0" smtClean="0"/>
              <a:t> need to encourage swapping of roles where possible, can be harder for teacher to intervene to control or facilitate learning.</a:t>
            </a:r>
            <a:endParaRPr lang="en-US" sz="3200" dirty="0"/>
          </a:p>
          <a:p>
            <a:endParaRPr lang="en-US" sz="2400" dirty="0"/>
          </a:p>
          <a:p>
            <a:endParaRPr lang="en-US" dirty="0"/>
          </a:p>
          <a:p>
            <a:endParaRPr lang="en-US" dirty="0"/>
          </a:p>
        </p:txBody>
      </p:sp>
    </p:spTree>
    <p:extLst>
      <p:ext uri="{BB962C8B-B14F-4D97-AF65-F5344CB8AC3E}">
        <p14:creationId xmlns:p14="http://schemas.microsoft.com/office/powerpoint/2010/main" val="21178596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a2bec70c-4335-4332-91ed-836b708e14e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B606D6AC8D230479D8F32D60BB5F7B1" ma:contentTypeVersion="13" ma:contentTypeDescription="Vytvoří nový dokument" ma:contentTypeScope="" ma:versionID="250c5c54f3393949e85764b290128eaa">
  <xsd:schema xmlns:xsd="http://www.w3.org/2001/XMLSchema" xmlns:xs="http://www.w3.org/2001/XMLSchema" xmlns:p="http://schemas.microsoft.com/office/2006/metadata/properties" xmlns:ns2="a2bec70c-4335-4332-91ed-836b708e14e5" xmlns:ns3="2ab1d26c-927a-416f-83ed-5dc0cc6dd226" targetNamespace="http://schemas.microsoft.com/office/2006/metadata/properties" ma:root="true" ma:fieldsID="fed5f49d487ba8f75f3e48e03e7fb77a" ns2:_="" ns3:_="">
    <xsd:import namespace="a2bec70c-4335-4332-91ed-836b708e14e5"/>
    <xsd:import namespace="2ab1d26c-927a-416f-83ed-5dc0cc6dd2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bec70c-4335-4332-91ed-836b708e14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Date" ma:index="20"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ab1d26c-927a-416f-83ed-5dc0cc6dd226"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48FD71-D40B-42CE-84B2-4D5AFB57F2EF}">
  <ds:schemaRefs>
    <ds:schemaRef ds:uri="http://schemas.microsoft.com/sharepoint/v3/contenttype/forms"/>
  </ds:schemaRefs>
</ds:datastoreItem>
</file>

<file path=customXml/itemProps2.xml><?xml version="1.0" encoding="utf-8"?>
<ds:datastoreItem xmlns:ds="http://schemas.openxmlformats.org/officeDocument/2006/customXml" ds:itemID="{FAA6889E-C3EC-4EEB-A22F-6EEFB7292C6E}">
  <ds:schemaRefs>
    <ds:schemaRef ds:uri="http://schemas.microsoft.com/office/2006/metadata/properties"/>
    <ds:schemaRef ds:uri="http://schemas.microsoft.com/office/infopath/2007/PartnerControls"/>
    <ds:schemaRef ds:uri="a2bec70c-4335-4332-91ed-836b708e14e5"/>
  </ds:schemaRefs>
</ds:datastoreItem>
</file>

<file path=customXml/itemProps3.xml><?xml version="1.0" encoding="utf-8"?>
<ds:datastoreItem xmlns:ds="http://schemas.openxmlformats.org/officeDocument/2006/customXml" ds:itemID="{9CAEE95D-810E-45B6-89AE-1C804C414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bec70c-4335-4332-91ed-836b708e14e5"/>
    <ds:schemaRef ds:uri="2ab1d26c-927a-416f-83ed-5dc0cc6dd2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2787</TotalTime>
  <Words>3092</Words>
  <Application>Microsoft Macintosh PowerPoint</Application>
  <PresentationFormat>Custom</PresentationFormat>
  <Paragraphs>495</Paragraphs>
  <Slides>36</Slides>
  <Notes>18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Motiv Office</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PowerPoint Presentation</vt:lpstr>
      <vt:lpstr>Why are we here today?</vt:lpstr>
      <vt:lpstr>PowerPoint Presentation</vt:lpstr>
      <vt:lpstr>A semi-formal speaking situation…  networking at a conference   Think of some examples of language that might be useful here….</vt:lpstr>
      <vt:lpstr>At a conference in Beijing in the summer just before lunch #1</vt:lpstr>
      <vt:lpstr>At a conference in Beijing in the summer just before lunch #2</vt:lpstr>
      <vt:lpstr>What do speaking skills involve?</vt:lpstr>
      <vt:lpstr>What do speaking skills involve?</vt:lpstr>
      <vt:lpstr>PowerPoint Presentation</vt:lpstr>
      <vt:lpstr>PowerPoint Presentation</vt:lpstr>
      <vt:lpstr>PowerPoint Presentation</vt:lpstr>
      <vt:lpstr>Seminars: management and participation strategies </vt:lpstr>
      <vt:lpstr>Lectures &amp; Presentations: functional language </vt:lpstr>
      <vt:lpstr>Seminars: management and participation strategies </vt:lpstr>
      <vt:lpstr>Summary</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Libor Štěpánek</dc:creator>
  <cp:lastModifiedBy>Alex Floyd</cp:lastModifiedBy>
  <cp:revision>105</cp:revision>
  <cp:lastPrinted>2020-07-22T07:02:41Z</cp:lastPrinted>
  <dcterms:created xsi:type="dcterms:W3CDTF">2018-07-06T09:59:32Z</dcterms:created>
  <dcterms:modified xsi:type="dcterms:W3CDTF">2020-07-22T09:47:44Z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0x0101001B606D6AC8D230479D8F32D60BB5F7B1</vt:lpwstr>
  </property>
</Properties>
</file>