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7" r:id="rId5"/>
    <p:sldId id="324" r:id="rId6"/>
    <p:sldId id="327" r:id="rId7"/>
    <p:sldId id="275" r:id="rId8"/>
    <p:sldId id="291" r:id="rId9"/>
    <p:sldId id="325" r:id="rId10"/>
    <p:sldId id="292" r:id="rId11"/>
    <p:sldId id="295" r:id="rId12"/>
    <p:sldId id="296" r:id="rId13"/>
    <p:sldId id="262" r:id="rId14"/>
    <p:sldId id="299" r:id="rId15"/>
    <p:sldId id="300" r:id="rId16"/>
    <p:sldId id="326" r:id="rId17"/>
    <p:sldId id="301" r:id="rId18"/>
    <p:sldId id="302" r:id="rId19"/>
    <p:sldId id="303" r:id="rId20"/>
    <p:sldId id="312" r:id="rId21"/>
    <p:sldId id="304" r:id="rId22"/>
    <p:sldId id="313" r:id="rId23"/>
    <p:sldId id="314" r:id="rId24"/>
    <p:sldId id="315" r:id="rId25"/>
    <p:sldId id="316" r:id="rId26"/>
    <p:sldId id="317" r:id="rId27"/>
    <p:sldId id="318" r:id="rId28"/>
    <p:sldId id="305" r:id="rId29"/>
    <p:sldId id="306" r:id="rId30"/>
    <p:sldId id="319" r:id="rId31"/>
    <p:sldId id="308" r:id="rId32"/>
    <p:sldId id="307" r:id="rId33"/>
    <p:sldId id="320" r:id="rId34"/>
    <p:sldId id="321" r:id="rId35"/>
    <p:sldId id="330" r:id="rId36"/>
    <p:sldId id="309" r:id="rId37"/>
    <p:sldId id="310" r:id="rId38"/>
    <p:sldId id="328" r:id="rId39"/>
    <p:sldId id="311" r:id="rId40"/>
    <p:sldId id="322" r:id="rId41"/>
    <p:sldId id="323" r:id="rId42"/>
    <p:sldId id="329" r:id="rId43"/>
    <p:sldId id="264" r:id="rId44"/>
    <p:sldId id="269" r:id="rId45"/>
  </p:sldIdLst>
  <p:sldSz cx="12192000" cy="6858000"/>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36" y="-1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4988D9B-14E6-495B-B5B4-C9A05317D190}" type="datetimeFigureOut">
              <a:rPr lang="cs-CZ" smtClean="0"/>
              <a:t>22/07/20</a:t>
            </a:fld>
            <a:endParaRPr lang="cs-CZ"/>
          </a:p>
        </p:txBody>
      </p:sp>
      <p:sp>
        <p:nvSpPr>
          <p:cNvPr id="4" name="Zástupný symbol pro zápatí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10714B9-39F3-4AF4-8166-506DFDE7C3CE}" type="slidenum">
              <a:rPr lang="cs-CZ" smtClean="0"/>
              <a:t>‹#›</a:t>
            </a:fld>
            <a:endParaRPr lang="cs-CZ"/>
          </a:p>
        </p:txBody>
      </p:sp>
    </p:spTree>
    <p:extLst>
      <p:ext uri="{BB962C8B-B14F-4D97-AF65-F5344CB8AC3E}">
        <p14:creationId xmlns:p14="http://schemas.microsoft.com/office/powerpoint/2010/main" val="2987622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A8B85A1-8961-41B0-8475-65B8FAF0CA07}" type="datetimeFigureOut">
              <a:rPr lang="cs-CZ" smtClean="0"/>
              <a:t>22/07/20</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C8A9467-45B3-4B62-926B-C3649322D63A}" type="slidenum">
              <a:rPr lang="cs-CZ" smtClean="0"/>
              <a:t>‹#›</a:t>
            </a:fld>
            <a:endParaRPr lang="cs-CZ"/>
          </a:p>
        </p:txBody>
      </p:sp>
    </p:spTree>
    <p:extLst>
      <p:ext uri="{BB962C8B-B14F-4D97-AF65-F5344CB8AC3E}">
        <p14:creationId xmlns:p14="http://schemas.microsoft.com/office/powerpoint/2010/main" val="227717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859780-2431-4C92-88F7-5F19C81ADDBC}" type="slidenum">
              <a:rPr lang="cs-CZ" altLang="cs-CZ"/>
              <a:pPr/>
              <a:t>1</a:t>
            </a:fld>
            <a:endParaRPr lang="cs-CZ" altLang="cs-CZ"/>
          </a:p>
        </p:txBody>
      </p:sp>
      <p:sp>
        <p:nvSpPr>
          <p:cNvPr id="204802" name="Rectangle 7"/>
          <p:cNvSpPr txBox="1">
            <a:spLocks noGrp="1" noChangeArrowheads="1"/>
          </p:cNvSpPr>
          <p:nvPr/>
        </p:nvSpPr>
        <p:spPr bwMode="auto">
          <a:xfrm>
            <a:off x="3816574" y="10237215"/>
            <a:ext cx="2919748" cy="53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95" tIns="45747" rIns="91495" bIns="4574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fontAlgn="base">
              <a:spcBef>
                <a:spcPct val="30000"/>
              </a:spcBef>
              <a:spcAft>
                <a:spcPct val="0"/>
              </a:spcAft>
              <a:defRPr sz="1200">
                <a:solidFill>
                  <a:schemeClr val="tx1"/>
                </a:solidFill>
                <a:latin typeface="Arial" charset="0"/>
              </a:defRPr>
            </a:lvl6pPr>
            <a:lvl7pPr marL="2971800" indent="-228600" fontAlgn="base">
              <a:spcBef>
                <a:spcPct val="30000"/>
              </a:spcBef>
              <a:spcAft>
                <a:spcPct val="0"/>
              </a:spcAft>
              <a:defRPr sz="1200">
                <a:solidFill>
                  <a:schemeClr val="tx1"/>
                </a:solidFill>
                <a:latin typeface="Arial" charset="0"/>
              </a:defRPr>
            </a:lvl7pPr>
            <a:lvl8pPr marL="3429000" indent="-228600" fontAlgn="base">
              <a:spcBef>
                <a:spcPct val="30000"/>
              </a:spcBef>
              <a:spcAft>
                <a:spcPct val="0"/>
              </a:spcAft>
              <a:defRPr sz="1200">
                <a:solidFill>
                  <a:schemeClr val="tx1"/>
                </a:solidFill>
                <a:latin typeface="Arial" charset="0"/>
              </a:defRPr>
            </a:lvl8pPr>
            <a:lvl9pPr marL="3886200" indent="-228600" fontAlgn="base">
              <a:spcBef>
                <a:spcPct val="30000"/>
              </a:spcBef>
              <a:spcAft>
                <a:spcPct val="0"/>
              </a:spcAft>
              <a:defRPr sz="1200">
                <a:solidFill>
                  <a:schemeClr val="tx1"/>
                </a:solidFill>
                <a:latin typeface="Arial" charset="0"/>
              </a:defRPr>
            </a:lvl9pPr>
          </a:lstStyle>
          <a:p>
            <a:pPr algn="r">
              <a:spcBef>
                <a:spcPct val="0"/>
              </a:spcBef>
            </a:pPr>
            <a:fld id="{BFE7CC7D-6B0A-4179-A889-48F4DEED92DD}" type="slidenum">
              <a:rPr lang="cs-CZ" altLang="cs-CZ"/>
              <a:pPr algn="r">
                <a:spcBef>
                  <a:spcPct val="0"/>
                </a:spcBef>
              </a:pPr>
              <a:t>1</a:t>
            </a:fld>
            <a:endParaRPr lang="cs-CZ" altLang="cs-CZ"/>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lIns="91495" tIns="45747" rIns="91495" bIns="45747"/>
          <a:lstStyle/>
          <a:p>
            <a:endParaRPr lang="cs-CZ" altLang="cs-CZ"/>
          </a:p>
        </p:txBody>
      </p:sp>
    </p:spTree>
    <p:extLst>
      <p:ext uri="{BB962C8B-B14F-4D97-AF65-F5344CB8AC3E}">
        <p14:creationId xmlns:p14="http://schemas.microsoft.com/office/powerpoint/2010/main" val="2082938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dirty="0"/>
          </a:p>
        </p:txBody>
      </p:sp>
    </p:spTree>
    <p:extLst>
      <p:ext uri="{BB962C8B-B14F-4D97-AF65-F5344CB8AC3E}">
        <p14:creationId xmlns:p14="http://schemas.microsoft.com/office/powerpoint/2010/main" val="388132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15</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18</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20</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21</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22</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a:t>
            </a:fld>
            <a:endParaRPr lang="cs-CZ" altLang="cs-CZ" dirty="0"/>
          </a:p>
        </p:txBody>
      </p:sp>
    </p:spTree>
    <p:extLst>
      <p:ext uri="{BB962C8B-B14F-4D97-AF65-F5344CB8AC3E}">
        <p14:creationId xmlns:p14="http://schemas.microsoft.com/office/powerpoint/2010/main" val="4285232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23</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24</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25</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26</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27</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28</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29</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30</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31</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32</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a:t>
            </a:fld>
            <a:endParaRPr lang="cs-CZ" altLang="cs-CZ" dirty="0"/>
          </a:p>
        </p:txBody>
      </p:sp>
    </p:spTree>
    <p:extLst>
      <p:ext uri="{BB962C8B-B14F-4D97-AF65-F5344CB8AC3E}">
        <p14:creationId xmlns:p14="http://schemas.microsoft.com/office/powerpoint/2010/main" val="2028730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33</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34</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35</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36</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37</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38</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39</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40</a:t>
            </a:fld>
            <a:endParaRPr lang="cs-CZ" altLang="cs-CZ" dirty="0"/>
          </a:p>
        </p:txBody>
      </p:sp>
    </p:spTree>
    <p:extLst>
      <p:ext uri="{BB962C8B-B14F-4D97-AF65-F5344CB8AC3E}">
        <p14:creationId xmlns:p14="http://schemas.microsoft.com/office/powerpoint/2010/main" val="117195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EF581ED-389F-4C98-AAF3-C12976F84A51}" type="slidenum">
              <a:rPr lang="cs-CZ" altLang="cs-CZ"/>
              <a:pPr/>
              <a:t>41</a:t>
            </a:fld>
            <a:endParaRPr lang="cs-CZ" altLang="cs-CZ"/>
          </a:p>
        </p:txBody>
      </p:sp>
      <p:sp>
        <p:nvSpPr>
          <p:cNvPr id="244738" name="Rectangle 7"/>
          <p:cNvSpPr txBox="1">
            <a:spLocks noGrp="1" noChangeArrowheads="1"/>
          </p:cNvSpPr>
          <p:nvPr/>
        </p:nvSpPr>
        <p:spPr bwMode="auto">
          <a:xfrm>
            <a:off x="3816574" y="10237215"/>
            <a:ext cx="2919748" cy="53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95" tIns="45747" rIns="91495" bIns="4574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fontAlgn="base">
              <a:spcBef>
                <a:spcPct val="30000"/>
              </a:spcBef>
              <a:spcAft>
                <a:spcPct val="0"/>
              </a:spcAft>
              <a:defRPr sz="1200">
                <a:solidFill>
                  <a:schemeClr val="tx1"/>
                </a:solidFill>
                <a:latin typeface="Arial" charset="0"/>
              </a:defRPr>
            </a:lvl6pPr>
            <a:lvl7pPr marL="2971800" indent="-228600" fontAlgn="base">
              <a:spcBef>
                <a:spcPct val="30000"/>
              </a:spcBef>
              <a:spcAft>
                <a:spcPct val="0"/>
              </a:spcAft>
              <a:defRPr sz="1200">
                <a:solidFill>
                  <a:schemeClr val="tx1"/>
                </a:solidFill>
                <a:latin typeface="Arial" charset="0"/>
              </a:defRPr>
            </a:lvl7pPr>
            <a:lvl8pPr marL="3429000" indent="-228600" fontAlgn="base">
              <a:spcBef>
                <a:spcPct val="30000"/>
              </a:spcBef>
              <a:spcAft>
                <a:spcPct val="0"/>
              </a:spcAft>
              <a:defRPr sz="1200">
                <a:solidFill>
                  <a:schemeClr val="tx1"/>
                </a:solidFill>
                <a:latin typeface="Arial" charset="0"/>
              </a:defRPr>
            </a:lvl8pPr>
            <a:lvl9pPr marL="3886200" indent="-228600" fontAlgn="base">
              <a:spcBef>
                <a:spcPct val="30000"/>
              </a:spcBef>
              <a:spcAft>
                <a:spcPct val="0"/>
              </a:spcAft>
              <a:defRPr sz="1200">
                <a:solidFill>
                  <a:schemeClr val="tx1"/>
                </a:solidFill>
                <a:latin typeface="Arial" charset="0"/>
              </a:defRPr>
            </a:lvl9pPr>
          </a:lstStyle>
          <a:p>
            <a:pPr algn="r">
              <a:spcBef>
                <a:spcPct val="0"/>
              </a:spcBef>
            </a:pPr>
            <a:fld id="{0A233639-BA87-444A-A424-DB663084C4A8}" type="slidenum">
              <a:rPr lang="cs-CZ" altLang="cs-CZ"/>
              <a:pPr algn="r">
                <a:spcBef>
                  <a:spcPct val="0"/>
                </a:spcBef>
              </a:pPr>
              <a:t>41</a:t>
            </a:fld>
            <a:endParaRPr lang="cs-CZ" altLang="cs-CZ"/>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p:spPr>
        <p:txBody>
          <a:bodyPr lIns="91495" tIns="45747" rIns="91495" bIns="45747"/>
          <a:lstStyle/>
          <a:p>
            <a:endParaRPr lang="cs-CZ" altLang="cs-CZ"/>
          </a:p>
        </p:txBody>
      </p:sp>
    </p:spTree>
    <p:extLst>
      <p:ext uri="{BB962C8B-B14F-4D97-AF65-F5344CB8AC3E}">
        <p14:creationId xmlns:p14="http://schemas.microsoft.com/office/powerpoint/2010/main" val="356028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a:t>
            </a:fld>
            <a:endParaRPr lang="cs-CZ" altLang="cs-CZ" dirty="0"/>
          </a:p>
        </p:txBody>
      </p:sp>
    </p:spTree>
    <p:extLst>
      <p:ext uri="{BB962C8B-B14F-4D97-AF65-F5344CB8AC3E}">
        <p14:creationId xmlns:p14="http://schemas.microsoft.com/office/powerpoint/2010/main" val="228368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8</a:t>
            </a:fld>
            <a:endParaRPr lang="cs-CZ" altLang="cs-CZ" dirty="0"/>
          </a:p>
        </p:txBody>
      </p:sp>
    </p:spTree>
    <p:extLst>
      <p:ext uri="{BB962C8B-B14F-4D97-AF65-F5344CB8AC3E}">
        <p14:creationId xmlns:p14="http://schemas.microsoft.com/office/powerpoint/2010/main" val="256091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9</a:t>
            </a:fld>
            <a:endParaRPr lang="cs-CZ" altLang="cs-CZ" dirty="0"/>
          </a:p>
        </p:txBody>
      </p:sp>
    </p:spTree>
    <p:extLst>
      <p:ext uri="{BB962C8B-B14F-4D97-AF65-F5344CB8AC3E}">
        <p14:creationId xmlns:p14="http://schemas.microsoft.com/office/powerpoint/2010/main" val="371820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10</a:t>
            </a:fld>
            <a:endParaRPr lang="cs-CZ" altLang="cs-CZ" dirty="0"/>
          </a:p>
        </p:txBody>
      </p:sp>
    </p:spTree>
    <p:extLst>
      <p:ext uri="{BB962C8B-B14F-4D97-AF65-F5344CB8AC3E}">
        <p14:creationId xmlns:p14="http://schemas.microsoft.com/office/powerpoint/2010/main" val="388132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11</a:t>
            </a:fld>
            <a:endParaRPr lang="cs-CZ" altLang="cs-CZ" dirty="0"/>
          </a:p>
        </p:txBody>
      </p:sp>
    </p:spTree>
    <p:extLst>
      <p:ext uri="{BB962C8B-B14F-4D97-AF65-F5344CB8AC3E}">
        <p14:creationId xmlns:p14="http://schemas.microsoft.com/office/powerpoint/2010/main" val="388132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12</a:t>
            </a:fld>
            <a:endParaRPr lang="cs-CZ" altLang="cs-CZ" dirty="0"/>
          </a:p>
        </p:txBody>
      </p:sp>
    </p:spTree>
    <p:extLst>
      <p:ext uri="{BB962C8B-B14F-4D97-AF65-F5344CB8AC3E}">
        <p14:creationId xmlns:p14="http://schemas.microsoft.com/office/powerpoint/2010/main" val="388132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03AEB6B8-6354-4AA1-B295-1D66B85BFCB8}" type="datetimeFigureOut">
              <a:rPr lang="cs-CZ" smtClean="0"/>
              <a:t>22/07/20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245542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3AEB6B8-6354-4AA1-B295-1D66B85BFCB8}" type="datetimeFigureOut">
              <a:rPr lang="cs-CZ" smtClean="0"/>
              <a:t>22/07/20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262428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3AEB6B8-6354-4AA1-B295-1D66B85BFCB8}" type="datetimeFigureOut">
              <a:rPr lang="cs-CZ" smtClean="0"/>
              <a:t>22/07/20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418664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3AEB6B8-6354-4AA1-B295-1D66B85BFCB8}" type="datetimeFigureOut">
              <a:rPr lang="cs-CZ" smtClean="0"/>
              <a:t>22/07/20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237364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03AEB6B8-6354-4AA1-B295-1D66B85BFCB8}" type="datetimeFigureOut">
              <a:rPr lang="cs-CZ" smtClean="0"/>
              <a:t>22/07/20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151758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3AEB6B8-6354-4AA1-B295-1D66B85BFCB8}" type="datetimeFigureOut">
              <a:rPr lang="cs-CZ" smtClean="0"/>
              <a:t>22/07/20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309528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3AEB6B8-6354-4AA1-B295-1D66B85BFCB8}" type="datetimeFigureOut">
              <a:rPr lang="cs-CZ" smtClean="0"/>
              <a:t>22/07/20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417514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3AEB6B8-6354-4AA1-B295-1D66B85BFCB8}" type="datetimeFigureOut">
              <a:rPr lang="cs-CZ" smtClean="0"/>
              <a:t>22/07/20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325838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3AEB6B8-6354-4AA1-B295-1D66B85BFCB8}" type="datetimeFigureOut">
              <a:rPr lang="cs-CZ" smtClean="0"/>
              <a:t>22/07/20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71442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03AEB6B8-6354-4AA1-B295-1D66B85BFCB8}" type="datetimeFigureOut">
              <a:rPr lang="cs-CZ" smtClean="0"/>
              <a:t>22/07/20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349184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03AEB6B8-6354-4AA1-B295-1D66B85BFCB8}" type="datetimeFigureOut">
              <a:rPr lang="cs-CZ" smtClean="0"/>
              <a:t>22/07/20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4A854F-BDFF-4DFA-98C0-E8227A84003C}" type="slidenum">
              <a:rPr lang="cs-CZ" smtClean="0"/>
              <a:t>‹#›</a:t>
            </a:fld>
            <a:endParaRPr lang="cs-CZ"/>
          </a:p>
        </p:txBody>
      </p:sp>
    </p:spTree>
    <p:extLst>
      <p:ext uri="{BB962C8B-B14F-4D97-AF65-F5344CB8AC3E}">
        <p14:creationId xmlns:p14="http://schemas.microsoft.com/office/powerpoint/2010/main" val="22108686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EB6B8-6354-4AA1-B295-1D66B85BFCB8}" type="datetimeFigureOut">
              <a:rPr lang="cs-CZ" smtClean="0"/>
              <a:t>22/07/20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A854F-BDFF-4DFA-98C0-E8227A84003C}" type="slidenum">
              <a:rPr lang="cs-CZ" smtClean="0"/>
              <a:t>‹#›</a:t>
            </a:fld>
            <a:endParaRPr lang="cs-CZ"/>
          </a:p>
        </p:txBody>
      </p:sp>
    </p:spTree>
    <p:extLst>
      <p:ext uri="{BB962C8B-B14F-4D97-AF65-F5344CB8AC3E}">
        <p14:creationId xmlns:p14="http://schemas.microsoft.com/office/powerpoint/2010/main" val="3390493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heacademy.ac.uk/events/archive/2513"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heacademy.ac.uk/bgd/delivering.html"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2.jpe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1905181" y="1029485"/>
            <a:ext cx="8351837" cy="2736850"/>
          </a:xfrm>
        </p:spPr>
        <p:txBody>
          <a:bodyPr>
            <a:normAutofit lnSpcReduction="10000"/>
          </a:bodyPr>
          <a:lstStyle/>
          <a:p>
            <a:pPr algn="ctr">
              <a:buFontTx/>
              <a:buNone/>
            </a:pPr>
            <a:r>
              <a:rPr lang="en-GB" altLang="cs-CZ" sz="4400" b="1" dirty="0" smtClean="0">
                <a:effectLst>
                  <a:outerShdw blurRad="38100" dist="38100" dir="2700000" algn="tl">
                    <a:srgbClr val="FFFFFF"/>
                  </a:outerShdw>
                </a:effectLst>
              </a:rPr>
              <a:t>English Writing Skills </a:t>
            </a:r>
          </a:p>
          <a:p>
            <a:pPr algn="ctr">
              <a:buFontTx/>
              <a:buNone/>
            </a:pPr>
            <a:r>
              <a:rPr lang="en-GB" altLang="cs-CZ" sz="4400" b="1" dirty="0" smtClean="0">
                <a:effectLst>
                  <a:outerShdw blurRad="38100" dist="38100" dir="2700000" algn="tl">
                    <a:srgbClr val="FFFFFF"/>
                  </a:outerShdw>
                </a:effectLst>
              </a:rPr>
              <a:t>for Teaching</a:t>
            </a:r>
            <a:endParaRPr lang="en-GB" altLang="cs-CZ" sz="4400" b="1" i="1" dirty="0"/>
          </a:p>
          <a:p>
            <a:pPr>
              <a:buFontTx/>
              <a:buNone/>
            </a:pPr>
            <a:endParaRPr lang="en-GB" altLang="cs-CZ" sz="1800" b="1" dirty="0" smtClean="0">
              <a:latin typeface="Arial Narrow" pitchFamily="34" charset="0"/>
            </a:endParaRPr>
          </a:p>
          <a:p>
            <a:pPr>
              <a:buFontTx/>
              <a:buNone/>
            </a:pPr>
            <a:r>
              <a:rPr lang="en-GB" altLang="cs-CZ" sz="1800" b="1" dirty="0" smtClean="0">
                <a:latin typeface="Arial Narrow" pitchFamily="34" charset="0"/>
              </a:rPr>
              <a:t>			           Alex Floyd  -  </a:t>
            </a:r>
            <a:r>
              <a:rPr lang="en-GB" altLang="cs-CZ" sz="1800" b="1" dirty="0" err="1" smtClean="0">
                <a:latin typeface="Arial Narrow" pitchFamily="34" charset="0"/>
              </a:rPr>
              <a:t>alex.floyd@cjv.muni.cz</a:t>
            </a:r>
            <a:endParaRPr lang="en-GB" altLang="cs-CZ" sz="1800" b="1" dirty="0">
              <a:latin typeface="Arial Narrow" pitchFamily="34" charset="0"/>
            </a:endParaRPr>
          </a:p>
          <a:p>
            <a:pPr>
              <a:buFontTx/>
              <a:buNone/>
            </a:pPr>
            <a:r>
              <a:rPr lang="cs-CZ" altLang="cs-CZ" sz="4000" dirty="0"/>
              <a:t>						</a:t>
            </a:r>
            <a:endParaRPr lang="en-GB" altLang="cs-CZ" sz="4000" i="1" dirty="0">
              <a:latin typeface="Arial Narrow" pitchFamily="34" charset="0"/>
            </a:endParaRPr>
          </a:p>
          <a:p>
            <a:pPr>
              <a:buFontTx/>
              <a:buNone/>
            </a:pPr>
            <a:endParaRPr lang="en-GB" altLang="cs-CZ" sz="4000" dirty="0">
              <a:latin typeface="Arial Narrow"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985" y="3429610"/>
            <a:ext cx="3200797" cy="2133865"/>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180" y="3429610"/>
            <a:ext cx="3200799" cy="2133865"/>
          </a:xfrm>
          <a:prstGeom prst="rect">
            <a:avLst/>
          </a:prstGeom>
        </p:spPr>
      </p:pic>
      <p:pic>
        <p:nvPicPr>
          <p:cNvPr id="11" name="Obráze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7898" y="3429611"/>
            <a:ext cx="3200798" cy="2133865"/>
          </a:xfrm>
          <a:prstGeom prst="rect">
            <a:avLst/>
          </a:prstGeom>
        </p:spPr>
      </p:pic>
      <p:pic>
        <p:nvPicPr>
          <p:cNvPr id="9" name="Obráze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3028384" cy="1332411"/>
          </a:xfrm>
          <a:prstGeom prst="rect">
            <a:avLst/>
          </a:prstGeom>
        </p:spPr>
      </p:pic>
      <p:pic>
        <p:nvPicPr>
          <p:cNvPr id="10" name="Obráze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28982" y="5773784"/>
            <a:ext cx="3110469" cy="912404"/>
          </a:xfrm>
          <a:prstGeom prst="rect">
            <a:avLst/>
          </a:prstGeom>
        </p:spPr>
      </p:pic>
    </p:spTree>
    <p:extLst>
      <p:ext uri="{BB962C8B-B14F-4D97-AF65-F5344CB8AC3E}">
        <p14:creationId xmlns:p14="http://schemas.microsoft.com/office/powerpoint/2010/main" val="35393278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90360"/>
            <a:ext cx="10515600" cy="1325563"/>
          </a:xfrm>
        </p:spPr>
        <p:txBody>
          <a:bodyPr>
            <a:normAutofit/>
          </a:bodyPr>
          <a:lstStyle/>
          <a:p>
            <a:pPr algn="ctr"/>
            <a:r>
              <a:rPr lang="cs-CZ" altLang="cs-CZ" sz="3200" i="1" dirty="0" err="1">
                <a:solidFill>
                  <a:srgbClr val="0000FF"/>
                </a:solidFill>
                <a:latin typeface="Calibri"/>
                <a:cs typeface="Calibri"/>
              </a:rPr>
              <a:t>What</a:t>
            </a:r>
            <a:r>
              <a:rPr lang="cs-CZ" altLang="cs-CZ" sz="3200" i="1" dirty="0">
                <a:solidFill>
                  <a:srgbClr val="0000FF"/>
                </a:solidFill>
                <a:latin typeface="Calibri"/>
                <a:cs typeface="Calibri"/>
              </a:rPr>
              <a:t> do </a:t>
            </a:r>
            <a:r>
              <a:rPr lang="cs-CZ" altLang="cs-CZ" sz="3200" i="1" dirty="0" err="1">
                <a:solidFill>
                  <a:srgbClr val="0000FF"/>
                </a:solidFill>
                <a:latin typeface="Calibri"/>
                <a:cs typeface="Calibri"/>
              </a:rPr>
              <a:t>you</a:t>
            </a:r>
            <a:r>
              <a:rPr lang="cs-CZ" altLang="cs-CZ" sz="3200" i="1" dirty="0">
                <a:solidFill>
                  <a:srgbClr val="0000FF"/>
                </a:solidFill>
                <a:latin typeface="Calibri"/>
                <a:cs typeface="Calibri"/>
              </a:rPr>
              <a:t> </a:t>
            </a:r>
            <a:r>
              <a:rPr lang="cs-CZ" altLang="cs-CZ" sz="3200" i="1" dirty="0" err="1">
                <a:solidFill>
                  <a:srgbClr val="0000FF"/>
                </a:solidFill>
                <a:latin typeface="Calibri"/>
                <a:cs typeface="Calibri"/>
              </a:rPr>
              <a:t>think</a:t>
            </a:r>
            <a:r>
              <a:rPr lang="cs-CZ" altLang="cs-CZ" sz="3200" i="1" dirty="0">
                <a:solidFill>
                  <a:srgbClr val="0000FF"/>
                </a:solidFill>
                <a:latin typeface="Calibri"/>
                <a:cs typeface="Calibri"/>
              </a:rPr>
              <a:t> </a:t>
            </a:r>
            <a:r>
              <a:rPr lang="cs-CZ" altLang="cs-CZ" sz="3200" i="1" dirty="0" err="1">
                <a:solidFill>
                  <a:srgbClr val="0000FF"/>
                </a:solidFill>
                <a:latin typeface="Calibri"/>
                <a:cs typeface="Calibri"/>
              </a:rPr>
              <a:t>of</a:t>
            </a:r>
            <a:r>
              <a:rPr lang="cs-CZ" altLang="cs-CZ" sz="3200" i="1" dirty="0">
                <a:solidFill>
                  <a:srgbClr val="0000FF"/>
                </a:solidFill>
                <a:latin typeface="Calibri"/>
                <a:cs typeface="Calibri"/>
              </a:rPr>
              <a:t> </a:t>
            </a:r>
            <a:r>
              <a:rPr lang="cs-CZ" altLang="cs-CZ" sz="3200" i="1" dirty="0" err="1">
                <a:solidFill>
                  <a:srgbClr val="0000FF"/>
                </a:solidFill>
                <a:latin typeface="Calibri"/>
                <a:cs typeface="Calibri"/>
              </a:rPr>
              <a:t>the</a:t>
            </a:r>
            <a:r>
              <a:rPr lang="cs-CZ" altLang="cs-CZ" sz="3200" i="1" dirty="0">
                <a:solidFill>
                  <a:srgbClr val="0000FF"/>
                </a:solidFill>
                <a:latin typeface="Calibri"/>
                <a:cs typeface="Calibri"/>
              </a:rPr>
              <a:t> email </a:t>
            </a:r>
            <a:r>
              <a:rPr lang="cs-CZ" altLang="cs-CZ" sz="3200" i="1" dirty="0" err="1" smtClean="0">
                <a:solidFill>
                  <a:srgbClr val="0000FF"/>
                </a:solidFill>
                <a:latin typeface="Calibri"/>
                <a:cs typeface="Calibri"/>
              </a:rPr>
              <a:t>below</a:t>
            </a:r>
            <a:r>
              <a:rPr lang="cs-CZ" altLang="cs-CZ" sz="3200" i="1" dirty="0">
                <a:solidFill>
                  <a:srgbClr val="0000FF"/>
                </a:solidFill>
                <a:latin typeface="Calibri"/>
                <a:cs typeface="Calibri"/>
              </a:rPr>
              <a:t>?</a:t>
            </a:r>
            <a:endParaRPr lang="cs-CZ" sz="3200" b="1" i="1" dirty="0">
              <a:solidFill>
                <a:srgbClr val="0000FF"/>
              </a:solidFill>
              <a:latin typeface="Calibri"/>
              <a:cs typeface="Calibri"/>
            </a:endParaRPr>
          </a:p>
        </p:txBody>
      </p:sp>
      <p:sp>
        <p:nvSpPr>
          <p:cNvPr id="5" name="Zástupný symbol pro obsah 4"/>
          <p:cNvSpPr>
            <a:spLocks noGrp="1"/>
          </p:cNvSpPr>
          <p:nvPr>
            <p:ph idx="1"/>
          </p:nvPr>
        </p:nvSpPr>
        <p:spPr>
          <a:xfrm>
            <a:off x="598671" y="1651382"/>
            <a:ext cx="10779034" cy="4351338"/>
          </a:xfrm>
        </p:spPr>
        <p:txBody>
          <a:bodyPr>
            <a:normAutofit lnSpcReduction="10000"/>
          </a:bodyPr>
          <a:lstStyle/>
          <a:p>
            <a:pPr marL="0" indent="0">
              <a:buNone/>
            </a:pPr>
            <a:r>
              <a:rPr lang="cs-CZ" sz="2000" dirty="0" err="1" smtClean="0"/>
              <a:t>Dear</a:t>
            </a:r>
            <a:r>
              <a:rPr lang="cs-CZ" sz="2000" dirty="0" smtClean="0"/>
              <a:t> </a:t>
            </a:r>
            <a:r>
              <a:rPr lang="cs-CZ" sz="2000" dirty="0" err="1" smtClean="0"/>
              <a:t>Professor</a:t>
            </a:r>
            <a:r>
              <a:rPr lang="cs-CZ" sz="2000" dirty="0" smtClean="0"/>
              <a:t> Smith,</a:t>
            </a:r>
          </a:p>
          <a:p>
            <a:pPr marL="0" indent="0">
              <a:buNone/>
            </a:pPr>
            <a:endParaRPr lang="cs-CZ" sz="2000" dirty="0" smtClean="0"/>
          </a:p>
          <a:p>
            <a:pPr marL="0" indent="0">
              <a:buNone/>
            </a:pPr>
            <a:r>
              <a:rPr lang="cs-CZ" sz="2000" dirty="0" smtClean="0"/>
              <a:t>I </a:t>
            </a:r>
            <a:r>
              <a:rPr lang="cs-CZ" sz="2000" dirty="0" err="1" smtClean="0"/>
              <a:t>would</a:t>
            </a:r>
            <a:r>
              <a:rPr lang="cs-CZ" sz="2000" dirty="0" smtClean="0"/>
              <a:t> </a:t>
            </a:r>
            <a:r>
              <a:rPr lang="cs-CZ" sz="2000" dirty="0" err="1" smtClean="0"/>
              <a:t>like</a:t>
            </a:r>
            <a:r>
              <a:rPr lang="cs-CZ" sz="2000" dirty="0" smtClean="0"/>
              <a:t> to </a:t>
            </a:r>
            <a:r>
              <a:rPr lang="cs-CZ" sz="2000" dirty="0" err="1" smtClean="0"/>
              <a:t>request</a:t>
            </a:r>
            <a:r>
              <a:rPr lang="cs-CZ" sz="2000" dirty="0" smtClean="0"/>
              <a:t> a </a:t>
            </a:r>
            <a:r>
              <a:rPr lang="cs-CZ" sz="2000" dirty="0" err="1" smtClean="0"/>
              <a:t>vacation</a:t>
            </a:r>
            <a:r>
              <a:rPr lang="cs-CZ" sz="2000" dirty="0" smtClean="0"/>
              <a:t> </a:t>
            </a:r>
            <a:r>
              <a:rPr lang="cs-CZ" sz="2000" dirty="0" err="1" smtClean="0"/>
              <a:t>from</a:t>
            </a:r>
            <a:r>
              <a:rPr lang="cs-CZ" sz="2000" dirty="0" smtClean="0"/>
              <a:t> </a:t>
            </a:r>
            <a:r>
              <a:rPr lang="cs-CZ" sz="2000" dirty="0" err="1" smtClean="0"/>
              <a:t>Monday</a:t>
            </a:r>
            <a:r>
              <a:rPr lang="cs-CZ" sz="2000" dirty="0" smtClean="0"/>
              <a:t> </a:t>
            </a:r>
            <a:r>
              <a:rPr lang="cs-CZ" sz="2000" dirty="0" err="1" smtClean="0"/>
              <a:t>March</a:t>
            </a:r>
            <a:r>
              <a:rPr lang="cs-CZ" sz="2000" dirty="0" smtClean="0"/>
              <a:t> 9th </a:t>
            </a:r>
            <a:r>
              <a:rPr lang="cs-CZ" sz="2000" dirty="0" err="1" smtClean="0"/>
              <a:t>until</a:t>
            </a:r>
            <a:r>
              <a:rPr lang="cs-CZ" sz="2000" dirty="0" smtClean="0"/>
              <a:t> </a:t>
            </a:r>
            <a:r>
              <a:rPr lang="cs-CZ" sz="2000" dirty="0" err="1" smtClean="0"/>
              <a:t>Friday</a:t>
            </a:r>
            <a:r>
              <a:rPr lang="cs-CZ" sz="2000" dirty="0" smtClean="0"/>
              <a:t> </a:t>
            </a:r>
            <a:r>
              <a:rPr lang="cs-CZ" sz="2000" dirty="0" err="1" smtClean="0"/>
              <a:t>March</a:t>
            </a:r>
            <a:r>
              <a:rPr lang="cs-CZ" sz="2000" dirty="0" smtClean="0"/>
              <a:t> 13th.</a:t>
            </a:r>
          </a:p>
          <a:p>
            <a:pPr marL="0" indent="0">
              <a:buNone/>
            </a:pPr>
            <a:r>
              <a:rPr lang="cs-CZ" sz="2000" dirty="0" smtClean="0"/>
              <a:t> </a:t>
            </a:r>
            <a:endParaRPr lang="cs-CZ" sz="2000" dirty="0"/>
          </a:p>
          <a:p>
            <a:pPr marL="0" indent="0">
              <a:buNone/>
            </a:pPr>
            <a:r>
              <a:rPr lang="cs-CZ" sz="2000" dirty="0" smtClean="0"/>
              <a:t>My </a:t>
            </a:r>
            <a:r>
              <a:rPr lang="cs-CZ" sz="2000" dirty="0" err="1" smtClean="0"/>
              <a:t>current</a:t>
            </a:r>
            <a:r>
              <a:rPr lang="cs-CZ" sz="2000" dirty="0" smtClean="0"/>
              <a:t> </a:t>
            </a:r>
            <a:r>
              <a:rPr lang="cs-CZ" sz="2000" dirty="0" err="1" smtClean="0"/>
              <a:t>projects</a:t>
            </a:r>
            <a:r>
              <a:rPr lang="cs-CZ" sz="2000" dirty="0" smtClean="0"/>
              <a:t> and </a:t>
            </a:r>
            <a:r>
              <a:rPr lang="cs-CZ" sz="2000" dirty="0" err="1" smtClean="0"/>
              <a:t>tasks</a:t>
            </a:r>
            <a:r>
              <a:rPr lang="cs-CZ" sz="2000" dirty="0" smtClean="0"/>
              <a:t> are </a:t>
            </a:r>
            <a:r>
              <a:rPr lang="cs-CZ" sz="2000" dirty="0" err="1" smtClean="0"/>
              <a:t>all</a:t>
            </a:r>
            <a:r>
              <a:rPr lang="cs-CZ" sz="2000" dirty="0" smtClean="0"/>
              <a:t> </a:t>
            </a:r>
            <a:r>
              <a:rPr lang="cs-CZ" sz="2000" dirty="0" err="1" smtClean="0"/>
              <a:t>progressing</a:t>
            </a:r>
            <a:r>
              <a:rPr lang="cs-CZ" sz="2000" dirty="0" smtClean="0"/>
              <a:t> </a:t>
            </a:r>
            <a:r>
              <a:rPr lang="cs-CZ" sz="2000" dirty="0" err="1" smtClean="0"/>
              <a:t>well</a:t>
            </a:r>
            <a:r>
              <a:rPr lang="cs-CZ" sz="2000" dirty="0" smtClean="0"/>
              <a:t>, and I </a:t>
            </a:r>
            <a:r>
              <a:rPr lang="cs-CZ" sz="2000" dirty="0" err="1" smtClean="0"/>
              <a:t>don‘t</a:t>
            </a:r>
            <a:r>
              <a:rPr lang="cs-CZ" sz="2000" dirty="0" smtClean="0"/>
              <a:t> </a:t>
            </a:r>
            <a:r>
              <a:rPr lang="cs-CZ" sz="2000" dirty="0" err="1" smtClean="0"/>
              <a:t>anticipate</a:t>
            </a:r>
            <a:r>
              <a:rPr lang="cs-CZ" sz="2000" dirty="0" smtClean="0"/>
              <a:t> </a:t>
            </a:r>
            <a:r>
              <a:rPr lang="cs-CZ" sz="2000" dirty="0" err="1" smtClean="0"/>
              <a:t>any</a:t>
            </a:r>
            <a:r>
              <a:rPr lang="cs-CZ" sz="2000" dirty="0" smtClean="0"/>
              <a:t> </a:t>
            </a:r>
            <a:r>
              <a:rPr lang="cs-CZ" sz="2000" dirty="0" err="1" smtClean="0"/>
              <a:t>problems</a:t>
            </a:r>
            <a:r>
              <a:rPr lang="cs-CZ" sz="2000" dirty="0" smtClean="0"/>
              <a:t> </a:t>
            </a:r>
            <a:r>
              <a:rPr lang="cs-CZ" sz="2000" dirty="0" err="1" smtClean="0"/>
              <a:t>with</a:t>
            </a:r>
            <a:r>
              <a:rPr lang="cs-CZ" sz="2000" dirty="0" smtClean="0"/>
              <a:t> my </a:t>
            </a:r>
            <a:r>
              <a:rPr lang="cs-CZ" sz="2000" dirty="0" err="1" smtClean="0"/>
              <a:t>overall</a:t>
            </a:r>
            <a:r>
              <a:rPr lang="cs-CZ" sz="2000" dirty="0" smtClean="0"/>
              <a:t> </a:t>
            </a:r>
            <a:r>
              <a:rPr lang="cs-CZ" sz="2000" dirty="0" err="1" smtClean="0"/>
              <a:t>workload</a:t>
            </a:r>
            <a:r>
              <a:rPr lang="cs-CZ" sz="2000" dirty="0" smtClean="0"/>
              <a:t> as a </a:t>
            </a:r>
            <a:r>
              <a:rPr lang="cs-CZ" sz="2000" dirty="0" err="1" smtClean="0"/>
              <a:t>result</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vacation</a:t>
            </a:r>
            <a:r>
              <a:rPr lang="cs-CZ" sz="2000" dirty="0" smtClean="0"/>
              <a:t>. I </a:t>
            </a:r>
            <a:r>
              <a:rPr lang="cs-CZ" sz="2000" dirty="0" err="1" smtClean="0"/>
              <a:t>have</a:t>
            </a:r>
            <a:r>
              <a:rPr lang="cs-CZ" sz="2000" dirty="0" smtClean="0"/>
              <a:t> </a:t>
            </a:r>
            <a:r>
              <a:rPr lang="cs-CZ" sz="2000" dirty="0" err="1" smtClean="0"/>
              <a:t>also</a:t>
            </a:r>
            <a:r>
              <a:rPr lang="cs-CZ" sz="2000" dirty="0" smtClean="0"/>
              <a:t> </a:t>
            </a:r>
            <a:r>
              <a:rPr lang="cs-CZ" sz="2000" dirty="0" err="1" smtClean="0"/>
              <a:t>ensured</a:t>
            </a:r>
            <a:r>
              <a:rPr lang="cs-CZ" sz="2000" dirty="0" smtClean="0"/>
              <a:t> </a:t>
            </a:r>
            <a:r>
              <a:rPr lang="cs-CZ" sz="2000" dirty="0" err="1" smtClean="0"/>
              <a:t>that</a:t>
            </a:r>
            <a:r>
              <a:rPr lang="cs-CZ" sz="2000" dirty="0" smtClean="0"/>
              <a:t> </a:t>
            </a:r>
            <a:r>
              <a:rPr lang="cs-CZ" sz="2000" dirty="0" err="1" smtClean="0"/>
              <a:t>several</a:t>
            </a:r>
            <a:r>
              <a:rPr lang="cs-CZ" sz="2000" dirty="0" smtClean="0"/>
              <a:t> </a:t>
            </a:r>
            <a:r>
              <a:rPr lang="cs-CZ" sz="2000" dirty="0" err="1" smtClean="0"/>
              <a:t>of</a:t>
            </a:r>
            <a:r>
              <a:rPr lang="cs-CZ" sz="2000" dirty="0" smtClean="0"/>
              <a:t> my </a:t>
            </a:r>
            <a:r>
              <a:rPr lang="cs-CZ" sz="2000" dirty="0" err="1" smtClean="0"/>
              <a:t>colleagues</a:t>
            </a:r>
            <a:r>
              <a:rPr lang="cs-CZ" sz="2000" dirty="0" smtClean="0"/>
              <a:t> </a:t>
            </a:r>
            <a:r>
              <a:rPr lang="cs-CZ" sz="2000" dirty="0" err="1" smtClean="0"/>
              <a:t>will</a:t>
            </a:r>
            <a:r>
              <a:rPr lang="cs-CZ" sz="2000" dirty="0" smtClean="0"/>
              <a:t> </a:t>
            </a:r>
            <a:r>
              <a:rPr lang="cs-CZ" sz="2000" dirty="0" err="1" smtClean="0"/>
              <a:t>be</a:t>
            </a:r>
            <a:r>
              <a:rPr lang="cs-CZ" sz="2000" dirty="0" smtClean="0"/>
              <a:t> </a:t>
            </a:r>
            <a:r>
              <a:rPr lang="cs-CZ" sz="2000" dirty="0" err="1" smtClean="0"/>
              <a:t>available</a:t>
            </a:r>
            <a:r>
              <a:rPr lang="cs-CZ" sz="2000" dirty="0" smtClean="0"/>
              <a:t> to </a:t>
            </a:r>
            <a:r>
              <a:rPr lang="cs-CZ" sz="2000" dirty="0" err="1" smtClean="0"/>
              <a:t>cover</a:t>
            </a:r>
            <a:r>
              <a:rPr lang="cs-CZ" sz="2000" dirty="0" smtClean="0"/>
              <a:t> </a:t>
            </a:r>
            <a:r>
              <a:rPr lang="cs-CZ" sz="2000" dirty="0" err="1" smtClean="0"/>
              <a:t>any</a:t>
            </a:r>
            <a:r>
              <a:rPr lang="cs-CZ" sz="2000" dirty="0" smtClean="0"/>
              <a:t> </a:t>
            </a:r>
            <a:r>
              <a:rPr lang="cs-CZ" sz="2000" dirty="0" err="1" smtClean="0"/>
              <a:t>problems</a:t>
            </a:r>
            <a:r>
              <a:rPr lang="cs-CZ" sz="2000" dirty="0" smtClean="0"/>
              <a:t> </a:t>
            </a:r>
            <a:r>
              <a:rPr lang="cs-CZ" sz="2000" dirty="0" err="1" smtClean="0"/>
              <a:t>that</a:t>
            </a:r>
            <a:r>
              <a:rPr lang="cs-CZ" sz="2000" dirty="0" smtClean="0"/>
              <a:t> </a:t>
            </a:r>
            <a:r>
              <a:rPr lang="cs-CZ" sz="2000" dirty="0" err="1" smtClean="0"/>
              <a:t>could</a:t>
            </a:r>
            <a:r>
              <a:rPr lang="cs-CZ" sz="2000" dirty="0" smtClean="0"/>
              <a:t> </a:t>
            </a:r>
            <a:r>
              <a:rPr lang="cs-CZ" sz="2000" dirty="0" err="1" smtClean="0"/>
              <a:t>arise</a:t>
            </a:r>
            <a:r>
              <a:rPr lang="cs-CZ" sz="2000" dirty="0" smtClean="0"/>
              <a:t> </a:t>
            </a:r>
            <a:r>
              <a:rPr lang="cs-CZ" sz="2000" dirty="0" err="1" smtClean="0"/>
              <a:t>during</a:t>
            </a:r>
            <a:r>
              <a:rPr lang="cs-CZ" sz="2000" dirty="0" smtClean="0"/>
              <a:t> my absence.</a:t>
            </a:r>
          </a:p>
          <a:p>
            <a:pPr marL="0" indent="0">
              <a:buNone/>
            </a:pPr>
            <a:endParaRPr lang="cs-CZ" sz="2000" dirty="0" smtClean="0"/>
          </a:p>
          <a:p>
            <a:pPr marL="0" indent="0">
              <a:buNone/>
            </a:pPr>
            <a:r>
              <a:rPr lang="cs-CZ" sz="2000" dirty="0" err="1" smtClean="0"/>
              <a:t>Thank</a:t>
            </a:r>
            <a:r>
              <a:rPr lang="cs-CZ" sz="2000" dirty="0" smtClean="0"/>
              <a:t> </a:t>
            </a:r>
            <a:r>
              <a:rPr lang="cs-CZ" sz="2000" dirty="0" err="1" smtClean="0"/>
              <a:t>you</a:t>
            </a:r>
            <a:r>
              <a:rPr lang="cs-CZ" sz="2000" dirty="0" smtClean="0"/>
              <a:t> </a:t>
            </a:r>
            <a:r>
              <a:rPr lang="cs-CZ" sz="2000" dirty="0" err="1" smtClean="0"/>
              <a:t>for</a:t>
            </a:r>
            <a:r>
              <a:rPr lang="cs-CZ" sz="2000" dirty="0" smtClean="0"/>
              <a:t> </a:t>
            </a:r>
            <a:r>
              <a:rPr lang="cs-CZ" sz="2000" dirty="0" err="1" smtClean="0"/>
              <a:t>considering</a:t>
            </a:r>
            <a:r>
              <a:rPr lang="cs-CZ" sz="2000" dirty="0" smtClean="0"/>
              <a:t> my </a:t>
            </a:r>
            <a:r>
              <a:rPr lang="cs-CZ" sz="2000" dirty="0" err="1" smtClean="0"/>
              <a:t>request</a:t>
            </a:r>
            <a:r>
              <a:rPr lang="cs-CZ" sz="2000" dirty="0" smtClean="0"/>
              <a:t>,</a:t>
            </a:r>
          </a:p>
          <a:p>
            <a:pPr marL="0" indent="0">
              <a:buNone/>
            </a:pPr>
            <a:endParaRPr lang="cs-CZ" sz="2000" dirty="0" smtClean="0"/>
          </a:p>
          <a:p>
            <a:pPr marL="0" indent="0">
              <a:buNone/>
            </a:pPr>
            <a:r>
              <a:rPr lang="cs-CZ" sz="2000" dirty="0" err="1" smtClean="0"/>
              <a:t>Yours</a:t>
            </a:r>
            <a:r>
              <a:rPr lang="cs-CZ" sz="2000" dirty="0" smtClean="0"/>
              <a:t> </a:t>
            </a:r>
            <a:r>
              <a:rPr lang="cs-CZ" sz="2000" dirty="0" err="1" smtClean="0"/>
              <a:t>sincerely</a:t>
            </a:r>
            <a:r>
              <a:rPr lang="cs-CZ" sz="2000" dirty="0" smtClean="0"/>
              <a:t>,</a:t>
            </a:r>
          </a:p>
          <a:p>
            <a:pPr marL="0" indent="0">
              <a:buNone/>
            </a:pPr>
            <a:r>
              <a:rPr lang="cs-CZ" sz="2000" dirty="0" smtClean="0"/>
              <a:t>Jack </a:t>
            </a:r>
            <a:r>
              <a:rPr lang="cs-CZ" sz="2000" dirty="0" err="1" smtClean="0"/>
              <a:t>Hammersley</a:t>
            </a:r>
            <a:endParaRPr lang="cs-CZ" sz="2000" dirty="0" smtClean="0"/>
          </a:p>
          <a:p>
            <a:pPr marL="0" indent="0">
              <a:buNone/>
            </a:pPr>
            <a:endParaRPr lang="cs-CZ" dirty="0"/>
          </a:p>
          <a:p>
            <a:pPr marL="0" indent="0">
              <a:buNone/>
            </a:pPr>
            <a:endParaRPr lang="cs-CZ" dirty="0" smtClean="0"/>
          </a:p>
          <a:p>
            <a:pPr marL="0" indent="0">
              <a:buNone/>
            </a:pPr>
            <a:endParaRPr lang="cs-CZ" dirty="0"/>
          </a:p>
        </p:txBody>
      </p:sp>
      <p:sp>
        <p:nvSpPr>
          <p:cNvPr id="4" name="Zástupný symbol pro číslo snímku 4"/>
          <p:cNvSpPr>
            <a:spLocks noGrp="1"/>
          </p:cNvSpPr>
          <p:nvPr>
            <p:ph type="sldNum" sz="quarter" idx="11"/>
          </p:nvPr>
        </p:nvSpPr>
        <p:spPr/>
        <p:txBody>
          <a:bodyPr/>
          <a:lstStyle/>
          <a:p>
            <a:endParaRPr lang="cs-CZ" altLang="cs-CZ"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15" name="Obdélník 14"/>
          <p:cNvSpPr/>
          <p:nvPr/>
        </p:nvSpPr>
        <p:spPr>
          <a:xfrm rot="20561767">
            <a:off x="2531665" y="4997211"/>
            <a:ext cx="574860" cy="239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3358476" y="4744670"/>
            <a:ext cx="481846" cy="283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685402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90360"/>
            <a:ext cx="10515600" cy="1325563"/>
          </a:xfrm>
        </p:spPr>
        <p:txBody>
          <a:bodyPr>
            <a:normAutofit/>
          </a:bodyPr>
          <a:lstStyle/>
          <a:p>
            <a:pPr algn="ctr"/>
            <a:r>
              <a:rPr lang="cs-CZ" altLang="cs-CZ" sz="3200" i="1" dirty="0" err="1" smtClean="0">
                <a:solidFill>
                  <a:srgbClr val="0000FF"/>
                </a:solidFill>
                <a:latin typeface="Calibri"/>
                <a:cs typeface="Calibri"/>
              </a:rPr>
              <a:t>How</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would</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you</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classify</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it</a:t>
            </a:r>
            <a:r>
              <a:rPr lang="cs-CZ" altLang="cs-CZ" sz="3200" i="1" dirty="0" smtClean="0">
                <a:solidFill>
                  <a:srgbClr val="0000FF"/>
                </a:solidFill>
                <a:latin typeface="Calibri"/>
                <a:cs typeface="Calibri"/>
              </a:rPr>
              <a:t>? </a:t>
            </a:r>
            <a:endParaRPr lang="cs-CZ" sz="3200" b="1" i="1" dirty="0">
              <a:solidFill>
                <a:srgbClr val="0000FF"/>
              </a:solidFill>
              <a:latin typeface="Calibri"/>
              <a:cs typeface="Calibri"/>
            </a:endParaRPr>
          </a:p>
        </p:txBody>
      </p:sp>
      <p:sp>
        <p:nvSpPr>
          <p:cNvPr id="5" name="Zástupný symbol pro obsah 4"/>
          <p:cNvSpPr>
            <a:spLocks noGrp="1"/>
          </p:cNvSpPr>
          <p:nvPr>
            <p:ph idx="1"/>
          </p:nvPr>
        </p:nvSpPr>
        <p:spPr>
          <a:xfrm>
            <a:off x="598671" y="1651382"/>
            <a:ext cx="10779034" cy="4351338"/>
          </a:xfrm>
        </p:spPr>
        <p:txBody>
          <a:bodyPr>
            <a:normAutofit lnSpcReduction="10000"/>
          </a:bodyPr>
          <a:lstStyle/>
          <a:p>
            <a:pPr marL="0" indent="0">
              <a:buNone/>
            </a:pPr>
            <a:r>
              <a:rPr lang="cs-CZ" sz="2000" dirty="0" err="1" smtClean="0">
                <a:solidFill>
                  <a:srgbClr val="3366FF"/>
                </a:solidFill>
              </a:rPr>
              <a:t>Dear</a:t>
            </a:r>
            <a:r>
              <a:rPr lang="cs-CZ" sz="2000" dirty="0" smtClean="0">
                <a:solidFill>
                  <a:srgbClr val="3366FF"/>
                </a:solidFill>
              </a:rPr>
              <a:t> </a:t>
            </a:r>
            <a:r>
              <a:rPr lang="cs-CZ" sz="2000" dirty="0" err="1" smtClean="0">
                <a:solidFill>
                  <a:srgbClr val="3366FF"/>
                </a:solidFill>
              </a:rPr>
              <a:t>Professor</a:t>
            </a:r>
            <a:r>
              <a:rPr lang="cs-CZ" sz="2000" dirty="0" smtClean="0">
                <a:solidFill>
                  <a:srgbClr val="3366FF"/>
                </a:solidFill>
              </a:rPr>
              <a:t> Smith</a:t>
            </a:r>
            <a:r>
              <a:rPr lang="cs-CZ" sz="2000" dirty="0" smtClean="0"/>
              <a:t>,</a:t>
            </a:r>
          </a:p>
          <a:p>
            <a:pPr marL="0" indent="0">
              <a:buNone/>
            </a:pPr>
            <a:endParaRPr lang="cs-CZ" sz="2000" dirty="0" smtClean="0"/>
          </a:p>
          <a:p>
            <a:pPr marL="0" indent="0">
              <a:buNone/>
            </a:pPr>
            <a:r>
              <a:rPr lang="cs-CZ" sz="2000" dirty="0" smtClean="0">
                <a:solidFill>
                  <a:srgbClr val="3366FF"/>
                </a:solidFill>
              </a:rPr>
              <a:t>I </a:t>
            </a:r>
            <a:r>
              <a:rPr lang="cs-CZ" sz="2000" dirty="0" err="1" smtClean="0">
                <a:solidFill>
                  <a:srgbClr val="3366FF"/>
                </a:solidFill>
              </a:rPr>
              <a:t>would</a:t>
            </a:r>
            <a:r>
              <a:rPr lang="cs-CZ" sz="2000" dirty="0" smtClean="0">
                <a:solidFill>
                  <a:srgbClr val="3366FF"/>
                </a:solidFill>
              </a:rPr>
              <a:t> </a:t>
            </a:r>
            <a:r>
              <a:rPr lang="cs-CZ" sz="2000" dirty="0" err="1" smtClean="0">
                <a:solidFill>
                  <a:srgbClr val="3366FF"/>
                </a:solidFill>
              </a:rPr>
              <a:t>like</a:t>
            </a:r>
            <a:r>
              <a:rPr lang="cs-CZ" sz="2000" dirty="0" smtClean="0">
                <a:solidFill>
                  <a:srgbClr val="3366FF"/>
                </a:solidFill>
              </a:rPr>
              <a:t> to </a:t>
            </a:r>
            <a:r>
              <a:rPr lang="cs-CZ" sz="2000" dirty="0" err="1" smtClean="0">
                <a:solidFill>
                  <a:srgbClr val="3366FF"/>
                </a:solidFill>
              </a:rPr>
              <a:t>request</a:t>
            </a:r>
            <a:r>
              <a:rPr lang="cs-CZ" sz="2000" dirty="0" smtClean="0">
                <a:solidFill>
                  <a:srgbClr val="3366FF"/>
                </a:solidFill>
              </a:rPr>
              <a:t> </a:t>
            </a:r>
            <a:r>
              <a:rPr lang="cs-CZ" sz="2000" dirty="0" smtClean="0"/>
              <a:t>a </a:t>
            </a:r>
            <a:r>
              <a:rPr lang="cs-CZ" sz="2000" dirty="0" err="1" smtClean="0"/>
              <a:t>vacation</a:t>
            </a:r>
            <a:r>
              <a:rPr lang="cs-CZ" sz="2000" dirty="0" smtClean="0"/>
              <a:t> </a:t>
            </a:r>
            <a:r>
              <a:rPr lang="cs-CZ" sz="2000" dirty="0" err="1" smtClean="0"/>
              <a:t>from</a:t>
            </a:r>
            <a:r>
              <a:rPr lang="cs-CZ" sz="2000" dirty="0" smtClean="0"/>
              <a:t> </a:t>
            </a:r>
            <a:r>
              <a:rPr lang="cs-CZ" sz="2000" dirty="0" err="1" smtClean="0"/>
              <a:t>Monday</a:t>
            </a:r>
            <a:r>
              <a:rPr lang="cs-CZ" sz="2000" dirty="0" smtClean="0"/>
              <a:t> </a:t>
            </a:r>
            <a:r>
              <a:rPr lang="cs-CZ" sz="2000" dirty="0" err="1" smtClean="0"/>
              <a:t>March</a:t>
            </a:r>
            <a:r>
              <a:rPr lang="cs-CZ" sz="2000" dirty="0" smtClean="0"/>
              <a:t> 9th </a:t>
            </a:r>
            <a:r>
              <a:rPr lang="cs-CZ" sz="2000" dirty="0" err="1" smtClean="0"/>
              <a:t>until</a:t>
            </a:r>
            <a:r>
              <a:rPr lang="cs-CZ" sz="2000" dirty="0" smtClean="0"/>
              <a:t> </a:t>
            </a:r>
            <a:r>
              <a:rPr lang="cs-CZ" sz="2000" dirty="0" err="1" smtClean="0"/>
              <a:t>Friday</a:t>
            </a:r>
            <a:r>
              <a:rPr lang="cs-CZ" sz="2000" dirty="0" smtClean="0"/>
              <a:t> </a:t>
            </a:r>
            <a:r>
              <a:rPr lang="cs-CZ" sz="2000" dirty="0" err="1" smtClean="0"/>
              <a:t>March</a:t>
            </a:r>
            <a:r>
              <a:rPr lang="cs-CZ" sz="2000" dirty="0" smtClean="0"/>
              <a:t> 13th.</a:t>
            </a:r>
          </a:p>
          <a:p>
            <a:pPr marL="0" indent="0">
              <a:buNone/>
            </a:pPr>
            <a:r>
              <a:rPr lang="cs-CZ" sz="2000" dirty="0" smtClean="0"/>
              <a:t> </a:t>
            </a:r>
            <a:endParaRPr lang="cs-CZ" sz="2000" dirty="0"/>
          </a:p>
          <a:p>
            <a:pPr marL="0" indent="0">
              <a:buNone/>
            </a:pPr>
            <a:r>
              <a:rPr lang="cs-CZ" sz="2000" dirty="0" smtClean="0"/>
              <a:t>My </a:t>
            </a:r>
            <a:r>
              <a:rPr lang="cs-CZ" sz="2000" dirty="0" err="1" smtClean="0"/>
              <a:t>current</a:t>
            </a:r>
            <a:r>
              <a:rPr lang="cs-CZ" sz="2000" dirty="0" smtClean="0"/>
              <a:t> </a:t>
            </a:r>
            <a:r>
              <a:rPr lang="cs-CZ" sz="2000" dirty="0" err="1" smtClean="0"/>
              <a:t>projects</a:t>
            </a:r>
            <a:r>
              <a:rPr lang="cs-CZ" sz="2000" dirty="0" smtClean="0"/>
              <a:t> and </a:t>
            </a:r>
            <a:r>
              <a:rPr lang="cs-CZ" sz="2000" dirty="0" err="1" smtClean="0"/>
              <a:t>tasks</a:t>
            </a:r>
            <a:r>
              <a:rPr lang="cs-CZ" sz="2000" dirty="0" smtClean="0"/>
              <a:t> are </a:t>
            </a:r>
            <a:r>
              <a:rPr lang="cs-CZ" sz="2000" dirty="0" err="1" smtClean="0"/>
              <a:t>all</a:t>
            </a:r>
            <a:r>
              <a:rPr lang="cs-CZ" sz="2000" dirty="0" smtClean="0"/>
              <a:t> </a:t>
            </a:r>
            <a:r>
              <a:rPr lang="cs-CZ" sz="2000" dirty="0" err="1" smtClean="0"/>
              <a:t>progressing</a:t>
            </a:r>
            <a:r>
              <a:rPr lang="cs-CZ" sz="2000" dirty="0" smtClean="0"/>
              <a:t> </a:t>
            </a:r>
            <a:r>
              <a:rPr lang="cs-CZ" sz="2000" dirty="0" err="1" smtClean="0"/>
              <a:t>well</a:t>
            </a:r>
            <a:r>
              <a:rPr lang="cs-CZ" sz="2000" dirty="0" smtClean="0"/>
              <a:t>, and I </a:t>
            </a:r>
            <a:r>
              <a:rPr lang="cs-CZ" sz="2000" dirty="0" err="1" smtClean="0"/>
              <a:t>don‘t</a:t>
            </a:r>
            <a:r>
              <a:rPr lang="cs-CZ" sz="2000" dirty="0" smtClean="0"/>
              <a:t> </a:t>
            </a:r>
            <a:r>
              <a:rPr lang="cs-CZ" sz="2000" dirty="0" err="1" smtClean="0"/>
              <a:t>anticipate</a:t>
            </a:r>
            <a:r>
              <a:rPr lang="cs-CZ" sz="2000" dirty="0" smtClean="0"/>
              <a:t> </a:t>
            </a:r>
            <a:r>
              <a:rPr lang="cs-CZ" sz="2000" dirty="0" err="1" smtClean="0"/>
              <a:t>any</a:t>
            </a:r>
            <a:r>
              <a:rPr lang="cs-CZ" sz="2000" dirty="0" smtClean="0"/>
              <a:t> </a:t>
            </a:r>
            <a:r>
              <a:rPr lang="cs-CZ" sz="2000" dirty="0" err="1" smtClean="0"/>
              <a:t>problems</a:t>
            </a:r>
            <a:r>
              <a:rPr lang="cs-CZ" sz="2000" dirty="0" smtClean="0"/>
              <a:t> </a:t>
            </a:r>
            <a:r>
              <a:rPr lang="cs-CZ" sz="2000" dirty="0" err="1" smtClean="0"/>
              <a:t>with</a:t>
            </a:r>
            <a:r>
              <a:rPr lang="cs-CZ" sz="2000" dirty="0" smtClean="0"/>
              <a:t> my </a:t>
            </a:r>
            <a:r>
              <a:rPr lang="cs-CZ" sz="2000" dirty="0" err="1" smtClean="0"/>
              <a:t>overall</a:t>
            </a:r>
            <a:r>
              <a:rPr lang="cs-CZ" sz="2000" dirty="0" smtClean="0"/>
              <a:t> </a:t>
            </a:r>
            <a:r>
              <a:rPr lang="cs-CZ" sz="2000" dirty="0" err="1" smtClean="0"/>
              <a:t>workload</a:t>
            </a:r>
            <a:r>
              <a:rPr lang="cs-CZ" sz="2000" dirty="0" smtClean="0"/>
              <a:t> as a </a:t>
            </a:r>
            <a:r>
              <a:rPr lang="cs-CZ" sz="2000" dirty="0" err="1" smtClean="0"/>
              <a:t>result</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vacation</a:t>
            </a:r>
            <a:r>
              <a:rPr lang="cs-CZ" sz="2000" dirty="0" smtClean="0"/>
              <a:t>. I </a:t>
            </a:r>
            <a:r>
              <a:rPr lang="cs-CZ" sz="2000" dirty="0" err="1" smtClean="0"/>
              <a:t>have</a:t>
            </a:r>
            <a:r>
              <a:rPr lang="cs-CZ" sz="2000" dirty="0" smtClean="0"/>
              <a:t> </a:t>
            </a:r>
            <a:r>
              <a:rPr lang="cs-CZ" sz="2000" dirty="0" err="1" smtClean="0"/>
              <a:t>also</a:t>
            </a:r>
            <a:r>
              <a:rPr lang="cs-CZ" sz="2000" dirty="0" smtClean="0"/>
              <a:t> </a:t>
            </a:r>
            <a:r>
              <a:rPr lang="cs-CZ" sz="2000" dirty="0" err="1" smtClean="0"/>
              <a:t>ensured</a:t>
            </a:r>
            <a:r>
              <a:rPr lang="cs-CZ" sz="2000" dirty="0" smtClean="0"/>
              <a:t> </a:t>
            </a:r>
            <a:r>
              <a:rPr lang="cs-CZ" sz="2000" dirty="0" err="1" smtClean="0"/>
              <a:t>that</a:t>
            </a:r>
            <a:r>
              <a:rPr lang="cs-CZ" sz="2000" dirty="0" smtClean="0"/>
              <a:t> </a:t>
            </a:r>
            <a:r>
              <a:rPr lang="cs-CZ" sz="2000" dirty="0" err="1" smtClean="0"/>
              <a:t>several</a:t>
            </a:r>
            <a:r>
              <a:rPr lang="cs-CZ" sz="2000" dirty="0" smtClean="0"/>
              <a:t> </a:t>
            </a:r>
            <a:r>
              <a:rPr lang="cs-CZ" sz="2000" dirty="0" err="1" smtClean="0"/>
              <a:t>of</a:t>
            </a:r>
            <a:r>
              <a:rPr lang="cs-CZ" sz="2000" dirty="0" smtClean="0"/>
              <a:t> my </a:t>
            </a:r>
            <a:r>
              <a:rPr lang="cs-CZ" sz="2000" dirty="0" err="1" smtClean="0"/>
              <a:t>colleagues</a:t>
            </a:r>
            <a:r>
              <a:rPr lang="cs-CZ" sz="2000" dirty="0" smtClean="0"/>
              <a:t> </a:t>
            </a:r>
            <a:r>
              <a:rPr lang="cs-CZ" sz="2000" dirty="0" err="1" smtClean="0"/>
              <a:t>will</a:t>
            </a:r>
            <a:r>
              <a:rPr lang="cs-CZ" sz="2000" dirty="0" smtClean="0"/>
              <a:t> </a:t>
            </a:r>
            <a:r>
              <a:rPr lang="cs-CZ" sz="2000" dirty="0" err="1" smtClean="0"/>
              <a:t>be</a:t>
            </a:r>
            <a:r>
              <a:rPr lang="cs-CZ" sz="2000" dirty="0" smtClean="0"/>
              <a:t> </a:t>
            </a:r>
            <a:r>
              <a:rPr lang="cs-CZ" sz="2000" dirty="0" err="1" smtClean="0"/>
              <a:t>available</a:t>
            </a:r>
            <a:r>
              <a:rPr lang="cs-CZ" sz="2000" dirty="0" smtClean="0"/>
              <a:t> to </a:t>
            </a:r>
            <a:r>
              <a:rPr lang="cs-CZ" sz="2000" dirty="0" err="1" smtClean="0"/>
              <a:t>cover</a:t>
            </a:r>
            <a:r>
              <a:rPr lang="cs-CZ" sz="2000" dirty="0" smtClean="0"/>
              <a:t> </a:t>
            </a:r>
            <a:r>
              <a:rPr lang="cs-CZ" sz="2000" dirty="0" err="1" smtClean="0"/>
              <a:t>any</a:t>
            </a:r>
            <a:r>
              <a:rPr lang="cs-CZ" sz="2000" dirty="0" smtClean="0"/>
              <a:t> </a:t>
            </a:r>
            <a:r>
              <a:rPr lang="cs-CZ" sz="2000" dirty="0" err="1" smtClean="0"/>
              <a:t>problems</a:t>
            </a:r>
            <a:r>
              <a:rPr lang="cs-CZ" sz="2000" dirty="0" smtClean="0"/>
              <a:t> </a:t>
            </a:r>
            <a:r>
              <a:rPr lang="cs-CZ" sz="2000" dirty="0" err="1" smtClean="0"/>
              <a:t>that</a:t>
            </a:r>
            <a:r>
              <a:rPr lang="cs-CZ" sz="2000" dirty="0" smtClean="0"/>
              <a:t> </a:t>
            </a:r>
            <a:r>
              <a:rPr lang="cs-CZ" sz="2000" dirty="0" err="1" smtClean="0"/>
              <a:t>could</a:t>
            </a:r>
            <a:r>
              <a:rPr lang="cs-CZ" sz="2000" dirty="0" smtClean="0"/>
              <a:t> </a:t>
            </a:r>
            <a:r>
              <a:rPr lang="cs-CZ" sz="2000" dirty="0" err="1" smtClean="0"/>
              <a:t>arise</a:t>
            </a:r>
            <a:r>
              <a:rPr lang="cs-CZ" sz="2000" dirty="0" smtClean="0"/>
              <a:t> </a:t>
            </a:r>
            <a:r>
              <a:rPr lang="cs-CZ" sz="2000" dirty="0" err="1" smtClean="0"/>
              <a:t>during</a:t>
            </a:r>
            <a:r>
              <a:rPr lang="cs-CZ" sz="2000" dirty="0" smtClean="0"/>
              <a:t> my absence.</a:t>
            </a:r>
          </a:p>
          <a:p>
            <a:pPr marL="0" indent="0">
              <a:buNone/>
            </a:pPr>
            <a:endParaRPr lang="cs-CZ" sz="2000" dirty="0" smtClean="0"/>
          </a:p>
          <a:p>
            <a:pPr marL="0" indent="0">
              <a:buNone/>
            </a:pPr>
            <a:r>
              <a:rPr lang="cs-CZ" sz="2000" dirty="0" err="1" smtClean="0">
                <a:solidFill>
                  <a:srgbClr val="3366FF"/>
                </a:solidFill>
              </a:rPr>
              <a:t>Thank</a:t>
            </a:r>
            <a:r>
              <a:rPr lang="cs-CZ" sz="2000" dirty="0" smtClean="0">
                <a:solidFill>
                  <a:srgbClr val="3366FF"/>
                </a:solidFill>
              </a:rPr>
              <a:t> </a:t>
            </a:r>
            <a:r>
              <a:rPr lang="cs-CZ" sz="2000" dirty="0" err="1" smtClean="0">
                <a:solidFill>
                  <a:srgbClr val="3366FF"/>
                </a:solidFill>
              </a:rPr>
              <a:t>you</a:t>
            </a:r>
            <a:r>
              <a:rPr lang="cs-CZ" sz="2000" dirty="0" smtClean="0">
                <a:solidFill>
                  <a:srgbClr val="3366FF"/>
                </a:solidFill>
              </a:rPr>
              <a:t> </a:t>
            </a:r>
            <a:r>
              <a:rPr lang="cs-CZ" sz="2000" dirty="0" err="1" smtClean="0">
                <a:solidFill>
                  <a:srgbClr val="3366FF"/>
                </a:solidFill>
              </a:rPr>
              <a:t>for</a:t>
            </a:r>
            <a:r>
              <a:rPr lang="cs-CZ" sz="2000" dirty="0" smtClean="0">
                <a:solidFill>
                  <a:srgbClr val="3366FF"/>
                </a:solidFill>
              </a:rPr>
              <a:t> </a:t>
            </a:r>
            <a:r>
              <a:rPr lang="cs-CZ" sz="2000" dirty="0" err="1" smtClean="0">
                <a:solidFill>
                  <a:srgbClr val="3366FF"/>
                </a:solidFill>
              </a:rPr>
              <a:t>considering</a:t>
            </a:r>
            <a:r>
              <a:rPr lang="cs-CZ" sz="2000" dirty="0" smtClean="0">
                <a:solidFill>
                  <a:srgbClr val="3366FF"/>
                </a:solidFill>
              </a:rPr>
              <a:t> my </a:t>
            </a:r>
            <a:r>
              <a:rPr lang="cs-CZ" sz="2000" dirty="0" err="1" smtClean="0">
                <a:solidFill>
                  <a:srgbClr val="3366FF"/>
                </a:solidFill>
              </a:rPr>
              <a:t>request</a:t>
            </a:r>
            <a:r>
              <a:rPr lang="cs-CZ" sz="2000" dirty="0" smtClean="0"/>
              <a:t>,</a:t>
            </a:r>
          </a:p>
          <a:p>
            <a:pPr marL="0" indent="0">
              <a:buNone/>
            </a:pPr>
            <a:endParaRPr lang="cs-CZ" sz="2000" dirty="0" smtClean="0"/>
          </a:p>
          <a:p>
            <a:pPr marL="0" indent="0">
              <a:buNone/>
            </a:pPr>
            <a:r>
              <a:rPr lang="cs-CZ" sz="2000" dirty="0" err="1" smtClean="0">
                <a:solidFill>
                  <a:srgbClr val="3366FF"/>
                </a:solidFill>
              </a:rPr>
              <a:t>Yours</a:t>
            </a:r>
            <a:r>
              <a:rPr lang="cs-CZ" sz="2000" dirty="0" smtClean="0">
                <a:solidFill>
                  <a:srgbClr val="3366FF"/>
                </a:solidFill>
              </a:rPr>
              <a:t> </a:t>
            </a:r>
            <a:r>
              <a:rPr lang="cs-CZ" sz="2000" dirty="0" err="1" smtClean="0">
                <a:solidFill>
                  <a:srgbClr val="3366FF"/>
                </a:solidFill>
              </a:rPr>
              <a:t>sincerely</a:t>
            </a:r>
            <a:r>
              <a:rPr lang="cs-CZ" sz="2000" dirty="0" smtClean="0"/>
              <a:t>,</a:t>
            </a:r>
          </a:p>
          <a:p>
            <a:pPr marL="0" indent="0">
              <a:buNone/>
            </a:pPr>
            <a:r>
              <a:rPr lang="cs-CZ" sz="2000" dirty="0" smtClean="0">
                <a:solidFill>
                  <a:srgbClr val="3366FF"/>
                </a:solidFill>
              </a:rPr>
              <a:t>Jack </a:t>
            </a:r>
            <a:r>
              <a:rPr lang="cs-CZ" sz="2000" dirty="0" err="1" smtClean="0">
                <a:solidFill>
                  <a:srgbClr val="3366FF"/>
                </a:solidFill>
              </a:rPr>
              <a:t>Hammersley</a:t>
            </a:r>
            <a:endParaRPr lang="cs-CZ" sz="2000" dirty="0" smtClean="0">
              <a:solidFill>
                <a:srgbClr val="3366FF"/>
              </a:solidFill>
            </a:endParaRPr>
          </a:p>
          <a:p>
            <a:pPr marL="0" indent="0">
              <a:buNone/>
            </a:pPr>
            <a:endParaRPr lang="cs-CZ" dirty="0"/>
          </a:p>
          <a:p>
            <a:pPr marL="0" indent="0">
              <a:buNone/>
            </a:pPr>
            <a:endParaRPr lang="cs-CZ" dirty="0" smtClean="0"/>
          </a:p>
          <a:p>
            <a:pPr marL="0" indent="0">
              <a:buNone/>
            </a:pPr>
            <a:endParaRPr lang="cs-CZ" dirty="0"/>
          </a:p>
        </p:txBody>
      </p:sp>
      <p:sp>
        <p:nvSpPr>
          <p:cNvPr id="4" name="Zástupný symbol pro číslo snímku 4"/>
          <p:cNvSpPr>
            <a:spLocks noGrp="1"/>
          </p:cNvSpPr>
          <p:nvPr>
            <p:ph type="sldNum" sz="quarter" idx="11"/>
          </p:nvPr>
        </p:nvSpPr>
        <p:spPr/>
        <p:txBody>
          <a:bodyPr/>
          <a:lstStyle/>
          <a:p>
            <a:endParaRPr lang="cs-CZ" altLang="cs-CZ"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15" name="Obdélník 14"/>
          <p:cNvSpPr/>
          <p:nvPr/>
        </p:nvSpPr>
        <p:spPr>
          <a:xfrm rot="20561767">
            <a:off x="2531665" y="4997211"/>
            <a:ext cx="574860" cy="239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3358476" y="4744670"/>
            <a:ext cx="481846" cy="283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28197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1917"/>
            <a:ext cx="10515600" cy="1325563"/>
          </a:xfrm>
        </p:spPr>
        <p:txBody>
          <a:bodyPr>
            <a:normAutofit/>
          </a:bodyPr>
          <a:lstStyle/>
          <a:p>
            <a:pPr algn="ctr">
              <a:lnSpc>
                <a:spcPct val="110000"/>
              </a:lnSpc>
            </a:pPr>
            <a:r>
              <a:rPr lang="cs-CZ" altLang="cs-CZ" sz="3200" i="1" dirty="0" err="1" smtClean="0">
                <a:solidFill>
                  <a:srgbClr val="0000FF"/>
                </a:solidFill>
                <a:latin typeface="Calibri"/>
                <a:cs typeface="Calibri"/>
              </a:rPr>
              <a:t>How</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could</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the</a:t>
            </a:r>
            <a:r>
              <a:rPr lang="cs-CZ" altLang="cs-CZ" sz="3200" i="1" dirty="0" smtClean="0">
                <a:solidFill>
                  <a:srgbClr val="0000FF"/>
                </a:solidFill>
                <a:latin typeface="Calibri"/>
                <a:cs typeface="Calibri"/>
              </a:rPr>
              <a:t> email </a:t>
            </a:r>
            <a:r>
              <a:rPr lang="cs-CZ" altLang="cs-CZ" sz="3200" i="1" dirty="0" err="1" smtClean="0">
                <a:solidFill>
                  <a:srgbClr val="0000FF"/>
                </a:solidFill>
                <a:latin typeface="Calibri"/>
                <a:cs typeface="Calibri"/>
              </a:rPr>
              <a:t>below</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be</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better</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worded</a:t>
            </a:r>
            <a:r>
              <a:rPr lang="cs-CZ" altLang="cs-CZ" sz="3200" i="1" dirty="0">
                <a:solidFill>
                  <a:srgbClr val="0000FF"/>
                </a:solidFill>
                <a:latin typeface="Calibri"/>
                <a:cs typeface="Calibri"/>
              </a:rPr>
              <a:t>?</a:t>
            </a:r>
            <a:r>
              <a:rPr lang="cs-CZ" altLang="cs-CZ" sz="3200" i="1" dirty="0" smtClean="0">
                <a:solidFill>
                  <a:srgbClr val="0000FF"/>
                </a:solidFill>
                <a:latin typeface="Calibri"/>
                <a:cs typeface="Calibri"/>
              </a:rPr>
              <a:t> </a:t>
            </a:r>
            <a:br>
              <a:rPr lang="cs-CZ" altLang="cs-CZ" sz="3200" i="1" dirty="0" smtClean="0">
                <a:solidFill>
                  <a:srgbClr val="0000FF"/>
                </a:solidFill>
                <a:latin typeface="Calibri"/>
                <a:cs typeface="Calibri"/>
              </a:rPr>
            </a:br>
            <a:r>
              <a:rPr lang="cs-CZ" altLang="cs-CZ" sz="3200" i="1" dirty="0" err="1" smtClean="0">
                <a:solidFill>
                  <a:srgbClr val="0000FF"/>
                </a:solidFill>
                <a:latin typeface="Calibri"/>
                <a:cs typeface="Calibri"/>
              </a:rPr>
              <a:t>How</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would</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you</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respond</a:t>
            </a:r>
            <a:r>
              <a:rPr lang="cs-CZ" altLang="cs-CZ" sz="3200" i="1" dirty="0" smtClean="0">
                <a:solidFill>
                  <a:srgbClr val="0000FF"/>
                </a:solidFill>
                <a:latin typeface="Calibri"/>
                <a:cs typeface="Calibri"/>
              </a:rPr>
              <a:t> to </a:t>
            </a:r>
            <a:r>
              <a:rPr lang="cs-CZ" altLang="cs-CZ" sz="3200" i="1" dirty="0" err="1" smtClean="0">
                <a:solidFill>
                  <a:srgbClr val="0000FF"/>
                </a:solidFill>
                <a:latin typeface="Calibri"/>
                <a:cs typeface="Calibri"/>
              </a:rPr>
              <a:t>it</a:t>
            </a:r>
            <a:r>
              <a:rPr lang="cs-CZ" altLang="cs-CZ" sz="3200" i="1" dirty="0" smtClean="0">
                <a:solidFill>
                  <a:srgbClr val="0000FF"/>
                </a:solidFill>
                <a:latin typeface="Calibri"/>
                <a:cs typeface="Calibri"/>
              </a:rPr>
              <a:t>? </a:t>
            </a:r>
            <a:endParaRPr lang="cs-CZ" sz="3200" b="1" i="1" dirty="0">
              <a:solidFill>
                <a:srgbClr val="0000FF"/>
              </a:solidFill>
              <a:latin typeface="Calibri"/>
              <a:cs typeface="Calibri"/>
            </a:endParaRPr>
          </a:p>
        </p:txBody>
      </p:sp>
      <p:sp>
        <p:nvSpPr>
          <p:cNvPr id="5" name="Zástupný symbol pro obsah 4"/>
          <p:cNvSpPr>
            <a:spLocks noGrp="1"/>
          </p:cNvSpPr>
          <p:nvPr>
            <p:ph idx="1"/>
          </p:nvPr>
        </p:nvSpPr>
        <p:spPr>
          <a:xfrm>
            <a:off x="598671" y="1907704"/>
            <a:ext cx="10779034" cy="4351338"/>
          </a:xfrm>
        </p:spPr>
        <p:txBody>
          <a:bodyPr>
            <a:normAutofit lnSpcReduction="10000"/>
          </a:bodyPr>
          <a:lstStyle/>
          <a:p>
            <a:pPr marL="0" indent="0">
              <a:buNone/>
            </a:pPr>
            <a:r>
              <a:rPr lang="cs-CZ" sz="2000" dirty="0" err="1" smtClean="0"/>
              <a:t>Dear</a:t>
            </a:r>
            <a:r>
              <a:rPr lang="cs-CZ" sz="2000" dirty="0" smtClean="0"/>
              <a:t> Alex,</a:t>
            </a:r>
          </a:p>
          <a:p>
            <a:pPr marL="0" indent="0">
              <a:buNone/>
            </a:pPr>
            <a:endParaRPr lang="cs-CZ" sz="2000" dirty="0" smtClean="0"/>
          </a:p>
          <a:p>
            <a:pPr marL="0" indent="0">
              <a:buNone/>
            </a:pPr>
            <a:r>
              <a:rPr lang="cs-CZ" sz="2000" dirty="0" err="1" smtClean="0"/>
              <a:t>I‘m</a:t>
            </a:r>
            <a:r>
              <a:rPr lang="cs-CZ" sz="2000" dirty="0" smtClean="0"/>
              <a:t> </a:t>
            </a:r>
            <a:r>
              <a:rPr lang="cs-CZ" sz="2000" dirty="0" err="1" smtClean="0"/>
              <a:t>really</a:t>
            </a:r>
            <a:r>
              <a:rPr lang="cs-CZ" sz="2000" dirty="0" smtClean="0"/>
              <a:t> </a:t>
            </a:r>
            <a:r>
              <a:rPr lang="cs-CZ" sz="2000" dirty="0" err="1" smtClean="0"/>
              <a:t>sorry</a:t>
            </a:r>
            <a:r>
              <a:rPr lang="cs-CZ" sz="2000" dirty="0" smtClean="0"/>
              <a:t> </a:t>
            </a:r>
            <a:r>
              <a:rPr lang="cs-CZ" sz="2000" dirty="0" err="1" smtClean="0"/>
              <a:t>assignment</a:t>
            </a:r>
            <a:r>
              <a:rPr lang="cs-CZ" sz="2000" dirty="0" smtClean="0"/>
              <a:t> </a:t>
            </a:r>
            <a:r>
              <a:rPr lang="cs-CZ" sz="2000" dirty="0" err="1" smtClean="0"/>
              <a:t>hasn‘t</a:t>
            </a:r>
            <a:r>
              <a:rPr lang="cs-CZ" sz="2000" dirty="0" smtClean="0"/>
              <a:t> </a:t>
            </a:r>
            <a:r>
              <a:rPr lang="cs-CZ" sz="2000" dirty="0" err="1" smtClean="0"/>
              <a:t>been</a:t>
            </a:r>
            <a:r>
              <a:rPr lang="cs-CZ" sz="2000" dirty="0" smtClean="0"/>
              <a:t> </a:t>
            </a:r>
            <a:r>
              <a:rPr lang="cs-CZ" sz="2000" dirty="0" err="1" smtClean="0"/>
              <a:t>submitted</a:t>
            </a:r>
            <a:r>
              <a:rPr lang="cs-CZ" sz="2000" dirty="0" smtClean="0"/>
              <a:t> </a:t>
            </a:r>
            <a:r>
              <a:rPr lang="cs-CZ" sz="2000" dirty="0" err="1" smtClean="0"/>
              <a:t>yet</a:t>
            </a:r>
            <a:r>
              <a:rPr lang="cs-CZ" sz="2000" dirty="0" smtClean="0"/>
              <a:t>, I </a:t>
            </a:r>
            <a:r>
              <a:rPr lang="cs-CZ" sz="2000" dirty="0" err="1" smtClean="0"/>
              <a:t>know</a:t>
            </a:r>
            <a:r>
              <a:rPr lang="cs-CZ" sz="2000" dirty="0" smtClean="0"/>
              <a:t> </a:t>
            </a:r>
            <a:r>
              <a:rPr lang="cs-CZ" sz="2000" dirty="0" err="1" smtClean="0"/>
              <a:t>I‘m</a:t>
            </a:r>
            <a:r>
              <a:rPr lang="cs-CZ" sz="2000" dirty="0" smtClean="0"/>
              <a:t> very </a:t>
            </a:r>
            <a:r>
              <a:rPr lang="cs-CZ" sz="2000" dirty="0" err="1" smtClean="0"/>
              <a:t>late</a:t>
            </a:r>
            <a:r>
              <a:rPr lang="cs-CZ" sz="2000" dirty="0" smtClean="0"/>
              <a:t> </a:t>
            </a:r>
            <a:r>
              <a:rPr lang="cs-CZ" sz="2000" dirty="0" err="1" smtClean="0"/>
              <a:t>with</a:t>
            </a:r>
            <a:r>
              <a:rPr lang="cs-CZ" sz="2000" dirty="0" smtClean="0"/>
              <a:t> </a:t>
            </a:r>
            <a:r>
              <a:rPr lang="cs-CZ" sz="2000" dirty="0" err="1" smtClean="0"/>
              <a:t>it</a:t>
            </a:r>
            <a:r>
              <a:rPr lang="cs-CZ" sz="2000" dirty="0" smtClean="0"/>
              <a:t>. But my </a:t>
            </a:r>
            <a:r>
              <a:rPr lang="cs-CZ" sz="2000" dirty="0" err="1" smtClean="0"/>
              <a:t>work</a:t>
            </a:r>
            <a:r>
              <a:rPr lang="cs-CZ" sz="2000" dirty="0" smtClean="0"/>
              <a:t> and study </a:t>
            </a:r>
            <a:r>
              <a:rPr lang="cs-CZ" sz="2000" dirty="0" err="1" smtClean="0"/>
              <a:t>schedule</a:t>
            </a:r>
            <a:r>
              <a:rPr lang="cs-CZ" sz="2000" dirty="0" smtClean="0"/>
              <a:t> are </a:t>
            </a:r>
            <a:r>
              <a:rPr lang="cs-CZ" sz="2000" dirty="0" err="1" smtClean="0"/>
              <a:t>both</a:t>
            </a:r>
            <a:r>
              <a:rPr lang="cs-CZ" sz="2000" dirty="0" smtClean="0"/>
              <a:t> </a:t>
            </a:r>
            <a:r>
              <a:rPr lang="cs-CZ" sz="2000" dirty="0" err="1" smtClean="0"/>
              <a:t>crazy</a:t>
            </a:r>
            <a:r>
              <a:rPr lang="cs-CZ" sz="2000" dirty="0" smtClean="0"/>
              <a:t> </a:t>
            </a:r>
            <a:r>
              <a:rPr lang="cs-CZ" sz="2000" dirty="0" err="1" smtClean="0"/>
              <a:t>recently</a:t>
            </a:r>
            <a:r>
              <a:rPr lang="cs-CZ" sz="2000" dirty="0" smtClean="0"/>
              <a:t> and so I </a:t>
            </a:r>
            <a:r>
              <a:rPr lang="cs-CZ" sz="2000" dirty="0" err="1" smtClean="0"/>
              <a:t>simply</a:t>
            </a:r>
            <a:r>
              <a:rPr lang="cs-CZ" sz="2000" dirty="0" smtClean="0"/>
              <a:t> </a:t>
            </a:r>
            <a:r>
              <a:rPr lang="cs-CZ" sz="2000" dirty="0" err="1" smtClean="0"/>
              <a:t>have</a:t>
            </a:r>
            <a:r>
              <a:rPr lang="cs-CZ" sz="2000" dirty="0" smtClean="0"/>
              <a:t> </a:t>
            </a:r>
            <a:r>
              <a:rPr lang="cs-CZ" sz="2000" dirty="0" err="1" smtClean="0"/>
              <a:t>forgotten</a:t>
            </a:r>
            <a:r>
              <a:rPr lang="cs-CZ" sz="2000" dirty="0" smtClean="0"/>
              <a:t> </a:t>
            </a:r>
            <a:r>
              <a:rPr lang="cs-CZ" sz="2000" dirty="0" err="1" smtClean="0"/>
              <a:t>about</a:t>
            </a:r>
            <a:r>
              <a:rPr lang="cs-CZ" sz="2000" dirty="0" smtClean="0"/>
              <a:t> </a:t>
            </a:r>
            <a:r>
              <a:rPr lang="cs-CZ" sz="2000" dirty="0" err="1" smtClean="0"/>
              <a:t>the</a:t>
            </a:r>
            <a:r>
              <a:rPr lang="cs-CZ" sz="2000" dirty="0" smtClean="0"/>
              <a:t> </a:t>
            </a:r>
            <a:r>
              <a:rPr lang="cs-CZ" sz="2000" dirty="0" err="1" smtClean="0"/>
              <a:t>date</a:t>
            </a:r>
            <a:r>
              <a:rPr lang="cs-CZ" sz="2000" dirty="0" smtClean="0"/>
              <a:t> to </a:t>
            </a:r>
            <a:r>
              <a:rPr lang="cs-CZ" sz="2000" dirty="0" err="1" smtClean="0"/>
              <a:t>supply</a:t>
            </a:r>
            <a:r>
              <a:rPr lang="cs-CZ" sz="2000" dirty="0" smtClean="0"/>
              <a:t> </a:t>
            </a:r>
            <a:r>
              <a:rPr lang="cs-CZ" sz="2000" dirty="0" err="1" smtClean="0"/>
              <a:t>the</a:t>
            </a:r>
            <a:r>
              <a:rPr lang="cs-CZ" sz="2000" dirty="0" smtClean="0"/>
              <a:t> </a:t>
            </a:r>
            <a:r>
              <a:rPr lang="cs-CZ" sz="2000" dirty="0" err="1" smtClean="0"/>
              <a:t>work</a:t>
            </a:r>
            <a:r>
              <a:rPr lang="cs-CZ" sz="2000" dirty="0" smtClean="0"/>
              <a:t>.</a:t>
            </a:r>
          </a:p>
          <a:p>
            <a:pPr marL="0" indent="0">
              <a:buNone/>
            </a:pPr>
            <a:r>
              <a:rPr lang="cs-CZ" sz="2000" dirty="0" smtClean="0"/>
              <a:t> </a:t>
            </a:r>
            <a:endParaRPr lang="cs-CZ" sz="2000" dirty="0"/>
          </a:p>
          <a:p>
            <a:pPr marL="0" indent="0">
              <a:buNone/>
            </a:pPr>
            <a:r>
              <a:rPr lang="cs-CZ" sz="2000" dirty="0" err="1" smtClean="0"/>
              <a:t>I‘m</a:t>
            </a:r>
            <a:r>
              <a:rPr lang="cs-CZ" sz="2000" dirty="0" smtClean="0"/>
              <a:t> </a:t>
            </a:r>
            <a:r>
              <a:rPr lang="cs-CZ" sz="2000" dirty="0" err="1" smtClean="0"/>
              <a:t>now</a:t>
            </a:r>
            <a:r>
              <a:rPr lang="cs-CZ" sz="2000" dirty="0" smtClean="0"/>
              <a:t> </a:t>
            </a:r>
            <a:r>
              <a:rPr lang="cs-CZ" sz="2000" dirty="0" err="1" smtClean="0"/>
              <a:t>sending</a:t>
            </a:r>
            <a:r>
              <a:rPr lang="cs-CZ" sz="2000" dirty="0" smtClean="0"/>
              <a:t> </a:t>
            </a:r>
            <a:r>
              <a:rPr lang="cs-CZ" sz="2000" dirty="0" err="1" smtClean="0"/>
              <a:t>you</a:t>
            </a:r>
            <a:r>
              <a:rPr lang="cs-CZ" sz="2000" dirty="0" smtClean="0"/>
              <a:t> </a:t>
            </a:r>
            <a:r>
              <a:rPr lang="cs-CZ" sz="2000" dirty="0" err="1" smtClean="0"/>
              <a:t>the</a:t>
            </a:r>
            <a:r>
              <a:rPr lang="cs-CZ" sz="2000" dirty="0" smtClean="0"/>
              <a:t> </a:t>
            </a:r>
            <a:r>
              <a:rPr lang="cs-CZ" sz="2000" dirty="0" err="1" smtClean="0"/>
              <a:t>assignment</a:t>
            </a:r>
            <a:r>
              <a:rPr lang="cs-CZ" sz="2000" dirty="0" smtClean="0"/>
              <a:t>, </a:t>
            </a:r>
            <a:r>
              <a:rPr lang="cs-CZ" sz="2000" dirty="0" err="1" smtClean="0"/>
              <a:t>please</a:t>
            </a:r>
            <a:r>
              <a:rPr lang="cs-CZ" sz="2000" dirty="0" smtClean="0"/>
              <a:t> </a:t>
            </a:r>
            <a:r>
              <a:rPr lang="cs-CZ" sz="2000" dirty="0" err="1" smtClean="0"/>
              <a:t>it</a:t>
            </a:r>
            <a:r>
              <a:rPr lang="cs-CZ" sz="2000" dirty="0" smtClean="0"/>
              <a:t> </a:t>
            </a:r>
            <a:r>
              <a:rPr lang="cs-CZ" sz="2000" dirty="0" err="1" smtClean="0"/>
              <a:t>is</a:t>
            </a:r>
            <a:r>
              <a:rPr lang="cs-CZ" sz="2000" dirty="0" smtClean="0"/>
              <a:t> </a:t>
            </a:r>
            <a:r>
              <a:rPr lang="cs-CZ" sz="2000" dirty="0" err="1" smtClean="0"/>
              <a:t>attached</a:t>
            </a:r>
            <a:r>
              <a:rPr lang="cs-CZ" sz="2000" dirty="0" smtClean="0"/>
              <a:t> to </a:t>
            </a:r>
            <a:r>
              <a:rPr lang="cs-CZ" sz="2000" dirty="0" err="1" smtClean="0"/>
              <a:t>this</a:t>
            </a:r>
            <a:r>
              <a:rPr lang="cs-CZ" sz="2000" dirty="0" smtClean="0"/>
              <a:t> email. I </a:t>
            </a:r>
            <a:r>
              <a:rPr lang="cs-CZ" sz="2000" dirty="0" err="1" smtClean="0"/>
              <a:t>know</a:t>
            </a:r>
            <a:r>
              <a:rPr lang="cs-CZ" sz="2000" dirty="0" smtClean="0"/>
              <a:t> </a:t>
            </a:r>
            <a:r>
              <a:rPr lang="cs-CZ" sz="2000" dirty="0" err="1" smtClean="0"/>
              <a:t>that</a:t>
            </a:r>
            <a:r>
              <a:rPr lang="cs-CZ" sz="2000" dirty="0" smtClean="0"/>
              <a:t> </a:t>
            </a:r>
            <a:r>
              <a:rPr lang="cs-CZ" sz="2000" dirty="0" err="1" smtClean="0"/>
              <a:t>it</a:t>
            </a:r>
            <a:r>
              <a:rPr lang="cs-CZ" sz="2000" dirty="0" smtClean="0"/>
              <a:t> </a:t>
            </a:r>
            <a:r>
              <a:rPr lang="cs-CZ" sz="2000" dirty="0" err="1" smtClean="0"/>
              <a:t>was</a:t>
            </a:r>
            <a:r>
              <a:rPr lang="cs-CZ" sz="2000" dirty="0" smtClean="0"/>
              <a:t> </a:t>
            </a:r>
            <a:r>
              <a:rPr lang="cs-CZ" sz="2000" dirty="0" err="1" smtClean="0"/>
              <a:t>meant</a:t>
            </a:r>
            <a:r>
              <a:rPr lang="cs-CZ" sz="2000" dirty="0" smtClean="0"/>
              <a:t> to </a:t>
            </a:r>
            <a:r>
              <a:rPr lang="cs-CZ" sz="2000" dirty="0" err="1" smtClean="0"/>
              <a:t>be</a:t>
            </a:r>
            <a:r>
              <a:rPr lang="cs-CZ" sz="2000" dirty="0" smtClean="0"/>
              <a:t> in 3 </a:t>
            </a:r>
            <a:r>
              <a:rPr lang="cs-CZ" sz="2000" dirty="0" err="1" smtClean="0"/>
              <a:t>weeks</a:t>
            </a:r>
            <a:r>
              <a:rPr lang="cs-CZ" sz="2000" dirty="0" smtClean="0"/>
              <a:t> ago but </a:t>
            </a:r>
            <a:r>
              <a:rPr lang="cs-CZ" sz="2000" dirty="0" err="1" smtClean="0"/>
              <a:t>at</a:t>
            </a:r>
            <a:r>
              <a:rPr lang="cs-CZ" sz="2000" dirty="0" smtClean="0"/>
              <a:t> least </a:t>
            </a:r>
            <a:r>
              <a:rPr lang="cs-CZ" sz="2000" dirty="0" err="1" smtClean="0"/>
              <a:t>it</a:t>
            </a:r>
            <a:r>
              <a:rPr lang="cs-CZ" sz="2000" dirty="0" smtClean="0"/>
              <a:t> </a:t>
            </a:r>
            <a:r>
              <a:rPr lang="cs-CZ" sz="2000" dirty="0" err="1" smtClean="0"/>
              <a:t>is</a:t>
            </a:r>
            <a:r>
              <a:rPr lang="cs-CZ" sz="2000" dirty="0" smtClean="0"/>
              <a:t> </a:t>
            </a:r>
            <a:r>
              <a:rPr lang="cs-CZ" sz="2000" dirty="0" err="1" smtClean="0"/>
              <a:t>here</a:t>
            </a:r>
            <a:r>
              <a:rPr lang="cs-CZ" sz="2000" dirty="0" smtClean="0"/>
              <a:t> </a:t>
            </a:r>
            <a:r>
              <a:rPr lang="cs-CZ" sz="2000" dirty="0" err="1" smtClean="0"/>
              <a:t>at</a:t>
            </a:r>
            <a:r>
              <a:rPr lang="cs-CZ" sz="2000" dirty="0" smtClean="0"/>
              <a:t> last, </a:t>
            </a:r>
            <a:r>
              <a:rPr lang="cs-CZ" sz="2000" dirty="0" err="1" smtClean="0"/>
              <a:t>I‘m</a:t>
            </a:r>
            <a:r>
              <a:rPr lang="cs-CZ" sz="2000" dirty="0" smtClean="0"/>
              <a:t> happy </a:t>
            </a:r>
            <a:r>
              <a:rPr lang="cs-CZ" sz="2000" dirty="0" err="1" smtClean="0"/>
              <a:t>about</a:t>
            </a:r>
            <a:r>
              <a:rPr lang="cs-CZ" sz="2000" dirty="0" smtClean="0"/>
              <a:t> </a:t>
            </a:r>
            <a:r>
              <a:rPr lang="cs-CZ" sz="2000" dirty="0" err="1" smtClean="0"/>
              <a:t>that</a:t>
            </a:r>
            <a:r>
              <a:rPr lang="cs-CZ" sz="2000" dirty="0" smtClean="0"/>
              <a:t>. </a:t>
            </a:r>
            <a:r>
              <a:rPr lang="cs-CZ" sz="2000" dirty="0" err="1" smtClean="0"/>
              <a:t>Can</a:t>
            </a:r>
            <a:r>
              <a:rPr lang="cs-CZ" sz="2000" dirty="0" smtClean="0"/>
              <a:t> </a:t>
            </a:r>
            <a:r>
              <a:rPr lang="cs-CZ" sz="2000" dirty="0" err="1" smtClean="0"/>
              <a:t>you</a:t>
            </a:r>
            <a:r>
              <a:rPr lang="cs-CZ" sz="2000" dirty="0" smtClean="0"/>
              <a:t> </a:t>
            </a:r>
            <a:r>
              <a:rPr lang="cs-CZ" sz="2000" dirty="0" err="1" smtClean="0"/>
              <a:t>tell</a:t>
            </a:r>
            <a:r>
              <a:rPr lang="cs-CZ" sz="2000" dirty="0" smtClean="0"/>
              <a:t> </a:t>
            </a:r>
            <a:r>
              <a:rPr lang="cs-CZ" sz="2000" dirty="0" err="1" smtClean="0"/>
              <a:t>me</a:t>
            </a:r>
            <a:r>
              <a:rPr lang="cs-CZ" sz="2000" dirty="0" smtClean="0"/>
              <a:t> </a:t>
            </a:r>
            <a:r>
              <a:rPr lang="cs-CZ" sz="2000" dirty="0" err="1" smtClean="0"/>
              <a:t>please</a:t>
            </a:r>
            <a:r>
              <a:rPr lang="cs-CZ" sz="2000" dirty="0" smtClean="0"/>
              <a:t> </a:t>
            </a:r>
            <a:r>
              <a:rPr lang="cs-CZ" sz="2000" dirty="0" err="1" smtClean="0"/>
              <a:t>if</a:t>
            </a:r>
            <a:r>
              <a:rPr lang="cs-CZ" sz="2000" dirty="0" smtClean="0"/>
              <a:t> </a:t>
            </a:r>
            <a:r>
              <a:rPr lang="cs-CZ" sz="2000" dirty="0" err="1" smtClean="0"/>
              <a:t>that</a:t>
            </a:r>
            <a:r>
              <a:rPr lang="cs-CZ" sz="2000" dirty="0" smtClean="0"/>
              <a:t> </a:t>
            </a:r>
            <a:r>
              <a:rPr lang="cs-CZ" sz="2000" dirty="0" err="1" smtClean="0"/>
              <a:t>means</a:t>
            </a:r>
            <a:r>
              <a:rPr lang="cs-CZ" sz="2000" dirty="0" smtClean="0"/>
              <a:t> I </a:t>
            </a:r>
            <a:r>
              <a:rPr lang="cs-CZ" sz="2000" dirty="0" err="1" smtClean="0"/>
              <a:t>have</a:t>
            </a:r>
            <a:r>
              <a:rPr lang="cs-CZ" sz="2000" dirty="0" smtClean="0"/>
              <a:t> </a:t>
            </a:r>
            <a:r>
              <a:rPr lang="cs-CZ" sz="2000" dirty="0" err="1" smtClean="0"/>
              <a:t>finished</a:t>
            </a:r>
            <a:r>
              <a:rPr lang="cs-CZ" sz="2000" dirty="0" smtClean="0"/>
              <a:t> </a:t>
            </a:r>
            <a:r>
              <a:rPr lang="cs-CZ" sz="2000" dirty="0" err="1" smtClean="0"/>
              <a:t>everything</a:t>
            </a:r>
            <a:r>
              <a:rPr lang="cs-CZ" sz="2000" dirty="0" smtClean="0"/>
              <a:t> </a:t>
            </a:r>
            <a:r>
              <a:rPr lang="cs-CZ" sz="2000" dirty="0" err="1" smtClean="0"/>
              <a:t>now</a:t>
            </a:r>
            <a:r>
              <a:rPr lang="cs-CZ" sz="2000" dirty="0" smtClean="0"/>
              <a:t> </a:t>
            </a:r>
            <a:r>
              <a:rPr lang="cs-CZ" sz="2000" dirty="0" err="1" smtClean="0"/>
              <a:t>for</a:t>
            </a:r>
            <a:r>
              <a:rPr lang="cs-CZ" sz="2000" dirty="0" smtClean="0"/>
              <a:t> </a:t>
            </a:r>
            <a:r>
              <a:rPr lang="cs-CZ" sz="2000" dirty="0" err="1" smtClean="0"/>
              <a:t>the</a:t>
            </a:r>
            <a:r>
              <a:rPr lang="cs-CZ" sz="2000" dirty="0" smtClean="0"/>
              <a:t> </a:t>
            </a:r>
            <a:r>
              <a:rPr lang="cs-CZ" sz="2000" dirty="0" err="1" smtClean="0"/>
              <a:t>course</a:t>
            </a:r>
            <a:r>
              <a:rPr lang="cs-CZ" sz="2000" dirty="0" smtClean="0"/>
              <a:t>? </a:t>
            </a:r>
          </a:p>
          <a:p>
            <a:pPr marL="0" indent="0">
              <a:buNone/>
            </a:pPr>
            <a:endParaRPr lang="cs-CZ" sz="2000" dirty="0"/>
          </a:p>
          <a:p>
            <a:pPr marL="0" indent="0">
              <a:buNone/>
            </a:pPr>
            <a:r>
              <a:rPr lang="cs-CZ" sz="2000" dirty="0" smtClean="0"/>
              <a:t>BR, </a:t>
            </a:r>
          </a:p>
          <a:p>
            <a:pPr marL="0" indent="0">
              <a:buNone/>
            </a:pPr>
            <a:r>
              <a:rPr lang="cs-CZ" sz="2000" dirty="0" smtClean="0"/>
              <a:t>Pavel</a:t>
            </a:r>
            <a:endParaRPr lang="cs-CZ" dirty="0"/>
          </a:p>
          <a:p>
            <a:pPr marL="0" indent="0">
              <a:buNone/>
            </a:pPr>
            <a:endParaRPr lang="cs-CZ" dirty="0" smtClean="0"/>
          </a:p>
          <a:p>
            <a:pPr marL="0" indent="0">
              <a:buNone/>
            </a:pPr>
            <a:endParaRPr lang="cs-CZ" dirty="0"/>
          </a:p>
        </p:txBody>
      </p:sp>
      <p:sp>
        <p:nvSpPr>
          <p:cNvPr id="4" name="Zástupný symbol pro číslo snímku 4"/>
          <p:cNvSpPr>
            <a:spLocks noGrp="1"/>
          </p:cNvSpPr>
          <p:nvPr>
            <p:ph type="sldNum" sz="quarter" idx="11"/>
          </p:nvPr>
        </p:nvSpPr>
        <p:spPr/>
        <p:txBody>
          <a:bodyPr/>
          <a:lstStyle/>
          <a:p>
            <a:endParaRPr lang="cs-CZ" altLang="cs-CZ"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15" name="Obdélník 14"/>
          <p:cNvSpPr/>
          <p:nvPr/>
        </p:nvSpPr>
        <p:spPr>
          <a:xfrm rot="20561767">
            <a:off x="2531665" y="4997211"/>
            <a:ext cx="574860" cy="239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3358476" y="4744670"/>
            <a:ext cx="481846" cy="283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446892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1917"/>
            <a:ext cx="10515600" cy="1325563"/>
          </a:xfrm>
        </p:spPr>
        <p:txBody>
          <a:bodyPr>
            <a:normAutofit/>
          </a:bodyPr>
          <a:lstStyle/>
          <a:p>
            <a:pPr algn="ctr">
              <a:lnSpc>
                <a:spcPct val="110000"/>
              </a:lnSpc>
            </a:pPr>
            <a:r>
              <a:rPr lang="cs-CZ" altLang="cs-CZ" sz="3200" i="1" dirty="0" err="1" smtClean="0">
                <a:solidFill>
                  <a:srgbClr val="0000FF"/>
                </a:solidFill>
                <a:latin typeface="Calibri"/>
                <a:cs typeface="Calibri"/>
              </a:rPr>
              <a:t>How</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could</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the</a:t>
            </a:r>
            <a:r>
              <a:rPr lang="cs-CZ" altLang="cs-CZ" sz="3200" i="1" dirty="0" smtClean="0">
                <a:solidFill>
                  <a:srgbClr val="0000FF"/>
                </a:solidFill>
                <a:latin typeface="Calibri"/>
                <a:cs typeface="Calibri"/>
              </a:rPr>
              <a:t> email </a:t>
            </a:r>
            <a:r>
              <a:rPr lang="cs-CZ" altLang="cs-CZ" sz="3200" i="1" dirty="0" err="1" smtClean="0">
                <a:solidFill>
                  <a:srgbClr val="0000FF"/>
                </a:solidFill>
                <a:latin typeface="Calibri"/>
                <a:cs typeface="Calibri"/>
              </a:rPr>
              <a:t>below</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be</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better</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worded</a:t>
            </a:r>
            <a:r>
              <a:rPr lang="cs-CZ" altLang="cs-CZ" sz="3200" i="1" dirty="0">
                <a:solidFill>
                  <a:srgbClr val="0000FF"/>
                </a:solidFill>
                <a:latin typeface="Calibri"/>
                <a:cs typeface="Calibri"/>
              </a:rPr>
              <a:t>?</a:t>
            </a:r>
            <a:r>
              <a:rPr lang="cs-CZ" altLang="cs-CZ" sz="3200" i="1" dirty="0" smtClean="0">
                <a:solidFill>
                  <a:srgbClr val="0000FF"/>
                </a:solidFill>
                <a:latin typeface="Calibri"/>
                <a:cs typeface="Calibri"/>
              </a:rPr>
              <a:t> </a:t>
            </a:r>
            <a:br>
              <a:rPr lang="cs-CZ" altLang="cs-CZ" sz="3200" i="1" dirty="0" smtClean="0">
                <a:solidFill>
                  <a:srgbClr val="0000FF"/>
                </a:solidFill>
                <a:latin typeface="Calibri"/>
                <a:cs typeface="Calibri"/>
              </a:rPr>
            </a:br>
            <a:r>
              <a:rPr lang="cs-CZ" altLang="cs-CZ" sz="3200" i="1" dirty="0" err="1" smtClean="0">
                <a:solidFill>
                  <a:srgbClr val="0000FF"/>
                </a:solidFill>
                <a:latin typeface="Calibri"/>
                <a:cs typeface="Calibri"/>
              </a:rPr>
              <a:t>How</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would</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you</a:t>
            </a:r>
            <a:r>
              <a:rPr lang="cs-CZ" altLang="cs-CZ" sz="3200" i="1" dirty="0" smtClean="0">
                <a:solidFill>
                  <a:srgbClr val="0000FF"/>
                </a:solidFill>
                <a:latin typeface="Calibri"/>
                <a:cs typeface="Calibri"/>
              </a:rPr>
              <a:t> </a:t>
            </a:r>
            <a:r>
              <a:rPr lang="cs-CZ" altLang="cs-CZ" sz="3200" i="1" dirty="0" err="1" smtClean="0">
                <a:solidFill>
                  <a:srgbClr val="0000FF"/>
                </a:solidFill>
                <a:latin typeface="Calibri"/>
                <a:cs typeface="Calibri"/>
              </a:rPr>
              <a:t>respond</a:t>
            </a:r>
            <a:r>
              <a:rPr lang="cs-CZ" altLang="cs-CZ" sz="3200" i="1" dirty="0" smtClean="0">
                <a:solidFill>
                  <a:srgbClr val="0000FF"/>
                </a:solidFill>
                <a:latin typeface="Calibri"/>
                <a:cs typeface="Calibri"/>
              </a:rPr>
              <a:t> to </a:t>
            </a:r>
            <a:r>
              <a:rPr lang="cs-CZ" altLang="cs-CZ" sz="3200" i="1" dirty="0" err="1" smtClean="0">
                <a:solidFill>
                  <a:srgbClr val="0000FF"/>
                </a:solidFill>
                <a:latin typeface="Calibri"/>
                <a:cs typeface="Calibri"/>
              </a:rPr>
              <a:t>it</a:t>
            </a:r>
            <a:r>
              <a:rPr lang="cs-CZ" altLang="cs-CZ" sz="3200" i="1" dirty="0" smtClean="0">
                <a:solidFill>
                  <a:srgbClr val="0000FF"/>
                </a:solidFill>
                <a:latin typeface="Calibri"/>
                <a:cs typeface="Calibri"/>
              </a:rPr>
              <a:t>? </a:t>
            </a:r>
            <a:endParaRPr lang="cs-CZ" sz="3200" b="1" i="1" dirty="0">
              <a:solidFill>
                <a:srgbClr val="0000FF"/>
              </a:solidFill>
              <a:latin typeface="Calibri"/>
              <a:cs typeface="Calibri"/>
            </a:endParaRPr>
          </a:p>
        </p:txBody>
      </p:sp>
      <p:sp>
        <p:nvSpPr>
          <p:cNvPr id="5" name="Zástupný symbol pro obsah 4"/>
          <p:cNvSpPr>
            <a:spLocks noGrp="1"/>
          </p:cNvSpPr>
          <p:nvPr>
            <p:ph idx="1"/>
          </p:nvPr>
        </p:nvSpPr>
        <p:spPr>
          <a:xfrm>
            <a:off x="598671" y="1907704"/>
            <a:ext cx="10779034" cy="4351338"/>
          </a:xfrm>
        </p:spPr>
        <p:txBody>
          <a:bodyPr>
            <a:normAutofit lnSpcReduction="10000"/>
          </a:bodyPr>
          <a:lstStyle/>
          <a:p>
            <a:pPr marL="0" indent="0">
              <a:buNone/>
            </a:pPr>
            <a:r>
              <a:rPr lang="cs-CZ" sz="2000" dirty="0" err="1" smtClean="0"/>
              <a:t>Dear</a:t>
            </a:r>
            <a:r>
              <a:rPr lang="cs-CZ" sz="2000" dirty="0" smtClean="0"/>
              <a:t> </a:t>
            </a:r>
            <a:r>
              <a:rPr lang="cs-CZ" sz="2000" dirty="0" err="1" smtClean="0"/>
              <a:t>Mr</a:t>
            </a:r>
            <a:r>
              <a:rPr lang="cs-CZ" sz="2000" dirty="0" smtClean="0"/>
              <a:t> </a:t>
            </a:r>
            <a:r>
              <a:rPr lang="cs-CZ" sz="2000" dirty="0" err="1" smtClean="0"/>
              <a:t>Floyd</a:t>
            </a:r>
            <a:r>
              <a:rPr lang="cs-CZ" sz="2000" dirty="0" smtClean="0"/>
              <a:t>,</a:t>
            </a:r>
          </a:p>
          <a:p>
            <a:pPr marL="0" indent="0">
              <a:buNone/>
            </a:pPr>
            <a:endParaRPr lang="cs-CZ" sz="2000" dirty="0" smtClean="0"/>
          </a:p>
          <a:p>
            <a:pPr marL="0" indent="0">
              <a:buNone/>
            </a:pPr>
            <a:r>
              <a:rPr lang="cs-CZ" sz="2000" dirty="0" smtClean="0"/>
              <a:t>I </a:t>
            </a:r>
            <a:r>
              <a:rPr lang="cs-CZ" sz="2000" dirty="0" err="1" smtClean="0"/>
              <a:t>would</a:t>
            </a:r>
            <a:r>
              <a:rPr lang="cs-CZ" sz="2000" dirty="0" smtClean="0"/>
              <a:t> </a:t>
            </a:r>
            <a:r>
              <a:rPr lang="cs-CZ" sz="2000" dirty="0" err="1" smtClean="0"/>
              <a:t>like</a:t>
            </a:r>
            <a:r>
              <a:rPr lang="cs-CZ" sz="2000" dirty="0" smtClean="0"/>
              <a:t> to </a:t>
            </a:r>
            <a:r>
              <a:rPr lang="cs-CZ" sz="2000" dirty="0" err="1" smtClean="0"/>
              <a:t>apologise</a:t>
            </a:r>
            <a:r>
              <a:rPr lang="cs-CZ" sz="2000" dirty="0" smtClean="0"/>
              <a:t> </a:t>
            </a:r>
            <a:r>
              <a:rPr lang="cs-CZ" sz="2000" dirty="0" err="1" smtClean="0"/>
              <a:t>for</a:t>
            </a:r>
            <a:r>
              <a:rPr lang="cs-CZ" sz="2000" dirty="0" smtClean="0"/>
              <a:t> </a:t>
            </a:r>
            <a:r>
              <a:rPr lang="cs-CZ" sz="2000" dirty="0" err="1" smtClean="0"/>
              <a:t>submitting</a:t>
            </a:r>
            <a:r>
              <a:rPr lang="cs-CZ" sz="2000" dirty="0" smtClean="0"/>
              <a:t> my </a:t>
            </a:r>
            <a:r>
              <a:rPr lang="cs-CZ" sz="2000" dirty="0" err="1" smtClean="0"/>
              <a:t>assignment</a:t>
            </a:r>
            <a:r>
              <a:rPr lang="cs-CZ" sz="2000" dirty="0" smtClean="0"/>
              <a:t> </a:t>
            </a:r>
            <a:r>
              <a:rPr lang="cs-CZ" sz="2000" dirty="0" err="1" smtClean="0"/>
              <a:t>late</a:t>
            </a:r>
            <a:r>
              <a:rPr lang="cs-CZ" sz="2000" dirty="0" smtClean="0"/>
              <a:t>, I </a:t>
            </a:r>
            <a:r>
              <a:rPr lang="cs-CZ" sz="2000" dirty="0" err="1" smtClean="0"/>
              <a:t>realise</a:t>
            </a:r>
            <a:r>
              <a:rPr lang="cs-CZ" sz="2000" dirty="0" smtClean="0"/>
              <a:t> </a:t>
            </a:r>
            <a:r>
              <a:rPr lang="cs-CZ" sz="2000" dirty="0" err="1" smtClean="0"/>
              <a:t>it</a:t>
            </a:r>
            <a:r>
              <a:rPr lang="cs-CZ" sz="2000" dirty="0" smtClean="0"/>
              <a:t> </a:t>
            </a:r>
            <a:r>
              <a:rPr lang="cs-CZ" sz="2000" dirty="0" err="1" smtClean="0"/>
              <a:t>is</a:t>
            </a:r>
            <a:r>
              <a:rPr lang="cs-CZ" sz="2000" dirty="0" smtClean="0"/>
              <a:t> </a:t>
            </a:r>
            <a:r>
              <a:rPr lang="cs-CZ" sz="2000" dirty="0" err="1" smtClean="0"/>
              <a:t>now</a:t>
            </a:r>
            <a:r>
              <a:rPr lang="cs-CZ" sz="2000" dirty="0" smtClean="0"/>
              <a:t> </a:t>
            </a:r>
            <a:r>
              <a:rPr lang="cs-CZ" sz="2000" dirty="0" err="1" smtClean="0"/>
              <a:t>some</a:t>
            </a:r>
            <a:r>
              <a:rPr lang="cs-CZ" sz="2000" dirty="0" smtClean="0"/>
              <a:t> </a:t>
            </a:r>
            <a:r>
              <a:rPr lang="cs-CZ" sz="2000" dirty="0" err="1" smtClean="0"/>
              <a:t>time</a:t>
            </a:r>
            <a:r>
              <a:rPr lang="cs-CZ" sz="2000" dirty="0" smtClean="0"/>
              <a:t> past </a:t>
            </a:r>
            <a:r>
              <a:rPr lang="cs-CZ" sz="2000" dirty="0" err="1" smtClean="0"/>
              <a:t>the</a:t>
            </a:r>
            <a:r>
              <a:rPr lang="cs-CZ" sz="2000" dirty="0" smtClean="0"/>
              <a:t> </a:t>
            </a:r>
            <a:r>
              <a:rPr lang="cs-CZ" sz="2000" dirty="0" err="1" smtClean="0"/>
              <a:t>due</a:t>
            </a:r>
            <a:r>
              <a:rPr lang="cs-CZ" sz="2000" dirty="0" smtClean="0"/>
              <a:t> </a:t>
            </a:r>
            <a:r>
              <a:rPr lang="cs-CZ" sz="2000" dirty="0" err="1" smtClean="0"/>
              <a:t>date</a:t>
            </a:r>
            <a:r>
              <a:rPr lang="cs-CZ" sz="2000" dirty="0" smtClean="0"/>
              <a:t>. </a:t>
            </a:r>
            <a:r>
              <a:rPr lang="cs-CZ" sz="2000" dirty="0"/>
              <a:t>M</a:t>
            </a:r>
            <a:r>
              <a:rPr lang="cs-CZ" sz="2000" dirty="0" smtClean="0"/>
              <a:t>y </a:t>
            </a:r>
            <a:r>
              <a:rPr lang="cs-CZ" sz="2000" dirty="0" err="1" smtClean="0"/>
              <a:t>work</a:t>
            </a:r>
            <a:r>
              <a:rPr lang="cs-CZ" sz="2000" dirty="0" smtClean="0"/>
              <a:t> and study </a:t>
            </a:r>
            <a:r>
              <a:rPr lang="cs-CZ" sz="2000" dirty="0" err="1" smtClean="0"/>
              <a:t>schedule</a:t>
            </a:r>
            <a:r>
              <a:rPr lang="cs-CZ" sz="2000" dirty="0" smtClean="0"/>
              <a:t> </a:t>
            </a:r>
            <a:r>
              <a:rPr lang="cs-CZ" sz="2000" dirty="0" err="1" smtClean="0"/>
              <a:t>have</a:t>
            </a:r>
            <a:r>
              <a:rPr lang="cs-CZ" sz="2000" dirty="0" smtClean="0"/>
              <a:t> </a:t>
            </a:r>
            <a:r>
              <a:rPr lang="cs-CZ" sz="2000" dirty="0" err="1" smtClean="0"/>
              <a:t>both</a:t>
            </a:r>
            <a:r>
              <a:rPr lang="cs-CZ" sz="2000" dirty="0" smtClean="0"/>
              <a:t> </a:t>
            </a:r>
            <a:r>
              <a:rPr lang="cs-CZ" sz="2000" dirty="0" err="1" smtClean="0"/>
              <a:t>been</a:t>
            </a:r>
            <a:r>
              <a:rPr lang="cs-CZ" sz="2000" dirty="0" smtClean="0"/>
              <a:t> </a:t>
            </a:r>
            <a:r>
              <a:rPr lang="cs-CZ" sz="2000" dirty="0" err="1" smtClean="0"/>
              <a:t>extremely</a:t>
            </a:r>
            <a:r>
              <a:rPr lang="cs-CZ" sz="2000" dirty="0" smtClean="0"/>
              <a:t> busy </a:t>
            </a:r>
            <a:r>
              <a:rPr lang="cs-CZ" sz="2000" dirty="0" err="1" smtClean="0"/>
              <a:t>recently</a:t>
            </a:r>
            <a:r>
              <a:rPr lang="cs-CZ" sz="2000" dirty="0" smtClean="0"/>
              <a:t> and so I </a:t>
            </a:r>
            <a:r>
              <a:rPr lang="cs-CZ" sz="2000" dirty="0" err="1" smtClean="0"/>
              <a:t>simply</a:t>
            </a:r>
            <a:r>
              <a:rPr lang="cs-CZ" sz="2000" dirty="0" smtClean="0"/>
              <a:t> </a:t>
            </a:r>
            <a:r>
              <a:rPr lang="cs-CZ" sz="2000" dirty="0" err="1" smtClean="0"/>
              <a:t>forgot</a:t>
            </a:r>
            <a:r>
              <a:rPr lang="cs-CZ" sz="2000" dirty="0" smtClean="0"/>
              <a:t> to </a:t>
            </a:r>
            <a:r>
              <a:rPr lang="cs-CZ" sz="2000" dirty="0" err="1" smtClean="0"/>
              <a:t>submit</a:t>
            </a:r>
            <a:r>
              <a:rPr lang="cs-CZ" sz="2000" dirty="0" smtClean="0"/>
              <a:t> </a:t>
            </a:r>
            <a:r>
              <a:rPr lang="cs-CZ" sz="2000" dirty="0" err="1" smtClean="0"/>
              <a:t>the</a:t>
            </a:r>
            <a:r>
              <a:rPr lang="cs-CZ" sz="2000" dirty="0" smtClean="0"/>
              <a:t> </a:t>
            </a:r>
            <a:r>
              <a:rPr lang="cs-CZ" sz="2000" dirty="0" err="1" smtClean="0"/>
              <a:t>work</a:t>
            </a:r>
            <a:r>
              <a:rPr lang="cs-CZ" sz="2000" dirty="0" smtClean="0"/>
              <a:t> on </a:t>
            </a:r>
            <a:r>
              <a:rPr lang="cs-CZ" sz="2000" dirty="0" err="1" smtClean="0"/>
              <a:t>time</a:t>
            </a:r>
            <a:r>
              <a:rPr lang="cs-CZ" sz="2000" dirty="0" smtClean="0"/>
              <a:t>.</a:t>
            </a:r>
          </a:p>
          <a:p>
            <a:pPr marL="0" indent="0">
              <a:buNone/>
            </a:pPr>
            <a:r>
              <a:rPr lang="cs-CZ" sz="2000" dirty="0" smtClean="0"/>
              <a:t> </a:t>
            </a:r>
            <a:endParaRPr lang="cs-CZ" sz="2000" dirty="0"/>
          </a:p>
          <a:p>
            <a:pPr marL="0" indent="0">
              <a:buNone/>
            </a:pPr>
            <a:r>
              <a:rPr lang="cs-CZ" sz="2000" dirty="0" err="1" smtClean="0"/>
              <a:t>I‘m</a:t>
            </a:r>
            <a:r>
              <a:rPr lang="cs-CZ" sz="2000" dirty="0" smtClean="0"/>
              <a:t> </a:t>
            </a:r>
            <a:r>
              <a:rPr lang="cs-CZ" sz="2000" dirty="0" err="1" smtClean="0"/>
              <a:t>now</a:t>
            </a:r>
            <a:r>
              <a:rPr lang="cs-CZ" sz="2000" dirty="0" smtClean="0"/>
              <a:t> </a:t>
            </a:r>
            <a:r>
              <a:rPr lang="cs-CZ" sz="2000" dirty="0" err="1" smtClean="0"/>
              <a:t>sending</a:t>
            </a:r>
            <a:r>
              <a:rPr lang="cs-CZ" sz="2000" dirty="0" smtClean="0"/>
              <a:t> </a:t>
            </a:r>
            <a:r>
              <a:rPr lang="cs-CZ" sz="2000" dirty="0" err="1" smtClean="0"/>
              <a:t>you</a:t>
            </a:r>
            <a:r>
              <a:rPr lang="cs-CZ" sz="2000" dirty="0" smtClean="0"/>
              <a:t> </a:t>
            </a:r>
            <a:r>
              <a:rPr lang="cs-CZ" sz="2000" dirty="0" err="1" smtClean="0"/>
              <a:t>the</a:t>
            </a:r>
            <a:r>
              <a:rPr lang="cs-CZ" sz="2000" dirty="0" smtClean="0"/>
              <a:t> </a:t>
            </a:r>
            <a:r>
              <a:rPr lang="cs-CZ" sz="2000" dirty="0" err="1" smtClean="0"/>
              <a:t>assignment</a:t>
            </a:r>
            <a:r>
              <a:rPr lang="cs-CZ" sz="2000" dirty="0" smtClean="0"/>
              <a:t>, </a:t>
            </a:r>
            <a:r>
              <a:rPr lang="cs-CZ" sz="2000" dirty="0" err="1" smtClean="0"/>
              <a:t>please</a:t>
            </a:r>
            <a:r>
              <a:rPr lang="cs-CZ" sz="2000" dirty="0" smtClean="0"/>
              <a:t> </a:t>
            </a:r>
            <a:r>
              <a:rPr lang="cs-CZ" sz="2000" dirty="0" err="1" smtClean="0"/>
              <a:t>find</a:t>
            </a:r>
            <a:r>
              <a:rPr lang="cs-CZ" sz="2000" dirty="0" smtClean="0"/>
              <a:t> </a:t>
            </a:r>
            <a:r>
              <a:rPr lang="cs-CZ" sz="2000" dirty="0" err="1" smtClean="0"/>
              <a:t>it</a:t>
            </a:r>
            <a:r>
              <a:rPr lang="cs-CZ" sz="2000" dirty="0" smtClean="0"/>
              <a:t> </a:t>
            </a:r>
            <a:r>
              <a:rPr lang="cs-CZ" sz="2000" dirty="0" err="1" smtClean="0"/>
              <a:t>attached</a:t>
            </a:r>
            <a:r>
              <a:rPr lang="cs-CZ" sz="2000" dirty="0" smtClean="0"/>
              <a:t> to </a:t>
            </a:r>
            <a:r>
              <a:rPr lang="cs-CZ" sz="2000" dirty="0" err="1" smtClean="0"/>
              <a:t>this</a:t>
            </a:r>
            <a:r>
              <a:rPr lang="cs-CZ" sz="2000" dirty="0" smtClean="0"/>
              <a:t> email. I </a:t>
            </a:r>
            <a:r>
              <a:rPr lang="cs-CZ" sz="2000" dirty="0" err="1" smtClean="0"/>
              <a:t>know</a:t>
            </a:r>
            <a:r>
              <a:rPr lang="cs-CZ" sz="2000" dirty="0" smtClean="0"/>
              <a:t> </a:t>
            </a:r>
            <a:r>
              <a:rPr lang="cs-CZ" sz="2000" dirty="0" err="1" smtClean="0"/>
              <a:t>that</a:t>
            </a:r>
            <a:r>
              <a:rPr lang="cs-CZ" sz="2000" dirty="0" smtClean="0"/>
              <a:t> </a:t>
            </a:r>
            <a:r>
              <a:rPr lang="cs-CZ" sz="2000" dirty="0" err="1" smtClean="0"/>
              <a:t>it</a:t>
            </a:r>
            <a:r>
              <a:rPr lang="cs-CZ" sz="2000" dirty="0" smtClean="0"/>
              <a:t> </a:t>
            </a:r>
            <a:r>
              <a:rPr lang="cs-CZ" sz="2000" dirty="0" err="1" smtClean="0"/>
              <a:t>was</a:t>
            </a:r>
            <a:r>
              <a:rPr lang="cs-CZ" sz="2000" dirty="0" smtClean="0"/>
              <a:t> </a:t>
            </a:r>
            <a:r>
              <a:rPr lang="cs-CZ" sz="2000" dirty="0" err="1" smtClean="0"/>
              <a:t>due</a:t>
            </a:r>
            <a:r>
              <a:rPr lang="cs-CZ" sz="2000" dirty="0" smtClean="0"/>
              <a:t> in 3 </a:t>
            </a:r>
            <a:r>
              <a:rPr lang="cs-CZ" sz="2000" dirty="0" err="1" smtClean="0"/>
              <a:t>weeks</a:t>
            </a:r>
            <a:r>
              <a:rPr lang="cs-CZ" sz="2000" dirty="0" smtClean="0"/>
              <a:t> ago but I hope </a:t>
            </a:r>
            <a:r>
              <a:rPr lang="cs-CZ" sz="2000" dirty="0" err="1" smtClean="0"/>
              <a:t>it</a:t>
            </a:r>
            <a:r>
              <a:rPr lang="cs-CZ" sz="2000" dirty="0" smtClean="0"/>
              <a:t> </a:t>
            </a:r>
            <a:r>
              <a:rPr lang="cs-CZ" sz="2000" dirty="0" err="1" smtClean="0"/>
              <a:t>is</a:t>
            </a:r>
            <a:r>
              <a:rPr lang="cs-CZ" sz="2000" dirty="0" smtClean="0"/>
              <a:t> not </a:t>
            </a:r>
            <a:r>
              <a:rPr lang="cs-CZ" sz="2000" dirty="0" err="1" smtClean="0"/>
              <a:t>too</a:t>
            </a:r>
            <a:r>
              <a:rPr lang="cs-CZ" sz="2000" dirty="0" smtClean="0"/>
              <a:t> </a:t>
            </a:r>
            <a:r>
              <a:rPr lang="cs-CZ" sz="2000" dirty="0" err="1" smtClean="0"/>
              <a:t>late</a:t>
            </a:r>
            <a:r>
              <a:rPr lang="cs-CZ" sz="2000" dirty="0" smtClean="0"/>
              <a:t> </a:t>
            </a:r>
            <a:r>
              <a:rPr lang="cs-CZ" sz="2000" dirty="0" err="1" smtClean="0"/>
              <a:t>for</a:t>
            </a:r>
            <a:r>
              <a:rPr lang="cs-CZ" sz="2000" dirty="0" smtClean="0"/>
              <a:t> </a:t>
            </a:r>
            <a:r>
              <a:rPr lang="cs-CZ" sz="2000" dirty="0" err="1" smtClean="0"/>
              <a:t>it</a:t>
            </a:r>
            <a:r>
              <a:rPr lang="cs-CZ" sz="2000" dirty="0" smtClean="0"/>
              <a:t> to </a:t>
            </a:r>
            <a:r>
              <a:rPr lang="cs-CZ" sz="2000" dirty="0" err="1" smtClean="0"/>
              <a:t>be</a:t>
            </a:r>
            <a:r>
              <a:rPr lang="cs-CZ" sz="2000" dirty="0" smtClean="0"/>
              <a:t> </a:t>
            </a:r>
            <a:r>
              <a:rPr lang="cs-CZ" sz="2000" dirty="0" err="1" smtClean="0"/>
              <a:t>finally</a:t>
            </a:r>
            <a:r>
              <a:rPr lang="cs-CZ" sz="2000" dirty="0" smtClean="0"/>
              <a:t> </a:t>
            </a:r>
            <a:r>
              <a:rPr lang="cs-CZ" sz="2000" dirty="0" err="1" smtClean="0"/>
              <a:t>accepted</a:t>
            </a:r>
            <a:r>
              <a:rPr lang="cs-CZ" sz="2000" dirty="0" smtClean="0"/>
              <a:t>. </a:t>
            </a:r>
            <a:r>
              <a:rPr lang="cs-CZ" sz="2000" dirty="0" err="1" smtClean="0"/>
              <a:t>Please</a:t>
            </a:r>
            <a:r>
              <a:rPr lang="cs-CZ" sz="2000" dirty="0" smtClean="0"/>
              <a:t> let </a:t>
            </a:r>
            <a:r>
              <a:rPr lang="cs-CZ" sz="2000" dirty="0" err="1" smtClean="0"/>
              <a:t>me</a:t>
            </a:r>
            <a:r>
              <a:rPr lang="cs-CZ" sz="2000" dirty="0" smtClean="0"/>
              <a:t> </a:t>
            </a:r>
            <a:r>
              <a:rPr lang="cs-CZ" sz="2000" dirty="0" err="1" smtClean="0"/>
              <a:t>know</a:t>
            </a:r>
            <a:r>
              <a:rPr lang="cs-CZ" sz="2000" dirty="0" smtClean="0"/>
              <a:t> </a:t>
            </a:r>
            <a:r>
              <a:rPr lang="cs-CZ" sz="2000" dirty="0" err="1" smtClean="0"/>
              <a:t>if</a:t>
            </a:r>
            <a:r>
              <a:rPr lang="cs-CZ" sz="2000" dirty="0" smtClean="0"/>
              <a:t> </a:t>
            </a:r>
            <a:r>
              <a:rPr lang="cs-CZ" sz="2000" dirty="0" err="1" smtClean="0"/>
              <a:t>there</a:t>
            </a:r>
            <a:r>
              <a:rPr lang="cs-CZ" sz="2000" dirty="0" smtClean="0"/>
              <a:t> </a:t>
            </a:r>
            <a:r>
              <a:rPr lang="cs-CZ" sz="2000" dirty="0" err="1" smtClean="0"/>
              <a:t>is</a:t>
            </a:r>
            <a:r>
              <a:rPr lang="cs-CZ" sz="2000" dirty="0" smtClean="0"/>
              <a:t> </a:t>
            </a:r>
            <a:r>
              <a:rPr lang="cs-CZ" sz="2000" dirty="0" err="1" smtClean="0"/>
              <a:t>anything</a:t>
            </a:r>
            <a:r>
              <a:rPr lang="cs-CZ" sz="2000" dirty="0" smtClean="0"/>
              <a:t> </a:t>
            </a:r>
            <a:r>
              <a:rPr lang="cs-CZ" sz="2000" dirty="0" err="1" smtClean="0"/>
              <a:t>else</a:t>
            </a:r>
            <a:r>
              <a:rPr lang="cs-CZ" sz="2000" dirty="0" smtClean="0"/>
              <a:t> </a:t>
            </a:r>
            <a:r>
              <a:rPr lang="cs-CZ" sz="2000" dirty="0" err="1" smtClean="0"/>
              <a:t>you</a:t>
            </a:r>
            <a:r>
              <a:rPr lang="cs-CZ" sz="2000" dirty="0" smtClean="0"/>
              <a:t> </a:t>
            </a:r>
            <a:r>
              <a:rPr lang="cs-CZ" sz="2000" dirty="0" err="1" smtClean="0"/>
              <a:t>require</a:t>
            </a:r>
            <a:r>
              <a:rPr lang="cs-CZ" sz="2000" dirty="0" smtClean="0"/>
              <a:t> </a:t>
            </a:r>
            <a:r>
              <a:rPr lang="cs-CZ" sz="2000" dirty="0" err="1" smtClean="0"/>
              <a:t>at</a:t>
            </a:r>
            <a:r>
              <a:rPr lang="cs-CZ" sz="2000" dirty="0" smtClean="0"/>
              <a:t> </a:t>
            </a:r>
            <a:r>
              <a:rPr lang="cs-CZ" sz="2000" dirty="0" err="1" smtClean="0"/>
              <a:t>this</a:t>
            </a:r>
            <a:r>
              <a:rPr lang="cs-CZ" sz="2000" dirty="0" smtClean="0"/>
              <a:t> </a:t>
            </a:r>
            <a:r>
              <a:rPr lang="cs-CZ" sz="2000" dirty="0" err="1" smtClean="0"/>
              <a:t>stage</a:t>
            </a:r>
            <a:r>
              <a:rPr lang="cs-CZ" sz="2000" dirty="0" smtClean="0"/>
              <a:t> in </a:t>
            </a:r>
            <a:r>
              <a:rPr lang="cs-CZ" sz="2000" dirty="0" err="1" smtClean="0"/>
              <a:t>order</a:t>
            </a:r>
            <a:r>
              <a:rPr lang="cs-CZ" sz="2000" dirty="0" smtClean="0"/>
              <a:t> </a:t>
            </a:r>
            <a:r>
              <a:rPr lang="cs-CZ" sz="2000" dirty="0" err="1" smtClean="0"/>
              <a:t>for</a:t>
            </a:r>
            <a:r>
              <a:rPr lang="cs-CZ" sz="2000" dirty="0" smtClean="0"/>
              <a:t> </a:t>
            </a:r>
            <a:r>
              <a:rPr lang="cs-CZ" sz="2000" dirty="0" err="1" smtClean="0"/>
              <a:t>me</a:t>
            </a:r>
            <a:r>
              <a:rPr lang="cs-CZ" sz="2000" dirty="0" smtClean="0"/>
              <a:t> to </a:t>
            </a:r>
            <a:r>
              <a:rPr lang="cs-CZ" sz="2000" dirty="0" err="1" smtClean="0"/>
              <a:t>successfully</a:t>
            </a:r>
            <a:r>
              <a:rPr lang="cs-CZ" sz="2000" dirty="0" smtClean="0"/>
              <a:t> </a:t>
            </a:r>
            <a:r>
              <a:rPr lang="cs-CZ" sz="2000" dirty="0" err="1" smtClean="0"/>
              <a:t>complete</a:t>
            </a:r>
            <a:r>
              <a:rPr lang="cs-CZ" sz="2000" dirty="0" smtClean="0"/>
              <a:t> </a:t>
            </a:r>
            <a:r>
              <a:rPr lang="cs-CZ" sz="2000" dirty="0" err="1" smtClean="0"/>
              <a:t>the</a:t>
            </a:r>
            <a:r>
              <a:rPr lang="cs-CZ" sz="2000" dirty="0" smtClean="0"/>
              <a:t> </a:t>
            </a:r>
            <a:r>
              <a:rPr lang="cs-CZ" sz="2000" dirty="0" err="1" smtClean="0"/>
              <a:t>course</a:t>
            </a:r>
            <a:r>
              <a:rPr lang="cs-CZ" sz="2000" dirty="0" smtClean="0"/>
              <a:t>.</a:t>
            </a:r>
          </a:p>
          <a:p>
            <a:pPr marL="0" indent="0">
              <a:buNone/>
            </a:pPr>
            <a:endParaRPr lang="cs-CZ" sz="2000" dirty="0"/>
          </a:p>
          <a:p>
            <a:pPr marL="0" indent="0">
              <a:buNone/>
            </a:pPr>
            <a:r>
              <a:rPr lang="cs-CZ" sz="2000" dirty="0" err="1" smtClean="0"/>
              <a:t>Yours</a:t>
            </a:r>
            <a:r>
              <a:rPr lang="cs-CZ" sz="2000" dirty="0" smtClean="0"/>
              <a:t> </a:t>
            </a:r>
            <a:r>
              <a:rPr lang="cs-CZ" sz="2000" dirty="0" err="1" smtClean="0"/>
              <a:t>sincerely</a:t>
            </a:r>
            <a:r>
              <a:rPr lang="cs-CZ" sz="2000" dirty="0" smtClean="0"/>
              <a:t>, </a:t>
            </a:r>
          </a:p>
          <a:p>
            <a:pPr marL="0" indent="0">
              <a:buNone/>
            </a:pPr>
            <a:r>
              <a:rPr lang="cs-CZ" sz="2000" dirty="0" smtClean="0"/>
              <a:t>Pavel</a:t>
            </a:r>
            <a:endParaRPr lang="cs-CZ" dirty="0"/>
          </a:p>
          <a:p>
            <a:pPr marL="0" indent="0">
              <a:buNone/>
            </a:pPr>
            <a:endParaRPr lang="cs-CZ" dirty="0" smtClean="0"/>
          </a:p>
          <a:p>
            <a:pPr marL="0" indent="0">
              <a:buNone/>
            </a:pPr>
            <a:endParaRPr lang="cs-CZ" dirty="0"/>
          </a:p>
        </p:txBody>
      </p:sp>
      <p:sp>
        <p:nvSpPr>
          <p:cNvPr id="4" name="Zástupný symbol pro číslo snímku 4"/>
          <p:cNvSpPr>
            <a:spLocks noGrp="1"/>
          </p:cNvSpPr>
          <p:nvPr>
            <p:ph type="sldNum" sz="quarter" idx="11"/>
          </p:nvPr>
        </p:nvSpPr>
        <p:spPr/>
        <p:txBody>
          <a:bodyPr/>
          <a:lstStyle/>
          <a:p>
            <a:endParaRPr lang="cs-CZ" altLang="cs-CZ"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15" name="Obdélník 14"/>
          <p:cNvSpPr/>
          <p:nvPr/>
        </p:nvSpPr>
        <p:spPr>
          <a:xfrm rot="20561767">
            <a:off x="2531665" y="4997211"/>
            <a:ext cx="574860" cy="239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3358476" y="4744670"/>
            <a:ext cx="481846" cy="283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202462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757307"/>
            <a:ext cx="9822345" cy="6432531"/>
          </a:xfrm>
          <a:prstGeom prst="rect">
            <a:avLst/>
          </a:prstGeom>
          <a:noFill/>
        </p:spPr>
        <p:txBody>
          <a:bodyPr wrap="square" rtlCol="0">
            <a:spAutoFit/>
          </a:bodyPr>
          <a:lstStyle/>
          <a:p>
            <a:r>
              <a:rPr lang="en-US" sz="3200" i="1" dirty="0" smtClean="0">
                <a:solidFill>
                  <a:srgbClr val="0000FF"/>
                </a:solidFill>
              </a:rPr>
              <a:t>Email etiquette </a:t>
            </a:r>
            <a:r>
              <a:rPr lang="mr-IN" sz="3200" i="1" dirty="0" smtClean="0">
                <a:solidFill>
                  <a:srgbClr val="0000FF"/>
                </a:solidFill>
              </a:rPr>
              <a:t>–</a:t>
            </a:r>
            <a:r>
              <a:rPr lang="en-US" sz="3200" i="1" dirty="0" smtClean="0">
                <a:solidFill>
                  <a:srgbClr val="0000FF"/>
                </a:solidFill>
              </a:rPr>
              <a:t> discuss:</a:t>
            </a:r>
          </a:p>
          <a:p>
            <a:endParaRPr lang="en-US" sz="3200" dirty="0" smtClean="0"/>
          </a:p>
          <a:p>
            <a:endParaRPr lang="en-US" sz="2400" dirty="0" smtClean="0"/>
          </a:p>
          <a:p>
            <a:pPr marL="342900" indent="-342900">
              <a:buFont typeface="Arial"/>
              <a:buChar char="•"/>
            </a:pPr>
            <a:r>
              <a:rPr lang="en-US" sz="2800" dirty="0" smtClean="0"/>
              <a:t>What’s important to remember when writing emails? What should you do?   </a:t>
            </a:r>
          </a:p>
          <a:p>
            <a:endParaRPr lang="en-US" sz="2800" dirty="0"/>
          </a:p>
          <a:p>
            <a:endParaRPr lang="en-US" sz="2800" dirty="0" smtClean="0"/>
          </a:p>
          <a:p>
            <a:endParaRPr lang="en-US" sz="2800" dirty="0" smtClean="0"/>
          </a:p>
          <a:p>
            <a:pPr marL="342900" indent="-342900">
              <a:buFont typeface="Arial"/>
              <a:buChar char="•"/>
            </a:pPr>
            <a:r>
              <a:rPr lang="en-US" sz="2800" dirty="0" smtClean="0"/>
              <a:t>What should you try and avoid?    </a:t>
            </a:r>
            <a:r>
              <a:rPr lang="en-US" sz="2800" dirty="0" smtClean="0">
                <a:solidFill>
                  <a:srgbClr val="FF0000"/>
                </a:solidFill>
              </a:rPr>
              <a:t> </a:t>
            </a:r>
            <a:r>
              <a:rPr lang="en-US" sz="4000" b="1" dirty="0" smtClean="0">
                <a:solidFill>
                  <a:srgbClr val="FF0000"/>
                </a:solidFill>
              </a:rPr>
              <a:t>X</a:t>
            </a:r>
            <a:endParaRPr lang="en-US" sz="4000" b="1" dirty="0">
              <a:solidFill>
                <a:srgbClr val="FF0000"/>
              </a:solidFill>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 name="5-Point Star 2"/>
          <p:cNvSpPr/>
          <p:nvPr/>
        </p:nvSpPr>
        <p:spPr>
          <a:xfrm>
            <a:off x="4059273" y="2596914"/>
            <a:ext cx="600957" cy="38556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5082680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41861" y="803910"/>
            <a:ext cx="9822345" cy="4801315"/>
          </a:xfrm>
          <a:prstGeom prst="rect">
            <a:avLst/>
          </a:prstGeom>
          <a:noFill/>
        </p:spPr>
        <p:txBody>
          <a:bodyPr wrap="square" rtlCol="0">
            <a:spAutoFit/>
          </a:bodyPr>
          <a:lstStyle/>
          <a:p>
            <a:r>
              <a:rPr lang="en-US" sz="3200" i="1" dirty="0" smtClean="0">
                <a:solidFill>
                  <a:srgbClr val="0000FF"/>
                </a:solidFill>
              </a:rPr>
              <a:t>Email etiquette:</a:t>
            </a:r>
          </a:p>
          <a:p>
            <a:endParaRPr lang="en-US" dirty="0"/>
          </a:p>
          <a:p>
            <a:endParaRPr lang="en-US" b="1" dirty="0" smtClean="0"/>
          </a:p>
          <a:p>
            <a:r>
              <a:rPr lang="en-US" b="1" dirty="0" smtClean="0"/>
              <a:t>Do: </a:t>
            </a:r>
          </a:p>
          <a:p>
            <a:r>
              <a:rPr lang="en-US" dirty="0" smtClean="0"/>
              <a:t>-    Open with a polite address </a:t>
            </a:r>
            <a:r>
              <a:rPr lang="en-US" dirty="0" err="1" smtClean="0"/>
              <a:t>eg</a:t>
            </a:r>
            <a:r>
              <a:rPr lang="en-US" dirty="0" smtClean="0"/>
              <a:t>. Dear </a:t>
            </a:r>
            <a:r>
              <a:rPr lang="en-US" dirty="0" err="1" smtClean="0"/>
              <a:t>Dr</a:t>
            </a:r>
            <a:r>
              <a:rPr lang="en-US" dirty="0" smtClean="0"/>
              <a:t> Smith, Dear John</a:t>
            </a:r>
            <a:r>
              <a:rPr lang="mr-IN" dirty="0" smtClean="0"/>
              <a:t>…</a:t>
            </a:r>
            <a:r>
              <a:rPr lang="en-GB" dirty="0" smtClean="0"/>
              <a:t>.</a:t>
            </a:r>
          </a:p>
          <a:p>
            <a:pPr marL="285750" indent="-285750">
              <a:buFontTx/>
              <a:buChar char="-"/>
            </a:pPr>
            <a:r>
              <a:rPr lang="en-US" dirty="0" smtClean="0"/>
              <a:t>Pay attention to the recipient’s name and title (including spelling of the names). Check on the school/university website if need be.</a:t>
            </a:r>
          </a:p>
          <a:p>
            <a:pPr marL="285750" indent="-285750">
              <a:buFontTx/>
              <a:buChar char="-"/>
            </a:pPr>
            <a:r>
              <a:rPr lang="en-US" dirty="0" smtClean="0"/>
              <a:t>Sign off with a polite address that is appropriate for the email, </a:t>
            </a:r>
            <a:r>
              <a:rPr lang="en-US" dirty="0" err="1" smtClean="0"/>
              <a:t>eg</a:t>
            </a:r>
            <a:r>
              <a:rPr lang="en-US" dirty="0" smtClean="0"/>
              <a:t> yours sincerely, Kind regards etc.  </a:t>
            </a:r>
            <a:endParaRPr lang="en-US" dirty="0"/>
          </a:p>
          <a:p>
            <a:endParaRPr lang="en-US" dirty="0"/>
          </a:p>
          <a:p>
            <a:r>
              <a:rPr lang="en-US" b="1" dirty="0" smtClean="0"/>
              <a:t>Don’t: </a:t>
            </a:r>
            <a:endParaRPr lang="en-US" b="1" dirty="0"/>
          </a:p>
          <a:p>
            <a:pPr marL="285750" indent="-285750">
              <a:buFontTx/>
              <a:buChar char="-"/>
            </a:pPr>
            <a:r>
              <a:rPr lang="en-US" dirty="0" smtClean="0"/>
              <a:t>Don’t address someone by their first name unless you are on quite familiar terms with them. If someone uses both their names it’s usually an indication of formality.</a:t>
            </a:r>
          </a:p>
          <a:p>
            <a:pPr marL="285750" indent="-285750">
              <a:buFontTx/>
              <a:buChar char="-"/>
            </a:pPr>
            <a:r>
              <a:rPr lang="en-US" dirty="0" smtClean="0"/>
              <a:t>Avoid opening emails with overly informal or unusual language..</a:t>
            </a:r>
            <a:r>
              <a:rPr lang="en-US" dirty="0" err="1" smtClean="0"/>
              <a:t>eg</a:t>
            </a:r>
            <a:r>
              <a:rPr lang="en-US" dirty="0" smtClean="0"/>
              <a:t>. </a:t>
            </a:r>
            <a:r>
              <a:rPr lang="en-US" dirty="0" err="1" smtClean="0"/>
              <a:t>Hiya</a:t>
            </a:r>
            <a:r>
              <a:rPr lang="en-US" dirty="0" smtClean="0"/>
              <a:t> John, Hello there</a:t>
            </a:r>
            <a:r>
              <a:rPr lang="mr-IN" dirty="0" smtClean="0"/>
              <a:t>…</a:t>
            </a:r>
            <a:r>
              <a:rPr lang="en-GB" dirty="0" smtClean="0"/>
              <a:t>.etc.</a:t>
            </a:r>
          </a:p>
          <a:p>
            <a:pPr marL="285750" indent="-285750">
              <a:buFontTx/>
              <a:buChar char="-"/>
            </a:pPr>
            <a:r>
              <a:rPr lang="en-GB" dirty="0" smtClean="0"/>
              <a:t>Avoid unnecessary spelling errors, especially in a professional context.</a:t>
            </a:r>
            <a:endParaRPr lang="en-US" dirty="0"/>
          </a:p>
          <a:p>
            <a:endParaRPr lang="en-US" dirty="0" smtClean="0"/>
          </a:p>
          <a:p>
            <a:pPr algn="just"/>
            <a:r>
              <a:rPr lang="en-US" dirty="0" smtClean="0"/>
              <a:t>                                                                                                                                                    (University of Bristol)</a:t>
            </a:r>
            <a:endParaRPr lang="en-US" dirty="0"/>
          </a:p>
        </p:txBody>
      </p:sp>
    </p:spTree>
    <p:extLst>
      <p:ext uri="{BB962C8B-B14F-4D97-AF65-F5344CB8AC3E}">
        <p14:creationId xmlns:p14="http://schemas.microsoft.com/office/powerpoint/2010/main" val="8389322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1269945"/>
            <a:ext cx="10515600" cy="467200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1366573"/>
            <a:ext cx="11311504" cy="4613749"/>
          </a:xfrm>
        </p:spPr>
        <p:txBody>
          <a:bodyPr>
            <a:normAutofit fontScale="25000" lnSpcReduction="20000"/>
          </a:bodyPr>
          <a:lstStyle/>
          <a:p>
            <a:pPr>
              <a:buFontTx/>
              <a:buNone/>
            </a:pPr>
            <a:r>
              <a:rPr lang="cs-CZ" altLang="cs-CZ" dirty="0" smtClean="0"/>
              <a:t>	</a:t>
            </a:r>
            <a:r>
              <a:rPr lang="cs-CZ" altLang="cs-CZ" sz="9600" dirty="0" smtClean="0"/>
              <a:t>	     	         </a:t>
            </a:r>
            <a:r>
              <a:rPr lang="cs-CZ" altLang="cs-CZ" sz="8000" b="1" dirty="0" err="1" smtClean="0"/>
              <a:t>Formal</a:t>
            </a:r>
            <a:r>
              <a:rPr lang="cs-CZ" altLang="cs-CZ" sz="8000" b="1" dirty="0" smtClean="0"/>
              <a:t>					</a:t>
            </a:r>
            <a:r>
              <a:rPr lang="cs-CZ" altLang="cs-CZ" sz="8000" b="1" dirty="0" err="1" smtClean="0"/>
              <a:t>Informal</a:t>
            </a:r>
            <a:endParaRPr lang="cs-CZ" altLang="cs-CZ" sz="8000" b="1" dirty="0" smtClean="0"/>
          </a:p>
          <a:p>
            <a:pPr>
              <a:buFontTx/>
              <a:buNone/>
            </a:pPr>
            <a:r>
              <a:rPr lang="cs-CZ" altLang="cs-CZ" sz="8000" dirty="0" err="1" smtClean="0">
                <a:solidFill>
                  <a:srgbClr val="0000FF"/>
                </a:solidFill>
              </a:rPr>
              <a:t>Name</a:t>
            </a:r>
            <a:r>
              <a:rPr lang="cs-CZ" altLang="cs-CZ" sz="9600" dirty="0" smtClean="0"/>
              <a:t>		         </a:t>
            </a:r>
            <a:r>
              <a:rPr lang="cs-CZ" altLang="cs-CZ" sz="7200" dirty="0" err="1" smtClean="0"/>
              <a:t>Dear</a:t>
            </a:r>
            <a:r>
              <a:rPr lang="cs-CZ" altLang="cs-CZ" sz="7200" dirty="0" smtClean="0"/>
              <a:t> Mary, </a:t>
            </a:r>
            <a:r>
              <a:rPr lang="cs-CZ" altLang="cs-CZ" sz="7200" dirty="0" err="1" smtClean="0"/>
              <a:t>Dear</a:t>
            </a:r>
            <a:r>
              <a:rPr lang="cs-CZ" altLang="cs-CZ" sz="7200" dirty="0" smtClean="0"/>
              <a:t> </a:t>
            </a:r>
            <a:r>
              <a:rPr lang="cs-CZ" altLang="cs-CZ" sz="7200" dirty="0" err="1" smtClean="0"/>
              <a:t>Mrs</a:t>
            </a:r>
            <a:r>
              <a:rPr lang="cs-CZ" altLang="cs-CZ" sz="7200" dirty="0" smtClean="0"/>
              <a:t> </a:t>
            </a:r>
            <a:r>
              <a:rPr lang="cs-CZ" altLang="cs-CZ" sz="7200" dirty="0" err="1" smtClean="0"/>
              <a:t>Hat</a:t>
            </a:r>
            <a:r>
              <a:rPr lang="cs-CZ" altLang="cs-CZ" sz="7200" dirty="0" smtClean="0"/>
              <a:t>			</a:t>
            </a:r>
            <a:r>
              <a:rPr lang="cs-CZ" altLang="cs-CZ" sz="7200" dirty="0" err="1" smtClean="0"/>
              <a:t>Hi</a:t>
            </a:r>
            <a:r>
              <a:rPr lang="cs-CZ" altLang="cs-CZ" sz="7200" dirty="0" smtClean="0"/>
              <a:t> Mary, Hello </a:t>
            </a:r>
            <a:r>
              <a:rPr lang="cs-CZ" altLang="cs-CZ" sz="7200" dirty="0" err="1" smtClean="0"/>
              <a:t>Mrs</a:t>
            </a:r>
            <a:r>
              <a:rPr lang="cs-CZ" altLang="cs-CZ" sz="7200" dirty="0" smtClean="0"/>
              <a:t> </a:t>
            </a:r>
            <a:r>
              <a:rPr lang="cs-CZ" altLang="cs-CZ" sz="7200" dirty="0" err="1" smtClean="0"/>
              <a:t>Hat</a:t>
            </a:r>
            <a:endParaRPr lang="cs-CZ" altLang="cs-CZ" sz="7200" dirty="0" smtClean="0"/>
          </a:p>
          <a:p>
            <a:pPr>
              <a:buFontTx/>
              <a:buNone/>
            </a:pPr>
            <a:endParaRPr lang="cs-CZ" altLang="cs-CZ" sz="9600" dirty="0" smtClean="0"/>
          </a:p>
          <a:p>
            <a:pPr>
              <a:buNone/>
            </a:pPr>
            <a:r>
              <a:rPr lang="cs-CZ" altLang="cs-CZ" sz="8000" dirty="0" err="1" smtClean="0">
                <a:solidFill>
                  <a:srgbClr val="0000FF"/>
                </a:solidFill>
              </a:rPr>
              <a:t>Previous</a:t>
            </a:r>
            <a:r>
              <a:rPr lang="cs-CZ" altLang="cs-CZ" sz="8000" dirty="0" smtClean="0">
                <a:solidFill>
                  <a:srgbClr val="0000FF"/>
                </a:solidFill>
              </a:rPr>
              <a:t> </a:t>
            </a:r>
            <a:r>
              <a:rPr lang="cs-CZ" altLang="cs-CZ" sz="8000" dirty="0" err="1" smtClean="0">
                <a:solidFill>
                  <a:srgbClr val="0000FF"/>
                </a:solidFill>
              </a:rPr>
              <a:t>Contact</a:t>
            </a:r>
            <a:r>
              <a:rPr lang="cs-CZ" altLang="cs-CZ" sz="9600" b="1" dirty="0" smtClean="0"/>
              <a:t>	         </a:t>
            </a:r>
            <a:r>
              <a:rPr lang="cs-CZ" altLang="cs-CZ" sz="8000" dirty="0" err="1" smtClean="0"/>
              <a:t>Apologies</a:t>
            </a:r>
            <a:r>
              <a:rPr lang="cs-CZ" altLang="cs-CZ" sz="8000" dirty="0" smtClean="0"/>
              <a:t> </a:t>
            </a:r>
            <a:r>
              <a:rPr lang="cs-CZ" altLang="cs-CZ" sz="8000" dirty="0" err="1" smtClean="0"/>
              <a:t>for</a:t>
            </a:r>
            <a:r>
              <a:rPr lang="cs-CZ" altLang="cs-CZ" sz="8000" dirty="0" smtClean="0"/>
              <a:t> my </a:t>
            </a:r>
            <a:r>
              <a:rPr lang="cs-CZ" altLang="cs-CZ" sz="8000" dirty="0" err="1"/>
              <a:t>late</a:t>
            </a:r>
            <a:r>
              <a:rPr lang="cs-CZ" altLang="cs-CZ" sz="8000" dirty="0"/>
              <a:t> </a:t>
            </a:r>
            <a:r>
              <a:rPr lang="cs-CZ" altLang="cs-CZ" sz="8000" dirty="0" err="1" smtClean="0"/>
              <a:t>reply</a:t>
            </a:r>
            <a:r>
              <a:rPr lang="cs-CZ" altLang="cs-CZ" sz="8000" dirty="0" smtClean="0"/>
              <a:t>, </a:t>
            </a:r>
            <a:r>
              <a:rPr lang="cs-CZ" altLang="cs-CZ" sz="8000" dirty="0" err="1" smtClean="0"/>
              <a:t>however</a:t>
            </a:r>
            <a:r>
              <a:rPr lang="cs-CZ" altLang="cs-CZ" sz="8000" dirty="0" smtClean="0"/>
              <a:t>..		</a:t>
            </a:r>
            <a:r>
              <a:rPr lang="cs-CZ" altLang="cs-CZ" sz="7200" dirty="0" err="1" smtClean="0"/>
              <a:t>Thanks</a:t>
            </a:r>
            <a:r>
              <a:rPr lang="cs-CZ" altLang="cs-CZ" sz="7200" dirty="0" smtClean="0"/>
              <a:t> </a:t>
            </a:r>
            <a:r>
              <a:rPr lang="cs-CZ" altLang="cs-CZ" sz="7200" dirty="0" err="1" smtClean="0"/>
              <a:t>for</a:t>
            </a:r>
            <a:r>
              <a:rPr lang="cs-CZ" altLang="cs-CZ" sz="7200" dirty="0" smtClean="0"/>
              <a:t> </a:t>
            </a:r>
            <a:r>
              <a:rPr lang="cs-CZ" altLang="cs-CZ" sz="7200" dirty="0" err="1" smtClean="0"/>
              <a:t>the</a:t>
            </a:r>
            <a:r>
              <a:rPr lang="cs-CZ" altLang="cs-CZ" sz="7200" dirty="0" smtClean="0"/>
              <a:t> email.....</a:t>
            </a:r>
          </a:p>
          <a:p>
            <a:pPr>
              <a:buNone/>
            </a:pPr>
            <a:endParaRPr lang="cs-CZ" altLang="cs-CZ" sz="7200" dirty="0" smtClean="0"/>
          </a:p>
          <a:p>
            <a:pPr>
              <a:buNone/>
            </a:pPr>
            <a:endParaRPr lang="cs-CZ" altLang="cs-CZ" sz="8000" b="1" dirty="0" smtClean="0"/>
          </a:p>
          <a:p>
            <a:pPr>
              <a:buNone/>
            </a:pPr>
            <a:r>
              <a:rPr lang="cs-CZ" altLang="cs-CZ" sz="8000" dirty="0" err="1" smtClean="0">
                <a:solidFill>
                  <a:srgbClr val="0000FF"/>
                </a:solidFill>
              </a:rPr>
              <a:t>Reason</a:t>
            </a:r>
            <a:r>
              <a:rPr lang="cs-CZ" altLang="cs-CZ" sz="8000" dirty="0" smtClean="0">
                <a:solidFill>
                  <a:srgbClr val="0000FF"/>
                </a:solidFill>
              </a:rPr>
              <a:t> </a:t>
            </a:r>
            <a:r>
              <a:rPr lang="cs-CZ" altLang="cs-CZ" sz="8000" dirty="0" err="1" smtClean="0">
                <a:solidFill>
                  <a:srgbClr val="0000FF"/>
                </a:solidFill>
              </a:rPr>
              <a:t>for</a:t>
            </a:r>
            <a:r>
              <a:rPr lang="cs-CZ" altLang="cs-CZ" sz="8000" dirty="0" smtClean="0">
                <a:solidFill>
                  <a:srgbClr val="0000FF"/>
                </a:solidFill>
              </a:rPr>
              <a:t> email</a:t>
            </a:r>
            <a:r>
              <a:rPr lang="cs-CZ" altLang="cs-CZ" sz="8000" b="1" dirty="0" smtClean="0"/>
              <a:t>	          </a:t>
            </a:r>
            <a:r>
              <a:rPr lang="cs-CZ" altLang="cs-CZ" sz="8000" dirty="0" err="1" smtClean="0"/>
              <a:t>I‘m</a:t>
            </a:r>
            <a:r>
              <a:rPr lang="cs-CZ" altLang="cs-CZ" sz="8000" dirty="0" smtClean="0"/>
              <a:t> </a:t>
            </a:r>
            <a:r>
              <a:rPr lang="cs-CZ" altLang="cs-CZ" sz="8000" dirty="0" err="1" smtClean="0"/>
              <a:t>writing</a:t>
            </a:r>
            <a:r>
              <a:rPr lang="cs-CZ" altLang="cs-CZ" sz="8000" dirty="0" smtClean="0"/>
              <a:t> in </a:t>
            </a:r>
            <a:r>
              <a:rPr lang="cs-CZ" altLang="cs-CZ" sz="8000" dirty="0" err="1" smtClean="0"/>
              <a:t>connection</a:t>
            </a:r>
            <a:r>
              <a:rPr lang="cs-CZ" altLang="cs-CZ" sz="8000" dirty="0" smtClean="0"/>
              <a:t> </a:t>
            </a:r>
            <a:r>
              <a:rPr lang="cs-CZ" altLang="cs-CZ" sz="8000" dirty="0" err="1" smtClean="0"/>
              <a:t>with</a:t>
            </a:r>
            <a:r>
              <a:rPr lang="cs-CZ" altLang="cs-CZ" sz="8000" dirty="0" smtClean="0"/>
              <a:t>		Just a </a:t>
            </a:r>
            <a:r>
              <a:rPr lang="cs-CZ" altLang="cs-CZ" sz="8000" dirty="0" err="1" smtClean="0"/>
              <a:t>quick</a:t>
            </a:r>
            <a:r>
              <a:rPr lang="cs-CZ" altLang="cs-CZ" sz="8000" dirty="0" smtClean="0"/>
              <a:t> email </a:t>
            </a:r>
            <a:r>
              <a:rPr lang="cs-CZ" altLang="cs-CZ" sz="8000" dirty="0" err="1" smtClean="0"/>
              <a:t>about</a:t>
            </a:r>
            <a:r>
              <a:rPr lang="cs-CZ" altLang="cs-CZ" sz="8000" dirty="0" smtClean="0"/>
              <a:t>...</a:t>
            </a:r>
          </a:p>
          <a:p>
            <a:pPr>
              <a:buNone/>
            </a:pPr>
            <a:endParaRPr lang="cs-CZ" altLang="cs-CZ" sz="8000" b="1" dirty="0" smtClean="0"/>
          </a:p>
          <a:p>
            <a:pPr>
              <a:buNone/>
            </a:pPr>
            <a:endParaRPr lang="cs-CZ" altLang="cs-CZ" sz="8000" b="1" dirty="0" smtClean="0"/>
          </a:p>
          <a:p>
            <a:pPr>
              <a:buNone/>
            </a:pPr>
            <a:r>
              <a:rPr lang="cs-CZ" altLang="cs-CZ" sz="8000" dirty="0" err="1" smtClean="0">
                <a:solidFill>
                  <a:srgbClr val="0000FF"/>
                </a:solidFill>
              </a:rPr>
              <a:t>Giving</a:t>
            </a:r>
            <a:r>
              <a:rPr lang="cs-CZ" altLang="cs-CZ" sz="8000" dirty="0" smtClean="0">
                <a:solidFill>
                  <a:srgbClr val="0000FF"/>
                </a:solidFill>
              </a:rPr>
              <a:t> </a:t>
            </a:r>
            <a:r>
              <a:rPr lang="cs-CZ" altLang="cs-CZ" sz="8000" dirty="0" err="1" smtClean="0">
                <a:solidFill>
                  <a:srgbClr val="0000FF"/>
                </a:solidFill>
              </a:rPr>
              <a:t>Information</a:t>
            </a:r>
            <a:r>
              <a:rPr lang="cs-CZ" altLang="cs-CZ" sz="8000" dirty="0" smtClean="0">
                <a:solidFill>
                  <a:srgbClr val="0000FF"/>
                </a:solidFill>
              </a:rPr>
              <a:t>        </a:t>
            </a:r>
            <a:r>
              <a:rPr lang="cs-CZ" altLang="cs-CZ" sz="8000" dirty="0" err="1" smtClean="0"/>
              <a:t>We</a:t>
            </a:r>
            <a:r>
              <a:rPr lang="cs-CZ" altLang="cs-CZ" sz="8000" dirty="0" smtClean="0"/>
              <a:t> </a:t>
            </a:r>
            <a:r>
              <a:rPr lang="cs-CZ" altLang="cs-CZ" sz="8000" dirty="0" err="1" smtClean="0"/>
              <a:t>regret</a:t>
            </a:r>
            <a:r>
              <a:rPr lang="cs-CZ" altLang="cs-CZ" sz="8000" dirty="0" smtClean="0"/>
              <a:t> to </a:t>
            </a:r>
            <a:r>
              <a:rPr lang="cs-CZ" altLang="cs-CZ" sz="8000" dirty="0" err="1" smtClean="0"/>
              <a:t>inform</a:t>
            </a:r>
            <a:r>
              <a:rPr lang="cs-CZ" altLang="cs-CZ" sz="8000" dirty="0" smtClean="0"/>
              <a:t> </a:t>
            </a:r>
            <a:r>
              <a:rPr lang="cs-CZ" altLang="cs-CZ" sz="8000" dirty="0" err="1" smtClean="0"/>
              <a:t>you</a:t>
            </a:r>
            <a:r>
              <a:rPr lang="cs-CZ" altLang="cs-CZ" sz="8000" dirty="0" smtClean="0"/>
              <a:t> </a:t>
            </a:r>
            <a:r>
              <a:rPr lang="cs-CZ" altLang="cs-CZ" sz="8000" dirty="0" err="1" smtClean="0"/>
              <a:t>that</a:t>
            </a:r>
            <a:r>
              <a:rPr lang="cs-CZ" altLang="cs-CZ" sz="8000" dirty="0" smtClean="0"/>
              <a:t>...		Just a </a:t>
            </a:r>
            <a:r>
              <a:rPr lang="cs-CZ" altLang="cs-CZ" sz="8000" dirty="0" err="1" smtClean="0"/>
              <a:t>note</a:t>
            </a:r>
            <a:r>
              <a:rPr lang="cs-CZ" altLang="cs-CZ" sz="8000" dirty="0" smtClean="0"/>
              <a:t> to </a:t>
            </a:r>
            <a:r>
              <a:rPr lang="cs-CZ" altLang="cs-CZ" sz="8000" dirty="0" err="1" smtClean="0"/>
              <a:t>say</a:t>
            </a:r>
            <a:r>
              <a:rPr lang="cs-CZ" altLang="cs-CZ" sz="8000" dirty="0" smtClean="0"/>
              <a:t>....</a:t>
            </a:r>
          </a:p>
          <a:p>
            <a:pPr>
              <a:buNone/>
            </a:pPr>
            <a:endParaRPr lang="cs-CZ" altLang="cs-CZ" sz="8000" b="1" dirty="0"/>
          </a:p>
          <a:p>
            <a:pPr>
              <a:buNone/>
            </a:pPr>
            <a:endParaRPr lang="cs-CZ" altLang="cs-CZ" sz="8000" b="1" dirty="0" smtClean="0"/>
          </a:p>
          <a:p>
            <a:pPr>
              <a:buNone/>
            </a:pPr>
            <a:r>
              <a:rPr lang="cs-CZ" altLang="cs-CZ" sz="8000" dirty="0" err="1" smtClean="0">
                <a:solidFill>
                  <a:srgbClr val="0000FF"/>
                </a:solidFill>
              </a:rPr>
              <a:t>Attachments</a:t>
            </a:r>
            <a:r>
              <a:rPr lang="cs-CZ" altLang="cs-CZ" sz="8000" b="1" dirty="0" smtClean="0"/>
              <a:t>	           </a:t>
            </a:r>
            <a:r>
              <a:rPr lang="cs-CZ" altLang="cs-CZ" sz="8000" dirty="0" err="1" smtClean="0"/>
              <a:t>Please</a:t>
            </a:r>
            <a:r>
              <a:rPr lang="cs-CZ" altLang="cs-CZ" sz="8000" dirty="0" smtClean="0"/>
              <a:t> </a:t>
            </a:r>
            <a:r>
              <a:rPr lang="cs-CZ" altLang="cs-CZ" sz="8000" dirty="0" err="1" smtClean="0"/>
              <a:t>find</a:t>
            </a:r>
            <a:r>
              <a:rPr lang="cs-CZ" altLang="cs-CZ" sz="8000" dirty="0" smtClean="0"/>
              <a:t> </a:t>
            </a:r>
            <a:r>
              <a:rPr lang="cs-CZ" altLang="cs-CZ" sz="8000" dirty="0" err="1" smtClean="0"/>
              <a:t>attached</a:t>
            </a:r>
            <a:r>
              <a:rPr lang="cs-CZ" altLang="cs-CZ" sz="8000" dirty="0" smtClean="0"/>
              <a:t>....</a:t>
            </a:r>
            <a:r>
              <a:rPr lang="cs-CZ" altLang="cs-CZ" sz="8000" b="1" dirty="0" smtClean="0"/>
              <a:t>			</a:t>
            </a:r>
            <a:r>
              <a:rPr lang="cs-CZ" altLang="cs-CZ" sz="8000" dirty="0" err="1" smtClean="0"/>
              <a:t>Here</a:t>
            </a:r>
            <a:r>
              <a:rPr lang="cs-CZ" altLang="cs-CZ" sz="8000" dirty="0" smtClean="0"/>
              <a:t> </a:t>
            </a:r>
            <a:r>
              <a:rPr lang="cs-CZ" altLang="cs-CZ" sz="8000" dirty="0" err="1" smtClean="0"/>
              <a:t>is</a:t>
            </a:r>
            <a:r>
              <a:rPr lang="cs-CZ" altLang="cs-CZ" sz="8000" dirty="0" smtClean="0"/>
              <a:t> </a:t>
            </a:r>
            <a:r>
              <a:rPr lang="cs-CZ" altLang="cs-CZ" sz="8000" dirty="0" err="1" smtClean="0"/>
              <a:t>the</a:t>
            </a:r>
            <a:r>
              <a:rPr lang="cs-CZ" altLang="cs-CZ" sz="8000" dirty="0" smtClean="0"/>
              <a:t> ....</a:t>
            </a:r>
            <a:r>
              <a:rPr lang="cs-CZ" altLang="cs-CZ" sz="8000" dirty="0" err="1" smtClean="0"/>
              <a:t>you</a:t>
            </a:r>
            <a:r>
              <a:rPr lang="cs-CZ" altLang="cs-CZ" sz="8000" dirty="0" smtClean="0"/>
              <a:t> </a:t>
            </a:r>
            <a:r>
              <a:rPr lang="cs-CZ" altLang="cs-CZ" sz="8000" dirty="0" err="1" smtClean="0"/>
              <a:t>wanted</a:t>
            </a:r>
            <a:r>
              <a:rPr lang="cs-CZ" altLang="cs-CZ" sz="8000" dirty="0" smtClean="0"/>
              <a:t>..</a:t>
            </a:r>
            <a:endParaRPr lang="cs-CZ" altLang="cs-CZ" sz="8000" dirty="0"/>
          </a:p>
          <a:p>
            <a:pPr>
              <a:buNone/>
            </a:pPr>
            <a:endParaRPr lang="cs-CZ" altLang="cs-CZ" sz="8000" b="1" dirty="0" smtClean="0"/>
          </a:p>
          <a:p>
            <a:pPr>
              <a:buNone/>
            </a:pPr>
            <a:endParaRPr lang="cs-CZ" altLang="cs-CZ" sz="8000" b="1" dirty="0"/>
          </a:p>
          <a:p>
            <a:pPr>
              <a:buFontTx/>
              <a:buNone/>
            </a:pPr>
            <a:r>
              <a:rPr lang="cs-CZ" altLang="cs-CZ" sz="9600" dirty="0" smtClean="0"/>
              <a:t>	</a:t>
            </a:r>
            <a:endParaRPr lang="cs-CZ" altLang="cs-CZ" sz="9600" dirty="0"/>
          </a:p>
          <a:p>
            <a:pPr>
              <a:buFontTx/>
              <a:buNone/>
            </a:pPr>
            <a:endParaRPr lang="cs-CZ" altLang="cs-CZ" sz="9600"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494602" y="456558"/>
            <a:ext cx="9822345" cy="584776"/>
          </a:xfrm>
          <a:prstGeom prst="rect">
            <a:avLst/>
          </a:prstGeom>
          <a:noFill/>
        </p:spPr>
        <p:txBody>
          <a:bodyPr wrap="square" rtlCol="0">
            <a:spAutoFit/>
          </a:bodyPr>
          <a:lstStyle/>
          <a:p>
            <a:r>
              <a:rPr lang="en-US" b="1" baseline="30000" dirty="0"/>
              <a:t> </a:t>
            </a:r>
            <a:r>
              <a:rPr lang="en-US" sz="3200" i="1" dirty="0" smtClean="0">
                <a:solidFill>
                  <a:srgbClr val="0000FF"/>
                </a:solidFill>
              </a:rPr>
              <a:t>Email wording</a:t>
            </a:r>
            <a:endParaRPr lang="en-US" sz="3200" i="1" dirty="0">
              <a:solidFill>
                <a:srgbClr val="0000FF"/>
              </a:solidFill>
            </a:endParaRPr>
          </a:p>
        </p:txBody>
      </p:sp>
    </p:spTree>
    <p:extLst>
      <p:ext uri="{BB962C8B-B14F-4D97-AF65-F5344CB8AC3E}">
        <p14:creationId xmlns:p14="http://schemas.microsoft.com/office/powerpoint/2010/main" val="9896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757307"/>
            <a:ext cx="9822345" cy="7171195"/>
          </a:xfrm>
          <a:prstGeom prst="rect">
            <a:avLst/>
          </a:prstGeom>
          <a:noFill/>
        </p:spPr>
        <p:txBody>
          <a:bodyPr wrap="square" rtlCol="0">
            <a:spAutoFit/>
          </a:bodyPr>
          <a:lstStyle/>
          <a:p>
            <a:r>
              <a:rPr lang="en-GB" sz="3200" i="1" dirty="0" smtClean="0">
                <a:solidFill>
                  <a:srgbClr val="0000FF"/>
                </a:solidFill>
              </a:rPr>
              <a:t>Pairs task </a:t>
            </a:r>
            <a:r>
              <a:rPr lang="mr-IN" sz="3200" i="1" dirty="0" smtClean="0">
                <a:solidFill>
                  <a:srgbClr val="0000FF"/>
                </a:solidFill>
              </a:rPr>
              <a:t>–</a:t>
            </a:r>
            <a:r>
              <a:rPr lang="en-GB" sz="3200" i="1" dirty="0" smtClean="0">
                <a:solidFill>
                  <a:srgbClr val="0000FF"/>
                </a:solidFill>
              </a:rPr>
              <a:t> compose two short emails</a:t>
            </a:r>
            <a:r>
              <a:rPr lang="en-US" sz="3200" i="1" dirty="0" smtClean="0">
                <a:solidFill>
                  <a:srgbClr val="0000FF"/>
                </a:solidFill>
              </a:rPr>
              <a:t>:</a:t>
            </a:r>
          </a:p>
          <a:p>
            <a:endParaRPr lang="en-US" sz="3200" dirty="0" smtClean="0"/>
          </a:p>
          <a:p>
            <a:endParaRPr lang="en-US" sz="2400" dirty="0" smtClean="0"/>
          </a:p>
          <a:p>
            <a:pPr marL="342900" indent="-342900">
              <a:buFont typeface="Arial"/>
              <a:buChar char="•"/>
            </a:pPr>
            <a:r>
              <a:rPr lang="en-US" sz="2800" dirty="0" smtClean="0"/>
              <a:t>An email to a colleague who has complained to you about a misplaced item of value missing in the department. You need to address their concerns.</a:t>
            </a:r>
          </a:p>
          <a:p>
            <a:endParaRPr lang="en-US" sz="2800" dirty="0"/>
          </a:p>
          <a:p>
            <a:endParaRPr lang="en-US" sz="2800" dirty="0" smtClean="0"/>
          </a:p>
          <a:p>
            <a:pPr marL="457200" indent="-457200">
              <a:buFont typeface="Arial"/>
              <a:buChar char="•"/>
            </a:pPr>
            <a:r>
              <a:rPr lang="en-US" sz="2800" dirty="0" smtClean="0"/>
              <a:t>An email to a university professor at an English university department, requesting that one of your students be allowed to visit for a 3 month research placement.</a:t>
            </a:r>
            <a:endParaRPr lang="en-US" sz="28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1699957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745622" y="703095"/>
            <a:ext cx="6012270" cy="6247865"/>
          </a:xfrm>
          <a:prstGeom prst="rect">
            <a:avLst/>
          </a:prstGeom>
          <a:noFill/>
        </p:spPr>
        <p:txBody>
          <a:bodyPr wrap="square" rtlCol="0">
            <a:spAutoFit/>
          </a:bodyPr>
          <a:lstStyle/>
          <a:p>
            <a:r>
              <a:rPr lang="en-US" sz="3200" i="1" dirty="0" smtClean="0">
                <a:solidFill>
                  <a:srgbClr val="0000FF"/>
                </a:solidFill>
              </a:rPr>
              <a:t>Written Material in English </a:t>
            </a:r>
            <a:r>
              <a:rPr lang="en-US" sz="2400" i="1" dirty="0" smtClean="0">
                <a:solidFill>
                  <a:srgbClr val="0000FF"/>
                </a:solidFill>
              </a:rPr>
              <a:t>(lecture notes, seminars </a:t>
            </a:r>
            <a:r>
              <a:rPr lang="en-US" sz="2400" i="1" dirty="0" err="1" smtClean="0">
                <a:solidFill>
                  <a:srgbClr val="0000FF"/>
                </a:solidFill>
              </a:rPr>
              <a:t>etc</a:t>
            </a:r>
            <a:r>
              <a:rPr lang="en-US" sz="2400" i="1" dirty="0" smtClean="0">
                <a:solidFill>
                  <a:srgbClr val="0000FF"/>
                </a:solidFill>
              </a:rPr>
              <a:t>).</a:t>
            </a:r>
          </a:p>
          <a:p>
            <a:endParaRPr lang="en-US" sz="3200" dirty="0" smtClean="0"/>
          </a:p>
          <a:p>
            <a:pPr>
              <a:lnSpc>
                <a:spcPct val="120000"/>
              </a:lnSpc>
            </a:pPr>
            <a:r>
              <a:rPr lang="en-US" sz="2000" dirty="0" smtClean="0"/>
              <a:t>What should you consider?</a:t>
            </a:r>
          </a:p>
          <a:p>
            <a:pPr>
              <a:lnSpc>
                <a:spcPct val="120000"/>
              </a:lnSpc>
            </a:pPr>
            <a:endParaRPr lang="en-US" sz="2000" dirty="0"/>
          </a:p>
          <a:p>
            <a:pPr>
              <a:lnSpc>
                <a:spcPct val="120000"/>
              </a:lnSpc>
            </a:pPr>
            <a:r>
              <a:rPr lang="en-US" sz="2000" dirty="0" smtClean="0"/>
              <a:t>Is it different preparing written material for students learning in a second language? Why?</a:t>
            </a:r>
          </a:p>
          <a:p>
            <a:pPr>
              <a:lnSpc>
                <a:spcPct val="120000"/>
              </a:lnSpc>
            </a:pPr>
            <a:endParaRPr lang="en-US" sz="2000" dirty="0" smtClean="0"/>
          </a:p>
          <a:p>
            <a:pPr>
              <a:lnSpc>
                <a:spcPct val="120000"/>
              </a:lnSpc>
            </a:pPr>
            <a:r>
              <a:rPr lang="en-US" sz="2000" dirty="0" smtClean="0"/>
              <a:t>How will you present your course information clearly, but completely in English?</a:t>
            </a:r>
            <a:endParaRPr lang="en-US" sz="20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descr="d4dbaf68a64c4f496e4b94dd83c2fe8a.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1925" y="1145363"/>
            <a:ext cx="5431734" cy="4400005"/>
          </a:xfrm>
          <a:prstGeom prst="rect">
            <a:avLst/>
          </a:prstGeom>
        </p:spPr>
      </p:pic>
    </p:spTree>
    <p:extLst>
      <p:ext uri="{BB962C8B-B14F-4D97-AF65-F5344CB8AC3E}">
        <p14:creationId xmlns:p14="http://schemas.microsoft.com/office/powerpoint/2010/main" val="11243903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41861" y="803910"/>
            <a:ext cx="9822345" cy="4524315"/>
          </a:xfrm>
          <a:prstGeom prst="rect">
            <a:avLst/>
          </a:prstGeom>
          <a:noFill/>
        </p:spPr>
        <p:txBody>
          <a:bodyPr wrap="square" rtlCol="0">
            <a:spAutoFit/>
          </a:bodyPr>
          <a:lstStyle/>
          <a:p>
            <a:r>
              <a:rPr lang="en-US" sz="3200" i="1" dirty="0" smtClean="0">
                <a:solidFill>
                  <a:srgbClr val="0000FF"/>
                </a:solidFill>
              </a:rPr>
              <a:t>Structuring Lecture Material:</a:t>
            </a:r>
          </a:p>
          <a:p>
            <a:endParaRPr lang="en-US" dirty="0"/>
          </a:p>
          <a:p>
            <a:r>
              <a:rPr lang="en-US" sz="2400" dirty="0"/>
              <a:t>Your lectures are likely to be more effective for international students (and all students) if you focus on</a:t>
            </a:r>
            <a:r>
              <a:rPr lang="en-US" sz="2400" dirty="0" smtClean="0"/>
              <a:t>:</a:t>
            </a:r>
          </a:p>
          <a:p>
            <a:endParaRPr lang="en-GB" sz="2400" dirty="0"/>
          </a:p>
          <a:p>
            <a:pPr marL="285750" lvl="0" indent="-285750">
              <a:lnSpc>
                <a:spcPct val="150000"/>
              </a:lnSpc>
              <a:buFont typeface="Arial"/>
              <a:buChar char="•"/>
            </a:pPr>
            <a:r>
              <a:rPr lang="en-US" sz="2400" dirty="0"/>
              <a:t>Transparent structure</a:t>
            </a:r>
            <a:endParaRPr lang="en-GB" sz="2400" dirty="0"/>
          </a:p>
          <a:p>
            <a:pPr marL="285750" lvl="0" indent="-285750">
              <a:lnSpc>
                <a:spcPct val="150000"/>
              </a:lnSpc>
              <a:buFont typeface="Arial"/>
              <a:buChar char="•"/>
            </a:pPr>
            <a:r>
              <a:rPr lang="en-US" sz="2400" dirty="0"/>
              <a:t>Essential content</a:t>
            </a:r>
            <a:endParaRPr lang="en-GB" sz="2400" dirty="0"/>
          </a:p>
          <a:p>
            <a:pPr marL="285750" lvl="0" indent="-285750">
              <a:lnSpc>
                <a:spcPct val="150000"/>
              </a:lnSpc>
              <a:buFont typeface="Arial"/>
              <a:buChar char="•"/>
            </a:pPr>
            <a:r>
              <a:rPr lang="en-US" sz="2400" dirty="0"/>
              <a:t>Improved understandability</a:t>
            </a:r>
            <a:endParaRPr lang="en-GB" sz="2400" dirty="0"/>
          </a:p>
          <a:p>
            <a:pPr marL="285750" lvl="0" indent="-285750">
              <a:lnSpc>
                <a:spcPct val="150000"/>
              </a:lnSpc>
              <a:buFont typeface="Arial"/>
              <a:buChar char="•"/>
            </a:pPr>
            <a:r>
              <a:rPr lang="en-US" sz="2400" dirty="0"/>
              <a:t>Effective note taking</a:t>
            </a:r>
            <a:endParaRPr lang="en-GB" sz="2400" dirty="0"/>
          </a:p>
          <a:p>
            <a:pPr algn="just"/>
            <a:r>
              <a:rPr lang="en-US" dirty="0" smtClean="0"/>
              <a:t>                                                                                                                                                   </a:t>
            </a:r>
            <a:endParaRPr lang="en-US" dirty="0"/>
          </a:p>
        </p:txBody>
      </p:sp>
    </p:spTree>
    <p:extLst>
      <p:ext uri="{BB962C8B-B14F-4D97-AF65-F5344CB8AC3E}">
        <p14:creationId xmlns:p14="http://schemas.microsoft.com/office/powerpoint/2010/main" val="16446969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3"/>
          <p:cNvSpPr>
            <a:spLocks noGrp="1" noChangeArrowheads="1"/>
          </p:cNvSpPr>
          <p:nvPr>
            <p:ph type="body" idx="4294967295"/>
          </p:nvPr>
        </p:nvSpPr>
        <p:spPr>
          <a:xfrm>
            <a:off x="838200" y="1153437"/>
            <a:ext cx="10515600" cy="5023526"/>
          </a:xfrm>
        </p:spPr>
        <p:txBody>
          <a:bodyPr/>
          <a:lstStyle/>
          <a:p>
            <a:pPr eaLnBrk="1" hangingPunct="1">
              <a:buFontTx/>
              <a:buNone/>
            </a:pPr>
            <a:endParaRPr lang="cs-CZ" altLang="cs-CZ" dirty="0" smtClean="0"/>
          </a:p>
          <a:p>
            <a:pPr eaLnBrk="1" hangingPunct="1">
              <a:buFontTx/>
              <a:buNone/>
            </a:pPr>
            <a:r>
              <a:rPr lang="en-GB" altLang="cs-CZ" dirty="0" smtClean="0"/>
              <a:t>	</a:t>
            </a:r>
            <a:endParaRPr lang="cs-CZ" altLang="cs-CZ" dirty="0" smtClean="0"/>
          </a:p>
        </p:txBody>
      </p:sp>
      <p:sp>
        <p:nvSpPr>
          <p:cNvPr id="16" name="Nadpis 1"/>
          <p:cNvSpPr txBox="1">
            <a:spLocks/>
          </p:cNvSpPr>
          <p:nvPr/>
        </p:nvSpPr>
        <p:spPr>
          <a:xfrm>
            <a:off x="1252906" y="985727"/>
            <a:ext cx="8086635" cy="5026132"/>
          </a:xfrm>
          <a:prstGeom prst="rect">
            <a:avLst/>
          </a:prstGeom>
        </p:spPr>
        <p:txBody>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endParaRPr lang="en-US" sz="4400" baseline="30000" dirty="0" smtClean="0">
              <a:solidFill>
                <a:srgbClr val="000000"/>
              </a:solidFill>
              <a:latin typeface="Calibri"/>
              <a:cs typeface="Calibri"/>
            </a:endParaRPr>
          </a:p>
          <a:p>
            <a:endParaRPr lang="en-US" baseline="30000" dirty="0" smtClean="0">
              <a:solidFill>
                <a:srgbClr val="000000"/>
              </a:solidFill>
              <a:latin typeface="Calibri"/>
              <a:cs typeface="Calibri"/>
            </a:endParaRPr>
          </a:p>
          <a:p>
            <a:endParaRPr lang="cs-CZ" sz="4000" kern="0" dirty="0">
              <a:solidFill>
                <a:schemeClr val="tx1"/>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pic>
        <p:nvPicPr>
          <p:cNvPr id="3" name="Picture 2" descr="jokeblo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413" y="2261040"/>
            <a:ext cx="3469675" cy="3912060"/>
          </a:xfrm>
          <a:prstGeom prst="rect">
            <a:avLst/>
          </a:prstGeom>
        </p:spPr>
      </p:pic>
      <p:pic>
        <p:nvPicPr>
          <p:cNvPr id="4" name="Picture 3" descr="78bb1ab7487baa58bf57042e3edc734b--friday-jokes-write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3930" y="576650"/>
            <a:ext cx="3310899" cy="4352177"/>
          </a:xfrm>
          <a:prstGeom prst="rect">
            <a:avLst/>
          </a:prstGeom>
        </p:spPr>
      </p:pic>
      <p:pic>
        <p:nvPicPr>
          <p:cNvPr id="5" name="Picture 4" descr="unname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770" y="620060"/>
            <a:ext cx="3362739" cy="3745926"/>
          </a:xfrm>
          <a:prstGeom prst="rect">
            <a:avLst/>
          </a:prstGeom>
        </p:spPr>
      </p:pic>
    </p:spTree>
    <p:extLst>
      <p:ext uri="{BB962C8B-B14F-4D97-AF65-F5344CB8AC3E}">
        <p14:creationId xmlns:p14="http://schemas.microsoft.com/office/powerpoint/2010/main" val="1304292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41861" y="803910"/>
            <a:ext cx="9822345" cy="4832092"/>
          </a:xfrm>
          <a:prstGeom prst="rect">
            <a:avLst/>
          </a:prstGeom>
          <a:noFill/>
        </p:spPr>
        <p:txBody>
          <a:bodyPr wrap="square" rtlCol="0">
            <a:spAutoFit/>
          </a:bodyPr>
          <a:lstStyle/>
          <a:p>
            <a:r>
              <a:rPr lang="en-US" sz="3200" i="1" dirty="0" smtClean="0">
                <a:solidFill>
                  <a:srgbClr val="0000FF"/>
                </a:solidFill>
              </a:rPr>
              <a:t>Structure:</a:t>
            </a:r>
          </a:p>
          <a:p>
            <a:endParaRPr lang="en-US" sz="2000" dirty="0"/>
          </a:p>
          <a:p>
            <a:r>
              <a:rPr lang="en-US" sz="2000" dirty="0"/>
              <a:t>Try to be more explicit and transparent about how the lecture is </a:t>
            </a:r>
            <a:r>
              <a:rPr lang="en-US" sz="2000" dirty="0" err="1" smtClean="0"/>
              <a:t>organised</a:t>
            </a:r>
            <a:r>
              <a:rPr lang="en-US" sz="2000" dirty="0" smtClean="0"/>
              <a:t>:</a:t>
            </a:r>
          </a:p>
          <a:p>
            <a:r>
              <a:rPr lang="en-US" sz="2000" dirty="0"/>
              <a:t> </a:t>
            </a:r>
            <a:endParaRPr lang="en-US" sz="2000" dirty="0" smtClean="0"/>
          </a:p>
          <a:p>
            <a:pPr marL="342900" indent="-342900">
              <a:buFont typeface="Arial"/>
              <a:buChar char="•"/>
            </a:pPr>
            <a:r>
              <a:rPr lang="en-US" sz="2000" dirty="0" smtClean="0"/>
              <a:t>Use </a:t>
            </a:r>
            <a:r>
              <a:rPr lang="en-US" sz="2000" dirty="0"/>
              <a:t>an introduction and a summary and repeat key ideas </a:t>
            </a:r>
            <a:r>
              <a:rPr lang="en-US" sz="2000" dirty="0" err="1"/>
              <a:t>eg</a:t>
            </a:r>
            <a:r>
              <a:rPr lang="en-US" sz="2000" dirty="0"/>
              <a:t>. ‘This is an introduction/summary….’</a:t>
            </a:r>
            <a:endParaRPr lang="en-GB" sz="2000" dirty="0"/>
          </a:p>
          <a:p>
            <a:pPr marL="342900" lvl="0" indent="-342900">
              <a:buFont typeface="Arial"/>
              <a:buChar char="•"/>
            </a:pPr>
            <a:r>
              <a:rPr lang="en-US" sz="2000" dirty="0"/>
              <a:t>State links to previous/future lectures and topics   </a:t>
            </a:r>
            <a:endParaRPr lang="en-GB" sz="2000" dirty="0"/>
          </a:p>
          <a:p>
            <a:pPr marL="342900" lvl="0" indent="-342900">
              <a:buFont typeface="Arial"/>
              <a:buChar char="•"/>
            </a:pPr>
            <a:r>
              <a:rPr lang="en-US" sz="2000" dirty="0"/>
              <a:t>Signal moves between sections as in  ‘Now I am going to talk about how you apply this idea with an example….’.  Try pointing to where you are: ‘On the outline, I am now here…</a:t>
            </a:r>
            <a:r>
              <a:rPr lang="en-US" sz="2000" dirty="0" smtClean="0"/>
              <a:t>’</a:t>
            </a:r>
          </a:p>
          <a:p>
            <a:pPr marL="342900" lvl="0" indent="-342900">
              <a:buFont typeface="Arial"/>
              <a:buChar char="•"/>
            </a:pPr>
            <a:r>
              <a:rPr lang="en-US" sz="2000" dirty="0" smtClean="0"/>
              <a:t>State </a:t>
            </a:r>
            <a:r>
              <a:rPr lang="en-US" sz="2000" dirty="0"/>
              <a:t>the importance of ideas: ‘This is a key point….’</a:t>
            </a:r>
            <a:endParaRPr lang="en-GB" sz="2000" dirty="0"/>
          </a:p>
          <a:p>
            <a:pPr marL="342900" lvl="0" indent="-342900">
              <a:buFont typeface="Arial"/>
              <a:buChar char="•"/>
            </a:pPr>
            <a:r>
              <a:rPr lang="en-US" sz="2000" dirty="0"/>
              <a:t>Repeat. ‘In the last section, I talked about (a) and now in (b), I will cover….’ </a:t>
            </a:r>
            <a:endParaRPr lang="en-US" sz="2000" dirty="0" smtClean="0"/>
          </a:p>
          <a:p>
            <a:pPr marL="342900" lvl="0" indent="-342900">
              <a:buFont typeface="Arial"/>
              <a:buChar char="•"/>
            </a:pPr>
            <a:r>
              <a:rPr lang="en-US" sz="2000" dirty="0"/>
              <a:t> ‘This building up and rehearsal of the content of a lecture as it develops can help us to link chains of ideas together, and can work well when the lecture is structured as a story, investigation, or other logical sequence’ </a:t>
            </a:r>
            <a:r>
              <a:rPr lang="en-US" sz="1600" dirty="0" smtClean="0"/>
              <a:t>(</a:t>
            </a:r>
            <a:r>
              <a:rPr lang="en-US" sz="1600" dirty="0" err="1" smtClean="0"/>
              <a:t>www.heacademy.ac.uk</a:t>
            </a:r>
            <a:r>
              <a:rPr lang="en-US" sz="1600" dirty="0" smtClean="0"/>
              <a:t>).</a:t>
            </a:r>
            <a:endParaRPr lang="en-GB" sz="1600" dirty="0"/>
          </a:p>
          <a:p>
            <a:pPr algn="just"/>
            <a:r>
              <a:rPr lang="en-US" sz="1200" dirty="0" smtClean="0"/>
              <a:t>                                                                                                                                                   </a:t>
            </a:r>
            <a:endParaRPr lang="en-US" sz="1200" dirty="0"/>
          </a:p>
        </p:txBody>
      </p:sp>
    </p:spTree>
    <p:extLst>
      <p:ext uri="{BB962C8B-B14F-4D97-AF65-F5344CB8AC3E}">
        <p14:creationId xmlns:p14="http://schemas.microsoft.com/office/powerpoint/2010/main" val="3504815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41861" y="803910"/>
            <a:ext cx="9822345" cy="4524315"/>
          </a:xfrm>
          <a:prstGeom prst="rect">
            <a:avLst/>
          </a:prstGeom>
          <a:noFill/>
        </p:spPr>
        <p:txBody>
          <a:bodyPr wrap="square" rtlCol="0">
            <a:spAutoFit/>
          </a:bodyPr>
          <a:lstStyle/>
          <a:p>
            <a:r>
              <a:rPr lang="en-US" sz="3200" i="1" dirty="0" smtClean="0">
                <a:solidFill>
                  <a:srgbClr val="0000FF"/>
                </a:solidFill>
              </a:rPr>
              <a:t>Content:</a:t>
            </a:r>
          </a:p>
          <a:p>
            <a:endParaRPr lang="en-US" sz="2000" dirty="0"/>
          </a:p>
          <a:p>
            <a:pPr lvl="0"/>
            <a:r>
              <a:rPr lang="en-US" sz="2000" dirty="0"/>
              <a:t>If you devote time to structure </a:t>
            </a:r>
            <a:r>
              <a:rPr lang="en-US" sz="2000" dirty="0" smtClean="0"/>
              <a:t>and </a:t>
            </a:r>
            <a:r>
              <a:rPr lang="en-US" sz="2000" dirty="0"/>
              <a:t>making a</a:t>
            </a:r>
            <a:r>
              <a:rPr lang="en-US" sz="2000" dirty="0" smtClean="0"/>
              <a:t> lecture more </a:t>
            </a:r>
            <a:r>
              <a:rPr lang="en-US" sz="2000" dirty="0"/>
              <a:t>understandable, you </a:t>
            </a:r>
            <a:r>
              <a:rPr lang="en-US" sz="2000" dirty="0" smtClean="0"/>
              <a:t>may </a:t>
            </a:r>
            <a:r>
              <a:rPr lang="en-US" sz="2000" dirty="0"/>
              <a:t>cover less material. </a:t>
            </a:r>
            <a:r>
              <a:rPr lang="en-US" sz="2000" dirty="0" smtClean="0"/>
              <a:t>It has been reported that teachers may cover 10</a:t>
            </a:r>
            <a:r>
              <a:rPr lang="en-US" sz="2000" dirty="0"/>
              <a:t>-15% less material when the audience is listening to English as a </a:t>
            </a:r>
            <a:r>
              <a:rPr lang="en-US" sz="2000" dirty="0" smtClean="0"/>
              <a:t>2nd </a:t>
            </a:r>
            <a:r>
              <a:rPr lang="en-US" sz="2000" dirty="0"/>
              <a:t>or </a:t>
            </a:r>
            <a:r>
              <a:rPr lang="en-US" sz="2000" dirty="0" smtClean="0"/>
              <a:t>3rd language </a:t>
            </a:r>
            <a:r>
              <a:rPr lang="en-US" sz="1600" dirty="0"/>
              <a:t>(</a:t>
            </a:r>
            <a:r>
              <a:rPr lang="en-US" sz="1600" dirty="0" err="1"/>
              <a:t>www.heacademy.ac.uk</a:t>
            </a:r>
            <a:r>
              <a:rPr lang="en-US" sz="1600" dirty="0" smtClean="0"/>
              <a:t>).</a:t>
            </a:r>
            <a:endParaRPr lang="en-GB" sz="1600" dirty="0"/>
          </a:p>
          <a:p>
            <a:endParaRPr lang="en-US" sz="2000" dirty="0" smtClean="0"/>
          </a:p>
          <a:p>
            <a:r>
              <a:rPr lang="en-US" sz="2000" dirty="0" smtClean="0"/>
              <a:t>To address this you might:</a:t>
            </a:r>
          </a:p>
          <a:p>
            <a:r>
              <a:rPr lang="en-US" sz="2000" dirty="0"/>
              <a:t> </a:t>
            </a:r>
            <a:endParaRPr lang="en-US" sz="2000" dirty="0" smtClean="0"/>
          </a:p>
          <a:p>
            <a:pPr marL="342900" lvl="0" indent="-342900">
              <a:lnSpc>
                <a:spcPct val="130000"/>
              </a:lnSpc>
              <a:buFont typeface="Arial"/>
              <a:buChar char="•"/>
            </a:pPr>
            <a:r>
              <a:rPr lang="en-US" sz="2000" dirty="0"/>
              <a:t>Provide additional readings, handouts or supplemental multimedia instruction</a:t>
            </a:r>
            <a:endParaRPr lang="en-GB" sz="2000" dirty="0"/>
          </a:p>
          <a:p>
            <a:pPr marL="342900" lvl="0" indent="-342900">
              <a:lnSpc>
                <a:spcPct val="130000"/>
              </a:lnSpc>
              <a:buFont typeface="Arial"/>
              <a:buChar char="•"/>
            </a:pPr>
            <a:r>
              <a:rPr lang="en-US" sz="2000" dirty="0"/>
              <a:t>Explore and develop ideas rather than only introduce new knowledge</a:t>
            </a:r>
            <a:endParaRPr lang="en-GB" sz="2000" dirty="0"/>
          </a:p>
          <a:p>
            <a:pPr marL="342900" indent="-342900">
              <a:lnSpc>
                <a:spcPct val="130000"/>
              </a:lnSpc>
              <a:buFont typeface="Arial"/>
              <a:buChar char="•"/>
            </a:pPr>
            <a:r>
              <a:rPr lang="en-US" sz="2000" dirty="0" smtClean="0"/>
              <a:t>Use video / audio recordings for sessions that may contain a lot of content, so that students can review the material, more than once if necessary.</a:t>
            </a:r>
            <a:r>
              <a:rPr lang="en-US" sz="2000" dirty="0"/>
              <a:t> </a:t>
            </a:r>
            <a:endParaRPr lang="en-GB" sz="2000" dirty="0"/>
          </a:p>
          <a:p>
            <a:pPr algn="just"/>
            <a:r>
              <a:rPr lang="en-US" sz="1200" dirty="0" smtClean="0"/>
              <a:t>                                                                                                                                                   </a:t>
            </a:r>
            <a:endParaRPr lang="en-US" sz="1200" dirty="0"/>
          </a:p>
        </p:txBody>
      </p:sp>
    </p:spTree>
    <p:extLst>
      <p:ext uri="{BB962C8B-B14F-4D97-AF65-F5344CB8AC3E}">
        <p14:creationId xmlns:p14="http://schemas.microsoft.com/office/powerpoint/2010/main" val="16508571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41861" y="547097"/>
            <a:ext cx="9822345" cy="6155530"/>
          </a:xfrm>
          <a:prstGeom prst="rect">
            <a:avLst/>
          </a:prstGeom>
          <a:noFill/>
        </p:spPr>
        <p:txBody>
          <a:bodyPr wrap="square" rtlCol="0">
            <a:spAutoFit/>
          </a:bodyPr>
          <a:lstStyle/>
          <a:p>
            <a:r>
              <a:rPr lang="en-US" sz="3200" i="1" dirty="0">
                <a:solidFill>
                  <a:srgbClr val="0000FF"/>
                </a:solidFill>
              </a:rPr>
              <a:t>Understandability</a:t>
            </a:r>
            <a:endParaRPr lang="en-GB" sz="3200" i="1" dirty="0">
              <a:solidFill>
                <a:srgbClr val="0000FF"/>
              </a:solidFill>
            </a:endParaRPr>
          </a:p>
          <a:p>
            <a:endParaRPr lang="en-US" sz="2000" dirty="0"/>
          </a:p>
          <a:p>
            <a:r>
              <a:rPr lang="en-US" sz="2000" dirty="0"/>
              <a:t>International students may only understand 50% or less of lectures at the start of their studies </a:t>
            </a:r>
            <a:r>
              <a:rPr lang="en-US" sz="1600" dirty="0"/>
              <a:t>(see </a:t>
            </a:r>
            <a:r>
              <a:rPr lang="en-US" sz="1600" dirty="0">
                <a:hlinkClick r:id="rId4"/>
              </a:rPr>
              <a:t>http://www.llas.ac.uk/events/archive/2513</a:t>
            </a:r>
            <a:r>
              <a:rPr lang="en-US" sz="1600" dirty="0"/>
              <a:t>)</a:t>
            </a:r>
            <a:r>
              <a:rPr lang="en-US" sz="2000" dirty="0"/>
              <a:t>. You will lighten the students’ ‘language load’ so they can attend to the content of the lecture if you try to:</a:t>
            </a:r>
            <a:endParaRPr lang="en-GB" sz="2000" dirty="0"/>
          </a:p>
          <a:p>
            <a:endParaRPr lang="en-US" sz="2000" dirty="0"/>
          </a:p>
          <a:p>
            <a:pPr marL="342900" lvl="0" indent="-342900">
              <a:lnSpc>
                <a:spcPct val="110000"/>
              </a:lnSpc>
              <a:buFont typeface="Arial"/>
              <a:buChar char="•"/>
            </a:pPr>
            <a:r>
              <a:rPr lang="en-US" sz="2000" dirty="0"/>
              <a:t>Be aware of your own use of English.  Using a slower pace </a:t>
            </a:r>
            <a:r>
              <a:rPr lang="en-US" sz="2000" dirty="0" smtClean="0"/>
              <a:t>and shorter, clearer content may </a:t>
            </a:r>
            <a:r>
              <a:rPr lang="en-US" sz="2000" dirty="0"/>
              <a:t>help all your students.</a:t>
            </a:r>
            <a:endParaRPr lang="en-GB" sz="2000" dirty="0"/>
          </a:p>
          <a:p>
            <a:pPr marL="342900" indent="-342900">
              <a:lnSpc>
                <a:spcPct val="110000"/>
              </a:lnSpc>
              <a:buFont typeface="Arial"/>
              <a:buChar char="•"/>
            </a:pPr>
            <a:r>
              <a:rPr lang="en-US" sz="2000" dirty="0"/>
              <a:t>Use plain English and straightforward sentence structure.  </a:t>
            </a:r>
            <a:r>
              <a:rPr lang="en-US" sz="2000" dirty="0" smtClean="0"/>
              <a:t>Cut out wordy, </a:t>
            </a:r>
            <a:r>
              <a:rPr lang="en-US" sz="2000" dirty="0"/>
              <a:t>introductory clauses </a:t>
            </a:r>
            <a:r>
              <a:rPr lang="en-US" sz="2000" dirty="0" smtClean="0"/>
              <a:t>in spoken and written work (</a:t>
            </a:r>
            <a:r>
              <a:rPr lang="en-US" sz="2000" dirty="0"/>
              <a:t>‘So, whilst not wishing to underestimate the importance </a:t>
            </a:r>
            <a:r>
              <a:rPr lang="en-US" sz="2000" dirty="0" smtClean="0"/>
              <a:t>of....</a:t>
            </a:r>
            <a:r>
              <a:rPr lang="en-US" sz="2000" dirty="0"/>
              <a:t> </a:t>
            </a:r>
            <a:r>
              <a:rPr lang="en-US" sz="2000" dirty="0" smtClean="0"/>
              <a:t>). Choose </a:t>
            </a:r>
            <a:r>
              <a:rPr lang="en-US" sz="2000" dirty="0"/>
              <a:t>vocabulary that is in common use </a:t>
            </a:r>
            <a:r>
              <a:rPr lang="en-US" sz="2000" dirty="0" err="1" smtClean="0"/>
              <a:t>eg</a:t>
            </a:r>
            <a:r>
              <a:rPr lang="en-US" sz="2000" dirty="0" smtClean="0"/>
              <a:t>. </a:t>
            </a:r>
            <a:r>
              <a:rPr lang="en-US" sz="2000" dirty="0"/>
              <a:t>‘living in’ rather than ‘domiciled at’</a:t>
            </a:r>
            <a:r>
              <a:rPr lang="en-US" sz="2000" dirty="0" smtClean="0"/>
              <a:t>.</a:t>
            </a:r>
          </a:p>
          <a:p>
            <a:pPr marL="342900" lvl="0" indent="-342900">
              <a:lnSpc>
                <a:spcPct val="110000"/>
              </a:lnSpc>
              <a:buFont typeface="Arial"/>
              <a:buChar char="•"/>
            </a:pPr>
            <a:r>
              <a:rPr lang="en-GB" sz="2000" dirty="0" smtClean="0"/>
              <a:t> </a:t>
            </a:r>
            <a:r>
              <a:rPr lang="en-US" sz="2000" dirty="0"/>
              <a:t>Provide pre-reading. Consider making a discipline-specific glossary, and offer lecture notes or </a:t>
            </a:r>
            <a:r>
              <a:rPr lang="en-US" sz="2000" dirty="0" err="1"/>
              <a:t>P</a:t>
            </a:r>
            <a:r>
              <a:rPr lang="en-US" sz="2000" dirty="0" err="1" smtClean="0"/>
              <a:t>owerpoint</a:t>
            </a:r>
            <a:r>
              <a:rPr lang="en-US" sz="2000" dirty="0" smtClean="0"/>
              <a:t> </a:t>
            </a:r>
            <a:r>
              <a:rPr lang="en-US" sz="2000" dirty="0"/>
              <a:t>slides in </a:t>
            </a:r>
            <a:r>
              <a:rPr lang="en-US" sz="2000" dirty="0" smtClean="0"/>
              <a:t>advance.</a:t>
            </a:r>
            <a:r>
              <a:rPr lang="en-US" sz="2000" dirty="0"/>
              <a:t> </a:t>
            </a:r>
            <a:endParaRPr lang="en-US" sz="2000" dirty="0" smtClean="0"/>
          </a:p>
          <a:p>
            <a:pPr marL="342900" indent="-342900">
              <a:lnSpc>
                <a:spcPct val="110000"/>
              </a:lnSpc>
              <a:buFont typeface="Arial"/>
              <a:buChar char="•"/>
            </a:pPr>
            <a:r>
              <a:rPr lang="en-US" sz="2000" dirty="0"/>
              <a:t>Encourage students to ask </a:t>
            </a:r>
            <a:r>
              <a:rPr lang="en-US" sz="2000" dirty="0" smtClean="0"/>
              <a:t>questions and clarify information. Students </a:t>
            </a:r>
            <a:r>
              <a:rPr lang="en-US" sz="2000" dirty="0"/>
              <a:t>appreciate being able to ask individually after the </a:t>
            </a:r>
            <a:r>
              <a:rPr lang="en-US" sz="2000" dirty="0" smtClean="0"/>
              <a:t>lecture, via email etc.</a:t>
            </a:r>
            <a:endParaRPr lang="en-GB" sz="2000" dirty="0"/>
          </a:p>
          <a:p>
            <a:pPr marL="342900" lvl="0" indent="-342900">
              <a:lnSpc>
                <a:spcPct val="110000"/>
              </a:lnSpc>
              <a:buFont typeface="Arial"/>
              <a:buChar char="•"/>
            </a:pPr>
            <a:r>
              <a:rPr lang="en-US" sz="2000" dirty="0"/>
              <a:t>Provide ways for students to record and replay lectures. </a:t>
            </a:r>
            <a:r>
              <a:rPr lang="en-GB" sz="2000" dirty="0"/>
              <a:t> </a:t>
            </a:r>
          </a:p>
          <a:p>
            <a:r>
              <a:rPr lang="en-US" sz="2000" dirty="0" smtClean="0"/>
              <a:t>                                                                                                                                                  </a:t>
            </a:r>
            <a:endParaRPr lang="en-US" sz="2000" dirty="0"/>
          </a:p>
        </p:txBody>
      </p:sp>
    </p:spTree>
    <p:extLst>
      <p:ext uri="{BB962C8B-B14F-4D97-AF65-F5344CB8AC3E}">
        <p14:creationId xmlns:p14="http://schemas.microsoft.com/office/powerpoint/2010/main" val="6000536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861746" y="803910"/>
            <a:ext cx="10408979" cy="4893648"/>
          </a:xfrm>
          <a:prstGeom prst="rect">
            <a:avLst/>
          </a:prstGeom>
          <a:noFill/>
        </p:spPr>
        <p:txBody>
          <a:bodyPr wrap="square" rtlCol="0">
            <a:spAutoFit/>
          </a:bodyPr>
          <a:lstStyle/>
          <a:p>
            <a:r>
              <a:rPr lang="en-US" sz="3200" i="1" dirty="0" smtClean="0">
                <a:solidFill>
                  <a:srgbClr val="0000FF"/>
                </a:solidFill>
              </a:rPr>
              <a:t>Effective Note Taking:</a:t>
            </a:r>
          </a:p>
          <a:p>
            <a:endParaRPr lang="en-US" sz="2000" dirty="0"/>
          </a:p>
          <a:p>
            <a:r>
              <a:rPr lang="en-US" sz="2000" dirty="0"/>
              <a:t>To improve students’ notes, you could</a:t>
            </a:r>
            <a:r>
              <a:rPr lang="en-US" sz="2000" dirty="0" smtClean="0"/>
              <a:t>:</a:t>
            </a:r>
          </a:p>
          <a:p>
            <a:endParaRPr lang="en-GB" sz="2000" dirty="0"/>
          </a:p>
          <a:p>
            <a:pPr marL="342900" lvl="0" indent="-342900">
              <a:lnSpc>
                <a:spcPct val="130000"/>
              </a:lnSpc>
              <a:buFont typeface="Arial"/>
              <a:buChar char="•"/>
            </a:pPr>
            <a:r>
              <a:rPr lang="en-US" sz="2000" dirty="0"/>
              <a:t>Structure explicitly (see above) so the students are more likely to add headings and sections in their notes. </a:t>
            </a:r>
            <a:r>
              <a:rPr lang="en-US" sz="2000" dirty="0" smtClean="0"/>
              <a:t>Relate your lecture clearly to the written lecture notes and refer to it.</a:t>
            </a:r>
            <a:endParaRPr lang="en-GB" sz="2000" dirty="0"/>
          </a:p>
          <a:p>
            <a:pPr marL="342900" lvl="0" indent="-342900">
              <a:lnSpc>
                <a:spcPct val="130000"/>
              </a:lnSpc>
              <a:buFont typeface="Arial"/>
              <a:buChar char="•"/>
            </a:pPr>
            <a:r>
              <a:rPr lang="en-US" sz="2000" dirty="0"/>
              <a:t>Record the lecture so that students can listen, translate and record at their own pace. One student from Vietnam described this as ‘Very boring but useful’ (Gosper et al, 2007).</a:t>
            </a:r>
            <a:endParaRPr lang="en-GB" sz="2000" dirty="0"/>
          </a:p>
          <a:p>
            <a:pPr marL="342900" lvl="0" indent="-342900">
              <a:lnSpc>
                <a:spcPct val="130000"/>
              </a:lnSpc>
              <a:buFont typeface="Arial"/>
              <a:buChar char="•"/>
            </a:pPr>
            <a:r>
              <a:rPr lang="en-US" sz="2000" dirty="0"/>
              <a:t>Provide handouts with key information and any complex diagrams or data. Some lecturers provide gapped handouts where students can annotate or add new information as the lecture is delivered. </a:t>
            </a:r>
            <a:endParaRPr lang="en-GB" sz="2000" dirty="0"/>
          </a:p>
          <a:p>
            <a:pPr marL="342900" lvl="0" indent="-342900">
              <a:lnSpc>
                <a:spcPct val="130000"/>
              </a:lnSpc>
              <a:buFont typeface="Arial"/>
              <a:buChar char="•"/>
            </a:pPr>
            <a:r>
              <a:rPr lang="en-US" sz="2000" dirty="0"/>
              <a:t>Provide pauses so students can review and reconstruct their notes during the lecture itself.</a:t>
            </a:r>
            <a:endParaRPr lang="en-GB" sz="2000" dirty="0"/>
          </a:p>
          <a:p>
            <a:pPr algn="just"/>
            <a:r>
              <a:rPr lang="en-US" sz="1200" dirty="0" smtClean="0"/>
              <a:t>                                                                                                                                                   </a:t>
            </a:r>
            <a:endParaRPr lang="en-US" sz="1200" dirty="0"/>
          </a:p>
        </p:txBody>
      </p:sp>
    </p:spTree>
    <p:extLst>
      <p:ext uri="{BB962C8B-B14F-4D97-AF65-F5344CB8AC3E}">
        <p14:creationId xmlns:p14="http://schemas.microsoft.com/office/powerpoint/2010/main" val="25903716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41861" y="803910"/>
            <a:ext cx="9822345" cy="5078313"/>
          </a:xfrm>
          <a:prstGeom prst="rect">
            <a:avLst/>
          </a:prstGeom>
          <a:noFill/>
        </p:spPr>
        <p:txBody>
          <a:bodyPr wrap="square" rtlCol="0">
            <a:spAutoFit/>
          </a:bodyPr>
          <a:lstStyle/>
          <a:p>
            <a:r>
              <a:rPr lang="en-US" sz="3200" i="1" dirty="0" smtClean="0">
                <a:solidFill>
                  <a:srgbClr val="0000FF"/>
                </a:solidFill>
              </a:rPr>
              <a:t>Top Tip </a:t>
            </a:r>
            <a:r>
              <a:rPr lang="mr-IN" sz="3200" i="1" dirty="0" smtClean="0">
                <a:solidFill>
                  <a:srgbClr val="0000FF"/>
                </a:solidFill>
              </a:rPr>
              <a:t>–</a:t>
            </a:r>
            <a:r>
              <a:rPr lang="en-US" sz="3200" i="1" dirty="0" smtClean="0">
                <a:solidFill>
                  <a:srgbClr val="0000FF"/>
                </a:solidFill>
              </a:rPr>
              <a:t> Pause for Effect:</a:t>
            </a:r>
          </a:p>
          <a:p>
            <a:endParaRPr lang="en-US" sz="2000" dirty="0"/>
          </a:p>
          <a:p>
            <a:r>
              <a:rPr lang="en-US" sz="2400" i="1" dirty="0"/>
              <a:t>‘</a:t>
            </a:r>
            <a:r>
              <a:rPr lang="en-US" sz="2400" b="1" i="1" dirty="0"/>
              <a:t>The pause</a:t>
            </a:r>
            <a:r>
              <a:rPr lang="en-US" sz="2400" i="1" dirty="0"/>
              <a:t> is one of the most critical tools of public speaking. It is an important device for gaining attention. Pauses can be used as punctuation - to mark a thought, sentence, or paragraph - and also for emphasis, before or after a key concept or idea. If you suddenly stop in midsentence, students will look up from their notes to see what happened. Planned pauses also give you and your audience a short rest. Some faculty take a sip of coffee or water after they say something they want students to stop and think about. Other faculty deliberately pause, announce, "This is the really important consideration," and pause again before proceeding.’</a:t>
            </a:r>
            <a:r>
              <a:rPr lang="en-US" sz="2400" dirty="0"/>
              <a:t> </a:t>
            </a:r>
            <a:r>
              <a:rPr lang="en-US" sz="2400" dirty="0" smtClean="0"/>
              <a:t> </a:t>
            </a:r>
          </a:p>
          <a:p>
            <a:r>
              <a:rPr lang="en-US" sz="1600" dirty="0" smtClean="0"/>
              <a:t>(</a:t>
            </a:r>
            <a:r>
              <a:rPr lang="en-US" sz="1600" dirty="0"/>
              <a:t>Barbara Goss Davis, Tools for Teaching, University of Berkeley, </a:t>
            </a:r>
            <a:r>
              <a:rPr lang="en-US" sz="1600" dirty="0">
                <a:hlinkClick r:id="rId4"/>
              </a:rPr>
              <a:t>http://teaching.berkeley.edu/bgd/delivering.html</a:t>
            </a:r>
            <a:r>
              <a:rPr lang="en-US" sz="1600" dirty="0"/>
              <a:t>)</a:t>
            </a:r>
            <a:endParaRPr lang="en-GB" sz="1600" dirty="0"/>
          </a:p>
          <a:p>
            <a:pPr algn="just"/>
            <a:r>
              <a:rPr lang="en-US" sz="1200" dirty="0" smtClean="0"/>
              <a:t>                                                                                                                                                   </a:t>
            </a:r>
            <a:endParaRPr lang="en-US" sz="1200" dirty="0"/>
          </a:p>
        </p:txBody>
      </p:sp>
    </p:spTree>
    <p:extLst>
      <p:ext uri="{BB962C8B-B14F-4D97-AF65-F5344CB8AC3E}">
        <p14:creationId xmlns:p14="http://schemas.microsoft.com/office/powerpoint/2010/main" val="22237907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938384" y="848027"/>
            <a:ext cx="5354627" cy="6672596"/>
          </a:xfrm>
          <a:prstGeom prst="rect">
            <a:avLst/>
          </a:prstGeom>
          <a:noFill/>
        </p:spPr>
        <p:txBody>
          <a:bodyPr wrap="square" rtlCol="0">
            <a:spAutoFit/>
          </a:bodyPr>
          <a:lstStyle/>
          <a:p>
            <a:r>
              <a:rPr lang="en-US" sz="3200" i="1" dirty="0" smtClean="0">
                <a:solidFill>
                  <a:srgbClr val="0000FF"/>
                </a:solidFill>
              </a:rPr>
              <a:t>Writing Style</a:t>
            </a:r>
          </a:p>
          <a:p>
            <a:endParaRPr lang="en-US" sz="3200" dirty="0" smtClean="0"/>
          </a:p>
          <a:p>
            <a:endParaRPr lang="en-US" dirty="0"/>
          </a:p>
          <a:p>
            <a:pPr marL="457200" indent="-457200">
              <a:lnSpc>
                <a:spcPct val="120000"/>
              </a:lnSpc>
              <a:buFont typeface="Arial"/>
              <a:buChar char="•"/>
            </a:pPr>
            <a:r>
              <a:rPr lang="en-US" sz="2800" dirty="0" smtClean="0"/>
              <a:t>Written style can differ greatly</a:t>
            </a:r>
          </a:p>
          <a:p>
            <a:pPr>
              <a:lnSpc>
                <a:spcPct val="120000"/>
              </a:lnSpc>
            </a:pPr>
            <a:endParaRPr lang="en-US" sz="2800" dirty="0" smtClean="0"/>
          </a:p>
          <a:p>
            <a:pPr marL="457200" indent="-457200">
              <a:lnSpc>
                <a:spcPct val="120000"/>
              </a:lnSpc>
              <a:buFont typeface="Arial"/>
              <a:buChar char="•"/>
            </a:pPr>
            <a:r>
              <a:rPr lang="en-US" sz="2800" dirty="0" smtClean="0"/>
              <a:t> </a:t>
            </a:r>
            <a:r>
              <a:rPr lang="en-GB" sz="2800" dirty="0" smtClean="0"/>
              <a:t>Different subject areas require different styles of writing</a:t>
            </a:r>
            <a:endParaRPr lang="en-US" sz="2800" dirty="0" smtClean="0"/>
          </a:p>
          <a:p>
            <a:pPr>
              <a:lnSpc>
                <a:spcPct val="120000"/>
              </a:lnSpc>
            </a:pPr>
            <a:endParaRPr lang="en-US" sz="2800" dirty="0" smtClean="0"/>
          </a:p>
          <a:p>
            <a:pPr marL="457200" indent="-457200">
              <a:lnSpc>
                <a:spcPct val="120000"/>
              </a:lnSpc>
              <a:buFont typeface="Arial"/>
              <a:buChar char="•"/>
            </a:pPr>
            <a:r>
              <a:rPr lang="en-US" sz="2800" dirty="0" smtClean="0"/>
              <a:t>Look at the following examples:</a:t>
            </a:r>
            <a:endParaRPr lang="en-US" sz="28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descr="convert-to-dog-years-jok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353" y="1281446"/>
            <a:ext cx="5680677" cy="4215062"/>
          </a:xfrm>
          <a:prstGeom prst="rect">
            <a:avLst/>
          </a:prstGeom>
        </p:spPr>
      </p:pic>
    </p:spTree>
    <p:extLst>
      <p:ext uri="{BB962C8B-B14F-4D97-AF65-F5344CB8AC3E}">
        <p14:creationId xmlns:p14="http://schemas.microsoft.com/office/powerpoint/2010/main" val="11243903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643907"/>
            <a:ext cx="9822345" cy="7571302"/>
          </a:xfrm>
          <a:prstGeom prst="rect">
            <a:avLst/>
          </a:prstGeom>
          <a:noFill/>
        </p:spPr>
        <p:txBody>
          <a:bodyPr wrap="square" rtlCol="0">
            <a:spAutoFit/>
          </a:bodyPr>
          <a:lstStyle/>
          <a:p>
            <a:r>
              <a:rPr lang="en-GB" sz="2800" i="1" dirty="0">
                <a:solidFill>
                  <a:srgbClr val="0000FF"/>
                </a:solidFill>
              </a:rPr>
              <a:t>Look at these three different styles of writing. What do you notice about the statements? What is the academic style? </a:t>
            </a:r>
            <a:endParaRPr lang="en-GB" sz="2800" i="1" dirty="0" smtClean="0">
              <a:solidFill>
                <a:srgbClr val="0000FF"/>
              </a:solidFill>
            </a:endParaRPr>
          </a:p>
          <a:p>
            <a:endParaRPr lang="en-GB" sz="2400" dirty="0"/>
          </a:p>
          <a:p>
            <a:r>
              <a:rPr lang="en-GB" sz="2400" dirty="0"/>
              <a:t> </a:t>
            </a:r>
          </a:p>
          <a:p>
            <a:pPr marL="457200" indent="-457200">
              <a:buAutoNum type="arabicPeriod"/>
            </a:pPr>
            <a:r>
              <a:rPr lang="en-GB" sz="2400" dirty="0" smtClean="0"/>
              <a:t>Beaut </a:t>
            </a:r>
            <a:r>
              <a:rPr lang="en-GB" sz="2400" dirty="0"/>
              <a:t>weather mate</a:t>
            </a:r>
            <a:r>
              <a:rPr lang="en-GB" sz="2400" dirty="0" smtClean="0"/>
              <a:t>!</a:t>
            </a:r>
          </a:p>
          <a:p>
            <a:endParaRPr lang="en-GB" sz="2400" dirty="0" smtClean="0"/>
          </a:p>
          <a:p>
            <a:endParaRPr lang="en-GB" sz="2400" dirty="0"/>
          </a:p>
          <a:p>
            <a:r>
              <a:rPr lang="en-GB" sz="2400" dirty="0"/>
              <a:t>2. What a splendiferous day</a:t>
            </a:r>
            <a:r>
              <a:rPr lang="en-GB" sz="2400" dirty="0" smtClean="0"/>
              <a:t>.</a:t>
            </a:r>
          </a:p>
          <a:p>
            <a:endParaRPr lang="en-GB" sz="2400" dirty="0" smtClean="0"/>
          </a:p>
          <a:p>
            <a:endParaRPr lang="en-GB" sz="2400" dirty="0"/>
          </a:p>
          <a:p>
            <a:r>
              <a:rPr lang="en-GB" sz="2400" dirty="0"/>
              <a:t>3. Evidence from the Bureau of Meteorology indicates that a temperature of </a:t>
            </a:r>
            <a:r>
              <a:rPr lang="en-GB" sz="2400" dirty="0" smtClean="0"/>
              <a:t>approximately 25 </a:t>
            </a:r>
            <a:r>
              <a:rPr lang="en-GB" sz="2400" dirty="0"/>
              <a:t>degrees is expected.</a:t>
            </a:r>
          </a:p>
          <a:p>
            <a:r>
              <a:rPr lang="en-GB" sz="3200" dirty="0"/>
              <a:t> </a:t>
            </a:r>
          </a:p>
          <a:p>
            <a:r>
              <a:rPr lang="en-GB" sz="3200" dirty="0"/>
              <a:t>        </a:t>
            </a:r>
            <a:r>
              <a:rPr lang="en-GB" sz="3200" dirty="0" smtClean="0"/>
              <a:t>						   </a:t>
            </a:r>
            <a:r>
              <a:rPr lang="en-GB" sz="1400" dirty="0" smtClean="0"/>
              <a:t>(</a:t>
            </a:r>
            <a:r>
              <a:rPr lang="en-GB" sz="1400" dirty="0"/>
              <a:t>Adapted from Alison Brown, 2007) </a:t>
            </a:r>
            <a:endParaRPr lang="en-US" sz="1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1243903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711947"/>
            <a:ext cx="9822345" cy="7571302"/>
          </a:xfrm>
          <a:prstGeom prst="rect">
            <a:avLst/>
          </a:prstGeom>
          <a:noFill/>
        </p:spPr>
        <p:txBody>
          <a:bodyPr wrap="square" rtlCol="0">
            <a:spAutoFit/>
          </a:bodyPr>
          <a:lstStyle/>
          <a:p>
            <a:pPr algn="ctr"/>
            <a:r>
              <a:rPr lang="en-GB" sz="2800" i="1" dirty="0" smtClean="0">
                <a:solidFill>
                  <a:srgbClr val="0000FF"/>
                </a:solidFill>
              </a:rPr>
              <a:t>They are broadly saying the same thing</a:t>
            </a:r>
            <a:r>
              <a:rPr lang="mr-IN" sz="2800" i="1" dirty="0" smtClean="0">
                <a:solidFill>
                  <a:srgbClr val="0000FF"/>
                </a:solidFill>
              </a:rPr>
              <a:t>…</a:t>
            </a:r>
            <a:endParaRPr lang="en-GB" sz="2800" i="1" dirty="0" smtClean="0">
              <a:solidFill>
                <a:srgbClr val="0000FF"/>
              </a:solidFill>
            </a:endParaRPr>
          </a:p>
          <a:p>
            <a:pPr algn="ctr"/>
            <a:r>
              <a:rPr lang="en-GB" sz="2800" i="1" dirty="0" smtClean="0">
                <a:solidFill>
                  <a:srgbClr val="0000FF"/>
                </a:solidFill>
              </a:rPr>
              <a:t>using different language.</a:t>
            </a:r>
          </a:p>
          <a:p>
            <a:endParaRPr lang="en-GB" sz="2400" dirty="0"/>
          </a:p>
          <a:p>
            <a:r>
              <a:rPr lang="en-GB" sz="2400" dirty="0"/>
              <a:t> </a:t>
            </a:r>
          </a:p>
          <a:p>
            <a:pPr marL="457200" indent="-457200">
              <a:buAutoNum type="arabicPeriod"/>
            </a:pPr>
            <a:r>
              <a:rPr lang="en-GB" sz="2400" dirty="0" smtClean="0"/>
              <a:t>Beaut </a:t>
            </a:r>
            <a:r>
              <a:rPr lang="en-GB" sz="2400" dirty="0"/>
              <a:t>weather mate</a:t>
            </a:r>
            <a:r>
              <a:rPr lang="en-GB" sz="2400" dirty="0" smtClean="0"/>
              <a:t>!   -  </a:t>
            </a:r>
            <a:r>
              <a:rPr lang="en-GB" sz="2400" dirty="0" err="1">
                <a:solidFill>
                  <a:srgbClr val="3366FF"/>
                </a:solidFill>
              </a:rPr>
              <a:t>o</a:t>
            </a:r>
            <a:r>
              <a:rPr lang="en-GB" sz="2400" dirty="0" err="1" smtClean="0">
                <a:solidFill>
                  <a:srgbClr val="3366FF"/>
                </a:solidFill>
              </a:rPr>
              <a:t>cker</a:t>
            </a:r>
            <a:r>
              <a:rPr lang="en-GB" sz="2400" dirty="0" smtClean="0">
                <a:solidFill>
                  <a:srgbClr val="3366FF"/>
                </a:solidFill>
              </a:rPr>
              <a:t> (Australian slang</a:t>
            </a:r>
            <a:r>
              <a:rPr lang="mr-IN" sz="2400" dirty="0" smtClean="0">
                <a:solidFill>
                  <a:srgbClr val="3366FF"/>
                </a:solidFill>
              </a:rPr>
              <a:t>…</a:t>
            </a:r>
            <a:r>
              <a:rPr lang="en-GB" sz="2400" dirty="0" smtClean="0">
                <a:solidFill>
                  <a:srgbClr val="3366FF"/>
                </a:solidFill>
              </a:rPr>
              <a:t>)</a:t>
            </a:r>
          </a:p>
          <a:p>
            <a:endParaRPr lang="en-GB" sz="2400" dirty="0" smtClean="0"/>
          </a:p>
          <a:p>
            <a:endParaRPr lang="en-GB" sz="2400" dirty="0"/>
          </a:p>
          <a:p>
            <a:r>
              <a:rPr lang="en-GB" sz="2400" dirty="0"/>
              <a:t>2. What a splendiferous day</a:t>
            </a:r>
            <a:r>
              <a:rPr lang="en-GB" sz="2400" dirty="0" smtClean="0"/>
              <a:t>.   -  </a:t>
            </a:r>
            <a:r>
              <a:rPr lang="en-GB" sz="2400" dirty="0">
                <a:solidFill>
                  <a:srgbClr val="3366FF"/>
                </a:solidFill>
              </a:rPr>
              <a:t>p</a:t>
            </a:r>
            <a:r>
              <a:rPr lang="en-GB" sz="2400" dirty="0" smtClean="0">
                <a:solidFill>
                  <a:srgbClr val="3366FF"/>
                </a:solidFill>
              </a:rPr>
              <a:t>osh (British upper class</a:t>
            </a:r>
            <a:r>
              <a:rPr lang="mr-IN" sz="2400" dirty="0" smtClean="0">
                <a:solidFill>
                  <a:srgbClr val="3366FF"/>
                </a:solidFill>
              </a:rPr>
              <a:t>…</a:t>
            </a:r>
            <a:r>
              <a:rPr lang="en-GB" sz="2400" dirty="0" smtClean="0">
                <a:solidFill>
                  <a:srgbClr val="3366FF"/>
                </a:solidFill>
              </a:rPr>
              <a:t>)</a:t>
            </a:r>
          </a:p>
          <a:p>
            <a:endParaRPr lang="en-GB" sz="2400" dirty="0" smtClean="0"/>
          </a:p>
          <a:p>
            <a:endParaRPr lang="en-GB" sz="2400" dirty="0"/>
          </a:p>
          <a:p>
            <a:r>
              <a:rPr lang="en-GB" sz="2400" dirty="0"/>
              <a:t>3. Evidence from the Bureau of Meteorology indicates that a temperature of </a:t>
            </a:r>
            <a:r>
              <a:rPr lang="en-GB" sz="2400" dirty="0" smtClean="0"/>
              <a:t>approximately 25 </a:t>
            </a:r>
            <a:r>
              <a:rPr lang="en-GB" sz="2400" dirty="0"/>
              <a:t>degrees is expected</a:t>
            </a:r>
            <a:r>
              <a:rPr lang="en-GB" sz="2400" dirty="0" smtClean="0"/>
              <a:t>.   -   </a:t>
            </a:r>
            <a:r>
              <a:rPr lang="en-GB" sz="2400" dirty="0" smtClean="0">
                <a:solidFill>
                  <a:srgbClr val="3366FF"/>
                </a:solidFill>
              </a:rPr>
              <a:t>academic, scientific</a:t>
            </a:r>
            <a:endParaRPr lang="en-GB" sz="2400" dirty="0">
              <a:solidFill>
                <a:srgbClr val="3366FF"/>
              </a:solidFill>
            </a:endParaRPr>
          </a:p>
          <a:p>
            <a:r>
              <a:rPr lang="en-GB" sz="3200" dirty="0"/>
              <a:t> </a:t>
            </a:r>
          </a:p>
          <a:p>
            <a:r>
              <a:rPr lang="en-GB" sz="3200" dirty="0"/>
              <a:t>        </a:t>
            </a:r>
            <a:r>
              <a:rPr lang="en-GB" sz="3200" dirty="0" smtClean="0"/>
              <a:t>						</a:t>
            </a:r>
            <a:r>
              <a:rPr lang="en-GB" sz="1400" dirty="0" smtClean="0"/>
              <a:t>(</a:t>
            </a:r>
            <a:r>
              <a:rPr lang="en-GB" sz="1400" dirty="0"/>
              <a:t>Adapted from Alison Brown, 2007) </a:t>
            </a:r>
            <a:endParaRPr lang="en-US" sz="1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4137472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757307"/>
            <a:ext cx="9822345" cy="7294304"/>
          </a:xfrm>
          <a:prstGeom prst="rect">
            <a:avLst/>
          </a:prstGeom>
          <a:noFill/>
        </p:spPr>
        <p:txBody>
          <a:bodyPr wrap="square" rtlCol="0">
            <a:spAutoFit/>
          </a:bodyPr>
          <a:lstStyle/>
          <a:p>
            <a:r>
              <a:rPr lang="en-GB" sz="2400" i="1" dirty="0">
                <a:solidFill>
                  <a:srgbClr val="0000FF"/>
                </a:solidFill>
              </a:rPr>
              <a:t>In the following examples, the same message is expressed in 6</a:t>
            </a:r>
            <a:r>
              <a:rPr lang="en-GB" sz="2400" i="1" dirty="0" smtClean="0">
                <a:solidFill>
                  <a:srgbClr val="0000FF"/>
                </a:solidFill>
              </a:rPr>
              <a:t> </a:t>
            </a:r>
            <a:r>
              <a:rPr lang="en-GB" sz="2400" i="1" dirty="0">
                <a:solidFill>
                  <a:srgbClr val="0000FF"/>
                </a:solidFill>
              </a:rPr>
              <a:t>different styles, from an extremely formal written style, to a</a:t>
            </a:r>
            <a:r>
              <a:rPr lang="en-GB" sz="2400" i="1" dirty="0" smtClean="0">
                <a:solidFill>
                  <a:srgbClr val="0000FF"/>
                </a:solidFill>
              </a:rPr>
              <a:t> </a:t>
            </a:r>
            <a:r>
              <a:rPr lang="en-GB" sz="2400" i="1" dirty="0">
                <a:solidFill>
                  <a:srgbClr val="0000FF"/>
                </a:solidFill>
              </a:rPr>
              <a:t>very informal spoken one.</a:t>
            </a:r>
            <a:r>
              <a:rPr lang="en-GB" sz="2400" dirty="0"/>
              <a:t> </a:t>
            </a:r>
            <a:endParaRPr lang="en-GB" sz="2400" dirty="0" smtClean="0"/>
          </a:p>
          <a:p>
            <a:endParaRPr lang="en-GB" sz="2400" dirty="0"/>
          </a:p>
          <a:p>
            <a:pPr marL="342900" indent="-342900">
              <a:buFontTx/>
              <a:buChar char="•"/>
            </a:pPr>
            <a:r>
              <a:rPr lang="en-GB" sz="2000" i="1" dirty="0" smtClean="0">
                <a:solidFill>
                  <a:srgbClr val="0000FF"/>
                </a:solidFill>
              </a:rPr>
              <a:t>Work </a:t>
            </a:r>
            <a:r>
              <a:rPr lang="en-GB" sz="2000" i="1" dirty="0">
                <a:solidFill>
                  <a:srgbClr val="0000FF"/>
                </a:solidFill>
              </a:rPr>
              <a:t>in </a:t>
            </a:r>
            <a:r>
              <a:rPr lang="en-GB" sz="2000" i="1" dirty="0" smtClean="0">
                <a:solidFill>
                  <a:srgbClr val="0000FF"/>
                </a:solidFill>
              </a:rPr>
              <a:t>small </a:t>
            </a:r>
            <a:r>
              <a:rPr lang="en-GB" sz="2000" i="1" dirty="0">
                <a:solidFill>
                  <a:srgbClr val="0000FF"/>
                </a:solidFill>
              </a:rPr>
              <a:t>groups: Match the sentences with the styles, then discuss with the group. </a:t>
            </a:r>
            <a:endParaRPr lang="en-GB" sz="2000" i="1" dirty="0" smtClean="0">
              <a:solidFill>
                <a:srgbClr val="0000FF"/>
              </a:solidFill>
            </a:endParaRPr>
          </a:p>
          <a:p>
            <a:endParaRPr lang="en-GB" sz="2400" dirty="0"/>
          </a:p>
          <a:p>
            <a:pPr marL="457200" indent="-457200">
              <a:lnSpc>
                <a:spcPct val="150000"/>
              </a:lnSpc>
              <a:buAutoNum type="alphaLcParenR"/>
            </a:pPr>
            <a:r>
              <a:rPr lang="en-GB" sz="2000" dirty="0" smtClean="0"/>
              <a:t>Jargon</a:t>
            </a:r>
            <a:r>
              <a:rPr lang="en-GB" sz="2000" dirty="0"/>
              <a:t>, very formal. 	</a:t>
            </a:r>
            <a:r>
              <a:rPr lang="en-GB" sz="2000" dirty="0" smtClean="0"/>
              <a:t>			</a:t>
            </a:r>
          </a:p>
          <a:p>
            <a:pPr marL="457200" indent="-457200">
              <a:lnSpc>
                <a:spcPct val="150000"/>
              </a:lnSpc>
              <a:buAutoNum type="alphaLcParenR"/>
            </a:pPr>
            <a:r>
              <a:rPr lang="en-GB" sz="2000" dirty="0" smtClean="0"/>
              <a:t>Written</a:t>
            </a:r>
            <a:r>
              <a:rPr lang="en-GB" sz="2000" dirty="0"/>
              <a:t>, formal, clear. </a:t>
            </a:r>
          </a:p>
          <a:p>
            <a:pPr marL="457200" indent="-457200">
              <a:lnSpc>
                <a:spcPct val="150000"/>
              </a:lnSpc>
              <a:buAutoNum type="alphaLcParenR" startAt="3"/>
            </a:pPr>
            <a:r>
              <a:rPr lang="en-GB" sz="2000" dirty="0" smtClean="0"/>
              <a:t>Written </a:t>
            </a:r>
            <a:r>
              <a:rPr lang="en-GB" sz="2000" dirty="0"/>
              <a:t>style for the general public (scripted radio or TV news style). </a:t>
            </a:r>
            <a:endParaRPr lang="en-GB" sz="2000" dirty="0" smtClean="0"/>
          </a:p>
          <a:p>
            <a:pPr marL="457200" indent="-457200">
              <a:lnSpc>
                <a:spcPct val="150000"/>
              </a:lnSpc>
              <a:buAutoNum type="alphaLcParenR" startAt="3"/>
            </a:pPr>
            <a:r>
              <a:rPr lang="en-GB" sz="2000" dirty="0" smtClean="0"/>
              <a:t>Formal </a:t>
            </a:r>
            <a:r>
              <a:rPr lang="en-GB" sz="2000" dirty="0"/>
              <a:t>spoken style (seminar, talk). 	</a:t>
            </a:r>
            <a:r>
              <a:rPr lang="en-GB" sz="2000" dirty="0" smtClean="0"/>
              <a:t>	</a:t>
            </a:r>
          </a:p>
          <a:p>
            <a:pPr marL="457200" indent="-457200">
              <a:lnSpc>
                <a:spcPct val="150000"/>
              </a:lnSpc>
              <a:buAutoNum type="alphaLcParenR" startAt="3"/>
            </a:pPr>
            <a:r>
              <a:rPr lang="en-GB" sz="2000" dirty="0" smtClean="0"/>
              <a:t>Informal </a:t>
            </a:r>
            <a:r>
              <a:rPr lang="en-GB" sz="2000" dirty="0"/>
              <a:t>spoken style (discussion). </a:t>
            </a:r>
            <a:endParaRPr lang="en-GB" sz="2000" dirty="0" smtClean="0"/>
          </a:p>
          <a:p>
            <a:pPr>
              <a:lnSpc>
                <a:spcPct val="150000"/>
              </a:lnSpc>
            </a:pPr>
            <a:r>
              <a:rPr lang="en-GB" sz="2000" dirty="0" smtClean="0"/>
              <a:t>f</a:t>
            </a:r>
            <a:r>
              <a:rPr lang="en-GB" sz="2000" dirty="0"/>
              <a:t>)  </a:t>
            </a:r>
            <a:r>
              <a:rPr lang="en-GB" sz="2000" dirty="0" smtClean="0"/>
              <a:t>   Very </a:t>
            </a:r>
            <a:r>
              <a:rPr lang="en-GB" sz="2000" dirty="0"/>
              <a:t>informal spoken style (chat).  </a:t>
            </a:r>
          </a:p>
          <a:p>
            <a:endParaRPr lang="en-GB" sz="3200" dirty="0"/>
          </a:p>
          <a:p>
            <a:r>
              <a:rPr lang="en-GB" sz="3200" dirty="0"/>
              <a:t>        </a:t>
            </a:r>
            <a:r>
              <a:rPr lang="en-GB" sz="3200" dirty="0" smtClean="0"/>
              <a:t>						</a:t>
            </a: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2922480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850515"/>
            <a:ext cx="9822345" cy="2308324"/>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 name="Rectangle 2"/>
          <p:cNvSpPr/>
          <p:nvPr/>
        </p:nvSpPr>
        <p:spPr>
          <a:xfrm>
            <a:off x="1223424" y="1036928"/>
            <a:ext cx="10649612" cy="5115247"/>
          </a:xfrm>
          <a:prstGeom prst="rect">
            <a:avLst/>
          </a:prstGeom>
        </p:spPr>
        <p:txBody>
          <a:bodyPr wrap="square">
            <a:spAutoFit/>
          </a:bodyPr>
          <a:lstStyle/>
          <a:p>
            <a:pPr>
              <a:lnSpc>
                <a:spcPct val="110000"/>
              </a:lnSpc>
            </a:pPr>
            <a:r>
              <a:rPr lang="en-GB" sz="2400" dirty="0"/>
              <a:t>1. As the value of Sterling increased compared to other currencies, the government was forced to take tax measures to head off a rapid increase in consumer spending spurred on by cheaper imports.</a:t>
            </a:r>
            <a:r>
              <a:rPr lang="en-GB" sz="2400" b="1" dirty="0"/>
              <a:t> </a:t>
            </a:r>
            <a:endParaRPr lang="en-GB" sz="2400" dirty="0"/>
          </a:p>
          <a:p>
            <a:pPr>
              <a:lnSpc>
                <a:spcPct val="110000"/>
              </a:lnSpc>
            </a:pPr>
            <a:r>
              <a:rPr lang="en-GB" sz="2400" dirty="0"/>
              <a:t> </a:t>
            </a:r>
          </a:p>
          <a:p>
            <a:pPr>
              <a:lnSpc>
                <a:spcPct val="110000"/>
              </a:lnSpc>
            </a:pPr>
            <a:r>
              <a:rPr lang="en-GB" sz="2400" dirty="0"/>
              <a:t>2.  And you see, Sterling got more and more valuable, so as a result, the government had to go round putting up taxes, you see, to stop everyone going out and splashing out, spending all their money on cheap imports.</a:t>
            </a:r>
          </a:p>
          <a:p>
            <a:pPr>
              <a:lnSpc>
                <a:spcPct val="110000"/>
              </a:lnSpc>
            </a:pPr>
            <a:r>
              <a:rPr lang="en-GB" sz="2400" dirty="0"/>
              <a:t> </a:t>
            </a:r>
          </a:p>
          <a:p>
            <a:pPr>
              <a:lnSpc>
                <a:spcPct val="110000"/>
              </a:lnSpc>
            </a:pPr>
            <a:r>
              <a:rPr lang="en-GB" sz="2400" dirty="0"/>
              <a:t>3. Consequent to the appreciation in the exchange value of Sterling against other currencies, necessary fiscal measures were introduced by the government in order to reduce the likelihood of an import-led consumer spending surge. </a:t>
            </a:r>
            <a:endParaRPr lang="en-GB" sz="2400" dirty="0" smtClean="0"/>
          </a:p>
          <a:p>
            <a:endParaRPr lang="en-GB" dirty="0"/>
          </a:p>
          <a:p>
            <a:endParaRPr lang="en-GB" dirty="0"/>
          </a:p>
        </p:txBody>
      </p:sp>
    </p:spTree>
    <p:extLst>
      <p:ext uri="{BB962C8B-B14F-4D97-AF65-F5344CB8AC3E}">
        <p14:creationId xmlns:p14="http://schemas.microsoft.com/office/powerpoint/2010/main" val="2966325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3"/>
          <p:cNvSpPr>
            <a:spLocks noGrp="1" noChangeArrowheads="1"/>
          </p:cNvSpPr>
          <p:nvPr>
            <p:ph type="body" idx="4294967295"/>
          </p:nvPr>
        </p:nvSpPr>
        <p:spPr>
          <a:xfrm>
            <a:off x="838200" y="1153437"/>
            <a:ext cx="10515600" cy="5023526"/>
          </a:xfrm>
        </p:spPr>
        <p:txBody>
          <a:bodyPr/>
          <a:lstStyle/>
          <a:p>
            <a:pPr eaLnBrk="1" hangingPunct="1">
              <a:buFontTx/>
              <a:buNone/>
            </a:pPr>
            <a:endParaRPr lang="cs-CZ" altLang="cs-CZ" dirty="0" smtClean="0"/>
          </a:p>
          <a:p>
            <a:pPr eaLnBrk="1" hangingPunct="1">
              <a:buFontTx/>
              <a:buNone/>
            </a:pPr>
            <a:r>
              <a:rPr lang="en-GB" altLang="cs-CZ" dirty="0" smtClean="0"/>
              <a:t>	                                      </a:t>
            </a:r>
            <a:r>
              <a:rPr lang="en-GB" altLang="cs-CZ" b="1" dirty="0" smtClean="0"/>
              <a:t>		</a:t>
            </a:r>
            <a:endParaRPr lang="cs-CZ" altLang="cs-CZ" dirty="0" smtClean="0"/>
          </a:p>
        </p:txBody>
      </p:sp>
      <p:sp>
        <p:nvSpPr>
          <p:cNvPr id="16" name="Nadpis 1"/>
          <p:cNvSpPr txBox="1">
            <a:spLocks/>
          </p:cNvSpPr>
          <p:nvPr/>
        </p:nvSpPr>
        <p:spPr>
          <a:xfrm>
            <a:off x="1252906" y="588827"/>
            <a:ext cx="8086635" cy="5026132"/>
          </a:xfrm>
          <a:prstGeom prst="rect">
            <a:avLst/>
          </a:prstGeom>
        </p:spPr>
        <p:txBody>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endParaRPr lang="en-US" sz="4400" baseline="30000" dirty="0"/>
          </a:p>
          <a:p>
            <a:r>
              <a:rPr lang="en-US" sz="4400" b="0" i="1" baseline="30000" dirty="0" smtClean="0">
                <a:solidFill>
                  <a:srgbClr val="0000FF"/>
                </a:solidFill>
                <a:latin typeface="Calibri"/>
                <a:cs typeface="Calibri"/>
              </a:rPr>
              <a:t>What we will discuss today</a:t>
            </a:r>
            <a:r>
              <a:rPr lang="mr-IN" sz="4400" b="0" i="1" baseline="30000" dirty="0" smtClean="0">
                <a:solidFill>
                  <a:srgbClr val="0000FF"/>
                </a:solidFill>
                <a:latin typeface="Calibri"/>
                <a:cs typeface="Calibri"/>
              </a:rPr>
              <a:t>…</a:t>
            </a:r>
            <a:r>
              <a:rPr lang="en-GB" sz="4400" b="0" i="1" baseline="30000" dirty="0" smtClean="0">
                <a:solidFill>
                  <a:srgbClr val="0000FF"/>
                </a:solidFill>
                <a:latin typeface="Calibri"/>
                <a:cs typeface="Calibri"/>
              </a:rPr>
              <a:t>..Interactive </a:t>
            </a:r>
            <a:endParaRPr lang="en-US" sz="4400" b="0" i="1" baseline="30000" dirty="0" smtClean="0">
              <a:solidFill>
                <a:srgbClr val="0000FF"/>
              </a:solidFill>
              <a:latin typeface="Calibri"/>
              <a:cs typeface="Calibri"/>
            </a:endParaRPr>
          </a:p>
          <a:p>
            <a:endParaRPr lang="en-US" sz="4400" baseline="30000" dirty="0" smtClean="0">
              <a:solidFill>
                <a:srgbClr val="000000"/>
              </a:solidFill>
              <a:latin typeface="Calibri"/>
              <a:cs typeface="Calibri"/>
            </a:endParaRPr>
          </a:p>
          <a:p>
            <a:pPr marL="457200" indent="-457200">
              <a:lnSpc>
                <a:spcPct val="120000"/>
              </a:lnSpc>
              <a:buFont typeface="Arial"/>
              <a:buChar char="•"/>
            </a:pPr>
            <a:r>
              <a:rPr lang="en-US" sz="2800" b="0" dirty="0" smtClean="0">
                <a:solidFill>
                  <a:srgbClr val="000000"/>
                </a:solidFill>
                <a:latin typeface="Calibri"/>
                <a:cs typeface="Calibri"/>
              </a:rPr>
              <a:t>Types of writing teachers use</a:t>
            </a:r>
          </a:p>
          <a:p>
            <a:pPr marL="457200" indent="-457200">
              <a:lnSpc>
                <a:spcPct val="120000"/>
              </a:lnSpc>
              <a:buFont typeface="Arial"/>
              <a:buChar char="•"/>
            </a:pPr>
            <a:r>
              <a:rPr lang="en-US" sz="2800" b="0" dirty="0" smtClean="0">
                <a:solidFill>
                  <a:srgbClr val="000000"/>
                </a:solidFill>
                <a:latin typeface="Calibri"/>
                <a:cs typeface="Calibri"/>
              </a:rPr>
              <a:t>Writing emails</a:t>
            </a:r>
          </a:p>
          <a:p>
            <a:pPr marL="457200" indent="-457200">
              <a:lnSpc>
                <a:spcPct val="120000"/>
              </a:lnSpc>
              <a:buFont typeface="Arial"/>
              <a:buChar char="•"/>
            </a:pPr>
            <a:r>
              <a:rPr lang="en-US" sz="2800" b="0" dirty="0" smtClean="0">
                <a:solidFill>
                  <a:srgbClr val="000000"/>
                </a:solidFill>
                <a:latin typeface="Calibri"/>
                <a:cs typeface="Calibri"/>
              </a:rPr>
              <a:t>Preparing written learning material</a:t>
            </a:r>
          </a:p>
          <a:p>
            <a:pPr marL="457200" indent="-457200">
              <a:lnSpc>
                <a:spcPct val="120000"/>
              </a:lnSpc>
              <a:buFont typeface="Arial"/>
              <a:buChar char="•"/>
            </a:pPr>
            <a:r>
              <a:rPr lang="en-US" sz="2800" b="0" dirty="0" smtClean="0">
                <a:solidFill>
                  <a:srgbClr val="000000"/>
                </a:solidFill>
                <a:latin typeface="Calibri"/>
                <a:cs typeface="Calibri"/>
              </a:rPr>
              <a:t>Writing styles</a:t>
            </a:r>
          </a:p>
          <a:p>
            <a:pPr marL="457200" indent="-457200">
              <a:lnSpc>
                <a:spcPct val="120000"/>
              </a:lnSpc>
              <a:buFont typeface="Arial"/>
              <a:buChar char="•"/>
            </a:pPr>
            <a:r>
              <a:rPr lang="en-US" sz="2800" b="0" dirty="0" smtClean="0">
                <a:solidFill>
                  <a:srgbClr val="000000"/>
                </a:solidFill>
                <a:latin typeface="Calibri"/>
                <a:cs typeface="Calibri"/>
              </a:rPr>
              <a:t>Grading language</a:t>
            </a:r>
          </a:p>
          <a:p>
            <a:pPr marL="457200" indent="-457200">
              <a:lnSpc>
                <a:spcPct val="120000"/>
              </a:lnSpc>
              <a:buFont typeface="Arial"/>
              <a:buChar char="•"/>
            </a:pPr>
            <a:r>
              <a:rPr lang="en-US" sz="2800" b="0" dirty="0" smtClean="0">
                <a:solidFill>
                  <a:srgbClr val="000000"/>
                </a:solidFill>
                <a:latin typeface="Calibri"/>
                <a:cs typeface="Calibri"/>
              </a:rPr>
              <a:t>English articles in writing </a:t>
            </a:r>
            <a:r>
              <a:rPr lang="mr-IN" sz="2800" b="0" dirty="0" smtClean="0">
                <a:solidFill>
                  <a:srgbClr val="000000"/>
                </a:solidFill>
                <a:latin typeface="Calibri"/>
                <a:cs typeface="Calibri"/>
              </a:rPr>
              <a:t>–</a:t>
            </a:r>
            <a:r>
              <a:rPr lang="en-US" sz="2800" b="0" dirty="0" smtClean="0">
                <a:solidFill>
                  <a:srgbClr val="000000"/>
                </a:solidFill>
                <a:latin typeface="Calibri"/>
                <a:cs typeface="Calibri"/>
              </a:rPr>
              <a:t> common mistakes</a:t>
            </a:r>
          </a:p>
          <a:p>
            <a:r>
              <a:rPr lang="en-US" sz="4400" b="0" dirty="0" smtClean="0">
                <a:solidFill>
                  <a:srgbClr val="000000"/>
                </a:solidFill>
                <a:latin typeface="Calibri"/>
                <a:cs typeface="Calibri"/>
              </a:rPr>
              <a:t> </a:t>
            </a:r>
            <a:endParaRPr lang="en-US" sz="3600" b="0" baseline="30000" dirty="0" smtClean="0">
              <a:solidFill>
                <a:srgbClr val="000000"/>
              </a:solidFill>
              <a:latin typeface="Calibri"/>
              <a:cs typeface="Calibri"/>
            </a:endParaRPr>
          </a:p>
          <a:p>
            <a:endParaRPr lang="en-US" sz="4000" b="0" baseline="30000" dirty="0">
              <a:solidFill>
                <a:srgbClr val="000000"/>
              </a:solidFill>
            </a:endParaRPr>
          </a:p>
          <a:p>
            <a:endParaRPr lang="en-US" sz="4000" b="0" baseline="30000" dirty="0" smtClean="0">
              <a:solidFill>
                <a:schemeClr val="tx1"/>
              </a:solidFill>
            </a:endParaRPr>
          </a:p>
          <a:p>
            <a:endParaRPr lang="en-US" sz="4000" b="0" baseline="30000" dirty="0" smtClean="0"/>
          </a:p>
          <a:p>
            <a:endParaRPr lang="cs-CZ" sz="4000" kern="0" dirty="0">
              <a:solidFill>
                <a:schemeClr val="tx1"/>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2363417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850515"/>
            <a:ext cx="9822345" cy="2308324"/>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 name="Rectangle 2"/>
          <p:cNvSpPr/>
          <p:nvPr/>
        </p:nvSpPr>
        <p:spPr>
          <a:xfrm>
            <a:off x="1223424" y="1036928"/>
            <a:ext cx="10649612" cy="4635115"/>
          </a:xfrm>
          <a:prstGeom prst="rect">
            <a:avLst/>
          </a:prstGeom>
        </p:spPr>
        <p:txBody>
          <a:bodyPr wrap="square">
            <a:spAutoFit/>
          </a:bodyPr>
          <a:lstStyle/>
          <a:p>
            <a:endParaRPr lang="en-GB" dirty="0"/>
          </a:p>
          <a:p>
            <a:pPr>
              <a:lnSpc>
                <a:spcPct val="120000"/>
              </a:lnSpc>
            </a:pPr>
            <a:r>
              <a:rPr lang="en-GB" sz="2400" dirty="0"/>
              <a:t>4. As Sterling went up in value, the government had to put up taxes to stop consumers splashing out on too many cheap imports.</a:t>
            </a:r>
            <a:r>
              <a:rPr lang="en-GB" sz="2400" b="1" dirty="0"/>
              <a:t> </a:t>
            </a:r>
            <a:endParaRPr lang="en-GB" sz="2400" dirty="0"/>
          </a:p>
          <a:p>
            <a:pPr>
              <a:lnSpc>
                <a:spcPct val="120000"/>
              </a:lnSpc>
            </a:pPr>
            <a:r>
              <a:rPr lang="en-GB" sz="2400" dirty="0"/>
              <a:t> </a:t>
            </a:r>
          </a:p>
          <a:p>
            <a:pPr>
              <a:lnSpc>
                <a:spcPct val="120000"/>
              </a:lnSpc>
            </a:pPr>
            <a:r>
              <a:rPr lang="en-GB" sz="2400" dirty="0"/>
              <a:t>5. As Sterling's international value went up, the government had to take tax measures to head off a consumer spending boom spurred on by cheaper imports.</a:t>
            </a:r>
            <a:r>
              <a:rPr lang="en-GB" sz="2400" b="1" dirty="0"/>
              <a:t> </a:t>
            </a:r>
            <a:endParaRPr lang="en-GB" sz="2400" dirty="0"/>
          </a:p>
          <a:p>
            <a:pPr>
              <a:lnSpc>
                <a:spcPct val="120000"/>
              </a:lnSpc>
            </a:pPr>
            <a:r>
              <a:rPr lang="en-GB" sz="2400" dirty="0"/>
              <a:t> </a:t>
            </a:r>
          </a:p>
          <a:p>
            <a:pPr>
              <a:lnSpc>
                <a:spcPct val="120000"/>
              </a:lnSpc>
            </a:pPr>
            <a:r>
              <a:rPr lang="en-GB" sz="2400" dirty="0"/>
              <a:t>6. After the international value of Sterling rose, the government was obliged to take fiscal measures to reduce the likelihood of a surge in consumer spending led by cheaper imports.</a:t>
            </a:r>
          </a:p>
          <a:p>
            <a:endParaRPr lang="en-GB" dirty="0"/>
          </a:p>
        </p:txBody>
      </p:sp>
    </p:spTree>
    <p:extLst>
      <p:ext uri="{BB962C8B-B14F-4D97-AF65-F5344CB8AC3E}">
        <p14:creationId xmlns:p14="http://schemas.microsoft.com/office/powerpoint/2010/main" val="5389186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519167"/>
            <a:ext cx="9822345" cy="8217632"/>
          </a:xfrm>
          <a:prstGeom prst="rect">
            <a:avLst/>
          </a:prstGeom>
          <a:noFill/>
        </p:spPr>
        <p:txBody>
          <a:bodyPr wrap="square" rtlCol="0">
            <a:spAutoFit/>
          </a:bodyPr>
          <a:lstStyle/>
          <a:p>
            <a:r>
              <a:rPr lang="en-GB" sz="3200" i="1" dirty="0" smtClean="0">
                <a:solidFill>
                  <a:srgbClr val="0000FF"/>
                </a:solidFill>
              </a:rPr>
              <a:t>Answers:</a:t>
            </a:r>
          </a:p>
          <a:p>
            <a:endParaRPr lang="en-GB" sz="2400" dirty="0"/>
          </a:p>
          <a:p>
            <a:r>
              <a:rPr lang="en-GB" sz="2000" dirty="0" smtClean="0"/>
              <a:t>a</a:t>
            </a:r>
            <a:r>
              <a:rPr lang="en-GB" sz="2000" dirty="0"/>
              <a:t>) Jargon, very formal</a:t>
            </a:r>
            <a:r>
              <a:rPr lang="en-GB" sz="2000" dirty="0" smtClean="0"/>
              <a:t>. </a:t>
            </a:r>
            <a:r>
              <a:rPr lang="en-GB" sz="2000" dirty="0" smtClean="0">
                <a:solidFill>
                  <a:srgbClr val="3366FF"/>
                </a:solidFill>
              </a:rPr>
              <a:t>3</a:t>
            </a:r>
            <a:r>
              <a:rPr lang="en-GB" sz="2000" dirty="0" smtClean="0"/>
              <a:t> </a:t>
            </a:r>
            <a:r>
              <a:rPr lang="en-GB" sz="2000" dirty="0"/>
              <a:t>U</a:t>
            </a:r>
            <a:r>
              <a:rPr lang="en-GB" sz="2000" dirty="0" smtClean="0"/>
              <a:t>sed in official reports</a:t>
            </a:r>
            <a:r>
              <a:rPr lang="en-GB" sz="2000" dirty="0"/>
              <a:t>,</a:t>
            </a:r>
            <a:r>
              <a:rPr lang="en-GB" sz="2000" dirty="0" smtClean="0"/>
              <a:t> </a:t>
            </a:r>
            <a:r>
              <a:rPr lang="en-GB" sz="2000" dirty="0"/>
              <a:t>a style of written English, full of verbal nouns, technical words and </a:t>
            </a:r>
            <a:r>
              <a:rPr lang="en-GB" sz="2000" dirty="0" smtClean="0"/>
              <a:t>passives. </a:t>
            </a:r>
          </a:p>
          <a:p>
            <a:r>
              <a:rPr lang="en-GB" sz="2000" dirty="0" smtClean="0"/>
              <a:t>			</a:t>
            </a:r>
          </a:p>
          <a:p>
            <a:r>
              <a:rPr lang="en-GB" sz="2000" dirty="0" smtClean="0"/>
              <a:t>b</a:t>
            </a:r>
            <a:r>
              <a:rPr lang="en-GB" sz="2000" dirty="0"/>
              <a:t>) Written, formal, clear. </a:t>
            </a:r>
            <a:r>
              <a:rPr lang="en-GB" sz="2000" dirty="0" smtClean="0">
                <a:solidFill>
                  <a:srgbClr val="3366FF"/>
                </a:solidFill>
              </a:rPr>
              <a:t>6</a:t>
            </a:r>
            <a:r>
              <a:rPr lang="en-GB" sz="2000" dirty="0" smtClean="0"/>
              <a:t>  This </a:t>
            </a:r>
            <a:r>
              <a:rPr lang="en-GB" sz="2000" dirty="0"/>
              <a:t>is clear, written English, as found in the press or in documents aimed at ordinary educated readers. </a:t>
            </a:r>
            <a:endParaRPr lang="en-GB" sz="2000" dirty="0" smtClean="0"/>
          </a:p>
          <a:p>
            <a:endParaRPr lang="en-GB" sz="2000" dirty="0"/>
          </a:p>
          <a:p>
            <a:r>
              <a:rPr lang="en-GB" sz="2000" dirty="0"/>
              <a:t>c) Written style for the general public (scripted radio or TV news style)</a:t>
            </a:r>
            <a:r>
              <a:rPr lang="en-GB" sz="2000" dirty="0" smtClean="0"/>
              <a:t>. </a:t>
            </a:r>
            <a:r>
              <a:rPr lang="en-GB" sz="2000" dirty="0" smtClean="0">
                <a:solidFill>
                  <a:srgbClr val="3366FF"/>
                </a:solidFill>
              </a:rPr>
              <a:t>1</a:t>
            </a:r>
            <a:r>
              <a:rPr lang="en-GB" sz="2000" dirty="0" smtClean="0"/>
              <a:t> </a:t>
            </a:r>
            <a:r>
              <a:rPr lang="en-GB" sz="2000" dirty="0"/>
              <a:t/>
            </a:r>
            <a:br>
              <a:rPr lang="en-GB" sz="2000" dirty="0"/>
            </a:br>
            <a:r>
              <a:rPr lang="en-GB" sz="2000" dirty="0"/>
              <a:t>Written style for the general </a:t>
            </a:r>
            <a:r>
              <a:rPr lang="en-GB" sz="2000" dirty="0" smtClean="0"/>
              <a:t>public, </a:t>
            </a:r>
            <a:r>
              <a:rPr lang="en-GB" sz="2000" dirty="0"/>
              <a:t>scripted radio or TV news </a:t>
            </a:r>
            <a:r>
              <a:rPr lang="en-GB" sz="2000" dirty="0" smtClean="0"/>
              <a:t>style. </a:t>
            </a:r>
          </a:p>
          <a:p>
            <a:endParaRPr lang="en-GB" sz="2000" dirty="0" smtClean="0"/>
          </a:p>
          <a:p>
            <a:r>
              <a:rPr lang="en-GB" sz="2000" dirty="0" smtClean="0"/>
              <a:t>d</a:t>
            </a:r>
            <a:r>
              <a:rPr lang="en-GB" sz="2000" dirty="0"/>
              <a:t>) Formal spoken style (seminar, talk). </a:t>
            </a:r>
            <a:r>
              <a:rPr lang="en-GB" sz="2000" dirty="0" smtClean="0">
                <a:solidFill>
                  <a:srgbClr val="3366FF"/>
                </a:solidFill>
              </a:rPr>
              <a:t>5</a:t>
            </a:r>
            <a:r>
              <a:rPr lang="en-GB" sz="2000" dirty="0" smtClean="0"/>
              <a:t> </a:t>
            </a:r>
            <a:r>
              <a:rPr lang="en-GB" sz="2000" dirty="0"/>
              <a:t>Formal spoken style - radio, seminar, </a:t>
            </a:r>
            <a:r>
              <a:rPr lang="en-GB" sz="2000" dirty="0" smtClean="0"/>
              <a:t>talk. 	</a:t>
            </a:r>
          </a:p>
          <a:p>
            <a:endParaRPr lang="en-GB" sz="2000" dirty="0"/>
          </a:p>
          <a:p>
            <a:r>
              <a:rPr lang="en-GB" sz="2000" dirty="0" smtClean="0"/>
              <a:t>e</a:t>
            </a:r>
            <a:r>
              <a:rPr lang="en-GB" sz="2000" dirty="0"/>
              <a:t>) Informal spoken style (discussion). </a:t>
            </a:r>
            <a:r>
              <a:rPr lang="en-GB" sz="2000" dirty="0" smtClean="0">
                <a:solidFill>
                  <a:srgbClr val="3366FF"/>
                </a:solidFill>
              </a:rPr>
              <a:t>4</a:t>
            </a:r>
            <a:r>
              <a:rPr lang="en-GB" sz="2000" dirty="0" smtClean="0"/>
              <a:t> </a:t>
            </a:r>
            <a:r>
              <a:rPr lang="en-GB" sz="2000" dirty="0"/>
              <a:t>Relaxed, informal spoken style: discussion </a:t>
            </a:r>
            <a:br>
              <a:rPr lang="en-GB" sz="2000" dirty="0"/>
            </a:br>
            <a:endParaRPr lang="en-GB" sz="2000" dirty="0"/>
          </a:p>
          <a:p>
            <a:r>
              <a:rPr lang="en-GB" sz="2000" dirty="0"/>
              <a:t>f)  Very informal spoken style (chat)</a:t>
            </a:r>
            <a:r>
              <a:rPr lang="en-GB" sz="2000" dirty="0" smtClean="0"/>
              <a:t>. </a:t>
            </a:r>
            <a:r>
              <a:rPr lang="en-GB" sz="2000" dirty="0" smtClean="0">
                <a:solidFill>
                  <a:srgbClr val="3366FF"/>
                </a:solidFill>
              </a:rPr>
              <a:t>2</a:t>
            </a:r>
            <a:r>
              <a:rPr lang="en-GB" sz="2000" dirty="0" smtClean="0"/>
              <a:t> </a:t>
            </a:r>
            <a:r>
              <a:rPr lang="en-GB" sz="2000" dirty="0"/>
              <a:t>R</a:t>
            </a:r>
            <a:r>
              <a:rPr lang="en-GB" sz="2000" dirty="0" smtClean="0"/>
              <a:t>elaxed</a:t>
            </a:r>
            <a:r>
              <a:rPr lang="en-GB" sz="2000" dirty="0"/>
              <a:t>, simplified, chat, very informal spoken style  </a:t>
            </a:r>
            <a:br>
              <a:rPr lang="en-GB" sz="2000" dirty="0"/>
            </a:br>
            <a:r>
              <a:rPr lang="en-GB" sz="2000" dirty="0"/>
              <a:t>Note the addition of repetition and fillers. </a:t>
            </a:r>
          </a:p>
          <a:p>
            <a:endParaRPr lang="en-GB" sz="3200" dirty="0"/>
          </a:p>
          <a:p>
            <a:r>
              <a:rPr lang="en-GB" sz="3200" dirty="0"/>
              <a:t>        </a:t>
            </a:r>
            <a:r>
              <a:rPr lang="en-GB" sz="3200" dirty="0" smtClean="0"/>
              <a:t>						</a:t>
            </a: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0616109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559240"/>
            <a:ext cx="9822345" cy="8371522"/>
          </a:xfrm>
          <a:prstGeom prst="rect">
            <a:avLst/>
          </a:prstGeom>
          <a:noFill/>
        </p:spPr>
        <p:txBody>
          <a:bodyPr wrap="square" rtlCol="0">
            <a:spAutoFit/>
          </a:bodyPr>
          <a:lstStyle/>
          <a:p>
            <a:r>
              <a:rPr lang="en-US" sz="3200" i="1" dirty="0" smtClean="0">
                <a:solidFill>
                  <a:srgbClr val="0000FF"/>
                </a:solidFill>
              </a:rPr>
              <a:t>What style is the below</a:t>
            </a:r>
            <a:r>
              <a:rPr lang="mr-IN" sz="3200" i="1" dirty="0" smtClean="0">
                <a:solidFill>
                  <a:srgbClr val="0000FF"/>
                </a:solidFill>
              </a:rPr>
              <a:t>…</a:t>
            </a:r>
            <a:r>
              <a:rPr lang="en-GB" sz="3200" i="1" dirty="0" smtClean="0">
                <a:solidFill>
                  <a:srgbClr val="0000FF"/>
                </a:solidFill>
              </a:rPr>
              <a:t>.?</a:t>
            </a:r>
          </a:p>
          <a:p>
            <a:pPr>
              <a:lnSpc>
                <a:spcPct val="140000"/>
              </a:lnSpc>
            </a:pPr>
            <a:endParaRPr lang="en-GB" sz="2000" b="1" dirty="0" smtClean="0"/>
          </a:p>
          <a:p>
            <a:pPr>
              <a:lnSpc>
                <a:spcPct val="140000"/>
              </a:lnSpc>
            </a:pPr>
            <a:r>
              <a:rPr lang="en-GB" sz="2000" b="1" dirty="0" smtClean="0"/>
              <a:t>Academic </a:t>
            </a:r>
            <a:r>
              <a:rPr lang="en-GB" sz="2000" b="1" dirty="0"/>
              <a:t>Vocabulary:  </a:t>
            </a:r>
            <a:r>
              <a:rPr lang="en-GB" sz="2000" dirty="0"/>
              <a:t>What is the True Nature of Identity</a:t>
            </a:r>
            <a:r>
              <a:rPr lang="en-GB" sz="2000" dirty="0" smtClean="0"/>
              <a:t>?</a:t>
            </a:r>
          </a:p>
          <a:p>
            <a:pPr>
              <a:lnSpc>
                <a:spcPct val="140000"/>
              </a:lnSpc>
            </a:pPr>
            <a:r>
              <a:rPr lang="cs-CZ" sz="2000" dirty="0" smtClean="0"/>
              <a:t>In </a:t>
            </a:r>
            <a:r>
              <a:rPr lang="cs-CZ" sz="2000" dirty="0"/>
              <a:t>my </a:t>
            </a:r>
            <a:r>
              <a:rPr lang="cs-CZ" sz="2000" dirty="0" err="1"/>
              <a:t>opinion</a:t>
            </a:r>
            <a:r>
              <a:rPr lang="cs-CZ" sz="2000" dirty="0"/>
              <a:t>, </a:t>
            </a:r>
            <a:r>
              <a:rPr lang="cs-CZ" sz="2000" dirty="0" err="1"/>
              <a:t>the</a:t>
            </a:r>
            <a:r>
              <a:rPr lang="cs-CZ" sz="2000" dirty="0"/>
              <a:t> very </a:t>
            </a:r>
            <a:r>
              <a:rPr lang="cs-CZ" sz="2000" b="1" dirty="0" err="1"/>
              <a:t>concept</a:t>
            </a:r>
            <a:r>
              <a:rPr lang="cs-CZ" sz="2000" b="1" dirty="0"/>
              <a:t> </a:t>
            </a:r>
            <a:r>
              <a:rPr lang="cs-CZ" sz="2000" dirty="0" err="1"/>
              <a:t>of</a:t>
            </a:r>
            <a:r>
              <a:rPr lang="cs-CZ" sz="2000" dirty="0"/>
              <a:t> identity, </a:t>
            </a:r>
            <a:r>
              <a:rPr lang="cs-CZ" sz="2000" b="1" dirty="0" err="1"/>
              <a:t>corresponds</a:t>
            </a:r>
            <a:r>
              <a:rPr lang="cs-CZ" sz="2000" dirty="0"/>
              <a:t> </a:t>
            </a:r>
            <a:r>
              <a:rPr lang="cs-CZ" sz="2000" b="1" dirty="0" err="1"/>
              <a:t>precisely</a:t>
            </a:r>
            <a:r>
              <a:rPr lang="cs-CZ" sz="2000" dirty="0"/>
              <a:t> to </a:t>
            </a:r>
            <a:r>
              <a:rPr lang="cs-CZ" sz="2000" dirty="0" err="1"/>
              <a:t>the</a:t>
            </a:r>
            <a:r>
              <a:rPr lang="cs-CZ" sz="2000" dirty="0"/>
              <a:t> </a:t>
            </a:r>
            <a:r>
              <a:rPr lang="cs-CZ" sz="2000" b="1" dirty="0" err="1"/>
              <a:t>perception</a:t>
            </a:r>
            <a:r>
              <a:rPr lang="cs-CZ" sz="2000" b="1" dirty="0"/>
              <a:t> </a:t>
            </a:r>
            <a:r>
              <a:rPr lang="cs-CZ" sz="2000" dirty="0"/>
              <a:t>and </a:t>
            </a:r>
            <a:r>
              <a:rPr lang="cs-CZ" sz="2000" b="1" dirty="0" err="1"/>
              <a:t>interpretation</a:t>
            </a:r>
            <a:r>
              <a:rPr lang="cs-CZ" sz="2000" dirty="0"/>
              <a:t> </a:t>
            </a:r>
            <a:r>
              <a:rPr lang="cs-CZ" sz="2000" dirty="0" err="1"/>
              <a:t>of</a:t>
            </a:r>
            <a:r>
              <a:rPr lang="cs-CZ" sz="2000" dirty="0"/>
              <a:t> </a:t>
            </a:r>
            <a:r>
              <a:rPr lang="cs-CZ" sz="2000" dirty="0" err="1"/>
              <a:t>it’s</a:t>
            </a:r>
            <a:r>
              <a:rPr lang="cs-CZ" sz="2000" dirty="0"/>
              <a:t> </a:t>
            </a:r>
            <a:r>
              <a:rPr lang="cs-CZ" sz="2000" dirty="0" err="1"/>
              <a:t>meaning</a:t>
            </a:r>
            <a:r>
              <a:rPr lang="cs-CZ" sz="2000" dirty="0"/>
              <a:t> by </a:t>
            </a:r>
            <a:r>
              <a:rPr lang="cs-CZ" sz="2000" dirty="0" err="1"/>
              <a:t>the</a:t>
            </a:r>
            <a:r>
              <a:rPr lang="cs-CZ" sz="2000" dirty="0"/>
              <a:t> </a:t>
            </a:r>
            <a:r>
              <a:rPr lang="cs-CZ" sz="2000" dirty="0" err="1"/>
              <a:t>individual</a:t>
            </a:r>
            <a:r>
              <a:rPr lang="cs-CZ" sz="2000" dirty="0"/>
              <a:t> </a:t>
            </a:r>
            <a:r>
              <a:rPr lang="cs-CZ" sz="2000" dirty="0" err="1"/>
              <a:t>themself</a:t>
            </a:r>
            <a:r>
              <a:rPr lang="cs-CZ" sz="2000" dirty="0"/>
              <a:t>. </a:t>
            </a:r>
            <a:r>
              <a:rPr lang="cs-CZ" sz="2000" dirty="0" err="1"/>
              <a:t>It’s</a:t>
            </a:r>
            <a:r>
              <a:rPr lang="cs-CZ" sz="2000" dirty="0"/>
              <a:t> not </a:t>
            </a:r>
            <a:r>
              <a:rPr lang="cs-CZ" sz="2000" dirty="0" err="1"/>
              <a:t>necessary</a:t>
            </a:r>
            <a:r>
              <a:rPr lang="cs-CZ" sz="2000" dirty="0"/>
              <a:t> </a:t>
            </a:r>
            <a:r>
              <a:rPr lang="cs-CZ" sz="2000" dirty="0" err="1"/>
              <a:t>for</a:t>
            </a:r>
            <a:r>
              <a:rPr lang="cs-CZ" sz="2000" dirty="0"/>
              <a:t> </a:t>
            </a:r>
            <a:r>
              <a:rPr lang="cs-CZ" sz="2000" dirty="0" err="1"/>
              <a:t>one</a:t>
            </a:r>
            <a:r>
              <a:rPr lang="cs-CZ" sz="2000" dirty="0"/>
              <a:t> to </a:t>
            </a:r>
            <a:r>
              <a:rPr lang="cs-CZ" sz="2000" dirty="0" err="1"/>
              <a:t>scour</a:t>
            </a:r>
            <a:r>
              <a:rPr lang="cs-CZ" sz="2000" dirty="0"/>
              <a:t> </a:t>
            </a:r>
            <a:r>
              <a:rPr lang="cs-CZ" sz="2000" dirty="0" err="1"/>
              <a:t>the</a:t>
            </a:r>
            <a:r>
              <a:rPr lang="cs-CZ" sz="2000" dirty="0"/>
              <a:t> </a:t>
            </a:r>
            <a:r>
              <a:rPr lang="cs-CZ" sz="2000" dirty="0" err="1"/>
              <a:t>research</a:t>
            </a:r>
            <a:r>
              <a:rPr lang="cs-CZ" sz="2000" dirty="0"/>
              <a:t> </a:t>
            </a:r>
            <a:r>
              <a:rPr lang="cs-CZ" sz="2000" dirty="0" err="1"/>
              <a:t>looking</a:t>
            </a:r>
            <a:r>
              <a:rPr lang="cs-CZ" sz="2000" dirty="0"/>
              <a:t> </a:t>
            </a:r>
            <a:r>
              <a:rPr lang="cs-CZ" sz="2000" dirty="0" err="1"/>
              <a:t>for</a:t>
            </a:r>
            <a:r>
              <a:rPr lang="cs-CZ" sz="2000" dirty="0"/>
              <a:t> </a:t>
            </a:r>
            <a:r>
              <a:rPr lang="cs-CZ" sz="2000" dirty="0" err="1"/>
              <a:t>irrelevant</a:t>
            </a:r>
            <a:r>
              <a:rPr lang="cs-CZ" sz="2000" dirty="0"/>
              <a:t> </a:t>
            </a:r>
            <a:r>
              <a:rPr lang="cs-CZ" sz="2000" b="1" dirty="0" err="1"/>
              <a:t>variables</a:t>
            </a:r>
            <a:r>
              <a:rPr lang="cs-CZ" sz="2000" dirty="0"/>
              <a:t> and </a:t>
            </a:r>
            <a:r>
              <a:rPr lang="cs-CZ" sz="2000" dirty="0" err="1"/>
              <a:t>obscure</a:t>
            </a:r>
            <a:r>
              <a:rPr lang="cs-CZ" sz="2000" dirty="0"/>
              <a:t> </a:t>
            </a:r>
            <a:r>
              <a:rPr lang="cs-CZ" sz="2000" b="1" dirty="0" err="1"/>
              <a:t>analysis</a:t>
            </a:r>
            <a:r>
              <a:rPr lang="cs-CZ" sz="2000" dirty="0"/>
              <a:t>, </a:t>
            </a:r>
            <a:r>
              <a:rPr lang="cs-CZ" sz="2000" dirty="0" err="1"/>
              <a:t>simply</a:t>
            </a:r>
            <a:r>
              <a:rPr lang="cs-CZ" sz="2000" dirty="0"/>
              <a:t> to go </a:t>
            </a:r>
            <a:r>
              <a:rPr lang="cs-CZ" sz="2000" dirty="0" err="1"/>
              <a:t>with</a:t>
            </a:r>
            <a:r>
              <a:rPr lang="cs-CZ" sz="2000" dirty="0"/>
              <a:t> </a:t>
            </a:r>
            <a:r>
              <a:rPr lang="cs-CZ" sz="2000" dirty="0" err="1"/>
              <a:t>one’s</a:t>
            </a:r>
            <a:r>
              <a:rPr lang="cs-CZ" sz="2000" dirty="0"/>
              <a:t> </a:t>
            </a:r>
            <a:r>
              <a:rPr lang="cs-CZ" sz="2000" dirty="0" err="1"/>
              <a:t>own</a:t>
            </a:r>
            <a:r>
              <a:rPr lang="cs-CZ" sz="2000" dirty="0"/>
              <a:t> </a:t>
            </a:r>
            <a:r>
              <a:rPr lang="cs-CZ" sz="2000" b="1" dirty="0"/>
              <a:t>gut-feeling</a:t>
            </a:r>
            <a:r>
              <a:rPr lang="cs-CZ" sz="2000" dirty="0"/>
              <a:t>. </a:t>
            </a:r>
            <a:endParaRPr lang="en-GB" sz="2000" dirty="0"/>
          </a:p>
          <a:p>
            <a:pPr>
              <a:lnSpc>
                <a:spcPct val="140000"/>
              </a:lnSpc>
            </a:pPr>
            <a:r>
              <a:rPr lang="cs-CZ" sz="2000" dirty="0" err="1"/>
              <a:t>The</a:t>
            </a:r>
            <a:r>
              <a:rPr lang="cs-CZ" sz="2000" dirty="0"/>
              <a:t> </a:t>
            </a:r>
            <a:r>
              <a:rPr lang="cs-CZ" sz="2000" b="1" dirty="0" err="1"/>
              <a:t>principle</a:t>
            </a:r>
            <a:r>
              <a:rPr lang="cs-CZ" sz="2000" dirty="0"/>
              <a:t> </a:t>
            </a:r>
            <a:r>
              <a:rPr lang="cs-CZ" sz="2000" dirty="0" err="1"/>
              <a:t>of</a:t>
            </a:r>
            <a:r>
              <a:rPr lang="cs-CZ" sz="2000" dirty="0"/>
              <a:t> identity </a:t>
            </a:r>
            <a:r>
              <a:rPr lang="cs-CZ" sz="2000" dirty="0" err="1"/>
              <a:t>is</a:t>
            </a:r>
            <a:r>
              <a:rPr lang="cs-CZ" sz="2000" dirty="0"/>
              <a:t> </a:t>
            </a:r>
            <a:r>
              <a:rPr lang="cs-CZ" sz="2000" dirty="0" err="1"/>
              <a:t>therefore</a:t>
            </a:r>
            <a:r>
              <a:rPr lang="cs-CZ" sz="2000" dirty="0"/>
              <a:t> </a:t>
            </a:r>
            <a:r>
              <a:rPr lang="cs-CZ" sz="2000" dirty="0" err="1"/>
              <a:t>an</a:t>
            </a:r>
            <a:r>
              <a:rPr lang="cs-CZ" sz="2000" dirty="0"/>
              <a:t> </a:t>
            </a:r>
            <a:r>
              <a:rPr lang="cs-CZ" sz="2000" b="1" dirty="0" err="1"/>
              <a:t>interpretation</a:t>
            </a:r>
            <a:r>
              <a:rPr lang="cs-CZ" sz="2000" dirty="0"/>
              <a:t> </a:t>
            </a:r>
            <a:r>
              <a:rPr lang="cs-CZ" sz="2000" dirty="0" err="1"/>
              <a:t>of</a:t>
            </a:r>
            <a:r>
              <a:rPr lang="cs-CZ" sz="2000" dirty="0"/>
              <a:t> </a:t>
            </a:r>
            <a:r>
              <a:rPr lang="cs-CZ" sz="2000" dirty="0" err="1"/>
              <a:t>what</a:t>
            </a:r>
            <a:r>
              <a:rPr lang="cs-CZ" sz="2000" dirty="0"/>
              <a:t> </a:t>
            </a:r>
            <a:r>
              <a:rPr lang="cs-CZ" sz="2000" dirty="0" err="1"/>
              <a:t>someone</a:t>
            </a:r>
            <a:r>
              <a:rPr lang="cs-CZ" sz="2000" dirty="0"/>
              <a:t> </a:t>
            </a:r>
            <a:r>
              <a:rPr lang="cs-CZ" sz="2000" dirty="0" err="1"/>
              <a:t>believes</a:t>
            </a:r>
            <a:r>
              <a:rPr lang="cs-CZ" sz="2000" dirty="0"/>
              <a:t> </a:t>
            </a:r>
            <a:r>
              <a:rPr lang="cs-CZ" sz="2000" dirty="0" err="1"/>
              <a:t>about</a:t>
            </a:r>
            <a:r>
              <a:rPr lang="cs-CZ" sz="2000" dirty="0"/>
              <a:t> </a:t>
            </a:r>
            <a:r>
              <a:rPr lang="cs-CZ" sz="2000" dirty="0" err="1"/>
              <a:t>themselves</a:t>
            </a:r>
            <a:r>
              <a:rPr lang="cs-CZ" sz="2000" dirty="0"/>
              <a:t>, </a:t>
            </a:r>
            <a:r>
              <a:rPr lang="cs-CZ" sz="2000" dirty="0" err="1"/>
              <a:t>rather</a:t>
            </a:r>
            <a:r>
              <a:rPr lang="cs-CZ" sz="2000" dirty="0"/>
              <a:t> </a:t>
            </a:r>
            <a:r>
              <a:rPr lang="cs-CZ" sz="2000" dirty="0" err="1"/>
              <a:t>than</a:t>
            </a:r>
            <a:r>
              <a:rPr lang="cs-CZ" sz="2000" dirty="0"/>
              <a:t> </a:t>
            </a:r>
            <a:r>
              <a:rPr lang="cs-CZ" sz="2000" dirty="0" err="1"/>
              <a:t>the</a:t>
            </a:r>
            <a:r>
              <a:rPr lang="cs-CZ" sz="2000" dirty="0"/>
              <a:t> </a:t>
            </a:r>
            <a:r>
              <a:rPr lang="cs-CZ" sz="2000" b="1" dirty="0" err="1"/>
              <a:t>acquisition</a:t>
            </a:r>
            <a:r>
              <a:rPr lang="cs-CZ" sz="2000" dirty="0"/>
              <a:t> </a:t>
            </a:r>
            <a:r>
              <a:rPr lang="cs-CZ" sz="2000" dirty="0" err="1"/>
              <a:t>of</a:t>
            </a:r>
            <a:r>
              <a:rPr lang="cs-CZ" sz="2000" dirty="0"/>
              <a:t> </a:t>
            </a:r>
            <a:r>
              <a:rPr lang="cs-CZ" sz="2000" dirty="0" err="1"/>
              <a:t>information</a:t>
            </a:r>
            <a:r>
              <a:rPr lang="cs-CZ" sz="2000" dirty="0"/>
              <a:t>, </a:t>
            </a:r>
            <a:r>
              <a:rPr lang="cs-CZ" sz="2000" b="1" dirty="0"/>
              <a:t>data</a:t>
            </a:r>
            <a:r>
              <a:rPr lang="cs-CZ" sz="2000" dirty="0"/>
              <a:t> </a:t>
            </a:r>
            <a:r>
              <a:rPr lang="cs-CZ" sz="2000" dirty="0" err="1"/>
              <a:t>or</a:t>
            </a:r>
            <a:r>
              <a:rPr lang="cs-CZ" sz="2000" dirty="0"/>
              <a:t> </a:t>
            </a:r>
            <a:r>
              <a:rPr lang="cs-CZ" sz="2000" dirty="0" err="1"/>
              <a:t>estimates</a:t>
            </a:r>
            <a:r>
              <a:rPr lang="cs-CZ" sz="2000" dirty="0"/>
              <a:t> </a:t>
            </a:r>
            <a:r>
              <a:rPr lang="cs-CZ" sz="2000" dirty="0" err="1"/>
              <a:t>from</a:t>
            </a:r>
            <a:r>
              <a:rPr lang="cs-CZ" sz="2000" dirty="0"/>
              <a:t> </a:t>
            </a:r>
            <a:r>
              <a:rPr lang="cs-CZ" sz="2000" dirty="0" err="1"/>
              <a:t>formal</a:t>
            </a:r>
            <a:r>
              <a:rPr lang="cs-CZ" sz="2000" dirty="0"/>
              <a:t> </a:t>
            </a:r>
            <a:r>
              <a:rPr lang="cs-CZ" sz="2000" dirty="0" err="1"/>
              <a:t>or</a:t>
            </a:r>
            <a:r>
              <a:rPr lang="cs-CZ" sz="2000" dirty="0"/>
              <a:t> </a:t>
            </a:r>
            <a:r>
              <a:rPr lang="cs-CZ" sz="2000" dirty="0" err="1"/>
              <a:t>scientific</a:t>
            </a:r>
            <a:r>
              <a:rPr lang="cs-CZ" sz="2000" dirty="0"/>
              <a:t> </a:t>
            </a:r>
            <a:r>
              <a:rPr lang="cs-CZ" sz="2000" dirty="0" err="1"/>
              <a:t>sources</a:t>
            </a:r>
            <a:r>
              <a:rPr lang="cs-CZ" sz="2000" dirty="0"/>
              <a:t>….I </a:t>
            </a:r>
            <a:r>
              <a:rPr lang="cs-CZ" sz="2000" b="1" dirty="0" err="1"/>
              <a:t>deduce</a:t>
            </a:r>
            <a:r>
              <a:rPr lang="cs-CZ" sz="2000" b="1" dirty="0"/>
              <a:t> </a:t>
            </a:r>
            <a:r>
              <a:rPr lang="cs-CZ" sz="2000" dirty="0" err="1"/>
              <a:t>that</a:t>
            </a:r>
            <a:r>
              <a:rPr lang="cs-CZ" sz="2000" dirty="0"/>
              <a:t> I </a:t>
            </a:r>
            <a:r>
              <a:rPr lang="cs-CZ" sz="2000" dirty="0" err="1"/>
              <a:t>am</a:t>
            </a:r>
            <a:r>
              <a:rPr lang="cs-CZ" sz="2000" dirty="0"/>
              <a:t> </a:t>
            </a:r>
            <a:r>
              <a:rPr lang="cs-CZ" sz="2000" dirty="0" err="1"/>
              <a:t>who</a:t>
            </a:r>
            <a:r>
              <a:rPr lang="cs-CZ" sz="2000" dirty="0"/>
              <a:t> I </a:t>
            </a:r>
            <a:r>
              <a:rPr lang="cs-CZ" sz="2000" dirty="0" err="1"/>
              <a:t>think</a:t>
            </a:r>
            <a:r>
              <a:rPr lang="cs-CZ" sz="2000" dirty="0"/>
              <a:t> I </a:t>
            </a:r>
            <a:r>
              <a:rPr lang="cs-CZ" sz="2000" dirty="0" err="1"/>
              <a:t>am</a:t>
            </a:r>
            <a:r>
              <a:rPr lang="cs-CZ" sz="2000" dirty="0"/>
              <a:t>, a </a:t>
            </a:r>
            <a:r>
              <a:rPr lang="cs-CZ" sz="2000" b="1" dirty="0" err="1"/>
              <a:t>function</a:t>
            </a:r>
            <a:r>
              <a:rPr lang="cs-CZ" sz="2000" dirty="0"/>
              <a:t> </a:t>
            </a:r>
            <a:r>
              <a:rPr lang="cs-CZ" sz="2000" dirty="0" err="1"/>
              <a:t>of</a:t>
            </a:r>
            <a:r>
              <a:rPr lang="cs-CZ" sz="2000" dirty="0"/>
              <a:t> my </a:t>
            </a:r>
            <a:r>
              <a:rPr lang="cs-CZ" sz="2000" dirty="0" err="1"/>
              <a:t>own</a:t>
            </a:r>
            <a:r>
              <a:rPr lang="cs-CZ" sz="2000" dirty="0"/>
              <a:t> </a:t>
            </a:r>
            <a:r>
              <a:rPr lang="cs-CZ" sz="2000" dirty="0" err="1"/>
              <a:t>innate</a:t>
            </a:r>
            <a:r>
              <a:rPr lang="cs-CZ" sz="2000" dirty="0"/>
              <a:t> </a:t>
            </a:r>
            <a:r>
              <a:rPr lang="cs-CZ" sz="2000" dirty="0" err="1"/>
              <a:t>creativity</a:t>
            </a:r>
            <a:r>
              <a:rPr lang="cs-CZ" sz="2000" dirty="0"/>
              <a:t>, </a:t>
            </a:r>
            <a:r>
              <a:rPr lang="cs-CZ" sz="2000" dirty="0" err="1"/>
              <a:t>emotions</a:t>
            </a:r>
            <a:r>
              <a:rPr lang="cs-CZ" sz="2000" dirty="0"/>
              <a:t>, </a:t>
            </a:r>
            <a:r>
              <a:rPr lang="cs-CZ" sz="2000" dirty="0" err="1"/>
              <a:t>imagination</a:t>
            </a:r>
            <a:r>
              <a:rPr lang="cs-CZ" sz="2000" dirty="0"/>
              <a:t> and </a:t>
            </a:r>
            <a:r>
              <a:rPr lang="cs-CZ" sz="2000" b="1" dirty="0" err="1"/>
              <a:t>cognitive</a:t>
            </a:r>
            <a:r>
              <a:rPr lang="cs-CZ" sz="2000" b="1" dirty="0"/>
              <a:t> </a:t>
            </a:r>
            <a:r>
              <a:rPr lang="cs-CZ" sz="2000" dirty="0" err="1"/>
              <a:t>processes</a:t>
            </a:r>
            <a:r>
              <a:rPr lang="cs-CZ" sz="2000" dirty="0"/>
              <a:t>. And </a:t>
            </a:r>
            <a:r>
              <a:rPr lang="cs-CZ" sz="2000" dirty="0" err="1"/>
              <a:t>it</a:t>
            </a:r>
            <a:r>
              <a:rPr lang="cs-CZ" sz="2000" dirty="0"/>
              <a:t> </a:t>
            </a:r>
            <a:r>
              <a:rPr lang="cs-CZ" sz="2000" dirty="0" err="1"/>
              <a:t>is</a:t>
            </a:r>
            <a:r>
              <a:rPr lang="cs-CZ" sz="2000" dirty="0"/>
              <a:t> my </a:t>
            </a:r>
            <a:r>
              <a:rPr lang="cs-CZ" sz="2000" dirty="0" err="1"/>
              <a:t>own</a:t>
            </a:r>
            <a:r>
              <a:rPr lang="cs-CZ" sz="2000" dirty="0"/>
              <a:t> </a:t>
            </a:r>
            <a:r>
              <a:rPr lang="cs-CZ" sz="2000" dirty="0" err="1"/>
              <a:t>opinion</a:t>
            </a:r>
            <a:r>
              <a:rPr lang="cs-CZ" sz="2000" dirty="0"/>
              <a:t> and </a:t>
            </a:r>
            <a:r>
              <a:rPr lang="cs-CZ" sz="2000" b="1" dirty="0" err="1"/>
              <a:t>estimate</a:t>
            </a:r>
            <a:r>
              <a:rPr lang="cs-CZ" sz="2000" dirty="0"/>
              <a:t> </a:t>
            </a:r>
            <a:r>
              <a:rPr lang="cs-CZ" sz="2000" dirty="0" err="1"/>
              <a:t>that</a:t>
            </a:r>
            <a:r>
              <a:rPr lang="cs-CZ" sz="2000" dirty="0"/>
              <a:t> </a:t>
            </a:r>
            <a:r>
              <a:rPr lang="cs-CZ" sz="2000" dirty="0" err="1"/>
              <a:t>is</a:t>
            </a:r>
            <a:r>
              <a:rPr lang="cs-CZ" sz="2000" dirty="0"/>
              <a:t> </a:t>
            </a:r>
            <a:r>
              <a:rPr lang="cs-CZ" sz="2000" b="1" dirty="0" err="1"/>
              <a:t>significant</a:t>
            </a:r>
            <a:r>
              <a:rPr lang="cs-CZ" sz="2000" dirty="0"/>
              <a:t>, not </a:t>
            </a:r>
            <a:r>
              <a:rPr lang="cs-CZ" sz="2000" b="1" dirty="0" err="1"/>
              <a:t>comments</a:t>
            </a:r>
            <a:r>
              <a:rPr lang="cs-CZ" sz="2000" b="1" dirty="0"/>
              <a:t> </a:t>
            </a:r>
            <a:r>
              <a:rPr lang="cs-CZ" sz="2000" dirty="0" err="1"/>
              <a:t>or</a:t>
            </a:r>
            <a:r>
              <a:rPr lang="cs-CZ" sz="2000" dirty="0"/>
              <a:t> </a:t>
            </a:r>
            <a:r>
              <a:rPr lang="cs-CZ" sz="2000" dirty="0" err="1"/>
              <a:t>thoughts</a:t>
            </a:r>
            <a:r>
              <a:rPr lang="cs-CZ" sz="2000" dirty="0"/>
              <a:t> </a:t>
            </a:r>
            <a:r>
              <a:rPr lang="cs-CZ" sz="2000" dirty="0" err="1"/>
              <a:t>from</a:t>
            </a:r>
            <a:r>
              <a:rPr lang="cs-CZ" sz="2000" dirty="0"/>
              <a:t> </a:t>
            </a:r>
            <a:r>
              <a:rPr lang="cs-CZ" sz="2000" dirty="0" err="1"/>
              <a:t>anyone</a:t>
            </a:r>
            <a:r>
              <a:rPr lang="cs-CZ" sz="2000" dirty="0"/>
              <a:t> </a:t>
            </a:r>
            <a:r>
              <a:rPr lang="cs-CZ" sz="2000" dirty="0" err="1"/>
              <a:t>else</a:t>
            </a:r>
            <a:r>
              <a:rPr lang="cs-CZ" sz="2000" dirty="0"/>
              <a:t>….                                </a:t>
            </a:r>
            <a:r>
              <a:rPr lang="cs-CZ" sz="2000" i="1" dirty="0"/>
              <a:t>AF - Sept 2019</a:t>
            </a:r>
            <a:endParaRPr lang="en-GB" sz="2000" dirty="0"/>
          </a:p>
          <a:p>
            <a:endParaRPr lang="en-US" sz="1600" dirty="0" smtClean="0"/>
          </a:p>
          <a:p>
            <a:endParaRPr lang="en-US" sz="1600" dirty="0" smtClean="0"/>
          </a:p>
          <a:p>
            <a:endParaRPr lang="en-US" sz="1600" dirty="0" smtClean="0"/>
          </a:p>
          <a:p>
            <a:endParaRPr lang="en-US" sz="1600" dirty="0"/>
          </a:p>
          <a:p>
            <a:endParaRPr lang="en-US" sz="1600"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74173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757307"/>
            <a:ext cx="9822345" cy="6309421"/>
          </a:xfrm>
          <a:prstGeom prst="rect">
            <a:avLst/>
          </a:prstGeom>
          <a:noFill/>
        </p:spPr>
        <p:txBody>
          <a:bodyPr wrap="square" rtlCol="0">
            <a:spAutoFit/>
          </a:bodyPr>
          <a:lstStyle/>
          <a:p>
            <a:r>
              <a:rPr lang="en-US" sz="3200" i="1" dirty="0" smtClean="0">
                <a:solidFill>
                  <a:srgbClr val="0000FF"/>
                </a:solidFill>
              </a:rPr>
              <a:t>Style</a:t>
            </a:r>
          </a:p>
          <a:p>
            <a:endParaRPr lang="en-US" sz="3200" dirty="0" smtClean="0"/>
          </a:p>
          <a:p>
            <a:r>
              <a:rPr lang="en-US" sz="2800" dirty="0" smtClean="0"/>
              <a:t>There are many different styles of writing</a:t>
            </a:r>
            <a:r>
              <a:rPr lang="mr-IN" sz="2800" dirty="0" smtClean="0"/>
              <a:t>…</a:t>
            </a:r>
            <a:endParaRPr lang="en-GB" sz="2800" dirty="0"/>
          </a:p>
          <a:p>
            <a:endParaRPr lang="en-US" sz="2800" dirty="0" smtClean="0"/>
          </a:p>
          <a:p>
            <a:endParaRPr lang="en-US" sz="2800" dirty="0"/>
          </a:p>
          <a:p>
            <a:r>
              <a:rPr lang="en-US" sz="2800" dirty="0" smtClean="0"/>
              <a:t>Which style would be most appropriate for your subject area?</a:t>
            </a:r>
          </a:p>
          <a:p>
            <a:endParaRPr lang="en-US" sz="2800" dirty="0" smtClean="0"/>
          </a:p>
          <a:p>
            <a:endParaRPr lang="en-US" sz="2800" dirty="0" smtClean="0"/>
          </a:p>
          <a:p>
            <a:r>
              <a:rPr lang="en-US" sz="2800" dirty="0" smtClean="0"/>
              <a:t>Which is most appropriate for tertiary level education in English?</a:t>
            </a:r>
            <a:endParaRPr lang="en-US" sz="28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7506034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575867"/>
            <a:ext cx="9822345" cy="7909856"/>
          </a:xfrm>
          <a:prstGeom prst="rect">
            <a:avLst/>
          </a:prstGeom>
          <a:noFill/>
        </p:spPr>
        <p:txBody>
          <a:bodyPr wrap="square" rtlCol="0">
            <a:spAutoFit/>
          </a:bodyPr>
          <a:lstStyle/>
          <a:p>
            <a:r>
              <a:rPr lang="en-US" sz="3200" i="1" dirty="0" smtClean="0">
                <a:solidFill>
                  <a:srgbClr val="0000FF"/>
                </a:solidFill>
              </a:rPr>
              <a:t>Grading Language</a:t>
            </a:r>
          </a:p>
          <a:p>
            <a:endParaRPr lang="en-US" sz="3200" dirty="0" smtClean="0"/>
          </a:p>
          <a:p>
            <a:r>
              <a:rPr lang="en-US" sz="2400" dirty="0" smtClean="0"/>
              <a:t>Why grade your language?</a:t>
            </a:r>
          </a:p>
          <a:p>
            <a:pPr marL="342900" indent="-342900">
              <a:buFont typeface="Arial"/>
              <a:buChar char="•"/>
            </a:pPr>
            <a:r>
              <a:rPr lang="en-US" sz="2400" dirty="0" smtClean="0"/>
              <a:t>The content of the course will be more manageable if the language is understandable.</a:t>
            </a:r>
          </a:p>
          <a:p>
            <a:pPr marL="342900" indent="-342900">
              <a:buFont typeface="Arial"/>
              <a:buChar char="•"/>
            </a:pPr>
            <a:r>
              <a:rPr lang="en-US" sz="2400" dirty="0" smtClean="0"/>
              <a:t>Keep the learning focus on new topics / vocabulary </a:t>
            </a:r>
            <a:r>
              <a:rPr lang="en-US" sz="2400" dirty="0" err="1" smtClean="0"/>
              <a:t>etc</a:t>
            </a:r>
            <a:r>
              <a:rPr lang="en-US" sz="2400" dirty="0" smtClean="0"/>
              <a:t>, not the language used in the delivery.</a:t>
            </a:r>
            <a:endParaRPr lang="en-US" sz="2400" dirty="0"/>
          </a:p>
          <a:p>
            <a:endParaRPr lang="en-US" sz="2800" dirty="0" smtClean="0"/>
          </a:p>
          <a:p>
            <a:r>
              <a:rPr lang="en-US" sz="2400" dirty="0" smtClean="0"/>
              <a:t>How do you grade your language?</a:t>
            </a:r>
          </a:p>
          <a:p>
            <a:pPr marL="342900" indent="-342900">
              <a:buFont typeface="Arial"/>
              <a:buChar char="•"/>
            </a:pPr>
            <a:r>
              <a:rPr lang="en-US" sz="2400" dirty="0" smtClean="0"/>
              <a:t>Speak slower than usual, clearly intonate and highlight the stress on important words carefully.</a:t>
            </a:r>
          </a:p>
          <a:p>
            <a:pPr marL="342900" indent="-342900">
              <a:buFont typeface="Arial"/>
              <a:buChar char="•"/>
            </a:pPr>
            <a:r>
              <a:rPr lang="en-US" sz="2400" dirty="0" smtClean="0"/>
              <a:t>Avoid use of idioms, higher level phrasal-verbs, slang and more complex language.</a:t>
            </a:r>
          </a:p>
          <a:p>
            <a:pPr marL="342900" indent="-342900">
              <a:buFont typeface="Arial"/>
              <a:buChar char="•"/>
            </a:pPr>
            <a:r>
              <a:rPr lang="en-US" sz="2400" dirty="0" smtClean="0"/>
              <a:t>Aim to use more common, everyday language.</a:t>
            </a:r>
            <a:endParaRPr lang="en-US" sz="24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9022751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575867"/>
            <a:ext cx="9822345" cy="3785652"/>
          </a:xfrm>
          <a:prstGeom prst="rect">
            <a:avLst/>
          </a:prstGeom>
          <a:noFill/>
        </p:spPr>
        <p:txBody>
          <a:bodyPr wrap="square" rtlCol="0">
            <a:spAutoFit/>
          </a:bodyPr>
          <a:lstStyle/>
          <a:p>
            <a:pPr algn="just"/>
            <a:r>
              <a:rPr lang="en-US" sz="3200" i="1" dirty="0" smtClean="0">
                <a:solidFill>
                  <a:srgbClr val="0000FF"/>
                </a:solidFill>
              </a:rPr>
              <a:t>                                                                     </a:t>
            </a:r>
          </a:p>
          <a:p>
            <a:pPr algn="just"/>
            <a:endParaRPr lang="en-US" sz="3200" i="1" dirty="0">
              <a:solidFill>
                <a:srgbClr val="0000FF"/>
              </a:solidFill>
            </a:endParaRPr>
          </a:p>
          <a:p>
            <a:pPr algn="just"/>
            <a:r>
              <a:rPr lang="en-US" sz="3200" i="1" dirty="0" smtClean="0">
                <a:solidFill>
                  <a:srgbClr val="0000FF"/>
                </a:solidFill>
              </a:rPr>
              <a:t>                                                          </a:t>
            </a:r>
            <a:endParaRPr lang="en-US" sz="32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descr="Valentines-love-stor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641" y="582868"/>
            <a:ext cx="4450931" cy="5307151"/>
          </a:xfrm>
          <a:prstGeom prst="rect">
            <a:avLst/>
          </a:prstGeom>
        </p:spPr>
      </p:pic>
      <p:sp>
        <p:nvSpPr>
          <p:cNvPr id="4" name="TextBox 3"/>
          <p:cNvSpPr txBox="1"/>
          <p:nvPr/>
        </p:nvSpPr>
        <p:spPr>
          <a:xfrm>
            <a:off x="349555" y="496925"/>
            <a:ext cx="5592796" cy="6186310"/>
          </a:xfrm>
          <a:prstGeom prst="rect">
            <a:avLst/>
          </a:prstGeom>
          <a:noFill/>
        </p:spPr>
        <p:txBody>
          <a:bodyPr wrap="square" rtlCol="0">
            <a:spAutoFit/>
          </a:bodyPr>
          <a:lstStyle/>
          <a:p>
            <a:r>
              <a:rPr lang="en-US" dirty="0"/>
              <a:t>When I </a:t>
            </a:r>
            <a:r>
              <a:rPr lang="en-US" b="1" dirty="0"/>
              <a:t>set off</a:t>
            </a:r>
            <a:r>
              <a:rPr lang="en-US" dirty="0"/>
              <a:t> for work this morning, my car </a:t>
            </a:r>
            <a:r>
              <a:rPr lang="en-US" b="1" dirty="0"/>
              <a:t>broke down</a:t>
            </a:r>
            <a:r>
              <a:rPr lang="en-US" dirty="0"/>
              <a:t>, so I </a:t>
            </a:r>
            <a:r>
              <a:rPr lang="en-US" b="1" dirty="0"/>
              <a:t>ended up</a:t>
            </a:r>
            <a:r>
              <a:rPr lang="en-US" dirty="0"/>
              <a:t> taking the bus. As soon as I </a:t>
            </a:r>
            <a:r>
              <a:rPr lang="en-US" b="1" dirty="0"/>
              <a:t>got off</a:t>
            </a:r>
            <a:r>
              <a:rPr lang="en-US" dirty="0"/>
              <a:t>, I </a:t>
            </a:r>
            <a:r>
              <a:rPr lang="en-US" b="1" dirty="0"/>
              <a:t>bumped into</a:t>
            </a:r>
            <a:r>
              <a:rPr lang="en-US" dirty="0"/>
              <a:t> an old schoolmate, Mark. While we were talking, he </a:t>
            </a:r>
            <a:r>
              <a:rPr lang="en-US" b="1" dirty="0"/>
              <a:t>brought up</a:t>
            </a:r>
            <a:r>
              <a:rPr lang="en-US" dirty="0"/>
              <a:t> something I had already </a:t>
            </a:r>
            <a:r>
              <a:rPr lang="en-US" b="1" dirty="0"/>
              <a:t>found out</a:t>
            </a:r>
            <a:r>
              <a:rPr lang="en-US" dirty="0"/>
              <a:t> from some mutual friends- that he had </a:t>
            </a:r>
            <a:r>
              <a:rPr lang="en-US" b="1" dirty="0"/>
              <a:t>come into</a:t>
            </a:r>
            <a:r>
              <a:rPr lang="en-US" dirty="0"/>
              <a:t> some money and had </a:t>
            </a:r>
            <a:r>
              <a:rPr lang="en-US" b="1" dirty="0"/>
              <a:t>set up</a:t>
            </a:r>
            <a:r>
              <a:rPr lang="en-US" dirty="0"/>
              <a:t> his own business. He told me that there was a lot to </a:t>
            </a:r>
            <a:r>
              <a:rPr lang="en-US" b="1" dirty="0"/>
              <a:t>sort out</a:t>
            </a:r>
            <a:r>
              <a:rPr lang="en-US" dirty="0"/>
              <a:t>, and offered to </a:t>
            </a:r>
            <a:r>
              <a:rPr lang="en-US" b="1" dirty="0"/>
              <a:t>take</a:t>
            </a:r>
            <a:r>
              <a:rPr lang="en-US" dirty="0"/>
              <a:t> me </a:t>
            </a:r>
            <a:r>
              <a:rPr lang="en-US" b="1" dirty="0"/>
              <a:t>on</a:t>
            </a:r>
            <a:r>
              <a:rPr lang="en-US" dirty="0"/>
              <a:t>, but I </a:t>
            </a:r>
            <a:r>
              <a:rPr lang="en-US" b="1" dirty="0"/>
              <a:t>turned</a:t>
            </a:r>
            <a:r>
              <a:rPr lang="en-US" dirty="0"/>
              <a:t> him </a:t>
            </a:r>
            <a:r>
              <a:rPr lang="en-US" b="1" dirty="0"/>
              <a:t>down</a:t>
            </a:r>
            <a:r>
              <a:rPr lang="en-US" dirty="0"/>
              <a:t> straight away.</a:t>
            </a:r>
          </a:p>
          <a:p>
            <a:r>
              <a:rPr lang="en-US" dirty="0"/>
              <a:t>When I </a:t>
            </a:r>
            <a:r>
              <a:rPr lang="en-US" b="1" dirty="0"/>
              <a:t>clocked in</a:t>
            </a:r>
            <a:r>
              <a:rPr lang="en-US" dirty="0"/>
              <a:t>, my boss </a:t>
            </a:r>
            <a:r>
              <a:rPr lang="en-US" b="1" dirty="0"/>
              <a:t>had a go at</a:t>
            </a:r>
            <a:r>
              <a:rPr lang="en-US" dirty="0"/>
              <a:t> me, </a:t>
            </a:r>
            <a:r>
              <a:rPr lang="en-US" b="1" dirty="0"/>
              <a:t>telling</a:t>
            </a:r>
            <a:r>
              <a:rPr lang="en-US" dirty="0"/>
              <a:t> me </a:t>
            </a:r>
            <a:r>
              <a:rPr lang="en-US" b="1" dirty="0"/>
              <a:t>off</a:t>
            </a:r>
            <a:r>
              <a:rPr lang="en-US" dirty="0"/>
              <a:t> in front of everyone. When I </a:t>
            </a:r>
            <a:r>
              <a:rPr lang="en-US" b="1" dirty="0"/>
              <a:t>got over</a:t>
            </a:r>
            <a:r>
              <a:rPr lang="en-US" dirty="0"/>
              <a:t> the initial shock, I told her I’d </a:t>
            </a:r>
            <a:r>
              <a:rPr lang="en-US" b="1" dirty="0"/>
              <a:t>make up for</a:t>
            </a:r>
            <a:r>
              <a:rPr lang="en-US" dirty="0"/>
              <a:t> being late, but it </a:t>
            </a:r>
            <a:r>
              <a:rPr lang="en-US" b="1" dirty="0"/>
              <a:t>turned out</a:t>
            </a:r>
            <a:r>
              <a:rPr lang="en-US" dirty="0"/>
              <a:t> that she had </a:t>
            </a:r>
            <a:r>
              <a:rPr lang="en-US" b="1" dirty="0"/>
              <a:t>blown up</a:t>
            </a:r>
            <a:r>
              <a:rPr lang="en-US" dirty="0"/>
              <a:t> over a deal that had </a:t>
            </a:r>
            <a:r>
              <a:rPr lang="en-US" b="1" dirty="0"/>
              <a:t>fallen through</a:t>
            </a:r>
            <a:r>
              <a:rPr lang="en-US" dirty="0"/>
              <a:t>, after a client of mine had </a:t>
            </a:r>
            <a:r>
              <a:rPr lang="en-US" b="1" dirty="0"/>
              <a:t>pulled out of</a:t>
            </a:r>
            <a:r>
              <a:rPr lang="en-US" dirty="0"/>
              <a:t> a contract. She told me that I wouldn’t </a:t>
            </a:r>
            <a:r>
              <a:rPr lang="en-US" b="1" dirty="0"/>
              <a:t>get away with</a:t>
            </a:r>
            <a:r>
              <a:rPr lang="en-US" dirty="0"/>
              <a:t> it, that I’d </a:t>
            </a:r>
            <a:r>
              <a:rPr lang="en-US" b="1" dirty="0"/>
              <a:t>let</a:t>
            </a:r>
            <a:r>
              <a:rPr lang="en-US" dirty="0"/>
              <a:t> everybody </a:t>
            </a:r>
            <a:r>
              <a:rPr lang="en-US" b="1" dirty="0"/>
              <a:t>down</a:t>
            </a:r>
            <a:r>
              <a:rPr lang="en-US" dirty="0"/>
              <a:t>, and just </a:t>
            </a:r>
            <a:r>
              <a:rPr lang="en-US" b="1" dirty="0"/>
              <a:t>went on</a:t>
            </a:r>
            <a:r>
              <a:rPr lang="en-US" dirty="0"/>
              <a:t> and on….</a:t>
            </a:r>
          </a:p>
          <a:p>
            <a:r>
              <a:rPr lang="en-US" dirty="0"/>
              <a:t>Eventually, I </a:t>
            </a:r>
            <a:r>
              <a:rPr lang="en-US" b="1" dirty="0"/>
              <a:t>ran out of</a:t>
            </a:r>
            <a:r>
              <a:rPr lang="en-US" dirty="0"/>
              <a:t> patience and </a:t>
            </a:r>
            <a:r>
              <a:rPr lang="en-US" b="1" dirty="0"/>
              <a:t>answered back</a:t>
            </a:r>
            <a:r>
              <a:rPr lang="en-US" dirty="0"/>
              <a:t>– I said I was not going to </a:t>
            </a:r>
            <a:r>
              <a:rPr lang="en-US" b="1" dirty="0"/>
              <a:t>put up with</a:t>
            </a:r>
            <a:r>
              <a:rPr lang="en-US" dirty="0"/>
              <a:t> it anymore, and if she wanted to </a:t>
            </a:r>
            <a:r>
              <a:rPr lang="en-US" b="1" dirty="0"/>
              <a:t>lay</a:t>
            </a:r>
            <a:r>
              <a:rPr lang="en-US" dirty="0"/>
              <a:t> me </a:t>
            </a:r>
            <a:r>
              <a:rPr lang="en-US" b="1" dirty="0"/>
              <a:t>off</a:t>
            </a:r>
            <a:r>
              <a:rPr lang="en-US" dirty="0"/>
              <a:t>, she should </a:t>
            </a:r>
            <a:r>
              <a:rPr lang="en-US" b="1" dirty="0"/>
              <a:t>go ahead</a:t>
            </a:r>
            <a:r>
              <a:rPr lang="en-US" dirty="0"/>
              <a:t>. Anyway, to cut a long story short, I </a:t>
            </a:r>
            <a:r>
              <a:rPr lang="en-US" b="1" dirty="0"/>
              <a:t>stormed out</a:t>
            </a:r>
            <a:r>
              <a:rPr lang="en-US" dirty="0"/>
              <a:t>, phoned Mark’s secretary, who </a:t>
            </a:r>
            <a:r>
              <a:rPr lang="en-US" b="1" dirty="0"/>
              <a:t>put</a:t>
            </a:r>
            <a:r>
              <a:rPr lang="en-US" dirty="0"/>
              <a:t> me </a:t>
            </a:r>
            <a:r>
              <a:rPr lang="en-US" b="1" dirty="0"/>
              <a:t>through</a:t>
            </a:r>
            <a:r>
              <a:rPr lang="en-US" dirty="0"/>
              <a:t> to him. I told Mark I’d like to </a:t>
            </a:r>
            <a:r>
              <a:rPr lang="en-US" b="1" dirty="0"/>
              <a:t>take</a:t>
            </a:r>
            <a:r>
              <a:rPr lang="en-US" dirty="0"/>
              <a:t> him</a:t>
            </a:r>
            <a:r>
              <a:rPr lang="en-US" b="1" dirty="0"/>
              <a:t> up</a:t>
            </a:r>
            <a:r>
              <a:rPr lang="en-US" dirty="0"/>
              <a:t> on his offer. So, in the end, everything has </a:t>
            </a:r>
            <a:r>
              <a:rPr lang="en-US" b="1" dirty="0"/>
              <a:t>worked out</a:t>
            </a:r>
            <a:r>
              <a:rPr lang="en-US" dirty="0"/>
              <a:t> perfectly!</a:t>
            </a:r>
          </a:p>
        </p:txBody>
      </p:sp>
    </p:spTree>
    <p:extLst>
      <p:ext uri="{BB962C8B-B14F-4D97-AF65-F5344CB8AC3E}">
        <p14:creationId xmlns:p14="http://schemas.microsoft.com/office/powerpoint/2010/main" val="39499700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757307"/>
            <a:ext cx="9822345" cy="7448193"/>
          </a:xfrm>
          <a:prstGeom prst="rect">
            <a:avLst/>
          </a:prstGeom>
          <a:noFill/>
        </p:spPr>
        <p:txBody>
          <a:bodyPr wrap="square" rtlCol="0">
            <a:spAutoFit/>
          </a:bodyPr>
          <a:lstStyle/>
          <a:p>
            <a:r>
              <a:rPr lang="en-US" sz="3200" i="1" dirty="0" smtClean="0">
                <a:solidFill>
                  <a:srgbClr val="0000FF"/>
                </a:solidFill>
              </a:rPr>
              <a:t>Grammar in the English Writing      </a:t>
            </a:r>
          </a:p>
          <a:p>
            <a:endParaRPr lang="en-US" sz="3200" dirty="0" smtClean="0"/>
          </a:p>
          <a:p>
            <a:endParaRPr lang="en-US" dirty="0"/>
          </a:p>
          <a:p>
            <a:pPr>
              <a:lnSpc>
                <a:spcPct val="90000"/>
              </a:lnSpc>
            </a:pPr>
            <a:r>
              <a:rPr lang="en-US" sz="2800" dirty="0" smtClean="0"/>
              <a:t>What is aspect of English you find most challenging when you write?</a:t>
            </a:r>
          </a:p>
          <a:p>
            <a:pPr>
              <a:lnSpc>
                <a:spcPct val="90000"/>
              </a:lnSpc>
            </a:pPr>
            <a:endParaRPr lang="en-US" sz="2800" dirty="0" smtClean="0"/>
          </a:p>
          <a:p>
            <a:pPr>
              <a:lnSpc>
                <a:spcPct val="90000"/>
              </a:lnSpc>
            </a:pPr>
            <a:r>
              <a:rPr lang="en-US" sz="2800" dirty="0" smtClean="0"/>
              <a:t>Do you find using the English Grammar a difficult?</a:t>
            </a:r>
          </a:p>
          <a:p>
            <a:pPr>
              <a:lnSpc>
                <a:spcPct val="90000"/>
              </a:lnSpc>
            </a:pPr>
            <a:endParaRPr lang="en-US" sz="2800" dirty="0" smtClean="0"/>
          </a:p>
          <a:p>
            <a:pPr>
              <a:lnSpc>
                <a:spcPct val="90000"/>
              </a:lnSpc>
            </a:pPr>
            <a:r>
              <a:rPr lang="en-US" sz="2800" dirty="0" smtClean="0"/>
              <a:t>What would you like to improve in your writing?</a:t>
            </a:r>
          </a:p>
          <a:p>
            <a:pPr>
              <a:lnSpc>
                <a:spcPct val="90000"/>
              </a:lnSpc>
            </a:pPr>
            <a:endParaRPr lang="en-US" sz="2800" dirty="0"/>
          </a:p>
          <a:p>
            <a:pPr>
              <a:lnSpc>
                <a:spcPct val="90000"/>
              </a:lnSpc>
            </a:pPr>
            <a:r>
              <a:rPr lang="en-US" sz="2800" dirty="0" smtClean="0"/>
              <a:t>Do you make the mistakes when </a:t>
            </a:r>
            <a:r>
              <a:rPr lang="en-US" sz="2800" dirty="0" err="1" smtClean="0"/>
              <a:t>youre</a:t>
            </a:r>
            <a:r>
              <a:rPr lang="en-US" sz="2800" dirty="0" smtClean="0"/>
              <a:t> writing email?</a:t>
            </a:r>
          </a:p>
          <a:p>
            <a:pPr>
              <a:lnSpc>
                <a:spcPct val="90000"/>
              </a:lnSpc>
            </a:pPr>
            <a:endParaRPr lang="en-US" sz="2800" dirty="0"/>
          </a:p>
          <a:p>
            <a:pPr>
              <a:lnSpc>
                <a:spcPct val="90000"/>
              </a:lnSpc>
            </a:pPr>
            <a:r>
              <a:rPr lang="en-US" sz="2800" dirty="0" smtClean="0"/>
              <a:t>Do you get confused with the English articles?</a:t>
            </a:r>
            <a:endParaRPr lang="en-US" sz="28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a:picLocks noChangeAspect="1"/>
          </p:cNvPicPr>
          <p:nvPr/>
        </p:nvPicPr>
        <p:blipFill>
          <a:blip r:embed="rId4"/>
          <a:stretch>
            <a:fillRect/>
          </a:stretch>
        </p:blipFill>
        <p:spPr>
          <a:xfrm>
            <a:off x="8999951" y="2949000"/>
            <a:ext cx="1651135" cy="1031960"/>
          </a:xfrm>
          <a:prstGeom prst="rect">
            <a:avLst/>
          </a:prstGeom>
        </p:spPr>
      </p:pic>
      <p:pic>
        <p:nvPicPr>
          <p:cNvPr id="4" name="Picture 3"/>
          <p:cNvPicPr>
            <a:picLocks noChangeAspect="1"/>
          </p:cNvPicPr>
          <p:nvPr/>
        </p:nvPicPr>
        <p:blipFill>
          <a:blip r:embed="rId5"/>
          <a:stretch>
            <a:fillRect/>
          </a:stretch>
        </p:blipFill>
        <p:spPr>
          <a:xfrm>
            <a:off x="6880595" y="762726"/>
            <a:ext cx="1376967" cy="913388"/>
          </a:xfrm>
          <a:prstGeom prst="rect">
            <a:avLst/>
          </a:prstGeom>
        </p:spPr>
      </p:pic>
    </p:spTree>
    <p:extLst>
      <p:ext uri="{BB962C8B-B14F-4D97-AF65-F5344CB8AC3E}">
        <p14:creationId xmlns:p14="http://schemas.microsoft.com/office/powerpoint/2010/main" val="25722424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074452" y="609887"/>
            <a:ext cx="9822345" cy="7854456"/>
          </a:xfrm>
          <a:prstGeom prst="rect">
            <a:avLst/>
          </a:prstGeom>
          <a:noFill/>
        </p:spPr>
        <p:txBody>
          <a:bodyPr wrap="square" rtlCol="0">
            <a:spAutoFit/>
          </a:bodyPr>
          <a:lstStyle/>
          <a:p>
            <a:r>
              <a:rPr lang="en-US" sz="3200" i="1" dirty="0" smtClean="0">
                <a:solidFill>
                  <a:srgbClr val="0000FF"/>
                </a:solidFill>
              </a:rPr>
              <a:t>Use of Articles in English </a:t>
            </a:r>
            <a:r>
              <a:rPr lang="mr-IN" sz="3200" i="1" dirty="0" smtClean="0">
                <a:solidFill>
                  <a:srgbClr val="0000FF"/>
                </a:solidFill>
              </a:rPr>
              <a:t>–</a:t>
            </a:r>
            <a:r>
              <a:rPr lang="en-US" sz="3200" i="1" dirty="0" smtClean="0">
                <a:solidFill>
                  <a:srgbClr val="0000FF"/>
                </a:solidFill>
              </a:rPr>
              <a:t>  common mistakes</a:t>
            </a:r>
          </a:p>
          <a:p>
            <a:endParaRPr lang="en-US" sz="3200" dirty="0" smtClean="0"/>
          </a:p>
          <a:p>
            <a:pPr marL="514350" indent="-514350">
              <a:buAutoNum type="arabicPeriod"/>
            </a:pPr>
            <a:r>
              <a:rPr lang="en-US" sz="2400" dirty="0" smtClean="0"/>
              <a:t>Use </a:t>
            </a:r>
            <a:r>
              <a:rPr lang="en-US" sz="2400" b="1" i="1" dirty="0" smtClean="0"/>
              <a:t>a/an </a:t>
            </a:r>
            <a:r>
              <a:rPr lang="en-US" sz="2400" dirty="0" smtClean="0"/>
              <a:t>with a singular, countable noun:</a:t>
            </a:r>
          </a:p>
          <a:p>
            <a:pPr marL="457200" indent="-457200">
              <a:lnSpc>
                <a:spcPct val="120000"/>
              </a:lnSpc>
              <a:buFontTx/>
              <a:buChar char="-"/>
            </a:pPr>
            <a:r>
              <a:rPr lang="en-US" sz="2400" dirty="0"/>
              <a:t>T</a:t>
            </a:r>
            <a:r>
              <a:rPr lang="en-US" sz="2400" dirty="0" smtClean="0"/>
              <a:t>here’s been </a:t>
            </a:r>
            <a:r>
              <a:rPr lang="en-US" sz="2400" b="1" dirty="0" smtClean="0"/>
              <a:t>an</a:t>
            </a:r>
            <a:r>
              <a:rPr lang="en-US" sz="2400" dirty="0" smtClean="0"/>
              <a:t> accident</a:t>
            </a:r>
            <a:r>
              <a:rPr lang="mr-IN" sz="2400" dirty="0" smtClean="0"/>
              <a:t>…</a:t>
            </a:r>
            <a:endParaRPr lang="en-US" sz="2400" dirty="0" smtClean="0"/>
          </a:p>
          <a:p>
            <a:pPr marL="457200" indent="-457200">
              <a:lnSpc>
                <a:spcPct val="120000"/>
              </a:lnSpc>
              <a:buFontTx/>
              <a:buChar char="-"/>
            </a:pPr>
            <a:r>
              <a:rPr lang="en-US" sz="2400" dirty="0" smtClean="0"/>
              <a:t>There is </a:t>
            </a:r>
            <a:r>
              <a:rPr lang="en-US" sz="2400" b="1" dirty="0" smtClean="0"/>
              <a:t>a</a:t>
            </a:r>
            <a:r>
              <a:rPr lang="en-US" sz="2400" dirty="0" smtClean="0"/>
              <a:t> young boy over there who</a:t>
            </a:r>
            <a:r>
              <a:rPr lang="mr-IN" sz="2400" dirty="0" smtClean="0"/>
              <a:t>…</a:t>
            </a:r>
            <a:endParaRPr lang="en-US" sz="2400" dirty="0" smtClean="0"/>
          </a:p>
          <a:p>
            <a:pPr marL="457200" indent="-457200">
              <a:lnSpc>
                <a:spcPct val="120000"/>
              </a:lnSpc>
              <a:buFontTx/>
              <a:buChar char="-"/>
            </a:pPr>
            <a:r>
              <a:rPr lang="en-US" sz="2400" dirty="0" smtClean="0"/>
              <a:t>We want to do </a:t>
            </a:r>
            <a:r>
              <a:rPr lang="en-US" sz="2400" b="1" dirty="0" smtClean="0"/>
              <a:t>an</a:t>
            </a:r>
            <a:r>
              <a:rPr lang="en-US" sz="2400" dirty="0" smtClean="0"/>
              <a:t> experiment</a:t>
            </a:r>
            <a:r>
              <a:rPr lang="mr-IN" sz="2400" dirty="0" smtClean="0"/>
              <a:t>…</a:t>
            </a:r>
            <a:endParaRPr lang="en-US" sz="2400" dirty="0" smtClean="0"/>
          </a:p>
          <a:p>
            <a:pPr>
              <a:lnSpc>
                <a:spcPct val="120000"/>
              </a:lnSpc>
            </a:pPr>
            <a:r>
              <a:rPr lang="en-US" sz="2400" i="1" dirty="0" smtClean="0"/>
              <a:t>NOT</a:t>
            </a:r>
            <a:r>
              <a:rPr lang="en-US" sz="2400" dirty="0" smtClean="0"/>
              <a:t> </a:t>
            </a:r>
            <a:r>
              <a:rPr lang="mr-IN" sz="2400" dirty="0" smtClean="0"/>
              <a:t>–</a:t>
            </a:r>
            <a:r>
              <a:rPr lang="en-US" sz="2400" dirty="0" smtClean="0"/>
              <a:t> we want to do experiment, there’s been accident</a:t>
            </a:r>
            <a:r>
              <a:rPr lang="mr-IN" sz="2400" dirty="0" smtClean="0"/>
              <a:t>…</a:t>
            </a:r>
            <a:r>
              <a:rPr lang="en-GB" sz="2400" dirty="0" smtClean="0"/>
              <a:t>..</a:t>
            </a:r>
            <a:endParaRPr lang="en-US" sz="2400" dirty="0" smtClean="0"/>
          </a:p>
          <a:p>
            <a:endParaRPr lang="en-US" dirty="0"/>
          </a:p>
          <a:p>
            <a:pPr marL="514350" indent="-514350">
              <a:lnSpc>
                <a:spcPct val="120000"/>
              </a:lnSpc>
              <a:buAutoNum type="arabicPeriod" startAt="2"/>
            </a:pPr>
            <a:r>
              <a:rPr lang="en-US" sz="2400" dirty="0" smtClean="0"/>
              <a:t>You </a:t>
            </a:r>
            <a:r>
              <a:rPr lang="en-US" sz="2400" b="1" i="1" dirty="0" smtClean="0"/>
              <a:t>can’t</a:t>
            </a:r>
            <a:r>
              <a:rPr lang="en-US" sz="2400" dirty="0" smtClean="0"/>
              <a:t> usually use a/an with </a:t>
            </a:r>
            <a:r>
              <a:rPr lang="en-US" sz="2400" b="1" i="1" dirty="0" smtClean="0"/>
              <a:t>uncountable</a:t>
            </a:r>
            <a:r>
              <a:rPr lang="en-US" sz="2400" dirty="0" smtClean="0"/>
              <a:t> nouns:</a:t>
            </a:r>
          </a:p>
          <a:p>
            <a:pPr marL="457200" indent="-457200">
              <a:lnSpc>
                <a:spcPct val="120000"/>
              </a:lnSpc>
              <a:buFontTx/>
              <a:buChar char="-"/>
            </a:pPr>
            <a:r>
              <a:rPr lang="en-US" sz="2400" dirty="0" smtClean="0"/>
              <a:t>I’m sorry, I don’t have time right now</a:t>
            </a:r>
            <a:r>
              <a:rPr lang="mr-IN" sz="2400" dirty="0" smtClean="0"/>
              <a:t>…</a:t>
            </a:r>
            <a:endParaRPr lang="en-GB" sz="2400" dirty="0" smtClean="0"/>
          </a:p>
          <a:p>
            <a:pPr marL="457200" indent="-457200">
              <a:lnSpc>
                <a:spcPct val="120000"/>
              </a:lnSpc>
              <a:buFontTx/>
              <a:buChar char="-"/>
            </a:pPr>
            <a:r>
              <a:rPr lang="en-GB" sz="2400" dirty="0" smtClean="0"/>
              <a:t>Ok let’s go, do you have any luggage?</a:t>
            </a:r>
          </a:p>
          <a:p>
            <a:pPr marL="457200" indent="-457200">
              <a:lnSpc>
                <a:spcPct val="120000"/>
              </a:lnSpc>
              <a:buFontTx/>
              <a:buChar char="-"/>
            </a:pPr>
            <a:r>
              <a:rPr lang="en-GB" sz="2400" dirty="0" smtClean="0"/>
              <a:t>Oh, you have really nice furniture in here</a:t>
            </a:r>
            <a:r>
              <a:rPr lang="mr-IN" sz="2400" dirty="0" smtClean="0"/>
              <a:t>…</a:t>
            </a:r>
            <a:endParaRPr lang="en-US" sz="2400" dirty="0"/>
          </a:p>
          <a:p>
            <a:r>
              <a:rPr lang="en-US" sz="2400" i="1" dirty="0"/>
              <a:t>NOT</a:t>
            </a:r>
            <a:r>
              <a:rPr lang="en-US" sz="2400" dirty="0"/>
              <a:t> </a:t>
            </a:r>
            <a:r>
              <a:rPr lang="mr-IN" sz="2400" dirty="0"/>
              <a:t>–</a:t>
            </a:r>
            <a:r>
              <a:rPr lang="en-US" sz="2400" dirty="0"/>
              <a:t> </a:t>
            </a:r>
            <a:r>
              <a:rPr lang="en-US" sz="2400" dirty="0" smtClean="0"/>
              <a:t>I don’t have </a:t>
            </a:r>
            <a:r>
              <a:rPr lang="en-US" sz="2400" b="1" dirty="0" smtClean="0"/>
              <a:t>a</a:t>
            </a:r>
            <a:r>
              <a:rPr lang="en-US" sz="2400" dirty="0" smtClean="0"/>
              <a:t> time now, you have </a:t>
            </a:r>
            <a:r>
              <a:rPr lang="en-US" sz="2400" b="1" dirty="0" smtClean="0"/>
              <a:t>a</a:t>
            </a:r>
            <a:r>
              <a:rPr lang="en-US" sz="2400" dirty="0" smtClean="0"/>
              <a:t> really nice furniture!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17131401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621227"/>
            <a:ext cx="9822345" cy="7854456"/>
          </a:xfrm>
          <a:prstGeom prst="rect">
            <a:avLst/>
          </a:prstGeom>
          <a:noFill/>
        </p:spPr>
        <p:txBody>
          <a:bodyPr wrap="square" rtlCol="0">
            <a:spAutoFit/>
          </a:bodyPr>
          <a:lstStyle/>
          <a:p>
            <a:r>
              <a:rPr lang="en-US" sz="3200" i="1" dirty="0" smtClean="0">
                <a:solidFill>
                  <a:srgbClr val="0000FF"/>
                </a:solidFill>
              </a:rPr>
              <a:t>Use of Articles in English </a:t>
            </a:r>
            <a:r>
              <a:rPr lang="mr-IN" sz="3200" i="1" dirty="0" smtClean="0">
                <a:solidFill>
                  <a:srgbClr val="0000FF"/>
                </a:solidFill>
              </a:rPr>
              <a:t>–</a:t>
            </a:r>
            <a:r>
              <a:rPr lang="en-US" sz="3200" i="1" dirty="0" smtClean="0">
                <a:solidFill>
                  <a:srgbClr val="0000FF"/>
                </a:solidFill>
              </a:rPr>
              <a:t>  common mistakes</a:t>
            </a:r>
          </a:p>
          <a:p>
            <a:endParaRPr lang="en-US" sz="3200" dirty="0" smtClean="0"/>
          </a:p>
          <a:p>
            <a:r>
              <a:rPr lang="en-US" sz="2400" dirty="0" smtClean="0"/>
              <a:t>3.     When a noun is first talked about, we often use </a:t>
            </a:r>
            <a:r>
              <a:rPr lang="en-US" sz="2400" b="1" i="1" dirty="0" smtClean="0"/>
              <a:t>a/an</a:t>
            </a:r>
            <a:r>
              <a:rPr lang="en-US" sz="2400" dirty="0" smtClean="0"/>
              <a:t>, when it’s already been mentioned we use the:</a:t>
            </a:r>
          </a:p>
          <a:p>
            <a:pPr marL="457200" indent="-457200">
              <a:lnSpc>
                <a:spcPct val="110000"/>
              </a:lnSpc>
              <a:buFontTx/>
              <a:buChar char="-"/>
            </a:pPr>
            <a:r>
              <a:rPr lang="en-US" sz="2400" dirty="0" smtClean="0"/>
              <a:t>There’s been </a:t>
            </a:r>
            <a:r>
              <a:rPr lang="en-US" sz="2400" b="1" dirty="0" smtClean="0"/>
              <a:t>an</a:t>
            </a:r>
            <a:r>
              <a:rPr lang="en-US" sz="2400" dirty="0" smtClean="0"/>
              <a:t> accident</a:t>
            </a:r>
            <a:r>
              <a:rPr lang="mr-IN" sz="2400" dirty="0" smtClean="0"/>
              <a:t>……</a:t>
            </a:r>
            <a:r>
              <a:rPr lang="en-GB" sz="2400" dirty="0" smtClean="0"/>
              <a:t>Oh really? What happened in </a:t>
            </a:r>
            <a:r>
              <a:rPr lang="en-GB" sz="2400" b="1" dirty="0" smtClean="0"/>
              <a:t>the</a:t>
            </a:r>
            <a:r>
              <a:rPr lang="en-GB" sz="2400" dirty="0" smtClean="0"/>
              <a:t> accident?</a:t>
            </a:r>
            <a:endParaRPr lang="en-US" sz="2400" dirty="0" smtClean="0"/>
          </a:p>
          <a:p>
            <a:pPr marL="457200" indent="-457200">
              <a:lnSpc>
                <a:spcPct val="110000"/>
              </a:lnSpc>
              <a:buFontTx/>
              <a:buChar char="-"/>
            </a:pPr>
            <a:r>
              <a:rPr lang="en-US" sz="2400" dirty="0" smtClean="0"/>
              <a:t>There is </a:t>
            </a:r>
            <a:r>
              <a:rPr lang="en-US" sz="2400" b="1" dirty="0" smtClean="0"/>
              <a:t>a</a:t>
            </a:r>
            <a:r>
              <a:rPr lang="en-US" sz="2400" dirty="0" smtClean="0"/>
              <a:t> young boy over there</a:t>
            </a:r>
            <a:r>
              <a:rPr lang="mr-IN" sz="2400" dirty="0" smtClean="0"/>
              <a:t>…</a:t>
            </a:r>
            <a:r>
              <a:rPr lang="en-GB" sz="2400" dirty="0" smtClean="0"/>
              <a:t>.Is that </a:t>
            </a:r>
            <a:r>
              <a:rPr lang="en-GB" sz="2400" b="1" dirty="0" smtClean="0"/>
              <a:t>the</a:t>
            </a:r>
            <a:r>
              <a:rPr lang="en-GB" sz="2400" dirty="0" smtClean="0"/>
              <a:t> young boy you were talking about? </a:t>
            </a:r>
          </a:p>
          <a:p>
            <a:pPr marL="457200" indent="-457200">
              <a:lnSpc>
                <a:spcPct val="110000"/>
              </a:lnSpc>
              <a:buFontTx/>
              <a:buChar char="-"/>
            </a:pPr>
            <a:r>
              <a:rPr lang="en-US" sz="2400" dirty="0" smtClean="0"/>
              <a:t>We want to do </a:t>
            </a:r>
            <a:r>
              <a:rPr lang="en-US" sz="2400" b="1" dirty="0" smtClean="0"/>
              <a:t>an</a:t>
            </a:r>
            <a:r>
              <a:rPr lang="en-US" sz="2400" dirty="0" smtClean="0"/>
              <a:t> experiment</a:t>
            </a:r>
            <a:r>
              <a:rPr lang="mr-IN" sz="2400" dirty="0" smtClean="0"/>
              <a:t>…</a:t>
            </a:r>
            <a:r>
              <a:rPr lang="en-GB" sz="2400" dirty="0" smtClean="0"/>
              <a:t>.How did </a:t>
            </a:r>
            <a:r>
              <a:rPr lang="en-GB" sz="2400" b="1" dirty="0" smtClean="0"/>
              <a:t>the</a:t>
            </a:r>
            <a:r>
              <a:rPr lang="en-GB" sz="2400" dirty="0" smtClean="0"/>
              <a:t> experiment go yesterday?</a:t>
            </a:r>
            <a:endParaRPr lang="en-US" sz="2400" dirty="0" smtClean="0"/>
          </a:p>
          <a:p>
            <a:endParaRPr lang="en-US" dirty="0"/>
          </a:p>
          <a:p>
            <a:pPr>
              <a:lnSpc>
                <a:spcPct val="120000"/>
              </a:lnSpc>
            </a:pPr>
            <a:r>
              <a:rPr lang="en-US" sz="2400" dirty="0" smtClean="0"/>
              <a:t>4.   We use </a:t>
            </a:r>
            <a:r>
              <a:rPr lang="en-US" sz="2400" b="1" i="1" dirty="0" smtClean="0"/>
              <a:t>the</a:t>
            </a:r>
            <a:r>
              <a:rPr lang="en-US" sz="2400" dirty="0" smtClean="0"/>
              <a:t> when referring to something specific (individual or group)</a:t>
            </a:r>
          </a:p>
          <a:p>
            <a:pPr marL="457200" indent="-457200">
              <a:lnSpc>
                <a:spcPct val="110000"/>
              </a:lnSpc>
              <a:buFontTx/>
              <a:buChar char="-"/>
            </a:pPr>
            <a:r>
              <a:rPr lang="en-US" sz="2400" dirty="0" smtClean="0"/>
              <a:t>I’ve sent him </a:t>
            </a:r>
            <a:r>
              <a:rPr lang="en-US" sz="2400" b="1" dirty="0" smtClean="0"/>
              <a:t>the</a:t>
            </a:r>
            <a:r>
              <a:rPr lang="en-US" sz="2400" dirty="0" smtClean="0"/>
              <a:t> letter that we discussed.</a:t>
            </a:r>
            <a:r>
              <a:rPr lang="mr-IN" sz="2400" dirty="0" smtClean="0"/>
              <a:t>…</a:t>
            </a:r>
            <a:endParaRPr lang="en-GB" sz="2400" dirty="0" smtClean="0"/>
          </a:p>
          <a:p>
            <a:pPr marL="457200" indent="-457200">
              <a:lnSpc>
                <a:spcPct val="110000"/>
              </a:lnSpc>
              <a:buFontTx/>
              <a:buChar char="-"/>
            </a:pPr>
            <a:r>
              <a:rPr lang="en-GB" sz="2400" dirty="0" smtClean="0"/>
              <a:t>Where is </a:t>
            </a:r>
            <a:r>
              <a:rPr lang="en-GB" sz="2400" b="1" dirty="0" smtClean="0"/>
              <a:t>the</a:t>
            </a:r>
            <a:r>
              <a:rPr lang="en-GB" sz="2400" dirty="0" smtClean="0"/>
              <a:t> money that I put on the table?</a:t>
            </a:r>
          </a:p>
          <a:p>
            <a:pPr marL="457200" indent="-457200">
              <a:lnSpc>
                <a:spcPct val="110000"/>
              </a:lnSpc>
              <a:buFontTx/>
              <a:buChar char="-"/>
            </a:pPr>
            <a:r>
              <a:rPr lang="en-GB" sz="2400" dirty="0" smtClean="0"/>
              <a:t>He belongs to </a:t>
            </a:r>
            <a:r>
              <a:rPr lang="en-GB" sz="2400" b="1" dirty="0" smtClean="0"/>
              <a:t>the</a:t>
            </a:r>
            <a:r>
              <a:rPr lang="en-GB" sz="2400" dirty="0" smtClean="0"/>
              <a:t> band that I was telling you about</a:t>
            </a:r>
            <a:r>
              <a:rPr lang="mr-IN" sz="2400" dirty="0" smtClean="0"/>
              <a:t>…</a:t>
            </a:r>
            <a:endParaRPr lang="en-US" sz="24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368740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1165164" y="621227"/>
            <a:ext cx="9822345" cy="7925246"/>
          </a:xfrm>
          <a:prstGeom prst="rect">
            <a:avLst/>
          </a:prstGeom>
          <a:noFill/>
        </p:spPr>
        <p:txBody>
          <a:bodyPr wrap="square" rtlCol="0">
            <a:spAutoFit/>
          </a:bodyPr>
          <a:lstStyle/>
          <a:p>
            <a:r>
              <a:rPr lang="en-GB" sz="2800" i="1" dirty="0" smtClean="0">
                <a:solidFill>
                  <a:srgbClr val="0000FF"/>
                </a:solidFill>
              </a:rPr>
              <a:t>Practice: Complete with a/an/the or zero article   </a:t>
            </a:r>
            <a:endParaRPr lang="en-US" sz="2800" i="1" dirty="0" smtClean="0">
              <a:solidFill>
                <a:srgbClr val="0000FF"/>
              </a:solidFill>
            </a:endParaRPr>
          </a:p>
          <a:p>
            <a:endParaRPr lang="en-US" sz="2000" dirty="0" smtClean="0"/>
          </a:p>
          <a:p>
            <a:pPr>
              <a:lnSpc>
                <a:spcPct val="110000"/>
              </a:lnSpc>
            </a:pPr>
            <a:r>
              <a:rPr lang="en-US" dirty="0" smtClean="0"/>
              <a:t>Some </a:t>
            </a:r>
            <a:r>
              <a:rPr lang="en-US" dirty="0"/>
              <a:t>of the methods of data </a:t>
            </a:r>
            <a:r>
              <a:rPr lang="en-US" dirty="0" smtClean="0"/>
              <a:t>collection in _____ </a:t>
            </a:r>
            <a:r>
              <a:rPr lang="en-US" dirty="0"/>
              <a:t>Sports Science research include the following</a:t>
            </a:r>
            <a:r>
              <a:rPr lang="en-US" dirty="0" smtClean="0"/>
              <a:t>:</a:t>
            </a:r>
          </a:p>
          <a:p>
            <a:pPr>
              <a:lnSpc>
                <a:spcPct val="110000"/>
              </a:lnSpc>
            </a:pPr>
            <a:endParaRPr lang="en-GB" dirty="0"/>
          </a:p>
          <a:p>
            <a:pPr>
              <a:lnSpc>
                <a:spcPct val="110000"/>
              </a:lnSpc>
            </a:pPr>
            <a:r>
              <a:rPr lang="en-US" b="1" dirty="0"/>
              <a:t>Questionnaires:</a:t>
            </a:r>
            <a:r>
              <a:rPr lang="en-US" dirty="0"/>
              <a:t> are </a:t>
            </a:r>
            <a:r>
              <a:rPr lang="en-US" dirty="0" smtClean="0"/>
              <a:t>_____ </a:t>
            </a:r>
            <a:r>
              <a:rPr lang="en-US" dirty="0"/>
              <a:t>very commonly used method in sport-related research. A questionnaire is simply ____  </a:t>
            </a:r>
            <a:r>
              <a:rPr lang="en-US" dirty="0" err="1"/>
              <a:t>standardised</a:t>
            </a:r>
            <a:r>
              <a:rPr lang="en-US" dirty="0"/>
              <a:t> set of questions used to gain information from ____ subject. They are often associated with quantitative research designs, when simple measurements are required from </a:t>
            </a:r>
            <a:r>
              <a:rPr lang="en-US" dirty="0" smtClean="0"/>
              <a:t>_____ </a:t>
            </a:r>
            <a:r>
              <a:rPr lang="en-US" dirty="0"/>
              <a:t>large sample group. </a:t>
            </a:r>
            <a:r>
              <a:rPr lang="en-US" dirty="0" smtClean="0"/>
              <a:t>_____ questionnaires </a:t>
            </a:r>
            <a:r>
              <a:rPr lang="en-US" dirty="0"/>
              <a:t>generally fall </a:t>
            </a:r>
            <a:r>
              <a:rPr lang="en-US" dirty="0" smtClean="0"/>
              <a:t>into </a:t>
            </a:r>
            <a:r>
              <a:rPr lang="en-US" dirty="0"/>
              <a:t>one of three categories: postal, telephone or face </a:t>
            </a:r>
            <a:r>
              <a:rPr lang="en-US" dirty="0" smtClean="0"/>
              <a:t>to </a:t>
            </a:r>
            <a:r>
              <a:rPr lang="en-US" dirty="0"/>
              <a:t>face questionnaires.</a:t>
            </a:r>
            <a:endParaRPr lang="en-GB" dirty="0"/>
          </a:p>
          <a:p>
            <a:pPr>
              <a:lnSpc>
                <a:spcPct val="110000"/>
              </a:lnSpc>
            </a:pPr>
            <a:r>
              <a:rPr lang="en-US" b="1" dirty="0"/>
              <a:t>Research interviews:</a:t>
            </a:r>
            <a:r>
              <a:rPr lang="en-US" dirty="0"/>
              <a:t> The principle of _____ research interview is simply _____ recording of data from subjects via ____ interview process by ____ researcher. The face to face interview is undoubtedly ____ most common method by which qualitative data is collected </a:t>
            </a:r>
            <a:r>
              <a:rPr lang="en-US" dirty="0" smtClean="0"/>
              <a:t>in _____ </a:t>
            </a:r>
            <a:r>
              <a:rPr lang="en-US" dirty="0"/>
              <a:t>sport research. Research interviews are quite different </a:t>
            </a:r>
            <a:r>
              <a:rPr lang="en-US" dirty="0" smtClean="0"/>
              <a:t>from _____ </a:t>
            </a:r>
            <a:r>
              <a:rPr lang="en-US" dirty="0"/>
              <a:t>very structured form that a questionnaire will usually take. Whereas ____ questionnaire collects data and is usually completed without ____ presence of </a:t>
            </a:r>
            <a:r>
              <a:rPr lang="en-US" dirty="0" smtClean="0"/>
              <a:t>_____ </a:t>
            </a:r>
            <a:r>
              <a:rPr lang="en-US" dirty="0"/>
              <a:t>researcher, the researcher is ____ key element of </a:t>
            </a:r>
            <a:r>
              <a:rPr lang="en-US" dirty="0" smtClean="0"/>
              <a:t>_____ </a:t>
            </a:r>
            <a:r>
              <a:rPr lang="en-US" dirty="0"/>
              <a:t>interview process, and the skills, attributes and interviewing technique </a:t>
            </a:r>
            <a:r>
              <a:rPr lang="en-US" dirty="0" smtClean="0"/>
              <a:t>of _____ </a:t>
            </a:r>
            <a:r>
              <a:rPr lang="en-US" dirty="0"/>
              <a:t>researcher forms an integral part of the success of this method </a:t>
            </a:r>
            <a:r>
              <a:rPr lang="en-US" dirty="0" smtClean="0"/>
              <a:t>of </a:t>
            </a:r>
            <a:r>
              <a:rPr lang="en-US" dirty="0"/>
              <a:t>obtaining </a:t>
            </a:r>
            <a:r>
              <a:rPr lang="en-US" dirty="0" smtClean="0"/>
              <a:t>_____ real </a:t>
            </a:r>
            <a:r>
              <a:rPr lang="en-US" dirty="0"/>
              <a:t>qualitative data. </a:t>
            </a:r>
            <a:endParaRPr lang="en-GB" dirty="0"/>
          </a:p>
          <a:p>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6044756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3"/>
          <p:cNvSpPr>
            <a:spLocks noGrp="1" noChangeArrowheads="1"/>
          </p:cNvSpPr>
          <p:nvPr>
            <p:ph type="body" idx="4294967295"/>
          </p:nvPr>
        </p:nvSpPr>
        <p:spPr>
          <a:xfrm>
            <a:off x="838200" y="1153437"/>
            <a:ext cx="10515600" cy="5023526"/>
          </a:xfrm>
        </p:spPr>
        <p:txBody>
          <a:bodyPr/>
          <a:lstStyle/>
          <a:p>
            <a:pPr eaLnBrk="1" hangingPunct="1">
              <a:buFontTx/>
              <a:buNone/>
            </a:pPr>
            <a:endParaRPr lang="cs-CZ" altLang="cs-CZ" dirty="0" smtClean="0"/>
          </a:p>
          <a:p>
            <a:pPr eaLnBrk="1" hangingPunct="1">
              <a:buFontTx/>
              <a:buNone/>
            </a:pPr>
            <a:r>
              <a:rPr lang="en-GB" altLang="cs-CZ" dirty="0" smtClean="0"/>
              <a:t>	                                      </a:t>
            </a:r>
            <a:r>
              <a:rPr lang="en-GB" altLang="cs-CZ" b="1" dirty="0" smtClean="0"/>
              <a:t>		</a:t>
            </a:r>
            <a:endParaRPr lang="cs-CZ" altLang="cs-CZ" dirty="0" smtClean="0"/>
          </a:p>
        </p:txBody>
      </p:sp>
      <p:sp>
        <p:nvSpPr>
          <p:cNvPr id="16" name="Nadpis 1"/>
          <p:cNvSpPr txBox="1">
            <a:spLocks/>
          </p:cNvSpPr>
          <p:nvPr/>
        </p:nvSpPr>
        <p:spPr>
          <a:xfrm>
            <a:off x="1252906" y="985727"/>
            <a:ext cx="8086635" cy="5026132"/>
          </a:xfrm>
          <a:prstGeom prst="rect">
            <a:avLst/>
          </a:prstGeom>
        </p:spPr>
        <p:txBody>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endParaRPr lang="en-US" sz="4400" baseline="30000" dirty="0"/>
          </a:p>
          <a:p>
            <a:r>
              <a:rPr lang="en-US" sz="4400" b="0" i="1" baseline="30000" dirty="0" smtClean="0">
                <a:solidFill>
                  <a:srgbClr val="0000FF"/>
                </a:solidFill>
                <a:latin typeface="Calibri"/>
                <a:cs typeface="Calibri"/>
              </a:rPr>
              <a:t>What </a:t>
            </a:r>
            <a:r>
              <a:rPr lang="en-US" sz="4400" b="0" i="1" baseline="30000" dirty="0">
                <a:solidFill>
                  <a:srgbClr val="0000FF"/>
                </a:solidFill>
                <a:latin typeface="Calibri"/>
                <a:cs typeface="Calibri"/>
              </a:rPr>
              <a:t>do teachers </a:t>
            </a:r>
            <a:r>
              <a:rPr lang="en-US" sz="4400" b="0" i="1" baseline="30000" dirty="0" smtClean="0">
                <a:solidFill>
                  <a:srgbClr val="0000FF"/>
                </a:solidFill>
                <a:latin typeface="Calibri"/>
                <a:cs typeface="Calibri"/>
              </a:rPr>
              <a:t>need to write?</a:t>
            </a:r>
          </a:p>
          <a:p>
            <a:endParaRPr lang="en-US" sz="4400" baseline="30000" dirty="0" smtClean="0">
              <a:solidFill>
                <a:srgbClr val="000000"/>
              </a:solidFill>
              <a:latin typeface="Calibri"/>
              <a:cs typeface="Calibri"/>
            </a:endParaRPr>
          </a:p>
          <a:p>
            <a:endParaRPr lang="en-US" baseline="30000" dirty="0" smtClean="0">
              <a:solidFill>
                <a:srgbClr val="000000"/>
              </a:solidFill>
              <a:latin typeface="Calibri"/>
              <a:cs typeface="Calibri"/>
            </a:endParaRPr>
          </a:p>
          <a:p>
            <a:endParaRPr lang="en-US" baseline="30000" dirty="0">
              <a:solidFill>
                <a:srgbClr val="000000"/>
              </a:solidFill>
              <a:latin typeface="Calibri"/>
              <a:cs typeface="Calibri"/>
            </a:endParaRPr>
          </a:p>
          <a:p>
            <a:r>
              <a:rPr lang="en-US" sz="3600" b="0" baseline="30000" dirty="0" smtClean="0">
                <a:solidFill>
                  <a:srgbClr val="000000"/>
                </a:solidFill>
                <a:latin typeface="Calibri"/>
                <a:cs typeface="Calibri"/>
              </a:rPr>
              <a:t>Discuss all </a:t>
            </a:r>
            <a:r>
              <a:rPr lang="en-US" sz="3600" b="0" baseline="30000" dirty="0">
                <a:solidFill>
                  <a:srgbClr val="000000"/>
                </a:solidFill>
                <a:latin typeface="Calibri"/>
                <a:cs typeface="Calibri"/>
              </a:rPr>
              <a:t>the types of writing you do as a </a:t>
            </a:r>
            <a:r>
              <a:rPr lang="en-US" sz="3600" b="0" baseline="30000" dirty="0" smtClean="0">
                <a:solidFill>
                  <a:srgbClr val="000000"/>
                </a:solidFill>
                <a:latin typeface="Calibri"/>
                <a:cs typeface="Calibri"/>
              </a:rPr>
              <a:t>teacher:</a:t>
            </a:r>
          </a:p>
          <a:p>
            <a:endParaRPr lang="en-US" sz="4000" b="0" baseline="30000" dirty="0">
              <a:solidFill>
                <a:srgbClr val="000000"/>
              </a:solidFill>
            </a:endParaRPr>
          </a:p>
          <a:p>
            <a:endParaRPr lang="en-US" sz="4000" b="0" baseline="30000" dirty="0" smtClean="0">
              <a:solidFill>
                <a:schemeClr val="tx1"/>
              </a:solidFill>
            </a:endParaRPr>
          </a:p>
          <a:p>
            <a:endParaRPr lang="en-US" sz="4000" b="0" baseline="30000" dirty="0" smtClean="0"/>
          </a:p>
          <a:p>
            <a:endParaRPr lang="cs-CZ" sz="4000" kern="0" dirty="0">
              <a:solidFill>
                <a:schemeClr val="tx1"/>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2966067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160" y="349085"/>
            <a:ext cx="10515600" cy="1325563"/>
          </a:xfrm>
        </p:spPr>
        <p:txBody>
          <a:bodyPr>
            <a:normAutofit/>
          </a:bodyPr>
          <a:lstStyle/>
          <a:p>
            <a:pPr algn="ctr"/>
            <a:r>
              <a:rPr lang="en-GB" sz="3600" b="1" i="1" dirty="0" smtClean="0">
                <a:solidFill>
                  <a:srgbClr val="0000FF"/>
                </a:solidFill>
              </a:rPr>
              <a:t>Summary</a:t>
            </a:r>
            <a:endParaRPr lang="cs-CZ" sz="3600" b="1" i="1" dirty="0">
              <a:solidFill>
                <a:srgbClr val="0000FF"/>
              </a:solidFill>
            </a:endParaRPr>
          </a:p>
        </p:txBody>
      </p:sp>
      <p:sp>
        <p:nvSpPr>
          <p:cNvPr id="3" name="Zástupný symbol pro obsah 2"/>
          <p:cNvSpPr>
            <a:spLocks noGrp="1"/>
          </p:cNvSpPr>
          <p:nvPr>
            <p:ph idx="1"/>
          </p:nvPr>
        </p:nvSpPr>
        <p:spPr>
          <a:xfrm>
            <a:off x="838200" y="1757936"/>
            <a:ext cx="10515600" cy="4351338"/>
          </a:xfrm>
        </p:spPr>
        <p:txBody>
          <a:bodyPr>
            <a:normAutofit fontScale="70000" lnSpcReduction="20000"/>
          </a:bodyPr>
          <a:lstStyle/>
          <a:p>
            <a:r>
              <a:rPr lang="en-GB" dirty="0" smtClean="0"/>
              <a:t>Teachers need to write</a:t>
            </a:r>
            <a:r>
              <a:rPr lang="mr-IN" dirty="0" smtClean="0"/>
              <a:t>……</a:t>
            </a:r>
            <a:r>
              <a:rPr lang="en-GB" dirty="0" smtClean="0"/>
              <a:t>think about what and how you write for your EMI class. </a:t>
            </a:r>
            <a:endParaRPr lang="cs-CZ" dirty="0" smtClean="0"/>
          </a:p>
          <a:p>
            <a:endParaRPr lang="en-GB" dirty="0"/>
          </a:p>
          <a:p>
            <a:r>
              <a:rPr lang="en-GB" dirty="0" smtClean="0"/>
              <a:t>Consider your audience</a:t>
            </a:r>
            <a:r>
              <a:rPr lang="mr-IN" dirty="0" smtClean="0"/>
              <a:t>…</a:t>
            </a:r>
            <a:r>
              <a:rPr lang="en-GB" dirty="0" smtClean="0"/>
              <a:t>whether it’s an email, group seminar or individual communication.</a:t>
            </a:r>
          </a:p>
          <a:p>
            <a:pPr marL="0" indent="0">
              <a:buNone/>
            </a:pPr>
            <a:endParaRPr lang="en-GB" dirty="0"/>
          </a:p>
          <a:p>
            <a:r>
              <a:rPr lang="en-GB" dirty="0" smtClean="0"/>
              <a:t>Structure your lecture material clearly, don’t cover too much, guide and repeat important points.</a:t>
            </a:r>
            <a:endParaRPr lang="cs-CZ" dirty="0" smtClean="0"/>
          </a:p>
          <a:p>
            <a:endParaRPr lang="en-GB" dirty="0"/>
          </a:p>
          <a:p>
            <a:r>
              <a:rPr lang="en-GB" dirty="0" smtClean="0"/>
              <a:t>Grade your language, make it understandable in both written and spoken form.</a:t>
            </a:r>
            <a:endParaRPr lang="cs-CZ" dirty="0" smtClean="0"/>
          </a:p>
          <a:p>
            <a:endParaRPr lang="cs-CZ" dirty="0"/>
          </a:p>
          <a:p>
            <a:r>
              <a:rPr lang="en-GB" dirty="0" smtClean="0"/>
              <a:t>Consider the most appropriate style of writing for your group.</a:t>
            </a:r>
            <a:endParaRPr lang="cs-CZ" dirty="0" smtClean="0"/>
          </a:p>
          <a:p>
            <a:endParaRPr lang="cs-CZ" dirty="0"/>
          </a:p>
          <a:p>
            <a:r>
              <a:rPr lang="en-GB" dirty="0" smtClean="0"/>
              <a:t> </a:t>
            </a:r>
            <a:r>
              <a:rPr lang="en-GB" dirty="0"/>
              <a:t>K</a:t>
            </a:r>
            <a:r>
              <a:rPr lang="en-GB" dirty="0" smtClean="0"/>
              <a:t>eep working on your own English ability to teach more effectively!</a:t>
            </a:r>
            <a:endParaRPr lang="cs-CZ" sz="1200" dirty="0" smtClean="0"/>
          </a:p>
          <a:p>
            <a:pPr marL="0" indent="0">
              <a:buNone/>
            </a:pPr>
            <a:r>
              <a:rPr lang="cs-CZ" sz="1200" dirty="0"/>
              <a:t> </a:t>
            </a:r>
            <a:r>
              <a:rPr lang="cs-CZ" sz="1200" dirty="0" smtClean="0"/>
              <a:t>                                                                                                                                                                                                                                  </a:t>
            </a:r>
            <a:endParaRPr lang="cs-CZ" dirty="0" smtClean="0">
              <a:solidFill>
                <a:srgbClr val="002060"/>
              </a:solidFill>
            </a:endParaRPr>
          </a:p>
        </p:txBody>
      </p:sp>
      <p:sp>
        <p:nvSpPr>
          <p:cNvPr id="4" name="Zástupný symbol pro číslo snímku 3"/>
          <p:cNvSpPr>
            <a:spLocks noGrp="1"/>
          </p:cNvSpPr>
          <p:nvPr>
            <p:ph type="sldNum" sz="quarter" idx="11"/>
          </p:nvPr>
        </p:nvSpPr>
        <p:spPr/>
        <p:txBody>
          <a:bodyPr/>
          <a:lstStyle/>
          <a:p>
            <a:endParaRPr lang="cs-CZ" altLang="cs-CZ"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564" y="286619"/>
            <a:ext cx="1604659" cy="1203495"/>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7729" y="4421781"/>
            <a:ext cx="1687917" cy="1265938"/>
          </a:xfrm>
          <a:prstGeom prst="rect">
            <a:avLst/>
          </a:prstGeom>
        </p:spPr>
      </p:pic>
    </p:spTree>
    <p:extLst>
      <p:ext uri="{BB962C8B-B14F-4D97-AF65-F5344CB8AC3E}">
        <p14:creationId xmlns:p14="http://schemas.microsoft.com/office/powerpoint/2010/main" val="30531229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1977656" y="1231610"/>
            <a:ext cx="8351837" cy="2736850"/>
          </a:xfrm>
        </p:spPr>
        <p:txBody>
          <a:bodyPr/>
          <a:lstStyle/>
          <a:p>
            <a:pPr algn="ctr">
              <a:buFontTx/>
              <a:buNone/>
            </a:pPr>
            <a:r>
              <a:rPr lang="cs-CZ" altLang="cs-CZ" sz="3600" dirty="0" err="1" smtClean="0"/>
              <a:t>Enjoy</a:t>
            </a:r>
            <a:r>
              <a:rPr lang="cs-CZ" altLang="cs-CZ" sz="3600" dirty="0" smtClean="0"/>
              <a:t> </a:t>
            </a:r>
            <a:r>
              <a:rPr lang="cs-CZ" altLang="cs-CZ" sz="3600" dirty="0" err="1" smtClean="0"/>
              <a:t>the</a:t>
            </a:r>
            <a:r>
              <a:rPr lang="cs-CZ" altLang="cs-CZ" sz="3600" dirty="0" smtClean="0"/>
              <a:t> rest </a:t>
            </a:r>
            <a:r>
              <a:rPr lang="cs-CZ" altLang="cs-CZ" sz="3600" dirty="0" err="1" smtClean="0"/>
              <a:t>of</a:t>
            </a:r>
            <a:endParaRPr lang="cs-CZ" altLang="cs-CZ" sz="3600" dirty="0"/>
          </a:p>
          <a:p>
            <a:pPr algn="ctr">
              <a:buFontTx/>
              <a:buNone/>
            </a:pPr>
            <a:r>
              <a:rPr lang="cs-CZ" altLang="cs-CZ" sz="3600" dirty="0" err="1"/>
              <a:t>t</a:t>
            </a:r>
            <a:r>
              <a:rPr lang="cs-CZ" altLang="cs-CZ" sz="3600" dirty="0" err="1" smtClean="0"/>
              <a:t>he</a:t>
            </a:r>
            <a:r>
              <a:rPr lang="cs-CZ" altLang="cs-CZ" sz="3600" dirty="0" smtClean="0"/>
              <a:t> </a:t>
            </a:r>
            <a:r>
              <a:rPr lang="cs-CZ" altLang="cs-CZ" sz="3600" dirty="0" err="1" smtClean="0"/>
              <a:t>summer</a:t>
            </a:r>
            <a:r>
              <a:rPr lang="cs-CZ" altLang="cs-CZ" sz="3600" dirty="0" smtClean="0"/>
              <a:t> </a:t>
            </a:r>
            <a:r>
              <a:rPr lang="cs-CZ" altLang="cs-CZ" sz="3600" dirty="0" err="1"/>
              <a:t>school</a:t>
            </a:r>
            <a:r>
              <a:rPr lang="cs-CZ" altLang="cs-CZ" sz="3600" dirty="0"/>
              <a:t>! </a:t>
            </a:r>
            <a:r>
              <a:rPr lang="en-GB" altLang="cs-CZ" sz="3600" dirty="0">
                <a:effectLst>
                  <a:outerShdw blurRad="38100" dist="38100" dir="2700000" algn="tl">
                    <a:srgbClr val="000000"/>
                  </a:outerShdw>
                </a:effectLst>
              </a:rPr>
              <a:t> </a:t>
            </a:r>
            <a:endParaRPr lang="en-GB" altLang="cs-CZ" sz="3600" i="1" dirty="0"/>
          </a:p>
          <a:p>
            <a:pPr>
              <a:buFontTx/>
              <a:buNone/>
            </a:pPr>
            <a:endParaRPr lang="en-GB" altLang="cs-CZ" b="1" dirty="0">
              <a:latin typeface="Arial Narrow" pitchFamily="34" charset="0"/>
            </a:endParaRPr>
          </a:p>
          <a:p>
            <a:pPr>
              <a:buFontTx/>
              <a:buNone/>
            </a:pPr>
            <a:r>
              <a:rPr lang="cs-CZ" altLang="cs-CZ" sz="4000" dirty="0"/>
              <a:t>						</a:t>
            </a:r>
            <a:endParaRPr lang="en-GB" altLang="cs-CZ" sz="4000" i="1" dirty="0">
              <a:latin typeface="Arial Narrow" pitchFamily="34" charset="0"/>
            </a:endParaRPr>
          </a:p>
          <a:p>
            <a:pPr>
              <a:buFontTx/>
              <a:buNone/>
            </a:pPr>
            <a:endParaRPr lang="en-GB" altLang="cs-CZ" sz="4000" dirty="0">
              <a:latin typeface="Arial Narrow"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3010" y="3013031"/>
            <a:ext cx="3200797" cy="2133865"/>
          </a:xfrm>
          <a:prstGeom prst="rect">
            <a:avLst/>
          </a:prstGeom>
        </p:spPr>
      </p:pic>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176" y="3013030"/>
            <a:ext cx="3200798" cy="2133865"/>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3341" y="3013029"/>
            <a:ext cx="3200799" cy="2133865"/>
          </a:xfrm>
          <a:prstGeom prst="rect">
            <a:avLst/>
          </a:prstGeom>
        </p:spPr>
      </p:pic>
      <p:pic>
        <p:nvPicPr>
          <p:cNvPr id="11" name="Obráze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7968938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570893"/>
            <a:ext cx="11311504" cy="5802139"/>
          </a:xfrm>
        </p:spPr>
        <p:txBody>
          <a:bodyPr>
            <a:normAutofit/>
          </a:bodyPr>
          <a:lstStyle/>
          <a:p>
            <a:pPr>
              <a:buFontTx/>
              <a:buNone/>
            </a:pPr>
            <a:endParaRPr lang="cs-CZ" altLang="cs-CZ" dirty="0"/>
          </a:p>
          <a:p>
            <a:pPr>
              <a:buFontTx/>
              <a:buNone/>
            </a:pPr>
            <a:endParaRPr lang="cs-CZ" altLang="cs-CZ" dirty="0"/>
          </a:p>
          <a:p>
            <a:pPr marL="0" indent="0">
              <a:buNone/>
            </a:pPr>
            <a:endParaRPr lang="cs-CZ" altLang="cs-CZ" sz="9600" dirty="0" smtClean="0"/>
          </a:p>
          <a:p>
            <a:pPr marL="0" indent="0">
              <a:buNone/>
            </a:pPr>
            <a:endParaRPr lang="cs-CZ" altLang="cs-CZ" sz="9600" dirty="0"/>
          </a:p>
          <a:p>
            <a:pPr marL="0" indent="0">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3" name="TextBox 2"/>
          <p:cNvSpPr txBox="1"/>
          <p:nvPr/>
        </p:nvSpPr>
        <p:spPr>
          <a:xfrm>
            <a:off x="1083604" y="734001"/>
            <a:ext cx="10498141" cy="5529718"/>
          </a:xfrm>
          <a:prstGeom prst="rect">
            <a:avLst/>
          </a:prstGeom>
          <a:noFill/>
        </p:spPr>
        <p:txBody>
          <a:bodyPr wrap="square" rtlCol="0">
            <a:spAutoFit/>
          </a:bodyPr>
          <a:lstStyle/>
          <a:p>
            <a:endParaRPr lang="en-US" sz="4000" i="1" baseline="30000" dirty="0"/>
          </a:p>
          <a:p>
            <a:r>
              <a:rPr lang="en-US" sz="4000" i="1" baseline="30000" dirty="0">
                <a:solidFill>
                  <a:srgbClr val="0000FF"/>
                </a:solidFill>
                <a:cs typeface="Calibri"/>
              </a:rPr>
              <a:t>What do teachers need to write?</a:t>
            </a:r>
          </a:p>
          <a:p>
            <a:endParaRPr lang="en-US" sz="2400" dirty="0" smtClean="0"/>
          </a:p>
          <a:p>
            <a:endParaRPr lang="en-US" sz="2400" dirty="0"/>
          </a:p>
          <a:p>
            <a:pPr marL="342900" indent="-342900">
              <a:buFont typeface="Arial"/>
              <a:buChar char="•"/>
            </a:pPr>
            <a:r>
              <a:rPr lang="en-US" sz="2400" dirty="0" smtClean="0"/>
              <a:t>Emails / responses to emails</a:t>
            </a:r>
          </a:p>
          <a:p>
            <a:endParaRPr lang="en-US" sz="2400" dirty="0"/>
          </a:p>
          <a:p>
            <a:pPr marL="342900" indent="-342900">
              <a:buFont typeface="Arial"/>
              <a:buChar char="•"/>
            </a:pPr>
            <a:r>
              <a:rPr lang="en-US" sz="2400" dirty="0" smtClean="0"/>
              <a:t>Lecture notes / seminar notes </a:t>
            </a:r>
            <a:r>
              <a:rPr lang="en-US" sz="2400" dirty="0" err="1" smtClean="0"/>
              <a:t>etc</a:t>
            </a:r>
            <a:endParaRPr lang="en-US" sz="2400" dirty="0" smtClean="0"/>
          </a:p>
          <a:p>
            <a:endParaRPr lang="en-US" sz="2400" dirty="0"/>
          </a:p>
          <a:p>
            <a:pPr marL="342900" indent="-342900">
              <a:buFont typeface="Arial"/>
              <a:buChar char="•"/>
            </a:pPr>
            <a:r>
              <a:rPr lang="en-US" sz="2400" dirty="0" smtClean="0"/>
              <a:t>Assignments / projects / tests / exams</a:t>
            </a:r>
          </a:p>
          <a:p>
            <a:endParaRPr lang="en-US" sz="2400" dirty="0"/>
          </a:p>
          <a:p>
            <a:pPr marL="342900" indent="-342900">
              <a:buFont typeface="Arial"/>
              <a:buChar char="•"/>
            </a:pPr>
            <a:r>
              <a:rPr lang="en-US" sz="2400" dirty="0" smtClean="0"/>
              <a:t>Marking / comments / feedback</a:t>
            </a:r>
          </a:p>
          <a:p>
            <a:pPr marL="342900" indent="-342900">
              <a:buFont typeface="Arial"/>
              <a:buChar char="•"/>
            </a:pPr>
            <a:endParaRPr lang="en-US" sz="2400" dirty="0"/>
          </a:p>
          <a:p>
            <a:pPr marL="342900" indent="-342900">
              <a:buFont typeface="Arial"/>
              <a:buChar char="•"/>
            </a:pPr>
            <a:r>
              <a:rPr lang="en-US" sz="2400" dirty="0" smtClean="0"/>
              <a:t>Other?</a:t>
            </a:r>
          </a:p>
          <a:p>
            <a:endParaRPr lang="en-US" dirty="0"/>
          </a:p>
          <a:p>
            <a:endParaRPr lang="en-US" dirty="0"/>
          </a:p>
        </p:txBody>
      </p:sp>
    </p:spTree>
    <p:extLst>
      <p:ext uri="{BB962C8B-B14F-4D97-AF65-F5344CB8AC3E}">
        <p14:creationId xmlns:p14="http://schemas.microsoft.com/office/powerpoint/2010/main" val="39892434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1496885"/>
            <a:ext cx="10515600" cy="4955678"/>
          </a:xfrm>
        </p:spPr>
        <p:txBody>
          <a:bodyPr>
            <a:normAutofit fontScale="90000"/>
          </a:bodyPr>
          <a:lstStyle/>
          <a:p>
            <a:pPr>
              <a:lnSpc>
                <a:spcPct val="120000"/>
              </a:lnSpc>
            </a:pPr>
            <a:r>
              <a:rPr lang="cs-CZ" altLang="cs-CZ" sz="3200" dirty="0" smtClean="0">
                <a:latin typeface="+mn-lt"/>
              </a:rPr>
              <a:t/>
            </a:r>
            <a:br>
              <a:rPr lang="cs-CZ" altLang="cs-CZ" sz="3200" dirty="0" smtClean="0">
                <a:latin typeface="+mn-lt"/>
              </a:rPr>
            </a:br>
            <a:r>
              <a:rPr lang="cs-CZ" altLang="cs-CZ" sz="3200" dirty="0" smtClean="0">
                <a:latin typeface="+mn-lt"/>
              </a:rPr>
              <a:t/>
            </a:r>
            <a:br>
              <a:rPr lang="cs-CZ" altLang="cs-CZ" sz="3200" dirty="0" smtClean="0">
                <a:latin typeface="+mn-lt"/>
              </a:rPr>
            </a:br>
            <a:r>
              <a:rPr lang="cs-CZ" altLang="cs-CZ" sz="3200" i="1" dirty="0" err="1" smtClean="0">
                <a:solidFill>
                  <a:srgbClr val="0000FF"/>
                </a:solidFill>
                <a:latin typeface="+mn-lt"/>
              </a:rPr>
              <a:t>Reflective</a:t>
            </a:r>
            <a:r>
              <a:rPr lang="cs-CZ" altLang="cs-CZ" sz="3200" i="1" dirty="0" smtClean="0">
                <a:solidFill>
                  <a:srgbClr val="0000FF"/>
                </a:solidFill>
                <a:latin typeface="+mn-lt"/>
              </a:rPr>
              <a:t> </a:t>
            </a:r>
            <a:r>
              <a:rPr lang="cs-CZ" altLang="cs-CZ" sz="3200" i="1" dirty="0" err="1" smtClean="0">
                <a:solidFill>
                  <a:srgbClr val="0000FF"/>
                </a:solidFill>
                <a:latin typeface="+mn-lt"/>
              </a:rPr>
              <a:t>Questions</a:t>
            </a:r>
            <a:r>
              <a:rPr lang="cs-CZ" altLang="cs-CZ" sz="3200" i="1" dirty="0">
                <a:solidFill>
                  <a:srgbClr val="0000FF"/>
                </a:solidFill>
                <a:latin typeface="+mn-lt"/>
              </a:rPr>
              <a:t> </a:t>
            </a:r>
            <a:r>
              <a:rPr lang="cs-CZ" altLang="cs-CZ" sz="3200" i="1" dirty="0" smtClean="0">
                <a:solidFill>
                  <a:srgbClr val="0000FF"/>
                </a:solidFill>
                <a:latin typeface="+mn-lt"/>
              </a:rPr>
              <a:t>   </a:t>
            </a:r>
            <a:r>
              <a:rPr lang="cs-CZ" altLang="cs-CZ" sz="5300" i="1" dirty="0" smtClean="0">
                <a:solidFill>
                  <a:srgbClr val="0000FF"/>
                </a:solidFill>
                <a:latin typeface="+mn-lt"/>
              </a:rPr>
              <a:t>???</a:t>
            </a:r>
            <a:r>
              <a:rPr lang="cs-CZ" altLang="cs-CZ" sz="3200" dirty="0" smtClean="0">
                <a:solidFill>
                  <a:srgbClr val="0000FF"/>
                </a:solidFill>
                <a:latin typeface="+mn-lt"/>
              </a:rPr>
              <a:t/>
            </a:r>
            <a:br>
              <a:rPr lang="cs-CZ" altLang="cs-CZ" sz="3200" dirty="0" smtClean="0">
                <a:solidFill>
                  <a:srgbClr val="0000FF"/>
                </a:solidFill>
                <a:latin typeface="+mn-lt"/>
              </a:rPr>
            </a:br>
            <a:r>
              <a:rPr lang="cs-CZ" altLang="cs-CZ" sz="3200" dirty="0" smtClean="0">
                <a:latin typeface="+mn-lt"/>
              </a:rPr>
              <a:t/>
            </a:r>
            <a:br>
              <a:rPr lang="cs-CZ" altLang="cs-CZ" sz="3200" dirty="0" smtClean="0">
                <a:latin typeface="+mn-lt"/>
              </a:rPr>
            </a:br>
            <a:r>
              <a:rPr lang="cs-CZ" altLang="cs-CZ" sz="3100" dirty="0" err="1" smtClean="0">
                <a:latin typeface="+mn-lt"/>
              </a:rPr>
              <a:t>Where</a:t>
            </a:r>
            <a:r>
              <a:rPr lang="cs-CZ" altLang="cs-CZ" sz="3100" dirty="0" smtClean="0">
                <a:latin typeface="+mn-lt"/>
              </a:rPr>
              <a:t> </a:t>
            </a:r>
            <a:r>
              <a:rPr lang="cs-CZ" altLang="cs-CZ" sz="3100" dirty="0">
                <a:latin typeface="+mn-lt"/>
              </a:rPr>
              <a:t>do </a:t>
            </a:r>
            <a:r>
              <a:rPr lang="cs-CZ" altLang="cs-CZ" sz="3100" dirty="0" err="1">
                <a:latin typeface="+mn-lt"/>
              </a:rPr>
              <a:t>problems</a:t>
            </a:r>
            <a:r>
              <a:rPr lang="cs-CZ" altLang="cs-CZ" sz="3100" dirty="0">
                <a:latin typeface="+mn-lt"/>
              </a:rPr>
              <a:t> </a:t>
            </a:r>
            <a:r>
              <a:rPr lang="cs-CZ" altLang="cs-CZ" sz="3100" dirty="0" err="1">
                <a:latin typeface="+mn-lt"/>
              </a:rPr>
              <a:t>come</a:t>
            </a:r>
            <a:r>
              <a:rPr lang="cs-CZ" altLang="cs-CZ" sz="3100" dirty="0">
                <a:latin typeface="+mn-lt"/>
              </a:rPr>
              <a:t> up in these </a:t>
            </a:r>
            <a:r>
              <a:rPr lang="cs-CZ" altLang="cs-CZ" sz="3100" dirty="0" err="1">
                <a:latin typeface="+mn-lt"/>
              </a:rPr>
              <a:t>tasks</a:t>
            </a:r>
            <a:r>
              <a:rPr lang="cs-CZ" altLang="cs-CZ" sz="3100" dirty="0">
                <a:latin typeface="+mn-lt"/>
              </a:rPr>
              <a:t>?</a:t>
            </a:r>
            <a:r>
              <a:rPr lang="cs-CZ" altLang="cs-CZ" sz="3100" dirty="0" smtClean="0">
                <a:latin typeface="+mn-lt"/>
              </a:rPr>
              <a:t/>
            </a:r>
            <a:br>
              <a:rPr lang="cs-CZ" altLang="cs-CZ" sz="3100" dirty="0" smtClean="0">
                <a:latin typeface="+mn-lt"/>
              </a:rPr>
            </a:br>
            <a:r>
              <a:rPr lang="cs-CZ" altLang="cs-CZ" sz="3100" dirty="0">
                <a:latin typeface="+mn-lt"/>
              </a:rPr>
              <a:t/>
            </a:r>
            <a:br>
              <a:rPr lang="cs-CZ" altLang="cs-CZ" sz="3100" dirty="0">
                <a:latin typeface="+mn-lt"/>
              </a:rPr>
            </a:br>
            <a:r>
              <a:rPr lang="cs-CZ" altLang="cs-CZ" sz="3100" dirty="0" err="1" smtClean="0">
                <a:latin typeface="+mn-lt"/>
              </a:rPr>
              <a:t>What</a:t>
            </a:r>
            <a:r>
              <a:rPr lang="cs-CZ" altLang="cs-CZ" sz="3100" dirty="0" smtClean="0">
                <a:latin typeface="+mn-lt"/>
              </a:rPr>
              <a:t> </a:t>
            </a:r>
            <a:r>
              <a:rPr lang="cs-CZ" altLang="cs-CZ" sz="3100" dirty="0" err="1" smtClean="0">
                <a:latin typeface="+mn-lt"/>
              </a:rPr>
              <a:t>areas</a:t>
            </a:r>
            <a:r>
              <a:rPr lang="cs-CZ" altLang="cs-CZ" sz="3100" dirty="0" smtClean="0">
                <a:latin typeface="+mn-lt"/>
              </a:rPr>
              <a:t> do </a:t>
            </a:r>
            <a:r>
              <a:rPr lang="cs-CZ" altLang="cs-CZ" sz="3100" dirty="0" err="1" smtClean="0">
                <a:latin typeface="+mn-lt"/>
              </a:rPr>
              <a:t>you</a:t>
            </a:r>
            <a:r>
              <a:rPr lang="cs-CZ" altLang="cs-CZ" sz="3100" dirty="0" smtClean="0">
                <a:latin typeface="+mn-lt"/>
              </a:rPr>
              <a:t> </a:t>
            </a:r>
            <a:r>
              <a:rPr lang="cs-CZ" altLang="cs-CZ" sz="3100" dirty="0" err="1" smtClean="0">
                <a:latin typeface="+mn-lt"/>
              </a:rPr>
              <a:t>find</a:t>
            </a:r>
            <a:r>
              <a:rPr lang="cs-CZ" altLang="cs-CZ" sz="3100" dirty="0" smtClean="0">
                <a:latin typeface="+mn-lt"/>
              </a:rPr>
              <a:t> </a:t>
            </a:r>
            <a:r>
              <a:rPr lang="cs-CZ" altLang="cs-CZ" sz="3100" dirty="0" err="1" smtClean="0">
                <a:latin typeface="+mn-lt"/>
              </a:rPr>
              <a:t>challenging</a:t>
            </a:r>
            <a:r>
              <a:rPr lang="cs-CZ" altLang="cs-CZ" sz="3100" dirty="0" smtClean="0">
                <a:latin typeface="+mn-lt"/>
              </a:rPr>
              <a:t>?</a:t>
            </a:r>
            <a:br>
              <a:rPr lang="cs-CZ" altLang="cs-CZ" sz="3100" dirty="0" smtClean="0">
                <a:latin typeface="+mn-lt"/>
              </a:rPr>
            </a:br>
            <a:r>
              <a:rPr lang="cs-CZ" altLang="cs-CZ" sz="3100" dirty="0" smtClean="0">
                <a:latin typeface="+mn-lt"/>
              </a:rPr>
              <a:t/>
            </a:r>
            <a:br>
              <a:rPr lang="cs-CZ" altLang="cs-CZ" sz="3100" dirty="0" smtClean="0">
                <a:latin typeface="+mn-lt"/>
              </a:rPr>
            </a:br>
            <a:r>
              <a:rPr lang="cs-CZ" altLang="cs-CZ" sz="3100" dirty="0" err="1" smtClean="0">
                <a:latin typeface="+mn-lt"/>
              </a:rPr>
              <a:t>Which</a:t>
            </a:r>
            <a:r>
              <a:rPr lang="cs-CZ" altLang="cs-CZ" sz="3100" dirty="0" smtClean="0">
                <a:latin typeface="+mn-lt"/>
              </a:rPr>
              <a:t> </a:t>
            </a:r>
            <a:r>
              <a:rPr lang="cs-CZ" altLang="cs-CZ" sz="3100" dirty="0" err="1" smtClean="0">
                <a:latin typeface="+mn-lt"/>
              </a:rPr>
              <a:t>areas</a:t>
            </a:r>
            <a:r>
              <a:rPr lang="cs-CZ" altLang="cs-CZ" sz="3100" dirty="0" smtClean="0">
                <a:latin typeface="+mn-lt"/>
              </a:rPr>
              <a:t> are </a:t>
            </a:r>
            <a:r>
              <a:rPr lang="cs-CZ" altLang="cs-CZ" sz="3100" dirty="0" err="1" smtClean="0">
                <a:latin typeface="+mn-lt"/>
              </a:rPr>
              <a:t>you</a:t>
            </a:r>
            <a:r>
              <a:rPr lang="cs-CZ" altLang="cs-CZ" sz="3100" dirty="0" smtClean="0">
                <a:latin typeface="+mn-lt"/>
              </a:rPr>
              <a:t> </a:t>
            </a:r>
            <a:r>
              <a:rPr lang="cs-CZ" altLang="cs-CZ" sz="3100" dirty="0" err="1" smtClean="0">
                <a:latin typeface="+mn-lt"/>
              </a:rPr>
              <a:t>less</a:t>
            </a:r>
            <a:r>
              <a:rPr lang="cs-CZ" altLang="cs-CZ" sz="3100" dirty="0" smtClean="0">
                <a:latin typeface="+mn-lt"/>
              </a:rPr>
              <a:t> </a:t>
            </a:r>
            <a:r>
              <a:rPr lang="cs-CZ" altLang="cs-CZ" sz="3100" dirty="0" err="1" smtClean="0">
                <a:latin typeface="+mn-lt"/>
              </a:rPr>
              <a:t>confident</a:t>
            </a:r>
            <a:r>
              <a:rPr lang="cs-CZ" altLang="cs-CZ" sz="3100" dirty="0" smtClean="0">
                <a:latin typeface="+mn-lt"/>
              </a:rPr>
              <a:t> </a:t>
            </a:r>
            <a:r>
              <a:rPr lang="cs-CZ" altLang="cs-CZ" sz="3100" dirty="0" err="1" smtClean="0">
                <a:latin typeface="+mn-lt"/>
              </a:rPr>
              <a:t>expressing</a:t>
            </a:r>
            <a:r>
              <a:rPr lang="cs-CZ" altLang="cs-CZ" sz="3100" dirty="0" smtClean="0">
                <a:latin typeface="+mn-lt"/>
              </a:rPr>
              <a:t> </a:t>
            </a:r>
            <a:r>
              <a:rPr lang="cs-CZ" altLang="cs-CZ" sz="3100" dirty="0" err="1" smtClean="0">
                <a:latin typeface="+mn-lt"/>
              </a:rPr>
              <a:t>yourself</a:t>
            </a:r>
            <a:r>
              <a:rPr lang="cs-CZ" altLang="cs-CZ" sz="3100" dirty="0" smtClean="0">
                <a:latin typeface="+mn-lt"/>
              </a:rPr>
              <a:t> in </a:t>
            </a:r>
            <a:r>
              <a:rPr lang="cs-CZ" altLang="cs-CZ" sz="3100" dirty="0" err="1" smtClean="0">
                <a:latin typeface="+mn-lt"/>
              </a:rPr>
              <a:t>English</a:t>
            </a:r>
            <a:r>
              <a:rPr lang="cs-CZ" altLang="cs-CZ" sz="3100" dirty="0" smtClean="0">
                <a:latin typeface="+mn-lt"/>
              </a:rPr>
              <a:t>?</a:t>
            </a:r>
            <a:br>
              <a:rPr lang="cs-CZ" altLang="cs-CZ" sz="3100" dirty="0" smtClean="0">
                <a:latin typeface="+mn-lt"/>
              </a:rPr>
            </a:br>
            <a:r>
              <a:rPr lang="cs-CZ" altLang="cs-CZ" sz="3100" dirty="0">
                <a:latin typeface="+mn-lt"/>
              </a:rPr>
              <a:t/>
            </a:r>
            <a:br>
              <a:rPr lang="cs-CZ" altLang="cs-CZ" sz="3100" dirty="0">
                <a:latin typeface="+mn-lt"/>
              </a:rPr>
            </a:br>
            <a:r>
              <a:rPr lang="cs-CZ" altLang="cs-CZ" sz="3100" dirty="0" err="1" smtClean="0">
                <a:latin typeface="+mn-lt"/>
              </a:rPr>
              <a:t>What</a:t>
            </a:r>
            <a:r>
              <a:rPr lang="cs-CZ" altLang="cs-CZ" sz="3100" dirty="0" smtClean="0">
                <a:latin typeface="+mn-lt"/>
              </a:rPr>
              <a:t> do </a:t>
            </a:r>
            <a:r>
              <a:rPr lang="cs-CZ" altLang="cs-CZ" sz="3100" dirty="0" err="1" smtClean="0">
                <a:latin typeface="+mn-lt"/>
              </a:rPr>
              <a:t>you</a:t>
            </a:r>
            <a:r>
              <a:rPr lang="cs-CZ" altLang="cs-CZ" sz="3100" dirty="0" smtClean="0">
                <a:latin typeface="+mn-lt"/>
              </a:rPr>
              <a:t> </a:t>
            </a:r>
            <a:r>
              <a:rPr lang="cs-CZ" altLang="cs-CZ" sz="3100" dirty="0" err="1" smtClean="0">
                <a:latin typeface="+mn-lt"/>
              </a:rPr>
              <a:t>need</a:t>
            </a:r>
            <a:r>
              <a:rPr lang="cs-CZ" altLang="cs-CZ" sz="3100" dirty="0" smtClean="0">
                <a:latin typeface="+mn-lt"/>
              </a:rPr>
              <a:t> to </a:t>
            </a:r>
            <a:r>
              <a:rPr lang="cs-CZ" altLang="cs-CZ" sz="3100" dirty="0" err="1" smtClean="0">
                <a:latin typeface="+mn-lt"/>
              </a:rPr>
              <a:t>improve</a:t>
            </a:r>
            <a:r>
              <a:rPr lang="cs-CZ" altLang="cs-CZ" sz="3100" dirty="0" smtClean="0">
                <a:latin typeface="+mn-lt"/>
              </a:rPr>
              <a:t> in </a:t>
            </a:r>
            <a:r>
              <a:rPr lang="cs-CZ" altLang="cs-CZ" sz="3100" dirty="0" err="1" smtClean="0">
                <a:latin typeface="+mn-lt"/>
              </a:rPr>
              <a:t>your</a:t>
            </a:r>
            <a:r>
              <a:rPr lang="cs-CZ" altLang="cs-CZ" sz="3100" dirty="0" smtClean="0">
                <a:latin typeface="+mn-lt"/>
              </a:rPr>
              <a:t> </a:t>
            </a:r>
            <a:r>
              <a:rPr lang="cs-CZ" altLang="cs-CZ" sz="3100" dirty="0" err="1" smtClean="0">
                <a:latin typeface="+mn-lt"/>
              </a:rPr>
              <a:t>written</a:t>
            </a:r>
            <a:r>
              <a:rPr lang="cs-CZ" altLang="cs-CZ" sz="3100" dirty="0" smtClean="0">
                <a:latin typeface="+mn-lt"/>
              </a:rPr>
              <a:t> </a:t>
            </a:r>
            <a:r>
              <a:rPr lang="cs-CZ" altLang="cs-CZ" sz="3100" dirty="0" err="1" smtClean="0">
                <a:latin typeface="+mn-lt"/>
              </a:rPr>
              <a:t>English</a:t>
            </a:r>
            <a:r>
              <a:rPr lang="cs-CZ" altLang="cs-CZ" sz="3100" dirty="0" smtClean="0">
                <a:latin typeface="+mn-lt"/>
              </a:rPr>
              <a:t>?</a:t>
            </a:r>
            <a:r>
              <a:rPr lang="cs-CZ" altLang="cs-CZ" sz="3200" dirty="0">
                <a:latin typeface="+mn-lt"/>
              </a:rPr>
              <a:t/>
            </a:r>
            <a:br>
              <a:rPr lang="cs-CZ" altLang="cs-CZ" sz="3200" dirty="0">
                <a:latin typeface="+mn-lt"/>
              </a:rPr>
            </a:br>
            <a:r>
              <a:rPr lang="cs-CZ" altLang="cs-CZ" sz="3200" dirty="0" smtClean="0">
                <a:latin typeface="+mn-lt"/>
              </a:rPr>
              <a:t/>
            </a:r>
            <a:br>
              <a:rPr lang="cs-CZ" altLang="cs-CZ" sz="3200" dirty="0" smtClean="0">
                <a:latin typeface="+mn-lt"/>
              </a:rPr>
            </a:br>
            <a:r>
              <a:rPr lang="cs-CZ" altLang="cs-CZ" sz="3200" dirty="0" smtClean="0">
                <a:latin typeface="+mn-lt"/>
              </a:rPr>
              <a:t/>
            </a:r>
            <a:br>
              <a:rPr lang="cs-CZ" altLang="cs-CZ" sz="3200" dirty="0" smtClean="0">
                <a:latin typeface="+mn-lt"/>
              </a:rPr>
            </a:br>
            <a:r>
              <a:rPr lang="cs-CZ" altLang="cs-CZ" sz="2800" dirty="0" smtClean="0">
                <a:latin typeface="+mn-lt"/>
              </a:rPr>
              <a:t/>
            </a:r>
            <a:br>
              <a:rPr lang="cs-CZ" altLang="cs-CZ" sz="2800" dirty="0" smtClean="0">
                <a:latin typeface="+mn-lt"/>
              </a:rPr>
            </a:br>
            <a:r>
              <a:rPr lang="cs-CZ" altLang="cs-CZ" sz="2800" dirty="0" smtClean="0">
                <a:latin typeface="+mn-lt"/>
              </a:rPr>
              <a:t/>
            </a:r>
            <a:br>
              <a:rPr lang="cs-CZ" altLang="cs-CZ" sz="2800" dirty="0" smtClean="0">
                <a:latin typeface="+mn-lt"/>
              </a:rPr>
            </a:br>
            <a:r>
              <a:rPr lang="cs-CZ" altLang="cs-CZ" sz="2800" dirty="0">
                <a:latin typeface="+mn-lt"/>
              </a:rPr>
              <a:t/>
            </a:r>
            <a:br>
              <a:rPr lang="cs-CZ" altLang="cs-CZ" sz="2800" dirty="0">
                <a:latin typeface="+mn-lt"/>
              </a:rPr>
            </a:br>
            <a:endParaRPr lang="cs-CZ" altLang="cs-CZ" sz="2800" dirty="0">
              <a:latin typeface="+mn-lt"/>
            </a:endParaRP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25775056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3994" y="841623"/>
            <a:ext cx="10515600" cy="1325563"/>
          </a:xfrm>
        </p:spPr>
        <p:txBody>
          <a:bodyPr/>
          <a:lstStyle/>
          <a:p>
            <a:pPr algn="r"/>
            <a:r>
              <a:rPr lang="cs-CZ" altLang="cs-CZ" dirty="0"/>
              <a:t/>
            </a:r>
            <a:br>
              <a:rPr lang="cs-CZ" altLang="cs-CZ" dirty="0"/>
            </a:br>
            <a:endParaRPr lang="cs-CZ" altLang="cs-CZ" dirty="0"/>
          </a:p>
        </p:txBody>
      </p:sp>
      <p:sp>
        <p:nvSpPr>
          <p:cNvPr id="189443" name="Rectangle 3"/>
          <p:cNvSpPr>
            <a:spLocks noGrp="1" noChangeArrowheads="1"/>
          </p:cNvSpPr>
          <p:nvPr>
            <p:ph type="body" idx="1"/>
          </p:nvPr>
        </p:nvSpPr>
        <p:spPr>
          <a:xfrm>
            <a:off x="523446" y="2012634"/>
            <a:ext cx="11311504" cy="4114800"/>
          </a:xfrm>
        </p:spPr>
        <p:txBody>
          <a:bodyPr>
            <a:normAutofit/>
          </a:bodyPr>
          <a:lstStyle/>
          <a:p>
            <a:pPr>
              <a:buFontTx/>
              <a:buNone/>
            </a:pPr>
            <a:endParaRPr lang="cs-CZ" altLang="cs-CZ" dirty="0"/>
          </a:p>
          <a:p>
            <a:pPr>
              <a:buFontTx/>
              <a:buNone/>
            </a:pPr>
            <a:r>
              <a:rPr lang="cs-CZ" altLang="cs-CZ" sz="9600" dirty="0"/>
              <a:t>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
        <p:nvSpPr>
          <p:cNvPr id="2" name="TextBox 1"/>
          <p:cNvSpPr txBox="1"/>
          <p:nvPr/>
        </p:nvSpPr>
        <p:spPr>
          <a:xfrm>
            <a:off x="623633" y="929914"/>
            <a:ext cx="6769237" cy="6586419"/>
          </a:xfrm>
          <a:prstGeom prst="rect">
            <a:avLst/>
          </a:prstGeom>
          <a:noFill/>
        </p:spPr>
        <p:txBody>
          <a:bodyPr wrap="square" rtlCol="0">
            <a:spAutoFit/>
          </a:bodyPr>
          <a:lstStyle/>
          <a:p>
            <a:r>
              <a:rPr lang="en-US" sz="3200" i="1" dirty="0" smtClean="0">
                <a:solidFill>
                  <a:srgbClr val="0000FF"/>
                </a:solidFill>
              </a:rPr>
              <a:t>Writing Emails</a:t>
            </a:r>
          </a:p>
          <a:p>
            <a:endParaRPr lang="en-US" sz="3200" dirty="0" smtClean="0"/>
          </a:p>
          <a:p>
            <a:endParaRPr lang="en-US" dirty="0"/>
          </a:p>
          <a:p>
            <a:r>
              <a:rPr lang="en-US" sz="2800" dirty="0" smtClean="0"/>
              <a:t>How often do you write emails as a teacher / lecturer?</a:t>
            </a:r>
          </a:p>
          <a:p>
            <a:endParaRPr lang="en-US" sz="2800" dirty="0"/>
          </a:p>
          <a:p>
            <a:endParaRPr lang="en-US" sz="2800" dirty="0" smtClean="0"/>
          </a:p>
          <a:p>
            <a:endParaRPr lang="en-US" sz="2800" dirty="0" smtClean="0"/>
          </a:p>
          <a:p>
            <a:r>
              <a:rPr lang="en-US" sz="2800" dirty="0" smtClean="0"/>
              <a:t>What problems / difficulties have you experienced?</a:t>
            </a:r>
            <a:endParaRPr lang="en-US" sz="28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descr="32bc768e3a675b6a4785c11f22d517b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034" y="952579"/>
            <a:ext cx="3553951" cy="4241244"/>
          </a:xfrm>
          <a:prstGeom prst="rect">
            <a:avLst/>
          </a:prstGeom>
        </p:spPr>
      </p:pic>
    </p:spTree>
    <p:extLst>
      <p:ext uri="{BB962C8B-B14F-4D97-AF65-F5344CB8AC3E}">
        <p14:creationId xmlns:p14="http://schemas.microsoft.com/office/powerpoint/2010/main" val="13392096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a:bodyPr>
          <a:lstStyle/>
          <a:p>
            <a:r>
              <a:rPr lang="cs-CZ" altLang="cs-CZ" sz="3200" i="1" dirty="0" err="1" smtClean="0">
                <a:solidFill>
                  <a:srgbClr val="0000FF"/>
                </a:solidFill>
                <a:latin typeface="+mn-lt"/>
              </a:rPr>
              <a:t>What</a:t>
            </a:r>
            <a:r>
              <a:rPr lang="cs-CZ" altLang="cs-CZ" sz="3200" i="1" dirty="0" smtClean="0">
                <a:solidFill>
                  <a:srgbClr val="0000FF"/>
                </a:solidFill>
                <a:latin typeface="+mn-lt"/>
              </a:rPr>
              <a:t> do </a:t>
            </a:r>
            <a:r>
              <a:rPr lang="cs-CZ" altLang="cs-CZ" sz="3200" i="1" dirty="0" err="1" smtClean="0">
                <a:solidFill>
                  <a:srgbClr val="0000FF"/>
                </a:solidFill>
                <a:latin typeface="+mn-lt"/>
              </a:rPr>
              <a:t>you</a:t>
            </a:r>
            <a:r>
              <a:rPr lang="cs-CZ" altLang="cs-CZ" sz="3200" i="1" dirty="0" smtClean="0">
                <a:solidFill>
                  <a:srgbClr val="0000FF"/>
                </a:solidFill>
                <a:latin typeface="+mn-lt"/>
              </a:rPr>
              <a:t> </a:t>
            </a:r>
            <a:r>
              <a:rPr lang="cs-CZ" altLang="cs-CZ" sz="3200" i="1" dirty="0" err="1" smtClean="0">
                <a:solidFill>
                  <a:srgbClr val="0000FF"/>
                </a:solidFill>
                <a:latin typeface="+mn-lt"/>
              </a:rPr>
              <a:t>think</a:t>
            </a:r>
            <a:r>
              <a:rPr lang="cs-CZ" altLang="cs-CZ" sz="3200" i="1" dirty="0" smtClean="0">
                <a:solidFill>
                  <a:srgbClr val="0000FF"/>
                </a:solidFill>
                <a:latin typeface="+mn-lt"/>
              </a:rPr>
              <a:t> </a:t>
            </a:r>
            <a:r>
              <a:rPr lang="cs-CZ" altLang="cs-CZ" sz="3200" i="1" dirty="0" err="1" smtClean="0">
                <a:solidFill>
                  <a:srgbClr val="0000FF"/>
                </a:solidFill>
                <a:latin typeface="+mn-lt"/>
              </a:rPr>
              <a:t>of</a:t>
            </a:r>
            <a:r>
              <a:rPr lang="cs-CZ" altLang="cs-CZ" sz="3200" i="1" dirty="0" smtClean="0">
                <a:solidFill>
                  <a:srgbClr val="0000FF"/>
                </a:solidFill>
                <a:latin typeface="+mn-lt"/>
              </a:rPr>
              <a:t> </a:t>
            </a:r>
            <a:r>
              <a:rPr lang="cs-CZ" altLang="cs-CZ" sz="3200" i="1" dirty="0" err="1" smtClean="0">
                <a:solidFill>
                  <a:srgbClr val="0000FF"/>
                </a:solidFill>
                <a:latin typeface="+mn-lt"/>
              </a:rPr>
              <a:t>the</a:t>
            </a:r>
            <a:r>
              <a:rPr lang="cs-CZ" altLang="cs-CZ" sz="3200" i="1" dirty="0" smtClean="0">
                <a:solidFill>
                  <a:srgbClr val="0000FF"/>
                </a:solidFill>
                <a:latin typeface="+mn-lt"/>
              </a:rPr>
              <a:t> email </a:t>
            </a:r>
            <a:r>
              <a:rPr lang="cs-CZ" altLang="cs-CZ" sz="3200" i="1" dirty="0" err="1" smtClean="0">
                <a:solidFill>
                  <a:srgbClr val="0000FF"/>
                </a:solidFill>
                <a:latin typeface="+mn-lt"/>
              </a:rPr>
              <a:t>below</a:t>
            </a:r>
            <a:r>
              <a:rPr lang="cs-CZ" altLang="cs-CZ" sz="3200" i="1" dirty="0">
                <a:solidFill>
                  <a:srgbClr val="0000FF"/>
                </a:solidFill>
                <a:latin typeface="+mn-lt"/>
              </a:rPr>
              <a:t>?</a:t>
            </a:r>
          </a:p>
        </p:txBody>
      </p:sp>
      <p:sp>
        <p:nvSpPr>
          <p:cNvPr id="189443" name="Rectangle 3"/>
          <p:cNvSpPr>
            <a:spLocks noGrp="1" noChangeArrowheads="1"/>
          </p:cNvSpPr>
          <p:nvPr>
            <p:ph type="body" idx="1"/>
          </p:nvPr>
        </p:nvSpPr>
        <p:spPr>
          <a:xfrm>
            <a:off x="951412" y="1689379"/>
            <a:ext cx="10515599" cy="4517114"/>
          </a:xfrm>
        </p:spPr>
        <p:txBody>
          <a:bodyPr>
            <a:normAutofit fontScale="92500" lnSpcReduction="10000"/>
          </a:bodyPr>
          <a:lstStyle/>
          <a:p>
            <a:pPr marL="0" indent="0">
              <a:buNone/>
            </a:pPr>
            <a:r>
              <a:rPr lang="cs-CZ" sz="2600" dirty="0" err="1" smtClean="0"/>
              <a:t>Dear</a:t>
            </a:r>
            <a:r>
              <a:rPr lang="cs-CZ" sz="2600" dirty="0" smtClean="0"/>
              <a:t> </a:t>
            </a:r>
            <a:r>
              <a:rPr lang="cs-CZ" sz="2600" dirty="0"/>
              <a:t>Peter, </a:t>
            </a:r>
          </a:p>
          <a:p>
            <a:pPr marL="0" indent="0">
              <a:buNone/>
            </a:pPr>
            <a:endParaRPr lang="cs-CZ" sz="2600" dirty="0" smtClean="0"/>
          </a:p>
          <a:p>
            <a:pPr marL="0" indent="0">
              <a:buNone/>
            </a:pPr>
            <a:r>
              <a:rPr lang="cs-CZ" sz="2600" dirty="0" smtClean="0"/>
              <a:t>many </a:t>
            </a:r>
            <a:r>
              <a:rPr lang="cs-CZ" sz="2600" dirty="0" err="1"/>
              <a:t>greetings</a:t>
            </a:r>
            <a:r>
              <a:rPr lang="cs-CZ" sz="2600" dirty="0"/>
              <a:t> </a:t>
            </a:r>
            <a:r>
              <a:rPr lang="cs-CZ" sz="2600" dirty="0" err="1"/>
              <a:t>from</a:t>
            </a:r>
            <a:r>
              <a:rPr lang="cs-CZ" sz="2600" dirty="0"/>
              <a:t> </a:t>
            </a:r>
            <a:r>
              <a:rPr lang="cs-CZ" sz="2600" dirty="0" err="1"/>
              <a:t>the</a:t>
            </a:r>
            <a:r>
              <a:rPr lang="cs-CZ" sz="2600" dirty="0"/>
              <a:t> </a:t>
            </a:r>
            <a:r>
              <a:rPr lang="cs-CZ" sz="2600" dirty="0" err="1"/>
              <a:t>research</a:t>
            </a:r>
            <a:r>
              <a:rPr lang="cs-CZ" sz="2600" dirty="0"/>
              <a:t> centre </a:t>
            </a:r>
            <a:r>
              <a:rPr lang="cs-CZ" sz="2600" dirty="0" err="1"/>
              <a:t>here</a:t>
            </a:r>
            <a:r>
              <a:rPr lang="cs-CZ" sz="2600" dirty="0"/>
              <a:t> and I hope </a:t>
            </a:r>
            <a:r>
              <a:rPr lang="cs-CZ" sz="2600" dirty="0" err="1"/>
              <a:t>that</a:t>
            </a:r>
            <a:r>
              <a:rPr lang="cs-CZ" sz="2600" dirty="0"/>
              <a:t> </a:t>
            </a:r>
            <a:r>
              <a:rPr lang="cs-CZ" sz="2600" dirty="0" err="1"/>
              <a:t>everything</a:t>
            </a:r>
            <a:r>
              <a:rPr lang="cs-CZ" sz="2600" dirty="0"/>
              <a:t> </a:t>
            </a:r>
            <a:r>
              <a:rPr lang="cs-CZ" sz="2600" dirty="0" err="1"/>
              <a:t>is</a:t>
            </a:r>
            <a:r>
              <a:rPr lang="cs-CZ" sz="2600" dirty="0"/>
              <a:t> OK </a:t>
            </a:r>
            <a:r>
              <a:rPr lang="cs-CZ" sz="2600" dirty="0" err="1"/>
              <a:t>with</a:t>
            </a:r>
            <a:r>
              <a:rPr lang="cs-CZ" sz="2600" dirty="0"/>
              <a:t> </a:t>
            </a:r>
            <a:r>
              <a:rPr lang="cs-CZ" sz="2600" dirty="0" err="1"/>
              <a:t>you</a:t>
            </a:r>
            <a:r>
              <a:rPr lang="cs-CZ" sz="2600" dirty="0"/>
              <a:t>. I </a:t>
            </a:r>
            <a:r>
              <a:rPr lang="cs-CZ" sz="2600" dirty="0" err="1"/>
              <a:t>am</a:t>
            </a:r>
            <a:r>
              <a:rPr lang="cs-CZ" sz="2600" dirty="0"/>
              <a:t> </a:t>
            </a:r>
            <a:r>
              <a:rPr lang="cs-CZ" sz="2600" dirty="0" err="1"/>
              <a:t>contacting</a:t>
            </a:r>
            <a:r>
              <a:rPr lang="cs-CZ" sz="2600" dirty="0"/>
              <a:t> </a:t>
            </a:r>
            <a:r>
              <a:rPr lang="cs-CZ" sz="2600" dirty="0" err="1"/>
              <a:t>you</a:t>
            </a:r>
            <a:r>
              <a:rPr lang="cs-CZ" sz="2600" dirty="0"/>
              <a:t> to </a:t>
            </a:r>
            <a:r>
              <a:rPr lang="cs-CZ" sz="2600" dirty="0" err="1"/>
              <a:t>clarify</a:t>
            </a:r>
            <a:r>
              <a:rPr lang="cs-CZ" sz="2600" dirty="0"/>
              <a:t> </a:t>
            </a:r>
            <a:r>
              <a:rPr lang="cs-CZ" sz="2600" dirty="0" err="1"/>
              <a:t>the</a:t>
            </a:r>
            <a:r>
              <a:rPr lang="cs-CZ" sz="2600" dirty="0"/>
              <a:t> </a:t>
            </a:r>
            <a:r>
              <a:rPr lang="cs-CZ" sz="2600" dirty="0" err="1"/>
              <a:t>situation</a:t>
            </a:r>
            <a:r>
              <a:rPr lang="cs-CZ" sz="2600" dirty="0"/>
              <a:t> </a:t>
            </a:r>
            <a:r>
              <a:rPr lang="cs-CZ" sz="2600" dirty="0" err="1"/>
              <a:t>regarding</a:t>
            </a:r>
            <a:r>
              <a:rPr lang="cs-CZ" sz="2600" dirty="0"/>
              <a:t> </a:t>
            </a:r>
            <a:r>
              <a:rPr lang="cs-CZ" sz="2600" dirty="0" err="1"/>
              <a:t>experiments</a:t>
            </a:r>
            <a:r>
              <a:rPr lang="cs-CZ" sz="2600" dirty="0"/>
              <a:t> done by </a:t>
            </a:r>
            <a:r>
              <a:rPr lang="cs-CZ" sz="2600" dirty="0" err="1"/>
              <a:t>our</a:t>
            </a:r>
            <a:r>
              <a:rPr lang="cs-CZ" sz="2600" dirty="0"/>
              <a:t> student </a:t>
            </a:r>
            <a:r>
              <a:rPr lang="cs-CZ" sz="2600" dirty="0" err="1"/>
              <a:t>during</a:t>
            </a:r>
            <a:r>
              <a:rPr lang="cs-CZ" sz="2600" dirty="0"/>
              <a:t> her </a:t>
            </a:r>
            <a:r>
              <a:rPr lang="cs-CZ" sz="2600" dirty="0" err="1"/>
              <a:t>stay</a:t>
            </a:r>
            <a:r>
              <a:rPr lang="cs-CZ" sz="2600" dirty="0"/>
              <a:t> in </a:t>
            </a:r>
            <a:r>
              <a:rPr lang="cs-CZ" sz="2600" dirty="0" err="1"/>
              <a:t>your</a:t>
            </a:r>
            <a:r>
              <a:rPr lang="cs-CZ" sz="2600" dirty="0"/>
              <a:t> </a:t>
            </a:r>
            <a:r>
              <a:rPr lang="cs-CZ" sz="2600" dirty="0" err="1"/>
              <a:t>lab</a:t>
            </a:r>
            <a:r>
              <a:rPr lang="cs-CZ" sz="2600" dirty="0"/>
              <a:t> (</a:t>
            </a:r>
            <a:r>
              <a:rPr lang="cs-CZ" sz="2600" dirty="0" err="1"/>
              <a:t>April</a:t>
            </a:r>
            <a:r>
              <a:rPr lang="cs-CZ" sz="2600" dirty="0"/>
              <a:t> 2018). </a:t>
            </a:r>
            <a:r>
              <a:rPr lang="cs-CZ" sz="2600" dirty="0" err="1"/>
              <a:t>Unfortunately</a:t>
            </a:r>
            <a:r>
              <a:rPr lang="cs-CZ" sz="2600" dirty="0"/>
              <a:t>, </a:t>
            </a:r>
            <a:r>
              <a:rPr lang="cs-CZ" sz="2600" dirty="0" err="1"/>
              <a:t>communication</a:t>
            </a:r>
            <a:r>
              <a:rPr lang="cs-CZ" sz="2600" dirty="0"/>
              <a:t> </a:t>
            </a:r>
            <a:r>
              <a:rPr lang="cs-CZ" sz="2600" dirty="0" err="1"/>
              <a:t>with</a:t>
            </a:r>
            <a:r>
              <a:rPr lang="cs-CZ" sz="2600" dirty="0"/>
              <a:t> her </a:t>
            </a:r>
            <a:r>
              <a:rPr lang="cs-CZ" sz="2600" dirty="0" err="1"/>
              <a:t>was</a:t>
            </a:r>
            <a:r>
              <a:rPr lang="cs-CZ" sz="2600" dirty="0"/>
              <a:t> a </a:t>
            </a:r>
            <a:r>
              <a:rPr lang="cs-CZ" sz="2600" dirty="0" err="1"/>
              <a:t>little</a:t>
            </a:r>
            <a:r>
              <a:rPr lang="cs-CZ" sz="2600" dirty="0"/>
              <a:t> </a:t>
            </a:r>
            <a:r>
              <a:rPr lang="cs-CZ" sz="2600" dirty="0" err="1"/>
              <a:t>difficult</a:t>
            </a:r>
            <a:r>
              <a:rPr lang="cs-CZ" sz="2600" dirty="0"/>
              <a:t> </a:t>
            </a:r>
            <a:r>
              <a:rPr lang="cs-CZ" sz="2600" dirty="0" err="1"/>
              <a:t>since</a:t>
            </a:r>
            <a:r>
              <a:rPr lang="cs-CZ" sz="2600" dirty="0"/>
              <a:t> last </a:t>
            </a:r>
            <a:r>
              <a:rPr lang="cs-CZ" sz="2600" dirty="0" err="1"/>
              <a:t>year</a:t>
            </a:r>
            <a:r>
              <a:rPr lang="cs-CZ" sz="2600" dirty="0"/>
              <a:t> and her study </a:t>
            </a:r>
            <a:r>
              <a:rPr lang="cs-CZ" sz="2600" dirty="0" err="1"/>
              <a:t>at</a:t>
            </a:r>
            <a:r>
              <a:rPr lang="cs-CZ" sz="2600" dirty="0"/>
              <a:t> </a:t>
            </a:r>
            <a:r>
              <a:rPr lang="cs-CZ" sz="2600" dirty="0" err="1"/>
              <a:t>our</a:t>
            </a:r>
            <a:r>
              <a:rPr lang="cs-CZ" sz="2600" dirty="0"/>
              <a:t> university has </a:t>
            </a:r>
            <a:r>
              <a:rPr lang="cs-CZ" sz="2600" dirty="0" err="1"/>
              <a:t>been</a:t>
            </a:r>
            <a:r>
              <a:rPr lang="cs-CZ" sz="2600" dirty="0"/>
              <a:t> </a:t>
            </a:r>
            <a:r>
              <a:rPr lang="cs-CZ" sz="2600" dirty="0" err="1"/>
              <a:t>cancelled</a:t>
            </a:r>
            <a:r>
              <a:rPr lang="cs-CZ" sz="2600" dirty="0"/>
              <a:t> </a:t>
            </a:r>
            <a:r>
              <a:rPr lang="cs-CZ" sz="2600" dirty="0" err="1"/>
              <a:t>this</a:t>
            </a:r>
            <a:r>
              <a:rPr lang="cs-CZ" sz="2600" dirty="0"/>
              <a:t> </a:t>
            </a:r>
            <a:r>
              <a:rPr lang="cs-CZ" sz="2600" dirty="0" err="1"/>
              <a:t>month</a:t>
            </a:r>
            <a:r>
              <a:rPr lang="cs-CZ" sz="2600" dirty="0"/>
              <a:t>. </a:t>
            </a:r>
            <a:r>
              <a:rPr lang="cs-CZ" sz="2600" dirty="0" err="1"/>
              <a:t>However</a:t>
            </a:r>
            <a:r>
              <a:rPr lang="cs-CZ" sz="2600" dirty="0"/>
              <a:t>, </a:t>
            </a:r>
            <a:r>
              <a:rPr lang="cs-CZ" sz="2600" dirty="0" err="1"/>
              <a:t>it</a:t>
            </a:r>
            <a:r>
              <a:rPr lang="cs-CZ" sz="2600" dirty="0"/>
              <a:t> </a:t>
            </a:r>
            <a:r>
              <a:rPr lang="cs-CZ" sz="2600" dirty="0" err="1"/>
              <a:t>would</a:t>
            </a:r>
            <a:r>
              <a:rPr lang="cs-CZ" sz="2600" dirty="0"/>
              <a:t> </a:t>
            </a:r>
            <a:r>
              <a:rPr lang="cs-CZ" sz="2600" dirty="0" err="1"/>
              <a:t>be</a:t>
            </a:r>
            <a:r>
              <a:rPr lang="cs-CZ" sz="2600" dirty="0"/>
              <a:t> a pity to </a:t>
            </a:r>
            <a:r>
              <a:rPr lang="cs-CZ" sz="2600" dirty="0" err="1"/>
              <a:t>throw</a:t>
            </a:r>
            <a:r>
              <a:rPr lang="cs-CZ" sz="2600" dirty="0"/>
              <a:t> </a:t>
            </a:r>
            <a:r>
              <a:rPr lang="cs-CZ" sz="2600" dirty="0" err="1"/>
              <a:t>away</a:t>
            </a:r>
            <a:r>
              <a:rPr lang="cs-CZ" sz="2600" dirty="0"/>
              <a:t> </a:t>
            </a:r>
            <a:r>
              <a:rPr lang="cs-CZ" sz="2600" dirty="0" err="1"/>
              <a:t>all</a:t>
            </a:r>
            <a:r>
              <a:rPr lang="cs-CZ" sz="2600" dirty="0"/>
              <a:t> </a:t>
            </a:r>
            <a:r>
              <a:rPr lang="cs-CZ" sz="2600" dirty="0" err="1"/>
              <a:t>the</a:t>
            </a:r>
            <a:r>
              <a:rPr lang="cs-CZ" sz="2600" dirty="0"/>
              <a:t> </a:t>
            </a:r>
            <a:r>
              <a:rPr lang="cs-CZ" sz="2600" dirty="0" err="1"/>
              <a:t>results</a:t>
            </a:r>
            <a:r>
              <a:rPr lang="cs-CZ" sz="2600" dirty="0"/>
              <a:t>. </a:t>
            </a:r>
            <a:r>
              <a:rPr lang="cs-CZ" sz="2600" dirty="0" err="1"/>
              <a:t>Would</a:t>
            </a:r>
            <a:r>
              <a:rPr lang="cs-CZ" sz="2600" dirty="0"/>
              <a:t> </a:t>
            </a:r>
            <a:r>
              <a:rPr lang="cs-CZ" sz="2600" dirty="0" err="1"/>
              <a:t>it</a:t>
            </a:r>
            <a:r>
              <a:rPr lang="cs-CZ" sz="2600" dirty="0"/>
              <a:t> </a:t>
            </a:r>
            <a:r>
              <a:rPr lang="cs-CZ" sz="2600" dirty="0" err="1"/>
              <a:t>be</a:t>
            </a:r>
            <a:r>
              <a:rPr lang="cs-CZ" sz="2600" dirty="0"/>
              <a:t> </a:t>
            </a:r>
            <a:r>
              <a:rPr lang="cs-CZ" sz="2600" dirty="0" err="1"/>
              <a:t>possible</a:t>
            </a:r>
            <a:r>
              <a:rPr lang="cs-CZ" sz="2600" dirty="0"/>
              <a:t> </a:t>
            </a:r>
            <a:r>
              <a:rPr lang="cs-CZ" sz="2600" dirty="0" err="1"/>
              <a:t>for</a:t>
            </a:r>
            <a:r>
              <a:rPr lang="cs-CZ" sz="2600" dirty="0"/>
              <a:t> </a:t>
            </a:r>
            <a:r>
              <a:rPr lang="cs-CZ" sz="2600" dirty="0" err="1"/>
              <a:t>you</a:t>
            </a:r>
            <a:r>
              <a:rPr lang="cs-CZ" sz="2600" dirty="0"/>
              <a:t> to </a:t>
            </a:r>
            <a:r>
              <a:rPr lang="cs-CZ" sz="2600" dirty="0" err="1"/>
              <a:t>send</a:t>
            </a:r>
            <a:r>
              <a:rPr lang="cs-CZ" sz="2600" dirty="0"/>
              <a:t> </a:t>
            </a:r>
            <a:r>
              <a:rPr lang="cs-CZ" sz="2600" dirty="0" err="1"/>
              <a:t>me</a:t>
            </a:r>
            <a:r>
              <a:rPr lang="cs-CZ" sz="2600" dirty="0"/>
              <a:t> </a:t>
            </a:r>
            <a:r>
              <a:rPr lang="cs-CZ" sz="2600" dirty="0" err="1"/>
              <a:t>all</a:t>
            </a:r>
            <a:r>
              <a:rPr lang="cs-CZ" sz="2600" dirty="0"/>
              <a:t> </a:t>
            </a:r>
            <a:r>
              <a:rPr lang="cs-CZ" sz="2600" dirty="0" err="1"/>
              <a:t>the</a:t>
            </a:r>
            <a:r>
              <a:rPr lang="cs-CZ" sz="2600" dirty="0"/>
              <a:t> </a:t>
            </a:r>
            <a:r>
              <a:rPr lang="cs-CZ" sz="2600" dirty="0" err="1"/>
              <a:t>results</a:t>
            </a:r>
            <a:r>
              <a:rPr lang="cs-CZ" sz="2600" dirty="0"/>
              <a:t> </a:t>
            </a:r>
            <a:r>
              <a:rPr lang="cs-CZ" sz="2600" dirty="0" err="1"/>
              <a:t>obtained</a:t>
            </a:r>
            <a:r>
              <a:rPr lang="cs-CZ" sz="2600" dirty="0"/>
              <a:t> </a:t>
            </a:r>
            <a:r>
              <a:rPr lang="cs-CZ" sz="2600" dirty="0" err="1"/>
              <a:t>during</a:t>
            </a:r>
            <a:r>
              <a:rPr lang="cs-CZ" sz="2600" dirty="0"/>
              <a:t> her </a:t>
            </a:r>
            <a:r>
              <a:rPr lang="cs-CZ" sz="2600" dirty="0" err="1"/>
              <a:t>stay</a:t>
            </a:r>
            <a:r>
              <a:rPr lang="cs-CZ" sz="2600" dirty="0"/>
              <a:t> in </a:t>
            </a:r>
            <a:r>
              <a:rPr lang="cs-CZ" sz="2600" dirty="0" err="1"/>
              <a:t>your</a:t>
            </a:r>
            <a:r>
              <a:rPr lang="cs-CZ" sz="2600" dirty="0"/>
              <a:t> </a:t>
            </a:r>
            <a:r>
              <a:rPr lang="cs-CZ" sz="2600" dirty="0" err="1"/>
              <a:t>lab</a:t>
            </a:r>
            <a:r>
              <a:rPr lang="cs-CZ" sz="2600" dirty="0" smtClean="0"/>
              <a:t>?</a:t>
            </a:r>
          </a:p>
          <a:p>
            <a:pPr marL="0" indent="0">
              <a:buNone/>
            </a:pPr>
            <a:r>
              <a:rPr lang="cs-CZ" sz="2600" dirty="0" smtClean="0"/>
              <a:t> </a:t>
            </a:r>
            <a:endParaRPr lang="cs-CZ" sz="2600" dirty="0"/>
          </a:p>
          <a:p>
            <a:pPr marL="0" indent="0">
              <a:buNone/>
            </a:pPr>
            <a:r>
              <a:rPr lang="cs-CZ" sz="2600" dirty="0" err="1"/>
              <a:t>Thank</a:t>
            </a:r>
            <a:r>
              <a:rPr lang="cs-CZ" sz="2600" dirty="0"/>
              <a:t> </a:t>
            </a:r>
            <a:r>
              <a:rPr lang="cs-CZ" sz="2600" dirty="0" err="1"/>
              <a:t>you</a:t>
            </a:r>
            <a:r>
              <a:rPr lang="cs-CZ" sz="2600" dirty="0"/>
              <a:t> and </a:t>
            </a:r>
            <a:r>
              <a:rPr lang="cs-CZ" sz="2600" dirty="0" err="1"/>
              <a:t>wish</a:t>
            </a:r>
            <a:r>
              <a:rPr lang="cs-CZ" sz="2600" dirty="0"/>
              <a:t> </a:t>
            </a:r>
            <a:r>
              <a:rPr lang="cs-CZ" sz="2600" dirty="0" err="1"/>
              <a:t>you</a:t>
            </a:r>
            <a:r>
              <a:rPr lang="cs-CZ" sz="2600" dirty="0"/>
              <a:t> a nice </a:t>
            </a:r>
            <a:r>
              <a:rPr lang="cs-CZ" sz="2600" dirty="0" err="1"/>
              <a:t>day</a:t>
            </a:r>
            <a:r>
              <a:rPr lang="cs-CZ" sz="2600" dirty="0"/>
              <a:t>! </a:t>
            </a:r>
            <a:endParaRPr lang="cs-CZ" sz="2600" dirty="0" smtClean="0"/>
          </a:p>
          <a:p>
            <a:pPr marL="0" indent="0">
              <a:buNone/>
            </a:pPr>
            <a:r>
              <a:rPr lang="cs-CZ" sz="2600" dirty="0" smtClean="0"/>
              <a:t>Jirka </a:t>
            </a:r>
            <a:endParaRPr lang="cs-CZ" sz="2600" dirty="0"/>
          </a:p>
          <a:p>
            <a:pPr marL="0" indent="0">
              <a:buNone/>
            </a:pPr>
            <a:endParaRPr lang="cs-CZ" altLang="cs-CZ" sz="4000"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24850765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a:bodyPr>
          <a:lstStyle/>
          <a:p>
            <a:r>
              <a:rPr lang="cs-CZ" altLang="cs-CZ" sz="3200" i="1" dirty="0" err="1" smtClean="0">
                <a:solidFill>
                  <a:srgbClr val="0000FF"/>
                </a:solidFill>
                <a:latin typeface="+mn-lt"/>
              </a:rPr>
              <a:t>How</a:t>
            </a:r>
            <a:r>
              <a:rPr lang="cs-CZ" altLang="cs-CZ" sz="3200" i="1" dirty="0" smtClean="0">
                <a:solidFill>
                  <a:srgbClr val="0000FF"/>
                </a:solidFill>
                <a:latin typeface="+mn-lt"/>
              </a:rPr>
              <a:t> </a:t>
            </a:r>
            <a:r>
              <a:rPr lang="cs-CZ" altLang="cs-CZ" sz="3200" i="1" dirty="0" err="1" smtClean="0">
                <a:solidFill>
                  <a:srgbClr val="0000FF"/>
                </a:solidFill>
                <a:latin typeface="+mn-lt"/>
              </a:rPr>
              <a:t>would</a:t>
            </a:r>
            <a:r>
              <a:rPr lang="cs-CZ" altLang="cs-CZ" sz="3200" i="1" dirty="0" smtClean="0">
                <a:solidFill>
                  <a:srgbClr val="0000FF"/>
                </a:solidFill>
                <a:latin typeface="+mn-lt"/>
              </a:rPr>
              <a:t> </a:t>
            </a:r>
            <a:r>
              <a:rPr lang="cs-CZ" altLang="cs-CZ" sz="3200" i="1" dirty="0" err="1" smtClean="0">
                <a:solidFill>
                  <a:srgbClr val="0000FF"/>
                </a:solidFill>
                <a:latin typeface="+mn-lt"/>
              </a:rPr>
              <a:t>you</a:t>
            </a:r>
            <a:r>
              <a:rPr lang="cs-CZ" altLang="cs-CZ" sz="3200" i="1" dirty="0" smtClean="0">
                <a:solidFill>
                  <a:srgbClr val="0000FF"/>
                </a:solidFill>
                <a:latin typeface="+mn-lt"/>
              </a:rPr>
              <a:t> </a:t>
            </a:r>
            <a:r>
              <a:rPr lang="cs-CZ" altLang="cs-CZ" sz="3200" i="1" dirty="0" err="1" smtClean="0">
                <a:solidFill>
                  <a:srgbClr val="0000FF"/>
                </a:solidFill>
                <a:latin typeface="+mn-lt"/>
              </a:rPr>
              <a:t>classify</a:t>
            </a:r>
            <a:r>
              <a:rPr lang="cs-CZ" altLang="cs-CZ" sz="3200" i="1" dirty="0" smtClean="0">
                <a:solidFill>
                  <a:srgbClr val="0000FF"/>
                </a:solidFill>
                <a:latin typeface="+mn-lt"/>
              </a:rPr>
              <a:t> </a:t>
            </a:r>
            <a:r>
              <a:rPr lang="cs-CZ" altLang="cs-CZ" sz="3200" i="1" dirty="0" err="1" smtClean="0">
                <a:solidFill>
                  <a:srgbClr val="0000FF"/>
                </a:solidFill>
                <a:latin typeface="+mn-lt"/>
              </a:rPr>
              <a:t>it</a:t>
            </a:r>
            <a:r>
              <a:rPr lang="cs-CZ" altLang="cs-CZ" sz="3200" i="1" dirty="0" smtClean="0">
                <a:solidFill>
                  <a:srgbClr val="0000FF"/>
                </a:solidFill>
                <a:latin typeface="+mn-lt"/>
              </a:rPr>
              <a:t>? </a:t>
            </a:r>
            <a:endParaRPr lang="cs-CZ" altLang="cs-CZ" sz="3200" i="1" dirty="0">
              <a:solidFill>
                <a:srgbClr val="0000FF"/>
              </a:solidFill>
              <a:latin typeface="+mn-lt"/>
            </a:endParaRPr>
          </a:p>
        </p:txBody>
      </p:sp>
      <p:sp>
        <p:nvSpPr>
          <p:cNvPr id="189443" name="Rectangle 3"/>
          <p:cNvSpPr>
            <a:spLocks noGrp="1" noChangeArrowheads="1"/>
          </p:cNvSpPr>
          <p:nvPr>
            <p:ph type="body" idx="1"/>
          </p:nvPr>
        </p:nvSpPr>
        <p:spPr>
          <a:xfrm>
            <a:off x="951412" y="1735982"/>
            <a:ext cx="10515599" cy="4264222"/>
          </a:xfrm>
        </p:spPr>
        <p:txBody>
          <a:bodyPr>
            <a:normAutofit fontScale="92500" lnSpcReduction="20000"/>
          </a:bodyPr>
          <a:lstStyle/>
          <a:p>
            <a:pPr marL="0" indent="0">
              <a:buNone/>
            </a:pPr>
            <a:r>
              <a:rPr lang="cs-CZ" sz="2600" dirty="0" err="1"/>
              <a:t>Dear</a:t>
            </a:r>
            <a:r>
              <a:rPr lang="cs-CZ" sz="2600" dirty="0"/>
              <a:t> </a:t>
            </a:r>
            <a:r>
              <a:rPr lang="cs-CZ" sz="2600" dirty="0">
                <a:solidFill>
                  <a:srgbClr val="3366FF"/>
                </a:solidFill>
              </a:rPr>
              <a:t>Peter</a:t>
            </a:r>
            <a:r>
              <a:rPr lang="cs-CZ" sz="2600" dirty="0"/>
              <a:t>, </a:t>
            </a:r>
          </a:p>
          <a:p>
            <a:pPr marL="0" indent="0">
              <a:buNone/>
            </a:pPr>
            <a:endParaRPr lang="cs-CZ" dirty="0"/>
          </a:p>
          <a:p>
            <a:pPr marL="0" indent="0">
              <a:buNone/>
            </a:pPr>
            <a:r>
              <a:rPr lang="cs-CZ" sz="2600" dirty="0">
                <a:solidFill>
                  <a:srgbClr val="3366FF"/>
                </a:solidFill>
              </a:rPr>
              <a:t>many </a:t>
            </a:r>
            <a:r>
              <a:rPr lang="cs-CZ" sz="2600" dirty="0" err="1">
                <a:solidFill>
                  <a:srgbClr val="3366FF"/>
                </a:solidFill>
              </a:rPr>
              <a:t>greetings</a:t>
            </a:r>
            <a:r>
              <a:rPr lang="cs-CZ" sz="2600" dirty="0">
                <a:solidFill>
                  <a:srgbClr val="3366FF"/>
                </a:solidFill>
              </a:rPr>
              <a:t> </a:t>
            </a:r>
            <a:r>
              <a:rPr lang="cs-CZ" sz="2600" dirty="0" err="1">
                <a:solidFill>
                  <a:srgbClr val="3366FF"/>
                </a:solidFill>
              </a:rPr>
              <a:t>from</a:t>
            </a:r>
            <a:r>
              <a:rPr lang="cs-CZ" sz="2600" dirty="0">
                <a:solidFill>
                  <a:srgbClr val="3366FF"/>
                </a:solidFill>
              </a:rPr>
              <a:t> </a:t>
            </a:r>
            <a:r>
              <a:rPr lang="cs-CZ" sz="2600" dirty="0" err="1">
                <a:solidFill>
                  <a:srgbClr val="3366FF"/>
                </a:solidFill>
              </a:rPr>
              <a:t>the</a:t>
            </a:r>
            <a:r>
              <a:rPr lang="cs-CZ" sz="2600" dirty="0">
                <a:solidFill>
                  <a:srgbClr val="3366FF"/>
                </a:solidFill>
              </a:rPr>
              <a:t> </a:t>
            </a:r>
            <a:r>
              <a:rPr lang="cs-CZ" sz="2600" dirty="0" err="1">
                <a:solidFill>
                  <a:srgbClr val="3366FF"/>
                </a:solidFill>
              </a:rPr>
              <a:t>research</a:t>
            </a:r>
            <a:r>
              <a:rPr lang="cs-CZ" sz="2600" dirty="0">
                <a:solidFill>
                  <a:srgbClr val="3366FF"/>
                </a:solidFill>
              </a:rPr>
              <a:t> centre </a:t>
            </a:r>
            <a:r>
              <a:rPr lang="cs-CZ" sz="2600" dirty="0" err="1">
                <a:solidFill>
                  <a:srgbClr val="3366FF"/>
                </a:solidFill>
              </a:rPr>
              <a:t>here</a:t>
            </a:r>
            <a:r>
              <a:rPr lang="cs-CZ" sz="2600" dirty="0">
                <a:solidFill>
                  <a:srgbClr val="3366FF"/>
                </a:solidFill>
              </a:rPr>
              <a:t> and I hope </a:t>
            </a:r>
            <a:r>
              <a:rPr lang="cs-CZ" sz="2600" dirty="0" err="1">
                <a:solidFill>
                  <a:srgbClr val="3366FF"/>
                </a:solidFill>
              </a:rPr>
              <a:t>that</a:t>
            </a:r>
            <a:r>
              <a:rPr lang="cs-CZ" sz="2600" dirty="0">
                <a:solidFill>
                  <a:srgbClr val="3366FF"/>
                </a:solidFill>
              </a:rPr>
              <a:t> </a:t>
            </a:r>
            <a:r>
              <a:rPr lang="cs-CZ" sz="2600" dirty="0" err="1">
                <a:solidFill>
                  <a:srgbClr val="3366FF"/>
                </a:solidFill>
              </a:rPr>
              <a:t>everything</a:t>
            </a:r>
            <a:r>
              <a:rPr lang="cs-CZ" sz="2600" dirty="0">
                <a:solidFill>
                  <a:srgbClr val="3366FF"/>
                </a:solidFill>
              </a:rPr>
              <a:t> </a:t>
            </a:r>
            <a:r>
              <a:rPr lang="cs-CZ" sz="2600" dirty="0" err="1">
                <a:solidFill>
                  <a:srgbClr val="3366FF"/>
                </a:solidFill>
              </a:rPr>
              <a:t>is</a:t>
            </a:r>
            <a:r>
              <a:rPr lang="cs-CZ" sz="2600" dirty="0">
                <a:solidFill>
                  <a:srgbClr val="3366FF"/>
                </a:solidFill>
              </a:rPr>
              <a:t> OK </a:t>
            </a:r>
            <a:r>
              <a:rPr lang="cs-CZ" sz="2600" dirty="0" err="1">
                <a:solidFill>
                  <a:srgbClr val="3366FF"/>
                </a:solidFill>
              </a:rPr>
              <a:t>with</a:t>
            </a:r>
            <a:r>
              <a:rPr lang="cs-CZ" sz="2600" dirty="0">
                <a:solidFill>
                  <a:srgbClr val="3366FF"/>
                </a:solidFill>
              </a:rPr>
              <a:t> </a:t>
            </a:r>
            <a:r>
              <a:rPr lang="cs-CZ" sz="2600" dirty="0" err="1">
                <a:solidFill>
                  <a:srgbClr val="3366FF"/>
                </a:solidFill>
              </a:rPr>
              <a:t>you</a:t>
            </a:r>
            <a:r>
              <a:rPr lang="cs-CZ" sz="2600" dirty="0">
                <a:solidFill>
                  <a:srgbClr val="3366FF"/>
                </a:solidFill>
              </a:rPr>
              <a:t>. </a:t>
            </a:r>
            <a:r>
              <a:rPr lang="cs-CZ" sz="2600" dirty="0"/>
              <a:t>I </a:t>
            </a:r>
            <a:r>
              <a:rPr lang="cs-CZ" sz="2600" dirty="0" err="1"/>
              <a:t>am</a:t>
            </a:r>
            <a:r>
              <a:rPr lang="cs-CZ" sz="2600" dirty="0"/>
              <a:t> </a:t>
            </a:r>
            <a:r>
              <a:rPr lang="cs-CZ" sz="2600" dirty="0" err="1"/>
              <a:t>contacting</a:t>
            </a:r>
            <a:r>
              <a:rPr lang="cs-CZ" sz="2600" dirty="0"/>
              <a:t> </a:t>
            </a:r>
            <a:r>
              <a:rPr lang="cs-CZ" sz="2600" dirty="0" err="1"/>
              <a:t>you</a:t>
            </a:r>
            <a:r>
              <a:rPr lang="cs-CZ" sz="2600" dirty="0"/>
              <a:t> to </a:t>
            </a:r>
            <a:r>
              <a:rPr lang="cs-CZ" sz="2600" dirty="0" err="1"/>
              <a:t>clarify</a:t>
            </a:r>
            <a:r>
              <a:rPr lang="cs-CZ" sz="2600" dirty="0"/>
              <a:t> </a:t>
            </a:r>
            <a:r>
              <a:rPr lang="cs-CZ" sz="2600" dirty="0" err="1"/>
              <a:t>the</a:t>
            </a:r>
            <a:r>
              <a:rPr lang="cs-CZ" sz="2600" dirty="0"/>
              <a:t> </a:t>
            </a:r>
            <a:r>
              <a:rPr lang="cs-CZ" sz="2600" dirty="0" err="1"/>
              <a:t>situation</a:t>
            </a:r>
            <a:r>
              <a:rPr lang="cs-CZ" sz="2600" dirty="0"/>
              <a:t> </a:t>
            </a:r>
            <a:r>
              <a:rPr lang="cs-CZ" sz="2600" dirty="0" err="1"/>
              <a:t>regarding</a:t>
            </a:r>
            <a:r>
              <a:rPr lang="cs-CZ" sz="2600" dirty="0"/>
              <a:t> </a:t>
            </a:r>
            <a:r>
              <a:rPr lang="cs-CZ" sz="2600" dirty="0" err="1"/>
              <a:t>experiments</a:t>
            </a:r>
            <a:r>
              <a:rPr lang="cs-CZ" sz="2600" dirty="0"/>
              <a:t> done by </a:t>
            </a:r>
            <a:r>
              <a:rPr lang="cs-CZ" sz="2600" dirty="0" err="1"/>
              <a:t>our</a:t>
            </a:r>
            <a:r>
              <a:rPr lang="cs-CZ" sz="2600" dirty="0"/>
              <a:t> student </a:t>
            </a:r>
            <a:r>
              <a:rPr lang="cs-CZ" sz="2600" dirty="0" err="1"/>
              <a:t>during</a:t>
            </a:r>
            <a:r>
              <a:rPr lang="cs-CZ" sz="2600" dirty="0"/>
              <a:t> her </a:t>
            </a:r>
            <a:r>
              <a:rPr lang="cs-CZ" sz="2600" dirty="0" err="1"/>
              <a:t>stay</a:t>
            </a:r>
            <a:r>
              <a:rPr lang="cs-CZ" sz="2600" dirty="0"/>
              <a:t> in </a:t>
            </a:r>
            <a:r>
              <a:rPr lang="cs-CZ" sz="2600" dirty="0" err="1"/>
              <a:t>your</a:t>
            </a:r>
            <a:r>
              <a:rPr lang="cs-CZ" sz="2600" dirty="0"/>
              <a:t> </a:t>
            </a:r>
            <a:r>
              <a:rPr lang="cs-CZ" sz="2600" dirty="0" err="1"/>
              <a:t>lab</a:t>
            </a:r>
            <a:r>
              <a:rPr lang="cs-CZ" sz="2600" dirty="0"/>
              <a:t> (</a:t>
            </a:r>
            <a:r>
              <a:rPr lang="cs-CZ" sz="2600" dirty="0" err="1"/>
              <a:t>April</a:t>
            </a:r>
            <a:r>
              <a:rPr lang="cs-CZ" sz="2600" dirty="0"/>
              <a:t> 2018). </a:t>
            </a:r>
            <a:r>
              <a:rPr lang="cs-CZ" sz="2600" dirty="0" err="1"/>
              <a:t>Unfortunately</a:t>
            </a:r>
            <a:r>
              <a:rPr lang="cs-CZ" sz="2600" dirty="0"/>
              <a:t>, </a:t>
            </a:r>
            <a:r>
              <a:rPr lang="cs-CZ" sz="2600" dirty="0" err="1"/>
              <a:t>communication</a:t>
            </a:r>
            <a:r>
              <a:rPr lang="cs-CZ" sz="2600" dirty="0"/>
              <a:t> </a:t>
            </a:r>
            <a:r>
              <a:rPr lang="cs-CZ" sz="2600" dirty="0" err="1"/>
              <a:t>with</a:t>
            </a:r>
            <a:r>
              <a:rPr lang="cs-CZ" sz="2600" dirty="0"/>
              <a:t> her </a:t>
            </a:r>
            <a:r>
              <a:rPr lang="cs-CZ" sz="2600" dirty="0" err="1"/>
              <a:t>was</a:t>
            </a:r>
            <a:r>
              <a:rPr lang="cs-CZ" sz="2600" dirty="0"/>
              <a:t> a </a:t>
            </a:r>
            <a:r>
              <a:rPr lang="cs-CZ" sz="2600" dirty="0" err="1"/>
              <a:t>little</a:t>
            </a:r>
            <a:r>
              <a:rPr lang="cs-CZ" sz="2600" dirty="0"/>
              <a:t> </a:t>
            </a:r>
            <a:r>
              <a:rPr lang="cs-CZ" sz="2600" dirty="0" err="1"/>
              <a:t>difficult</a:t>
            </a:r>
            <a:r>
              <a:rPr lang="cs-CZ" sz="2600" dirty="0"/>
              <a:t> </a:t>
            </a:r>
            <a:r>
              <a:rPr lang="cs-CZ" sz="2600" dirty="0" err="1"/>
              <a:t>since</a:t>
            </a:r>
            <a:r>
              <a:rPr lang="cs-CZ" sz="2600" dirty="0"/>
              <a:t> last </a:t>
            </a:r>
            <a:r>
              <a:rPr lang="cs-CZ" sz="2600" dirty="0" err="1"/>
              <a:t>year</a:t>
            </a:r>
            <a:r>
              <a:rPr lang="cs-CZ" sz="2600" dirty="0"/>
              <a:t> and her study </a:t>
            </a:r>
            <a:r>
              <a:rPr lang="cs-CZ" sz="2600" dirty="0" err="1"/>
              <a:t>at</a:t>
            </a:r>
            <a:r>
              <a:rPr lang="cs-CZ" sz="2600" dirty="0"/>
              <a:t> </a:t>
            </a:r>
            <a:r>
              <a:rPr lang="cs-CZ" sz="2600" dirty="0" err="1"/>
              <a:t>our</a:t>
            </a:r>
            <a:r>
              <a:rPr lang="cs-CZ" sz="2600" dirty="0"/>
              <a:t> university has </a:t>
            </a:r>
            <a:r>
              <a:rPr lang="cs-CZ" sz="2600" dirty="0" err="1"/>
              <a:t>been</a:t>
            </a:r>
            <a:r>
              <a:rPr lang="cs-CZ" sz="2600" dirty="0"/>
              <a:t> </a:t>
            </a:r>
            <a:r>
              <a:rPr lang="cs-CZ" sz="2600" dirty="0" err="1"/>
              <a:t>cancelled</a:t>
            </a:r>
            <a:r>
              <a:rPr lang="cs-CZ" sz="2600" dirty="0"/>
              <a:t> </a:t>
            </a:r>
            <a:r>
              <a:rPr lang="cs-CZ" sz="2600" dirty="0" err="1"/>
              <a:t>this</a:t>
            </a:r>
            <a:r>
              <a:rPr lang="cs-CZ" sz="2600" dirty="0"/>
              <a:t> </a:t>
            </a:r>
            <a:r>
              <a:rPr lang="cs-CZ" sz="2600" dirty="0" err="1"/>
              <a:t>month</a:t>
            </a:r>
            <a:r>
              <a:rPr lang="cs-CZ" sz="2600" dirty="0"/>
              <a:t>. </a:t>
            </a:r>
            <a:r>
              <a:rPr lang="cs-CZ" sz="2600" dirty="0" err="1"/>
              <a:t>However</a:t>
            </a:r>
            <a:r>
              <a:rPr lang="cs-CZ" sz="2600" dirty="0"/>
              <a:t>, </a:t>
            </a:r>
            <a:r>
              <a:rPr lang="cs-CZ" sz="2600" dirty="0" err="1"/>
              <a:t>it</a:t>
            </a:r>
            <a:r>
              <a:rPr lang="cs-CZ" sz="2600" dirty="0"/>
              <a:t> </a:t>
            </a:r>
            <a:r>
              <a:rPr lang="cs-CZ" sz="2600" dirty="0" err="1"/>
              <a:t>would</a:t>
            </a:r>
            <a:r>
              <a:rPr lang="cs-CZ" sz="2600" dirty="0"/>
              <a:t> </a:t>
            </a:r>
            <a:r>
              <a:rPr lang="cs-CZ" sz="2600" dirty="0" err="1"/>
              <a:t>be</a:t>
            </a:r>
            <a:r>
              <a:rPr lang="cs-CZ" sz="2600" dirty="0"/>
              <a:t> a pity to </a:t>
            </a:r>
            <a:r>
              <a:rPr lang="cs-CZ" sz="2600" dirty="0" err="1"/>
              <a:t>throw</a:t>
            </a:r>
            <a:r>
              <a:rPr lang="cs-CZ" sz="2600" dirty="0"/>
              <a:t> </a:t>
            </a:r>
            <a:r>
              <a:rPr lang="cs-CZ" sz="2600" dirty="0" err="1"/>
              <a:t>away</a:t>
            </a:r>
            <a:r>
              <a:rPr lang="cs-CZ" sz="2600" dirty="0"/>
              <a:t> </a:t>
            </a:r>
            <a:r>
              <a:rPr lang="cs-CZ" sz="2600" dirty="0" err="1"/>
              <a:t>all</a:t>
            </a:r>
            <a:r>
              <a:rPr lang="cs-CZ" sz="2600" dirty="0"/>
              <a:t> </a:t>
            </a:r>
            <a:r>
              <a:rPr lang="cs-CZ" sz="2600" dirty="0" err="1"/>
              <a:t>the</a:t>
            </a:r>
            <a:r>
              <a:rPr lang="cs-CZ" sz="2600" dirty="0"/>
              <a:t> </a:t>
            </a:r>
            <a:r>
              <a:rPr lang="cs-CZ" sz="2600" dirty="0" err="1"/>
              <a:t>results</a:t>
            </a:r>
            <a:r>
              <a:rPr lang="cs-CZ" sz="2600" dirty="0"/>
              <a:t>. </a:t>
            </a:r>
            <a:r>
              <a:rPr lang="cs-CZ" sz="2600" dirty="0" err="1"/>
              <a:t>Would</a:t>
            </a:r>
            <a:r>
              <a:rPr lang="cs-CZ" sz="2600" dirty="0"/>
              <a:t> </a:t>
            </a:r>
            <a:r>
              <a:rPr lang="cs-CZ" sz="2600" dirty="0" err="1"/>
              <a:t>it</a:t>
            </a:r>
            <a:r>
              <a:rPr lang="cs-CZ" sz="2600" dirty="0"/>
              <a:t> </a:t>
            </a:r>
            <a:r>
              <a:rPr lang="cs-CZ" sz="2600" dirty="0" err="1"/>
              <a:t>be</a:t>
            </a:r>
            <a:r>
              <a:rPr lang="cs-CZ" sz="2600" dirty="0"/>
              <a:t> </a:t>
            </a:r>
            <a:r>
              <a:rPr lang="cs-CZ" sz="2600" dirty="0" err="1"/>
              <a:t>possible</a:t>
            </a:r>
            <a:r>
              <a:rPr lang="cs-CZ" sz="2600" dirty="0"/>
              <a:t> </a:t>
            </a:r>
            <a:r>
              <a:rPr lang="cs-CZ" sz="2600" dirty="0" err="1"/>
              <a:t>for</a:t>
            </a:r>
            <a:r>
              <a:rPr lang="cs-CZ" sz="2600" dirty="0"/>
              <a:t> </a:t>
            </a:r>
            <a:r>
              <a:rPr lang="cs-CZ" sz="2600" dirty="0" err="1"/>
              <a:t>you</a:t>
            </a:r>
            <a:r>
              <a:rPr lang="cs-CZ" sz="2600" dirty="0"/>
              <a:t> to </a:t>
            </a:r>
            <a:r>
              <a:rPr lang="cs-CZ" sz="2600" dirty="0" err="1"/>
              <a:t>send</a:t>
            </a:r>
            <a:r>
              <a:rPr lang="cs-CZ" sz="2600" dirty="0"/>
              <a:t> </a:t>
            </a:r>
            <a:r>
              <a:rPr lang="cs-CZ" sz="2600" dirty="0" err="1"/>
              <a:t>me</a:t>
            </a:r>
            <a:r>
              <a:rPr lang="cs-CZ" sz="2600" dirty="0"/>
              <a:t> </a:t>
            </a:r>
            <a:r>
              <a:rPr lang="cs-CZ" sz="2600" dirty="0" err="1"/>
              <a:t>all</a:t>
            </a:r>
            <a:r>
              <a:rPr lang="cs-CZ" sz="2600" dirty="0"/>
              <a:t> </a:t>
            </a:r>
            <a:r>
              <a:rPr lang="cs-CZ" sz="2600" dirty="0" err="1"/>
              <a:t>the</a:t>
            </a:r>
            <a:r>
              <a:rPr lang="cs-CZ" sz="2600" dirty="0"/>
              <a:t> </a:t>
            </a:r>
            <a:r>
              <a:rPr lang="cs-CZ" sz="2600" dirty="0" err="1"/>
              <a:t>results</a:t>
            </a:r>
            <a:r>
              <a:rPr lang="cs-CZ" sz="2600" dirty="0"/>
              <a:t> </a:t>
            </a:r>
            <a:r>
              <a:rPr lang="cs-CZ" sz="2600" dirty="0" err="1"/>
              <a:t>obtained</a:t>
            </a:r>
            <a:r>
              <a:rPr lang="cs-CZ" sz="2600" dirty="0"/>
              <a:t> </a:t>
            </a:r>
            <a:r>
              <a:rPr lang="cs-CZ" sz="2600" dirty="0" err="1"/>
              <a:t>during</a:t>
            </a:r>
            <a:r>
              <a:rPr lang="cs-CZ" sz="2600" dirty="0"/>
              <a:t> her </a:t>
            </a:r>
            <a:r>
              <a:rPr lang="cs-CZ" sz="2600" dirty="0" err="1"/>
              <a:t>stay</a:t>
            </a:r>
            <a:r>
              <a:rPr lang="cs-CZ" sz="2600" dirty="0"/>
              <a:t> in </a:t>
            </a:r>
            <a:r>
              <a:rPr lang="cs-CZ" sz="2600" dirty="0" err="1"/>
              <a:t>your</a:t>
            </a:r>
            <a:r>
              <a:rPr lang="cs-CZ" sz="2600" dirty="0"/>
              <a:t> </a:t>
            </a:r>
            <a:r>
              <a:rPr lang="cs-CZ" sz="2600" dirty="0" err="1"/>
              <a:t>lab</a:t>
            </a:r>
            <a:r>
              <a:rPr lang="cs-CZ" sz="2600" dirty="0"/>
              <a:t>?</a:t>
            </a:r>
          </a:p>
          <a:p>
            <a:pPr marL="0" indent="0">
              <a:buNone/>
            </a:pPr>
            <a:r>
              <a:rPr lang="cs-CZ" dirty="0"/>
              <a:t> </a:t>
            </a:r>
          </a:p>
          <a:p>
            <a:pPr marL="0" indent="0">
              <a:buNone/>
            </a:pPr>
            <a:r>
              <a:rPr lang="cs-CZ" sz="2600" dirty="0" err="1">
                <a:solidFill>
                  <a:srgbClr val="3366FF"/>
                </a:solidFill>
              </a:rPr>
              <a:t>Thank</a:t>
            </a:r>
            <a:r>
              <a:rPr lang="cs-CZ" sz="2600" dirty="0">
                <a:solidFill>
                  <a:srgbClr val="3366FF"/>
                </a:solidFill>
              </a:rPr>
              <a:t> </a:t>
            </a:r>
            <a:r>
              <a:rPr lang="cs-CZ" sz="2600" dirty="0" err="1">
                <a:solidFill>
                  <a:srgbClr val="3366FF"/>
                </a:solidFill>
              </a:rPr>
              <a:t>you</a:t>
            </a:r>
            <a:r>
              <a:rPr lang="cs-CZ" sz="2600" dirty="0">
                <a:solidFill>
                  <a:srgbClr val="3366FF"/>
                </a:solidFill>
              </a:rPr>
              <a:t> and </a:t>
            </a:r>
            <a:r>
              <a:rPr lang="cs-CZ" sz="2600" dirty="0" err="1">
                <a:solidFill>
                  <a:srgbClr val="3366FF"/>
                </a:solidFill>
              </a:rPr>
              <a:t>wish</a:t>
            </a:r>
            <a:r>
              <a:rPr lang="cs-CZ" sz="2600" dirty="0">
                <a:solidFill>
                  <a:srgbClr val="3366FF"/>
                </a:solidFill>
              </a:rPr>
              <a:t> </a:t>
            </a:r>
            <a:r>
              <a:rPr lang="cs-CZ" sz="2600" dirty="0" err="1">
                <a:solidFill>
                  <a:srgbClr val="3366FF"/>
                </a:solidFill>
              </a:rPr>
              <a:t>you</a:t>
            </a:r>
            <a:r>
              <a:rPr lang="cs-CZ" sz="2600" dirty="0">
                <a:solidFill>
                  <a:srgbClr val="3366FF"/>
                </a:solidFill>
              </a:rPr>
              <a:t> a nice </a:t>
            </a:r>
            <a:r>
              <a:rPr lang="cs-CZ" sz="2600" dirty="0" err="1">
                <a:solidFill>
                  <a:srgbClr val="3366FF"/>
                </a:solidFill>
              </a:rPr>
              <a:t>day</a:t>
            </a:r>
            <a:r>
              <a:rPr lang="cs-CZ" sz="2600" dirty="0">
                <a:solidFill>
                  <a:srgbClr val="3366FF"/>
                </a:solidFill>
              </a:rPr>
              <a:t>! </a:t>
            </a:r>
          </a:p>
          <a:p>
            <a:pPr marL="0" indent="0">
              <a:buNone/>
            </a:pPr>
            <a:r>
              <a:rPr lang="cs-CZ" sz="2600" dirty="0">
                <a:solidFill>
                  <a:srgbClr val="3366FF"/>
                </a:solidFill>
              </a:rPr>
              <a:t>Jirka </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29" y="5972882"/>
            <a:ext cx="2431722" cy="713305"/>
          </a:xfrm>
          <a:prstGeom prst="rect">
            <a:avLst/>
          </a:prstGeom>
        </p:spPr>
      </p:pic>
    </p:spTree>
    <p:extLst>
      <p:ext uri="{BB962C8B-B14F-4D97-AF65-F5344CB8AC3E}">
        <p14:creationId xmlns:p14="http://schemas.microsoft.com/office/powerpoint/2010/main" val="2721103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a2bec70c-4335-4332-91ed-836b708e14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B606D6AC8D230479D8F32D60BB5F7B1" ma:contentTypeVersion="13" ma:contentTypeDescription="Vytvoří nový dokument" ma:contentTypeScope="" ma:versionID="250c5c54f3393949e85764b290128eaa">
  <xsd:schema xmlns:xsd="http://www.w3.org/2001/XMLSchema" xmlns:xs="http://www.w3.org/2001/XMLSchema" xmlns:p="http://schemas.microsoft.com/office/2006/metadata/properties" xmlns:ns2="a2bec70c-4335-4332-91ed-836b708e14e5" xmlns:ns3="2ab1d26c-927a-416f-83ed-5dc0cc6dd226" targetNamespace="http://schemas.microsoft.com/office/2006/metadata/properties" ma:root="true" ma:fieldsID="fed5f49d487ba8f75f3e48e03e7fb77a" ns2:_="" ns3:_="">
    <xsd:import namespace="a2bec70c-4335-4332-91ed-836b708e14e5"/>
    <xsd:import namespace="2ab1d26c-927a-416f-83ed-5dc0cc6dd2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bec70c-4335-4332-91ed-836b708e14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ab1d26c-927a-416f-83ed-5dc0cc6dd226"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48FD71-D40B-42CE-84B2-4D5AFB57F2EF}">
  <ds:schemaRefs>
    <ds:schemaRef ds:uri="http://schemas.microsoft.com/sharepoint/v3/contenttype/forms"/>
  </ds:schemaRefs>
</ds:datastoreItem>
</file>

<file path=customXml/itemProps2.xml><?xml version="1.0" encoding="utf-8"?>
<ds:datastoreItem xmlns:ds="http://schemas.openxmlformats.org/officeDocument/2006/customXml" ds:itemID="{FAA6889E-C3EC-4EEB-A22F-6EEFB7292C6E}">
  <ds:schemaRefs>
    <ds:schemaRef ds:uri="http://schemas.microsoft.com/office/2006/metadata/properties"/>
    <ds:schemaRef ds:uri="http://schemas.microsoft.com/office/infopath/2007/PartnerControls"/>
    <ds:schemaRef ds:uri="a2bec70c-4335-4332-91ed-836b708e14e5"/>
  </ds:schemaRefs>
</ds:datastoreItem>
</file>

<file path=customXml/itemProps3.xml><?xml version="1.0" encoding="utf-8"?>
<ds:datastoreItem xmlns:ds="http://schemas.openxmlformats.org/officeDocument/2006/customXml" ds:itemID="{9CAEE95D-810E-45B6-89AE-1C804C414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bec70c-4335-4332-91ed-836b708e14e5"/>
    <ds:schemaRef ds:uri="2ab1d26c-927a-416f-83ed-5dc0cc6dd2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3140</TotalTime>
  <Words>2739</Words>
  <Application>Microsoft Macintosh PowerPoint</Application>
  <PresentationFormat>Custom</PresentationFormat>
  <Paragraphs>614</Paragraphs>
  <Slides>41</Slides>
  <Notes>38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Motiv Office</vt:lpstr>
      <vt:lpstr>PowerPoint Presentation</vt:lpstr>
      <vt:lpstr>PowerPoint Presentation</vt:lpstr>
      <vt:lpstr>PowerPoint Presentation</vt:lpstr>
      <vt:lpstr>PowerPoint Presentation</vt:lpstr>
      <vt:lpstr> </vt:lpstr>
      <vt:lpstr>  Reflective Questions    ???  Where do problems come up in these tasks?  What areas do you find challenging?  Which areas are you less confident expressing yourself in English?  What do you need to improve in your written English?      </vt:lpstr>
      <vt:lpstr> </vt:lpstr>
      <vt:lpstr>What do you think of the email below?</vt:lpstr>
      <vt:lpstr>How would you classify it? </vt:lpstr>
      <vt:lpstr>What do you think of the email below?</vt:lpstr>
      <vt:lpstr>How would you classify it? </vt:lpstr>
      <vt:lpstr>How could the email below be better worded?  How would you respond to it? </vt:lpstr>
      <vt:lpstr>How could the email below be better worded?  How would you respond to it?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Summary</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Libor Štěpánek</dc:creator>
  <cp:lastModifiedBy>Alex Floyd</cp:lastModifiedBy>
  <cp:revision>102</cp:revision>
  <cp:lastPrinted>2020-07-22T05:51:30Z</cp:lastPrinted>
  <dcterms:created xsi:type="dcterms:W3CDTF">2018-07-06T09:59:32Z</dcterms:created>
  <dcterms:modified xsi:type="dcterms:W3CDTF">2020-07-22T19:53:40Z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0x0101001B606D6AC8D230479D8F32D60BB5F7B1</vt:lpwstr>
  </property>
</Properties>
</file>