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12192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Tahoma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20" orient="horz"/>
        <p:guide pos="1272" orient="horz"/>
        <p:guide pos="715" orient="horz"/>
        <p:guide pos="3861" orient="horz"/>
        <p:guide pos="3944" orient="horz"/>
        <p:guide pos="428"/>
        <p:guide pos="7224"/>
        <p:guide pos="909"/>
        <p:guide pos="3688"/>
        <p:guide pos="396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Raleway-italic.fntdata"/><Relationship Id="rId26" Type="http://schemas.openxmlformats.org/officeDocument/2006/relationships/customXml" Target="../customXml/item1.xml"/><Relationship Id="rId21" Type="http://schemas.openxmlformats.org/officeDocument/2006/relationships/font" Target="fonts/Montserrat-bold.fntdata"/><Relationship Id="rId3" Type="http://schemas.openxmlformats.org/officeDocument/2006/relationships/presProps" Target="presProps.xml"/><Relationship Id="rId25" Type="http://schemas.openxmlformats.org/officeDocument/2006/relationships/font" Target="fonts/Tahoma-bold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Raleway-bold.fntdata"/><Relationship Id="rId20" Type="http://schemas.openxmlformats.org/officeDocument/2006/relationships/font" Target="fonts/Montserrat-regular.fntdata"/><Relationship Id="rId2" Type="http://schemas.openxmlformats.org/officeDocument/2006/relationships/viewProps" Target="viewProps.xml"/><Relationship Id="rId16" Type="http://schemas.openxmlformats.org/officeDocument/2006/relationships/font" Target="fonts/Raleway-regular.fntdata"/><Relationship Id="rId24" Type="http://schemas.openxmlformats.org/officeDocument/2006/relationships/font" Target="fonts/Tahoma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28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font" Target="fonts/Raleway-boldItalic.fntdata"/><Relationship Id="rId22" Type="http://schemas.openxmlformats.org/officeDocument/2006/relationships/font" Target="fonts/Montserrat-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f0e686a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f0e686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54f0e686a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e62850225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e62850225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8e62850225_0_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e62850225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e6285022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What’s going on here?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Are students’ brains active? Are students active?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What interaction is there?</a:t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When was this?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Have larger classes changed since then?</a:t>
            </a:r>
            <a:endParaRPr/>
          </a:p>
        </p:txBody>
      </p:sp>
      <p:sp>
        <p:nvSpPr>
          <p:cNvPr id="155" name="Google Shape;155;g8e62850225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6285022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6285022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Simple ideas:</a:t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nearpod lessons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polling / questioning the audience (Socrative / Mentimeter / Slido / DirectPoll / VoxVote / PollEverywhere)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With questions results:</a:t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●"/>
            </a:pPr>
            <a:r>
              <a:rPr lang="cs-CZ"/>
              <a:t>Create a WordCloud</a:t>
            </a:r>
            <a:endParaRPr/>
          </a:p>
        </p:txBody>
      </p:sp>
      <p:sp>
        <p:nvSpPr>
          <p:cNvPr id="161" name="Google Shape;161;g8e62850225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e62850225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e6285022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e62850225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e62850225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e6285022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cs-CZ"/>
              <a:t>Ponder = what do we want? </a:t>
            </a:r>
            <a:endParaRPr/>
          </a:p>
          <a:p>
            <a:pPr indent="-317500" lvl="0" marL="457200" rtl="0" algn="l">
              <a:spcBef>
                <a:spcPts val="36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free,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can have large audience of …,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can create X polls,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WordCloud?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cs-CZ"/>
              <a:t>graph?</a:t>
            </a:r>
            <a:endParaRPr/>
          </a:p>
        </p:txBody>
      </p:sp>
      <p:sp>
        <p:nvSpPr>
          <p:cNvPr id="177" name="Google Shape;177;g8e62850225_0_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e62850225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e6285022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8e62850225_0_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8e62850225_0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8e6285022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8e62850225_0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8e62850225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8e6285022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8e62850225_0_4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8e62850225_0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8e62850225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8e62850225_0_4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mparison">
  <p:cSld name="Heading and comparis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720725" y="1219800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2" type="body"/>
          </p:nvPr>
        </p:nvSpPr>
        <p:spPr>
          <a:xfrm>
            <a:off x="6251275" y="1214328"/>
            <a:ext cx="52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Font typeface="Montserrat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2" name="Google Shape;62;p11"/>
          <p:cNvSpPr txBox="1"/>
          <p:nvPr>
            <p:ph idx="3" type="body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4" type="body"/>
          </p:nvPr>
        </p:nvSpPr>
        <p:spPr>
          <a:xfrm>
            <a:off x="6251280" y="1690271"/>
            <a:ext cx="5220000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content and text">
  <p:cSld name="Heading, content and 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body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b="0" sz="2000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hree columns">
  <p:cSld name="Heading, subheading and three 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3"/>
          <p:cNvSpPr txBox="1"/>
          <p:nvPr>
            <p:ph idx="2" type="body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3" type="body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4" type="body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5" type="body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6" type="body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7" type="body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b="0" sz="10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8" type="body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9" type="body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3" type="body"/>
          </p:nvPr>
        </p:nvSpPr>
        <p:spPr>
          <a:xfrm>
            <a:off x="720725" y="1296000"/>
            <a:ext cx="1075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out heading">
  <p:cSld name="Content without heading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idx="1" type="body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7" name="Google Shape;8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 flipH="1" rot="10800000">
            <a:off x="4368800" y="33"/>
            <a:ext cx="78231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5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2" name="Google Shape;92;p15"/>
          <p:cNvSpPr txBox="1"/>
          <p:nvPr>
            <p:ph idx="1" type="body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330200" lvl="5" marL="2743200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999999"/>
              </a:gs>
              <a:gs pos="32000">
                <a:srgbClr val="D9D9D9"/>
              </a:gs>
              <a:gs pos="69000">
                <a:srgbClr val="F3F3F3"/>
              </a:gs>
              <a:gs pos="100000">
                <a:srgbClr val="FFFFFF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None/>
              <a:defRPr sz="56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8" name="Google Shape;98;p16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inverse">
  <p:cSld name="SECTION_TITLE_AND_DESCRIPTION_1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2" name="Google Shape;102;p17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B7B7B7"/>
              </a:gs>
              <a:gs pos="100000">
                <a:srgbClr val="FFFFFF"/>
              </a:gs>
            </a:gsLst>
            <a:lin ang="5400012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●"/>
              <a:defRPr sz="2400">
                <a:solidFill>
                  <a:srgbClr val="FFFFFF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■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13841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s, text – two columns">
  <p:cSld name="Images, text –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2" type="body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3" type="body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4" type="body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b="0" sz="15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indent="-228600" lvl="4" marL="22860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5" type="body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b="1" sz="14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6" type="body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 slide">
  <p:cSld name="Empty slid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">
  <p:cSld name="Inverse slide with image">
    <p:bg>
      <p:bgPr>
        <a:solidFill>
          <a:srgbClr val="0000DC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 txBox="1"/>
          <p:nvPr>
            <p:ph type="title"/>
          </p:nvPr>
        </p:nvSpPr>
        <p:spPr>
          <a:xfrm>
            <a:off x="398502" y="2366965"/>
            <a:ext cx="11361600" cy="11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subTitle"/>
          </p:nvPr>
        </p:nvSpPr>
        <p:spPr>
          <a:xfrm>
            <a:off x="398502" y="3583002"/>
            <a:ext cx="11361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rtl="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 and content">
  <p:cSld name="Heading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title and tip">
  <p:cSld name="Inverse slide with image_2">
    <p:bg>
      <p:bgPr>
        <a:solidFill>
          <a:srgbClr val="0000D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7303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>
            <p:ph type="title"/>
          </p:nvPr>
        </p:nvSpPr>
        <p:spPr>
          <a:xfrm>
            <a:off x="398500" y="1452584"/>
            <a:ext cx="113616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9601" y="3286234"/>
            <a:ext cx="3388675" cy="31728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25" name="Google Shape;125;p21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28040">
            <a:off x="9189056" y="3275956"/>
            <a:ext cx="1649762" cy="484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8288250" y="4181725"/>
            <a:ext cx="3147300" cy="179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800"/>
              <a:buNone/>
              <a:defRPr sz="1800">
                <a:solidFill>
                  <a:srgbClr val="37474F"/>
                </a:solidFill>
              </a:defRPr>
            </a:lvl1pPr>
            <a:lvl2pPr indent="-228600" lvl="1" marL="91440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8591875" y="3697675"/>
            <a:ext cx="2751300" cy="363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 with note">
  <p:cSld name="Inverse slide with image_1">
    <p:bg>
      <p:bgPr>
        <a:solidFill>
          <a:srgbClr val="0000DC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9950" y="480950"/>
            <a:ext cx="5699850" cy="5643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31" name="Google Shape;131;p22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5060000" y="465526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2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2"/>
          <p:cNvSpPr txBox="1"/>
          <p:nvPr>
            <p:ph idx="1" type="body"/>
          </p:nvPr>
        </p:nvSpPr>
        <p:spPr>
          <a:xfrm>
            <a:off x="3554750" y="1869600"/>
            <a:ext cx="50523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Raleway"/>
              <a:buChar char="➔"/>
              <a:defRPr b="1" sz="22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2286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>
                <a:latin typeface="Raleway"/>
                <a:ea typeface="Raleway"/>
                <a:cs typeface="Raleway"/>
                <a:sym typeface="Raleway"/>
              </a:defRPr>
            </a:lvl3pPr>
            <a:lvl4pPr indent="-228600" lvl="3" marL="1828800"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verse slide">
  <p:cSld name="Inverse slide with image_1_1">
    <p:bg>
      <p:bgPr>
        <a:solidFill>
          <a:srgbClr val="0000DC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CJV slide">
  <p:cSld name="MUNI CJV slide">
    <p:bg>
      <p:bgPr>
        <a:solidFill>
          <a:srgbClr val="0000D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NI slide">
  <p:cSld name="MUNI slide">
    <p:bg>
      <p:bgPr>
        <a:solidFill>
          <a:schemeClr val="dk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5"/>
          <p:cNvSpPr txBox="1"/>
          <p:nvPr>
            <p:ph idx="11" type="ftr"/>
          </p:nvPr>
        </p:nvSpPr>
        <p:spPr>
          <a:xfrm>
            <a:off x="2323400" y="466995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– inverse" showMasterSp="0">
  <p:cSld name="Title slide – inverse">
    <p:bg>
      <p:bgPr>
        <a:solidFill>
          <a:srgbClr val="0000DC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TITLE_AND_BODY_1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flipH="1" rot="10800000">
            <a:off x="0" y="2247900"/>
            <a:ext cx="12192000" cy="461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2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76700" y="2558775"/>
            <a:ext cx="53154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with text" type="titleOnly">
  <p:cSld name="TITLE_ONL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for image">
  <p:cSld name="TITLE_ONLY_1">
    <p:bg>
      <p:bgPr>
        <a:solidFill>
          <a:schemeClr val="dk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 rot="10800000">
            <a:off x="0" y="875100"/>
            <a:ext cx="12192000" cy="5982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/>
        </p:nvSpPr>
        <p:spPr>
          <a:xfrm flipH="1" rot="10800000">
            <a:off x="0" y="-100"/>
            <a:ext cx="12192000" cy="62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 flipH="1" rot="10800000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 txBox="1"/>
          <p:nvPr>
            <p:ph idx="1" type="body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/>
        </p:txBody>
      </p:sp>
      <p:pic>
        <p:nvPicPr>
          <p:cNvPr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956041" y="259860"/>
            <a:ext cx="840326" cy="57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, subheading and text">
  <p:cSld name="Heading, subheading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indent="-228600" lvl="2" marL="1371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2" type="body"/>
          </p:nvPr>
        </p:nvSpPr>
        <p:spPr>
          <a:xfrm>
            <a:off x="720725" y="1219800"/>
            <a:ext cx="10752000" cy="3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b="1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20000" y="491400"/>
            <a:ext cx="10753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18800" y="1567200"/>
            <a:ext cx="1075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teaching.unsw.edu.au/assessing-large-classes" TargetMode="External"/><Relationship Id="rId4" Type="http://schemas.openxmlformats.org/officeDocument/2006/relationships/image" Target="../media/image10.png"/><Relationship Id="rId5" Type="http://schemas.openxmlformats.org/officeDocument/2006/relationships/hyperlink" Target="https://teachingblog.mcgill.ca/2019/09/10/interaction-in-large-classes-one-instructors-strategies/" TargetMode="External"/><Relationship Id="rId6" Type="http://schemas.openxmlformats.org/officeDocument/2006/relationships/image" Target="../media/image12.png"/><Relationship Id="rId7" Type="http://schemas.openxmlformats.org/officeDocument/2006/relationships/hyperlink" Target="https://uwaterloo.ca/centre-for-teaching-excellence/teaching-resources/teaching-tips/educational-technologies/all/activities-large-classes" TargetMode="External"/><Relationship Id="rId8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educatorstechnology.com/2018/02/17-of-best-surveys-and-polls-creation.html" TargetMode="External"/><Relationship Id="rId4" Type="http://schemas.openxmlformats.org/officeDocument/2006/relationships/hyperlink" Target="https://www.freetech4teachers.com/2015/12/15-good-tools-for-quickly-gathering.html#.WpcEdRPwai4" TargetMode="External"/><Relationship Id="rId5" Type="http://schemas.openxmlformats.org/officeDocument/2006/relationships/hyperlink" Target="https://www.educatorstechnology.com/2016/06/12-great-formative-assessment-tools-for.html" TargetMode="External"/><Relationship Id="rId6" Type="http://schemas.openxmlformats.org/officeDocument/2006/relationships/hyperlink" Target="https://oedb.org/ilibrarian/polling-classroom-4-free-polling-tools-keep-students-engaged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adlet.com/2425592/interaction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idx="12" type="sldNum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0" name="Google Shape;150;p26"/>
          <p:cNvSpPr txBox="1"/>
          <p:nvPr>
            <p:ph type="title"/>
          </p:nvPr>
        </p:nvSpPr>
        <p:spPr>
          <a:xfrm>
            <a:off x="398502" y="2900365"/>
            <a:ext cx="11361600" cy="117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Interaction in Larger Classes</a:t>
            </a:r>
            <a:endParaRPr/>
          </a:p>
        </p:txBody>
      </p:sp>
      <p:sp>
        <p:nvSpPr>
          <p:cNvPr id="151" name="Google Shape;151;p26"/>
          <p:cNvSpPr txBox="1"/>
          <p:nvPr>
            <p:ph idx="1" type="subTitle"/>
          </p:nvPr>
        </p:nvSpPr>
        <p:spPr>
          <a:xfrm>
            <a:off x="398502" y="4116402"/>
            <a:ext cx="11361600" cy="698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Belinda Allan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ICT Coordinator and English Lecturer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/>
              <a:t>MUNI Language Centre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78000"/>
            <a:ext cx="5769127" cy="35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13850" y="-134475"/>
            <a:ext cx="6391050" cy="328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227" y="2944174"/>
            <a:ext cx="4280246" cy="3185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575" y="152400"/>
            <a:ext cx="8114243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 are the challenges?</a:t>
            </a:r>
            <a:endParaRPr/>
          </a:p>
        </p:txBody>
      </p:sp>
      <p:sp>
        <p:nvSpPr>
          <p:cNvPr id="164" name="Google Shape;164;p28"/>
          <p:cNvSpPr txBox="1"/>
          <p:nvPr>
            <p:ph idx="1" type="subTitle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How can we deal with it?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What opportunities are there?</a:t>
            </a:r>
            <a:endParaRPr/>
          </a:p>
        </p:txBody>
      </p:sp>
      <p:sp>
        <p:nvSpPr>
          <p:cNvPr id="165" name="Google Shape;165;p28"/>
          <p:cNvSpPr txBox="1"/>
          <p:nvPr>
            <p:ph idx="2" type="body"/>
          </p:nvPr>
        </p:nvSpPr>
        <p:spPr>
          <a:xfrm>
            <a:off x="6586000" y="514300"/>
            <a:ext cx="5115900" cy="5899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Fear of speaking (such a large crowd)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Feedback lag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/>
              <a:t>Please ask questions at the end.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●"/>
            </a:pPr>
            <a:r>
              <a:rPr lang="cs-CZ"/>
              <a:t>Single-speaker paradigm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/>
              <a:t>only one talking at a time</a:t>
            </a:r>
            <a:endParaRPr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cs-CZ"/>
              <a:t>(similar problem for a Zoom meeting)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769950" y="1027275"/>
            <a:ext cx="4731900" cy="726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Sooooo many options!!</a:t>
            </a:r>
            <a:endParaRPr/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773400" y="1869600"/>
            <a:ext cx="4661700" cy="398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/>
              <a:t>Socrative / Mentimeter / Slido / DirectPoll / VoxVote / PollEverywhere / AhaSlides / Second Street / VeVox / Conference i/o / …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2200"/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0" l="9210" r="7435" t="0"/>
          <a:stretch/>
        </p:blipFill>
        <p:spPr>
          <a:xfrm>
            <a:off x="4743075" y="3623550"/>
            <a:ext cx="2734224" cy="218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5900" y="152400"/>
            <a:ext cx="8737606" cy="655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>
            <p:ph type="title"/>
          </p:nvPr>
        </p:nvSpPr>
        <p:spPr>
          <a:xfrm>
            <a:off x="3769950" y="1027275"/>
            <a:ext cx="4731900" cy="1144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Google can be your friend</a:t>
            </a:r>
            <a:endParaRPr/>
          </a:p>
        </p:txBody>
      </p:sp>
      <p:sp>
        <p:nvSpPr>
          <p:cNvPr id="186" name="Google Shape;186;p31"/>
          <p:cNvSpPr txBox="1"/>
          <p:nvPr>
            <p:ph idx="1" type="body"/>
          </p:nvPr>
        </p:nvSpPr>
        <p:spPr>
          <a:xfrm>
            <a:off x="3769950" y="2276300"/>
            <a:ext cx="4633800" cy="357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Google loves to help!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For example, search “</a:t>
            </a:r>
            <a:r>
              <a:rPr b="1" i="1" lang="cs-CZ"/>
              <a:t>free live poll</a:t>
            </a:r>
            <a:r>
              <a:rPr lang="cs-CZ"/>
              <a:t>”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cs-CZ"/>
              <a:t>or “</a:t>
            </a:r>
            <a:r>
              <a:rPr b="1" i="1" lang="cs-CZ"/>
              <a:t>free live wordcloud</a:t>
            </a:r>
            <a:r>
              <a:rPr lang="cs-CZ"/>
              <a:t>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Try a page that lists many options (and reviews them)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7650" y="1163600"/>
            <a:ext cx="11511300" cy="5424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https://www.educatorstechnology.com/2018/02/17-of-best-surveys-and-polls-creation.html</a:t>
            </a:r>
            <a:endParaRPr/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https://www.freetech4teachers.com/2015/12/15-good-tools-for-quickly-gathering.html#.WpcEdRPwai4</a:t>
            </a:r>
            <a:endParaRPr/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cs-CZ" u="sng">
                <a:solidFill>
                  <a:schemeClr val="hlink"/>
                </a:solidFill>
                <a:hlinkClick r:id="rId5"/>
              </a:rPr>
              <a:t>https://www.educatorstechnology.com/2016/06/12-great-formative-assessment-tools-for.html</a:t>
            </a:r>
            <a:endParaRPr/>
          </a:p>
          <a:p>
            <a:pPr indent="-406400" lvl="0" marL="457200" rtl="0" algn="l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cs-CZ" u="sng">
                <a:solidFill>
                  <a:schemeClr val="hlink"/>
                </a:solidFill>
                <a:hlinkClick r:id="rId6"/>
              </a:rPr>
              <a:t>https://oedb.org/ilibrarian/polling-classroom-4-free-polling-tools-keep-students-engaged/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“Let’s Try Something” Time</a:t>
            </a:r>
            <a:endParaRPr/>
          </a:p>
        </p:txBody>
      </p:sp>
      <p:sp>
        <p:nvSpPr>
          <p:cNvPr id="200" name="Google Shape;200;p33"/>
          <p:cNvSpPr txBox="1"/>
          <p:nvPr>
            <p:ph idx="1" type="body"/>
          </p:nvPr>
        </p:nvSpPr>
        <p:spPr>
          <a:xfrm>
            <a:off x="6299200" y="2558775"/>
            <a:ext cx="529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/>
              <a:t>Go to </a:t>
            </a:r>
            <a:r>
              <a:rPr b="1" lang="cs-CZ" sz="3200"/>
              <a:t>app.goSoapBox.com</a:t>
            </a:r>
            <a:endParaRPr b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200"/>
              <a:t>Code:</a:t>
            </a:r>
            <a:r>
              <a:rPr b="1" lang="cs-CZ" sz="3200"/>
              <a:t> 872 658 627	</a:t>
            </a:r>
            <a:endParaRPr b="1" sz="3200"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457300"/>
            <a:ext cx="5397498" cy="4136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Software Research Project</a:t>
            </a:r>
            <a:endParaRPr/>
          </a:p>
        </p:txBody>
      </p:sp>
      <p:sp>
        <p:nvSpPr>
          <p:cNvPr id="208" name="Google Shape;208;p34"/>
          <p:cNvSpPr txBox="1"/>
          <p:nvPr>
            <p:ph idx="1" type="body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https://padlet.com/2425592/interaction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9" name="Google Shape;2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1200" y="3051250"/>
            <a:ext cx="3595993" cy="361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B606D6AC8D230479D8F32D60BB5F7B1" ma:contentTypeVersion="13" ma:contentTypeDescription="Vytvoří nový dokument" ma:contentTypeScope="" ma:versionID="250c5c54f3393949e85764b290128eaa">
  <xsd:schema xmlns:xsd="http://www.w3.org/2001/XMLSchema" xmlns:xs="http://www.w3.org/2001/XMLSchema" xmlns:p="http://schemas.microsoft.com/office/2006/metadata/properties" xmlns:ns2="a2bec70c-4335-4332-91ed-836b708e14e5" xmlns:ns3="2ab1d26c-927a-416f-83ed-5dc0cc6dd226" targetNamespace="http://schemas.microsoft.com/office/2006/metadata/properties" ma:root="true" ma:fieldsID="fed5f49d487ba8f75f3e48e03e7fb77a" ns2:_="" ns3:_="">
    <xsd:import namespace="a2bec70c-4335-4332-91ed-836b708e14e5"/>
    <xsd:import namespace="2ab1d26c-927a-416f-83ed-5dc0cc6dd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bec70c-4335-4332-91ed-836b708e14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b1d26c-927a-416f-83ed-5dc0cc6dd22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a2bec70c-4335-4332-91ed-836b708e14e5" xsi:nil="true"/>
  </documentManagement>
</p:properties>
</file>

<file path=customXml/itemProps1.xml><?xml version="1.0" encoding="utf-8"?>
<ds:datastoreItem xmlns:ds="http://schemas.openxmlformats.org/officeDocument/2006/customXml" ds:itemID="{663AE33E-E36B-4901-AF94-D058877B91DE}"/>
</file>

<file path=customXml/itemProps2.xml><?xml version="1.0" encoding="utf-8"?>
<ds:datastoreItem xmlns:ds="http://schemas.openxmlformats.org/officeDocument/2006/customXml" ds:itemID="{B58D5631-7FA4-4E31-8C14-ACA63CBEA55B}"/>
</file>

<file path=customXml/itemProps3.xml><?xml version="1.0" encoding="utf-8"?>
<ds:datastoreItem xmlns:ds="http://schemas.openxmlformats.org/officeDocument/2006/customXml" ds:itemID="{C917138E-BAA2-4B5A-A453-13BDAF531579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0x0101001B606D6AC8D230479D8F32D60BB5F7B1</vt:lpwstr>
  </property>
</Properties>
</file>