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32.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30.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29.xml" ContentType="application/vnd.openxmlformats-officedocument.presentationml.slide+xml"/>
  <Override PartName="/ppt/slides/slide22.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8.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1.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9" r:id="rId24"/>
    <p:sldId id="280" r:id="rId25"/>
    <p:sldId id="281" r:id="rId26"/>
    <p:sldId id="282" r:id="rId27"/>
    <p:sldId id="283" r:id="rId28"/>
    <p:sldId id="284" r:id="rId29"/>
    <p:sldId id="285" r:id="rId30"/>
    <p:sldId id="286" r:id="rId31"/>
    <p:sldId id="287" r:id="rId32"/>
    <p:sldId id="288"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6"/>
    <a:srgbClr val="CB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790" autoAdjust="0"/>
    <p:restoredTop sz="94660"/>
  </p:normalViewPr>
  <p:slideViewPr>
    <p:cSldViewPr>
      <p:cViewPr varScale="1">
        <p:scale>
          <a:sx n="68" d="100"/>
          <a:sy n="68" d="100"/>
        </p:scale>
        <p:origin x="-5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62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B4340E9-6ED5-4C91-B5EB-E60613E193D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F65817-CDFB-4DC8-A3DD-8CB5A9142D4B}" type="slidenum">
              <a:rPr lang="en-US"/>
              <a:pPr/>
              <a:t>1</a:t>
            </a:fld>
            <a:endParaRPr lang="en-US"/>
          </a:p>
        </p:txBody>
      </p:sp>
      <p:sp>
        <p:nvSpPr>
          <p:cNvPr id="5122" name="Rectangle 2"/>
          <p:cNvSpPr>
            <a:spLocks noRo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F997EF-9306-4DA9-9241-D91028B8E150}" type="slidenum">
              <a:rPr lang="en-US"/>
              <a:pPr/>
              <a:t>2</a:t>
            </a:fld>
            <a:endParaRPr lang="en-US"/>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D9BE65-A5F3-46F9-902D-AF314C3F3096}" type="slidenum">
              <a:rPr lang="en-US"/>
              <a:pPr/>
              <a:t>3</a:t>
            </a:fld>
            <a:endParaRPr lang="en-US"/>
          </a:p>
        </p:txBody>
      </p:sp>
      <p:sp>
        <p:nvSpPr>
          <p:cNvPr id="9218" name="Rectangle 2"/>
          <p:cNvSpPr>
            <a:spLocks noRo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CC289E-14E6-4DFB-B85B-770721FD1A39}" type="slidenum">
              <a:rPr lang="en-US"/>
              <a:pPr/>
              <a:t>4</a:t>
            </a:fld>
            <a:endParaRPr lang="en-US"/>
          </a:p>
        </p:txBody>
      </p:sp>
      <p:sp>
        <p:nvSpPr>
          <p:cNvPr id="11266" name="Rectangle 2"/>
          <p:cNvSpPr>
            <a:spLocks noRo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DD115E-58C2-4F73-91C2-E0CA1D2919EC}" type="slidenum">
              <a:rPr lang="en-US"/>
              <a:pPr/>
              <a:t>5</a:t>
            </a:fld>
            <a:endParaRPr lang="en-US"/>
          </a:p>
        </p:txBody>
      </p:sp>
      <p:sp>
        <p:nvSpPr>
          <p:cNvPr id="13314" name="Rectangle 2"/>
          <p:cNvSpPr>
            <a:spLocks noRo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5B72F6-3256-49AF-9F63-1417E1EE3968}" type="slidenum">
              <a:rPr lang="en-US"/>
              <a:pPr/>
              <a:t>11</a:t>
            </a:fld>
            <a:endParaRPr lang="en-US"/>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09F020-F075-450B-B89F-BABDAE12167A}" type="slidenum">
              <a:rPr lang="en-US"/>
              <a:pPr/>
              <a:t>16</a:t>
            </a:fld>
            <a:endParaRPr lang="en-US"/>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C1196C-6FEC-4264-81E8-380DE8361FF2}" type="slidenum">
              <a:rPr lang="en-US"/>
              <a:pPr/>
              <a:t>24</a:t>
            </a:fld>
            <a:endParaRPr lang="en-US"/>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B0C865-EB03-4AD2-8EDC-6B3CBBB5200F}" type="slidenum">
              <a:rPr lang="en-US"/>
              <a:pPr/>
              <a:t>32</a:t>
            </a:fld>
            <a:endParaRPr lang="en-US"/>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70A252-3CDF-4C73-9042-773396CE224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1252033-2AE6-4615-BB9F-48D81F3F6DF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259FCB0-ED18-4CA6-9125-34FF52EAF43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80AEBE-868A-45EB-8DAC-0A51A1D67AC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4233FE0-DDC9-47EC-83E6-6287909BB21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84330D2-0C7A-4BD3-B9B9-5ACE3AE9F96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E182B58-1A2B-453D-8A4E-357FF533BEE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B62CA3C-03FD-4FD7-BA1C-FB8E25ED165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F1E8A6F-3BFB-4B15-9E6A-2C81A2F76B2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E3D0A4-6BDB-42D0-BED9-5B44B875689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5721690-9C3A-4BE4-8842-163902A1A11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D2E282F-E571-469C-9E1F-2A8E1FA3D90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defRPr>
      </a:lvl2pPr>
      <a:lvl3pPr algn="ctr" rtl="0" eaLnBrk="1" fontAlgn="base" hangingPunct="1">
        <a:spcBef>
          <a:spcPct val="0"/>
        </a:spcBef>
        <a:spcAft>
          <a:spcPct val="0"/>
        </a:spcAft>
        <a:defRPr sz="4400">
          <a:solidFill>
            <a:schemeClr val="tx2"/>
          </a:solidFill>
          <a:latin typeface="Arial" pitchFamily="34" charset="0"/>
        </a:defRPr>
      </a:lvl3pPr>
      <a:lvl4pPr algn="ctr" rtl="0" eaLnBrk="1" fontAlgn="base" hangingPunct="1">
        <a:spcBef>
          <a:spcPct val="0"/>
        </a:spcBef>
        <a:spcAft>
          <a:spcPct val="0"/>
        </a:spcAft>
        <a:defRPr sz="4400">
          <a:solidFill>
            <a:schemeClr val="tx2"/>
          </a:solidFill>
          <a:latin typeface="Arial" pitchFamily="34" charset="0"/>
        </a:defRPr>
      </a:lvl4pPr>
      <a:lvl5pPr algn="ctr" rtl="0" eaLnBrk="1" fontAlgn="base" hangingPunct="1">
        <a:spcBef>
          <a:spcPct val="0"/>
        </a:spcBef>
        <a:spcAft>
          <a:spcPct val="0"/>
        </a:spcAft>
        <a:defRPr sz="4400">
          <a:solidFill>
            <a:schemeClr val="tx2"/>
          </a:solidFill>
          <a:latin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image" Target="../media/image7.jpeg"/><Relationship Id="rId4" Type="http://schemas.openxmlformats.org/officeDocument/2006/relationships/slide" Target="slide11.xml"/></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slide" Target="slide6.xml"/></Relationships>
</file>

<file path=ppt/slides/_rels/slide1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1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6.jpeg"/><Relationship Id="rId4" Type="http://schemas.openxmlformats.org/officeDocument/2006/relationships/slide" Target="slide6.xml"/></Relationships>
</file>

<file path=ppt/slides/_rels/slide1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 Target="slide16.xml"/><Relationship Id="rId5" Type="http://schemas.openxmlformats.org/officeDocument/2006/relationships/image" Target="../media/image4.jpeg"/><Relationship Id="rId4" Type="http://schemas.openxmlformats.org/officeDocument/2006/relationships/slide" Target="slide6.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slide" Target="slide15.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6.xml"/><Relationship Id="rId4" Type="http://schemas.openxmlformats.org/officeDocument/2006/relationships/slide" Target="slide11.xml"/></Relationships>
</file>

<file path=ppt/slides/_rels/slide17.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18.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slide" Target="slide6.xml"/></Relationships>
</file>

<file path=ppt/slides/_rels/slide1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 Target="slide20.xml"/><Relationship Id="rId5" Type="http://schemas.openxmlformats.org/officeDocument/2006/relationships/image" Target="../media/image4.jpeg"/><Relationship Id="rId4" Type="http://schemas.openxmlformats.org/officeDocument/2006/relationships/slide" Target="slide6.xm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3.jpeg"/><Relationship Id="rId7"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6.xml"/></Relationships>
</file>

<file path=ppt/slides/_rels/slide2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 Target="slide19.xml"/><Relationship Id="rId5" Type="http://schemas.openxmlformats.org/officeDocument/2006/relationships/slide" Target="slide16.xml"/><Relationship Id="rId4" Type="http://schemas.openxmlformats.org/officeDocument/2006/relationships/slide" Target="slide6.xml"/></Relationships>
</file>

<file path=ppt/slides/_rels/slide21.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2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22.xml"/><Relationship Id="rId4" Type="http://schemas.openxmlformats.org/officeDocument/2006/relationships/slide" Target="slide11.xml"/></Relationships>
</file>

<file path=ppt/slides/_rels/slide2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 Target="slide26.xml"/><Relationship Id="rId5" Type="http://schemas.openxmlformats.org/officeDocument/2006/relationships/image" Target="../media/image4.jpeg"/><Relationship Id="rId4" Type="http://schemas.openxmlformats.org/officeDocument/2006/relationships/slide" Target="slide6.xml"/></Relationships>
</file>

<file path=ppt/slides/_rels/slide26.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slide" Target="slide25.xml"/><Relationship Id="rId4" Type="http://schemas.openxmlformats.org/officeDocument/2006/relationships/slide" Target="slide6.xml"/></Relationships>
</file>

<file path=ppt/slides/_rels/slide27.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28.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slide" Target="slide6.xml"/></Relationships>
</file>

<file path=ppt/slides/_rels/slide3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slide" Target="slide6.xml"/></Relationships>
</file>

<file path=ppt/slides/_rels/slide31.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slide" Target="slide6.xml"/><Relationship Id="rId4" Type="http://schemas.openxmlformats.org/officeDocument/2006/relationships/slide" Target="slide28.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slide" Target="slide1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slide" Target="slide22.xml"/><Relationship Id="rId4" Type="http://schemas.openxmlformats.org/officeDocument/2006/relationships/slide" Target="slide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10.xml"/><Relationship Id="rId7" Type="http://schemas.openxmlformats.org/officeDocument/2006/relationships/slide" Target="slide21.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 Target="slide27.xml"/><Relationship Id="rId5" Type="http://schemas.openxmlformats.org/officeDocument/2006/relationships/slide" Target="slide17.xml"/><Relationship Id="rId4" Type="http://schemas.openxmlformats.org/officeDocument/2006/relationships/slide" Target="slide13.xml"/><Relationship Id="rId9"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slide" Target="slide6.xml"/></Relationships>
</file>

<file path=ppt/slides/_rels/slide8.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6.jpeg"/><Relationship Id="rId4" Type="http://schemas.openxmlformats.org/officeDocument/2006/relationships/slide" Target="slide6.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slide" Target="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075" name="Text Box 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3076"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grpSp>
        <p:nvGrpSpPr>
          <p:cNvPr id="3077" name="Group 5"/>
          <p:cNvGrpSpPr>
            <a:grpSpLocks/>
          </p:cNvGrpSpPr>
          <p:nvPr/>
        </p:nvGrpSpPr>
        <p:grpSpPr bwMode="auto">
          <a:xfrm>
            <a:off x="6565900" y="6086475"/>
            <a:ext cx="2578100" cy="771525"/>
            <a:chOff x="4136" y="3834"/>
            <a:chExt cx="1624" cy="486"/>
          </a:xfrm>
        </p:grpSpPr>
        <p:pic>
          <p:nvPicPr>
            <p:cNvPr id="3078" name="Picture 6" descr="smallnextbutton">
              <a:hlinkClick r:id="" action="ppaction://hlinkshowjump?jump=nextslide"/>
            </p:cNvPr>
            <p:cNvPicPr>
              <a:picLocks noChangeAspect="1" noChangeArrowheads="1"/>
            </p:cNvPicPr>
            <p:nvPr/>
          </p:nvPicPr>
          <p:blipFill>
            <a:blip r:embed="rId4"/>
            <a:srcRect l="71805" t="88750"/>
            <a:stretch>
              <a:fillRect/>
            </a:stretch>
          </p:blipFill>
          <p:spPr bwMode="auto">
            <a:xfrm>
              <a:off x="4136" y="3834"/>
              <a:ext cx="1624" cy="486"/>
            </a:xfrm>
            <a:prstGeom prst="rect">
              <a:avLst/>
            </a:prstGeom>
            <a:noFill/>
            <a:ln w="9525">
              <a:noFill/>
              <a:miter lim="800000"/>
              <a:headEnd/>
              <a:tailEnd/>
            </a:ln>
          </p:spPr>
        </p:pic>
        <p:sp>
          <p:nvSpPr>
            <p:cNvPr id="3079" name="Text Box 7">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3080" name="Text Box 8"/>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3081" name="Text Box 9"/>
          <p:cNvSpPr txBox="1">
            <a:spLocks noChangeArrowheads="1"/>
          </p:cNvSpPr>
          <p:nvPr/>
        </p:nvSpPr>
        <p:spPr bwMode="auto">
          <a:xfrm>
            <a:off x="1323975" y="1508125"/>
            <a:ext cx="6905625" cy="701675"/>
          </a:xfrm>
          <a:prstGeom prst="rect">
            <a:avLst/>
          </a:prstGeom>
          <a:noFill/>
          <a:ln w="9525">
            <a:noFill/>
            <a:miter lim="800000"/>
            <a:headEnd/>
            <a:tailEnd/>
          </a:ln>
          <a:effectLst/>
        </p:spPr>
        <p:txBody>
          <a:bodyPr>
            <a:spAutoFit/>
          </a:bodyPr>
          <a:lstStyle/>
          <a:p>
            <a:r>
              <a:rPr lang="en-US" sz="2000" b="1"/>
              <a:t>A conclusion should wrap up the ideas and leave readers with a strong final impression.</a:t>
            </a:r>
            <a:endParaRPr lang="en-US" sz="2000"/>
          </a:p>
        </p:txBody>
      </p:sp>
      <p:sp>
        <p:nvSpPr>
          <p:cNvPr id="3082" name="Text Box 10">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3085" name="Rectangle 13">
            <a:hlinkClick r:id="" action="ppaction://hlinkshowjump?jump=nextslide"/>
          </p:cNvPr>
          <p:cNvSpPr>
            <a:spLocks noChangeArrowheads="1"/>
          </p:cNvSpPr>
          <p:nvPr/>
        </p:nvSpPr>
        <p:spPr bwMode="auto">
          <a:xfrm>
            <a:off x="6934200" y="6172200"/>
            <a:ext cx="22098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081"/>
                                        </p:tgtEl>
                                        <p:attrNameLst>
                                          <p:attrName>style.visibility</p:attrName>
                                        </p:attrNameLst>
                                      </p:cBhvr>
                                      <p:to>
                                        <p:strVal val="visible"/>
                                      </p:to>
                                    </p:set>
                                    <p:anim calcmode="lin" valueType="num">
                                      <p:cBhvr>
                                        <p:cTn id="7" dur="500" fill="hold"/>
                                        <p:tgtEl>
                                          <p:spTgt spid="3081"/>
                                        </p:tgtEl>
                                        <p:attrNameLst>
                                          <p:attrName>ppt_w</p:attrName>
                                        </p:attrNameLst>
                                      </p:cBhvr>
                                      <p:tavLst>
                                        <p:tav tm="0">
                                          <p:val>
                                            <p:fltVal val="0"/>
                                          </p:val>
                                        </p:tav>
                                        <p:tav tm="100000">
                                          <p:val>
                                            <p:strVal val="#ppt_w"/>
                                          </p:val>
                                        </p:tav>
                                      </p:tavLst>
                                    </p:anim>
                                    <p:anim calcmode="lin" valueType="num">
                                      <p:cBhvr>
                                        <p:cTn id="8" dur="500" fill="hold"/>
                                        <p:tgtEl>
                                          <p:spTgt spid="308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077"/>
                                        </p:tgtEl>
                                        <p:attrNameLst>
                                          <p:attrName>style.visibility</p:attrName>
                                        </p:attrNameLst>
                                      </p:cBhvr>
                                      <p:to>
                                        <p:strVal val="visible"/>
                                      </p:to>
                                    </p:set>
                                    <p:animEffect transition="in" filter="wipe(left)">
                                      <p:cBhvr>
                                        <p:cTn id="12"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3555"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3556"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3557"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	</a:t>
            </a:r>
          </a:p>
        </p:txBody>
      </p:sp>
      <p:sp>
        <p:nvSpPr>
          <p:cNvPr id="23558"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Summarize the Major Points</a:t>
            </a:r>
            <a:endParaRPr lang="en-US" sz="3200">
              <a:solidFill>
                <a:srgbClr val="C20000"/>
              </a:solidFill>
            </a:endParaRPr>
          </a:p>
        </p:txBody>
      </p:sp>
      <p:sp>
        <p:nvSpPr>
          <p:cNvPr id="23559" name="Text Box 7"/>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Remind the reader of your key ideas by summarizing the major points of what you’ve written.</a:t>
            </a:r>
            <a:endParaRPr lang="en-US"/>
          </a:p>
        </p:txBody>
      </p:sp>
      <p:sp>
        <p:nvSpPr>
          <p:cNvPr id="23560"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23561" name="Group 9"/>
          <p:cNvGrpSpPr>
            <a:grpSpLocks/>
          </p:cNvGrpSpPr>
          <p:nvPr/>
        </p:nvGrpSpPr>
        <p:grpSpPr bwMode="auto">
          <a:xfrm>
            <a:off x="6565900" y="6086475"/>
            <a:ext cx="2578100" cy="771525"/>
            <a:chOff x="4136" y="3834"/>
            <a:chExt cx="1624" cy="486"/>
          </a:xfrm>
        </p:grpSpPr>
        <p:pic>
          <p:nvPicPr>
            <p:cNvPr id="23562"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23563"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23564"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23565" name="Rectangle 13">
            <a:hlinkClick r:id="" action="ppaction://hlinkshowjump?jump=nextslide"/>
          </p:cNvPr>
          <p:cNvSpPr>
            <a:spLocks noChangeArrowheads="1"/>
          </p:cNvSpPr>
          <p:nvPr/>
        </p:nvSpPr>
        <p:spPr bwMode="auto">
          <a:xfrm>
            <a:off x="7010400" y="6172200"/>
            <a:ext cx="21336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3558"/>
                                        </p:tgtEl>
                                        <p:attrNameLst>
                                          <p:attrName>style.visibility</p:attrName>
                                        </p:attrNameLst>
                                      </p:cBhvr>
                                      <p:to>
                                        <p:strVal val="visible"/>
                                      </p:to>
                                    </p:set>
                                    <p:anim calcmode="lin" valueType="num">
                                      <p:cBhvr>
                                        <p:cTn id="7" dur="500" fill="hold"/>
                                        <p:tgtEl>
                                          <p:spTgt spid="23558"/>
                                        </p:tgtEl>
                                        <p:attrNameLst>
                                          <p:attrName>ppt_x</p:attrName>
                                        </p:attrNameLst>
                                      </p:cBhvr>
                                      <p:tavLst>
                                        <p:tav tm="0">
                                          <p:val>
                                            <p:strVal val="#ppt_x-#ppt_w/2"/>
                                          </p:val>
                                        </p:tav>
                                        <p:tav tm="100000">
                                          <p:val>
                                            <p:strVal val="#ppt_x"/>
                                          </p:val>
                                        </p:tav>
                                      </p:tavLst>
                                    </p:anim>
                                    <p:anim calcmode="lin" valueType="num">
                                      <p:cBhvr>
                                        <p:cTn id="8" dur="500" fill="hold"/>
                                        <p:tgtEl>
                                          <p:spTgt spid="23558"/>
                                        </p:tgtEl>
                                        <p:attrNameLst>
                                          <p:attrName>ppt_y</p:attrName>
                                        </p:attrNameLst>
                                      </p:cBhvr>
                                      <p:tavLst>
                                        <p:tav tm="0">
                                          <p:val>
                                            <p:strVal val="#ppt_y"/>
                                          </p:val>
                                        </p:tav>
                                        <p:tav tm="100000">
                                          <p:val>
                                            <p:strVal val="#ppt_y"/>
                                          </p:val>
                                        </p:tav>
                                      </p:tavLst>
                                    </p:anim>
                                    <p:anim calcmode="lin" valueType="num">
                                      <p:cBhvr>
                                        <p:cTn id="9" dur="500" fill="hold"/>
                                        <p:tgtEl>
                                          <p:spTgt spid="23558"/>
                                        </p:tgtEl>
                                        <p:attrNameLst>
                                          <p:attrName>ppt_w</p:attrName>
                                        </p:attrNameLst>
                                      </p:cBhvr>
                                      <p:tavLst>
                                        <p:tav tm="0">
                                          <p:val>
                                            <p:fltVal val="0"/>
                                          </p:val>
                                        </p:tav>
                                        <p:tav tm="100000">
                                          <p:val>
                                            <p:strVal val="#ppt_w"/>
                                          </p:val>
                                        </p:tav>
                                      </p:tavLst>
                                    </p:anim>
                                    <p:anim calcmode="lin" valueType="num">
                                      <p:cBhvr>
                                        <p:cTn id="10" dur="500" fill="hold"/>
                                        <p:tgtEl>
                                          <p:spTgt spid="23558"/>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23559"/>
                                        </p:tgtEl>
                                        <p:attrNameLst>
                                          <p:attrName>style.visibility</p:attrName>
                                        </p:attrNameLst>
                                      </p:cBhvr>
                                      <p:to>
                                        <p:strVal val="visible"/>
                                      </p:to>
                                    </p:set>
                                    <p:anim calcmode="lin" valueType="num">
                                      <p:cBhvr>
                                        <p:cTn id="14" dur="500" fill="hold"/>
                                        <p:tgtEl>
                                          <p:spTgt spid="23559"/>
                                        </p:tgtEl>
                                        <p:attrNameLst>
                                          <p:attrName>ppt_w</p:attrName>
                                        </p:attrNameLst>
                                      </p:cBhvr>
                                      <p:tavLst>
                                        <p:tav tm="0">
                                          <p:val>
                                            <p:fltVal val="0"/>
                                          </p:val>
                                        </p:tav>
                                        <p:tav tm="100000">
                                          <p:val>
                                            <p:strVal val="#ppt_w"/>
                                          </p:val>
                                        </p:tav>
                                      </p:tavLst>
                                    </p:anim>
                                    <p:anim calcmode="lin" valueType="num">
                                      <p:cBhvr>
                                        <p:cTn id="15" dur="500" fill="hold"/>
                                        <p:tgtEl>
                                          <p:spTgt spid="23559"/>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23561"/>
                                        </p:tgtEl>
                                        <p:attrNameLst>
                                          <p:attrName>style.visibility</p:attrName>
                                        </p:attrNameLst>
                                      </p:cBhvr>
                                      <p:to>
                                        <p:strVal val="visible"/>
                                      </p:to>
                                    </p:set>
                                    <p:animEffect transition="in" filter="wipe(left)">
                                      <p:cBhvr>
                                        <p:cTn id="19" dur="500"/>
                                        <p:tgtEl>
                                          <p:spTgt spid="23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5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4579"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4580"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4581"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24582"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Summarize the Major Points</a:t>
            </a:r>
            <a:endParaRPr lang="en-US" sz="3200">
              <a:solidFill>
                <a:srgbClr val="C20000"/>
              </a:solidFill>
            </a:endParaRPr>
          </a:p>
        </p:txBody>
      </p:sp>
      <p:grpSp>
        <p:nvGrpSpPr>
          <p:cNvPr id="24583" name="Group 7"/>
          <p:cNvGrpSpPr>
            <a:grpSpLocks/>
          </p:cNvGrpSpPr>
          <p:nvPr/>
        </p:nvGrpSpPr>
        <p:grpSpPr bwMode="auto">
          <a:xfrm>
            <a:off x="5638800" y="6116638"/>
            <a:ext cx="3505200" cy="741362"/>
            <a:chOff x="3024" y="2983"/>
            <a:chExt cx="2208" cy="467"/>
          </a:xfrm>
        </p:grpSpPr>
        <p:pic>
          <p:nvPicPr>
            <p:cNvPr id="24584" name="Picture 8" descr="mediumnextbutton">
              <a:hlinkClick r:id="" action="ppaction://hlinkshowjump?jump=nextslide"/>
            </p:cNvPr>
            <p:cNvPicPr>
              <a:picLocks noChangeAspect="1" noChangeArrowheads="1"/>
            </p:cNvPicPr>
            <p:nvPr/>
          </p:nvPicPr>
          <p:blipFill>
            <a:blip r:embed="rId5"/>
            <a:srcRect l="62622" t="89189"/>
            <a:stretch>
              <a:fillRect/>
            </a:stretch>
          </p:blipFill>
          <p:spPr bwMode="auto">
            <a:xfrm>
              <a:off x="3024" y="2983"/>
              <a:ext cx="2208" cy="467"/>
            </a:xfrm>
            <a:prstGeom prst="rect">
              <a:avLst/>
            </a:prstGeom>
            <a:noFill/>
          </p:spPr>
        </p:pic>
        <p:sp>
          <p:nvSpPr>
            <p:cNvPr id="24585" name="Text Box 9">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a revision </a:t>
              </a:r>
              <a:endParaRPr lang="en-US" sz="1400">
                <a:solidFill>
                  <a:srgbClr val="1E8AA1"/>
                </a:solidFill>
              </a:endParaRPr>
            </a:p>
          </p:txBody>
        </p:sp>
      </p:grpSp>
      <p:sp>
        <p:nvSpPr>
          <p:cNvPr id="24586" name="Text Box 10">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24587" name="Text Box 11">
            <a:hlinkClick r:id="rId6"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24593" name="Group 17"/>
          <p:cNvGrpSpPr>
            <a:grpSpLocks/>
          </p:cNvGrpSpPr>
          <p:nvPr/>
        </p:nvGrpSpPr>
        <p:grpSpPr bwMode="auto">
          <a:xfrm>
            <a:off x="1323975" y="2757488"/>
            <a:ext cx="6981825" cy="2576512"/>
            <a:chOff x="834" y="1737"/>
            <a:chExt cx="4302" cy="1623"/>
          </a:xfrm>
        </p:grpSpPr>
        <p:sp>
          <p:nvSpPr>
            <p:cNvPr id="24589" name="Text Box 13"/>
            <p:cNvSpPr txBox="1">
              <a:spLocks noChangeArrowheads="1"/>
            </p:cNvSpPr>
            <p:nvPr/>
          </p:nvSpPr>
          <p:spPr bwMode="auto">
            <a:xfrm>
              <a:off x="834" y="1737"/>
              <a:ext cx="4144" cy="577"/>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This conclusion ends a proposal that contains several recommendations. Where could you add recommendations to this conclusion?</a:t>
              </a:r>
            </a:p>
          </p:txBody>
        </p:sp>
        <p:sp>
          <p:nvSpPr>
            <p:cNvPr id="24590" name="Text Box 14"/>
            <p:cNvSpPr txBox="1">
              <a:spLocks noChangeArrowheads="1"/>
            </p:cNvSpPr>
            <p:nvPr/>
          </p:nvSpPr>
          <p:spPr bwMode="auto">
            <a:xfrm>
              <a:off x="1065" y="2437"/>
              <a:ext cx="4071" cy="923"/>
            </a:xfrm>
            <a:prstGeom prst="rect">
              <a:avLst/>
            </a:prstGeom>
            <a:noFill/>
            <a:ln w="9525">
              <a:noFill/>
              <a:miter lim="800000"/>
              <a:headEnd/>
              <a:tailEnd/>
            </a:ln>
            <a:effectLst/>
          </p:spPr>
          <p:txBody>
            <a:bodyPr>
              <a:spAutoFit/>
            </a:bodyPr>
            <a:lstStyle/>
            <a:p>
              <a:pPr>
                <a:spcBef>
                  <a:spcPct val="50000"/>
                </a:spcBef>
              </a:pPr>
              <a:r>
                <a:rPr lang="en-US"/>
                <a:t>This battle won’t be won overnight. It will involve a long campaign to sway public opinion. But if we follow my suggestions, we can and will have safer streets, safer neighborhoods, and, finally, safer lives. </a:t>
              </a:r>
            </a:p>
            <a:p>
              <a:pPr>
                <a:spcAft>
                  <a:spcPct val="25000"/>
                </a:spcAft>
              </a:pPr>
              <a:endParaRPr lang="en-US"/>
            </a:p>
          </p:txBody>
        </p:sp>
      </p:grpSp>
      <p:sp>
        <p:nvSpPr>
          <p:cNvPr id="24591" name="Text Box 15"/>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Remind the reader of your key ideas by summarizing the major points of what you’ve written.</a:t>
            </a:r>
          </a:p>
        </p:txBody>
      </p:sp>
      <p:sp>
        <p:nvSpPr>
          <p:cNvPr id="24592" name="Rectangle 16">
            <a:hlinkClick r:id="" action="ppaction://hlinkshowjump?jump=nextslide"/>
          </p:cNvPr>
          <p:cNvSpPr>
            <a:spLocks noChangeArrowheads="1"/>
          </p:cNvSpPr>
          <p:nvPr/>
        </p:nvSpPr>
        <p:spPr bwMode="auto">
          <a:xfrm>
            <a:off x="5943600" y="6096000"/>
            <a:ext cx="3200400" cy="6096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4593"/>
                                        </p:tgtEl>
                                        <p:attrNameLst>
                                          <p:attrName>style.visibility</p:attrName>
                                        </p:attrNameLst>
                                      </p:cBhvr>
                                      <p:to>
                                        <p:strVal val="visible"/>
                                      </p:to>
                                    </p:set>
                                    <p:anim calcmode="lin" valueType="num">
                                      <p:cBhvr>
                                        <p:cTn id="7" dur="500" fill="hold"/>
                                        <p:tgtEl>
                                          <p:spTgt spid="24593"/>
                                        </p:tgtEl>
                                        <p:attrNameLst>
                                          <p:attrName>ppt_w</p:attrName>
                                        </p:attrNameLst>
                                      </p:cBhvr>
                                      <p:tavLst>
                                        <p:tav tm="0">
                                          <p:val>
                                            <p:fltVal val="0"/>
                                          </p:val>
                                        </p:tav>
                                        <p:tav tm="100000">
                                          <p:val>
                                            <p:strVal val="#ppt_w"/>
                                          </p:val>
                                        </p:tav>
                                      </p:tavLst>
                                    </p:anim>
                                    <p:anim calcmode="lin" valueType="num">
                                      <p:cBhvr>
                                        <p:cTn id="8" dur="500" fill="hold"/>
                                        <p:tgtEl>
                                          <p:spTgt spid="2459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24583"/>
                                        </p:tgtEl>
                                        <p:attrNameLst>
                                          <p:attrName>style.visibility</p:attrName>
                                        </p:attrNameLst>
                                      </p:cBhvr>
                                      <p:to>
                                        <p:strVal val="visible"/>
                                      </p:to>
                                    </p:set>
                                    <p:animEffect transition="in" filter="wipe(left)">
                                      <p:cBhvr>
                                        <p:cTn id="12" dur="500"/>
                                        <p:tgtEl>
                                          <p:spTgt spid="24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560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5604"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560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2560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Summarize the Major Points</a:t>
            </a:r>
            <a:endParaRPr lang="en-US" sz="3200">
              <a:solidFill>
                <a:srgbClr val="C20000"/>
              </a:solidFill>
            </a:endParaRPr>
          </a:p>
        </p:txBody>
      </p:sp>
      <p:sp>
        <p:nvSpPr>
          <p:cNvPr id="25607" name="Text Box 7">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25608"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25609" name="Group 9"/>
          <p:cNvGrpSpPr>
            <a:grpSpLocks/>
          </p:cNvGrpSpPr>
          <p:nvPr/>
        </p:nvGrpSpPr>
        <p:grpSpPr bwMode="auto">
          <a:xfrm>
            <a:off x="6491288" y="6145213"/>
            <a:ext cx="2652712" cy="712787"/>
            <a:chOff x="4089" y="3871"/>
            <a:chExt cx="1671" cy="449"/>
          </a:xfrm>
        </p:grpSpPr>
        <p:pic>
          <p:nvPicPr>
            <p:cNvPr id="25610" name="Picture 10" descr="verysmallnextbutton">
              <a:hlinkClick r:id="rId4" action="ppaction://hlinksldjump"/>
            </p:cNvPr>
            <p:cNvPicPr>
              <a:picLocks noChangeAspect="1" noChangeArrowheads="1"/>
            </p:cNvPicPr>
            <p:nvPr/>
          </p:nvPicPr>
          <p:blipFill>
            <a:blip r:embed="rId5"/>
            <a:srcRect l="70990" t="89607"/>
            <a:stretch>
              <a:fillRect/>
            </a:stretch>
          </p:blipFill>
          <p:spPr bwMode="auto">
            <a:xfrm>
              <a:off x="4089" y="3871"/>
              <a:ext cx="1671" cy="449"/>
            </a:xfrm>
            <a:prstGeom prst="rect">
              <a:avLst/>
            </a:prstGeom>
            <a:noFill/>
          </p:spPr>
        </p:pic>
        <p:sp>
          <p:nvSpPr>
            <p:cNvPr id="25611" name="Rectangle 11">
              <a:hlinkClick r:id="rId4"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grpSp>
        <p:nvGrpSpPr>
          <p:cNvPr id="25612" name="Group 12"/>
          <p:cNvGrpSpPr>
            <a:grpSpLocks/>
          </p:cNvGrpSpPr>
          <p:nvPr/>
        </p:nvGrpSpPr>
        <p:grpSpPr bwMode="auto">
          <a:xfrm>
            <a:off x="1323975" y="2757488"/>
            <a:ext cx="6829425" cy="2606675"/>
            <a:chOff x="834" y="1737"/>
            <a:chExt cx="4302" cy="1642"/>
          </a:xfrm>
        </p:grpSpPr>
        <p:sp>
          <p:nvSpPr>
            <p:cNvPr id="25613" name="Text Box 13"/>
            <p:cNvSpPr txBox="1">
              <a:spLocks noChangeArrowheads="1"/>
            </p:cNvSpPr>
            <p:nvPr/>
          </p:nvSpPr>
          <p:spPr bwMode="auto">
            <a:xfrm>
              <a:off x="834" y="1737"/>
              <a:ext cx="4144" cy="404"/>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The specific list of suggestions makes this conclusion stronger and more memorable.</a:t>
              </a:r>
            </a:p>
          </p:txBody>
        </p:sp>
        <p:sp>
          <p:nvSpPr>
            <p:cNvPr id="25614" name="Text Box 14"/>
            <p:cNvSpPr txBox="1">
              <a:spLocks noChangeArrowheads="1"/>
            </p:cNvSpPr>
            <p:nvPr/>
          </p:nvSpPr>
          <p:spPr bwMode="auto">
            <a:xfrm>
              <a:off x="1065" y="2283"/>
              <a:ext cx="4071" cy="1096"/>
            </a:xfrm>
            <a:prstGeom prst="rect">
              <a:avLst/>
            </a:prstGeom>
            <a:noFill/>
            <a:ln w="9525">
              <a:noFill/>
              <a:miter lim="800000"/>
              <a:headEnd/>
              <a:tailEnd/>
            </a:ln>
            <a:effectLst/>
          </p:spPr>
          <p:txBody>
            <a:bodyPr>
              <a:spAutoFit/>
            </a:bodyPr>
            <a:lstStyle/>
            <a:p>
              <a:pPr>
                <a:spcBef>
                  <a:spcPct val="50000"/>
                </a:spcBef>
              </a:pPr>
              <a:r>
                <a:rPr lang="en-US"/>
                <a:t>This battle won’t be won overnight. It will involve a long campaign to sway public opinion. But if we follow my suggestions</a:t>
              </a:r>
              <a:r>
                <a:rPr lang="en-US" b="1">
                  <a:solidFill>
                    <a:srgbClr val="CB6600"/>
                  </a:solidFill>
                </a:rPr>
                <a:t>—form a steering committee, run public service advertisements, and lobby the city council—</a:t>
              </a:r>
              <a:r>
                <a:rPr lang="en-US"/>
                <a:t>we can and will have safer streets, safer neighborhoods, and, finally, safer lives. </a:t>
              </a:r>
            </a:p>
          </p:txBody>
        </p:sp>
      </p:grpSp>
      <p:sp>
        <p:nvSpPr>
          <p:cNvPr id="25615" name="Text Box 15"/>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Remind the reader of your key ideas by summarizing the major points of what you’ve written.</a:t>
            </a:r>
          </a:p>
        </p:txBody>
      </p:sp>
      <p:sp>
        <p:nvSpPr>
          <p:cNvPr id="25616" name="Rectangle 16">
            <a:hlinkClick r:id="rId4" action="ppaction://hlinksldjump"/>
          </p:cNvPr>
          <p:cNvSpPr>
            <a:spLocks noChangeArrowheads="1"/>
          </p:cNvSpPr>
          <p:nvPr/>
        </p:nvSpPr>
        <p:spPr bwMode="auto">
          <a:xfrm>
            <a:off x="7391400" y="6172200"/>
            <a:ext cx="17526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5612"/>
                                        </p:tgtEl>
                                        <p:attrNameLst>
                                          <p:attrName>style.visibility</p:attrName>
                                        </p:attrNameLst>
                                      </p:cBhvr>
                                      <p:to>
                                        <p:strVal val="visible"/>
                                      </p:to>
                                    </p:set>
                                    <p:anim calcmode="lin" valueType="num">
                                      <p:cBhvr>
                                        <p:cTn id="7" dur="500" fill="hold"/>
                                        <p:tgtEl>
                                          <p:spTgt spid="25612"/>
                                        </p:tgtEl>
                                        <p:attrNameLst>
                                          <p:attrName>ppt_w</p:attrName>
                                        </p:attrNameLst>
                                      </p:cBhvr>
                                      <p:tavLst>
                                        <p:tav tm="0">
                                          <p:val>
                                            <p:fltVal val="0"/>
                                          </p:val>
                                        </p:tav>
                                        <p:tav tm="100000">
                                          <p:val>
                                            <p:strVal val="#ppt_w"/>
                                          </p:val>
                                        </p:tav>
                                      </p:tavLst>
                                    </p:anim>
                                    <p:anim calcmode="lin" valueType="num">
                                      <p:cBhvr>
                                        <p:cTn id="8" dur="500" fill="hold"/>
                                        <p:tgtEl>
                                          <p:spTgt spid="256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5609"/>
                                        </p:tgtEl>
                                        <p:attrNameLst>
                                          <p:attrName>style.visibility</p:attrName>
                                        </p:attrNameLst>
                                      </p:cBhvr>
                                      <p:to>
                                        <p:strVal val="visible"/>
                                      </p:to>
                                    </p:set>
                                    <p:animEffect transition="in" filter="wipe(left)">
                                      <p:cBhvr>
                                        <p:cTn id="12" dur="500"/>
                                        <p:tgtEl>
                                          <p:spTgt spid="256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6627"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6628"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6629"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	</a:t>
            </a:r>
          </a:p>
        </p:txBody>
      </p:sp>
      <p:sp>
        <p:nvSpPr>
          <p:cNvPr id="26630"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Issue a Call to Action</a:t>
            </a:r>
            <a:endParaRPr lang="en-US" sz="3200">
              <a:solidFill>
                <a:srgbClr val="C20000"/>
              </a:solidFill>
            </a:endParaRPr>
          </a:p>
        </p:txBody>
      </p:sp>
      <p:sp>
        <p:nvSpPr>
          <p:cNvPr id="26631" name="Text Box 7"/>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Write a call to action to lend energy to a conclusion, especially in persuasive writing.</a:t>
            </a:r>
            <a:endParaRPr lang="en-US"/>
          </a:p>
        </p:txBody>
      </p:sp>
      <p:sp>
        <p:nvSpPr>
          <p:cNvPr id="26632"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26633" name="Group 9"/>
          <p:cNvGrpSpPr>
            <a:grpSpLocks/>
          </p:cNvGrpSpPr>
          <p:nvPr/>
        </p:nvGrpSpPr>
        <p:grpSpPr bwMode="auto">
          <a:xfrm>
            <a:off x="6565900" y="6086475"/>
            <a:ext cx="2578100" cy="771525"/>
            <a:chOff x="4136" y="3834"/>
            <a:chExt cx="1624" cy="486"/>
          </a:xfrm>
        </p:grpSpPr>
        <p:pic>
          <p:nvPicPr>
            <p:cNvPr id="26634"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26635"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26636"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26637" name="Rectangle 13">
            <a:hlinkClick r:id="" action="ppaction://hlinkshowjump?jump=nextslide"/>
          </p:cNvPr>
          <p:cNvSpPr>
            <a:spLocks noChangeArrowheads="1"/>
          </p:cNvSpPr>
          <p:nvPr/>
        </p:nvSpPr>
        <p:spPr bwMode="auto">
          <a:xfrm>
            <a:off x="6934200" y="6172200"/>
            <a:ext cx="2209800" cy="457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6630"/>
                                        </p:tgtEl>
                                        <p:attrNameLst>
                                          <p:attrName>style.visibility</p:attrName>
                                        </p:attrNameLst>
                                      </p:cBhvr>
                                      <p:to>
                                        <p:strVal val="visible"/>
                                      </p:to>
                                    </p:set>
                                    <p:anim calcmode="lin" valueType="num">
                                      <p:cBhvr>
                                        <p:cTn id="7" dur="500" fill="hold"/>
                                        <p:tgtEl>
                                          <p:spTgt spid="26630"/>
                                        </p:tgtEl>
                                        <p:attrNameLst>
                                          <p:attrName>ppt_x</p:attrName>
                                        </p:attrNameLst>
                                      </p:cBhvr>
                                      <p:tavLst>
                                        <p:tav tm="0">
                                          <p:val>
                                            <p:strVal val="#ppt_x-#ppt_w/2"/>
                                          </p:val>
                                        </p:tav>
                                        <p:tav tm="100000">
                                          <p:val>
                                            <p:strVal val="#ppt_x"/>
                                          </p:val>
                                        </p:tav>
                                      </p:tavLst>
                                    </p:anim>
                                    <p:anim calcmode="lin" valueType="num">
                                      <p:cBhvr>
                                        <p:cTn id="8" dur="500" fill="hold"/>
                                        <p:tgtEl>
                                          <p:spTgt spid="26630"/>
                                        </p:tgtEl>
                                        <p:attrNameLst>
                                          <p:attrName>ppt_y</p:attrName>
                                        </p:attrNameLst>
                                      </p:cBhvr>
                                      <p:tavLst>
                                        <p:tav tm="0">
                                          <p:val>
                                            <p:strVal val="#ppt_y"/>
                                          </p:val>
                                        </p:tav>
                                        <p:tav tm="100000">
                                          <p:val>
                                            <p:strVal val="#ppt_y"/>
                                          </p:val>
                                        </p:tav>
                                      </p:tavLst>
                                    </p:anim>
                                    <p:anim calcmode="lin" valueType="num">
                                      <p:cBhvr>
                                        <p:cTn id="9" dur="500" fill="hold"/>
                                        <p:tgtEl>
                                          <p:spTgt spid="26630"/>
                                        </p:tgtEl>
                                        <p:attrNameLst>
                                          <p:attrName>ppt_w</p:attrName>
                                        </p:attrNameLst>
                                      </p:cBhvr>
                                      <p:tavLst>
                                        <p:tav tm="0">
                                          <p:val>
                                            <p:fltVal val="0"/>
                                          </p:val>
                                        </p:tav>
                                        <p:tav tm="100000">
                                          <p:val>
                                            <p:strVal val="#ppt_w"/>
                                          </p:val>
                                        </p:tav>
                                      </p:tavLst>
                                    </p:anim>
                                    <p:anim calcmode="lin" valueType="num">
                                      <p:cBhvr>
                                        <p:cTn id="10" dur="500" fill="hold"/>
                                        <p:tgtEl>
                                          <p:spTgt spid="26630"/>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26631"/>
                                        </p:tgtEl>
                                        <p:attrNameLst>
                                          <p:attrName>style.visibility</p:attrName>
                                        </p:attrNameLst>
                                      </p:cBhvr>
                                      <p:to>
                                        <p:strVal val="visible"/>
                                      </p:to>
                                    </p:set>
                                    <p:anim calcmode="lin" valueType="num">
                                      <p:cBhvr>
                                        <p:cTn id="14" dur="500" fill="hold"/>
                                        <p:tgtEl>
                                          <p:spTgt spid="26631"/>
                                        </p:tgtEl>
                                        <p:attrNameLst>
                                          <p:attrName>ppt_w</p:attrName>
                                        </p:attrNameLst>
                                      </p:cBhvr>
                                      <p:tavLst>
                                        <p:tav tm="0">
                                          <p:val>
                                            <p:fltVal val="0"/>
                                          </p:val>
                                        </p:tav>
                                        <p:tav tm="100000">
                                          <p:val>
                                            <p:strVal val="#ppt_w"/>
                                          </p:val>
                                        </p:tav>
                                      </p:tavLst>
                                    </p:anim>
                                    <p:anim calcmode="lin" valueType="num">
                                      <p:cBhvr>
                                        <p:cTn id="15" dur="500" fill="hold"/>
                                        <p:tgtEl>
                                          <p:spTgt spid="26631"/>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26633"/>
                                        </p:tgtEl>
                                        <p:attrNameLst>
                                          <p:attrName>style.visibility</p:attrName>
                                        </p:attrNameLst>
                                      </p:cBhvr>
                                      <p:to>
                                        <p:strVal val="visible"/>
                                      </p:to>
                                    </p:set>
                                    <p:animEffect transition="in" filter="wipe(left)">
                                      <p:cBhvr>
                                        <p:cTn id="19" dur="500"/>
                                        <p:tgtEl>
                                          <p:spTgt spid="266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autoUpdateAnimBg="0"/>
      <p:bldP spid="2663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7651"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7652"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7653"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27654"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Issue a Call to Action</a:t>
            </a:r>
          </a:p>
        </p:txBody>
      </p:sp>
      <p:sp>
        <p:nvSpPr>
          <p:cNvPr id="27658" name="Text Box 10">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27659" name="Text Box 11">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27662" name="Text Box 14"/>
          <p:cNvSpPr txBox="1">
            <a:spLocks noChangeArrowheads="1"/>
          </p:cNvSpPr>
          <p:nvPr/>
        </p:nvSpPr>
        <p:spPr bwMode="auto">
          <a:xfrm>
            <a:off x="1690688" y="2895600"/>
            <a:ext cx="6462712" cy="2014538"/>
          </a:xfrm>
          <a:prstGeom prst="rect">
            <a:avLst/>
          </a:prstGeom>
          <a:noFill/>
          <a:ln w="9525">
            <a:noFill/>
            <a:miter lim="800000"/>
            <a:headEnd/>
            <a:tailEnd/>
          </a:ln>
          <a:effectLst/>
        </p:spPr>
        <p:txBody>
          <a:bodyPr>
            <a:spAutoFit/>
          </a:bodyPr>
          <a:lstStyle/>
          <a:p>
            <a:r>
              <a:rPr lang="en-US"/>
              <a:t>Just this once, look away from the profit margins and mirrors and catwalks and fashion glossies, and give a little thought to the animals. The world is bigger than New York, Paris, and Milan, full of strange and wonderful creatures, and they are not doing “just fine.”</a:t>
            </a:r>
          </a:p>
          <a:p>
            <a:endParaRPr lang="en-US"/>
          </a:p>
          <a:p>
            <a:r>
              <a:rPr lang="en-US"/>
              <a:t>	—Matthew Scully, “The Last Gasps of the Fur Trade” </a:t>
            </a:r>
          </a:p>
        </p:txBody>
      </p:sp>
      <p:sp>
        <p:nvSpPr>
          <p:cNvPr id="27663" name="Text Box 15"/>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Write a call to action to lend energy to a conclusion, especially in persuasive writing.</a:t>
            </a:r>
          </a:p>
        </p:txBody>
      </p:sp>
      <p:grpSp>
        <p:nvGrpSpPr>
          <p:cNvPr id="27668" name="Group 20"/>
          <p:cNvGrpSpPr>
            <a:grpSpLocks/>
          </p:cNvGrpSpPr>
          <p:nvPr/>
        </p:nvGrpSpPr>
        <p:grpSpPr bwMode="auto">
          <a:xfrm>
            <a:off x="4824413" y="6086475"/>
            <a:ext cx="4319587" cy="771525"/>
            <a:chOff x="3039" y="3834"/>
            <a:chExt cx="2721" cy="486"/>
          </a:xfrm>
        </p:grpSpPr>
        <p:pic>
          <p:nvPicPr>
            <p:cNvPr id="27669" name="Picture 21" descr="midsizedmediumnextbutton"/>
            <p:cNvPicPr>
              <a:picLocks noChangeAspect="1" noChangeArrowheads="1"/>
            </p:cNvPicPr>
            <p:nvPr/>
          </p:nvPicPr>
          <p:blipFill>
            <a:blip r:embed="rId5"/>
            <a:srcRect l="53108" t="88750"/>
            <a:stretch>
              <a:fillRect/>
            </a:stretch>
          </p:blipFill>
          <p:spPr bwMode="auto">
            <a:xfrm>
              <a:off x="3059" y="3834"/>
              <a:ext cx="2701" cy="486"/>
            </a:xfrm>
            <a:prstGeom prst="rect">
              <a:avLst/>
            </a:prstGeom>
            <a:noFill/>
          </p:spPr>
        </p:pic>
        <p:sp>
          <p:nvSpPr>
            <p:cNvPr id="27670" name="Text Box 22">
              <a:hlinkClick r:id="" action="ppaction://hlinkshowjump?jump=nextslide"/>
            </p:cNvPr>
            <p:cNvSpPr txBox="1">
              <a:spLocks noChangeArrowheads="1"/>
            </p:cNvSpPr>
            <p:nvPr/>
          </p:nvSpPr>
          <p:spPr bwMode="auto">
            <a:xfrm>
              <a:off x="3039" y="3942"/>
              <a:ext cx="2400"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the call to action</a:t>
              </a:r>
              <a:endParaRPr lang="en-US" sz="1400">
                <a:solidFill>
                  <a:srgbClr val="1E8AA1"/>
                </a:solidFill>
              </a:endParaRPr>
            </a:p>
          </p:txBody>
        </p:sp>
        <p:sp>
          <p:nvSpPr>
            <p:cNvPr id="27671" name="Text Box 23">
              <a:hlinkClick r:id="rId6" action="ppaction://hlinksldjump"/>
            </p:cNvPr>
            <p:cNvSpPr txBox="1">
              <a:spLocks noChangeArrowheads="1"/>
            </p:cNvSpPr>
            <p:nvPr/>
          </p:nvSpPr>
          <p:spPr bwMode="auto">
            <a:xfrm>
              <a:off x="5433" y="3948"/>
              <a:ext cx="246" cy="192"/>
            </a:xfrm>
            <a:prstGeom prst="rect">
              <a:avLst/>
            </a:prstGeom>
            <a:noFill/>
            <a:ln w="9525">
              <a:noFill/>
              <a:miter lim="800000"/>
              <a:headEnd/>
              <a:tailEnd/>
            </a:ln>
            <a:effectLst/>
          </p:spPr>
          <p:txBody>
            <a:bodyPr>
              <a:spAutoFit/>
            </a:bodyPr>
            <a:lstStyle/>
            <a:p>
              <a:pPr algn="r">
                <a:spcBef>
                  <a:spcPct val="50000"/>
                </a:spcBef>
              </a:pPr>
              <a:endParaRPr lang="en-US" sz="1400"/>
            </a:p>
          </p:txBody>
        </p:sp>
      </p:grpSp>
      <p:sp>
        <p:nvSpPr>
          <p:cNvPr id="27672" name="Rectangle 24">
            <a:hlinkClick r:id="" action="ppaction://hlinkshowjump?jump=nextslide"/>
          </p:cNvPr>
          <p:cNvSpPr>
            <a:spLocks noChangeArrowheads="1"/>
          </p:cNvSpPr>
          <p:nvPr/>
        </p:nvSpPr>
        <p:spPr bwMode="auto">
          <a:xfrm>
            <a:off x="5486400" y="6172200"/>
            <a:ext cx="36576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1000"/>
                                  </p:stCondLst>
                                  <p:childTnLst>
                                    <p:set>
                                      <p:cBhvr>
                                        <p:cTn id="6" dur="1" fill="hold">
                                          <p:stCondLst>
                                            <p:cond delay="0"/>
                                          </p:stCondLst>
                                        </p:cTn>
                                        <p:tgtEl>
                                          <p:spTgt spid="27668"/>
                                        </p:tgtEl>
                                        <p:attrNameLst>
                                          <p:attrName>style.visibility</p:attrName>
                                        </p:attrNameLst>
                                      </p:cBhvr>
                                      <p:to>
                                        <p:strVal val="visible"/>
                                      </p:to>
                                    </p:set>
                                    <p:animEffect transition="in" filter="wipe(left)">
                                      <p:cBhvr>
                                        <p:cTn id="7" dur="500"/>
                                        <p:tgtEl>
                                          <p:spTgt spid="276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8675"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8676"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8677"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28678"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Issue a Call to Action</a:t>
            </a:r>
          </a:p>
        </p:txBody>
      </p:sp>
      <p:sp>
        <p:nvSpPr>
          <p:cNvPr id="28679" name="Text Box 7">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28680"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28681" name="Text Box 9"/>
          <p:cNvSpPr txBox="1">
            <a:spLocks noChangeArrowheads="1"/>
          </p:cNvSpPr>
          <p:nvPr/>
        </p:nvSpPr>
        <p:spPr bwMode="auto">
          <a:xfrm>
            <a:off x="1690688" y="2895600"/>
            <a:ext cx="6462712" cy="2014538"/>
          </a:xfrm>
          <a:prstGeom prst="rect">
            <a:avLst/>
          </a:prstGeom>
          <a:noFill/>
          <a:ln w="9525">
            <a:noFill/>
            <a:miter lim="800000"/>
            <a:headEnd/>
            <a:tailEnd/>
          </a:ln>
          <a:effectLst/>
        </p:spPr>
        <p:txBody>
          <a:bodyPr>
            <a:spAutoFit/>
          </a:bodyPr>
          <a:lstStyle/>
          <a:p>
            <a:r>
              <a:rPr lang="en-US" b="1">
                <a:solidFill>
                  <a:srgbClr val="CB6600"/>
                </a:solidFill>
              </a:rPr>
              <a:t>Just this once, look away from the profit margins and mirrors and catwalks and fashion glossies, and give a little thought to the animals.</a:t>
            </a:r>
            <a:r>
              <a:rPr lang="en-US"/>
              <a:t> The world is bigger than New York, Paris, and Milan, full of strange and wonderful creatures, and they are not doing “just fine.”</a:t>
            </a:r>
          </a:p>
          <a:p>
            <a:endParaRPr lang="en-US"/>
          </a:p>
          <a:p>
            <a:r>
              <a:rPr lang="en-US"/>
              <a:t>	—Matthew Scully, “The Last Gasps of the Fur Trade” </a:t>
            </a:r>
          </a:p>
        </p:txBody>
      </p:sp>
      <p:sp>
        <p:nvSpPr>
          <p:cNvPr id="28682"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Write a </a:t>
            </a:r>
            <a:r>
              <a:rPr lang="en-US" sz="2000" b="1">
                <a:solidFill>
                  <a:srgbClr val="CB6600"/>
                </a:solidFill>
              </a:rPr>
              <a:t>call to action</a:t>
            </a:r>
            <a:r>
              <a:rPr lang="en-US" sz="2000" b="1"/>
              <a:t> to lend energy to a conclusion, especially in persuasive writing.</a:t>
            </a:r>
          </a:p>
        </p:txBody>
      </p:sp>
      <p:grpSp>
        <p:nvGrpSpPr>
          <p:cNvPr id="28687" name="Group 15"/>
          <p:cNvGrpSpPr>
            <a:grpSpLocks/>
          </p:cNvGrpSpPr>
          <p:nvPr/>
        </p:nvGrpSpPr>
        <p:grpSpPr bwMode="auto">
          <a:xfrm>
            <a:off x="6491288" y="6145213"/>
            <a:ext cx="2652712" cy="712787"/>
            <a:chOff x="4089" y="3871"/>
            <a:chExt cx="1671" cy="449"/>
          </a:xfrm>
        </p:grpSpPr>
        <p:pic>
          <p:nvPicPr>
            <p:cNvPr id="28688" name="Picture 16" descr="verysmallnextbutton">
              <a:hlinkClick r:id="rId4" action="ppaction://hlinksldjump"/>
            </p:cNvPr>
            <p:cNvPicPr>
              <a:picLocks noChangeAspect="1" noChangeArrowheads="1"/>
            </p:cNvPicPr>
            <p:nvPr/>
          </p:nvPicPr>
          <p:blipFill>
            <a:blip r:embed="rId5"/>
            <a:srcRect l="70990" t="89607"/>
            <a:stretch>
              <a:fillRect/>
            </a:stretch>
          </p:blipFill>
          <p:spPr bwMode="auto">
            <a:xfrm>
              <a:off x="4089" y="3871"/>
              <a:ext cx="1671" cy="449"/>
            </a:xfrm>
            <a:prstGeom prst="rect">
              <a:avLst/>
            </a:prstGeom>
            <a:noFill/>
          </p:spPr>
        </p:pic>
        <p:sp>
          <p:nvSpPr>
            <p:cNvPr id="28689" name="Rectangle 17">
              <a:hlinkClick r:id="rId4"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grpSp>
        <p:nvGrpSpPr>
          <p:cNvPr id="28690" name="Group 18"/>
          <p:cNvGrpSpPr>
            <a:grpSpLocks/>
          </p:cNvGrpSpPr>
          <p:nvPr/>
        </p:nvGrpSpPr>
        <p:grpSpPr bwMode="auto">
          <a:xfrm>
            <a:off x="1460500" y="2921000"/>
            <a:ext cx="236538" cy="320675"/>
            <a:chOff x="905" y="3141"/>
            <a:chExt cx="149" cy="202"/>
          </a:xfrm>
        </p:grpSpPr>
        <p:sp>
          <p:nvSpPr>
            <p:cNvPr id="28691" name="Oval 19"/>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28692" name="Text Box 20">
              <a:hlinkClick r:id="rId6" action="ppaction://hlinksldjump"/>
              <a:hlinkHover r:id="rId6"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sp>
        <p:nvSpPr>
          <p:cNvPr id="28693" name="Rectangle 21">
            <a:hlinkClick r:id="rId4" action="ppaction://hlinksldjump"/>
          </p:cNvPr>
          <p:cNvSpPr>
            <a:spLocks noChangeArrowheads="1"/>
          </p:cNvSpPr>
          <p:nvPr/>
        </p:nvSpPr>
        <p:spPr bwMode="auto">
          <a:xfrm>
            <a:off x="7467600" y="6172200"/>
            <a:ext cx="1676400" cy="533400"/>
          </a:xfrm>
          <a:prstGeom prst="rect">
            <a:avLst/>
          </a:prstGeom>
          <a:noFill/>
          <a:ln w="9525">
            <a:noFill/>
            <a:miter lim="800000"/>
            <a:headEnd/>
            <a:tailEnd/>
          </a:ln>
          <a:effectLst/>
        </p:spPr>
        <p:txBody>
          <a:bodyPr wrap="none" anchor="ctr"/>
          <a:lstStyle/>
          <a:p>
            <a:endParaRPr lang="en-US"/>
          </a:p>
        </p:txBody>
      </p:sp>
      <p:sp>
        <p:nvSpPr>
          <p:cNvPr id="28694" name="Rectangle 22">
            <a:hlinkClick r:id="" action="ppaction://hlinkshowjump?jump=nextslide"/>
            <a:hlinkHover r:id="" action="ppaction://hlinkshowjump?jump=nextslide"/>
          </p:cNvPr>
          <p:cNvSpPr>
            <a:spLocks noChangeArrowheads="1"/>
          </p:cNvSpPr>
          <p:nvPr/>
        </p:nvSpPr>
        <p:spPr bwMode="auto">
          <a:xfrm>
            <a:off x="1371600" y="2895600"/>
            <a:ext cx="381000" cy="381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8690"/>
                                        </p:tgtEl>
                                        <p:attrNameLst>
                                          <p:attrName>style.visibility</p:attrName>
                                        </p:attrNameLst>
                                      </p:cBhvr>
                                      <p:to>
                                        <p:strVal val="visible"/>
                                      </p:to>
                                    </p:set>
                                    <p:animEffect transition="in" filter="dissolve">
                                      <p:cBhvr>
                                        <p:cTn id="7" dur="500"/>
                                        <p:tgtEl>
                                          <p:spTgt spid="2869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8687"/>
                                        </p:tgtEl>
                                        <p:attrNameLst>
                                          <p:attrName>style.visibility</p:attrName>
                                        </p:attrNameLst>
                                      </p:cBhvr>
                                      <p:to>
                                        <p:strVal val="visible"/>
                                      </p:to>
                                    </p:set>
                                    <p:animEffect transition="in" filter="wipe(left)">
                                      <p:cBhvr>
                                        <p:cTn id="11" dur="500"/>
                                        <p:tgtEl>
                                          <p:spTgt spid="286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21" name="Picture 25"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9699"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9700"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9701"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29702"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Issue a Call to Action</a:t>
            </a:r>
          </a:p>
        </p:txBody>
      </p:sp>
      <p:sp>
        <p:nvSpPr>
          <p:cNvPr id="29704" name="Text Box 8">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29705" name="Text Box 9"/>
          <p:cNvSpPr txBox="1">
            <a:spLocks noChangeArrowheads="1"/>
          </p:cNvSpPr>
          <p:nvPr/>
        </p:nvSpPr>
        <p:spPr bwMode="auto">
          <a:xfrm>
            <a:off x="1690688" y="2895600"/>
            <a:ext cx="6462712" cy="2014538"/>
          </a:xfrm>
          <a:prstGeom prst="rect">
            <a:avLst/>
          </a:prstGeom>
          <a:noFill/>
          <a:ln w="9525">
            <a:noFill/>
            <a:miter lim="800000"/>
            <a:headEnd/>
            <a:tailEnd/>
          </a:ln>
          <a:effectLst/>
        </p:spPr>
        <p:txBody>
          <a:bodyPr>
            <a:spAutoFit/>
          </a:bodyPr>
          <a:lstStyle/>
          <a:p>
            <a:r>
              <a:rPr lang="en-US" b="1">
                <a:solidFill>
                  <a:srgbClr val="CB6600"/>
                </a:solidFill>
              </a:rPr>
              <a:t>Just this once, look away from the profit margins and mirrors and catwalks and fashion glossies, and give a little thought to the animals.</a:t>
            </a:r>
            <a:r>
              <a:rPr lang="en-US"/>
              <a:t> The world is bigger than New York, Paris, and Milan, full of strange and wonderful creatures, and they are not doing “just fine.”</a:t>
            </a:r>
          </a:p>
          <a:p>
            <a:endParaRPr lang="en-US"/>
          </a:p>
          <a:p>
            <a:r>
              <a:rPr lang="en-US"/>
              <a:t>	—Matthew Scully, “The Last Gasps of the Fur Trade” </a:t>
            </a:r>
          </a:p>
        </p:txBody>
      </p:sp>
      <p:sp>
        <p:nvSpPr>
          <p:cNvPr id="29706"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Write a </a:t>
            </a:r>
            <a:r>
              <a:rPr lang="en-US" sz="2000" b="1">
                <a:solidFill>
                  <a:srgbClr val="CB6600"/>
                </a:solidFill>
              </a:rPr>
              <a:t>call to action</a:t>
            </a:r>
            <a:r>
              <a:rPr lang="en-US" sz="2000" b="1"/>
              <a:t> to lend energy to a conclusion, especially in persuasive writing.</a:t>
            </a:r>
          </a:p>
        </p:txBody>
      </p:sp>
      <p:grpSp>
        <p:nvGrpSpPr>
          <p:cNvPr id="29710" name="Group 14"/>
          <p:cNvGrpSpPr>
            <a:grpSpLocks/>
          </p:cNvGrpSpPr>
          <p:nvPr/>
        </p:nvGrpSpPr>
        <p:grpSpPr bwMode="auto">
          <a:xfrm>
            <a:off x="1460500" y="2921000"/>
            <a:ext cx="236538" cy="320675"/>
            <a:chOff x="905" y="3141"/>
            <a:chExt cx="149" cy="202"/>
          </a:xfrm>
        </p:grpSpPr>
        <p:sp>
          <p:nvSpPr>
            <p:cNvPr id="29711" name="Oval 15"/>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29712" name="Text Box 16">
              <a:hlinkClick r:id="rId6" action="ppaction://hlinksldjump"/>
              <a:hlinkHover r:id="rId6"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sp>
        <p:nvSpPr>
          <p:cNvPr id="29713" name="Rectangle 17"/>
          <p:cNvSpPr>
            <a:spLocks noChangeArrowheads="1"/>
          </p:cNvSpPr>
          <p:nvPr/>
        </p:nvSpPr>
        <p:spPr bwMode="auto">
          <a:xfrm>
            <a:off x="1346200" y="2971800"/>
            <a:ext cx="3751263" cy="1676400"/>
          </a:xfrm>
          <a:prstGeom prst="rect">
            <a:avLst/>
          </a:prstGeom>
          <a:solidFill>
            <a:srgbClr val="1E8AA1"/>
          </a:solidFill>
          <a:ln w="19050">
            <a:solidFill>
              <a:schemeClr val="bg1"/>
            </a:solidFill>
            <a:miter lim="800000"/>
            <a:headEnd/>
            <a:tailEnd/>
          </a:ln>
          <a:effectLst/>
        </p:spPr>
        <p:txBody>
          <a:bodyPr wrap="none" anchor="ctr"/>
          <a:lstStyle/>
          <a:p>
            <a:endParaRPr lang="en-US"/>
          </a:p>
        </p:txBody>
      </p:sp>
      <p:sp>
        <p:nvSpPr>
          <p:cNvPr id="29714" name="AutoShape 18"/>
          <p:cNvSpPr>
            <a:spLocks noChangeArrowheads="1"/>
          </p:cNvSpPr>
          <p:nvPr/>
        </p:nvSpPr>
        <p:spPr bwMode="auto">
          <a:xfrm>
            <a:off x="1447800" y="3783013"/>
            <a:ext cx="3570288" cy="712787"/>
          </a:xfrm>
          <a:prstGeom prst="roundRect">
            <a:avLst>
              <a:gd name="adj" fmla="val 16667"/>
            </a:avLst>
          </a:prstGeom>
          <a:solidFill>
            <a:schemeClr val="bg1"/>
          </a:solidFill>
          <a:ln w="9525">
            <a:solidFill>
              <a:schemeClr val="bg1"/>
            </a:solidFill>
            <a:round/>
            <a:headEnd/>
            <a:tailEnd/>
          </a:ln>
          <a:effectLst/>
        </p:spPr>
        <p:txBody>
          <a:bodyPr wrap="none" anchor="ctr"/>
          <a:lstStyle/>
          <a:p>
            <a:endParaRPr lang="en-US"/>
          </a:p>
        </p:txBody>
      </p:sp>
      <p:sp>
        <p:nvSpPr>
          <p:cNvPr id="29715" name="Rectangle 19"/>
          <p:cNvSpPr>
            <a:spLocks noChangeArrowheads="1"/>
          </p:cNvSpPr>
          <p:nvPr/>
        </p:nvSpPr>
        <p:spPr bwMode="auto">
          <a:xfrm>
            <a:off x="1443038" y="3386138"/>
            <a:ext cx="3573462" cy="733425"/>
          </a:xfrm>
          <a:prstGeom prst="rect">
            <a:avLst/>
          </a:prstGeom>
          <a:solidFill>
            <a:schemeClr val="bg1"/>
          </a:solidFill>
          <a:ln w="9525">
            <a:noFill/>
            <a:miter lim="800000"/>
            <a:headEnd/>
            <a:tailEnd/>
          </a:ln>
          <a:effectLst/>
        </p:spPr>
        <p:txBody>
          <a:bodyPr wrap="none" anchor="ctr"/>
          <a:lstStyle/>
          <a:p>
            <a:endParaRPr lang="en-US"/>
          </a:p>
        </p:txBody>
      </p:sp>
      <p:sp>
        <p:nvSpPr>
          <p:cNvPr id="29716" name="Text Box 20"/>
          <p:cNvSpPr txBox="1">
            <a:spLocks noChangeArrowheads="1"/>
          </p:cNvSpPr>
          <p:nvPr/>
        </p:nvSpPr>
        <p:spPr bwMode="auto">
          <a:xfrm>
            <a:off x="1600200" y="3581400"/>
            <a:ext cx="3124200" cy="825500"/>
          </a:xfrm>
          <a:prstGeom prst="rect">
            <a:avLst/>
          </a:prstGeom>
          <a:noFill/>
          <a:ln w="9525">
            <a:noFill/>
            <a:miter lim="800000"/>
            <a:headEnd/>
            <a:tailEnd/>
          </a:ln>
          <a:effectLst/>
        </p:spPr>
        <p:txBody>
          <a:bodyPr>
            <a:spAutoFit/>
          </a:bodyPr>
          <a:lstStyle/>
          <a:p>
            <a:pPr>
              <a:spcBef>
                <a:spcPct val="50000"/>
              </a:spcBef>
            </a:pPr>
            <a:r>
              <a:rPr lang="en-US" sz="1600"/>
              <a:t>The call to action reinforces the idea of paying attention to the animals used in the fur trade.</a:t>
            </a:r>
          </a:p>
        </p:txBody>
      </p:sp>
      <p:sp>
        <p:nvSpPr>
          <p:cNvPr id="29717" name="Oval 21"/>
          <p:cNvSpPr>
            <a:spLocks noChangeArrowheads="1"/>
          </p:cNvSpPr>
          <p:nvPr/>
        </p:nvSpPr>
        <p:spPr bwMode="auto">
          <a:xfrm>
            <a:off x="1463675" y="3078163"/>
            <a:ext cx="252413" cy="252412"/>
          </a:xfrm>
          <a:prstGeom prst="ellipse">
            <a:avLst/>
          </a:prstGeom>
          <a:solidFill>
            <a:srgbClr val="CB6600"/>
          </a:solidFill>
          <a:ln w="19050">
            <a:solidFill>
              <a:schemeClr val="bg1"/>
            </a:solidFill>
            <a:round/>
            <a:headEnd/>
            <a:tailEnd/>
          </a:ln>
          <a:effectLst/>
        </p:spPr>
        <p:txBody>
          <a:bodyPr wrap="none" anchor="ctr"/>
          <a:lstStyle/>
          <a:p>
            <a:endParaRPr lang="en-US"/>
          </a:p>
        </p:txBody>
      </p:sp>
      <p:sp>
        <p:nvSpPr>
          <p:cNvPr id="29718" name="Text Box 22"/>
          <p:cNvSpPr txBox="1">
            <a:spLocks noChangeArrowheads="1"/>
          </p:cNvSpPr>
          <p:nvPr/>
        </p:nvSpPr>
        <p:spPr bwMode="auto">
          <a:xfrm>
            <a:off x="1473200" y="3025775"/>
            <a:ext cx="236538" cy="320675"/>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sp>
        <p:nvSpPr>
          <p:cNvPr id="29720" name="AutoShape 24"/>
          <p:cNvSpPr>
            <a:spLocks noChangeArrowheads="1"/>
          </p:cNvSpPr>
          <p:nvPr/>
        </p:nvSpPr>
        <p:spPr bwMode="auto">
          <a:xfrm>
            <a:off x="4268788" y="3098800"/>
            <a:ext cx="733425" cy="196850"/>
          </a:xfrm>
          <a:prstGeom prst="roundRect">
            <a:avLst>
              <a:gd name="adj" fmla="val 16667"/>
            </a:avLst>
          </a:prstGeom>
          <a:solidFill>
            <a:schemeClr val="bg1"/>
          </a:solidFill>
          <a:ln w="9525">
            <a:noFill/>
            <a:round/>
            <a:headEnd/>
            <a:tailEnd/>
          </a:ln>
          <a:effectLst/>
        </p:spPr>
        <p:txBody>
          <a:bodyPr wrap="none" anchor="ctr"/>
          <a:lstStyle/>
          <a:p>
            <a:endParaRPr lang="en-US"/>
          </a:p>
        </p:txBody>
      </p:sp>
      <p:sp>
        <p:nvSpPr>
          <p:cNvPr id="29719" name="Text Box 23">
            <a:hlinkClick r:id="rId7" action="ppaction://hlinksldjump"/>
          </p:cNvPr>
          <p:cNvSpPr txBox="1">
            <a:spLocks noChangeArrowheads="1"/>
          </p:cNvSpPr>
          <p:nvPr/>
        </p:nvSpPr>
        <p:spPr bwMode="auto">
          <a:xfrm>
            <a:off x="4351338" y="3081338"/>
            <a:ext cx="577850" cy="228600"/>
          </a:xfrm>
          <a:prstGeom prst="rect">
            <a:avLst/>
          </a:prstGeom>
          <a:noFill/>
          <a:ln w="9525">
            <a:noFill/>
            <a:miter lim="800000"/>
            <a:headEnd/>
            <a:tailEnd/>
          </a:ln>
          <a:effectLst/>
        </p:spPr>
        <p:txBody>
          <a:bodyPr wrap="none">
            <a:spAutoFit/>
          </a:bodyPr>
          <a:lstStyle/>
          <a:p>
            <a:r>
              <a:rPr lang="en-US" sz="900" b="1"/>
              <a:t>CLOSE</a:t>
            </a:r>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97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072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30724"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072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	</a:t>
            </a:r>
          </a:p>
        </p:txBody>
      </p:sp>
      <p:sp>
        <p:nvSpPr>
          <p:cNvPr id="3072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State the Significance</a:t>
            </a:r>
            <a:endParaRPr lang="en-US" sz="3200">
              <a:solidFill>
                <a:srgbClr val="C20000"/>
              </a:solidFill>
            </a:endParaRPr>
          </a:p>
        </p:txBody>
      </p:sp>
      <p:sp>
        <p:nvSpPr>
          <p:cNvPr id="30727" name="Text Box 7"/>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You can effectively sum up your feelings about your topic by stating its significance.</a:t>
            </a:r>
            <a:endParaRPr lang="en-US"/>
          </a:p>
        </p:txBody>
      </p:sp>
      <p:sp>
        <p:nvSpPr>
          <p:cNvPr id="30728"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30729" name="Group 9"/>
          <p:cNvGrpSpPr>
            <a:grpSpLocks/>
          </p:cNvGrpSpPr>
          <p:nvPr/>
        </p:nvGrpSpPr>
        <p:grpSpPr bwMode="auto">
          <a:xfrm>
            <a:off x="6565900" y="6086475"/>
            <a:ext cx="2578100" cy="771525"/>
            <a:chOff x="4136" y="3834"/>
            <a:chExt cx="1624" cy="486"/>
          </a:xfrm>
        </p:grpSpPr>
        <p:pic>
          <p:nvPicPr>
            <p:cNvPr id="30730"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30731"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30732"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30733" name="Rectangle 13">
            <a:hlinkClick r:id="" action="ppaction://hlinkshowjump?jump=nextslide"/>
          </p:cNvPr>
          <p:cNvSpPr>
            <a:spLocks noChangeArrowheads="1"/>
          </p:cNvSpPr>
          <p:nvPr/>
        </p:nvSpPr>
        <p:spPr bwMode="auto">
          <a:xfrm>
            <a:off x="6934200" y="6172200"/>
            <a:ext cx="2209800" cy="457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p:cTn id="7" dur="500" fill="hold"/>
                                        <p:tgtEl>
                                          <p:spTgt spid="30726"/>
                                        </p:tgtEl>
                                        <p:attrNameLst>
                                          <p:attrName>ppt_x</p:attrName>
                                        </p:attrNameLst>
                                      </p:cBhvr>
                                      <p:tavLst>
                                        <p:tav tm="0">
                                          <p:val>
                                            <p:strVal val="#ppt_x-#ppt_w/2"/>
                                          </p:val>
                                        </p:tav>
                                        <p:tav tm="100000">
                                          <p:val>
                                            <p:strVal val="#ppt_x"/>
                                          </p:val>
                                        </p:tav>
                                      </p:tavLst>
                                    </p:anim>
                                    <p:anim calcmode="lin" valueType="num">
                                      <p:cBhvr>
                                        <p:cTn id="8" dur="500" fill="hold"/>
                                        <p:tgtEl>
                                          <p:spTgt spid="30726"/>
                                        </p:tgtEl>
                                        <p:attrNameLst>
                                          <p:attrName>ppt_y</p:attrName>
                                        </p:attrNameLst>
                                      </p:cBhvr>
                                      <p:tavLst>
                                        <p:tav tm="0">
                                          <p:val>
                                            <p:strVal val="#ppt_y"/>
                                          </p:val>
                                        </p:tav>
                                        <p:tav tm="100000">
                                          <p:val>
                                            <p:strVal val="#ppt_y"/>
                                          </p:val>
                                        </p:tav>
                                      </p:tavLst>
                                    </p:anim>
                                    <p:anim calcmode="lin" valueType="num">
                                      <p:cBhvr>
                                        <p:cTn id="9" dur="500" fill="hold"/>
                                        <p:tgtEl>
                                          <p:spTgt spid="30726"/>
                                        </p:tgtEl>
                                        <p:attrNameLst>
                                          <p:attrName>ppt_w</p:attrName>
                                        </p:attrNameLst>
                                      </p:cBhvr>
                                      <p:tavLst>
                                        <p:tav tm="0">
                                          <p:val>
                                            <p:fltVal val="0"/>
                                          </p:val>
                                        </p:tav>
                                        <p:tav tm="100000">
                                          <p:val>
                                            <p:strVal val="#ppt_w"/>
                                          </p:val>
                                        </p:tav>
                                      </p:tavLst>
                                    </p:anim>
                                    <p:anim calcmode="lin" valueType="num">
                                      <p:cBhvr>
                                        <p:cTn id="10" dur="500" fill="hold"/>
                                        <p:tgtEl>
                                          <p:spTgt spid="30726"/>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30727"/>
                                        </p:tgtEl>
                                        <p:attrNameLst>
                                          <p:attrName>style.visibility</p:attrName>
                                        </p:attrNameLst>
                                      </p:cBhvr>
                                      <p:to>
                                        <p:strVal val="visible"/>
                                      </p:to>
                                    </p:set>
                                    <p:anim calcmode="lin" valueType="num">
                                      <p:cBhvr>
                                        <p:cTn id="14" dur="500" fill="hold"/>
                                        <p:tgtEl>
                                          <p:spTgt spid="30727"/>
                                        </p:tgtEl>
                                        <p:attrNameLst>
                                          <p:attrName>ppt_w</p:attrName>
                                        </p:attrNameLst>
                                      </p:cBhvr>
                                      <p:tavLst>
                                        <p:tav tm="0">
                                          <p:val>
                                            <p:fltVal val="0"/>
                                          </p:val>
                                        </p:tav>
                                        <p:tav tm="100000">
                                          <p:val>
                                            <p:strVal val="#ppt_w"/>
                                          </p:val>
                                        </p:tav>
                                      </p:tavLst>
                                    </p:anim>
                                    <p:anim calcmode="lin" valueType="num">
                                      <p:cBhvr>
                                        <p:cTn id="15" dur="500" fill="hold"/>
                                        <p:tgtEl>
                                          <p:spTgt spid="30727"/>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30729"/>
                                        </p:tgtEl>
                                        <p:attrNameLst>
                                          <p:attrName>style.visibility</p:attrName>
                                        </p:attrNameLst>
                                      </p:cBhvr>
                                      <p:to>
                                        <p:strVal val="visible"/>
                                      </p:to>
                                    </p:set>
                                    <p:animEffect transition="in" filter="wipe(left)">
                                      <p:cBhvr>
                                        <p:cTn id="19" dur="500"/>
                                        <p:tgtEl>
                                          <p:spTgt spid="30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autoUpdateAnimBg="0"/>
      <p:bldP spid="30727"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1747"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31748"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1749"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31750"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State the Significance</a:t>
            </a:r>
            <a:endParaRPr lang="en-US" sz="3200">
              <a:solidFill>
                <a:srgbClr val="C20000"/>
              </a:solidFill>
            </a:endParaRPr>
          </a:p>
        </p:txBody>
      </p:sp>
      <p:sp>
        <p:nvSpPr>
          <p:cNvPr id="31751" name="Text Box 7">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31752"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31753" name="Text Box 9"/>
          <p:cNvSpPr txBox="1">
            <a:spLocks noChangeArrowheads="1"/>
          </p:cNvSpPr>
          <p:nvPr/>
        </p:nvSpPr>
        <p:spPr bwMode="auto">
          <a:xfrm>
            <a:off x="1690688" y="2895600"/>
            <a:ext cx="6615112" cy="2014538"/>
          </a:xfrm>
          <a:prstGeom prst="rect">
            <a:avLst/>
          </a:prstGeom>
          <a:noFill/>
          <a:ln w="9525">
            <a:noFill/>
            <a:miter lim="800000"/>
            <a:headEnd/>
            <a:tailEnd/>
          </a:ln>
          <a:effectLst/>
        </p:spPr>
        <p:txBody>
          <a:bodyPr>
            <a:spAutoFit/>
          </a:bodyPr>
          <a:lstStyle/>
          <a:p>
            <a:r>
              <a:rPr lang="en-US"/>
              <a:t>True to her promise, Susan paid the legal expenses for the three inspectors. With the help of contributions from sympathetic admirers, she paid the costs of her own trial. But she never paid that one-hundred-dollar fine. Susan B. Anthony was a woman of her word as well as a woman of courage.</a:t>
            </a:r>
          </a:p>
          <a:p>
            <a:endParaRPr lang="en-US"/>
          </a:p>
          <a:p>
            <a:r>
              <a:rPr lang="en-US"/>
              <a:t>—Margaret Truman, “The United States vs. Susan B. Anthony” </a:t>
            </a:r>
          </a:p>
        </p:txBody>
      </p:sp>
      <p:sp>
        <p:nvSpPr>
          <p:cNvPr id="31754"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You can effectively sum up your feelings about your topic by stating its significance.</a:t>
            </a:r>
          </a:p>
        </p:txBody>
      </p:sp>
      <p:grpSp>
        <p:nvGrpSpPr>
          <p:cNvPr id="31759" name="Group 15"/>
          <p:cNvGrpSpPr>
            <a:grpSpLocks/>
          </p:cNvGrpSpPr>
          <p:nvPr/>
        </p:nvGrpSpPr>
        <p:grpSpPr bwMode="auto">
          <a:xfrm>
            <a:off x="4022725" y="6035675"/>
            <a:ext cx="5121275" cy="822325"/>
            <a:chOff x="2534" y="3802"/>
            <a:chExt cx="3226" cy="518"/>
          </a:xfrm>
        </p:grpSpPr>
        <p:pic>
          <p:nvPicPr>
            <p:cNvPr id="31760" name="Picture 16" descr="verylargenextbutton"/>
            <p:cNvPicPr>
              <a:picLocks noChangeAspect="1" noChangeArrowheads="1"/>
            </p:cNvPicPr>
            <p:nvPr/>
          </p:nvPicPr>
          <p:blipFill>
            <a:blip r:embed="rId5"/>
            <a:srcRect l="44000" t="88000"/>
            <a:stretch>
              <a:fillRect/>
            </a:stretch>
          </p:blipFill>
          <p:spPr bwMode="auto">
            <a:xfrm>
              <a:off x="2534" y="3802"/>
              <a:ext cx="3226" cy="518"/>
            </a:xfrm>
            <a:prstGeom prst="rect">
              <a:avLst/>
            </a:prstGeom>
            <a:noFill/>
          </p:spPr>
        </p:pic>
        <p:sp>
          <p:nvSpPr>
            <p:cNvPr id="31761" name="Text Box 17">
              <a:hlinkClick r:id="" action="ppaction://hlinkshowjump?jump=nextslide"/>
            </p:cNvPr>
            <p:cNvSpPr txBox="1">
              <a:spLocks noChangeArrowheads="1"/>
            </p:cNvSpPr>
            <p:nvPr/>
          </p:nvSpPr>
          <p:spPr bwMode="auto">
            <a:xfrm>
              <a:off x="2712" y="3944"/>
              <a:ext cx="3024" cy="192"/>
            </a:xfrm>
            <a:prstGeom prst="rect">
              <a:avLst/>
            </a:prstGeom>
            <a:noFill/>
            <a:ln w="9525">
              <a:noFill/>
              <a:miter lim="800000"/>
              <a:headEnd/>
              <a:tailEnd/>
            </a:ln>
            <a:effectLst/>
          </p:spPr>
          <p:txBody>
            <a:bodyPr>
              <a:spAutoFit/>
            </a:bodyPr>
            <a:lstStyle/>
            <a:p>
              <a:pPr algn="ctr">
                <a:spcBef>
                  <a:spcPct val="50000"/>
                </a:spcBef>
              </a:pPr>
              <a:r>
                <a:rPr lang="en-US" sz="1400" b="1">
                  <a:solidFill>
                    <a:srgbClr val="1E8AA1"/>
                  </a:solidFill>
                </a:rPr>
                <a:t>Click to see the statement of significance</a:t>
              </a:r>
            </a:p>
          </p:txBody>
        </p:sp>
      </p:grpSp>
      <p:sp>
        <p:nvSpPr>
          <p:cNvPr id="31762" name="Rectangle 18">
            <a:hlinkClick r:id="" action="ppaction://hlinkshowjump?jump=nextslide"/>
          </p:cNvPr>
          <p:cNvSpPr>
            <a:spLocks noChangeArrowheads="1"/>
          </p:cNvSpPr>
          <p:nvPr/>
        </p:nvSpPr>
        <p:spPr bwMode="auto">
          <a:xfrm>
            <a:off x="4191000" y="6172200"/>
            <a:ext cx="4953000" cy="457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1753"/>
                                        </p:tgtEl>
                                        <p:attrNameLst>
                                          <p:attrName>style.visibility</p:attrName>
                                        </p:attrNameLst>
                                      </p:cBhvr>
                                      <p:to>
                                        <p:strVal val="visible"/>
                                      </p:to>
                                    </p:set>
                                    <p:anim calcmode="lin" valueType="num">
                                      <p:cBhvr>
                                        <p:cTn id="7" dur="500" fill="hold"/>
                                        <p:tgtEl>
                                          <p:spTgt spid="31753"/>
                                        </p:tgtEl>
                                        <p:attrNameLst>
                                          <p:attrName>ppt_w</p:attrName>
                                        </p:attrNameLst>
                                      </p:cBhvr>
                                      <p:tavLst>
                                        <p:tav tm="0">
                                          <p:val>
                                            <p:fltVal val="0"/>
                                          </p:val>
                                        </p:tav>
                                        <p:tav tm="100000">
                                          <p:val>
                                            <p:strVal val="#ppt_w"/>
                                          </p:val>
                                        </p:tav>
                                      </p:tavLst>
                                    </p:anim>
                                    <p:anim calcmode="lin" valueType="num">
                                      <p:cBhvr>
                                        <p:cTn id="8" dur="500" fill="hold"/>
                                        <p:tgtEl>
                                          <p:spTgt spid="3175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31759"/>
                                        </p:tgtEl>
                                        <p:attrNameLst>
                                          <p:attrName>style.visibility</p:attrName>
                                        </p:attrNameLst>
                                      </p:cBhvr>
                                      <p:to>
                                        <p:strVal val="visible"/>
                                      </p:to>
                                    </p:set>
                                    <p:animEffect transition="in" filter="wipe(left)">
                                      <p:cBhvr>
                                        <p:cTn id="12" dur="500"/>
                                        <p:tgtEl>
                                          <p:spTgt spid="31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2771"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32772"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2773"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32774"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State the Significance</a:t>
            </a:r>
            <a:endParaRPr lang="en-US" sz="3200">
              <a:solidFill>
                <a:srgbClr val="C20000"/>
              </a:solidFill>
            </a:endParaRPr>
          </a:p>
        </p:txBody>
      </p:sp>
      <p:sp>
        <p:nvSpPr>
          <p:cNvPr id="32775" name="Text Box 7">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32776"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32777" name="Text Box 9"/>
          <p:cNvSpPr txBox="1">
            <a:spLocks noChangeArrowheads="1"/>
          </p:cNvSpPr>
          <p:nvPr/>
        </p:nvSpPr>
        <p:spPr bwMode="auto">
          <a:xfrm>
            <a:off x="1690688" y="2895600"/>
            <a:ext cx="6615112" cy="2289175"/>
          </a:xfrm>
          <a:prstGeom prst="rect">
            <a:avLst/>
          </a:prstGeom>
          <a:noFill/>
          <a:ln w="9525">
            <a:noFill/>
            <a:miter lim="800000"/>
            <a:headEnd/>
            <a:tailEnd/>
          </a:ln>
          <a:effectLst/>
        </p:spPr>
        <p:txBody>
          <a:bodyPr>
            <a:spAutoFit/>
          </a:bodyPr>
          <a:lstStyle/>
          <a:p>
            <a:r>
              <a:rPr lang="en-US"/>
              <a:t>True to her promise, Susan paid the legal expenses for the three inspectors. With the help of contributions from sympathetic admirers, she paid the costs of her own trial. But she never paid that one-hundred-dollar fine. </a:t>
            </a:r>
            <a:r>
              <a:rPr lang="en-US" b="1">
                <a:solidFill>
                  <a:srgbClr val="CB6600"/>
                </a:solidFill>
              </a:rPr>
              <a:t>Susan B. Anthony was a woman of her word as well as a woman of courage.</a:t>
            </a:r>
          </a:p>
          <a:p>
            <a:endParaRPr lang="en-US" b="1">
              <a:solidFill>
                <a:srgbClr val="CB6600"/>
              </a:solidFill>
            </a:endParaRPr>
          </a:p>
          <a:p>
            <a:r>
              <a:rPr lang="en-US"/>
              <a:t>—Margaret Truman, “The United States vs. Susan B. Anthony” </a:t>
            </a:r>
          </a:p>
        </p:txBody>
      </p:sp>
      <p:sp>
        <p:nvSpPr>
          <p:cNvPr id="32778"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You can effectively sum up your feelings about your topic by </a:t>
            </a:r>
            <a:r>
              <a:rPr lang="en-US" sz="2000" b="1">
                <a:solidFill>
                  <a:srgbClr val="CB6600"/>
                </a:solidFill>
              </a:rPr>
              <a:t>stating its significance</a:t>
            </a:r>
            <a:r>
              <a:rPr lang="en-US" sz="2000" b="1"/>
              <a:t>.</a:t>
            </a:r>
          </a:p>
        </p:txBody>
      </p:sp>
      <p:grpSp>
        <p:nvGrpSpPr>
          <p:cNvPr id="32782" name="Group 14"/>
          <p:cNvGrpSpPr>
            <a:grpSpLocks/>
          </p:cNvGrpSpPr>
          <p:nvPr/>
        </p:nvGrpSpPr>
        <p:grpSpPr bwMode="auto">
          <a:xfrm>
            <a:off x="6491288" y="6145213"/>
            <a:ext cx="2652712" cy="712787"/>
            <a:chOff x="4089" y="3871"/>
            <a:chExt cx="1671" cy="449"/>
          </a:xfrm>
        </p:grpSpPr>
        <p:pic>
          <p:nvPicPr>
            <p:cNvPr id="32783" name="Picture 15" descr="verysmallnextbutton">
              <a:hlinkClick r:id="rId4" action="ppaction://hlinksldjump"/>
            </p:cNvPr>
            <p:cNvPicPr>
              <a:picLocks noChangeAspect="1" noChangeArrowheads="1"/>
            </p:cNvPicPr>
            <p:nvPr/>
          </p:nvPicPr>
          <p:blipFill>
            <a:blip r:embed="rId5"/>
            <a:srcRect l="70990" t="89607"/>
            <a:stretch>
              <a:fillRect/>
            </a:stretch>
          </p:blipFill>
          <p:spPr bwMode="auto">
            <a:xfrm>
              <a:off x="4089" y="3871"/>
              <a:ext cx="1671" cy="449"/>
            </a:xfrm>
            <a:prstGeom prst="rect">
              <a:avLst/>
            </a:prstGeom>
            <a:noFill/>
          </p:spPr>
        </p:pic>
        <p:sp>
          <p:nvSpPr>
            <p:cNvPr id="32784" name="Rectangle 16">
              <a:hlinkClick r:id="rId4"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grpSp>
        <p:nvGrpSpPr>
          <p:cNvPr id="32785" name="Group 17"/>
          <p:cNvGrpSpPr>
            <a:grpSpLocks/>
          </p:cNvGrpSpPr>
          <p:nvPr/>
        </p:nvGrpSpPr>
        <p:grpSpPr bwMode="auto">
          <a:xfrm>
            <a:off x="1460500" y="2921000"/>
            <a:ext cx="236538" cy="320675"/>
            <a:chOff x="905" y="3141"/>
            <a:chExt cx="149" cy="202"/>
          </a:xfrm>
        </p:grpSpPr>
        <p:sp>
          <p:nvSpPr>
            <p:cNvPr id="32786" name="Oval 18"/>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32787" name="Text Box 19">
              <a:hlinkClick r:id="rId6" action="ppaction://hlinksldjump"/>
              <a:hlinkHover r:id="rId6"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sp>
        <p:nvSpPr>
          <p:cNvPr id="32788" name="Rectangle 20">
            <a:hlinkClick r:id="rId4" action="ppaction://hlinksldjump"/>
          </p:cNvPr>
          <p:cNvSpPr>
            <a:spLocks noChangeArrowheads="1"/>
          </p:cNvSpPr>
          <p:nvPr/>
        </p:nvSpPr>
        <p:spPr bwMode="auto">
          <a:xfrm>
            <a:off x="7467600" y="6172200"/>
            <a:ext cx="1676400" cy="533400"/>
          </a:xfrm>
          <a:prstGeom prst="rect">
            <a:avLst/>
          </a:prstGeom>
          <a:noFill/>
          <a:ln w="9525">
            <a:noFill/>
            <a:miter lim="800000"/>
            <a:headEnd/>
            <a:tailEnd/>
          </a:ln>
          <a:effectLst/>
        </p:spPr>
        <p:txBody>
          <a:bodyPr wrap="none" anchor="ctr"/>
          <a:lstStyle/>
          <a:p>
            <a:endParaRPr lang="en-US"/>
          </a:p>
        </p:txBody>
      </p:sp>
      <p:sp>
        <p:nvSpPr>
          <p:cNvPr id="32789" name="Rectangle 21">
            <a:hlinkClick r:id="" action="ppaction://hlinkshowjump?jump=nextslide"/>
            <a:hlinkHover r:id="" action="ppaction://hlinkshowjump?jump=nextslide"/>
          </p:cNvPr>
          <p:cNvSpPr>
            <a:spLocks noChangeArrowheads="1"/>
          </p:cNvSpPr>
          <p:nvPr/>
        </p:nvSpPr>
        <p:spPr bwMode="auto">
          <a:xfrm>
            <a:off x="1371600" y="2895600"/>
            <a:ext cx="381000" cy="381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2785"/>
                                        </p:tgtEl>
                                        <p:attrNameLst>
                                          <p:attrName>style.visibility</p:attrName>
                                        </p:attrNameLst>
                                      </p:cBhvr>
                                      <p:to>
                                        <p:strVal val="visible"/>
                                      </p:to>
                                    </p:set>
                                    <p:animEffect transition="in" filter="dissolve">
                                      <p:cBhvr>
                                        <p:cTn id="7" dur="500"/>
                                        <p:tgtEl>
                                          <p:spTgt spid="3278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2782"/>
                                        </p:tgtEl>
                                        <p:attrNameLst>
                                          <p:attrName>style.visibility</p:attrName>
                                        </p:attrNameLst>
                                      </p:cBhvr>
                                      <p:to>
                                        <p:strVal val="visible"/>
                                      </p:to>
                                    </p:set>
                                    <p:animEffect transition="in" filter="wipe(left)">
                                      <p:cBhvr>
                                        <p:cTn id="11" dur="500"/>
                                        <p:tgtEl>
                                          <p:spTgt spid="327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147" name="Text Box 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6148"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6149" name="Text Box 5"/>
          <p:cNvSpPr txBox="1">
            <a:spLocks noChangeArrowheads="1"/>
          </p:cNvSpPr>
          <p:nvPr/>
        </p:nvSpPr>
        <p:spPr bwMode="auto">
          <a:xfrm>
            <a:off x="1323975" y="1508125"/>
            <a:ext cx="6905625" cy="701675"/>
          </a:xfrm>
          <a:prstGeom prst="rect">
            <a:avLst/>
          </a:prstGeom>
          <a:noFill/>
          <a:ln w="9525">
            <a:noFill/>
            <a:miter lim="800000"/>
            <a:headEnd/>
            <a:tailEnd/>
          </a:ln>
          <a:effectLst/>
        </p:spPr>
        <p:txBody>
          <a:bodyPr>
            <a:spAutoFit/>
          </a:bodyPr>
          <a:lstStyle/>
          <a:p>
            <a:r>
              <a:rPr lang="en-US" sz="2000" b="1"/>
              <a:t>A conclusion should wrap up the ideas and leave readers with a strong final impression.</a:t>
            </a:r>
          </a:p>
        </p:txBody>
      </p:sp>
      <p:sp>
        <p:nvSpPr>
          <p:cNvPr id="6150" name="Text Box 6">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6151" name="Text Box 7">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6171" name="Group 27"/>
          <p:cNvGrpSpPr>
            <a:grpSpLocks/>
          </p:cNvGrpSpPr>
          <p:nvPr/>
        </p:nvGrpSpPr>
        <p:grpSpPr bwMode="auto">
          <a:xfrm>
            <a:off x="1323975" y="2362200"/>
            <a:ext cx="6829425" cy="3487738"/>
            <a:chOff x="834" y="1488"/>
            <a:chExt cx="4302" cy="2197"/>
          </a:xfrm>
        </p:grpSpPr>
        <p:sp>
          <p:nvSpPr>
            <p:cNvPr id="6153" name="Text Box 9"/>
            <p:cNvSpPr txBox="1">
              <a:spLocks noChangeArrowheads="1"/>
            </p:cNvSpPr>
            <p:nvPr/>
          </p:nvSpPr>
          <p:spPr bwMode="auto">
            <a:xfrm>
              <a:off x="834" y="1488"/>
              <a:ext cx="4144" cy="404"/>
            </a:xfrm>
            <a:prstGeom prst="rect">
              <a:avLst/>
            </a:prstGeom>
            <a:noFill/>
            <a:ln w="9525">
              <a:noFill/>
              <a:miter lim="800000"/>
              <a:headEnd/>
              <a:tailEnd/>
            </a:ln>
            <a:effectLst/>
          </p:spPr>
          <p:txBody>
            <a:bodyPr>
              <a:spAutoFit/>
            </a:bodyPr>
            <a:lstStyle/>
            <a:p>
              <a:r>
                <a:rPr lang="en-US" b="1">
                  <a:solidFill>
                    <a:srgbClr val="026696"/>
                  </a:solidFill>
                </a:rPr>
                <a:t>Why is the second conclusion more successful than the first? Click on the </a:t>
              </a:r>
              <a:r>
                <a:rPr lang="en-US" b="1" i="1">
                  <a:solidFill>
                    <a:srgbClr val="026696"/>
                  </a:solidFill>
                </a:rPr>
                <a:t>i</a:t>
              </a:r>
              <a:r>
                <a:rPr lang="en-US" b="1">
                  <a:solidFill>
                    <a:srgbClr val="026696"/>
                  </a:solidFill>
                </a:rPr>
                <a:t>-icons to find out.</a:t>
              </a:r>
              <a:r>
                <a:rPr lang="en-US"/>
                <a:t> </a:t>
              </a:r>
            </a:p>
          </p:txBody>
        </p:sp>
        <p:sp>
          <p:nvSpPr>
            <p:cNvPr id="6154" name="Text Box 10"/>
            <p:cNvSpPr txBox="1">
              <a:spLocks noChangeArrowheads="1"/>
            </p:cNvSpPr>
            <p:nvPr/>
          </p:nvSpPr>
          <p:spPr bwMode="auto">
            <a:xfrm>
              <a:off x="1046" y="2416"/>
              <a:ext cx="4090" cy="1269"/>
            </a:xfrm>
            <a:prstGeom prst="rect">
              <a:avLst/>
            </a:prstGeom>
            <a:noFill/>
            <a:ln w="9525">
              <a:noFill/>
              <a:miter lim="800000"/>
              <a:headEnd/>
              <a:tailEnd/>
            </a:ln>
            <a:effectLst/>
          </p:spPr>
          <p:txBody>
            <a:bodyPr>
              <a:spAutoFit/>
            </a:bodyPr>
            <a:lstStyle/>
            <a:p>
              <a:r>
                <a:rPr lang="en-US"/>
                <a:t>Finally, the Black Death petered out somewhere in Kiev. During its long rampage, between one-third and one-half of the population of Europe, North Africa, and the Middle East died. No natural disaster before or since has caused such devastation of human life over such a large area. It was one of the greatest catastrophes in human history.</a:t>
              </a:r>
            </a:p>
            <a:p>
              <a:r>
                <a:rPr lang="en-US"/>
                <a:t>		—Diana  Childress, “Like Black Smoke” </a:t>
              </a:r>
            </a:p>
          </p:txBody>
        </p:sp>
        <p:sp>
          <p:nvSpPr>
            <p:cNvPr id="6155" name="Text Box 11"/>
            <p:cNvSpPr txBox="1">
              <a:spLocks noChangeArrowheads="1"/>
            </p:cNvSpPr>
            <p:nvPr/>
          </p:nvSpPr>
          <p:spPr bwMode="auto">
            <a:xfrm>
              <a:off x="1047" y="1920"/>
              <a:ext cx="4032" cy="404"/>
            </a:xfrm>
            <a:prstGeom prst="rect">
              <a:avLst/>
            </a:prstGeom>
            <a:noFill/>
            <a:ln w="9525">
              <a:noFill/>
              <a:miter lim="800000"/>
              <a:headEnd/>
              <a:tailEnd/>
            </a:ln>
            <a:effectLst/>
          </p:spPr>
          <p:txBody>
            <a:bodyPr>
              <a:spAutoFit/>
            </a:bodyPr>
            <a:lstStyle/>
            <a:p>
              <a:pPr>
                <a:spcBef>
                  <a:spcPct val="50000"/>
                </a:spcBef>
              </a:pPr>
              <a:r>
                <a:rPr lang="en-US"/>
                <a:t>In conclusion, the Black Death killed a lot of people in Europe. It was a huge disaster.</a:t>
              </a:r>
            </a:p>
          </p:txBody>
        </p:sp>
      </p:grpSp>
      <p:grpSp>
        <p:nvGrpSpPr>
          <p:cNvPr id="6156" name="Group 12"/>
          <p:cNvGrpSpPr>
            <a:grpSpLocks/>
          </p:cNvGrpSpPr>
          <p:nvPr/>
        </p:nvGrpSpPr>
        <p:grpSpPr bwMode="auto">
          <a:xfrm>
            <a:off x="1436688" y="3076575"/>
            <a:ext cx="236537" cy="320675"/>
            <a:chOff x="905" y="3141"/>
            <a:chExt cx="149" cy="202"/>
          </a:xfrm>
        </p:grpSpPr>
        <p:sp>
          <p:nvSpPr>
            <p:cNvPr id="6157" name="Oval 13">
              <a:hlinkClick r:id="rId5" action="ppaction://hlinksldjump"/>
              <a:hlinkHover r:id="rId5" action="ppaction://hlinksldjump"/>
            </p:cNvPr>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6158" name="Text Box 14">
              <a:hlinkClick r:id="rId5" action="ppaction://hlinksldjump"/>
              <a:hlinkHover r:id="rId5"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grpSp>
        <p:nvGrpSpPr>
          <p:cNvPr id="6159" name="Group 15"/>
          <p:cNvGrpSpPr>
            <a:grpSpLocks/>
          </p:cNvGrpSpPr>
          <p:nvPr/>
        </p:nvGrpSpPr>
        <p:grpSpPr bwMode="auto">
          <a:xfrm>
            <a:off x="1435100" y="3873500"/>
            <a:ext cx="236538" cy="320675"/>
            <a:chOff x="905" y="3141"/>
            <a:chExt cx="149" cy="202"/>
          </a:xfrm>
        </p:grpSpPr>
        <p:sp>
          <p:nvSpPr>
            <p:cNvPr id="6160" name="Oval 16"/>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6161" name="Text Box 17">
              <a:hlinkClick r:id="rId6" action="ppaction://hlinksldjump"/>
              <a:hlinkHover r:id="rId6"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grpSp>
        <p:nvGrpSpPr>
          <p:cNvPr id="6162" name="Group 18"/>
          <p:cNvGrpSpPr>
            <a:grpSpLocks/>
          </p:cNvGrpSpPr>
          <p:nvPr/>
        </p:nvGrpSpPr>
        <p:grpSpPr bwMode="auto">
          <a:xfrm>
            <a:off x="6491288" y="6145213"/>
            <a:ext cx="2652712" cy="712787"/>
            <a:chOff x="4089" y="3871"/>
            <a:chExt cx="1671" cy="449"/>
          </a:xfrm>
        </p:grpSpPr>
        <p:sp>
          <p:nvSpPr>
            <p:cNvPr id="6163" name="Text Box 19">
              <a:hlinkClick r:id="rId7"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pic>
          <p:nvPicPr>
            <p:cNvPr id="6164" name="Picture 20" descr="verysmallnextbutton">
              <a:hlinkClick r:id="rId7" action="ppaction://hlinksldjump"/>
            </p:cNvPr>
            <p:cNvPicPr>
              <a:picLocks noChangeAspect="1" noChangeArrowheads="1"/>
            </p:cNvPicPr>
            <p:nvPr/>
          </p:nvPicPr>
          <p:blipFill>
            <a:blip r:embed="rId8"/>
            <a:srcRect l="70990" t="89607"/>
            <a:stretch>
              <a:fillRect/>
            </a:stretch>
          </p:blipFill>
          <p:spPr bwMode="auto">
            <a:xfrm>
              <a:off x="4089" y="3871"/>
              <a:ext cx="1671" cy="449"/>
            </a:xfrm>
            <a:prstGeom prst="rect">
              <a:avLst/>
            </a:prstGeom>
            <a:noFill/>
          </p:spPr>
        </p:pic>
        <p:sp>
          <p:nvSpPr>
            <p:cNvPr id="6165" name="Rectangle 21">
              <a:hlinkClick r:id="rId7" action="ppaction://hlinksldjump"/>
            </p:cNvPr>
            <p:cNvSpPr>
              <a:spLocks noChangeArrowheads="1"/>
            </p:cNvSpPr>
            <p:nvPr/>
          </p:nvSpPr>
          <p:spPr bwMode="auto">
            <a:xfrm>
              <a:off x="5048" y="3956"/>
              <a:ext cx="359"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Next</a:t>
              </a:r>
              <a:endParaRPr lang="en-US" b="1">
                <a:solidFill>
                  <a:srgbClr val="1E8AA1"/>
                </a:solidFill>
              </a:endParaRPr>
            </a:p>
          </p:txBody>
        </p:sp>
      </p:grpSp>
      <p:sp>
        <p:nvSpPr>
          <p:cNvPr id="6167" name="Rectangle 23">
            <a:hlinkClick r:id="rId6" action="ppaction://hlinksldjump"/>
            <a:hlinkHover r:id="rId6" action="ppaction://hlinksldjump"/>
          </p:cNvPr>
          <p:cNvSpPr>
            <a:spLocks noChangeArrowheads="1"/>
          </p:cNvSpPr>
          <p:nvPr/>
        </p:nvSpPr>
        <p:spPr bwMode="auto">
          <a:xfrm>
            <a:off x="1371600" y="3873500"/>
            <a:ext cx="304800" cy="381000"/>
          </a:xfrm>
          <a:prstGeom prst="rect">
            <a:avLst/>
          </a:prstGeom>
          <a:noFill/>
          <a:ln w="9525">
            <a:noFill/>
            <a:miter lim="800000"/>
            <a:headEnd/>
            <a:tailEnd/>
          </a:ln>
          <a:effectLst/>
        </p:spPr>
        <p:txBody>
          <a:bodyPr wrap="none" anchor="ctr"/>
          <a:lstStyle/>
          <a:p>
            <a:endParaRPr lang="en-US"/>
          </a:p>
        </p:txBody>
      </p:sp>
      <p:sp>
        <p:nvSpPr>
          <p:cNvPr id="6168" name="Rectangle 24">
            <a:hlinkClick r:id="rId5" action="ppaction://hlinksldjump"/>
          </p:cNvPr>
          <p:cNvSpPr>
            <a:spLocks noChangeArrowheads="1"/>
          </p:cNvSpPr>
          <p:nvPr/>
        </p:nvSpPr>
        <p:spPr bwMode="auto">
          <a:xfrm>
            <a:off x="1371600" y="5181600"/>
            <a:ext cx="304800" cy="381000"/>
          </a:xfrm>
          <a:prstGeom prst="rect">
            <a:avLst/>
          </a:prstGeom>
          <a:noFill/>
          <a:ln w="9525">
            <a:noFill/>
            <a:miter lim="800000"/>
            <a:headEnd/>
            <a:tailEnd/>
          </a:ln>
          <a:effectLst/>
        </p:spPr>
        <p:txBody>
          <a:bodyPr wrap="none" anchor="ctr"/>
          <a:lstStyle/>
          <a:p>
            <a:endParaRPr lang="en-US"/>
          </a:p>
        </p:txBody>
      </p:sp>
      <p:sp>
        <p:nvSpPr>
          <p:cNvPr id="6169" name="Rectangle 25">
            <a:hlinkClick r:id="rId5" action="ppaction://hlinksldjump"/>
            <a:hlinkHover r:id="rId5" action="ppaction://hlinksldjump"/>
          </p:cNvPr>
          <p:cNvSpPr>
            <a:spLocks noChangeArrowheads="1"/>
          </p:cNvSpPr>
          <p:nvPr/>
        </p:nvSpPr>
        <p:spPr bwMode="auto">
          <a:xfrm>
            <a:off x="1371600" y="3060700"/>
            <a:ext cx="304800" cy="381000"/>
          </a:xfrm>
          <a:prstGeom prst="rect">
            <a:avLst/>
          </a:prstGeom>
          <a:noFill/>
          <a:ln w="9525">
            <a:noFill/>
            <a:miter lim="800000"/>
            <a:headEnd/>
            <a:tailEnd/>
          </a:ln>
          <a:effectLst/>
        </p:spPr>
        <p:txBody>
          <a:bodyPr wrap="none" anchor="ctr"/>
          <a:lstStyle/>
          <a:p>
            <a:endParaRPr lang="en-US"/>
          </a:p>
        </p:txBody>
      </p:sp>
      <p:sp>
        <p:nvSpPr>
          <p:cNvPr id="6170" name="Rectangle 26">
            <a:hlinkClick r:id="rId7" action="ppaction://hlinksldjump"/>
          </p:cNvPr>
          <p:cNvSpPr>
            <a:spLocks noChangeArrowheads="1"/>
          </p:cNvSpPr>
          <p:nvPr/>
        </p:nvSpPr>
        <p:spPr bwMode="auto">
          <a:xfrm>
            <a:off x="7391400" y="6172200"/>
            <a:ext cx="17526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171"/>
                                        </p:tgtEl>
                                        <p:attrNameLst>
                                          <p:attrName>style.visibility</p:attrName>
                                        </p:attrNameLst>
                                      </p:cBhvr>
                                      <p:to>
                                        <p:strVal val="visible"/>
                                      </p:to>
                                    </p:set>
                                    <p:anim calcmode="lin" valueType="num">
                                      <p:cBhvr>
                                        <p:cTn id="7" dur="500" fill="hold"/>
                                        <p:tgtEl>
                                          <p:spTgt spid="6171"/>
                                        </p:tgtEl>
                                        <p:attrNameLst>
                                          <p:attrName>ppt_w</p:attrName>
                                        </p:attrNameLst>
                                      </p:cBhvr>
                                      <p:tavLst>
                                        <p:tav tm="0">
                                          <p:val>
                                            <p:fltVal val="0"/>
                                          </p:val>
                                        </p:tav>
                                        <p:tav tm="100000">
                                          <p:val>
                                            <p:strVal val="#ppt_w"/>
                                          </p:val>
                                        </p:tav>
                                      </p:tavLst>
                                    </p:anim>
                                    <p:anim calcmode="lin" valueType="num">
                                      <p:cBhvr>
                                        <p:cTn id="8" dur="500" fill="hold"/>
                                        <p:tgtEl>
                                          <p:spTgt spid="617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6156"/>
                                        </p:tgtEl>
                                        <p:attrNameLst>
                                          <p:attrName>style.visibility</p:attrName>
                                        </p:attrNameLst>
                                      </p:cBhvr>
                                      <p:to>
                                        <p:strVal val="visible"/>
                                      </p:to>
                                    </p:set>
                                    <p:animEffect transition="in" filter="dissolve">
                                      <p:cBhvr>
                                        <p:cTn id="12" dur="500"/>
                                        <p:tgtEl>
                                          <p:spTgt spid="6156"/>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6159"/>
                                        </p:tgtEl>
                                        <p:attrNameLst>
                                          <p:attrName>style.visibility</p:attrName>
                                        </p:attrNameLst>
                                      </p:cBhvr>
                                      <p:to>
                                        <p:strVal val="visible"/>
                                      </p:to>
                                    </p:set>
                                    <p:animEffect transition="in" filter="dissolve">
                                      <p:cBhvr>
                                        <p:cTn id="16" dur="500"/>
                                        <p:tgtEl>
                                          <p:spTgt spid="6159"/>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6162"/>
                                        </p:tgtEl>
                                        <p:attrNameLst>
                                          <p:attrName>style.visibility</p:attrName>
                                        </p:attrNameLst>
                                      </p:cBhvr>
                                      <p:to>
                                        <p:strVal val="visible"/>
                                      </p:to>
                                    </p:set>
                                    <p:animEffect transition="in" filter="wipe(left)">
                                      <p:cBhvr>
                                        <p:cTn id="20" dur="500"/>
                                        <p:tgtEl>
                                          <p:spTgt spid="6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817" name="Picture 25"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3795"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33796"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3797"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33798"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State the Significance</a:t>
            </a:r>
            <a:endParaRPr lang="en-US" sz="3200">
              <a:solidFill>
                <a:srgbClr val="C20000"/>
              </a:solidFill>
            </a:endParaRPr>
          </a:p>
        </p:txBody>
      </p:sp>
      <p:sp>
        <p:nvSpPr>
          <p:cNvPr id="33800"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33801" name="Text Box 9"/>
          <p:cNvSpPr txBox="1">
            <a:spLocks noChangeArrowheads="1"/>
          </p:cNvSpPr>
          <p:nvPr/>
        </p:nvSpPr>
        <p:spPr bwMode="auto">
          <a:xfrm>
            <a:off x="1690688" y="2895600"/>
            <a:ext cx="6615112" cy="2289175"/>
          </a:xfrm>
          <a:prstGeom prst="rect">
            <a:avLst/>
          </a:prstGeom>
          <a:noFill/>
          <a:ln w="9525">
            <a:noFill/>
            <a:miter lim="800000"/>
            <a:headEnd/>
            <a:tailEnd/>
          </a:ln>
          <a:effectLst/>
        </p:spPr>
        <p:txBody>
          <a:bodyPr>
            <a:spAutoFit/>
          </a:bodyPr>
          <a:lstStyle/>
          <a:p>
            <a:r>
              <a:rPr lang="en-US"/>
              <a:t>True to her promise, Susan paid the legal expenses for the three inspectors. With the help of contributions from sympathetic admirers, she paid the costs of her own trial. But she never paid that one-hundred-dollar fine. </a:t>
            </a:r>
            <a:r>
              <a:rPr lang="en-US" b="1">
                <a:solidFill>
                  <a:srgbClr val="CB6600"/>
                </a:solidFill>
              </a:rPr>
              <a:t>Susan B. Anthony was a woman of her word as well as a woman of courage.</a:t>
            </a:r>
          </a:p>
          <a:p>
            <a:endParaRPr lang="en-US" b="1">
              <a:solidFill>
                <a:srgbClr val="CB6600"/>
              </a:solidFill>
            </a:endParaRPr>
          </a:p>
          <a:p>
            <a:r>
              <a:rPr lang="en-US"/>
              <a:t>—Margaret Truman, “The United States vs. Susan B. Anthony” </a:t>
            </a:r>
          </a:p>
        </p:txBody>
      </p:sp>
      <p:sp>
        <p:nvSpPr>
          <p:cNvPr id="33802"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You can effectively sum up your feelings about your topic by </a:t>
            </a:r>
            <a:r>
              <a:rPr lang="en-US" sz="2000" b="1">
                <a:solidFill>
                  <a:srgbClr val="CB6600"/>
                </a:solidFill>
              </a:rPr>
              <a:t>stating its significance</a:t>
            </a:r>
            <a:r>
              <a:rPr lang="en-US" sz="2000" b="1"/>
              <a:t>.</a:t>
            </a:r>
          </a:p>
        </p:txBody>
      </p:sp>
      <p:grpSp>
        <p:nvGrpSpPr>
          <p:cNvPr id="33806" name="Group 14"/>
          <p:cNvGrpSpPr>
            <a:grpSpLocks/>
          </p:cNvGrpSpPr>
          <p:nvPr/>
        </p:nvGrpSpPr>
        <p:grpSpPr bwMode="auto">
          <a:xfrm>
            <a:off x="1460500" y="2921000"/>
            <a:ext cx="236538" cy="320675"/>
            <a:chOff x="905" y="3141"/>
            <a:chExt cx="149" cy="202"/>
          </a:xfrm>
        </p:grpSpPr>
        <p:sp>
          <p:nvSpPr>
            <p:cNvPr id="33807" name="Oval 15"/>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33808" name="Text Box 16">
              <a:hlinkClick r:id="rId5" action="ppaction://hlinksldjump"/>
              <a:hlinkHover r:id="rId5"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sp>
        <p:nvSpPr>
          <p:cNvPr id="33809" name="Rectangle 17"/>
          <p:cNvSpPr>
            <a:spLocks noChangeArrowheads="1"/>
          </p:cNvSpPr>
          <p:nvPr/>
        </p:nvSpPr>
        <p:spPr bwMode="auto">
          <a:xfrm>
            <a:off x="1346200" y="2971800"/>
            <a:ext cx="3751263" cy="2057400"/>
          </a:xfrm>
          <a:prstGeom prst="rect">
            <a:avLst/>
          </a:prstGeom>
          <a:solidFill>
            <a:srgbClr val="1E8AA1"/>
          </a:solidFill>
          <a:ln w="19050">
            <a:solidFill>
              <a:schemeClr val="bg1"/>
            </a:solidFill>
            <a:miter lim="800000"/>
            <a:headEnd/>
            <a:tailEnd/>
          </a:ln>
          <a:effectLst/>
        </p:spPr>
        <p:txBody>
          <a:bodyPr wrap="none" anchor="ctr"/>
          <a:lstStyle/>
          <a:p>
            <a:endParaRPr lang="en-US"/>
          </a:p>
        </p:txBody>
      </p:sp>
      <p:sp>
        <p:nvSpPr>
          <p:cNvPr id="33810" name="AutoShape 18"/>
          <p:cNvSpPr>
            <a:spLocks noChangeArrowheads="1"/>
          </p:cNvSpPr>
          <p:nvPr/>
        </p:nvSpPr>
        <p:spPr bwMode="auto">
          <a:xfrm>
            <a:off x="1447800" y="3783013"/>
            <a:ext cx="3570288" cy="1017587"/>
          </a:xfrm>
          <a:prstGeom prst="roundRect">
            <a:avLst>
              <a:gd name="adj" fmla="val 16667"/>
            </a:avLst>
          </a:prstGeom>
          <a:solidFill>
            <a:schemeClr val="bg1"/>
          </a:solidFill>
          <a:ln w="9525">
            <a:solidFill>
              <a:schemeClr val="bg1"/>
            </a:solidFill>
            <a:round/>
            <a:headEnd/>
            <a:tailEnd/>
          </a:ln>
          <a:effectLst/>
        </p:spPr>
        <p:txBody>
          <a:bodyPr wrap="none" anchor="ctr"/>
          <a:lstStyle/>
          <a:p>
            <a:endParaRPr lang="en-US"/>
          </a:p>
        </p:txBody>
      </p:sp>
      <p:sp>
        <p:nvSpPr>
          <p:cNvPr id="33811" name="Rectangle 19"/>
          <p:cNvSpPr>
            <a:spLocks noChangeArrowheads="1"/>
          </p:cNvSpPr>
          <p:nvPr/>
        </p:nvSpPr>
        <p:spPr bwMode="auto">
          <a:xfrm>
            <a:off x="1443038" y="3386138"/>
            <a:ext cx="3573462" cy="733425"/>
          </a:xfrm>
          <a:prstGeom prst="rect">
            <a:avLst/>
          </a:prstGeom>
          <a:solidFill>
            <a:schemeClr val="bg1"/>
          </a:solidFill>
          <a:ln w="9525">
            <a:noFill/>
            <a:miter lim="800000"/>
            <a:headEnd/>
            <a:tailEnd/>
          </a:ln>
          <a:effectLst/>
        </p:spPr>
        <p:txBody>
          <a:bodyPr wrap="none" anchor="ctr"/>
          <a:lstStyle/>
          <a:p>
            <a:endParaRPr lang="en-US"/>
          </a:p>
        </p:txBody>
      </p:sp>
      <p:sp>
        <p:nvSpPr>
          <p:cNvPr id="33812" name="Text Box 20"/>
          <p:cNvSpPr txBox="1">
            <a:spLocks noChangeArrowheads="1"/>
          </p:cNvSpPr>
          <p:nvPr/>
        </p:nvSpPr>
        <p:spPr bwMode="auto">
          <a:xfrm>
            <a:off x="1600200" y="3581400"/>
            <a:ext cx="3200400" cy="1069975"/>
          </a:xfrm>
          <a:prstGeom prst="rect">
            <a:avLst/>
          </a:prstGeom>
          <a:noFill/>
          <a:ln w="9525">
            <a:noFill/>
            <a:miter lim="800000"/>
            <a:headEnd/>
            <a:tailEnd/>
          </a:ln>
          <a:effectLst/>
        </p:spPr>
        <p:txBody>
          <a:bodyPr>
            <a:spAutoFit/>
          </a:bodyPr>
          <a:lstStyle/>
          <a:p>
            <a:pPr>
              <a:spcBef>
                <a:spcPct val="50000"/>
              </a:spcBef>
            </a:pPr>
            <a:r>
              <a:rPr lang="en-US" sz="1600"/>
              <a:t>In this last statement, the writer powerfully reveals her admiration for Susan B. Anthony, an early fighter for women’s rights.</a:t>
            </a:r>
          </a:p>
        </p:txBody>
      </p:sp>
      <p:sp>
        <p:nvSpPr>
          <p:cNvPr id="33813" name="Oval 21"/>
          <p:cNvSpPr>
            <a:spLocks noChangeArrowheads="1"/>
          </p:cNvSpPr>
          <p:nvPr/>
        </p:nvSpPr>
        <p:spPr bwMode="auto">
          <a:xfrm>
            <a:off x="1463675" y="3078163"/>
            <a:ext cx="252413" cy="252412"/>
          </a:xfrm>
          <a:prstGeom prst="ellipse">
            <a:avLst/>
          </a:prstGeom>
          <a:solidFill>
            <a:srgbClr val="CB6600"/>
          </a:solidFill>
          <a:ln w="19050">
            <a:solidFill>
              <a:schemeClr val="bg1"/>
            </a:solidFill>
            <a:round/>
            <a:headEnd/>
            <a:tailEnd/>
          </a:ln>
          <a:effectLst/>
        </p:spPr>
        <p:txBody>
          <a:bodyPr wrap="none" anchor="ctr"/>
          <a:lstStyle/>
          <a:p>
            <a:endParaRPr lang="en-US"/>
          </a:p>
        </p:txBody>
      </p:sp>
      <p:sp>
        <p:nvSpPr>
          <p:cNvPr id="33814" name="Text Box 22"/>
          <p:cNvSpPr txBox="1">
            <a:spLocks noChangeArrowheads="1"/>
          </p:cNvSpPr>
          <p:nvPr/>
        </p:nvSpPr>
        <p:spPr bwMode="auto">
          <a:xfrm>
            <a:off x="1473200" y="3025775"/>
            <a:ext cx="236538" cy="320675"/>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sp>
        <p:nvSpPr>
          <p:cNvPr id="33815" name="AutoShape 23"/>
          <p:cNvSpPr>
            <a:spLocks noChangeArrowheads="1"/>
          </p:cNvSpPr>
          <p:nvPr/>
        </p:nvSpPr>
        <p:spPr bwMode="auto">
          <a:xfrm>
            <a:off x="4268788" y="3098800"/>
            <a:ext cx="733425" cy="196850"/>
          </a:xfrm>
          <a:prstGeom prst="roundRect">
            <a:avLst>
              <a:gd name="adj" fmla="val 16667"/>
            </a:avLst>
          </a:prstGeom>
          <a:solidFill>
            <a:schemeClr val="bg1"/>
          </a:solidFill>
          <a:ln w="9525">
            <a:noFill/>
            <a:round/>
            <a:headEnd/>
            <a:tailEnd/>
          </a:ln>
          <a:effectLst/>
        </p:spPr>
        <p:txBody>
          <a:bodyPr wrap="none" anchor="ctr"/>
          <a:lstStyle/>
          <a:p>
            <a:endParaRPr lang="en-US"/>
          </a:p>
        </p:txBody>
      </p:sp>
      <p:sp>
        <p:nvSpPr>
          <p:cNvPr id="33816" name="Text Box 24">
            <a:hlinkClick r:id="rId6" action="ppaction://hlinksldjump"/>
          </p:cNvPr>
          <p:cNvSpPr txBox="1">
            <a:spLocks noChangeArrowheads="1"/>
          </p:cNvSpPr>
          <p:nvPr/>
        </p:nvSpPr>
        <p:spPr bwMode="auto">
          <a:xfrm>
            <a:off x="4351338" y="3081338"/>
            <a:ext cx="577850" cy="228600"/>
          </a:xfrm>
          <a:prstGeom prst="rect">
            <a:avLst/>
          </a:prstGeom>
          <a:noFill/>
          <a:ln w="9525">
            <a:noFill/>
            <a:miter lim="800000"/>
            <a:headEnd/>
            <a:tailEnd/>
          </a:ln>
          <a:effectLst/>
        </p:spPr>
        <p:txBody>
          <a:bodyPr wrap="none">
            <a:spAutoFit/>
          </a:bodyPr>
          <a:lstStyle/>
          <a:p>
            <a:r>
              <a:rPr lang="en-US" sz="900" b="1"/>
              <a:t>CLOSE</a:t>
            </a:r>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338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4819"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34820"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4821"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	</a:t>
            </a:r>
          </a:p>
        </p:txBody>
      </p:sp>
      <p:sp>
        <p:nvSpPr>
          <p:cNvPr id="34822"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Ask a Question</a:t>
            </a:r>
            <a:endParaRPr lang="en-US" sz="3200">
              <a:solidFill>
                <a:srgbClr val="C20000"/>
              </a:solidFill>
            </a:endParaRPr>
          </a:p>
        </p:txBody>
      </p:sp>
      <p:sp>
        <p:nvSpPr>
          <p:cNvPr id="34823" name="Text Box 7"/>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Ending with a question encourages your reader to reflect on what you’ve said.</a:t>
            </a:r>
            <a:endParaRPr lang="en-US"/>
          </a:p>
        </p:txBody>
      </p:sp>
      <p:sp>
        <p:nvSpPr>
          <p:cNvPr id="34824"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34825" name="Group 9"/>
          <p:cNvGrpSpPr>
            <a:grpSpLocks/>
          </p:cNvGrpSpPr>
          <p:nvPr/>
        </p:nvGrpSpPr>
        <p:grpSpPr bwMode="auto">
          <a:xfrm>
            <a:off x="6565900" y="6086475"/>
            <a:ext cx="2578100" cy="771525"/>
            <a:chOff x="4136" y="3834"/>
            <a:chExt cx="1624" cy="486"/>
          </a:xfrm>
        </p:grpSpPr>
        <p:pic>
          <p:nvPicPr>
            <p:cNvPr id="34826"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34827"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34828"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34829" name="Rectangle 13">
            <a:hlinkClick r:id="" action="ppaction://hlinkshowjump?jump=nextslide"/>
          </p:cNvPr>
          <p:cNvSpPr>
            <a:spLocks noChangeArrowheads="1"/>
          </p:cNvSpPr>
          <p:nvPr/>
        </p:nvSpPr>
        <p:spPr bwMode="auto">
          <a:xfrm>
            <a:off x="7010400" y="6172200"/>
            <a:ext cx="2133600" cy="4572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34822"/>
                                        </p:tgtEl>
                                        <p:attrNameLst>
                                          <p:attrName>style.visibility</p:attrName>
                                        </p:attrNameLst>
                                      </p:cBhvr>
                                      <p:to>
                                        <p:strVal val="visible"/>
                                      </p:to>
                                    </p:set>
                                    <p:anim calcmode="lin" valueType="num">
                                      <p:cBhvr>
                                        <p:cTn id="7" dur="500" fill="hold"/>
                                        <p:tgtEl>
                                          <p:spTgt spid="34822"/>
                                        </p:tgtEl>
                                        <p:attrNameLst>
                                          <p:attrName>ppt_x</p:attrName>
                                        </p:attrNameLst>
                                      </p:cBhvr>
                                      <p:tavLst>
                                        <p:tav tm="0">
                                          <p:val>
                                            <p:strVal val="#ppt_x-#ppt_w/2"/>
                                          </p:val>
                                        </p:tav>
                                        <p:tav tm="100000">
                                          <p:val>
                                            <p:strVal val="#ppt_x"/>
                                          </p:val>
                                        </p:tav>
                                      </p:tavLst>
                                    </p:anim>
                                    <p:anim calcmode="lin" valueType="num">
                                      <p:cBhvr>
                                        <p:cTn id="8" dur="500" fill="hold"/>
                                        <p:tgtEl>
                                          <p:spTgt spid="34822"/>
                                        </p:tgtEl>
                                        <p:attrNameLst>
                                          <p:attrName>ppt_y</p:attrName>
                                        </p:attrNameLst>
                                      </p:cBhvr>
                                      <p:tavLst>
                                        <p:tav tm="0">
                                          <p:val>
                                            <p:strVal val="#ppt_y"/>
                                          </p:val>
                                        </p:tav>
                                        <p:tav tm="100000">
                                          <p:val>
                                            <p:strVal val="#ppt_y"/>
                                          </p:val>
                                        </p:tav>
                                      </p:tavLst>
                                    </p:anim>
                                    <p:anim calcmode="lin" valueType="num">
                                      <p:cBhvr>
                                        <p:cTn id="9" dur="500" fill="hold"/>
                                        <p:tgtEl>
                                          <p:spTgt spid="34822"/>
                                        </p:tgtEl>
                                        <p:attrNameLst>
                                          <p:attrName>ppt_w</p:attrName>
                                        </p:attrNameLst>
                                      </p:cBhvr>
                                      <p:tavLst>
                                        <p:tav tm="0">
                                          <p:val>
                                            <p:fltVal val="0"/>
                                          </p:val>
                                        </p:tav>
                                        <p:tav tm="100000">
                                          <p:val>
                                            <p:strVal val="#ppt_w"/>
                                          </p:val>
                                        </p:tav>
                                      </p:tavLst>
                                    </p:anim>
                                    <p:anim calcmode="lin" valueType="num">
                                      <p:cBhvr>
                                        <p:cTn id="10" dur="500" fill="hold"/>
                                        <p:tgtEl>
                                          <p:spTgt spid="34822"/>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34823"/>
                                        </p:tgtEl>
                                        <p:attrNameLst>
                                          <p:attrName>style.visibility</p:attrName>
                                        </p:attrNameLst>
                                      </p:cBhvr>
                                      <p:to>
                                        <p:strVal val="visible"/>
                                      </p:to>
                                    </p:set>
                                    <p:anim calcmode="lin" valueType="num">
                                      <p:cBhvr>
                                        <p:cTn id="14" dur="500" fill="hold"/>
                                        <p:tgtEl>
                                          <p:spTgt spid="34823"/>
                                        </p:tgtEl>
                                        <p:attrNameLst>
                                          <p:attrName>ppt_w</p:attrName>
                                        </p:attrNameLst>
                                      </p:cBhvr>
                                      <p:tavLst>
                                        <p:tav tm="0">
                                          <p:val>
                                            <p:fltVal val="0"/>
                                          </p:val>
                                        </p:tav>
                                        <p:tav tm="100000">
                                          <p:val>
                                            <p:strVal val="#ppt_w"/>
                                          </p:val>
                                        </p:tav>
                                      </p:tavLst>
                                    </p:anim>
                                    <p:anim calcmode="lin" valueType="num">
                                      <p:cBhvr>
                                        <p:cTn id="15" dur="500" fill="hold"/>
                                        <p:tgtEl>
                                          <p:spTgt spid="34823"/>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34825"/>
                                        </p:tgtEl>
                                        <p:attrNameLst>
                                          <p:attrName>style.visibility</p:attrName>
                                        </p:attrNameLst>
                                      </p:cBhvr>
                                      <p:to>
                                        <p:strVal val="visible"/>
                                      </p:to>
                                    </p:set>
                                    <p:animEffect transition="in" filter="wipe(left)">
                                      <p:cBhvr>
                                        <p:cTn id="19" dur="500"/>
                                        <p:tgtEl>
                                          <p:spTgt spid="34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autoUpdateAnimBg="0"/>
      <p:bldP spid="34823"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584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35844"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584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3584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Ask a Question</a:t>
            </a:r>
            <a:endParaRPr lang="en-US" sz="3200">
              <a:solidFill>
                <a:srgbClr val="C20000"/>
              </a:solidFill>
            </a:endParaRPr>
          </a:p>
        </p:txBody>
      </p:sp>
      <p:grpSp>
        <p:nvGrpSpPr>
          <p:cNvPr id="35847" name="Group 7"/>
          <p:cNvGrpSpPr>
            <a:grpSpLocks/>
          </p:cNvGrpSpPr>
          <p:nvPr/>
        </p:nvGrpSpPr>
        <p:grpSpPr bwMode="auto">
          <a:xfrm>
            <a:off x="5638800" y="6116638"/>
            <a:ext cx="3505200" cy="741362"/>
            <a:chOff x="3024" y="2983"/>
            <a:chExt cx="2208" cy="467"/>
          </a:xfrm>
        </p:grpSpPr>
        <p:pic>
          <p:nvPicPr>
            <p:cNvPr id="35848" name="Picture 8" descr="mediumnextbutton">
              <a:hlinkClick r:id="" action="ppaction://hlinkshowjump?jump=nextslide"/>
            </p:cNvPr>
            <p:cNvPicPr>
              <a:picLocks noChangeAspect="1" noChangeArrowheads="1"/>
            </p:cNvPicPr>
            <p:nvPr/>
          </p:nvPicPr>
          <p:blipFill>
            <a:blip r:embed="rId4"/>
            <a:srcRect l="62622" t="89189"/>
            <a:stretch>
              <a:fillRect/>
            </a:stretch>
          </p:blipFill>
          <p:spPr bwMode="auto">
            <a:xfrm>
              <a:off x="3024" y="2983"/>
              <a:ext cx="2208" cy="467"/>
            </a:xfrm>
            <a:prstGeom prst="rect">
              <a:avLst/>
            </a:prstGeom>
            <a:noFill/>
          </p:spPr>
        </p:pic>
        <p:sp>
          <p:nvSpPr>
            <p:cNvPr id="35849" name="Text Box 9">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a revision </a:t>
              </a:r>
              <a:endParaRPr lang="en-US" sz="1400">
                <a:solidFill>
                  <a:srgbClr val="1E8AA1"/>
                </a:solidFill>
              </a:endParaRPr>
            </a:p>
          </p:txBody>
        </p:sp>
      </p:grpSp>
      <p:sp>
        <p:nvSpPr>
          <p:cNvPr id="35850" name="Text Box 10">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35851" name="Text Box 11">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35852" name="Group 12"/>
          <p:cNvGrpSpPr>
            <a:grpSpLocks/>
          </p:cNvGrpSpPr>
          <p:nvPr/>
        </p:nvGrpSpPr>
        <p:grpSpPr bwMode="auto">
          <a:xfrm>
            <a:off x="1323975" y="2757488"/>
            <a:ext cx="6829425" cy="2287587"/>
            <a:chOff x="834" y="1737"/>
            <a:chExt cx="4302" cy="1441"/>
          </a:xfrm>
        </p:grpSpPr>
        <p:sp>
          <p:nvSpPr>
            <p:cNvPr id="35853" name="Text Box 13"/>
            <p:cNvSpPr txBox="1">
              <a:spLocks noChangeArrowheads="1"/>
            </p:cNvSpPr>
            <p:nvPr/>
          </p:nvSpPr>
          <p:spPr bwMode="auto">
            <a:xfrm>
              <a:off x="834" y="1737"/>
              <a:ext cx="4144" cy="404"/>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How might a writer use a question to give this conclusion more impact?</a:t>
              </a:r>
            </a:p>
          </p:txBody>
        </p:sp>
        <p:sp>
          <p:nvSpPr>
            <p:cNvPr id="35854" name="Text Box 14"/>
            <p:cNvSpPr txBox="1">
              <a:spLocks noChangeArrowheads="1"/>
            </p:cNvSpPr>
            <p:nvPr/>
          </p:nvSpPr>
          <p:spPr bwMode="auto">
            <a:xfrm>
              <a:off x="1065" y="2255"/>
              <a:ext cx="4071" cy="923"/>
            </a:xfrm>
            <a:prstGeom prst="rect">
              <a:avLst/>
            </a:prstGeom>
            <a:noFill/>
            <a:ln w="9525">
              <a:noFill/>
              <a:miter lim="800000"/>
              <a:headEnd/>
              <a:tailEnd/>
            </a:ln>
            <a:effectLst/>
          </p:spPr>
          <p:txBody>
            <a:bodyPr>
              <a:spAutoFit/>
            </a:bodyPr>
            <a:lstStyle/>
            <a:p>
              <a:pPr>
                <a:spcBef>
                  <a:spcPct val="50000"/>
                </a:spcBef>
              </a:pPr>
              <a:r>
                <a:rPr lang="en-US"/>
                <a:t>At the end of the movie, Tyler has won back some measure of self-respect. His demons weren’t easy to conquer, and he may never be entirely free of them. Nevertheless, he confronted them, beat the odds, and earned a chance for a new start in life. </a:t>
              </a:r>
            </a:p>
          </p:txBody>
        </p:sp>
      </p:grpSp>
      <p:sp>
        <p:nvSpPr>
          <p:cNvPr id="35855" name="Text Box 15"/>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Ending with a question encourages your reader to reflect on what you’ve said.</a:t>
            </a:r>
          </a:p>
        </p:txBody>
      </p:sp>
      <p:sp>
        <p:nvSpPr>
          <p:cNvPr id="35856" name="Rectangle 16">
            <a:hlinkClick r:id="" action="ppaction://hlinkshowjump?jump=nextslide"/>
          </p:cNvPr>
          <p:cNvSpPr>
            <a:spLocks noChangeArrowheads="1"/>
          </p:cNvSpPr>
          <p:nvPr/>
        </p:nvSpPr>
        <p:spPr bwMode="auto">
          <a:xfrm>
            <a:off x="5867400" y="6172200"/>
            <a:ext cx="32766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5852"/>
                                        </p:tgtEl>
                                        <p:attrNameLst>
                                          <p:attrName>style.visibility</p:attrName>
                                        </p:attrNameLst>
                                      </p:cBhvr>
                                      <p:to>
                                        <p:strVal val="visible"/>
                                      </p:to>
                                    </p:set>
                                    <p:anim calcmode="lin" valueType="num">
                                      <p:cBhvr>
                                        <p:cTn id="7" dur="500" fill="hold"/>
                                        <p:tgtEl>
                                          <p:spTgt spid="35852"/>
                                        </p:tgtEl>
                                        <p:attrNameLst>
                                          <p:attrName>ppt_w</p:attrName>
                                        </p:attrNameLst>
                                      </p:cBhvr>
                                      <p:tavLst>
                                        <p:tav tm="0">
                                          <p:val>
                                            <p:fltVal val="0"/>
                                          </p:val>
                                        </p:tav>
                                        <p:tav tm="100000">
                                          <p:val>
                                            <p:strVal val="#ppt_w"/>
                                          </p:val>
                                        </p:tav>
                                      </p:tavLst>
                                    </p:anim>
                                    <p:anim calcmode="lin" valueType="num">
                                      <p:cBhvr>
                                        <p:cTn id="8" dur="500" fill="hold"/>
                                        <p:tgtEl>
                                          <p:spTgt spid="3585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35847"/>
                                        </p:tgtEl>
                                        <p:attrNameLst>
                                          <p:attrName>style.visibility</p:attrName>
                                        </p:attrNameLst>
                                      </p:cBhvr>
                                      <p:to>
                                        <p:strVal val="visible"/>
                                      </p:to>
                                    </p:set>
                                    <p:animEffect transition="in" filter="wipe(left)">
                                      <p:cBhvr>
                                        <p:cTn id="12" dur="500"/>
                                        <p:tgtEl>
                                          <p:spTgt spid="358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7107"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47108"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47109"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47110"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Ask a Question</a:t>
            </a:r>
            <a:endParaRPr lang="en-US" sz="3200">
              <a:solidFill>
                <a:srgbClr val="C20000"/>
              </a:solidFill>
            </a:endParaRPr>
          </a:p>
        </p:txBody>
      </p:sp>
      <p:sp>
        <p:nvSpPr>
          <p:cNvPr id="47111" name="Text Box 7">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47112"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47113" name="Text Box 9"/>
          <p:cNvSpPr txBox="1">
            <a:spLocks noChangeArrowheads="1"/>
          </p:cNvSpPr>
          <p:nvPr/>
        </p:nvSpPr>
        <p:spPr bwMode="auto">
          <a:xfrm>
            <a:off x="1690688" y="3579813"/>
            <a:ext cx="6462712" cy="1465262"/>
          </a:xfrm>
          <a:prstGeom prst="rect">
            <a:avLst/>
          </a:prstGeom>
          <a:noFill/>
          <a:ln w="9525">
            <a:noFill/>
            <a:miter lim="800000"/>
            <a:headEnd/>
            <a:tailEnd/>
          </a:ln>
          <a:effectLst/>
        </p:spPr>
        <p:txBody>
          <a:bodyPr>
            <a:spAutoFit/>
          </a:bodyPr>
          <a:lstStyle/>
          <a:p>
            <a:pPr>
              <a:spcBef>
                <a:spcPct val="50000"/>
              </a:spcBef>
            </a:pPr>
            <a:r>
              <a:rPr lang="en-US"/>
              <a:t>At the end of the movie, Tyler has won back some measure of self-respect. His demons weren’t easy to conquer, and he may never be entirely free of them. Nevertheless, he confronted them, beat the odds, and earned a chance for a new start in life. </a:t>
            </a:r>
          </a:p>
        </p:txBody>
      </p:sp>
      <p:sp>
        <p:nvSpPr>
          <p:cNvPr id="47114"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Ending with a question encourages your reader to reflect on what you’ve said.</a:t>
            </a:r>
          </a:p>
        </p:txBody>
      </p:sp>
    </p:spTree>
  </p:cSld>
  <p:clrMapOvr>
    <a:masterClrMapping/>
  </p:clrMapOvr>
  <p:transition advClick="0" advTm="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37891"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37892"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7893"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37894"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Ask a Question</a:t>
            </a:r>
            <a:endParaRPr lang="en-US" sz="3200">
              <a:solidFill>
                <a:srgbClr val="C20000"/>
              </a:solidFill>
            </a:endParaRPr>
          </a:p>
        </p:txBody>
      </p:sp>
      <p:sp>
        <p:nvSpPr>
          <p:cNvPr id="37895" name="Text Box 7">
            <a:hlinkClick r:id="rId5" action="ppaction://hlinksldjump"/>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37896" name="Text Box 8">
            <a:hlinkClick r:id="rId6"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37897" name="Text Box 9"/>
          <p:cNvSpPr txBox="1">
            <a:spLocks noChangeArrowheads="1"/>
          </p:cNvSpPr>
          <p:nvPr/>
        </p:nvSpPr>
        <p:spPr bwMode="auto">
          <a:xfrm>
            <a:off x="1690688" y="3579813"/>
            <a:ext cx="6462712" cy="1465262"/>
          </a:xfrm>
          <a:prstGeom prst="rect">
            <a:avLst/>
          </a:prstGeom>
          <a:noFill/>
          <a:ln w="9525">
            <a:noFill/>
            <a:miter lim="800000"/>
            <a:headEnd/>
            <a:tailEnd/>
          </a:ln>
          <a:effectLst/>
        </p:spPr>
        <p:txBody>
          <a:bodyPr>
            <a:spAutoFit/>
          </a:bodyPr>
          <a:lstStyle/>
          <a:p>
            <a:pPr>
              <a:spcBef>
                <a:spcPct val="50000"/>
              </a:spcBef>
            </a:pPr>
            <a:r>
              <a:rPr lang="en-US"/>
              <a:t>At the end of the movie, Tyler has won back some measure of self-respect. His demons weren’t easy to conquer, and he may never be entirely free of them. Nevertheless, he confronted them, beat the odds, and earned a chance for a new start in life. </a:t>
            </a:r>
          </a:p>
        </p:txBody>
      </p:sp>
      <p:sp>
        <p:nvSpPr>
          <p:cNvPr id="37898"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Ending with a question encourages your reader to reflect on what you’ve said.</a:t>
            </a:r>
          </a:p>
        </p:txBody>
      </p:sp>
      <p:grpSp>
        <p:nvGrpSpPr>
          <p:cNvPr id="37902" name="Group 14"/>
          <p:cNvGrpSpPr>
            <a:grpSpLocks/>
          </p:cNvGrpSpPr>
          <p:nvPr/>
        </p:nvGrpSpPr>
        <p:grpSpPr bwMode="auto">
          <a:xfrm>
            <a:off x="1690688" y="4679950"/>
            <a:ext cx="6416675" cy="639763"/>
            <a:chOff x="1065" y="2948"/>
            <a:chExt cx="4042" cy="403"/>
          </a:xfrm>
        </p:grpSpPr>
        <p:sp>
          <p:nvSpPr>
            <p:cNvPr id="37899" name="Text Box 11"/>
            <p:cNvSpPr txBox="1">
              <a:spLocks noChangeArrowheads="1"/>
            </p:cNvSpPr>
            <p:nvPr/>
          </p:nvSpPr>
          <p:spPr bwMode="auto">
            <a:xfrm>
              <a:off x="2107" y="2948"/>
              <a:ext cx="3000" cy="231"/>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How many of us would be able to </a:t>
              </a:r>
            </a:p>
          </p:txBody>
        </p:sp>
        <p:sp>
          <p:nvSpPr>
            <p:cNvPr id="37900" name="Text Box 12"/>
            <p:cNvSpPr txBox="1">
              <a:spLocks noChangeArrowheads="1"/>
            </p:cNvSpPr>
            <p:nvPr/>
          </p:nvSpPr>
          <p:spPr bwMode="auto">
            <a:xfrm>
              <a:off x="1065" y="3120"/>
              <a:ext cx="4032" cy="231"/>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summon the courage and resolve of Tyler Freeman?</a:t>
              </a:r>
            </a:p>
          </p:txBody>
        </p:sp>
      </p:grpSp>
    </p:spTree>
  </p:cSld>
  <p:clrMapOvr>
    <a:masterClrMapping/>
  </p:clrMapOvr>
  <p:transition advClick="0" advTm="1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7902"/>
                                        </p:tgtEl>
                                        <p:attrNameLst>
                                          <p:attrName>style.visibility</p:attrName>
                                        </p:attrNameLst>
                                      </p:cBhvr>
                                      <p:to>
                                        <p:strVal val="visible"/>
                                      </p:to>
                                    </p:set>
                                    <p:animEffect transition="in" filter="dissolve">
                                      <p:cBhvr>
                                        <p:cTn id="7" dur="500"/>
                                        <p:tgtEl>
                                          <p:spTgt spid="379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8915"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38916"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8917"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38918"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Ask a Question</a:t>
            </a:r>
            <a:endParaRPr lang="en-US" sz="3200">
              <a:solidFill>
                <a:srgbClr val="C20000"/>
              </a:solidFill>
            </a:endParaRPr>
          </a:p>
        </p:txBody>
      </p:sp>
      <p:sp>
        <p:nvSpPr>
          <p:cNvPr id="38919" name="Text Box 7">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38920"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38921" name="Text Box 9"/>
          <p:cNvSpPr txBox="1">
            <a:spLocks noChangeArrowheads="1"/>
          </p:cNvSpPr>
          <p:nvPr/>
        </p:nvSpPr>
        <p:spPr bwMode="auto">
          <a:xfrm>
            <a:off x="1690688" y="3579813"/>
            <a:ext cx="6462712" cy="1739900"/>
          </a:xfrm>
          <a:prstGeom prst="rect">
            <a:avLst/>
          </a:prstGeom>
          <a:noFill/>
          <a:ln w="9525">
            <a:noFill/>
            <a:miter lim="800000"/>
            <a:headEnd/>
            <a:tailEnd/>
          </a:ln>
          <a:effectLst/>
        </p:spPr>
        <p:txBody>
          <a:bodyPr>
            <a:spAutoFit/>
          </a:bodyPr>
          <a:lstStyle/>
          <a:p>
            <a:pPr>
              <a:spcBef>
                <a:spcPct val="50000"/>
              </a:spcBef>
            </a:pPr>
            <a:r>
              <a:rPr lang="en-US"/>
              <a:t>At the end of the movie, Tyler has won back some measure of self-respect. His demons weren’t easy to conquer, and he may never be entirely free of them. Nevertheless, he confronted them, beat the odds, and earned a chance for a new start in life. </a:t>
            </a:r>
            <a:r>
              <a:rPr lang="en-US" b="1">
                <a:solidFill>
                  <a:srgbClr val="CB6600"/>
                </a:solidFill>
              </a:rPr>
              <a:t>How many of us would be able to  summon the courage and resolve of Tyler Freeman?</a:t>
            </a:r>
          </a:p>
        </p:txBody>
      </p:sp>
      <p:sp>
        <p:nvSpPr>
          <p:cNvPr id="38922"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Ending with a </a:t>
            </a:r>
            <a:r>
              <a:rPr lang="en-US" sz="2000" b="1">
                <a:solidFill>
                  <a:srgbClr val="CB6600"/>
                </a:solidFill>
              </a:rPr>
              <a:t>question</a:t>
            </a:r>
            <a:r>
              <a:rPr lang="en-US" sz="2000" b="1"/>
              <a:t> encourages your reader to reflect on what you’ve said.</a:t>
            </a:r>
          </a:p>
        </p:txBody>
      </p:sp>
      <p:grpSp>
        <p:nvGrpSpPr>
          <p:cNvPr id="38923" name="Group 11"/>
          <p:cNvGrpSpPr>
            <a:grpSpLocks/>
          </p:cNvGrpSpPr>
          <p:nvPr/>
        </p:nvGrpSpPr>
        <p:grpSpPr bwMode="auto">
          <a:xfrm>
            <a:off x="6491288" y="6145213"/>
            <a:ext cx="2652712" cy="712787"/>
            <a:chOff x="4089" y="3871"/>
            <a:chExt cx="1671" cy="449"/>
          </a:xfrm>
        </p:grpSpPr>
        <p:pic>
          <p:nvPicPr>
            <p:cNvPr id="38924" name="Picture 12" descr="verysmallnextbutton">
              <a:hlinkClick r:id="rId4" action="ppaction://hlinksldjump"/>
            </p:cNvPr>
            <p:cNvPicPr>
              <a:picLocks noChangeAspect="1" noChangeArrowheads="1"/>
            </p:cNvPicPr>
            <p:nvPr/>
          </p:nvPicPr>
          <p:blipFill>
            <a:blip r:embed="rId5"/>
            <a:srcRect l="70990" t="89607"/>
            <a:stretch>
              <a:fillRect/>
            </a:stretch>
          </p:blipFill>
          <p:spPr bwMode="auto">
            <a:xfrm>
              <a:off x="4089" y="3871"/>
              <a:ext cx="1671" cy="449"/>
            </a:xfrm>
            <a:prstGeom prst="rect">
              <a:avLst/>
            </a:prstGeom>
            <a:noFill/>
          </p:spPr>
        </p:pic>
        <p:sp>
          <p:nvSpPr>
            <p:cNvPr id="38925" name="Rectangle 13">
              <a:hlinkClick r:id="rId4"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grpSp>
        <p:nvGrpSpPr>
          <p:cNvPr id="38926" name="Group 14"/>
          <p:cNvGrpSpPr>
            <a:grpSpLocks/>
          </p:cNvGrpSpPr>
          <p:nvPr/>
        </p:nvGrpSpPr>
        <p:grpSpPr bwMode="auto">
          <a:xfrm>
            <a:off x="7192963" y="4695825"/>
            <a:ext cx="236537" cy="320675"/>
            <a:chOff x="905" y="3141"/>
            <a:chExt cx="149" cy="202"/>
          </a:xfrm>
        </p:grpSpPr>
        <p:sp>
          <p:nvSpPr>
            <p:cNvPr id="38927" name="Oval 15"/>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38928" name="Text Box 16">
              <a:hlinkClick r:id="rId6" action="ppaction://hlinksldjump"/>
              <a:hlinkHover r:id="rId6"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sp>
        <p:nvSpPr>
          <p:cNvPr id="38929" name="Rectangle 17">
            <a:hlinkClick r:id="" action="ppaction://hlinkshowjump?jump=nextslide"/>
            <a:hlinkHover r:id="" action="ppaction://hlinkshowjump?jump=nextslide"/>
          </p:cNvPr>
          <p:cNvSpPr>
            <a:spLocks noChangeArrowheads="1"/>
          </p:cNvSpPr>
          <p:nvPr/>
        </p:nvSpPr>
        <p:spPr bwMode="auto">
          <a:xfrm>
            <a:off x="7150100" y="4749800"/>
            <a:ext cx="381000" cy="228600"/>
          </a:xfrm>
          <a:prstGeom prst="rect">
            <a:avLst/>
          </a:prstGeom>
          <a:noFill/>
          <a:ln w="9525">
            <a:noFill/>
            <a:miter lim="800000"/>
            <a:headEnd/>
            <a:tailEnd/>
          </a:ln>
          <a:effectLst/>
        </p:spPr>
        <p:txBody>
          <a:bodyPr wrap="none" anchor="ctr"/>
          <a:lstStyle/>
          <a:p>
            <a:endParaRPr lang="en-US"/>
          </a:p>
        </p:txBody>
      </p:sp>
      <p:sp>
        <p:nvSpPr>
          <p:cNvPr id="38930" name="Rectangle 18">
            <a:hlinkClick r:id="rId4" action="ppaction://hlinksldjump"/>
          </p:cNvPr>
          <p:cNvSpPr>
            <a:spLocks noChangeArrowheads="1"/>
          </p:cNvSpPr>
          <p:nvPr/>
        </p:nvSpPr>
        <p:spPr bwMode="auto">
          <a:xfrm>
            <a:off x="7391400" y="6172200"/>
            <a:ext cx="17526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8926"/>
                                        </p:tgtEl>
                                        <p:attrNameLst>
                                          <p:attrName>style.visibility</p:attrName>
                                        </p:attrNameLst>
                                      </p:cBhvr>
                                      <p:to>
                                        <p:strVal val="visible"/>
                                      </p:to>
                                    </p:set>
                                    <p:animEffect transition="in" filter="dissolve">
                                      <p:cBhvr>
                                        <p:cTn id="7" dur="500"/>
                                        <p:tgtEl>
                                          <p:spTgt spid="3892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8923"/>
                                        </p:tgtEl>
                                        <p:attrNameLst>
                                          <p:attrName>style.visibility</p:attrName>
                                        </p:attrNameLst>
                                      </p:cBhvr>
                                      <p:to>
                                        <p:strVal val="visible"/>
                                      </p:to>
                                    </p:set>
                                    <p:animEffect transition="in" filter="wipe(left)">
                                      <p:cBhvr>
                                        <p:cTn id="11" dur="500"/>
                                        <p:tgtEl>
                                          <p:spTgt spid="38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58" name="Picture 2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9939"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39940"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39941"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39942"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Ask a Question</a:t>
            </a:r>
            <a:endParaRPr lang="en-US" sz="3200">
              <a:solidFill>
                <a:srgbClr val="C20000"/>
              </a:solidFill>
            </a:endParaRPr>
          </a:p>
        </p:txBody>
      </p:sp>
      <p:sp>
        <p:nvSpPr>
          <p:cNvPr id="39944"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39945" name="Text Box 9"/>
          <p:cNvSpPr txBox="1">
            <a:spLocks noChangeArrowheads="1"/>
          </p:cNvSpPr>
          <p:nvPr/>
        </p:nvSpPr>
        <p:spPr bwMode="auto">
          <a:xfrm>
            <a:off x="1690688" y="3579813"/>
            <a:ext cx="6462712" cy="1739900"/>
          </a:xfrm>
          <a:prstGeom prst="rect">
            <a:avLst/>
          </a:prstGeom>
          <a:noFill/>
          <a:ln w="9525">
            <a:noFill/>
            <a:miter lim="800000"/>
            <a:headEnd/>
            <a:tailEnd/>
          </a:ln>
          <a:effectLst/>
        </p:spPr>
        <p:txBody>
          <a:bodyPr>
            <a:spAutoFit/>
          </a:bodyPr>
          <a:lstStyle/>
          <a:p>
            <a:pPr>
              <a:spcBef>
                <a:spcPct val="50000"/>
              </a:spcBef>
            </a:pPr>
            <a:r>
              <a:rPr lang="en-US"/>
              <a:t>At the end of the movie, Tyler has won back some measure of self-respect. His demons weren’t easy to conquer, and he may never be entirely free of them. Nevertheless, he confronted them, beat the odds, and earned a chance for a new start in life. </a:t>
            </a:r>
            <a:r>
              <a:rPr lang="en-US" b="1">
                <a:solidFill>
                  <a:srgbClr val="CB6600"/>
                </a:solidFill>
              </a:rPr>
              <a:t>How many of us would be able to  summon the courage and resolve of Tyler Freeman?</a:t>
            </a:r>
          </a:p>
        </p:txBody>
      </p:sp>
      <p:sp>
        <p:nvSpPr>
          <p:cNvPr id="39946"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Ending with a </a:t>
            </a:r>
            <a:r>
              <a:rPr lang="en-US" sz="2000" b="1">
                <a:solidFill>
                  <a:srgbClr val="CB6600"/>
                </a:solidFill>
              </a:rPr>
              <a:t>question</a:t>
            </a:r>
            <a:r>
              <a:rPr lang="en-US" sz="2000" b="1"/>
              <a:t> encourages your reader to reflect on what you’ve said.</a:t>
            </a:r>
          </a:p>
        </p:txBody>
      </p:sp>
      <p:sp>
        <p:nvSpPr>
          <p:cNvPr id="39950" name="Rectangle 14"/>
          <p:cNvSpPr>
            <a:spLocks noChangeArrowheads="1"/>
          </p:cNvSpPr>
          <p:nvPr/>
        </p:nvSpPr>
        <p:spPr bwMode="auto">
          <a:xfrm>
            <a:off x="4953000" y="4572000"/>
            <a:ext cx="3751263" cy="2057400"/>
          </a:xfrm>
          <a:prstGeom prst="rect">
            <a:avLst/>
          </a:prstGeom>
          <a:solidFill>
            <a:srgbClr val="1E8AA1"/>
          </a:solidFill>
          <a:ln w="19050">
            <a:solidFill>
              <a:schemeClr val="bg1"/>
            </a:solidFill>
            <a:miter lim="800000"/>
            <a:headEnd/>
            <a:tailEnd/>
          </a:ln>
          <a:effectLst/>
        </p:spPr>
        <p:txBody>
          <a:bodyPr wrap="none" anchor="ctr"/>
          <a:lstStyle/>
          <a:p>
            <a:endParaRPr lang="en-US"/>
          </a:p>
        </p:txBody>
      </p:sp>
      <p:sp>
        <p:nvSpPr>
          <p:cNvPr id="39951" name="AutoShape 15"/>
          <p:cNvSpPr>
            <a:spLocks noChangeArrowheads="1"/>
          </p:cNvSpPr>
          <p:nvPr/>
        </p:nvSpPr>
        <p:spPr bwMode="auto">
          <a:xfrm>
            <a:off x="5054600" y="5383213"/>
            <a:ext cx="3570288" cy="1017587"/>
          </a:xfrm>
          <a:prstGeom prst="roundRect">
            <a:avLst>
              <a:gd name="adj" fmla="val 16667"/>
            </a:avLst>
          </a:prstGeom>
          <a:solidFill>
            <a:schemeClr val="bg1"/>
          </a:solidFill>
          <a:ln w="9525">
            <a:solidFill>
              <a:schemeClr val="bg1"/>
            </a:solidFill>
            <a:round/>
            <a:headEnd/>
            <a:tailEnd/>
          </a:ln>
          <a:effectLst/>
        </p:spPr>
        <p:txBody>
          <a:bodyPr wrap="none" anchor="ctr"/>
          <a:lstStyle/>
          <a:p>
            <a:endParaRPr lang="en-US"/>
          </a:p>
        </p:txBody>
      </p:sp>
      <p:sp>
        <p:nvSpPr>
          <p:cNvPr id="39952" name="Rectangle 16"/>
          <p:cNvSpPr>
            <a:spLocks noChangeArrowheads="1"/>
          </p:cNvSpPr>
          <p:nvPr/>
        </p:nvSpPr>
        <p:spPr bwMode="auto">
          <a:xfrm>
            <a:off x="5049838" y="4986338"/>
            <a:ext cx="3573462" cy="733425"/>
          </a:xfrm>
          <a:prstGeom prst="rect">
            <a:avLst/>
          </a:prstGeom>
          <a:solidFill>
            <a:schemeClr val="bg1"/>
          </a:solidFill>
          <a:ln w="9525">
            <a:noFill/>
            <a:miter lim="800000"/>
            <a:headEnd/>
            <a:tailEnd/>
          </a:ln>
          <a:effectLst/>
        </p:spPr>
        <p:txBody>
          <a:bodyPr wrap="none" anchor="ctr"/>
          <a:lstStyle/>
          <a:p>
            <a:endParaRPr lang="en-US"/>
          </a:p>
        </p:txBody>
      </p:sp>
      <p:sp>
        <p:nvSpPr>
          <p:cNvPr id="39953" name="Text Box 17"/>
          <p:cNvSpPr txBox="1">
            <a:spLocks noChangeArrowheads="1"/>
          </p:cNvSpPr>
          <p:nvPr/>
        </p:nvSpPr>
        <p:spPr bwMode="auto">
          <a:xfrm>
            <a:off x="5207000" y="5181600"/>
            <a:ext cx="3200400" cy="1069975"/>
          </a:xfrm>
          <a:prstGeom prst="rect">
            <a:avLst/>
          </a:prstGeom>
          <a:noFill/>
          <a:ln w="9525">
            <a:noFill/>
            <a:miter lim="800000"/>
            <a:headEnd/>
            <a:tailEnd/>
          </a:ln>
          <a:effectLst/>
        </p:spPr>
        <p:txBody>
          <a:bodyPr>
            <a:spAutoFit/>
          </a:bodyPr>
          <a:lstStyle/>
          <a:p>
            <a:pPr>
              <a:spcBef>
                <a:spcPct val="50000"/>
              </a:spcBef>
            </a:pPr>
            <a:r>
              <a:rPr lang="en-US" sz="1600"/>
              <a:t>The final question encourages readers to make a connection between their lives and Tyler’s experiences.</a:t>
            </a:r>
          </a:p>
        </p:txBody>
      </p:sp>
      <p:sp>
        <p:nvSpPr>
          <p:cNvPr id="39954" name="AutoShape 18"/>
          <p:cNvSpPr>
            <a:spLocks noChangeArrowheads="1"/>
          </p:cNvSpPr>
          <p:nvPr/>
        </p:nvSpPr>
        <p:spPr bwMode="auto">
          <a:xfrm>
            <a:off x="7886700" y="4705350"/>
            <a:ext cx="733425" cy="196850"/>
          </a:xfrm>
          <a:prstGeom prst="roundRect">
            <a:avLst>
              <a:gd name="adj" fmla="val 16667"/>
            </a:avLst>
          </a:prstGeom>
          <a:solidFill>
            <a:schemeClr val="bg1"/>
          </a:solidFill>
          <a:ln w="9525">
            <a:noFill/>
            <a:round/>
            <a:headEnd/>
            <a:tailEnd/>
          </a:ln>
          <a:effectLst/>
        </p:spPr>
        <p:txBody>
          <a:bodyPr wrap="none" anchor="ctr"/>
          <a:lstStyle/>
          <a:p>
            <a:endParaRPr lang="en-US"/>
          </a:p>
        </p:txBody>
      </p:sp>
      <p:sp>
        <p:nvSpPr>
          <p:cNvPr id="39955" name="Text Box 19">
            <a:hlinkClick r:id="rId5" action="ppaction://hlinksldjump"/>
          </p:cNvPr>
          <p:cNvSpPr txBox="1">
            <a:spLocks noChangeArrowheads="1"/>
          </p:cNvSpPr>
          <p:nvPr/>
        </p:nvSpPr>
        <p:spPr bwMode="auto">
          <a:xfrm>
            <a:off x="7958138" y="4681538"/>
            <a:ext cx="577850" cy="228600"/>
          </a:xfrm>
          <a:prstGeom prst="rect">
            <a:avLst/>
          </a:prstGeom>
          <a:noFill/>
          <a:ln w="9525">
            <a:noFill/>
            <a:miter lim="800000"/>
            <a:headEnd/>
            <a:tailEnd/>
          </a:ln>
          <a:effectLst/>
        </p:spPr>
        <p:txBody>
          <a:bodyPr wrap="none">
            <a:spAutoFit/>
          </a:bodyPr>
          <a:lstStyle/>
          <a:p>
            <a:r>
              <a:rPr lang="en-US" sz="900" b="1"/>
              <a:t>CLOSE</a:t>
            </a:r>
            <a:endParaRPr lang="en-US"/>
          </a:p>
        </p:txBody>
      </p:sp>
      <p:sp>
        <p:nvSpPr>
          <p:cNvPr id="39956" name="Oval 20"/>
          <p:cNvSpPr>
            <a:spLocks noChangeArrowheads="1"/>
          </p:cNvSpPr>
          <p:nvPr/>
        </p:nvSpPr>
        <p:spPr bwMode="auto">
          <a:xfrm>
            <a:off x="5070475" y="4678363"/>
            <a:ext cx="252413" cy="252412"/>
          </a:xfrm>
          <a:prstGeom prst="ellipse">
            <a:avLst/>
          </a:prstGeom>
          <a:solidFill>
            <a:srgbClr val="CB6600"/>
          </a:solidFill>
          <a:ln w="19050">
            <a:solidFill>
              <a:schemeClr val="bg1"/>
            </a:solidFill>
            <a:round/>
            <a:headEnd/>
            <a:tailEnd/>
          </a:ln>
          <a:effectLst/>
        </p:spPr>
        <p:txBody>
          <a:bodyPr wrap="none" anchor="ctr"/>
          <a:lstStyle/>
          <a:p>
            <a:endParaRPr lang="en-US"/>
          </a:p>
        </p:txBody>
      </p:sp>
      <p:sp>
        <p:nvSpPr>
          <p:cNvPr id="39957" name="Text Box 21"/>
          <p:cNvSpPr txBox="1">
            <a:spLocks noChangeArrowheads="1"/>
          </p:cNvSpPr>
          <p:nvPr/>
        </p:nvSpPr>
        <p:spPr bwMode="auto">
          <a:xfrm>
            <a:off x="5080000" y="4625975"/>
            <a:ext cx="236538" cy="320675"/>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spTree>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096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40964"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4096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	</a:t>
            </a:r>
          </a:p>
        </p:txBody>
      </p:sp>
      <p:sp>
        <p:nvSpPr>
          <p:cNvPr id="4096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Make a Prediction</a:t>
            </a:r>
            <a:endParaRPr lang="en-US" sz="3200">
              <a:solidFill>
                <a:srgbClr val="C20000"/>
              </a:solidFill>
            </a:endParaRPr>
          </a:p>
        </p:txBody>
      </p:sp>
      <p:sp>
        <p:nvSpPr>
          <p:cNvPr id="40967" name="Text Box 7"/>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A prediction challenges the reader to accept your conclusions about your topic. </a:t>
            </a:r>
          </a:p>
        </p:txBody>
      </p:sp>
      <p:sp>
        <p:nvSpPr>
          <p:cNvPr id="40968"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40969" name="Group 9"/>
          <p:cNvGrpSpPr>
            <a:grpSpLocks/>
          </p:cNvGrpSpPr>
          <p:nvPr/>
        </p:nvGrpSpPr>
        <p:grpSpPr bwMode="auto">
          <a:xfrm>
            <a:off x="6565900" y="6086475"/>
            <a:ext cx="2578100" cy="771525"/>
            <a:chOff x="4136" y="3834"/>
            <a:chExt cx="1624" cy="486"/>
          </a:xfrm>
        </p:grpSpPr>
        <p:pic>
          <p:nvPicPr>
            <p:cNvPr id="40970"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40971"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40972"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40973" name="Rectangle 13">
            <a:hlinkClick r:id="" action="ppaction://hlinkshowjump?jump=nextslide"/>
          </p:cNvPr>
          <p:cNvSpPr>
            <a:spLocks noChangeArrowheads="1"/>
          </p:cNvSpPr>
          <p:nvPr/>
        </p:nvSpPr>
        <p:spPr bwMode="auto">
          <a:xfrm>
            <a:off x="7010400" y="6172200"/>
            <a:ext cx="21336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40966"/>
                                        </p:tgtEl>
                                        <p:attrNameLst>
                                          <p:attrName>style.visibility</p:attrName>
                                        </p:attrNameLst>
                                      </p:cBhvr>
                                      <p:to>
                                        <p:strVal val="visible"/>
                                      </p:to>
                                    </p:set>
                                    <p:anim calcmode="lin" valueType="num">
                                      <p:cBhvr>
                                        <p:cTn id="7" dur="500" fill="hold"/>
                                        <p:tgtEl>
                                          <p:spTgt spid="40966"/>
                                        </p:tgtEl>
                                        <p:attrNameLst>
                                          <p:attrName>ppt_x</p:attrName>
                                        </p:attrNameLst>
                                      </p:cBhvr>
                                      <p:tavLst>
                                        <p:tav tm="0">
                                          <p:val>
                                            <p:strVal val="#ppt_x-#ppt_w/2"/>
                                          </p:val>
                                        </p:tav>
                                        <p:tav tm="100000">
                                          <p:val>
                                            <p:strVal val="#ppt_x"/>
                                          </p:val>
                                        </p:tav>
                                      </p:tavLst>
                                    </p:anim>
                                    <p:anim calcmode="lin" valueType="num">
                                      <p:cBhvr>
                                        <p:cTn id="8" dur="500" fill="hold"/>
                                        <p:tgtEl>
                                          <p:spTgt spid="40966"/>
                                        </p:tgtEl>
                                        <p:attrNameLst>
                                          <p:attrName>ppt_y</p:attrName>
                                        </p:attrNameLst>
                                      </p:cBhvr>
                                      <p:tavLst>
                                        <p:tav tm="0">
                                          <p:val>
                                            <p:strVal val="#ppt_y"/>
                                          </p:val>
                                        </p:tav>
                                        <p:tav tm="100000">
                                          <p:val>
                                            <p:strVal val="#ppt_y"/>
                                          </p:val>
                                        </p:tav>
                                      </p:tavLst>
                                    </p:anim>
                                    <p:anim calcmode="lin" valueType="num">
                                      <p:cBhvr>
                                        <p:cTn id="9" dur="500" fill="hold"/>
                                        <p:tgtEl>
                                          <p:spTgt spid="40966"/>
                                        </p:tgtEl>
                                        <p:attrNameLst>
                                          <p:attrName>ppt_w</p:attrName>
                                        </p:attrNameLst>
                                      </p:cBhvr>
                                      <p:tavLst>
                                        <p:tav tm="0">
                                          <p:val>
                                            <p:fltVal val="0"/>
                                          </p:val>
                                        </p:tav>
                                        <p:tav tm="100000">
                                          <p:val>
                                            <p:strVal val="#ppt_w"/>
                                          </p:val>
                                        </p:tav>
                                      </p:tavLst>
                                    </p:anim>
                                    <p:anim calcmode="lin" valueType="num">
                                      <p:cBhvr>
                                        <p:cTn id="10" dur="500" fill="hold"/>
                                        <p:tgtEl>
                                          <p:spTgt spid="40966"/>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40967"/>
                                        </p:tgtEl>
                                        <p:attrNameLst>
                                          <p:attrName>style.visibility</p:attrName>
                                        </p:attrNameLst>
                                      </p:cBhvr>
                                      <p:to>
                                        <p:strVal val="visible"/>
                                      </p:to>
                                    </p:set>
                                    <p:anim calcmode="lin" valueType="num">
                                      <p:cBhvr>
                                        <p:cTn id="14" dur="500" fill="hold"/>
                                        <p:tgtEl>
                                          <p:spTgt spid="40967"/>
                                        </p:tgtEl>
                                        <p:attrNameLst>
                                          <p:attrName>ppt_w</p:attrName>
                                        </p:attrNameLst>
                                      </p:cBhvr>
                                      <p:tavLst>
                                        <p:tav tm="0">
                                          <p:val>
                                            <p:fltVal val="0"/>
                                          </p:val>
                                        </p:tav>
                                        <p:tav tm="100000">
                                          <p:val>
                                            <p:strVal val="#ppt_w"/>
                                          </p:val>
                                        </p:tav>
                                      </p:tavLst>
                                    </p:anim>
                                    <p:anim calcmode="lin" valueType="num">
                                      <p:cBhvr>
                                        <p:cTn id="15" dur="500" fill="hold"/>
                                        <p:tgtEl>
                                          <p:spTgt spid="40967"/>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40969"/>
                                        </p:tgtEl>
                                        <p:attrNameLst>
                                          <p:attrName>style.visibility</p:attrName>
                                        </p:attrNameLst>
                                      </p:cBhvr>
                                      <p:to>
                                        <p:strVal val="visible"/>
                                      </p:to>
                                    </p:set>
                                    <p:animEffect transition="in" filter="wipe(left)">
                                      <p:cBhvr>
                                        <p:cTn id="19" dur="500"/>
                                        <p:tgtEl>
                                          <p:spTgt spid="40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autoUpdateAnimBg="0"/>
      <p:bldP spid="40967"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1987"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41988"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41989"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41990"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Make a Prediction</a:t>
            </a:r>
            <a:endParaRPr lang="en-US" sz="3200">
              <a:solidFill>
                <a:srgbClr val="C20000"/>
              </a:solidFill>
            </a:endParaRPr>
          </a:p>
        </p:txBody>
      </p:sp>
      <p:grpSp>
        <p:nvGrpSpPr>
          <p:cNvPr id="41991" name="Group 7"/>
          <p:cNvGrpSpPr>
            <a:grpSpLocks/>
          </p:cNvGrpSpPr>
          <p:nvPr/>
        </p:nvGrpSpPr>
        <p:grpSpPr bwMode="auto">
          <a:xfrm>
            <a:off x="5638800" y="6116638"/>
            <a:ext cx="3505200" cy="741362"/>
            <a:chOff x="3024" y="2983"/>
            <a:chExt cx="2208" cy="467"/>
          </a:xfrm>
        </p:grpSpPr>
        <p:pic>
          <p:nvPicPr>
            <p:cNvPr id="41992" name="Picture 8" descr="mediumnextbutton">
              <a:hlinkClick r:id="" action="ppaction://hlinkshowjump?jump=nextslide"/>
            </p:cNvPr>
            <p:cNvPicPr>
              <a:picLocks noChangeAspect="1" noChangeArrowheads="1"/>
            </p:cNvPicPr>
            <p:nvPr/>
          </p:nvPicPr>
          <p:blipFill>
            <a:blip r:embed="rId4"/>
            <a:srcRect l="62622" t="89189"/>
            <a:stretch>
              <a:fillRect/>
            </a:stretch>
          </p:blipFill>
          <p:spPr bwMode="auto">
            <a:xfrm>
              <a:off x="3024" y="2983"/>
              <a:ext cx="2208" cy="467"/>
            </a:xfrm>
            <a:prstGeom prst="rect">
              <a:avLst/>
            </a:prstGeom>
            <a:noFill/>
          </p:spPr>
        </p:pic>
        <p:sp>
          <p:nvSpPr>
            <p:cNvPr id="41993" name="Text Box 9">
              <a:hlinkClick r:id="" action="ppaction://hlinkshowjump?jump=nextslide"/>
            </p:cNvPr>
            <p:cNvSpPr txBox="1">
              <a:spLocks noChangeArrowheads="1"/>
            </p:cNvSpPr>
            <p:nvPr/>
          </p:nvSpPr>
          <p:spPr bwMode="auto">
            <a:xfrm>
              <a:off x="3168" y="3072"/>
              <a:ext cx="1743"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see a revision </a:t>
              </a:r>
              <a:endParaRPr lang="en-US" sz="1400">
                <a:solidFill>
                  <a:srgbClr val="1E8AA1"/>
                </a:solidFill>
              </a:endParaRPr>
            </a:p>
          </p:txBody>
        </p:sp>
      </p:grpSp>
      <p:sp>
        <p:nvSpPr>
          <p:cNvPr id="41994" name="Text Box 10">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41995" name="Text Box 11">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41996" name="Group 12"/>
          <p:cNvGrpSpPr>
            <a:grpSpLocks/>
          </p:cNvGrpSpPr>
          <p:nvPr/>
        </p:nvGrpSpPr>
        <p:grpSpPr bwMode="auto">
          <a:xfrm>
            <a:off x="1323975" y="2757488"/>
            <a:ext cx="6829425" cy="2012950"/>
            <a:chOff x="834" y="1737"/>
            <a:chExt cx="4302" cy="1268"/>
          </a:xfrm>
        </p:grpSpPr>
        <p:sp>
          <p:nvSpPr>
            <p:cNvPr id="41997" name="Text Box 13"/>
            <p:cNvSpPr txBox="1">
              <a:spLocks noChangeArrowheads="1"/>
            </p:cNvSpPr>
            <p:nvPr/>
          </p:nvSpPr>
          <p:spPr bwMode="auto">
            <a:xfrm>
              <a:off x="834" y="1737"/>
              <a:ext cx="4144" cy="404"/>
            </a:xfrm>
            <a:prstGeom prst="rect">
              <a:avLst/>
            </a:prstGeom>
            <a:noFill/>
            <a:ln w="9525">
              <a:noFill/>
              <a:miter lim="800000"/>
              <a:headEnd/>
              <a:tailEnd/>
            </a:ln>
            <a:effectLst/>
          </p:spPr>
          <p:txBody>
            <a:bodyPr>
              <a:spAutoFit/>
            </a:bodyPr>
            <a:lstStyle/>
            <a:p>
              <a:pPr>
                <a:spcBef>
                  <a:spcPct val="50000"/>
                </a:spcBef>
              </a:pPr>
              <a:r>
                <a:rPr lang="en-US" b="1">
                  <a:solidFill>
                    <a:srgbClr val="026696"/>
                  </a:solidFill>
                </a:rPr>
                <a:t>How would adding a prediction to this conclusion change the impression left on readers?</a:t>
              </a:r>
            </a:p>
          </p:txBody>
        </p:sp>
        <p:sp>
          <p:nvSpPr>
            <p:cNvPr id="41998" name="Text Box 14"/>
            <p:cNvSpPr txBox="1">
              <a:spLocks noChangeArrowheads="1"/>
            </p:cNvSpPr>
            <p:nvPr/>
          </p:nvSpPr>
          <p:spPr bwMode="auto">
            <a:xfrm>
              <a:off x="1065" y="2255"/>
              <a:ext cx="4071" cy="750"/>
            </a:xfrm>
            <a:prstGeom prst="rect">
              <a:avLst/>
            </a:prstGeom>
            <a:noFill/>
            <a:ln w="9525">
              <a:noFill/>
              <a:miter lim="800000"/>
              <a:headEnd/>
              <a:tailEnd/>
            </a:ln>
            <a:effectLst/>
          </p:spPr>
          <p:txBody>
            <a:bodyPr>
              <a:spAutoFit/>
            </a:bodyPr>
            <a:lstStyle/>
            <a:p>
              <a:pPr>
                <a:spcBef>
                  <a:spcPct val="50000"/>
                </a:spcBef>
              </a:pPr>
              <a:r>
                <a:rPr lang="en-US"/>
                <a:t>The exploration of the solar system will be neither inexpensive nor without considerable risk. Enormous technological challenges will have to be met, and personal sacrifices will be needed. </a:t>
              </a:r>
            </a:p>
          </p:txBody>
        </p:sp>
      </p:grpSp>
      <p:sp>
        <p:nvSpPr>
          <p:cNvPr id="41999" name="Text Box 15"/>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A prediction challenges the reader to accept your conclusions about your topic.</a:t>
            </a:r>
          </a:p>
        </p:txBody>
      </p:sp>
      <p:sp>
        <p:nvSpPr>
          <p:cNvPr id="42000" name="Rectangle 16">
            <a:hlinkClick r:id="" action="ppaction://hlinkshowjump?jump=nextslide"/>
          </p:cNvPr>
          <p:cNvSpPr>
            <a:spLocks noChangeArrowheads="1"/>
          </p:cNvSpPr>
          <p:nvPr/>
        </p:nvSpPr>
        <p:spPr bwMode="auto">
          <a:xfrm>
            <a:off x="6019800" y="6172200"/>
            <a:ext cx="31242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1996"/>
                                        </p:tgtEl>
                                        <p:attrNameLst>
                                          <p:attrName>style.visibility</p:attrName>
                                        </p:attrNameLst>
                                      </p:cBhvr>
                                      <p:to>
                                        <p:strVal val="visible"/>
                                      </p:to>
                                    </p:set>
                                    <p:anim calcmode="lin" valueType="num">
                                      <p:cBhvr>
                                        <p:cTn id="7" dur="500" fill="hold"/>
                                        <p:tgtEl>
                                          <p:spTgt spid="41996"/>
                                        </p:tgtEl>
                                        <p:attrNameLst>
                                          <p:attrName>ppt_w</p:attrName>
                                        </p:attrNameLst>
                                      </p:cBhvr>
                                      <p:tavLst>
                                        <p:tav tm="0">
                                          <p:val>
                                            <p:fltVal val="0"/>
                                          </p:val>
                                        </p:tav>
                                        <p:tav tm="100000">
                                          <p:val>
                                            <p:strVal val="#ppt_w"/>
                                          </p:val>
                                        </p:tav>
                                      </p:tavLst>
                                    </p:anim>
                                    <p:anim calcmode="lin" valueType="num">
                                      <p:cBhvr>
                                        <p:cTn id="8" dur="500" fill="hold"/>
                                        <p:tgtEl>
                                          <p:spTgt spid="4199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41991"/>
                                        </p:tgtEl>
                                        <p:attrNameLst>
                                          <p:attrName>style.visibility</p:attrName>
                                        </p:attrNameLst>
                                      </p:cBhvr>
                                      <p:to>
                                        <p:strVal val="visible"/>
                                      </p:to>
                                    </p:set>
                                    <p:animEffect transition="in" filter="wipe(left)">
                                      <p:cBhvr>
                                        <p:cTn id="12" dur="500"/>
                                        <p:tgtEl>
                                          <p:spTgt spid="419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3011"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43012"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43013"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43014"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Make a Prediction</a:t>
            </a:r>
            <a:endParaRPr lang="en-US" sz="3200">
              <a:solidFill>
                <a:srgbClr val="C20000"/>
              </a:solidFill>
            </a:endParaRPr>
          </a:p>
        </p:txBody>
      </p:sp>
      <p:sp>
        <p:nvSpPr>
          <p:cNvPr id="43018" name="Text Box 10">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43019" name="Text Box 11">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43022" name="Text Box 14"/>
          <p:cNvSpPr txBox="1">
            <a:spLocks noChangeArrowheads="1"/>
          </p:cNvSpPr>
          <p:nvPr/>
        </p:nvSpPr>
        <p:spPr bwMode="auto">
          <a:xfrm>
            <a:off x="1690688" y="3579813"/>
            <a:ext cx="6462712" cy="1190625"/>
          </a:xfrm>
          <a:prstGeom prst="rect">
            <a:avLst/>
          </a:prstGeom>
          <a:noFill/>
          <a:ln w="9525">
            <a:noFill/>
            <a:miter lim="800000"/>
            <a:headEnd/>
            <a:tailEnd/>
          </a:ln>
          <a:effectLst/>
        </p:spPr>
        <p:txBody>
          <a:bodyPr>
            <a:spAutoFit/>
          </a:bodyPr>
          <a:lstStyle/>
          <a:p>
            <a:pPr>
              <a:spcBef>
                <a:spcPct val="50000"/>
              </a:spcBef>
            </a:pPr>
            <a:r>
              <a:rPr lang="en-US"/>
              <a:t>The exploration of the solar system will be neither inexpensive nor without considerable risk. Enormous technological challenges will have to be met, and personal sacrifices will be needed. </a:t>
            </a:r>
          </a:p>
        </p:txBody>
      </p:sp>
      <p:sp>
        <p:nvSpPr>
          <p:cNvPr id="43023" name="Text Box 15"/>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A prediction challenges the reader to accept your conclusions about your topic.</a:t>
            </a:r>
          </a:p>
        </p:txBody>
      </p:sp>
    </p:spTree>
  </p:cSld>
  <p:clrMapOvr>
    <a:masterClrMapping/>
  </p:clrMapOvr>
  <p:transition advClick="0"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19" name="Picture 27"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8195" name="Text Box 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8196"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8197" name="Text Box 5"/>
          <p:cNvSpPr txBox="1">
            <a:spLocks noChangeArrowheads="1"/>
          </p:cNvSpPr>
          <p:nvPr/>
        </p:nvSpPr>
        <p:spPr bwMode="auto">
          <a:xfrm>
            <a:off x="1323975" y="1508125"/>
            <a:ext cx="6905625" cy="701675"/>
          </a:xfrm>
          <a:prstGeom prst="rect">
            <a:avLst/>
          </a:prstGeom>
          <a:noFill/>
          <a:ln w="9525">
            <a:noFill/>
            <a:miter lim="800000"/>
            <a:headEnd/>
            <a:tailEnd/>
          </a:ln>
          <a:effectLst/>
        </p:spPr>
        <p:txBody>
          <a:bodyPr>
            <a:spAutoFit/>
          </a:bodyPr>
          <a:lstStyle/>
          <a:p>
            <a:r>
              <a:rPr lang="en-US" sz="2000" b="1"/>
              <a:t>A conclusion should wrap up the ideas and leave readers with a strong final impression.</a:t>
            </a:r>
          </a:p>
        </p:txBody>
      </p:sp>
      <p:sp>
        <p:nvSpPr>
          <p:cNvPr id="8199" name="Text Box 7"/>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8201" name="Text Box 9"/>
          <p:cNvSpPr txBox="1">
            <a:spLocks noChangeArrowheads="1"/>
          </p:cNvSpPr>
          <p:nvPr/>
        </p:nvSpPr>
        <p:spPr bwMode="auto">
          <a:xfrm>
            <a:off x="1323975" y="2362200"/>
            <a:ext cx="6578600" cy="641350"/>
          </a:xfrm>
          <a:prstGeom prst="rect">
            <a:avLst/>
          </a:prstGeom>
          <a:noFill/>
          <a:ln w="9525">
            <a:noFill/>
            <a:miter lim="800000"/>
            <a:headEnd/>
            <a:tailEnd/>
          </a:ln>
          <a:effectLst/>
        </p:spPr>
        <p:txBody>
          <a:bodyPr>
            <a:spAutoFit/>
          </a:bodyPr>
          <a:lstStyle/>
          <a:p>
            <a:r>
              <a:rPr lang="en-US" b="1">
                <a:solidFill>
                  <a:srgbClr val="026696"/>
                </a:solidFill>
              </a:rPr>
              <a:t>Why is the second conclusion more successful than the first? Click on the </a:t>
            </a:r>
            <a:r>
              <a:rPr lang="en-US" b="1" i="1">
                <a:solidFill>
                  <a:srgbClr val="026696"/>
                </a:solidFill>
              </a:rPr>
              <a:t>i</a:t>
            </a:r>
            <a:r>
              <a:rPr lang="en-US" b="1">
                <a:solidFill>
                  <a:srgbClr val="026696"/>
                </a:solidFill>
              </a:rPr>
              <a:t>-icons to find out.</a:t>
            </a:r>
            <a:r>
              <a:rPr lang="en-US"/>
              <a:t> </a:t>
            </a:r>
          </a:p>
        </p:txBody>
      </p:sp>
      <p:sp>
        <p:nvSpPr>
          <p:cNvPr id="8202" name="Text Box 10"/>
          <p:cNvSpPr txBox="1">
            <a:spLocks noChangeArrowheads="1"/>
          </p:cNvSpPr>
          <p:nvPr/>
        </p:nvSpPr>
        <p:spPr bwMode="auto">
          <a:xfrm>
            <a:off x="1660525" y="3840163"/>
            <a:ext cx="6492875" cy="2014537"/>
          </a:xfrm>
          <a:prstGeom prst="rect">
            <a:avLst/>
          </a:prstGeom>
          <a:noFill/>
          <a:ln w="9525">
            <a:noFill/>
            <a:miter lim="800000"/>
            <a:headEnd/>
            <a:tailEnd/>
          </a:ln>
          <a:effectLst/>
        </p:spPr>
        <p:txBody>
          <a:bodyPr>
            <a:spAutoFit/>
          </a:bodyPr>
          <a:lstStyle/>
          <a:p>
            <a:r>
              <a:rPr lang="en-US"/>
              <a:t>Finally, the Black Death petered out somewhere in Kiev. During its long rampage, between one-third and one-half of the population of Europe, North Africa, and the Middle East died. No natural disaster before or since has caused such devastation of human life over such a large area. It was one of the greatest catastrophes in human history.</a:t>
            </a:r>
          </a:p>
          <a:p>
            <a:r>
              <a:rPr lang="en-US"/>
              <a:t>		—Diana  Childress, “Like Black Smoke” </a:t>
            </a:r>
          </a:p>
        </p:txBody>
      </p:sp>
      <p:sp>
        <p:nvSpPr>
          <p:cNvPr id="8203" name="Text Box 11"/>
          <p:cNvSpPr txBox="1">
            <a:spLocks noChangeArrowheads="1"/>
          </p:cNvSpPr>
          <p:nvPr/>
        </p:nvSpPr>
        <p:spPr bwMode="auto">
          <a:xfrm>
            <a:off x="1662113" y="3048000"/>
            <a:ext cx="6400800" cy="641350"/>
          </a:xfrm>
          <a:prstGeom prst="rect">
            <a:avLst/>
          </a:prstGeom>
          <a:noFill/>
          <a:ln w="9525">
            <a:noFill/>
            <a:miter lim="800000"/>
            <a:headEnd/>
            <a:tailEnd/>
          </a:ln>
          <a:effectLst/>
        </p:spPr>
        <p:txBody>
          <a:bodyPr>
            <a:spAutoFit/>
          </a:bodyPr>
          <a:lstStyle/>
          <a:p>
            <a:pPr>
              <a:spcBef>
                <a:spcPct val="50000"/>
              </a:spcBef>
            </a:pPr>
            <a:r>
              <a:rPr lang="en-US"/>
              <a:t>In conclusion, the Black Death killed a lot of people in Europe. It was a huge disaster.</a:t>
            </a:r>
          </a:p>
        </p:txBody>
      </p:sp>
      <p:grpSp>
        <p:nvGrpSpPr>
          <p:cNvPr id="8204" name="Group 12"/>
          <p:cNvGrpSpPr>
            <a:grpSpLocks/>
          </p:cNvGrpSpPr>
          <p:nvPr/>
        </p:nvGrpSpPr>
        <p:grpSpPr bwMode="auto">
          <a:xfrm>
            <a:off x="1436688" y="3962400"/>
            <a:ext cx="236537" cy="320675"/>
            <a:chOff x="905" y="3141"/>
            <a:chExt cx="149" cy="202"/>
          </a:xfrm>
        </p:grpSpPr>
        <p:sp>
          <p:nvSpPr>
            <p:cNvPr id="8205" name="Oval 13"/>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8206" name="Text Box 14"/>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grpSp>
        <p:nvGrpSpPr>
          <p:cNvPr id="8207" name="Group 15"/>
          <p:cNvGrpSpPr>
            <a:grpSpLocks/>
          </p:cNvGrpSpPr>
          <p:nvPr/>
        </p:nvGrpSpPr>
        <p:grpSpPr bwMode="auto">
          <a:xfrm>
            <a:off x="1435100" y="3073400"/>
            <a:ext cx="236538" cy="320675"/>
            <a:chOff x="905" y="3141"/>
            <a:chExt cx="149" cy="202"/>
          </a:xfrm>
        </p:grpSpPr>
        <p:sp>
          <p:nvSpPr>
            <p:cNvPr id="8208" name="Oval 16"/>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8209" name="Text Box 17"/>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sp>
        <p:nvSpPr>
          <p:cNvPr id="8210" name="Rectangle 18"/>
          <p:cNvSpPr>
            <a:spLocks noChangeArrowheads="1"/>
          </p:cNvSpPr>
          <p:nvPr/>
        </p:nvSpPr>
        <p:spPr bwMode="auto">
          <a:xfrm>
            <a:off x="1346200" y="3810000"/>
            <a:ext cx="3751263" cy="2133600"/>
          </a:xfrm>
          <a:prstGeom prst="rect">
            <a:avLst/>
          </a:prstGeom>
          <a:solidFill>
            <a:srgbClr val="1E8AA1"/>
          </a:solidFill>
          <a:ln w="19050">
            <a:solidFill>
              <a:schemeClr val="bg1"/>
            </a:solidFill>
            <a:miter lim="800000"/>
            <a:headEnd/>
            <a:tailEnd/>
          </a:ln>
          <a:effectLst/>
        </p:spPr>
        <p:txBody>
          <a:bodyPr wrap="none" anchor="ctr"/>
          <a:lstStyle/>
          <a:p>
            <a:endParaRPr lang="en-US"/>
          </a:p>
        </p:txBody>
      </p:sp>
      <p:sp>
        <p:nvSpPr>
          <p:cNvPr id="8211" name="Oval 19"/>
          <p:cNvSpPr>
            <a:spLocks noChangeArrowheads="1"/>
          </p:cNvSpPr>
          <p:nvPr/>
        </p:nvSpPr>
        <p:spPr bwMode="auto">
          <a:xfrm>
            <a:off x="1463675" y="3916363"/>
            <a:ext cx="252413" cy="252412"/>
          </a:xfrm>
          <a:prstGeom prst="ellipse">
            <a:avLst/>
          </a:prstGeom>
          <a:solidFill>
            <a:srgbClr val="CB6600"/>
          </a:solidFill>
          <a:ln w="19050">
            <a:solidFill>
              <a:schemeClr val="bg1"/>
            </a:solidFill>
            <a:round/>
            <a:headEnd/>
            <a:tailEnd/>
          </a:ln>
          <a:effectLst/>
        </p:spPr>
        <p:txBody>
          <a:bodyPr wrap="none" anchor="ctr"/>
          <a:lstStyle/>
          <a:p>
            <a:endParaRPr lang="en-US"/>
          </a:p>
        </p:txBody>
      </p:sp>
      <p:sp>
        <p:nvSpPr>
          <p:cNvPr id="8212" name="Text Box 20"/>
          <p:cNvSpPr txBox="1">
            <a:spLocks noChangeArrowheads="1"/>
          </p:cNvSpPr>
          <p:nvPr/>
        </p:nvSpPr>
        <p:spPr bwMode="auto">
          <a:xfrm>
            <a:off x="1473200" y="3863975"/>
            <a:ext cx="236538" cy="320675"/>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sp>
        <p:nvSpPr>
          <p:cNvPr id="8213" name="AutoShape 21"/>
          <p:cNvSpPr>
            <a:spLocks noChangeArrowheads="1"/>
          </p:cNvSpPr>
          <p:nvPr/>
        </p:nvSpPr>
        <p:spPr bwMode="auto">
          <a:xfrm>
            <a:off x="1447800" y="4621213"/>
            <a:ext cx="3570288" cy="1169987"/>
          </a:xfrm>
          <a:prstGeom prst="roundRect">
            <a:avLst>
              <a:gd name="adj" fmla="val 16667"/>
            </a:avLst>
          </a:prstGeom>
          <a:solidFill>
            <a:schemeClr val="bg1"/>
          </a:solidFill>
          <a:ln w="9525">
            <a:solidFill>
              <a:schemeClr val="bg1"/>
            </a:solidFill>
            <a:round/>
            <a:headEnd/>
            <a:tailEnd/>
          </a:ln>
          <a:effectLst/>
        </p:spPr>
        <p:txBody>
          <a:bodyPr wrap="none" anchor="ctr"/>
          <a:lstStyle/>
          <a:p>
            <a:endParaRPr lang="en-US"/>
          </a:p>
        </p:txBody>
      </p:sp>
      <p:sp>
        <p:nvSpPr>
          <p:cNvPr id="8214" name="AutoShape 22"/>
          <p:cNvSpPr>
            <a:spLocks noChangeArrowheads="1"/>
          </p:cNvSpPr>
          <p:nvPr/>
        </p:nvSpPr>
        <p:spPr bwMode="auto">
          <a:xfrm>
            <a:off x="4268788" y="3905250"/>
            <a:ext cx="733425" cy="196850"/>
          </a:xfrm>
          <a:prstGeom prst="roundRect">
            <a:avLst>
              <a:gd name="adj" fmla="val 16667"/>
            </a:avLst>
          </a:prstGeom>
          <a:solidFill>
            <a:schemeClr val="bg1"/>
          </a:solidFill>
          <a:ln w="9525">
            <a:noFill/>
            <a:round/>
            <a:headEnd/>
            <a:tailEnd/>
          </a:ln>
          <a:effectLst/>
        </p:spPr>
        <p:txBody>
          <a:bodyPr wrap="none" anchor="ctr"/>
          <a:lstStyle/>
          <a:p>
            <a:endParaRPr lang="en-US"/>
          </a:p>
        </p:txBody>
      </p:sp>
      <p:sp>
        <p:nvSpPr>
          <p:cNvPr id="8215" name="Rectangle 23"/>
          <p:cNvSpPr>
            <a:spLocks noChangeArrowheads="1"/>
          </p:cNvSpPr>
          <p:nvPr/>
        </p:nvSpPr>
        <p:spPr bwMode="auto">
          <a:xfrm>
            <a:off x="1443038" y="4224338"/>
            <a:ext cx="3573462" cy="733425"/>
          </a:xfrm>
          <a:prstGeom prst="rect">
            <a:avLst/>
          </a:prstGeom>
          <a:solidFill>
            <a:schemeClr val="bg1"/>
          </a:solidFill>
          <a:ln w="9525">
            <a:noFill/>
            <a:miter lim="800000"/>
            <a:headEnd/>
            <a:tailEnd/>
          </a:ln>
          <a:effectLst/>
        </p:spPr>
        <p:txBody>
          <a:bodyPr wrap="none" anchor="ctr"/>
          <a:lstStyle/>
          <a:p>
            <a:endParaRPr lang="en-US"/>
          </a:p>
        </p:txBody>
      </p:sp>
      <p:sp>
        <p:nvSpPr>
          <p:cNvPr id="8216" name="Text Box 24"/>
          <p:cNvSpPr txBox="1">
            <a:spLocks noChangeArrowheads="1"/>
          </p:cNvSpPr>
          <p:nvPr/>
        </p:nvSpPr>
        <p:spPr bwMode="auto">
          <a:xfrm>
            <a:off x="1600200" y="4343400"/>
            <a:ext cx="3124200" cy="1314450"/>
          </a:xfrm>
          <a:prstGeom prst="rect">
            <a:avLst/>
          </a:prstGeom>
          <a:noFill/>
          <a:ln w="9525">
            <a:noFill/>
            <a:miter lim="800000"/>
            <a:headEnd/>
            <a:tailEnd/>
          </a:ln>
          <a:effectLst/>
        </p:spPr>
        <p:txBody>
          <a:bodyPr>
            <a:spAutoFit/>
          </a:bodyPr>
          <a:lstStyle/>
          <a:p>
            <a:pPr>
              <a:spcBef>
                <a:spcPct val="50000"/>
              </a:spcBef>
            </a:pPr>
            <a:r>
              <a:rPr lang="en-US" sz="1600"/>
              <a:t>This conclusion summarizes the history of the Black Death, tells why the information is important, and leaves a strong final impression.</a:t>
            </a:r>
          </a:p>
        </p:txBody>
      </p:sp>
      <p:sp>
        <p:nvSpPr>
          <p:cNvPr id="8220" name="Rectangle 28">
            <a:hlinkClick r:id="rId4" action="ppaction://hlinksldjump"/>
          </p:cNvPr>
          <p:cNvSpPr>
            <a:spLocks noChangeArrowheads="1"/>
          </p:cNvSpPr>
          <p:nvPr/>
        </p:nvSpPr>
        <p:spPr bwMode="auto">
          <a:xfrm>
            <a:off x="7467600" y="76200"/>
            <a:ext cx="838200" cy="381000"/>
          </a:xfrm>
          <a:prstGeom prst="rect">
            <a:avLst/>
          </a:prstGeom>
          <a:noFill/>
          <a:ln w="9525">
            <a:noFill/>
            <a:miter lim="800000"/>
            <a:headEnd/>
            <a:tailEnd/>
          </a:ln>
          <a:effectLst/>
        </p:spPr>
        <p:txBody>
          <a:bodyPr wrap="none" anchor="ctr"/>
          <a:lstStyle/>
          <a:p>
            <a:endParaRPr lang="en-US"/>
          </a:p>
        </p:txBody>
      </p:sp>
      <p:sp>
        <p:nvSpPr>
          <p:cNvPr id="8221" name="Rectangle 29">
            <a:hlinkClick r:id="rId5" action="ppaction://hlinksldjump"/>
          </p:cNvPr>
          <p:cNvSpPr>
            <a:spLocks noChangeArrowheads="1"/>
          </p:cNvSpPr>
          <p:nvPr/>
        </p:nvSpPr>
        <p:spPr bwMode="auto">
          <a:xfrm>
            <a:off x="4343400" y="3810000"/>
            <a:ext cx="609600" cy="304800"/>
          </a:xfrm>
          <a:prstGeom prst="rect">
            <a:avLst/>
          </a:prstGeom>
          <a:noFill/>
          <a:ln w="9525">
            <a:noFill/>
            <a:miter lim="800000"/>
            <a:headEnd/>
            <a:tailEnd/>
          </a:ln>
          <a:effectLst/>
        </p:spPr>
        <p:txBody>
          <a:bodyPr wrap="none" anchor="ctr"/>
          <a:lstStyle/>
          <a:p>
            <a:endParaRPr lang="en-US"/>
          </a:p>
        </p:txBody>
      </p:sp>
      <p:sp>
        <p:nvSpPr>
          <p:cNvPr id="8222" name="Text Box 30">
            <a:hlinkClick r:id="rId5" action="ppaction://hlinksldjump"/>
          </p:cNvPr>
          <p:cNvSpPr txBox="1">
            <a:spLocks noChangeArrowheads="1"/>
          </p:cNvSpPr>
          <p:nvPr/>
        </p:nvSpPr>
        <p:spPr bwMode="auto">
          <a:xfrm>
            <a:off x="4376738" y="3886200"/>
            <a:ext cx="577850" cy="228600"/>
          </a:xfrm>
          <a:prstGeom prst="rect">
            <a:avLst/>
          </a:prstGeom>
          <a:noFill/>
          <a:ln w="9525">
            <a:noFill/>
            <a:miter lim="800000"/>
            <a:headEnd/>
            <a:tailEnd/>
          </a:ln>
          <a:effectLst/>
        </p:spPr>
        <p:txBody>
          <a:bodyPr wrap="none">
            <a:spAutoFit/>
          </a:bodyPr>
          <a:lstStyle/>
          <a:p>
            <a:r>
              <a:rPr lang="en-US" sz="900" b="1"/>
              <a:t>CLOSE</a:t>
            </a:r>
            <a:endParaRPr lang="en-US"/>
          </a:p>
        </p:txBody>
      </p:sp>
    </p:spTree>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4035"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44036"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44037"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44038"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Make a Prediction</a:t>
            </a:r>
            <a:endParaRPr lang="en-US" sz="3200">
              <a:solidFill>
                <a:srgbClr val="C20000"/>
              </a:solidFill>
            </a:endParaRPr>
          </a:p>
        </p:txBody>
      </p:sp>
      <p:sp>
        <p:nvSpPr>
          <p:cNvPr id="44039" name="Text Box 7">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44040"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44041" name="Text Box 9"/>
          <p:cNvSpPr txBox="1">
            <a:spLocks noChangeArrowheads="1"/>
          </p:cNvSpPr>
          <p:nvPr/>
        </p:nvSpPr>
        <p:spPr bwMode="auto">
          <a:xfrm>
            <a:off x="1690688" y="3579813"/>
            <a:ext cx="6462712" cy="1190625"/>
          </a:xfrm>
          <a:prstGeom prst="rect">
            <a:avLst/>
          </a:prstGeom>
          <a:noFill/>
          <a:ln w="9525">
            <a:noFill/>
            <a:miter lim="800000"/>
            <a:headEnd/>
            <a:tailEnd/>
          </a:ln>
          <a:effectLst/>
        </p:spPr>
        <p:txBody>
          <a:bodyPr>
            <a:spAutoFit/>
          </a:bodyPr>
          <a:lstStyle/>
          <a:p>
            <a:pPr>
              <a:spcBef>
                <a:spcPct val="50000"/>
              </a:spcBef>
            </a:pPr>
            <a:r>
              <a:rPr lang="en-US"/>
              <a:t>The exploration of the solar system will be neither inexpensive nor without considerable risk. Enormous technological challenges will have to be met, and personal sacrifices will be needed. </a:t>
            </a:r>
          </a:p>
        </p:txBody>
      </p:sp>
      <p:sp>
        <p:nvSpPr>
          <p:cNvPr id="44042"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A prediction challenges the reader to accept your conclusions about your topic.</a:t>
            </a:r>
          </a:p>
        </p:txBody>
      </p:sp>
      <p:grpSp>
        <p:nvGrpSpPr>
          <p:cNvPr id="44047" name="Group 15"/>
          <p:cNvGrpSpPr>
            <a:grpSpLocks/>
          </p:cNvGrpSpPr>
          <p:nvPr/>
        </p:nvGrpSpPr>
        <p:grpSpPr bwMode="auto">
          <a:xfrm>
            <a:off x="1690688" y="4405313"/>
            <a:ext cx="6477000" cy="1465262"/>
            <a:chOff x="1065" y="2775"/>
            <a:chExt cx="4080" cy="923"/>
          </a:xfrm>
        </p:grpSpPr>
        <p:sp>
          <p:nvSpPr>
            <p:cNvPr id="44043" name="Text Box 11"/>
            <p:cNvSpPr txBox="1">
              <a:spLocks noChangeArrowheads="1"/>
            </p:cNvSpPr>
            <p:nvPr/>
          </p:nvSpPr>
          <p:spPr bwMode="auto">
            <a:xfrm>
              <a:off x="1065" y="2948"/>
              <a:ext cx="4080" cy="750"/>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challenges and make those sacrifices and that by mid-century we’ll be heading out to space with the same purpose and determination that characterized the settlement of the American West.</a:t>
              </a:r>
            </a:p>
          </p:txBody>
        </p:sp>
        <p:sp>
          <p:nvSpPr>
            <p:cNvPr id="44044" name="Text Box 12"/>
            <p:cNvSpPr txBox="1">
              <a:spLocks noChangeArrowheads="1"/>
            </p:cNvSpPr>
            <p:nvPr/>
          </p:nvSpPr>
          <p:spPr bwMode="auto">
            <a:xfrm>
              <a:off x="2706" y="2775"/>
              <a:ext cx="2400" cy="231"/>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I believe that we will meet those</a:t>
              </a:r>
            </a:p>
          </p:txBody>
        </p:sp>
      </p:grpSp>
    </p:spTree>
  </p:cSld>
  <p:clrMapOvr>
    <a:masterClrMapping/>
  </p:clrMapOvr>
  <p:transition advClick="0" advTm="1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4047"/>
                                        </p:tgtEl>
                                        <p:attrNameLst>
                                          <p:attrName>style.visibility</p:attrName>
                                        </p:attrNameLst>
                                      </p:cBhvr>
                                      <p:to>
                                        <p:strVal val="visible"/>
                                      </p:to>
                                    </p:set>
                                    <p:animEffect transition="in" filter="dissolve">
                                      <p:cBhvr>
                                        <p:cTn id="7" dur="500"/>
                                        <p:tgtEl>
                                          <p:spTgt spid="44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5059"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45060"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45061"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45062"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Make a Prediction</a:t>
            </a:r>
            <a:endParaRPr lang="en-US" sz="3200">
              <a:solidFill>
                <a:srgbClr val="C20000"/>
              </a:solidFill>
            </a:endParaRPr>
          </a:p>
        </p:txBody>
      </p:sp>
      <p:sp>
        <p:nvSpPr>
          <p:cNvPr id="45063" name="Text Box 7">
            <a:hlinkClick r:id="rId4" action="ppaction://hlinksldjump"/>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45064" name="Text Box 8">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45065" name="Text Box 9"/>
          <p:cNvSpPr txBox="1">
            <a:spLocks noChangeArrowheads="1"/>
          </p:cNvSpPr>
          <p:nvPr/>
        </p:nvSpPr>
        <p:spPr bwMode="auto">
          <a:xfrm>
            <a:off x="1690688" y="3579813"/>
            <a:ext cx="6462712" cy="1190625"/>
          </a:xfrm>
          <a:prstGeom prst="rect">
            <a:avLst/>
          </a:prstGeom>
          <a:noFill/>
          <a:ln w="9525">
            <a:noFill/>
            <a:miter lim="800000"/>
            <a:headEnd/>
            <a:tailEnd/>
          </a:ln>
          <a:effectLst/>
        </p:spPr>
        <p:txBody>
          <a:bodyPr>
            <a:spAutoFit/>
          </a:bodyPr>
          <a:lstStyle/>
          <a:p>
            <a:pPr>
              <a:spcBef>
                <a:spcPct val="50000"/>
              </a:spcBef>
            </a:pPr>
            <a:r>
              <a:rPr lang="en-US"/>
              <a:t>The exploration of the solar system will be neither inexpensive nor without considerable risk. Enormous technological challenges will have to be met, and personal sacrifices will be needed. </a:t>
            </a:r>
          </a:p>
        </p:txBody>
      </p:sp>
      <p:sp>
        <p:nvSpPr>
          <p:cNvPr id="45066"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A </a:t>
            </a:r>
            <a:r>
              <a:rPr lang="en-US" sz="2000" b="1">
                <a:solidFill>
                  <a:srgbClr val="CB6600"/>
                </a:solidFill>
              </a:rPr>
              <a:t>prediction</a:t>
            </a:r>
            <a:r>
              <a:rPr lang="en-US" sz="2000" b="1"/>
              <a:t> challenges the reader to accept your conclusions about your topic.</a:t>
            </a:r>
          </a:p>
        </p:txBody>
      </p:sp>
      <p:grpSp>
        <p:nvGrpSpPr>
          <p:cNvPr id="45067" name="Group 11"/>
          <p:cNvGrpSpPr>
            <a:grpSpLocks/>
          </p:cNvGrpSpPr>
          <p:nvPr/>
        </p:nvGrpSpPr>
        <p:grpSpPr bwMode="auto">
          <a:xfrm>
            <a:off x="6491288" y="6145213"/>
            <a:ext cx="2652712" cy="712787"/>
            <a:chOff x="4089" y="3871"/>
            <a:chExt cx="1671" cy="449"/>
          </a:xfrm>
        </p:grpSpPr>
        <p:pic>
          <p:nvPicPr>
            <p:cNvPr id="45068" name="Picture 12" descr="verysmallnextbutton">
              <a:hlinkClick r:id="rId5" action="ppaction://hlinksldjump"/>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45069" name="Rectangle 13">
              <a:hlinkClick r:id="rId5"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grpSp>
        <p:nvGrpSpPr>
          <p:cNvPr id="45070" name="Group 14"/>
          <p:cNvGrpSpPr>
            <a:grpSpLocks/>
          </p:cNvGrpSpPr>
          <p:nvPr/>
        </p:nvGrpSpPr>
        <p:grpSpPr bwMode="auto">
          <a:xfrm>
            <a:off x="5499100" y="5521325"/>
            <a:ext cx="236538" cy="320675"/>
            <a:chOff x="905" y="3141"/>
            <a:chExt cx="149" cy="202"/>
          </a:xfrm>
        </p:grpSpPr>
        <p:sp>
          <p:nvSpPr>
            <p:cNvPr id="45071" name="Oval 15">
              <a:hlinkHover r:id="" action="ppaction://hlinkshowjump?jump=nextslide"/>
            </p:cNvPr>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45072" name="Text Box 16">
              <a:hlinkClick r:id="" action="ppaction://hlinkshowjump?jump=nextslide"/>
              <a:hlinkHover r:id="" action="ppaction://hlinkshowjump?jump=nextslide"/>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grpSp>
        <p:nvGrpSpPr>
          <p:cNvPr id="45073" name="Group 17"/>
          <p:cNvGrpSpPr>
            <a:grpSpLocks/>
          </p:cNvGrpSpPr>
          <p:nvPr/>
        </p:nvGrpSpPr>
        <p:grpSpPr bwMode="auto">
          <a:xfrm>
            <a:off x="1690688" y="4405313"/>
            <a:ext cx="6477000" cy="1465262"/>
            <a:chOff x="1065" y="2775"/>
            <a:chExt cx="4080" cy="923"/>
          </a:xfrm>
        </p:grpSpPr>
        <p:sp>
          <p:nvSpPr>
            <p:cNvPr id="45074" name="Text Box 18"/>
            <p:cNvSpPr txBox="1">
              <a:spLocks noChangeArrowheads="1"/>
            </p:cNvSpPr>
            <p:nvPr/>
          </p:nvSpPr>
          <p:spPr bwMode="auto">
            <a:xfrm>
              <a:off x="1065" y="2948"/>
              <a:ext cx="4080" cy="750"/>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challenges and make those sacrifices and that by mid-century we’ll be heading out to space with the same purpose and determination that characterized the settlement of the American West.</a:t>
              </a:r>
            </a:p>
          </p:txBody>
        </p:sp>
        <p:sp>
          <p:nvSpPr>
            <p:cNvPr id="45075" name="Text Box 19"/>
            <p:cNvSpPr txBox="1">
              <a:spLocks noChangeArrowheads="1"/>
            </p:cNvSpPr>
            <p:nvPr/>
          </p:nvSpPr>
          <p:spPr bwMode="auto">
            <a:xfrm>
              <a:off x="2706" y="2775"/>
              <a:ext cx="2400" cy="231"/>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I believe that we will meet those</a:t>
              </a:r>
            </a:p>
          </p:txBody>
        </p:sp>
      </p:grpSp>
      <p:sp>
        <p:nvSpPr>
          <p:cNvPr id="45076" name="Rectangle 20">
            <a:hlinkClick r:id="" action="ppaction://hlinkshowjump?jump=nextslide"/>
            <a:hlinkHover r:id="" action="ppaction://hlinkshowjump?jump=nextslide"/>
          </p:cNvPr>
          <p:cNvSpPr>
            <a:spLocks noChangeArrowheads="1"/>
          </p:cNvSpPr>
          <p:nvPr/>
        </p:nvSpPr>
        <p:spPr bwMode="auto">
          <a:xfrm>
            <a:off x="5410200" y="5562600"/>
            <a:ext cx="381000" cy="228600"/>
          </a:xfrm>
          <a:prstGeom prst="rect">
            <a:avLst/>
          </a:prstGeom>
          <a:noFill/>
          <a:ln w="9525">
            <a:noFill/>
            <a:miter lim="800000"/>
            <a:headEnd/>
            <a:tailEnd/>
          </a:ln>
          <a:effectLst/>
        </p:spPr>
        <p:txBody>
          <a:bodyPr wrap="none" anchor="ctr"/>
          <a:lstStyle/>
          <a:p>
            <a:endParaRPr lang="en-US"/>
          </a:p>
        </p:txBody>
      </p:sp>
      <p:sp>
        <p:nvSpPr>
          <p:cNvPr id="45077" name="Rectangle 21">
            <a:hlinkClick r:id="rId5" action="ppaction://hlinksldjump"/>
          </p:cNvPr>
          <p:cNvSpPr>
            <a:spLocks noChangeArrowheads="1"/>
          </p:cNvSpPr>
          <p:nvPr/>
        </p:nvSpPr>
        <p:spPr bwMode="auto">
          <a:xfrm>
            <a:off x="7391400" y="6096000"/>
            <a:ext cx="1752600" cy="6096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5070"/>
                                        </p:tgtEl>
                                        <p:attrNameLst>
                                          <p:attrName>style.visibility</p:attrName>
                                        </p:attrNameLst>
                                      </p:cBhvr>
                                      <p:to>
                                        <p:strVal val="visible"/>
                                      </p:to>
                                    </p:set>
                                    <p:animEffect transition="in" filter="dissolve">
                                      <p:cBhvr>
                                        <p:cTn id="7" dur="500"/>
                                        <p:tgtEl>
                                          <p:spTgt spid="4507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5067"/>
                                        </p:tgtEl>
                                        <p:attrNameLst>
                                          <p:attrName>style.visibility</p:attrName>
                                        </p:attrNameLst>
                                      </p:cBhvr>
                                      <p:to>
                                        <p:strVal val="visible"/>
                                      </p:to>
                                    </p:set>
                                    <p:animEffect transition="in" filter="wipe(left)">
                                      <p:cBhvr>
                                        <p:cTn id="11" dur="500"/>
                                        <p:tgtEl>
                                          <p:spTgt spid="45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108" name="Picture 28"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4608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46084" name="Text Box 4">
            <a:hlinkClick r:id="rId4"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4608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4608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Make a Prediction</a:t>
            </a:r>
            <a:endParaRPr lang="en-US" sz="3200">
              <a:solidFill>
                <a:srgbClr val="C20000"/>
              </a:solidFill>
            </a:endParaRPr>
          </a:p>
        </p:txBody>
      </p:sp>
      <p:sp>
        <p:nvSpPr>
          <p:cNvPr id="46088" name="Text Box 8">
            <a:hlinkClick r:id="rId5"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46089" name="Text Box 9"/>
          <p:cNvSpPr txBox="1">
            <a:spLocks noChangeArrowheads="1"/>
          </p:cNvSpPr>
          <p:nvPr/>
        </p:nvSpPr>
        <p:spPr bwMode="auto">
          <a:xfrm>
            <a:off x="1690688" y="3579813"/>
            <a:ext cx="6462712" cy="1190625"/>
          </a:xfrm>
          <a:prstGeom prst="rect">
            <a:avLst/>
          </a:prstGeom>
          <a:noFill/>
          <a:ln w="9525">
            <a:noFill/>
            <a:miter lim="800000"/>
            <a:headEnd/>
            <a:tailEnd/>
          </a:ln>
          <a:effectLst/>
        </p:spPr>
        <p:txBody>
          <a:bodyPr>
            <a:spAutoFit/>
          </a:bodyPr>
          <a:lstStyle/>
          <a:p>
            <a:pPr>
              <a:spcBef>
                <a:spcPct val="50000"/>
              </a:spcBef>
            </a:pPr>
            <a:r>
              <a:rPr lang="en-US"/>
              <a:t>The exploration of the solar system will be neither inexpensive nor without considerable risk. Enormous technological challenges will have to be met, and personal sacrifices will be needed. </a:t>
            </a:r>
          </a:p>
        </p:txBody>
      </p:sp>
      <p:sp>
        <p:nvSpPr>
          <p:cNvPr id="46090" name="Text Box 10"/>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A </a:t>
            </a:r>
            <a:r>
              <a:rPr lang="en-US" sz="2000" b="1">
                <a:solidFill>
                  <a:srgbClr val="CB6600"/>
                </a:solidFill>
              </a:rPr>
              <a:t>prediction</a:t>
            </a:r>
            <a:r>
              <a:rPr lang="en-US" sz="2000" b="1"/>
              <a:t> challenges the reader to accept your conclusions about your topic.</a:t>
            </a:r>
          </a:p>
        </p:txBody>
      </p:sp>
      <p:grpSp>
        <p:nvGrpSpPr>
          <p:cNvPr id="46105" name="Group 25"/>
          <p:cNvGrpSpPr>
            <a:grpSpLocks/>
          </p:cNvGrpSpPr>
          <p:nvPr/>
        </p:nvGrpSpPr>
        <p:grpSpPr bwMode="auto">
          <a:xfrm>
            <a:off x="1690688" y="4405313"/>
            <a:ext cx="6477000" cy="1465262"/>
            <a:chOff x="1065" y="2775"/>
            <a:chExt cx="4080" cy="923"/>
          </a:xfrm>
        </p:grpSpPr>
        <p:sp>
          <p:nvSpPr>
            <p:cNvPr id="46106" name="Text Box 26"/>
            <p:cNvSpPr txBox="1">
              <a:spLocks noChangeArrowheads="1"/>
            </p:cNvSpPr>
            <p:nvPr/>
          </p:nvSpPr>
          <p:spPr bwMode="auto">
            <a:xfrm>
              <a:off x="1065" y="2948"/>
              <a:ext cx="4080" cy="750"/>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challenges and make those sacrifices and that by mid-century we’ll be heading out to space with the same purpose and determination that characterized the settlement of the American West.</a:t>
              </a:r>
            </a:p>
          </p:txBody>
        </p:sp>
        <p:sp>
          <p:nvSpPr>
            <p:cNvPr id="46107" name="Text Box 27"/>
            <p:cNvSpPr txBox="1">
              <a:spLocks noChangeArrowheads="1"/>
            </p:cNvSpPr>
            <p:nvPr/>
          </p:nvSpPr>
          <p:spPr bwMode="auto">
            <a:xfrm>
              <a:off x="2706" y="2775"/>
              <a:ext cx="2400" cy="231"/>
            </a:xfrm>
            <a:prstGeom prst="rect">
              <a:avLst/>
            </a:prstGeom>
            <a:noFill/>
            <a:ln w="9525">
              <a:noFill/>
              <a:miter lim="800000"/>
              <a:headEnd/>
              <a:tailEnd/>
            </a:ln>
            <a:effectLst/>
          </p:spPr>
          <p:txBody>
            <a:bodyPr>
              <a:spAutoFit/>
            </a:bodyPr>
            <a:lstStyle/>
            <a:p>
              <a:pPr>
                <a:spcBef>
                  <a:spcPct val="50000"/>
                </a:spcBef>
              </a:pPr>
              <a:r>
                <a:rPr lang="en-US" b="1">
                  <a:solidFill>
                    <a:srgbClr val="CB6600"/>
                  </a:solidFill>
                </a:rPr>
                <a:t>I believe that we will meet those</a:t>
              </a:r>
            </a:p>
          </p:txBody>
        </p:sp>
      </p:grpSp>
      <p:sp>
        <p:nvSpPr>
          <p:cNvPr id="46097" name="Rectangle 17"/>
          <p:cNvSpPr>
            <a:spLocks noChangeArrowheads="1"/>
          </p:cNvSpPr>
          <p:nvPr/>
        </p:nvSpPr>
        <p:spPr bwMode="auto">
          <a:xfrm>
            <a:off x="4953000" y="4572000"/>
            <a:ext cx="3751263" cy="2057400"/>
          </a:xfrm>
          <a:prstGeom prst="rect">
            <a:avLst/>
          </a:prstGeom>
          <a:solidFill>
            <a:srgbClr val="1E8AA1"/>
          </a:solidFill>
          <a:ln w="19050">
            <a:solidFill>
              <a:schemeClr val="bg1"/>
            </a:solidFill>
            <a:miter lim="800000"/>
            <a:headEnd/>
            <a:tailEnd/>
          </a:ln>
          <a:effectLst/>
        </p:spPr>
        <p:txBody>
          <a:bodyPr wrap="none" anchor="ctr"/>
          <a:lstStyle/>
          <a:p>
            <a:endParaRPr lang="en-US"/>
          </a:p>
        </p:txBody>
      </p:sp>
      <p:sp>
        <p:nvSpPr>
          <p:cNvPr id="46098" name="AutoShape 18"/>
          <p:cNvSpPr>
            <a:spLocks noChangeArrowheads="1"/>
          </p:cNvSpPr>
          <p:nvPr/>
        </p:nvSpPr>
        <p:spPr bwMode="auto">
          <a:xfrm>
            <a:off x="5054600" y="5383213"/>
            <a:ext cx="3570288" cy="1017587"/>
          </a:xfrm>
          <a:prstGeom prst="roundRect">
            <a:avLst>
              <a:gd name="adj" fmla="val 16667"/>
            </a:avLst>
          </a:prstGeom>
          <a:solidFill>
            <a:schemeClr val="bg1"/>
          </a:solidFill>
          <a:ln w="9525">
            <a:solidFill>
              <a:schemeClr val="bg1"/>
            </a:solidFill>
            <a:round/>
            <a:headEnd/>
            <a:tailEnd/>
          </a:ln>
          <a:effectLst/>
        </p:spPr>
        <p:txBody>
          <a:bodyPr wrap="none" anchor="ctr"/>
          <a:lstStyle/>
          <a:p>
            <a:endParaRPr lang="en-US"/>
          </a:p>
        </p:txBody>
      </p:sp>
      <p:sp>
        <p:nvSpPr>
          <p:cNvPr id="46099" name="Rectangle 19"/>
          <p:cNvSpPr>
            <a:spLocks noChangeArrowheads="1"/>
          </p:cNvSpPr>
          <p:nvPr/>
        </p:nvSpPr>
        <p:spPr bwMode="auto">
          <a:xfrm>
            <a:off x="5049838" y="4986338"/>
            <a:ext cx="3573462" cy="733425"/>
          </a:xfrm>
          <a:prstGeom prst="rect">
            <a:avLst/>
          </a:prstGeom>
          <a:solidFill>
            <a:schemeClr val="bg1"/>
          </a:solidFill>
          <a:ln w="9525">
            <a:noFill/>
            <a:miter lim="800000"/>
            <a:headEnd/>
            <a:tailEnd/>
          </a:ln>
          <a:effectLst/>
        </p:spPr>
        <p:txBody>
          <a:bodyPr wrap="none" anchor="ctr"/>
          <a:lstStyle/>
          <a:p>
            <a:endParaRPr lang="en-US"/>
          </a:p>
        </p:txBody>
      </p:sp>
      <p:sp>
        <p:nvSpPr>
          <p:cNvPr id="46102" name="Oval 22"/>
          <p:cNvSpPr>
            <a:spLocks noChangeArrowheads="1"/>
          </p:cNvSpPr>
          <p:nvPr/>
        </p:nvSpPr>
        <p:spPr bwMode="auto">
          <a:xfrm>
            <a:off x="5070475" y="4678363"/>
            <a:ext cx="252413" cy="252412"/>
          </a:xfrm>
          <a:prstGeom prst="ellipse">
            <a:avLst/>
          </a:prstGeom>
          <a:solidFill>
            <a:srgbClr val="CB6600"/>
          </a:solidFill>
          <a:ln w="19050">
            <a:solidFill>
              <a:schemeClr val="bg1"/>
            </a:solidFill>
            <a:round/>
            <a:headEnd/>
            <a:tailEnd/>
          </a:ln>
          <a:effectLst/>
        </p:spPr>
        <p:txBody>
          <a:bodyPr wrap="none" anchor="ctr"/>
          <a:lstStyle/>
          <a:p>
            <a:endParaRPr lang="en-US"/>
          </a:p>
        </p:txBody>
      </p:sp>
      <p:sp>
        <p:nvSpPr>
          <p:cNvPr id="46103" name="AutoShape 23"/>
          <p:cNvSpPr>
            <a:spLocks noChangeArrowheads="1"/>
          </p:cNvSpPr>
          <p:nvPr/>
        </p:nvSpPr>
        <p:spPr bwMode="auto">
          <a:xfrm>
            <a:off x="7886700" y="4705350"/>
            <a:ext cx="733425" cy="196850"/>
          </a:xfrm>
          <a:prstGeom prst="roundRect">
            <a:avLst>
              <a:gd name="adj" fmla="val 16667"/>
            </a:avLst>
          </a:prstGeom>
          <a:solidFill>
            <a:schemeClr val="bg1"/>
          </a:solidFill>
          <a:ln w="9525">
            <a:noFill/>
            <a:round/>
            <a:headEnd/>
            <a:tailEnd/>
          </a:ln>
          <a:effectLst/>
        </p:spPr>
        <p:txBody>
          <a:bodyPr wrap="none" anchor="ctr"/>
          <a:lstStyle/>
          <a:p>
            <a:endParaRPr lang="en-US"/>
          </a:p>
        </p:txBody>
      </p:sp>
      <p:sp>
        <p:nvSpPr>
          <p:cNvPr id="46101" name="Text Box 21"/>
          <p:cNvSpPr txBox="1">
            <a:spLocks noChangeArrowheads="1"/>
          </p:cNvSpPr>
          <p:nvPr/>
        </p:nvSpPr>
        <p:spPr bwMode="auto">
          <a:xfrm>
            <a:off x="5080000" y="4625975"/>
            <a:ext cx="236538" cy="320675"/>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sp>
        <p:nvSpPr>
          <p:cNvPr id="46100" name="Text Box 20">
            <a:hlinkClick r:id="" action="ppaction://hlinkshowjump?jump=previousslide"/>
          </p:cNvPr>
          <p:cNvSpPr txBox="1">
            <a:spLocks noChangeArrowheads="1"/>
          </p:cNvSpPr>
          <p:nvPr/>
        </p:nvSpPr>
        <p:spPr bwMode="auto">
          <a:xfrm>
            <a:off x="7958138" y="4681538"/>
            <a:ext cx="577850" cy="228600"/>
          </a:xfrm>
          <a:prstGeom prst="rect">
            <a:avLst/>
          </a:prstGeom>
          <a:noFill/>
          <a:ln w="9525">
            <a:noFill/>
            <a:miter lim="800000"/>
            <a:headEnd/>
            <a:tailEnd/>
          </a:ln>
          <a:effectLst/>
        </p:spPr>
        <p:txBody>
          <a:bodyPr wrap="none">
            <a:spAutoFit/>
          </a:bodyPr>
          <a:lstStyle/>
          <a:p>
            <a:r>
              <a:rPr lang="en-US" sz="900" b="1"/>
              <a:t>CLOSE</a:t>
            </a:r>
            <a:endParaRPr lang="en-US"/>
          </a:p>
        </p:txBody>
      </p:sp>
      <p:sp>
        <p:nvSpPr>
          <p:cNvPr id="46104" name="Text Box 24"/>
          <p:cNvSpPr txBox="1">
            <a:spLocks noChangeArrowheads="1"/>
          </p:cNvSpPr>
          <p:nvPr/>
        </p:nvSpPr>
        <p:spPr bwMode="auto">
          <a:xfrm>
            <a:off x="5207000" y="5181600"/>
            <a:ext cx="3200400" cy="825500"/>
          </a:xfrm>
          <a:prstGeom prst="rect">
            <a:avLst/>
          </a:prstGeom>
          <a:noFill/>
          <a:ln w="9525">
            <a:noFill/>
            <a:miter lim="800000"/>
            <a:headEnd/>
            <a:tailEnd/>
          </a:ln>
          <a:effectLst/>
        </p:spPr>
        <p:txBody>
          <a:bodyPr>
            <a:spAutoFit/>
          </a:bodyPr>
          <a:lstStyle/>
          <a:p>
            <a:pPr>
              <a:spcBef>
                <a:spcPct val="50000"/>
              </a:spcBef>
            </a:pPr>
            <a:r>
              <a:rPr lang="en-US" sz="1600"/>
              <a:t>The prediction adds elements of hope and determination to the writer’s ideas.</a:t>
            </a: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7" name="Picture 27"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10243" name="Text Box 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10244"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10245" name="Text Box 5"/>
          <p:cNvSpPr txBox="1">
            <a:spLocks noChangeArrowheads="1"/>
          </p:cNvSpPr>
          <p:nvPr/>
        </p:nvSpPr>
        <p:spPr bwMode="auto">
          <a:xfrm>
            <a:off x="1323975" y="1508125"/>
            <a:ext cx="6905625" cy="701675"/>
          </a:xfrm>
          <a:prstGeom prst="rect">
            <a:avLst/>
          </a:prstGeom>
          <a:noFill/>
          <a:ln w="9525">
            <a:noFill/>
            <a:miter lim="800000"/>
            <a:headEnd/>
            <a:tailEnd/>
          </a:ln>
          <a:effectLst/>
        </p:spPr>
        <p:txBody>
          <a:bodyPr>
            <a:spAutoFit/>
          </a:bodyPr>
          <a:lstStyle/>
          <a:p>
            <a:r>
              <a:rPr lang="en-US" sz="2000" b="1"/>
              <a:t>A conclusion should wrap up the ideas and leave readers with a strong final impression.</a:t>
            </a:r>
          </a:p>
        </p:txBody>
      </p:sp>
      <p:sp>
        <p:nvSpPr>
          <p:cNvPr id="10247" name="Text Box 7">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10249" name="Text Box 9"/>
          <p:cNvSpPr txBox="1">
            <a:spLocks noChangeArrowheads="1"/>
          </p:cNvSpPr>
          <p:nvPr/>
        </p:nvSpPr>
        <p:spPr bwMode="auto">
          <a:xfrm>
            <a:off x="1323975" y="2362200"/>
            <a:ext cx="6578600" cy="641350"/>
          </a:xfrm>
          <a:prstGeom prst="rect">
            <a:avLst/>
          </a:prstGeom>
          <a:noFill/>
          <a:ln w="9525">
            <a:noFill/>
            <a:miter lim="800000"/>
            <a:headEnd/>
            <a:tailEnd/>
          </a:ln>
          <a:effectLst/>
        </p:spPr>
        <p:txBody>
          <a:bodyPr>
            <a:spAutoFit/>
          </a:bodyPr>
          <a:lstStyle/>
          <a:p>
            <a:r>
              <a:rPr lang="en-US" b="1">
                <a:solidFill>
                  <a:srgbClr val="026696"/>
                </a:solidFill>
              </a:rPr>
              <a:t>Why is the second conclusion more successful than the first? Click on the </a:t>
            </a:r>
            <a:r>
              <a:rPr lang="en-US" b="1" i="1">
                <a:solidFill>
                  <a:srgbClr val="026696"/>
                </a:solidFill>
              </a:rPr>
              <a:t>i</a:t>
            </a:r>
            <a:r>
              <a:rPr lang="en-US" b="1">
                <a:solidFill>
                  <a:srgbClr val="026696"/>
                </a:solidFill>
              </a:rPr>
              <a:t>-icons to find out.</a:t>
            </a:r>
            <a:r>
              <a:rPr lang="en-US"/>
              <a:t> </a:t>
            </a:r>
          </a:p>
        </p:txBody>
      </p:sp>
      <p:sp>
        <p:nvSpPr>
          <p:cNvPr id="10250" name="Text Box 10"/>
          <p:cNvSpPr txBox="1">
            <a:spLocks noChangeArrowheads="1"/>
          </p:cNvSpPr>
          <p:nvPr/>
        </p:nvSpPr>
        <p:spPr bwMode="auto">
          <a:xfrm>
            <a:off x="1660525" y="3838575"/>
            <a:ext cx="6492875" cy="2014538"/>
          </a:xfrm>
          <a:prstGeom prst="rect">
            <a:avLst/>
          </a:prstGeom>
          <a:noFill/>
          <a:ln w="9525">
            <a:noFill/>
            <a:miter lim="800000"/>
            <a:headEnd/>
            <a:tailEnd/>
          </a:ln>
          <a:effectLst/>
        </p:spPr>
        <p:txBody>
          <a:bodyPr>
            <a:spAutoFit/>
          </a:bodyPr>
          <a:lstStyle/>
          <a:p>
            <a:r>
              <a:rPr lang="en-US"/>
              <a:t>Finally, the Black Death petered out somewhere in Kiev. During its long rampage, between one-third and one-half of the population of Europe, North Africa, and the Middle East died. No natural disaster before or since has caused such devastation of human life over such a large area. It was one of the greatest catastrophes in human history.</a:t>
            </a:r>
          </a:p>
          <a:p>
            <a:r>
              <a:rPr lang="en-US"/>
              <a:t>		—Diana  Childress, “Like Black Smoke” </a:t>
            </a:r>
          </a:p>
        </p:txBody>
      </p:sp>
      <p:sp>
        <p:nvSpPr>
          <p:cNvPr id="10251" name="Text Box 11"/>
          <p:cNvSpPr txBox="1">
            <a:spLocks noChangeArrowheads="1"/>
          </p:cNvSpPr>
          <p:nvPr/>
        </p:nvSpPr>
        <p:spPr bwMode="auto">
          <a:xfrm>
            <a:off x="1662113" y="3043238"/>
            <a:ext cx="6400800" cy="641350"/>
          </a:xfrm>
          <a:prstGeom prst="rect">
            <a:avLst/>
          </a:prstGeom>
          <a:noFill/>
          <a:ln w="9525">
            <a:noFill/>
            <a:miter lim="800000"/>
            <a:headEnd/>
            <a:tailEnd/>
          </a:ln>
          <a:effectLst/>
        </p:spPr>
        <p:txBody>
          <a:bodyPr>
            <a:spAutoFit/>
          </a:bodyPr>
          <a:lstStyle/>
          <a:p>
            <a:pPr>
              <a:spcBef>
                <a:spcPct val="50000"/>
              </a:spcBef>
            </a:pPr>
            <a:r>
              <a:rPr lang="en-US"/>
              <a:t>In conclusion, the Black Death killed a lot of people in Europe. It was a huge disaster.</a:t>
            </a:r>
          </a:p>
        </p:txBody>
      </p:sp>
      <p:grpSp>
        <p:nvGrpSpPr>
          <p:cNvPr id="10252" name="Group 12"/>
          <p:cNvGrpSpPr>
            <a:grpSpLocks/>
          </p:cNvGrpSpPr>
          <p:nvPr/>
        </p:nvGrpSpPr>
        <p:grpSpPr bwMode="auto">
          <a:xfrm>
            <a:off x="1436688" y="3949700"/>
            <a:ext cx="236537" cy="320675"/>
            <a:chOff x="905" y="3141"/>
            <a:chExt cx="149" cy="202"/>
          </a:xfrm>
        </p:grpSpPr>
        <p:sp>
          <p:nvSpPr>
            <p:cNvPr id="10253" name="Oval 13"/>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10254" name="Text Box 14">
              <a:hlinkClick r:id="rId5" action="ppaction://hlinksldjump"/>
              <a:hlinkHover r:id="rId5" action="ppaction://hlinksldjump"/>
            </p:cNvPr>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grpSp>
        <p:nvGrpSpPr>
          <p:cNvPr id="10255" name="Group 15"/>
          <p:cNvGrpSpPr>
            <a:grpSpLocks/>
          </p:cNvGrpSpPr>
          <p:nvPr/>
        </p:nvGrpSpPr>
        <p:grpSpPr bwMode="auto">
          <a:xfrm>
            <a:off x="1435100" y="3048000"/>
            <a:ext cx="236538" cy="320675"/>
            <a:chOff x="905" y="3141"/>
            <a:chExt cx="149" cy="202"/>
          </a:xfrm>
        </p:grpSpPr>
        <p:sp>
          <p:nvSpPr>
            <p:cNvPr id="10256" name="Oval 16"/>
            <p:cNvSpPr>
              <a:spLocks noChangeArrowheads="1"/>
            </p:cNvSpPr>
            <p:nvPr/>
          </p:nvSpPr>
          <p:spPr bwMode="auto">
            <a:xfrm>
              <a:off x="914" y="3189"/>
              <a:ext cx="126" cy="126"/>
            </a:xfrm>
            <a:prstGeom prst="ellipse">
              <a:avLst/>
            </a:prstGeom>
            <a:solidFill>
              <a:srgbClr val="CB6600"/>
            </a:solidFill>
            <a:ln w="19050">
              <a:solidFill>
                <a:srgbClr val="1E8AA1"/>
              </a:solidFill>
              <a:round/>
              <a:headEnd/>
              <a:tailEnd/>
            </a:ln>
            <a:effectLst/>
          </p:spPr>
          <p:txBody>
            <a:bodyPr wrap="none" anchor="ctr"/>
            <a:lstStyle/>
            <a:p>
              <a:endParaRPr lang="en-US"/>
            </a:p>
          </p:txBody>
        </p:sp>
        <p:sp>
          <p:nvSpPr>
            <p:cNvPr id="10257" name="Text Box 17"/>
            <p:cNvSpPr txBox="1">
              <a:spLocks noChangeArrowheads="1"/>
            </p:cNvSpPr>
            <p:nvPr/>
          </p:nvSpPr>
          <p:spPr bwMode="auto">
            <a:xfrm>
              <a:off x="905" y="3141"/>
              <a:ext cx="149" cy="202"/>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grpSp>
      <p:sp>
        <p:nvSpPr>
          <p:cNvPr id="10258" name="Rectangle 18"/>
          <p:cNvSpPr>
            <a:spLocks noChangeArrowheads="1"/>
          </p:cNvSpPr>
          <p:nvPr/>
        </p:nvSpPr>
        <p:spPr bwMode="auto">
          <a:xfrm>
            <a:off x="1371600" y="2971800"/>
            <a:ext cx="3751263" cy="2095500"/>
          </a:xfrm>
          <a:prstGeom prst="rect">
            <a:avLst/>
          </a:prstGeom>
          <a:solidFill>
            <a:srgbClr val="1E8AA1"/>
          </a:solidFill>
          <a:ln w="19050">
            <a:solidFill>
              <a:schemeClr val="bg1"/>
            </a:solidFill>
            <a:miter lim="800000"/>
            <a:headEnd/>
            <a:tailEnd/>
          </a:ln>
          <a:effectLst/>
        </p:spPr>
        <p:txBody>
          <a:bodyPr wrap="none" anchor="ctr"/>
          <a:lstStyle/>
          <a:p>
            <a:endParaRPr lang="en-US"/>
          </a:p>
        </p:txBody>
      </p:sp>
      <p:sp>
        <p:nvSpPr>
          <p:cNvPr id="10259" name="Oval 19"/>
          <p:cNvSpPr>
            <a:spLocks noChangeArrowheads="1"/>
          </p:cNvSpPr>
          <p:nvPr/>
        </p:nvSpPr>
        <p:spPr bwMode="auto">
          <a:xfrm>
            <a:off x="1489075" y="3078163"/>
            <a:ext cx="252413" cy="252412"/>
          </a:xfrm>
          <a:prstGeom prst="ellipse">
            <a:avLst/>
          </a:prstGeom>
          <a:solidFill>
            <a:srgbClr val="CB6600"/>
          </a:solidFill>
          <a:ln w="19050">
            <a:solidFill>
              <a:schemeClr val="bg1"/>
            </a:solidFill>
            <a:round/>
            <a:headEnd/>
            <a:tailEnd/>
          </a:ln>
          <a:effectLst/>
        </p:spPr>
        <p:txBody>
          <a:bodyPr wrap="none" anchor="ctr"/>
          <a:lstStyle/>
          <a:p>
            <a:endParaRPr lang="en-US"/>
          </a:p>
        </p:txBody>
      </p:sp>
      <p:sp>
        <p:nvSpPr>
          <p:cNvPr id="10260" name="Text Box 20"/>
          <p:cNvSpPr txBox="1">
            <a:spLocks noChangeArrowheads="1"/>
          </p:cNvSpPr>
          <p:nvPr/>
        </p:nvSpPr>
        <p:spPr bwMode="auto">
          <a:xfrm>
            <a:off x="1498600" y="3025775"/>
            <a:ext cx="236538" cy="320675"/>
          </a:xfrm>
          <a:prstGeom prst="rect">
            <a:avLst/>
          </a:prstGeom>
          <a:noFill/>
          <a:ln w="9525">
            <a:noFill/>
            <a:miter lim="800000"/>
            <a:headEnd/>
            <a:tailEnd/>
          </a:ln>
          <a:effectLst/>
        </p:spPr>
        <p:txBody>
          <a:bodyPr wrap="none">
            <a:spAutoFit/>
          </a:bodyPr>
          <a:lstStyle/>
          <a:p>
            <a:r>
              <a:rPr lang="en-US" sz="1500" b="1">
                <a:solidFill>
                  <a:schemeClr val="bg1"/>
                </a:solidFill>
                <a:latin typeface="Times" charset="0"/>
              </a:rPr>
              <a:t>i</a:t>
            </a:r>
            <a:endParaRPr lang="en-US" sz="1500" b="1">
              <a:latin typeface="Times" charset="0"/>
            </a:endParaRPr>
          </a:p>
        </p:txBody>
      </p:sp>
      <p:sp>
        <p:nvSpPr>
          <p:cNvPr id="10261" name="AutoShape 21"/>
          <p:cNvSpPr>
            <a:spLocks noChangeArrowheads="1"/>
          </p:cNvSpPr>
          <p:nvPr/>
        </p:nvSpPr>
        <p:spPr bwMode="auto">
          <a:xfrm>
            <a:off x="1473200" y="3783013"/>
            <a:ext cx="3570288" cy="1131887"/>
          </a:xfrm>
          <a:prstGeom prst="roundRect">
            <a:avLst>
              <a:gd name="adj" fmla="val 16667"/>
            </a:avLst>
          </a:prstGeom>
          <a:solidFill>
            <a:schemeClr val="bg1"/>
          </a:solidFill>
          <a:ln w="9525">
            <a:solidFill>
              <a:schemeClr val="bg1"/>
            </a:solidFill>
            <a:round/>
            <a:headEnd/>
            <a:tailEnd/>
          </a:ln>
          <a:effectLst/>
        </p:spPr>
        <p:txBody>
          <a:bodyPr wrap="none" anchor="ctr"/>
          <a:lstStyle/>
          <a:p>
            <a:endParaRPr lang="en-US"/>
          </a:p>
        </p:txBody>
      </p:sp>
      <p:sp>
        <p:nvSpPr>
          <p:cNvPr id="10262" name="AutoShape 22">
            <a:hlinkClick r:id="rId6" action="ppaction://hlinksldjump"/>
          </p:cNvPr>
          <p:cNvSpPr>
            <a:spLocks noChangeArrowheads="1"/>
          </p:cNvSpPr>
          <p:nvPr/>
        </p:nvSpPr>
        <p:spPr bwMode="auto">
          <a:xfrm>
            <a:off x="4294188" y="3073400"/>
            <a:ext cx="733425" cy="196850"/>
          </a:xfrm>
          <a:prstGeom prst="roundRect">
            <a:avLst>
              <a:gd name="adj" fmla="val 16667"/>
            </a:avLst>
          </a:prstGeom>
          <a:solidFill>
            <a:schemeClr val="bg1"/>
          </a:solidFill>
          <a:ln w="9525">
            <a:noFill/>
            <a:round/>
            <a:headEnd/>
            <a:tailEnd/>
          </a:ln>
          <a:effectLst/>
        </p:spPr>
        <p:txBody>
          <a:bodyPr wrap="none" anchor="ctr"/>
          <a:lstStyle/>
          <a:p>
            <a:endParaRPr lang="en-US"/>
          </a:p>
        </p:txBody>
      </p:sp>
      <p:sp>
        <p:nvSpPr>
          <p:cNvPr id="10263" name="Rectangle 23"/>
          <p:cNvSpPr>
            <a:spLocks noChangeArrowheads="1"/>
          </p:cNvSpPr>
          <p:nvPr/>
        </p:nvSpPr>
        <p:spPr bwMode="auto">
          <a:xfrm>
            <a:off x="1471613" y="3386138"/>
            <a:ext cx="3573462" cy="733425"/>
          </a:xfrm>
          <a:prstGeom prst="rect">
            <a:avLst/>
          </a:prstGeom>
          <a:solidFill>
            <a:schemeClr val="bg1"/>
          </a:solidFill>
          <a:ln w="9525">
            <a:noFill/>
            <a:miter lim="800000"/>
            <a:headEnd/>
            <a:tailEnd/>
          </a:ln>
          <a:effectLst/>
        </p:spPr>
        <p:txBody>
          <a:bodyPr wrap="none" anchor="ctr"/>
          <a:lstStyle/>
          <a:p>
            <a:endParaRPr lang="en-US"/>
          </a:p>
        </p:txBody>
      </p:sp>
      <p:sp>
        <p:nvSpPr>
          <p:cNvPr id="10264" name="Text Box 24"/>
          <p:cNvSpPr txBox="1">
            <a:spLocks noChangeArrowheads="1"/>
          </p:cNvSpPr>
          <p:nvPr/>
        </p:nvSpPr>
        <p:spPr bwMode="auto">
          <a:xfrm>
            <a:off x="1676400" y="3467100"/>
            <a:ext cx="3124200" cy="1314450"/>
          </a:xfrm>
          <a:prstGeom prst="rect">
            <a:avLst/>
          </a:prstGeom>
          <a:noFill/>
          <a:ln w="9525">
            <a:noFill/>
            <a:miter lim="800000"/>
            <a:headEnd/>
            <a:tailEnd/>
          </a:ln>
          <a:effectLst/>
        </p:spPr>
        <p:txBody>
          <a:bodyPr>
            <a:spAutoFit/>
          </a:bodyPr>
          <a:lstStyle/>
          <a:p>
            <a:pPr>
              <a:spcBef>
                <a:spcPct val="50000"/>
              </a:spcBef>
            </a:pPr>
            <a:r>
              <a:rPr lang="en-US" sz="1600"/>
              <a:t>This conclusion begins with unnecessary words, does not summarize the information, and does not leave readers with a strong final impression. </a:t>
            </a:r>
          </a:p>
        </p:txBody>
      </p:sp>
      <p:sp>
        <p:nvSpPr>
          <p:cNvPr id="10265" name="Text Box 25">
            <a:hlinkClick r:id="rId6" action="ppaction://hlinksldjump"/>
          </p:cNvPr>
          <p:cNvSpPr txBox="1">
            <a:spLocks noChangeArrowheads="1"/>
          </p:cNvSpPr>
          <p:nvPr/>
        </p:nvSpPr>
        <p:spPr bwMode="auto">
          <a:xfrm>
            <a:off x="4376738" y="3073400"/>
            <a:ext cx="577850" cy="228600"/>
          </a:xfrm>
          <a:prstGeom prst="rect">
            <a:avLst/>
          </a:prstGeom>
          <a:noFill/>
          <a:ln w="9525">
            <a:noFill/>
            <a:miter lim="800000"/>
            <a:headEnd/>
            <a:tailEnd/>
          </a:ln>
          <a:effectLst/>
        </p:spPr>
        <p:txBody>
          <a:bodyPr wrap="none">
            <a:spAutoFit/>
          </a:bodyPr>
          <a:lstStyle/>
          <a:p>
            <a:r>
              <a:rPr lang="en-US" sz="900" b="1"/>
              <a:t>CLOSE</a:t>
            </a:r>
            <a:endParaRPr lang="en-US"/>
          </a:p>
        </p:txBody>
      </p:sp>
      <p:sp>
        <p:nvSpPr>
          <p:cNvPr id="10266" name="Rectangle 26">
            <a:hlinkClick r:id="rId6" action="ppaction://hlinksldjump"/>
          </p:cNvPr>
          <p:cNvSpPr>
            <a:spLocks noChangeArrowheads="1"/>
          </p:cNvSpPr>
          <p:nvPr/>
        </p:nvSpPr>
        <p:spPr bwMode="auto">
          <a:xfrm>
            <a:off x="4343400" y="3048000"/>
            <a:ext cx="609600" cy="3048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12291" name="Text Box 3">
            <a:hlinkClick r:id="rId4" action="ppaction://hlinksldjump"/>
          </p:cNvPr>
          <p:cNvSpPr txBox="1">
            <a:spLocks noChangeArrowheads="1"/>
          </p:cNvSpPr>
          <p:nvPr/>
        </p:nvSpPr>
        <p:spPr bwMode="auto">
          <a:xfrm>
            <a:off x="7567613"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12292"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12293" name="Text Box 5"/>
          <p:cNvSpPr txBox="1">
            <a:spLocks noChangeArrowheads="1"/>
          </p:cNvSpPr>
          <p:nvPr/>
        </p:nvSpPr>
        <p:spPr bwMode="auto">
          <a:xfrm>
            <a:off x="1323975" y="1600200"/>
            <a:ext cx="6578600" cy="396875"/>
          </a:xfrm>
          <a:prstGeom prst="rect">
            <a:avLst/>
          </a:prstGeom>
          <a:noFill/>
          <a:ln w="9525">
            <a:noFill/>
            <a:miter lim="800000"/>
            <a:headEnd/>
            <a:tailEnd/>
          </a:ln>
          <a:effectLst/>
        </p:spPr>
        <p:txBody>
          <a:bodyPr>
            <a:spAutoFit/>
          </a:bodyPr>
          <a:lstStyle/>
          <a:p>
            <a:r>
              <a:rPr lang="en-US" sz="2000" b="1">
                <a:solidFill>
                  <a:srgbClr val="026696"/>
                </a:solidFill>
              </a:rPr>
              <a:t>A successful conclusion should</a:t>
            </a:r>
            <a:endParaRPr lang="en-US" sz="2000" b="1"/>
          </a:p>
        </p:txBody>
      </p:sp>
      <p:sp>
        <p:nvSpPr>
          <p:cNvPr id="12294" name="Text Box 6"/>
          <p:cNvSpPr txBox="1">
            <a:spLocks noChangeArrowheads="1"/>
          </p:cNvSpPr>
          <p:nvPr/>
        </p:nvSpPr>
        <p:spPr bwMode="auto">
          <a:xfrm>
            <a:off x="1690688" y="2119313"/>
            <a:ext cx="6689725" cy="1120775"/>
          </a:xfrm>
          <a:prstGeom prst="rect">
            <a:avLst/>
          </a:prstGeom>
          <a:noFill/>
          <a:ln w="9525">
            <a:noFill/>
            <a:miter lim="800000"/>
            <a:headEnd/>
            <a:tailEnd/>
          </a:ln>
          <a:effectLst/>
        </p:spPr>
        <p:txBody>
          <a:bodyPr>
            <a:spAutoFit/>
          </a:bodyPr>
          <a:lstStyle/>
          <a:p>
            <a:pPr marL="169863" indent="-169863">
              <a:spcAft>
                <a:spcPct val="25000"/>
              </a:spcAft>
              <a:buFontTx/>
              <a:buChar char="•"/>
            </a:pPr>
            <a:r>
              <a:rPr lang="en-US"/>
              <a:t>sum up the ideas you have developed</a:t>
            </a:r>
          </a:p>
          <a:p>
            <a:pPr marL="169863" indent="-169863">
              <a:spcAft>
                <a:spcPct val="25000"/>
              </a:spcAft>
              <a:buFontTx/>
              <a:buChar char="•"/>
            </a:pPr>
            <a:r>
              <a:rPr lang="en-US"/>
              <a:t>follow logically from what has gone before</a:t>
            </a:r>
          </a:p>
          <a:p>
            <a:pPr marL="169863" indent="-169863">
              <a:spcAft>
                <a:spcPct val="25000"/>
              </a:spcAft>
              <a:buFontTx/>
              <a:buChar char="•"/>
            </a:pPr>
            <a:r>
              <a:rPr lang="en-US"/>
              <a:t>leave the reader with something to think about</a:t>
            </a:r>
          </a:p>
        </p:txBody>
      </p:sp>
      <p:sp>
        <p:nvSpPr>
          <p:cNvPr id="12295" name="Text Box 7">
            <a:hlinkClick r:id="rId5" action="ppaction://hlinksldjump"/>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12296" name="Text Box 8"/>
          <p:cNvSpPr txBox="1">
            <a:spLocks noChangeArrowheads="1"/>
          </p:cNvSpPr>
          <p:nvPr/>
        </p:nvSpPr>
        <p:spPr bwMode="auto">
          <a:xfrm>
            <a:off x="839788" y="804863"/>
            <a:ext cx="37338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12301" name="Text Box 13"/>
          <p:cNvSpPr txBox="1">
            <a:spLocks noChangeArrowheads="1"/>
          </p:cNvSpPr>
          <p:nvPr/>
        </p:nvSpPr>
        <p:spPr bwMode="auto">
          <a:xfrm>
            <a:off x="1323975" y="3429000"/>
            <a:ext cx="6578600" cy="396875"/>
          </a:xfrm>
          <a:prstGeom prst="rect">
            <a:avLst/>
          </a:prstGeom>
          <a:noFill/>
          <a:ln w="9525">
            <a:noFill/>
            <a:miter lim="800000"/>
            <a:headEnd/>
            <a:tailEnd/>
          </a:ln>
          <a:effectLst/>
        </p:spPr>
        <p:txBody>
          <a:bodyPr>
            <a:spAutoFit/>
          </a:bodyPr>
          <a:lstStyle/>
          <a:p>
            <a:r>
              <a:rPr lang="en-US" sz="2000" b="1">
                <a:solidFill>
                  <a:srgbClr val="026696"/>
                </a:solidFill>
              </a:rPr>
              <a:t>A successful conclusion should not</a:t>
            </a:r>
            <a:endParaRPr lang="en-US" sz="2000" b="1"/>
          </a:p>
        </p:txBody>
      </p:sp>
      <p:sp>
        <p:nvSpPr>
          <p:cNvPr id="12302" name="Text Box 14"/>
          <p:cNvSpPr txBox="1">
            <a:spLocks noChangeArrowheads="1"/>
          </p:cNvSpPr>
          <p:nvPr/>
        </p:nvSpPr>
        <p:spPr bwMode="auto">
          <a:xfrm>
            <a:off x="1690688" y="3948113"/>
            <a:ext cx="6689725" cy="1395412"/>
          </a:xfrm>
          <a:prstGeom prst="rect">
            <a:avLst/>
          </a:prstGeom>
          <a:noFill/>
          <a:ln w="9525">
            <a:noFill/>
            <a:miter lim="800000"/>
            <a:headEnd/>
            <a:tailEnd/>
          </a:ln>
          <a:effectLst/>
        </p:spPr>
        <p:txBody>
          <a:bodyPr>
            <a:spAutoFit/>
          </a:bodyPr>
          <a:lstStyle/>
          <a:p>
            <a:pPr marL="169863" indent="-169863">
              <a:spcAft>
                <a:spcPct val="25000"/>
              </a:spcAft>
              <a:buFontTx/>
              <a:buChar char="•"/>
            </a:pPr>
            <a:r>
              <a:rPr lang="en-US"/>
              <a:t>introduce new facts, ideas, or arguments</a:t>
            </a:r>
          </a:p>
          <a:p>
            <a:pPr marL="169863" indent="-169863">
              <a:spcAft>
                <a:spcPct val="25000"/>
              </a:spcAft>
              <a:buFontTx/>
              <a:buChar char="•"/>
            </a:pPr>
            <a:r>
              <a:rPr lang="en-US"/>
              <a:t>repeat the introduction</a:t>
            </a:r>
          </a:p>
          <a:p>
            <a:pPr marL="169863" indent="-169863">
              <a:spcAft>
                <a:spcPct val="25000"/>
              </a:spcAft>
              <a:buFontTx/>
              <a:buChar char="•"/>
            </a:pPr>
            <a:r>
              <a:rPr lang="en-US"/>
              <a:t>be a listing of information that was presented</a:t>
            </a:r>
          </a:p>
          <a:p>
            <a:pPr marL="169863" indent="-169863">
              <a:spcAft>
                <a:spcPct val="25000"/>
              </a:spcAft>
              <a:buFontTx/>
              <a:buChar char="•"/>
            </a:pPr>
            <a:r>
              <a:rPr lang="en-US"/>
              <a:t>include words like “in conclusion” or “to summarize”</a:t>
            </a:r>
          </a:p>
        </p:txBody>
      </p:sp>
      <p:grpSp>
        <p:nvGrpSpPr>
          <p:cNvPr id="12303" name="Group 15"/>
          <p:cNvGrpSpPr>
            <a:grpSpLocks/>
          </p:cNvGrpSpPr>
          <p:nvPr/>
        </p:nvGrpSpPr>
        <p:grpSpPr bwMode="auto">
          <a:xfrm>
            <a:off x="6491288" y="6145213"/>
            <a:ext cx="2652712" cy="712787"/>
            <a:chOff x="4089" y="3871"/>
            <a:chExt cx="1671" cy="449"/>
          </a:xfrm>
        </p:grpSpPr>
        <p:sp>
          <p:nvSpPr>
            <p:cNvPr id="12304" name="Text Box 16">
              <a:hlinkClick r:id="rId6"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pic>
          <p:nvPicPr>
            <p:cNvPr id="12305" name="Picture 17" descr="verysmallnextbutton">
              <a:hlinkClick r:id="" action="ppaction://hlinkshowjump?jump=nextslide"/>
            </p:cNvPr>
            <p:cNvPicPr>
              <a:picLocks noChangeAspect="1" noChangeArrowheads="1"/>
            </p:cNvPicPr>
            <p:nvPr/>
          </p:nvPicPr>
          <p:blipFill>
            <a:blip r:embed="rId7"/>
            <a:srcRect l="70990" t="89607"/>
            <a:stretch>
              <a:fillRect/>
            </a:stretch>
          </p:blipFill>
          <p:spPr bwMode="auto">
            <a:xfrm>
              <a:off x="4089" y="3871"/>
              <a:ext cx="1671" cy="449"/>
            </a:xfrm>
            <a:prstGeom prst="rect">
              <a:avLst/>
            </a:prstGeom>
            <a:noFill/>
          </p:spPr>
        </p:pic>
        <p:sp>
          <p:nvSpPr>
            <p:cNvPr id="12306" name="Rectangle 18">
              <a:hlinkClick r:id="" action="ppaction://hlinkshowjump?jump=nextslide"/>
            </p:cNvPr>
            <p:cNvSpPr>
              <a:spLocks noChangeArrowheads="1"/>
            </p:cNvSpPr>
            <p:nvPr/>
          </p:nvSpPr>
          <p:spPr bwMode="auto">
            <a:xfrm>
              <a:off x="5048" y="3956"/>
              <a:ext cx="359"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Next</a:t>
              </a:r>
              <a:endParaRPr lang="en-US" b="1">
                <a:solidFill>
                  <a:srgbClr val="1E8AA1"/>
                </a:solidFill>
              </a:endParaRPr>
            </a:p>
          </p:txBody>
        </p:sp>
      </p:grpSp>
      <p:sp>
        <p:nvSpPr>
          <p:cNvPr id="12307" name="Rectangle 19">
            <a:hlinkClick r:id="" action="ppaction://hlinkshowjump?jump=nextslide"/>
          </p:cNvPr>
          <p:cNvSpPr>
            <a:spLocks noChangeArrowheads="1"/>
          </p:cNvSpPr>
          <p:nvPr/>
        </p:nvSpPr>
        <p:spPr bwMode="auto">
          <a:xfrm>
            <a:off x="7315200" y="6096000"/>
            <a:ext cx="1752600" cy="6096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2293"/>
                                        </p:tgtEl>
                                        <p:attrNameLst>
                                          <p:attrName>style.visibility</p:attrName>
                                        </p:attrNameLst>
                                      </p:cBhvr>
                                      <p:to>
                                        <p:strVal val="visible"/>
                                      </p:to>
                                    </p:set>
                                    <p:anim calcmode="lin" valueType="num">
                                      <p:cBhvr>
                                        <p:cTn id="7" dur="500" fill="hold"/>
                                        <p:tgtEl>
                                          <p:spTgt spid="12293"/>
                                        </p:tgtEl>
                                        <p:attrNameLst>
                                          <p:attrName>ppt_w</p:attrName>
                                        </p:attrNameLst>
                                      </p:cBhvr>
                                      <p:tavLst>
                                        <p:tav tm="0">
                                          <p:val>
                                            <p:fltVal val="0"/>
                                          </p:val>
                                        </p:tav>
                                        <p:tav tm="100000">
                                          <p:val>
                                            <p:strVal val="#ppt_w"/>
                                          </p:val>
                                        </p:tav>
                                      </p:tavLst>
                                    </p:anim>
                                    <p:anim calcmode="lin" valueType="num">
                                      <p:cBhvr>
                                        <p:cTn id="8" dur="500" fill="hold"/>
                                        <p:tgtEl>
                                          <p:spTgt spid="1229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1000"/>
                                  </p:stCondLst>
                                  <p:childTnLst>
                                    <p:set>
                                      <p:cBhvr>
                                        <p:cTn id="11" dur="1" fill="hold">
                                          <p:stCondLst>
                                            <p:cond delay="0"/>
                                          </p:stCondLst>
                                        </p:cTn>
                                        <p:tgtEl>
                                          <p:spTgt spid="12294">
                                            <p:txEl>
                                              <p:pRg st="0" end="0"/>
                                            </p:txEl>
                                          </p:spTgt>
                                        </p:tgtEl>
                                        <p:attrNameLst>
                                          <p:attrName>style.visibility</p:attrName>
                                        </p:attrNameLst>
                                      </p:cBhvr>
                                      <p:to>
                                        <p:strVal val="visible"/>
                                      </p:to>
                                    </p:set>
                                    <p:anim calcmode="lin" valueType="num">
                                      <p:cBhvr additive="base">
                                        <p:cTn id="12" dur="500" fill="hold"/>
                                        <p:tgtEl>
                                          <p:spTgt spid="12294">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2294">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1000"/>
                                  </p:stCondLst>
                                  <p:childTnLst>
                                    <p:set>
                                      <p:cBhvr>
                                        <p:cTn id="16" dur="1" fill="hold">
                                          <p:stCondLst>
                                            <p:cond delay="0"/>
                                          </p:stCondLst>
                                        </p:cTn>
                                        <p:tgtEl>
                                          <p:spTgt spid="12294">
                                            <p:txEl>
                                              <p:pRg st="1" end="1"/>
                                            </p:txEl>
                                          </p:spTgt>
                                        </p:tgtEl>
                                        <p:attrNameLst>
                                          <p:attrName>style.visibility</p:attrName>
                                        </p:attrNameLst>
                                      </p:cBhvr>
                                      <p:to>
                                        <p:strVal val="visible"/>
                                      </p:to>
                                    </p:set>
                                    <p:anim calcmode="lin" valueType="num">
                                      <p:cBhvr additive="base">
                                        <p:cTn id="17" dur="500" fill="hold"/>
                                        <p:tgtEl>
                                          <p:spTgt spid="12294">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94">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12294">
                                            <p:txEl>
                                              <p:pRg st="2" end="2"/>
                                            </p:txEl>
                                          </p:spTgt>
                                        </p:tgtEl>
                                        <p:attrNameLst>
                                          <p:attrName>style.visibility</p:attrName>
                                        </p:attrNameLst>
                                      </p:cBhvr>
                                      <p:to>
                                        <p:strVal val="visible"/>
                                      </p:to>
                                    </p:set>
                                    <p:anim calcmode="lin" valueType="num">
                                      <p:cBhvr additive="base">
                                        <p:cTn id="22" dur="500" fill="hold"/>
                                        <p:tgtEl>
                                          <p:spTgt spid="12294">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2294">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3" presetClass="entr" presetSubtype="16" fill="hold" grpId="0" nodeType="afterEffect">
                                  <p:stCondLst>
                                    <p:cond delay="0"/>
                                  </p:stCondLst>
                                  <p:childTnLst>
                                    <p:set>
                                      <p:cBhvr>
                                        <p:cTn id="26" dur="1" fill="hold">
                                          <p:stCondLst>
                                            <p:cond delay="0"/>
                                          </p:stCondLst>
                                        </p:cTn>
                                        <p:tgtEl>
                                          <p:spTgt spid="12301"/>
                                        </p:tgtEl>
                                        <p:attrNameLst>
                                          <p:attrName>style.visibility</p:attrName>
                                        </p:attrNameLst>
                                      </p:cBhvr>
                                      <p:to>
                                        <p:strVal val="visible"/>
                                      </p:to>
                                    </p:set>
                                    <p:anim calcmode="lin" valueType="num">
                                      <p:cBhvr>
                                        <p:cTn id="27" dur="500" fill="hold"/>
                                        <p:tgtEl>
                                          <p:spTgt spid="12301"/>
                                        </p:tgtEl>
                                        <p:attrNameLst>
                                          <p:attrName>ppt_w</p:attrName>
                                        </p:attrNameLst>
                                      </p:cBhvr>
                                      <p:tavLst>
                                        <p:tav tm="0">
                                          <p:val>
                                            <p:fltVal val="0"/>
                                          </p:val>
                                        </p:tav>
                                        <p:tav tm="100000">
                                          <p:val>
                                            <p:strVal val="#ppt_w"/>
                                          </p:val>
                                        </p:tav>
                                      </p:tavLst>
                                    </p:anim>
                                    <p:anim calcmode="lin" valueType="num">
                                      <p:cBhvr>
                                        <p:cTn id="28" dur="500" fill="hold"/>
                                        <p:tgtEl>
                                          <p:spTgt spid="12301"/>
                                        </p:tgtEl>
                                        <p:attrNameLst>
                                          <p:attrName>ppt_h</p:attrName>
                                        </p:attrNameLst>
                                      </p:cBhvr>
                                      <p:tavLst>
                                        <p:tav tm="0">
                                          <p:val>
                                            <p:fltVal val="0"/>
                                          </p:val>
                                        </p:tav>
                                        <p:tav tm="100000">
                                          <p:val>
                                            <p:strVal val="#ppt_h"/>
                                          </p:val>
                                        </p:tav>
                                      </p:tavLst>
                                    </p:anim>
                                  </p:childTnLst>
                                </p:cTn>
                              </p:par>
                            </p:childTnLst>
                          </p:cTn>
                        </p:par>
                        <p:par>
                          <p:cTn id="29" fill="hold">
                            <p:stCondLst>
                              <p:cond delay="5500"/>
                            </p:stCondLst>
                            <p:childTnLst>
                              <p:par>
                                <p:cTn id="30" presetID="2" presetClass="entr" presetSubtype="8" fill="hold" grpId="0" nodeType="afterEffect">
                                  <p:stCondLst>
                                    <p:cond delay="1000"/>
                                  </p:stCondLst>
                                  <p:childTnLst>
                                    <p:set>
                                      <p:cBhvr>
                                        <p:cTn id="31" dur="1" fill="hold">
                                          <p:stCondLst>
                                            <p:cond delay="0"/>
                                          </p:stCondLst>
                                        </p:cTn>
                                        <p:tgtEl>
                                          <p:spTgt spid="12302">
                                            <p:txEl>
                                              <p:pRg st="0" end="0"/>
                                            </p:txEl>
                                          </p:spTgt>
                                        </p:tgtEl>
                                        <p:attrNameLst>
                                          <p:attrName>style.visibility</p:attrName>
                                        </p:attrNameLst>
                                      </p:cBhvr>
                                      <p:to>
                                        <p:strVal val="visible"/>
                                      </p:to>
                                    </p:set>
                                    <p:anim calcmode="lin" valueType="num">
                                      <p:cBhvr additive="base">
                                        <p:cTn id="32" dur="500" fill="hold"/>
                                        <p:tgtEl>
                                          <p:spTgt spid="12302">
                                            <p:txEl>
                                              <p:pRg st="0" end="0"/>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2302">
                                            <p:txEl>
                                              <p:pRg st="0" end="0"/>
                                            </p:txEl>
                                          </p:spTgt>
                                        </p:tgtEl>
                                        <p:attrNameLst>
                                          <p:attrName>ppt_y</p:attrName>
                                        </p:attrNameLst>
                                      </p:cBhvr>
                                      <p:tavLst>
                                        <p:tav tm="0">
                                          <p:val>
                                            <p:strVal val="#ppt_y"/>
                                          </p:val>
                                        </p:tav>
                                        <p:tav tm="100000">
                                          <p:val>
                                            <p:strVal val="#ppt_y"/>
                                          </p:val>
                                        </p:tav>
                                      </p:tavLst>
                                    </p:anim>
                                  </p:childTnLst>
                                </p:cTn>
                              </p:par>
                            </p:childTnLst>
                          </p:cTn>
                        </p:par>
                        <p:par>
                          <p:cTn id="34" fill="hold">
                            <p:stCondLst>
                              <p:cond delay="7000"/>
                            </p:stCondLst>
                            <p:childTnLst>
                              <p:par>
                                <p:cTn id="35" presetID="2" presetClass="entr" presetSubtype="8" fill="hold" grpId="0" nodeType="afterEffect">
                                  <p:stCondLst>
                                    <p:cond delay="1000"/>
                                  </p:stCondLst>
                                  <p:childTnLst>
                                    <p:set>
                                      <p:cBhvr>
                                        <p:cTn id="36" dur="1" fill="hold">
                                          <p:stCondLst>
                                            <p:cond delay="0"/>
                                          </p:stCondLst>
                                        </p:cTn>
                                        <p:tgtEl>
                                          <p:spTgt spid="12302">
                                            <p:txEl>
                                              <p:pRg st="1" end="1"/>
                                            </p:txEl>
                                          </p:spTgt>
                                        </p:tgtEl>
                                        <p:attrNameLst>
                                          <p:attrName>style.visibility</p:attrName>
                                        </p:attrNameLst>
                                      </p:cBhvr>
                                      <p:to>
                                        <p:strVal val="visible"/>
                                      </p:to>
                                    </p:set>
                                    <p:anim calcmode="lin" valueType="num">
                                      <p:cBhvr additive="base">
                                        <p:cTn id="37" dur="500" fill="hold"/>
                                        <p:tgtEl>
                                          <p:spTgt spid="12302">
                                            <p:txEl>
                                              <p:pRg st="1" end="1"/>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2302">
                                            <p:txEl>
                                              <p:pRg st="1" end="1"/>
                                            </p:txEl>
                                          </p:spTgt>
                                        </p:tgtEl>
                                        <p:attrNameLst>
                                          <p:attrName>ppt_y</p:attrName>
                                        </p:attrNameLst>
                                      </p:cBhvr>
                                      <p:tavLst>
                                        <p:tav tm="0">
                                          <p:val>
                                            <p:strVal val="#ppt_y"/>
                                          </p:val>
                                        </p:tav>
                                        <p:tav tm="100000">
                                          <p:val>
                                            <p:strVal val="#ppt_y"/>
                                          </p:val>
                                        </p:tav>
                                      </p:tavLst>
                                    </p:anim>
                                  </p:childTnLst>
                                </p:cTn>
                              </p:par>
                            </p:childTnLst>
                          </p:cTn>
                        </p:par>
                        <p:par>
                          <p:cTn id="39" fill="hold">
                            <p:stCondLst>
                              <p:cond delay="8500"/>
                            </p:stCondLst>
                            <p:childTnLst>
                              <p:par>
                                <p:cTn id="40" presetID="2" presetClass="entr" presetSubtype="8" fill="hold" grpId="0" nodeType="afterEffect">
                                  <p:stCondLst>
                                    <p:cond delay="1000"/>
                                  </p:stCondLst>
                                  <p:childTnLst>
                                    <p:set>
                                      <p:cBhvr>
                                        <p:cTn id="41" dur="1" fill="hold">
                                          <p:stCondLst>
                                            <p:cond delay="0"/>
                                          </p:stCondLst>
                                        </p:cTn>
                                        <p:tgtEl>
                                          <p:spTgt spid="12302">
                                            <p:txEl>
                                              <p:pRg st="2" end="2"/>
                                            </p:txEl>
                                          </p:spTgt>
                                        </p:tgtEl>
                                        <p:attrNameLst>
                                          <p:attrName>style.visibility</p:attrName>
                                        </p:attrNameLst>
                                      </p:cBhvr>
                                      <p:to>
                                        <p:strVal val="visible"/>
                                      </p:to>
                                    </p:set>
                                    <p:anim calcmode="lin" valueType="num">
                                      <p:cBhvr additive="base">
                                        <p:cTn id="42" dur="500" fill="hold"/>
                                        <p:tgtEl>
                                          <p:spTgt spid="12302">
                                            <p:txEl>
                                              <p:pRg st="2" end="2"/>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12302">
                                            <p:txEl>
                                              <p:pRg st="2" end="2"/>
                                            </p:txEl>
                                          </p:spTgt>
                                        </p:tgtEl>
                                        <p:attrNameLst>
                                          <p:attrName>ppt_y</p:attrName>
                                        </p:attrNameLst>
                                      </p:cBhvr>
                                      <p:tavLst>
                                        <p:tav tm="0">
                                          <p:val>
                                            <p:strVal val="#ppt_y"/>
                                          </p:val>
                                        </p:tav>
                                        <p:tav tm="100000">
                                          <p:val>
                                            <p:strVal val="#ppt_y"/>
                                          </p:val>
                                        </p:tav>
                                      </p:tavLst>
                                    </p:anim>
                                  </p:childTnLst>
                                </p:cTn>
                              </p:par>
                            </p:childTnLst>
                          </p:cTn>
                        </p:par>
                        <p:par>
                          <p:cTn id="44" fill="hold">
                            <p:stCondLst>
                              <p:cond delay="10000"/>
                            </p:stCondLst>
                            <p:childTnLst>
                              <p:par>
                                <p:cTn id="45" presetID="2" presetClass="entr" presetSubtype="8" fill="hold" grpId="0" nodeType="afterEffect">
                                  <p:stCondLst>
                                    <p:cond delay="1000"/>
                                  </p:stCondLst>
                                  <p:childTnLst>
                                    <p:set>
                                      <p:cBhvr>
                                        <p:cTn id="46" dur="1" fill="hold">
                                          <p:stCondLst>
                                            <p:cond delay="0"/>
                                          </p:stCondLst>
                                        </p:cTn>
                                        <p:tgtEl>
                                          <p:spTgt spid="12302">
                                            <p:txEl>
                                              <p:pRg st="3" end="3"/>
                                            </p:txEl>
                                          </p:spTgt>
                                        </p:tgtEl>
                                        <p:attrNameLst>
                                          <p:attrName>style.visibility</p:attrName>
                                        </p:attrNameLst>
                                      </p:cBhvr>
                                      <p:to>
                                        <p:strVal val="visible"/>
                                      </p:to>
                                    </p:set>
                                    <p:anim calcmode="lin" valueType="num">
                                      <p:cBhvr additive="base">
                                        <p:cTn id="47" dur="500" fill="hold"/>
                                        <p:tgtEl>
                                          <p:spTgt spid="12302">
                                            <p:txEl>
                                              <p:pRg st="3" end="3"/>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2302">
                                            <p:txEl>
                                              <p:pRg st="3" end="3"/>
                                            </p:txEl>
                                          </p:spTgt>
                                        </p:tgtEl>
                                        <p:attrNameLst>
                                          <p:attrName>ppt_y</p:attrName>
                                        </p:attrNameLst>
                                      </p:cBhvr>
                                      <p:tavLst>
                                        <p:tav tm="0">
                                          <p:val>
                                            <p:strVal val="#ppt_y"/>
                                          </p:val>
                                        </p:tav>
                                        <p:tav tm="100000">
                                          <p:val>
                                            <p:strVal val="#ppt_y"/>
                                          </p:val>
                                        </p:tav>
                                      </p:tavLst>
                                    </p:anim>
                                  </p:childTnLst>
                                </p:cTn>
                              </p:par>
                            </p:childTnLst>
                          </p:cTn>
                        </p:par>
                        <p:par>
                          <p:cTn id="49" fill="hold">
                            <p:stCondLst>
                              <p:cond delay="11500"/>
                            </p:stCondLst>
                            <p:childTnLst>
                              <p:par>
                                <p:cTn id="50" presetID="22" presetClass="entr" presetSubtype="8" fill="hold" nodeType="afterEffect">
                                  <p:stCondLst>
                                    <p:cond delay="0"/>
                                  </p:stCondLst>
                                  <p:childTnLst>
                                    <p:set>
                                      <p:cBhvr>
                                        <p:cTn id="51" dur="1" fill="hold">
                                          <p:stCondLst>
                                            <p:cond delay="0"/>
                                          </p:stCondLst>
                                        </p:cTn>
                                        <p:tgtEl>
                                          <p:spTgt spid="12303"/>
                                        </p:tgtEl>
                                        <p:attrNameLst>
                                          <p:attrName>style.visibility</p:attrName>
                                        </p:attrNameLst>
                                      </p:cBhvr>
                                      <p:to>
                                        <p:strVal val="visible"/>
                                      </p:to>
                                    </p:set>
                                    <p:animEffect transition="in" filter="wipe(left)">
                                      <p:cBhvr>
                                        <p:cTn id="52" dur="500"/>
                                        <p:tgtEl>
                                          <p:spTgt spid="12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utoUpdateAnimBg="0"/>
      <p:bldP spid="12294" grpId="0" build="p" autoUpdateAnimBg="0" advAuto="1000"/>
      <p:bldP spid="12301" grpId="0" autoUpdateAnimBg="0"/>
      <p:bldP spid="12302" grpId="0" build="p" autoUpdateAnimBg="0" advAuto="100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standardinstruction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6387" name="Text Box 3"/>
          <p:cNvSpPr txBox="1">
            <a:spLocks noChangeArrowheads="1"/>
          </p:cNvSpPr>
          <p:nvPr/>
        </p:nvSpPr>
        <p:spPr bwMode="auto">
          <a:xfrm>
            <a:off x="1336675" y="1495425"/>
            <a:ext cx="7254875" cy="701675"/>
          </a:xfrm>
          <a:prstGeom prst="rect">
            <a:avLst/>
          </a:prstGeom>
          <a:noFill/>
          <a:ln w="9525">
            <a:noFill/>
            <a:miter lim="800000"/>
            <a:headEnd/>
            <a:tailEnd/>
          </a:ln>
          <a:effectLst/>
        </p:spPr>
        <p:txBody>
          <a:bodyPr>
            <a:spAutoFit/>
          </a:bodyPr>
          <a:lstStyle/>
          <a:p>
            <a:r>
              <a:rPr lang="en-US" sz="2000" b="1"/>
              <a:t>You can write a satisfying conclusion by using a variety of strategies. Click on the strategy you want to explore.</a:t>
            </a:r>
            <a:r>
              <a:rPr lang="en-US" sz="2000"/>
              <a:t> </a:t>
            </a:r>
          </a:p>
        </p:txBody>
      </p:sp>
      <p:sp>
        <p:nvSpPr>
          <p:cNvPr id="16389" name="Text Box 5">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16390" name="Text Box 6"/>
          <p:cNvSpPr txBox="1">
            <a:spLocks noChangeArrowheads="1"/>
          </p:cNvSpPr>
          <p:nvPr/>
        </p:nvSpPr>
        <p:spPr bwMode="auto">
          <a:xfrm>
            <a:off x="1670050" y="2535238"/>
            <a:ext cx="636588" cy="260350"/>
          </a:xfrm>
          <a:prstGeom prst="rect">
            <a:avLst/>
          </a:prstGeom>
          <a:noFill/>
          <a:ln w="9525">
            <a:noFill/>
            <a:miter lim="800000"/>
            <a:headEnd/>
            <a:tailEnd/>
          </a:ln>
          <a:effectLst/>
        </p:spPr>
        <p:txBody>
          <a:bodyPr>
            <a:spAutoFit/>
          </a:bodyPr>
          <a:lstStyle/>
          <a:p>
            <a:pPr>
              <a:spcBef>
                <a:spcPct val="50000"/>
              </a:spcBef>
            </a:pPr>
            <a:r>
              <a:rPr lang="en-US" sz="1100" b="1">
                <a:solidFill>
                  <a:srgbClr val="1E8AA1"/>
                </a:solidFill>
              </a:rPr>
              <a:t>MENU</a:t>
            </a:r>
          </a:p>
        </p:txBody>
      </p:sp>
      <p:sp>
        <p:nvSpPr>
          <p:cNvPr id="16392" name="Rectangle 8">
            <a:hlinkClick r:id="rId3" action="ppaction://hlinksldjump"/>
          </p:cNvPr>
          <p:cNvSpPr>
            <a:spLocks noChangeArrowheads="1"/>
          </p:cNvSpPr>
          <p:nvPr/>
        </p:nvSpPr>
        <p:spPr bwMode="auto">
          <a:xfrm>
            <a:off x="1754188" y="3086100"/>
            <a:ext cx="4365625" cy="355600"/>
          </a:xfrm>
          <a:prstGeom prst="rect">
            <a:avLst/>
          </a:prstGeom>
          <a:noFill/>
          <a:ln w="12700">
            <a:noFill/>
            <a:miter lim="800000"/>
            <a:headEnd/>
            <a:tailEnd/>
          </a:ln>
          <a:effectLst/>
        </p:spPr>
        <p:txBody>
          <a:bodyPr wrap="none" anchor="ctr"/>
          <a:lstStyle/>
          <a:p>
            <a:endParaRPr lang="en-US"/>
          </a:p>
        </p:txBody>
      </p:sp>
      <p:sp>
        <p:nvSpPr>
          <p:cNvPr id="16393" name="Rectangle 9">
            <a:hlinkClick r:id="rId4" action="ppaction://hlinksldjump"/>
          </p:cNvPr>
          <p:cNvSpPr>
            <a:spLocks noChangeArrowheads="1"/>
          </p:cNvSpPr>
          <p:nvPr/>
        </p:nvSpPr>
        <p:spPr bwMode="auto">
          <a:xfrm>
            <a:off x="1725613" y="3467100"/>
            <a:ext cx="4365625" cy="355600"/>
          </a:xfrm>
          <a:prstGeom prst="rect">
            <a:avLst/>
          </a:prstGeom>
          <a:noFill/>
          <a:ln w="12700">
            <a:noFill/>
            <a:miter lim="800000"/>
            <a:headEnd/>
            <a:tailEnd/>
          </a:ln>
          <a:effectLst/>
        </p:spPr>
        <p:txBody>
          <a:bodyPr wrap="none" anchor="ctr"/>
          <a:lstStyle/>
          <a:p>
            <a:endParaRPr lang="en-US"/>
          </a:p>
        </p:txBody>
      </p:sp>
      <p:sp>
        <p:nvSpPr>
          <p:cNvPr id="16394" name="Rectangle 10">
            <a:hlinkClick r:id="rId5" action="ppaction://hlinksldjump"/>
          </p:cNvPr>
          <p:cNvSpPr>
            <a:spLocks noChangeArrowheads="1"/>
          </p:cNvSpPr>
          <p:nvPr/>
        </p:nvSpPr>
        <p:spPr bwMode="auto">
          <a:xfrm>
            <a:off x="1720850" y="3848100"/>
            <a:ext cx="4365625" cy="355600"/>
          </a:xfrm>
          <a:prstGeom prst="rect">
            <a:avLst/>
          </a:prstGeom>
          <a:noFill/>
          <a:ln w="12700">
            <a:noFill/>
            <a:miter lim="800000"/>
            <a:headEnd/>
            <a:tailEnd/>
          </a:ln>
          <a:effectLst/>
        </p:spPr>
        <p:txBody>
          <a:bodyPr wrap="none" anchor="ctr"/>
          <a:lstStyle/>
          <a:p>
            <a:endParaRPr lang="en-US"/>
          </a:p>
        </p:txBody>
      </p:sp>
      <p:sp>
        <p:nvSpPr>
          <p:cNvPr id="16395" name="Rectangle 11">
            <a:hlinkClick r:id="rId6" action="ppaction://hlinksldjump"/>
          </p:cNvPr>
          <p:cNvSpPr>
            <a:spLocks noChangeArrowheads="1"/>
          </p:cNvSpPr>
          <p:nvPr/>
        </p:nvSpPr>
        <p:spPr bwMode="auto">
          <a:xfrm>
            <a:off x="1701800" y="4610100"/>
            <a:ext cx="4365625" cy="355600"/>
          </a:xfrm>
          <a:prstGeom prst="rect">
            <a:avLst/>
          </a:prstGeom>
          <a:noFill/>
          <a:ln w="12700">
            <a:noFill/>
            <a:miter lim="800000"/>
            <a:headEnd/>
            <a:tailEnd/>
          </a:ln>
          <a:effectLst/>
        </p:spPr>
        <p:txBody>
          <a:bodyPr wrap="none" anchor="ctr"/>
          <a:lstStyle/>
          <a:p>
            <a:endParaRPr lang="en-US"/>
          </a:p>
        </p:txBody>
      </p:sp>
      <p:sp>
        <p:nvSpPr>
          <p:cNvPr id="16396" name="Rectangle 12">
            <a:hlinkClick r:id="rId7" action="ppaction://hlinksldjump"/>
          </p:cNvPr>
          <p:cNvSpPr>
            <a:spLocks noChangeArrowheads="1"/>
          </p:cNvSpPr>
          <p:nvPr/>
        </p:nvSpPr>
        <p:spPr bwMode="auto">
          <a:xfrm>
            <a:off x="1720850" y="4254500"/>
            <a:ext cx="4365625" cy="355600"/>
          </a:xfrm>
          <a:prstGeom prst="rect">
            <a:avLst/>
          </a:prstGeom>
          <a:noFill/>
          <a:ln w="12700">
            <a:noFill/>
            <a:miter lim="800000"/>
            <a:headEnd/>
            <a:tailEnd/>
          </a:ln>
          <a:effectLst/>
        </p:spPr>
        <p:txBody>
          <a:bodyPr wrap="none" anchor="ctr"/>
          <a:lstStyle/>
          <a:p>
            <a:endParaRPr lang="en-US"/>
          </a:p>
        </p:txBody>
      </p:sp>
      <p:sp>
        <p:nvSpPr>
          <p:cNvPr id="16397" name="Text Box 13"/>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16398" name="Text Box 14">
            <a:hlinkClick r:id="rId8"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16400" name="Rectangle 16">
            <a:hlinkClick r:id="rId9" action="ppaction://hlinksldjump"/>
          </p:cNvPr>
          <p:cNvSpPr>
            <a:spLocks noChangeArrowheads="1"/>
          </p:cNvSpPr>
          <p:nvPr/>
        </p:nvSpPr>
        <p:spPr bwMode="auto">
          <a:xfrm>
            <a:off x="1600200" y="2743200"/>
            <a:ext cx="4365625" cy="355600"/>
          </a:xfrm>
          <a:prstGeom prst="rect">
            <a:avLst/>
          </a:prstGeom>
          <a:noFill/>
          <a:ln w="12700">
            <a:noFill/>
            <a:miter lim="800000"/>
            <a:headEnd/>
            <a:tailEnd/>
          </a:ln>
          <a:effectLst/>
        </p:spPr>
        <p:txBody>
          <a:bodyPr wrap="none" anchor="ctr"/>
          <a:lstStyle/>
          <a:p>
            <a:endParaRPr lang="en-US"/>
          </a:p>
        </p:txBody>
      </p:sp>
      <p:sp>
        <p:nvSpPr>
          <p:cNvPr id="16401" name="Text Box 17">
            <a:hlinkClick r:id="rId9" action="ppaction://hlinksldjump"/>
          </p:cNvPr>
          <p:cNvSpPr txBox="1">
            <a:spLocks noChangeArrowheads="1"/>
          </p:cNvSpPr>
          <p:nvPr/>
        </p:nvSpPr>
        <p:spPr bwMode="auto">
          <a:xfrm>
            <a:off x="1485900" y="2705100"/>
            <a:ext cx="3975100" cy="396875"/>
          </a:xfrm>
          <a:prstGeom prst="rect">
            <a:avLst/>
          </a:prstGeom>
          <a:noFill/>
          <a:ln w="9525">
            <a:noFill/>
            <a:miter lim="800000"/>
            <a:headEnd/>
            <a:tailEnd/>
          </a:ln>
          <a:effectLst/>
        </p:spPr>
        <p:txBody>
          <a:bodyPr>
            <a:spAutoFit/>
          </a:bodyPr>
          <a:lstStyle/>
          <a:p>
            <a:pPr indent="174625">
              <a:spcBef>
                <a:spcPct val="50000"/>
              </a:spcBef>
              <a:buClr>
                <a:srgbClr val="006696"/>
              </a:buClr>
              <a:buFontTx/>
              <a:buChar char="•"/>
            </a:pPr>
            <a:r>
              <a:rPr lang="en-US" sz="2000" b="1"/>
              <a:t>Restate the Main Idea</a:t>
            </a:r>
          </a:p>
        </p:txBody>
      </p:sp>
      <p:sp>
        <p:nvSpPr>
          <p:cNvPr id="16402" name="Text Box 18">
            <a:hlinkClick r:id="rId3" action="ppaction://hlinksldjump"/>
          </p:cNvPr>
          <p:cNvSpPr txBox="1">
            <a:spLocks noChangeArrowheads="1"/>
          </p:cNvSpPr>
          <p:nvPr/>
        </p:nvSpPr>
        <p:spPr bwMode="auto">
          <a:xfrm>
            <a:off x="1485900" y="3082925"/>
            <a:ext cx="4229100" cy="396875"/>
          </a:xfrm>
          <a:prstGeom prst="rect">
            <a:avLst/>
          </a:prstGeom>
          <a:noFill/>
          <a:ln w="9525">
            <a:noFill/>
            <a:miter lim="800000"/>
            <a:headEnd/>
            <a:tailEnd/>
          </a:ln>
          <a:effectLst/>
        </p:spPr>
        <p:txBody>
          <a:bodyPr>
            <a:spAutoFit/>
          </a:bodyPr>
          <a:lstStyle/>
          <a:p>
            <a:pPr indent="174625">
              <a:spcBef>
                <a:spcPct val="50000"/>
              </a:spcBef>
              <a:buClr>
                <a:srgbClr val="006696"/>
              </a:buClr>
              <a:buFontTx/>
              <a:buChar char="•"/>
            </a:pPr>
            <a:r>
              <a:rPr lang="en-US" sz="2000" b="1"/>
              <a:t>Summarize the Major Points</a:t>
            </a:r>
          </a:p>
        </p:txBody>
      </p:sp>
      <p:sp>
        <p:nvSpPr>
          <p:cNvPr id="16403" name="Text Box 19">
            <a:hlinkClick r:id="rId4" action="ppaction://hlinksldjump"/>
          </p:cNvPr>
          <p:cNvSpPr txBox="1">
            <a:spLocks noChangeArrowheads="1"/>
          </p:cNvSpPr>
          <p:nvPr/>
        </p:nvSpPr>
        <p:spPr bwMode="auto">
          <a:xfrm>
            <a:off x="1485900" y="3467100"/>
            <a:ext cx="3975100" cy="396875"/>
          </a:xfrm>
          <a:prstGeom prst="rect">
            <a:avLst/>
          </a:prstGeom>
          <a:noFill/>
          <a:ln w="9525">
            <a:noFill/>
            <a:miter lim="800000"/>
            <a:headEnd/>
            <a:tailEnd/>
          </a:ln>
          <a:effectLst/>
        </p:spPr>
        <p:txBody>
          <a:bodyPr>
            <a:spAutoFit/>
          </a:bodyPr>
          <a:lstStyle/>
          <a:p>
            <a:pPr indent="174625">
              <a:spcBef>
                <a:spcPct val="50000"/>
              </a:spcBef>
              <a:buClr>
                <a:srgbClr val="006696"/>
              </a:buClr>
              <a:buFontTx/>
              <a:buChar char="•"/>
            </a:pPr>
            <a:r>
              <a:rPr lang="en-US" sz="2000" b="1"/>
              <a:t>Issue a Call to Action</a:t>
            </a:r>
          </a:p>
        </p:txBody>
      </p:sp>
      <p:sp>
        <p:nvSpPr>
          <p:cNvPr id="16404" name="Text Box 20">
            <a:hlinkClick r:id="rId5" action="ppaction://hlinksldjump"/>
          </p:cNvPr>
          <p:cNvSpPr txBox="1">
            <a:spLocks noChangeArrowheads="1"/>
          </p:cNvSpPr>
          <p:nvPr/>
        </p:nvSpPr>
        <p:spPr bwMode="auto">
          <a:xfrm>
            <a:off x="1485900" y="3844925"/>
            <a:ext cx="3975100" cy="396875"/>
          </a:xfrm>
          <a:prstGeom prst="rect">
            <a:avLst/>
          </a:prstGeom>
          <a:noFill/>
          <a:ln w="9525">
            <a:noFill/>
            <a:miter lim="800000"/>
            <a:headEnd/>
            <a:tailEnd/>
          </a:ln>
          <a:effectLst/>
        </p:spPr>
        <p:txBody>
          <a:bodyPr>
            <a:spAutoFit/>
          </a:bodyPr>
          <a:lstStyle/>
          <a:p>
            <a:pPr indent="174625">
              <a:spcBef>
                <a:spcPct val="50000"/>
              </a:spcBef>
              <a:buClr>
                <a:srgbClr val="006696"/>
              </a:buClr>
              <a:buFontTx/>
              <a:buChar char="•"/>
            </a:pPr>
            <a:r>
              <a:rPr lang="en-US" sz="2000" b="1"/>
              <a:t>State the Significance</a:t>
            </a:r>
          </a:p>
        </p:txBody>
      </p:sp>
      <p:sp>
        <p:nvSpPr>
          <p:cNvPr id="16405" name="Text Box 21">
            <a:hlinkClick r:id="rId7" action="ppaction://hlinksldjump"/>
          </p:cNvPr>
          <p:cNvSpPr txBox="1">
            <a:spLocks noChangeArrowheads="1"/>
          </p:cNvSpPr>
          <p:nvPr/>
        </p:nvSpPr>
        <p:spPr bwMode="auto">
          <a:xfrm>
            <a:off x="1485900" y="4225925"/>
            <a:ext cx="3975100" cy="396875"/>
          </a:xfrm>
          <a:prstGeom prst="rect">
            <a:avLst/>
          </a:prstGeom>
          <a:noFill/>
          <a:ln w="9525">
            <a:noFill/>
            <a:miter lim="800000"/>
            <a:headEnd/>
            <a:tailEnd/>
          </a:ln>
          <a:effectLst/>
        </p:spPr>
        <p:txBody>
          <a:bodyPr>
            <a:spAutoFit/>
          </a:bodyPr>
          <a:lstStyle/>
          <a:p>
            <a:pPr indent="174625">
              <a:spcBef>
                <a:spcPct val="50000"/>
              </a:spcBef>
              <a:buClr>
                <a:srgbClr val="006696"/>
              </a:buClr>
              <a:buFontTx/>
              <a:buChar char="•"/>
            </a:pPr>
            <a:r>
              <a:rPr lang="en-US" sz="2000" b="1"/>
              <a:t>Ask a Question</a:t>
            </a:r>
          </a:p>
        </p:txBody>
      </p:sp>
      <p:sp>
        <p:nvSpPr>
          <p:cNvPr id="16406" name="Text Box 22">
            <a:hlinkClick r:id="rId6" action="ppaction://hlinksldjump"/>
          </p:cNvPr>
          <p:cNvSpPr txBox="1">
            <a:spLocks noChangeArrowheads="1"/>
          </p:cNvSpPr>
          <p:nvPr/>
        </p:nvSpPr>
        <p:spPr bwMode="auto">
          <a:xfrm>
            <a:off x="1485900" y="4606925"/>
            <a:ext cx="3975100" cy="396875"/>
          </a:xfrm>
          <a:prstGeom prst="rect">
            <a:avLst/>
          </a:prstGeom>
          <a:noFill/>
          <a:ln w="9525">
            <a:noFill/>
            <a:miter lim="800000"/>
            <a:headEnd/>
            <a:tailEnd/>
          </a:ln>
          <a:effectLst/>
        </p:spPr>
        <p:txBody>
          <a:bodyPr>
            <a:spAutoFit/>
          </a:bodyPr>
          <a:lstStyle/>
          <a:p>
            <a:pPr indent="174625">
              <a:spcBef>
                <a:spcPct val="50000"/>
              </a:spcBef>
              <a:buClr>
                <a:srgbClr val="006696"/>
              </a:buClr>
              <a:buFontTx/>
              <a:buChar char="•"/>
            </a:pPr>
            <a:r>
              <a:rPr lang="en-US" sz="2000" b="1"/>
              <a:t>Make a Prediction</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p:cTn id="7" dur="500" fill="hold"/>
                                        <p:tgtEl>
                                          <p:spTgt spid="16387"/>
                                        </p:tgtEl>
                                        <p:attrNameLst>
                                          <p:attrName>ppt_w</p:attrName>
                                        </p:attrNameLst>
                                      </p:cBhvr>
                                      <p:tavLst>
                                        <p:tav tm="0">
                                          <p:val>
                                            <p:fltVal val="0"/>
                                          </p:val>
                                        </p:tav>
                                        <p:tav tm="100000">
                                          <p:val>
                                            <p:strVal val="#ppt_w"/>
                                          </p:val>
                                        </p:tav>
                                      </p:tavLst>
                                    </p:anim>
                                    <p:anim calcmode="lin" valueType="num">
                                      <p:cBhvr>
                                        <p:cTn id="8" dur="500" fill="hold"/>
                                        <p:tgtEl>
                                          <p:spTgt spid="1638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1000"/>
                                  </p:stCondLst>
                                  <p:childTnLst>
                                    <p:set>
                                      <p:cBhvr>
                                        <p:cTn id="11" dur="1" fill="hold">
                                          <p:stCondLst>
                                            <p:cond delay="0"/>
                                          </p:stCondLst>
                                        </p:cTn>
                                        <p:tgtEl>
                                          <p:spTgt spid="16390"/>
                                        </p:tgtEl>
                                        <p:attrNameLst>
                                          <p:attrName>style.visibility</p:attrName>
                                        </p:attrNameLst>
                                      </p:cBhvr>
                                      <p:to>
                                        <p:strVal val="visible"/>
                                      </p:to>
                                    </p:set>
                                    <p:animEffect transition="in" filter="wipe(up)">
                                      <p:cBhvr>
                                        <p:cTn id="12" dur="500"/>
                                        <p:tgtEl>
                                          <p:spTgt spid="16390"/>
                                        </p:tgtEl>
                                      </p:cBhvr>
                                    </p:animEffect>
                                  </p:childTnLst>
                                </p:cTn>
                              </p:par>
                            </p:childTnLst>
                          </p:cTn>
                        </p:par>
                        <p:par>
                          <p:cTn id="13" fill="hold">
                            <p:stCondLst>
                              <p:cond delay="2000"/>
                            </p:stCondLst>
                            <p:childTnLst>
                              <p:par>
                                <p:cTn id="14" presetID="2" presetClass="entr" presetSubtype="8" fill="hold" grpId="0" nodeType="afterEffect">
                                  <p:stCondLst>
                                    <p:cond delay="1000"/>
                                  </p:stCondLst>
                                  <p:childTnLst>
                                    <p:set>
                                      <p:cBhvr>
                                        <p:cTn id="15" dur="1" fill="hold">
                                          <p:stCondLst>
                                            <p:cond delay="0"/>
                                          </p:stCondLst>
                                        </p:cTn>
                                        <p:tgtEl>
                                          <p:spTgt spid="16401"/>
                                        </p:tgtEl>
                                        <p:attrNameLst>
                                          <p:attrName>style.visibility</p:attrName>
                                        </p:attrNameLst>
                                      </p:cBhvr>
                                      <p:to>
                                        <p:strVal val="visible"/>
                                      </p:to>
                                    </p:set>
                                    <p:anim calcmode="lin" valueType="num">
                                      <p:cBhvr additive="base">
                                        <p:cTn id="16" dur="500" fill="hold"/>
                                        <p:tgtEl>
                                          <p:spTgt spid="16401"/>
                                        </p:tgtEl>
                                        <p:attrNameLst>
                                          <p:attrName>ppt_x</p:attrName>
                                        </p:attrNameLst>
                                      </p:cBhvr>
                                      <p:tavLst>
                                        <p:tav tm="0">
                                          <p:val>
                                            <p:strVal val="0-#ppt_w/2"/>
                                          </p:val>
                                        </p:tav>
                                        <p:tav tm="100000">
                                          <p:val>
                                            <p:strVal val="#ppt_x"/>
                                          </p:val>
                                        </p:tav>
                                      </p:tavLst>
                                    </p:anim>
                                    <p:anim calcmode="lin" valueType="num">
                                      <p:cBhvr additive="base">
                                        <p:cTn id="17" dur="500" fill="hold"/>
                                        <p:tgtEl>
                                          <p:spTgt spid="16401"/>
                                        </p:tgtEl>
                                        <p:attrNameLst>
                                          <p:attrName>ppt_y</p:attrName>
                                        </p:attrNameLst>
                                      </p:cBhvr>
                                      <p:tavLst>
                                        <p:tav tm="0">
                                          <p:val>
                                            <p:strVal val="#ppt_y"/>
                                          </p:val>
                                        </p:tav>
                                        <p:tav tm="100000">
                                          <p:val>
                                            <p:strVal val="#ppt_y"/>
                                          </p:val>
                                        </p:tav>
                                      </p:tavLst>
                                    </p:anim>
                                  </p:childTnLst>
                                </p:cTn>
                              </p:par>
                            </p:childTnLst>
                          </p:cTn>
                        </p:par>
                        <p:par>
                          <p:cTn id="18" fill="hold">
                            <p:stCondLst>
                              <p:cond delay="3500"/>
                            </p:stCondLst>
                            <p:childTnLst>
                              <p:par>
                                <p:cTn id="19" presetID="2" presetClass="entr" presetSubtype="8" fill="hold" grpId="0" nodeType="afterEffect">
                                  <p:stCondLst>
                                    <p:cond delay="1000"/>
                                  </p:stCondLst>
                                  <p:childTnLst>
                                    <p:set>
                                      <p:cBhvr>
                                        <p:cTn id="20" dur="1" fill="hold">
                                          <p:stCondLst>
                                            <p:cond delay="0"/>
                                          </p:stCondLst>
                                        </p:cTn>
                                        <p:tgtEl>
                                          <p:spTgt spid="16402"/>
                                        </p:tgtEl>
                                        <p:attrNameLst>
                                          <p:attrName>style.visibility</p:attrName>
                                        </p:attrNameLst>
                                      </p:cBhvr>
                                      <p:to>
                                        <p:strVal val="visible"/>
                                      </p:to>
                                    </p:set>
                                    <p:anim calcmode="lin" valueType="num">
                                      <p:cBhvr additive="base">
                                        <p:cTn id="21" dur="500" fill="hold"/>
                                        <p:tgtEl>
                                          <p:spTgt spid="16402"/>
                                        </p:tgtEl>
                                        <p:attrNameLst>
                                          <p:attrName>ppt_x</p:attrName>
                                        </p:attrNameLst>
                                      </p:cBhvr>
                                      <p:tavLst>
                                        <p:tav tm="0">
                                          <p:val>
                                            <p:strVal val="0-#ppt_w/2"/>
                                          </p:val>
                                        </p:tav>
                                        <p:tav tm="100000">
                                          <p:val>
                                            <p:strVal val="#ppt_x"/>
                                          </p:val>
                                        </p:tav>
                                      </p:tavLst>
                                    </p:anim>
                                    <p:anim calcmode="lin" valueType="num">
                                      <p:cBhvr additive="base">
                                        <p:cTn id="22" dur="500" fill="hold"/>
                                        <p:tgtEl>
                                          <p:spTgt spid="16402"/>
                                        </p:tgtEl>
                                        <p:attrNameLst>
                                          <p:attrName>ppt_y</p:attrName>
                                        </p:attrNameLst>
                                      </p:cBhvr>
                                      <p:tavLst>
                                        <p:tav tm="0">
                                          <p:val>
                                            <p:strVal val="#ppt_y"/>
                                          </p:val>
                                        </p:tav>
                                        <p:tav tm="100000">
                                          <p:val>
                                            <p:strVal val="#ppt_y"/>
                                          </p:val>
                                        </p:tav>
                                      </p:tavLst>
                                    </p:anim>
                                  </p:childTnLst>
                                </p:cTn>
                              </p:par>
                            </p:childTnLst>
                          </p:cTn>
                        </p:par>
                        <p:par>
                          <p:cTn id="23" fill="hold">
                            <p:stCondLst>
                              <p:cond delay="5000"/>
                            </p:stCondLst>
                            <p:childTnLst>
                              <p:par>
                                <p:cTn id="24" presetID="2" presetClass="entr" presetSubtype="8" fill="hold" grpId="0" nodeType="afterEffect">
                                  <p:stCondLst>
                                    <p:cond delay="1000"/>
                                  </p:stCondLst>
                                  <p:childTnLst>
                                    <p:set>
                                      <p:cBhvr>
                                        <p:cTn id="25" dur="1" fill="hold">
                                          <p:stCondLst>
                                            <p:cond delay="0"/>
                                          </p:stCondLst>
                                        </p:cTn>
                                        <p:tgtEl>
                                          <p:spTgt spid="16403"/>
                                        </p:tgtEl>
                                        <p:attrNameLst>
                                          <p:attrName>style.visibility</p:attrName>
                                        </p:attrNameLst>
                                      </p:cBhvr>
                                      <p:to>
                                        <p:strVal val="visible"/>
                                      </p:to>
                                    </p:set>
                                    <p:anim calcmode="lin" valueType="num">
                                      <p:cBhvr additive="base">
                                        <p:cTn id="26" dur="500" fill="hold"/>
                                        <p:tgtEl>
                                          <p:spTgt spid="16403"/>
                                        </p:tgtEl>
                                        <p:attrNameLst>
                                          <p:attrName>ppt_x</p:attrName>
                                        </p:attrNameLst>
                                      </p:cBhvr>
                                      <p:tavLst>
                                        <p:tav tm="0">
                                          <p:val>
                                            <p:strVal val="0-#ppt_w/2"/>
                                          </p:val>
                                        </p:tav>
                                        <p:tav tm="100000">
                                          <p:val>
                                            <p:strVal val="#ppt_x"/>
                                          </p:val>
                                        </p:tav>
                                      </p:tavLst>
                                    </p:anim>
                                    <p:anim calcmode="lin" valueType="num">
                                      <p:cBhvr additive="base">
                                        <p:cTn id="27" dur="500" fill="hold"/>
                                        <p:tgtEl>
                                          <p:spTgt spid="16403"/>
                                        </p:tgtEl>
                                        <p:attrNameLst>
                                          <p:attrName>ppt_y</p:attrName>
                                        </p:attrNameLst>
                                      </p:cBhvr>
                                      <p:tavLst>
                                        <p:tav tm="0">
                                          <p:val>
                                            <p:strVal val="#ppt_y"/>
                                          </p:val>
                                        </p:tav>
                                        <p:tav tm="100000">
                                          <p:val>
                                            <p:strVal val="#ppt_y"/>
                                          </p:val>
                                        </p:tav>
                                      </p:tavLst>
                                    </p:anim>
                                  </p:childTnLst>
                                </p:cTn>
                              </p:par>
                            </p:childTnLst>
                          </p:cTn>
                        </p:par>
                        <p:par>
                          <p:cTn id="28" fill="hold">
                            <p:stCondLst>
                              <p:cond delay="6500"/>
                            </p:stCondLst>
                            <p:childTnLst>
                              <p:par>
                                <p:cTn id="29" presetID="2" presetClass="entr" presetSubtype="8" fill="hold" grpId="0" nodeType="afterEffect">
                                  <p:stCondLst>
                                    <p:cond delay="1000"/>
                                  </p:stCondLst>
                                  <p:childTnLst>
                                    <p:set>
                                      <p:cBhvr>
                                        <p:cTn id="30" dur="1" fill="hold">
                                          <p:stCondLst>
                                            <p:cond delay="0"/>
                                          </p:stCondLst>
                                        </p:cTn>
                                        <p:tgtEl>
                                          <p:spTgt spid="16404"/>
                                        </p:tgtEl>
                                        <p:attrNameLst>
                                          <p:attrName>style.visibility</p:attrName>
                                        </p:attrNameLst>
                                      </p:cBhvr>
                                      <p:to>
                                        <p:strVal val="visible"/>
                                      </p:to>
                                    </p:set>
                                    <p:anim calcmode="lin" valueType="num">
                                      <p:cBhvr additive="base">
                                        <p:cTn id="31" dur="500" fill="hold"/>
                                        <p:tgtEl>
                                          <p:spTgt spid="16404"/>
                                        </p:tgtEl>
                                        <p:attrNameLst>
                                          <p:attrName>ppt_x</p:attrName>
                                        </p:attrNameLst>
                                      </p:cBhvr>
                                      <p:tavLst>
                                        <p:tav tm="0">
                                          <p:val>
                                            <p:strVal val="0-#ppt_w/2"/>
                                          </p:val>
                                        </p:tav>
                                        <p:tav tm="100000">
                                          <p:val>
                                            <p:strVal val="#ppt_x"/>
                                          </p:val>
                                        </p:tav>
                                      </p:tavLst>
                                    </p:anim>
                                    <p:anim calcmode="lin" valueType="num">
                                      <p:cBhvr additive="base">
                                        <p:cTn id="32" dur="500" fill="hold"/>
                                        <p:tgtEl>
                                          <p:spTgt spid="16404"/>
                                        </p:tgtEl>
                                        <p:attrNameLst>
                                          <p:attrName>ppt_y</p:attrName>
                                        </p:attrNameLst>
                                      </p:cBhvr>
                                      <p:tavLst>
                                        <p:tav tm="0">
                                          <p:val>
                                            <p:strVal val="#ppt_y"/>
                                          </p:val>
                                        </p:tav>
                                        <p:tav tm="100000">
                                          <p:val>
                                            <p:strVal val="#ppt_y"/>
                                          </p:val>
                                        </p:tav>
                                      </p:tavLst>
                                    </p:anim>
                                  </p:childTnLst>
                                </p:cTn>
                              </p:par>
                            </p:childTnLst>
                          </p:cTn>
                        </p:par>
                        <p:par>
                          <p:cTn id="33" fill="hold">
                            <p:stCondLst>
                              <p:cond delay="8000"/>
                            </p:stCondLst>
                            <p:childTnLst>
                              <p:par>
                                <p:cTn id="34" presetID="2" presetClass="entr" presetSubtype="8" fill="hold" grpId="0" nodeType="afterEffect">
                                  <p:stCondLst>
                                    <p:cond delay="1000"/>
                                  </p:stCondLst>
                                  <p:childTnLst>
                                    <p:set>
                                      <p:cBhvr>
                                        <p:cTn id="35" dur="1" fill="hold">
                                          <p:stCondLst>
                                            <p:cond delay="0"/>
                                          </p:stCondLst>
                                        </p:cTn>
                                        <p:tgtEl>
                                          <p:spTgt spid="16405"/>
                                        </p:tgtEl>
                                        <p:attrNameLst>
                                          <p:attrName>style.visibility</p:attrName>
                                        </p:attrNameLst>
                                      </p:cBhvr>
                                      <p:to>
                                        <p:strVal val="visible"/>
                                      </p:to>
                                    </p:set>
                                    <p:anim calcmode="lin" valueType="num">
                                      <p:cBhvr additive="base">
                                        <p:cTn id="36" dur="500" fill="hold"/>
                                        <p:tgtEl>
                                          <p:spTgt spid="16405"/>
                                        </p:tgtEl>
                                        <p:attrNameLst>
                                          <p:attrName>ppt_x</p:attrName>
                                        </p:attrNameLst>
                                      </p:cBhvr>
                                      <p:tavLst>
                                        <p:tav tm="0">
                                          <p:val>
                                            <p:strVal val="0-#ppt_w/2"/>
                                          </p:val>
                                        </p:tav>
                                        <p:tav tm="100000">
                                          <p:val>
                                            <p:strVal val="#ppt_x"/>
                                          </p:val>
                                        </p:tav>
                                      </p:tavLst>
                                    </p:anim>
                                    <p:anim calcmode="lin" valueType="num">
                                      <p:cBhvr additive="base">
                                        <p:cTn id="37" dur="500" fill="hold"/>
                                        <p:tgtEl>
                                          <p:spTgt spid="16405"/>
                                        </p:tgtEl>
                                        <p:attrNameLst>
                                          <p:attrName>ppt_y</p:attrName>
                                        </p:attrNameLst>
                                      </p:cBhvr>
                                      <p:tavLst>
                                        <p:tav tm="0">
                                          <p:val>
                                            <p:strVal val="#ppt_y"/>
                                          </p:val>
                                        </p:tav>
                                        <p:tav tm="100000">
                                          <p:val>
                                            <p:strVal val="#ppt_y"/>
                                          </p:val>
                                        </p:tav>
                                      </p:tavLst>
                                    </p:anim>
                                  </p:childTnLst>
                                </p:cTn>
                              </p:par>
                            </p:childTnLst>
                          </p:cTn>
                        </p:par>
                        <p:par>
                          <p:cTn id="38" fill="hold">
                            <p:stCondLst>
                              <p:cond delay="9500"/>
                            </p:stCondLst>
                            <p:childTnLst>
                              <p:par>
                                <p:cTn id="39" presetID="2" presetClass="entr" presetSubtype="8" fill="hold" grpId="0" nodeType="afterEffect">
                                  <p:stCondLst>
                                    <p:cond delay="1000"/>
                                  </p:stCondLst>
                                  <p:childTnLst>
                                    <p:set>
                                      <p:cBhvr>
                                        <p:cTn id="40" dur="1" fill="hold">
                                          <p:stCondLst>
                                            <p:cond delay="0"/>
                                          </p:stCondLst>
                                        </p:cTn>
                                        <p:tgtEl>
                                          <p:spTgt spid="16406"/>
                                        </p:tgtEl>
                                        <p:attrNameLst>
                                          <p:attrName>style.visibility</p:attrName>
                                        </p:attrNameLst>
                                      </p:cBhvr>
                                      <p:to>
                                        <p:strVal val="visible"/>
                                      </p:to>
                                    </p:set>
                                    <p:anim calcmode="lin" valueType="num">
                                      <p:cBhvr additive="base">
                                        <p:cTn id="41" dur="500" fill="hold"/>
                                        <p:tgtEl>
                                          <p:spTgt spid="16406"/>
                                        </p:tgtEl>
                                        <p:attrNameLst>
                                          <p:attrName>ppt_x</p:attrName>
                                        </p:attrNameLst>
                                      </p:cBhvr>
                                      <p:tavLst>
                                        <p:tav tm="0">
                                          <p:val>
                                            <p:strVal val="0-#ppt_w/2"/>
                                          </p:val>
                                        </p:tav>
                                        <p:tav tm="100000">
                                          <p:val>
                                            <p:strVal val="#ppt_x"/>
                                          </p:val>
                                        </p:tav>
                                      </p:tavLst>
                                    </p:anim>
                                    <p:anim calcmode="lin" valueType="num">
                                      <p:cBhvr additive="base">
                                        <p:cTn id="42" dur="500" fill="hold"/>
                                        <p:tgtEl>
                                          <p:spTgt spid="164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P spid="16390" grpId="0" autoUpdateAnimBg="0"/>
      <p:bldP spid="16401" grpId="0"/>
      <p:bldP spid="16402" grpId="0"/>
      <p:bldP spid="16403" grpId="0"/>
      <p:bldP spid="16404" grpId="0"/>
      <p:bldP spid="16405" grpId="0"/>
      <p:bldP spid="1640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standardactivityscree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0483" name="Text Box 3">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0484" name="Text Box 4">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0485" name="Text Box 5"/>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20486" name="Text Box 6"/>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Restate the Main Idea</a:t>
            </a:r>
            <a:endParaRPr lang="en-US" sz="3200">
              <a:solidFill>
                <a:srgbClr val="C20000"/>
              </a:solidFill>
            </a:endParaRPr>
          </a:p>
        </p:txBody>
      </p:sp>
      <p:sp>
        <p:nvSpPr>
          <p:cNvPr id="20487" name="Text Box 7"/>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Restate the main idea to reinforce the topic in the reader’s mind.</a:t>
            </a:r>
            <a:endParaRPr lang="en-US"/>
          </a:p>
        </p:txBody>
      </p:sp>
      <p:sp>
        <p:nvSpPr>
          <p:cNvPr id="20488" name="Text Box 8">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20489" name="Group 9"/>
          <p:cNvGrpSpPr>
            <a:grpSpLocks/>
          </p:cNvGrpSpPr>
          <p:nvPr/>
        </p:nvGrpSpPr>
        <p:grpSpPr bwMode="auto">
          <a:xfrm>
            <a:off x="6565900" y="6086475"/>
            <a:ext cx="2578100" cy="771525"/>
            <a:chOff x="4136" y="3834"/>
            <a:chExt cx="1624" cy="486"/>
          </a:xfrm>
        </p:grpSpPr>
        <p:pic>
          <p:nvPicPr>
            <p:cNvPr id="20490"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20491"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Continue…</a:t>
              </a:r>
              <a:endParaRPr lang="en-US" sz="1400">
                <a:solidFill>
                  <a:srgbClr val="1E8AA1"/>
                </a:solidFill>
              </a:endParaRPr>
            </a:p>
          </p:txBody>
        </p:sp>
        <p:sp>
          <p:nvSpPr>
            <p:cNvPr id="20492"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a:p>
          </p:txBody>
        </p:sp>
      </p:grpSp>
      <p:sp>
        <p:nvSpPr>
          <p:cNvPr id="20493" name="Rectangle 13">
            <a:hlinkClick r:id="" action="ppaction://hlinkshowjump?jump=nextslide"/>
          </p:cNvPr>
          <p:cNvSpPr>
            <a:spLocks noChangeArrowheads="1"/>
          </p:cNvSpPr>
          <p:nvPr/>
        </p:nvSpPr>
        <p:spPr bwMode="auto">
          <a:xfrm>
            <a:off x="7010400" y="6172200"/>
            <a:ext cx="21336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500" fill="hold"/>
                                        <p:tgtEl>
                                          <p:spTgt spid="20486"/>
                                        </p:tgtEl>
                                        <p:attrNameLst>
                                          <p:attrName>ppt_x</p:attrName>
                                        </p:attrNameLst>
                                      </p:cBhvr>
                                      <p:tavLst>
                                        <p:tav tm="0">
                                          <p:val>
                                            <p:strVal val="#ppt_x-#ppt_w/2"/>
                                          </p:val>
                                        </p:tav>
                                        <p:tav tm="100000">
                                          <p:val>
                                            <p:strVal val="#ppt_x"/>
                                          </p:val>
                                        </p:tav>
                                      </p:tavLst>
                                    </p:anim>
                                    <p:anim calcmode="lin" valueType="num">
                                      <p:cBhvr>
                                        <p:cTn id="8" dur="500" fill="hold"/>
                                        <p:tgtEl>
                                          <p:spTgt spid="20486"/>
                                        </p:tgtEl>
                                        <p:attrNameLst>
                                          <p:attrName>ppt_y</p:attrName>
                                        </p:attrNameLst>
                                      </p:cBhvr>
                                      <p:tavLst>
                                        <p:tav tm="0">
                                          <p:val>
                                            <p:strVal val="#ppt_y"/>
                                          </p:val>
                                        </p:tav>
                                        <p:tav tm="100000">
                                          <p:val>
                                            <p:strVal val="#ppt_y"/>
                                          </p:val>
                                        </p:tav>
                                      </p:tavLst>
                                    </p:anim>
                                    <p:anim calcmode="lin" valueType="num">
                                      <p:cBhvr>
                                        <p:cTn id="9" dur="500" fill="hold"/>
                                        <p:tgtEl>
                                          <p:spTgt spid="20486"/>
                                        </p:tgtEl>
                                        <p:attrNameLst>
                                          <p:attrName>ppt_w</p:attrName>
                                        </p:attrNameLst>
                                      </p:cBhvr>
                                      <p:tavLst>
                                        <p:tav tm="0">
                                          <p:val>
                                            <p:fltVal val="0"/>
                                          </p:val>
                                        </p:tav>
                                        <p:tav tm="100000">
                                          <p:val>
                                            <p:strVal val="#ppt_w"/>
                                          </p:val>
                                        </p:tav>
                                      </p:tavLst>
                                    </p:anim>
                                    <p:anim calcmode="lin" valueType="num">
                                      <p:cBhvr>
                                        <p:cTn id="10" dur="500" fill="hold"/>
                                        <p:tgtEl>
                                          <p:spTgt spid="20486"/>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20487"/>
                                        </p:tgtEl>
                                        <p:attrNameLst>
                                          <p:attrName>style.visibility</p:attrName>
                                        </p:attrNameLst>
                                      </p:cBhvr>
                                      <p:to>
                                        <p:strVal val="visible"/>
                                      </p:to>
                                    </p:set>
                                    <p:anim calcmode="lin" valueType="num">
                                      <p:cBhvr>
                                        <p:cTn id="14" dur="500" fill="hold"/>
                                        <p:tgtEl>
                                          <p:spTgt spid="20487"/>
                                        </p:tgtEl>
                                        <p:attrNameLst>
                                          <p:attrName>ppt_w</p:attrName>
                                        </p:attrNameLst>
                                      </p:cBhvr>
                                      <p:tavLst>
                                        <p:tav tm="0">
                                          <p:val>
                                            <p:fltVal val="0"/>
                                          </p:val>
                                        </p:tav>
                                        <p:tav tm="100000">
                                          <p:val>
                                            <p:strVal val="#ppt_w"/>
                                          </p:val>
                                        </p:tav>
                                      </p:tavLst>
                                    </p:anim>
                                    <p:anim calcmode="lin" valueType="num">
                                      <p:cBhvr>
                                        <p:cTn id="15" dur="500" fill="hold"/>
                                        <p:tgtEl>
                                          <p:spTgt spid="20487"/>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20489"/>
                                        </p:tgtEl>
                                        <p:attrNameLst>
                                          <p:attrName>style.visibility</p:attrName>
                                        </p:attrNameLst>
                                      </p:cBhvr>
                                      <p:to>
                                        <p:strVal val="visible"/>
                                      </p:to>
                                    </p:set>
                                    <p:animEffect transition="in" filter="wipe(left)">
                                      <p:cBhvr>
                                        <p:cTn id="19" dur="500"/>
                                        <p:tgtEl>
                                          <p:spTgt spid="20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autoUpdateAnimBg="0"/>
      <p:bldP spid="2048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1507" name="Text Box 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21508"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1509" name="Text Box 5">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1510" name="Text Box 6"/>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21511" name="Text Box 7"/>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Restate the Main Idea</a:t>
            </a:r>
            <a:endParaRPr lang="en-US" sz="3200">
              <a:solidFill>
                <a:srgbClr val="C20000"/>
              </a:solidFill>
            </a:endParaRPr>
          </a:p>
        </p:txBody>
      </p:sp>
      <p:sp>
        <p:nvSpPr>
          <p:cNvPr id="21512" name="Text Box 8"/>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Restate the main idea to reinforce the topic in the reader’s mind.</a:t>
            </a:r>
          </a:p>
        </p:txBody>
      </p:sp>
      <p:sp>
        <p:nvSpPr>
          <p:cNvPr id="21513" name="Text Box 9">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grpSp>
        <p:nvGrpSpPr>
          <p:cNvPr id="21521" name="Group 17"/>
          <p:cNvGrpSpPr>
            <a:grpSpLocks/>
          </p:cNvGrpSpPr>
          <p:nvPr/>
        </p:nvGrpSpPr>
        <p:grpSpPr bwMode="auto">
          <a:xfrm>
            <a:off x="1323975" y="2757488"/>
            <a:ext cx="6829425" cy="2525712"/>
            <a:chOff x="834" y="1737"/>
            <a:chExt cx="4302" cy="1591"/>
          </a:xfrm>
        </p:grpSpPr>
        <p:sp>
          <p:nvSpPr>
            <p:cNvPr id="21515" name="Text Box 11"/>
            <p:cNvSpPr txBox="1">
              <a:spLocks noChangeArrowheads="1"/>
            </p:cNvSpPr>
            <p:nvPr/>
          </p:nvSpPr>
          <p:spPr bwMode="auto">
            <a:xfrm>
              <a:off x="834" y="1737"/>
              <a:ext cx="4144" cy="404"/>
            </a:xfrm>
            <a:prstGeom prst="rect">
              <a:avLst/>
            </a:prstGeom>
            <a:noFill/>
            <a:ln w="9525">
              <a:noFill/>
              <a:miter lim="800000"/>
              <a:headEnd/>
              <a:tailEnd/>
            </a:ln>
            <a:effectLst/>
          </p:spPr>
          <p:txBody>
            <a:bodyPr>
              <a:spAutoFit/>
            </a:bodyPr>
            <a:lstStyle/>
            <a:p>
              <a:r>
                <a:rPr lang="en-US" b="1">
                  <a:solidFill>
                    <a:srgbClr val="026696"/>
                  </a:solidFill>
                </a:rPr>
                <a:t>Which sentence in this paragraph strengthens the conclusion by restating the main idea?</a:t>
              </a:r>
              <a:endParaRPr lang="en-US" b="1"/>
            </a:p>
          </p:txBody>
        </p:sp>
        <p:sp>
          <p:nvSpPr>
            <p:cNvPr id="21516" name="Text Box 12"/>
            <p:cNvSpPr txBox="1">
              <a:spLocks noChangeArrowheads="1"/>
            </p:cNvSpPr>
            <p:nvPr/>
          </p:nvSpPr>
          <p:spPr bwMode="auto">
            <a:xfrm>
              <a:off x="1065" y="2232"/>
              <a:ext cx="4071" cy="1096"/>
            </a:xfrm>
            <a:prstGeom prst="rect">
              <a:avLst/>
            </a:prstGeom>
            <a:noFill/>
            <a:ln w="9525">
              <a:noFill/>
              <a:miter lim="800000"/>
              <a:headEnd/>
              <a:tailEnd/>
            </a:ln>
            <a:effectLst/>
          </p:spPr>
          <p:txBody>
            <a:bodyPr>
              <a:spAutoFit/>
            </a:bodyPr>
            <a:lstStyle/>
            <a:p>
              <a:r>
                <a:rPr lang="en-US"/>
                <a:t>Dinosaurs ruled the earth for 150 million years, but 65 million years ago their reign ended. Although there are still questions about what caused them to become extinct, it seems clear that changes in climate played a role. The inability of the dinosaurs to adapt to climate change brought about their downfall. </a:t>
              </a:r>
            </a:p>
          </p:txBody>
        </p:sp>
      </p:grpSp>
      <p:grpSp>
        <p:nvGrpSpPr>
          <p:cNvPr id="21522" name="Group 18"/>
          <p:cNvGrpSpPr>
            <a:grpSpLocks/>
          </p:cNvGrpSpPr>
          <p:nvPr/>
        </p:nvGrpSpPr>
        <p:grpSpPr bwMode="auto">
          <a:xfrm>
            <a:off x="4824413" y="6086475"/>
            <a:ext cx="4319587" cy="771525"/>
            <a:chOff x="3039" y="3834"/>
            <a:chExt cx="2721" cy="486"/>
          </a:xfrm>
        </p:grpSpPr>
        <p:pic>
          <p:nvPicPr>
            <p:cNvPr id="21523" name="Picture 19" descr="midsizedmediumnextbutton"/>
            <p:cNvPicPr>
              <a:picLocks noChangeAspect="1" noChangeArrowheads="1"/>
            </p:cNvPicPr>
            <p:nvPr/>
          </p:nvPicPr>
          <p:blipFill>
            <a:blip r:embed="rId5"/>
            <a:srcRect l="53108" t="88750"/>
            <a:stretch>
              <a:fillRect/>
            </a:stretch>
          </p:blipFill>
          <p:spPr bwMode="auto">
            <a:xfrm>
              <a:off x="3059" y="3834"/>
              <a:ext cx="2701" cy="486"/>
            </a:xfrm>
            <a:prstGeom prst="rect">
              <a:avLst/>
            </a:prstGeom>
            <a:noFill/>
          </p:spPr>
        </p:pic>
        <p:sp>
          <p:nvSpPr>
            <p:cNvPr id="21524" name="Text Box 20">
              <a:hlinkClick r:id="" action="ppaction://hlinkshowjump?jump=nextslide"/>
            </p:cNvPr>
            <p:cNvSpPr txBox="1">
              <a:spLocks noChangeArrowheads="1"/>
            </p:cNvSpPr>
            <p:nvPr/>
          </p:nvSpPr>
          <p:spPr bwMode="auto">
            <a:xfrm>
              <a:off x="3039" y="3942"/>
              <a:ext cx="2400" cy="192"/>
            </a:xfrm>
            <a:prstGeom prst="rect">
              <a:avLst/>
            </a:prstGeom>
            <a:noFill/>
            <a:ln w="9525">
              <a:noFill/>
              <a:miter lim="800000"/>
              <a:headEnd/>
              <a:tailEnd/>
            </a:ln>
            <a:effectLst/>
          </p:spPr>
          <p:txBody>
            <a:bodyPr>
              <a:spAutoFit/>
            </a:bodyPr>
            <a:lstStyle/>
            <a:p>
              <a:pPr algn="r">
                <a:spcBef>
                  <a:spcPct val="50000"/>
                </a:spcBef>
              </a:pPr>
              <a:r>
                <a:rPr lang="en-US" sz="1400" b="1">
                  <a:solidFill>
                    <a:srgbClr val="1E8AA1"/>
                  </a:solidFill>
                </a:rPr>
                <a:t>Click to view the main idea</a:t>
              </a:r>
              <a:endParaRPr lang="en-US" sz="1400">
                <a:solidFill>
                  <a:srgbClr val="1E8AA1"/>
                </a:solidFill>
              </a:endParaRPr>
            </a:p>
          </p:txBody>
        </p:sp>
        <p:sp>
          <p:nvSpPr>
            <p:cNvPr id="21525" name="Text Box 21">
              <a:hlinkClick r:id="rId6" action="ppaction://hlinksldjump"/>
            </p:cNvPr>
            <p:cNvSpPr txBox="1">
              <a:spLocks noChangeArrowheads="1"/>
            </p:cNvSpPr>
            <p:nvPr/>
          </p:nvSpPr>
          <p:spPr bwMode="auto">
            <a:xfrm>
              <a:off x="5433" y="3948"/>
              <a:ext cx="246" cy="192"/>
            </a:xfrm>
            <a:prstGeom prst="rect">
              <a:avLst/>
            </a:prstGeom>
            <a:noFill/>
            <a:ln w="9525">
              <a:noFill/>
              <a:miter lim="800000"/>
              <a:headEnd/>
              <a:tailEnd/>
            </a:ln>
            <a:effectLst/>
          </p:spPr>
          <p:txBody>
            <a:bodyPr>
              <a:spAutoFit/>
            </a:bodyPr>
            <a:lstStyle/>
            <a:p>
              <a:pPr algn="r">
                <a:spcBef>
                  <a:spcPct val="50000"/>
                </a:spcBef>
              </a:pPr>
              <a:endParaRPr lang="en-US" sz="1400"/>
            </a:p>
          </p:txBody>
        </p:sp>
      </p:grpSp>
      <p:sp>
        <p:nvSpPr>
          <p:cNvPr id="21526" name="Rectangle 22">
            <a:hlinkClick r:id="" action="ppaction://hlinkshowjump?jump=nextslide"/>
          </p:cNvPr>
          <p:cNvSpPr>
            <a:spLocks noChangeArrowheads="1"/>
          </p:cNvSpPr>
          <p:nvPr/>
        </p:nvSpPr>
        <p:spPr bwMode="auto">
          <a:xfrm>
            <a:off x="5410200" y="6172200"/>
            <a:ext cx="3733800" cy="533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1521"/>
                                        </p:tgtEl>
                                        <p:attrNameLst>
                                          <p:attrName>style.visibility</p:attrName>
                                        </p:attrNameLst>
                                      </p:cBhvr>
                                      <p:to>
                                        <p:strVal val="visible"/>
                                      </p:to>
                                    </p:set>
                                    <p:anim calcmode="lin" valueType="num">
                                      <p:cBhvr>
                                        <p:cTn id="7" dur="500" fill="hold"/>
                                        <p:tgtEl>
                                          <p:spTgt spid="21521"/>
                                        </p:tgtEl>
                                        <p:attrNameLst>
                                          <p:attrName>ppt_w</p:attrName>
                                        </p:attrNameLst>
                                      </p:cBhvr>
                                      <p:tavLst>
                                        <p:tav tm="0">
                                          <p:val>
                                            <p:fltVal val="0"/>
                                          </p:val>
                                        </p:tav>
                                        <p:tav tm="100000">
                                          <p:val>
                                            <p:strVal val="#ppt_w"/>
                                          </p:val>
                                        </p:tav>
                                      </p:tavLst>
                                    </p:anim>
                                    <p:anim calcmode="lin" valueType="num">
                                      <p:cBhvr>
                                        <p:cTn id="8" dur="500" fill="hold"/>
                                        <p:tgtEl>
                                          <p:spTgt spid="2152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1000"/>
                                  </p:stCondLst>
                                  <p:childTnLst>
                                    <p:set>
                                      <p:cBhvr>
                                        <p:cTn id="11" dur="1" fill="hold">
                                          <p:stCondLst>
                                            <p:cond delay="0"/>
                                          </p:stCondLst>
                                        </p:cTn>
                                        <p:tgtEl>
                                          <p:spTgt spid="21522"/>
                                        </p:tgtEl>
                                        <p:attrNameLst>
                                          <p:attrName>style.visibility</p:attrName>
                                        </p:attrNameLst>
                                      </p:cBhvr>
                                      <p:to>
                                        <p:strVal val="visible"/>
                                      </p:to>
                                    </p:set>
                                    <p:animEffect transition="in" filter="wipe(left)">
                                      <p:cBhvr>
                                        <p:cTn id="12" dur="500"/>
                                        <p:tgtEl>
                                          <p:spTgt spid="21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standardactivityscreenwithpreviou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2531" name="Text Box 3">
            <a:hlinkClick r:id="" action="ppaction://hlinkshowjump?jump=previousslide"/>
          </p:cNvPr>
          <p:cNvSpPr txBox="1">
            <a:spLocks noChangeArrowheads="1"/>
          </p:cNvSpPr>
          <p:nvPr/>
        </p:nvSpPr>
        <p:spPr bwMode="auto">
          <a:xfrm>
            <a:off x="6357938" y="36513"/>
            <a:ext cx="1036637" cy="290512"/>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PREVIOUS</a:t>
            </a:r>
            <a:endParaRPr lang="en-US" baseline="-25000">
              <a:ea typeface="ＭＳ Ｐゴシック" pitchFamily="34" charset="-128"/>
            </a:endParaRPr>
          </a:p>
        </p:txBody>
      </p:sp>
      <p:sp>
        <p:nvSpPr>
          <p:cNvPr id="22532"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EXIT</a:t>
            </a:r>
            <a:endParaRPr lang="en-US" baseline="-25000">
              <a:ea typeface="ＭＳ Ｐゴシック" pitchFamily="34" charset="-128"/>
            </a:endParaRPr>
          </a:p>
        </p:txBody>
      </p:sp>
      <p:sp>
        <p:nvSpPr>
          <p:cNvPr id="22533" name="Text Box 5">
            <a:hlinkClick r:id="rId3"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a:solidFill>
                <a:schemeClr val="bg1"/>
              </a:solidFill>
            </a:endParaRPr>
          </a:p>
        </p:txBody>
      </p:sp>
      <p:sp>
        <p:nvSpPr>
          <p:cNvPr id="22534" name="Text Box 6"/>
          <p:cNvSpPr txBox="1">
            <a:spLocks noChangeArrowheads="1"/>
          </p:cNvSpPr>
          <p:nvPr/>
        </p:nvSpPr>
        <p:spPr bwMode="auto">
          <a:xfrm>
            <a:off x="838200" y="804863"/>
            <a:ext cx="3962400" cy="457200"/>
          </a:xfrm>
          <a:prstGeom prst="rect">
            <a:avLst/>
          </a:prstGeom>
          <a:noFill/>
          <a:ln w="9525">
            <a:noFill/>
            <a:miter lim="800000"/>
            <a:headEnd/>
            <a:tailEnd/>
          </a:ln>
          <a:effectLst/>
        </p:spPr>
        <p:txBody>
          <a:bodyPr>
            <a:spAutoFit/>
          </a:bodyPr>
          <a:lstStyle/>
          <a:p>
            <a:pPr>
              <a:spcBef>
                <a:spcPct val="50000"/>
              </a:spcBef>
            </a:pPr>
            <a:r>
              <a:rPr lang="en-US" sz="2400" b="1">
                <a:solidFill>
                  <a:srgbClr val="000066"/>
                </a:solidFill>
              </a:rPr>
              <a:t>Conclusions</a:t>
            </a:r>
          </a:p>
        </p:txBody>
      </p:sp>
      <p:sp>
        <p:nvSpPr>
          <p:cNvPr id="22535" name="Text Box 7"/>
          <p:cNvSpPr txBox="1">
            <a:spLocks noChangeArrowheads="1"/>
          </p:cNvSpPr>
          <p:nvPr/>
        </p:nvSpPr>
        <p:spPr bwMode="auto">
          <a:xfrm>
            <a:off x="1292225" y="1327150"/>
            <a:ext cx="7102475" cy="579438"/>
          </a:xfrm>
          <a:prstGeom prst="rect">
            <a:avLst/>
          </a:prstGeom>
          <a:noFill/>
          <a:ln w="9525">
            <a:noFill/>
            <a:miter lim="800000"/>
            <a:headEnd/>
            <a:tailEnd/>
          </a:ln>
          <a:effectLst/>
        </p:spPr>
        <p:txBody>
          <a:bodyPr>
            <a:spAutoFit/>
          </a:bodyPr>
          <a:lstStyle/>
          <a:p>
            <a:pPr>
              <a:spcBef>
                <a:spcPct val="50000"/>
              </a:spcBef>
            </a:pPr>
            <a:r>
              <a:rPr lang="en-US" sz="3200" b="1">
                <a:solidFill>
                  <a:srgbClr val="C20000"/>
                </a:solidFill>
              </a:rPr>
              <a:t>Restate the Main Idea</a:t>
            </a:r>
            <a:endParaRPr lang="en-US" sz="3200">
              <a:solidFill>
                <a:srgbClr val="C20000"/>
              </a:solidFill>
            </a:endParaRPr>
          </a:p>
        </p:txBody>
      </p:sp>
      <p:sp>
        <p:nvSpPr>
          <p:cNvPr id="22536" name="Text Box 8"/>
          <p:cNvSpPr txBox="1">
            <a:spLocks noChangeArrowheads="1"/>
          </p:cNvSpPr>
          <p:nvPr/>
        </p:nvSpPr>
        <p:spPr bwMode="auto">
          <a:xfrm>
            <a:off x="1292225" y="1938338"/>
            <a:ext cx="6572250" cy="701675"/>
          </a:xfrm>
          <a:prstGeom prst="rect">
            <a:avLst/>
          </a:prstGeom>
          <a:noFill/>
          <a:ln w="9525">
            <a:noFill/>
            <a:miter lim="800000"/>
            <a:headEnd/>
            <a:tailEnd/>
          </a:ln>
          <a:effectLst/>
        </p:spPr>
        <p:txBody>
          <a:bodyPr>
            <a:spAutoFit/>
          </a:bodyPr>
          <a:lstStyle/>
          <a:p>
            <a:pPr>
              <a:spcBef>
                <a:spcPct val="50000"/>
              </a:spcBef>
            </a:pPr>
            <a:r>
              <a:rPr lang="en-US" sz="2000" b="1"/>
              <a:t>Restate the main idea to reinforce the topic in the reader’s mind.</a:t>
            </a:r>
          </a:p>
        </p:txBody>
      </p:sp>
      <p:sp>
        <p:nvSpPr>
          <p:cNvPr id="22537" name="Text Box 9">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1" baseline="-25000">
                <a:solidFill>
                  <a:srgbClr val="006696"/>
                </a:solidFill>
                <a:ea typeface="ＭＳ Ｐゴシック" pitchFamily="34" charset="-128"/>
              </a:rPr>
              <a:t>MENU</a:t>
            </a:r>
            <a:endParaRPr lang="en-US" baseline="-25000">
              <a:ea typeface="ＭＳ Ｐゴシック" pitchFamily="34" charset="-128"/>
            </a:endParaRPr>
          </a:p>
        </p:txBody>
      </p:sp>
      <p:sp>
        <p:nvSpPr>
          <p:cNvPr id="22538" name="Text Box 10"/>
          <p:cNvSpPr txBox="1">
            <a:spLocks noChangeArrowheads="1"/>
          </p:cNvSpPr>
          <p:nvPr/>
        </p:nvSpPr>
        <p:spPr bwMode="auto">
          <a:xfrm>
            <a:off x="1323975" y="2757488"/>
            <a:ext cx="6578600" cy="641350"/>
          </a:xfrm>
          <a:prstGeom prst="rect">
            <a:avLst/>
          </a:prstGeom>
          <a:noFill/>
          <a:ln w="9525">
            <a:noFill/>
            <a:miter lim="800000"/>
            <a:headEnd/>
            <a:tailEnd/>
          </a:ln>
          <a:effectLst/>
        </p:spPr>
        <p:txBody>
          <a:bodyPr>
            <a:spAutoFit/>
          </a:bodyPr>
          <a:lstStyle/>
          <a:p>
            <a:r>
              <a:rPr lang="en-US" b="1">
                <a:solidFill>
                  <a:srgbClr val="026696"/>
                </a:solidFill>
              </a:rPr>
              <a:t>This restatement leaves readers with a strong final idea that will be easy to remember.</a:t>
            </a:r>
            <a:endParaRPr lang="en-US" b="1"/>
          </a:p>
        </p:txBody>
      </p:sp>
      <p:sp>
        <p:nvSpPr>
          <p:cNvPr id="22539" name="Text Box 11"/>
          <p:cNvSpPr txBox="1">
            <a:spLocks noChangeArrowheads="1"/>
          </p:cNvSpPr>
          <p:nvPr/>
        </p:nvSpPr>
        <p:spPr bwMode="auto">
          <a:xfrm>
            <a:off x="1690688" y="3546475"/>
            <a:ext cx="6462712" cy="1739900"/>
          </a:xfrm>
          <a:prstGeom prst="rect">
            <a:avLst/>
          </a:prstGeom>
          <a:noFill/>
          <a:ln w="9525">
            <a:noFill/>
            <a:miter lim="800000"/>
            <a:headEnd/>
            <a:tailEnd/>
          </a:ln>
          <a:effectLst/>
        </p:spPr>
        <p:txBody>
          <a:bodyPr>
            <a:spAutoFit/>
          </a:bodyPr>
          <a:lstStyle/>
          <a:p>
            <a:r>
              <a:rPr lang="en-US"/>
              <a:t>Dinosaurs ruled the earth for 150 million years, but 65 million years ago their reign ended. Although there are still questions about what caused them to become extinct, it seems clear that changes in climate played a role. </a:t>
            </a:r>
            <a:r>
              <a:rPr lang="en-US" b="1">
                <a:solidFill>
                  <a:srgbClr val="CB6600"/>
                </a:solidFill>
              </a:rPr>
              <a:t>The inability of the dinosaurs to adapt to climate change brought about their downfall.</a:t>
            </a:r>
            <a:r>
              <a:rPr lang="en-US"/>
              <a:t> </a:t>
            </a:r>
          </a:p>
        </p:txBody>
      </p:sp>
      <p:grpSp>
        <p:nvGrpSpPr>
          <p:cNvPr id="22540" name="Group 12"/>
          <p:cNvGrpSpPr>
            <a:grpSpLocks/>
          </p:cNvGrpSpPr>
          <p:nvPr/>
        </p:nvGrpSpPr>
        <p:grpSpPr bwMode="auto">
          <a:xfrm>
            <a:off x="6491288" y="6145213"/>
            <a:ext cx="2652712" cy="712787"/>
            <a:chOff x="4089" y="3871"/>
            <a:chExt cx="1671" cy="449"/>
          </a:xfrm>
        </p:grpSpPr>
        <p:pic>
          <p:nvPicPr>
            <p:cNvPr id="22541" name="Picture 13" descr="verysmallnextbutton">
              <a:hlinkClick r:id="rId4" action="ppaction://hlinksldjump"/>
            </p:cNvPr>
            <p:cNvPicPr>
              <a:picLocks noChangeAspect="1" noChangeArrowheads="1"/>
            </p:cNvPicPr>
            <p:nvPr/>
          </p:nvPicPr>
          <p:blipFill>
            <a:blip r:embed="rId5"/>
            <a:srcRect l="70990" t="89607"/>
            <a:stretch>
              <a:fillRect/>
            </a:stretch>
          </p:blipFill>
          <p:spPr bwMode="auto">
            <a:xfrm>
              <a:off x="4089" y="3871"/>
              <a:ext cx="1671" cy="449"/>
            </a:xfrm>
            <a:prstGeom prst="rect">
              <a:avLst/>
            </a:prstGeom>
            <a:noFill/>
          </p:spPr>
        </p:pic>
        <p:sp>
          <p:nvSpPr>
            <p:cNvPr id="22542" name="Rectangle 14">
              <a:hlinkClick r:id="rId4" action="ppaction://hlinksldjump"/>
            </p:cNvPr>
            <p:cNvSpPr>
              <a:spLocks noChangeArrowheads="1"/>
            </p:cNvSpPr>
            <p:nvPr/>
          </p:nvSpPr>
          <p:spPr bwMode="auto">
            <a:xfrm>
              <a:off x="5012" y="3956"/>
              <a:ext cx="408" cy="192"/>
            </a:xfrm>
            <a:prstGeom prst="rect">
              <a:avLst/>
            </a:prstGeom>
            <a:noFill/>
            <a:ln w="9525">
              <a:noFill/>
              <a:miter lim="800000"/>
              <a:headEnd/>
              <a:tailEnd/>
            </a:ln>
            <a:effectLst/>
          </p:spPr>
          <p:txBody>
            <a:bodyPr wrap="none">
              <a:spAutoFit/>
            </a:bodyPr>
            <a:lstStyle/>
            <a:p>
              <a:pPr>
                <a:spcBef>
                  <a:spcPct val="50000"/>
                </a:spcBef>
              </a:pPr>
              <a:r>
                <a:rPr lang="en-US" sz="1400" b="1">
                  <a:solidFill>
                    <a:srgbClr val="1E8AA1"/>
                  </a:solidFill>
                </a:rPr>
                <a:t>Menu</a:t>
              </a:r>
              <a:endParaRPr lang="en-US" b="1">
                <a:solidFill>
                  <a:srgbClr val="1E8AA1"/>
                </a:solidFill>
              </a:endParaRPr>
            </a:p>
          </p:txBody>
        </p:sp>
      </p:grpSp>
      <p:sp>
        <p:nvSpPr>
          <p:cNvPr id="22546" name="Rectangle 18">
            <a:hlinkClick r:id="rId4" action="ppaction://hlinksldjump"/>
          </p:cNvPr>
          <p:cNvSpPr>
            <a:spLocks noChangeArrowheads="1"/>
          </p:cNvSpPr>
          <p:nvPr/>
        </p:nvSpPr>
        <p:spPr bwMode="auto">
          <a:xfrm>
            <a:off x="7391400" y="6096000"/>
            <a:ext cx="1752600" cy="6096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2538"/>
                                        </p:tgtEl>
                                        <p:attrNameLst>
                                          <p:attrName>style.visibility</p:attrName>
                                        </p:attrNameLst>
                                      </p:cBhvr>
                                      <p:to>
                                        <p:strVal val="visible"/>
                                      </p:to>
                                    </p:set>
                                    <p:anim calcmode="lin" valueType="num">
                                      <p:cBhvr>
                                        <p:cTn id="7" dur="500" fill="hold"/>
                                        <p:tgtEl>
                                          <p:spTgt spid="22538"/>
                                        </p:tgtEl>
                                        <p:attrNameLst>
                                          <p:attrName>ppt_w</p:attrName>
                                        </p:attrNameLst>
                                      </p:cBhvr>
                                      <p:tavLst>
                                        <p:tav tm="0">
                                          <p:val>
                                            <p:fltVal val="0"/>
                                          </p:val>
                                        </p:tav>
                                        <p:tav tm="100000">
                                          <p:val>
                                            <p:strVal val="#ppt_w"/>
                                          </p:val>
                                        </p:tav>
                                      </p:tavLst>
                                    </p:anim>
                                    <p:anim calcmode="lin" valueType="num">
                                      <p:cBhvr>
                                        <p:cTn id="8" dur="500" fill="hold"/>
                                        <p:tgtEl>
                                          <p:spTgt spid="2253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2540"/>
                                        </p:tgtEl>
                                        <p:attrNameLst>
                                          <p:attrName>style.visibility</p:attrName>
                                        </p:attrNameLst>
                                      </p:cBhvr>
                                      <p:to>
                                        <p:strVal val="visible"/>
                                      </p:to>
                                    </p:set>
                                    <p:animEffect transition="in" filter="wipe(left)">
                                      <p:cBhvr>
                                        <p:cTn id="12" dur="500"/>
                                        <p:tgtEl>
                                          <p:spTgt spid="22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8" grpId="0" autoUpdateAnimBg="0"/>
    </p:bldLst>
  </p:timing>
</p:sld>
</file>

<file path=ppt/theme/theme1.xml><?xml version="1.0" encoding="utf-8"?>
<a:theme xmlns:a="http://schemas.openxmlformats.org/drawingml/2006/main" name="IRL_g9_Conclusions (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B606D6AC8D230479D8F32D60BB5F7B1" ma:contentTypeVersion="13" ma:contentTypeDescription="Vytvoří nový dokument" ma:contentTypeScope="" ma:versionID="250c5c54f3393949e85764b290128eaa">
  <xsd:schema xmlns:xsd="http://www.w3.org/2001/XMLSchema" xmlns:xs="http://www.w3.org/2001/XMLSchema" xmlns:p="http://schemas.microsoft.com/office/2006/metadata/properties" xmlns:ns2="a2bec70c-4335-4332-91ed-836b708e14e5" xmlns:ns3="2ab1d26c-927a-416f-83ed-5dc0cc6dd226" targetNamespace="http://schemas.microsoft.com/office/2006/metadata/properties" ma:root="true" ma:fieldsID="fed5f49d487ba8f75f3e48e03e7fb77a" ns2:_="" ns3:_="">
    <xsd:import namespace="a2bec70c-4335-4332-91ed-836b708e14e5"/>
    <xsd:import namespace="2ab1d26c-927a-416f-83ed-5dc0cc6dd22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bec70c-4335-4332-91ed-836b708e14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ab1d26c-927a-416f-83ed-5dc0cc6dd226"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 xmlns="a2bec70c-4335-4332-91ed-836b708e14e5" xsi:nil="true"/>
  </documentManagement>
</p:properties>
</file>

<file path=customXml/itemProps1.xml><?xml version="1.0" encoding="utf-8"?>
<ds:datastoreItem xmlns:ds="http://schemas.openxmlformats.org/officeDocument/2006/customXml" ds:itemID="{5531386C-EF09-4FB8-AC11-226B691A4BF8}"/>
</file>

<file path=customXml/itemProps2.xml><?xml version="1.0" encoding="utf-8"?>
<ds:datastoreItem xmlns:ds="http://schemas.openxmlformats.org/officeDocument/2006/customXml" ds:itemID="{DA7A0F08-1DEC-44C6-A53B-9567F98898E3}"/>
</file>

<file path=customXml/itemProps3.xml><?xml version="1.0" encoding="utf-8"?>
<ds:datastoreItem xmlns:ds="http://schemas.openxmlformats.org/officeDocument/2006/customXml" ds:itemID="{3E5BBA60-ABC1-46F3-82D3-2A2E4306B0EA}"/>
</file>

<file path=docProps/app.xml><?xml version="1.0" encoding="utf-8"?>
<Properties xmlns="http://schemas.openxmlformats.org/officeDocument/2006/extended-properties" xmlns:vt="http://schemas.openxmlformats.org/officeDocument/2006/docPropsVTypes">
  <Template>IRL_g9_Conclusions (1)</Template>
  <TotalTime>0</TotalTime>
  <Words>2559</Words>
  <Application>Microsoft Office PowerPoint</Application>
  <PresentationFormat>On-screen Show (4:3)</PresentationFormat>
  <Paragraphs>305</Paragraphs>
  <Slides>32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ＭＳ Ｐゴシック</vt:lpstr>
      <vt:lpstr>Times</vt:lpstr>
      <vt:lpstr>IRL_g9_Conclusions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Administrator</cp:lastModifiedBy>
  <cp:revision>1</cp:revision>
  <cp:lastPrinted>2006-07-06T20:40:34Z</cp:lastPrinted>
  <dcterms:created xsi:type="dcterms:W3CDTF">2016-03-15T20:22:08Z</dcterms:created>
  <dcterms:modified xsi:type="dcterms:W3CDTF">2016-03-15T20:22:46Z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0x0101001B606D6AC8D230479D8F32D60BB5F7B1</vt:lpwstr>
  </property>
</Properties>
</file>